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1" r:id="rId2"/>
    <p:sldId id="264" r:id="rId3"/>
    <p:sldId id="386" r:id="rId4"/>
    <p:sldId id="285" r:id="rId5"/>
    <p:sldId id="401" r:id="rId6"/>
    <p:sldId id="339" r:id="rId7"/>
    <p:sldId id="377" r:id="rId8"/>
    <p:sldId id="404" r:id="rId9"/>
    <p:sldId id="407" r:id="rId10"/>
    <p:sldId id="405" r:id="rId11"/>
    <p:sldId id="406" r:id="rId12"/>
    <p:sldId id="408" r:id="rId13"/>
    <p:sldId id="364" r:id="rId14"/>
    <p:sldId id="265" r:id="rId15"/>
    <p:sldId id="274" r:id="rId16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DCDDA"/>
    <a:srgbClr val="FF9933"/>
    <a:srgbClr val="FF6600"/>
    <a:srgbClr val="FFCCFF"/>
    <a:srgbClr val="993366"/>
    <a:srgbClr val="99CCFF"/>
    <a:srgbClr val="009900"/>
    <a:srgbClr val="99FF66"/>
    <a:srgbClr val="00A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4800" autoAdjust="0"/>
  </p:normalViewPr>
  <p:slideViewPr>
    <p:cSldViewPr>
      <p:cViewPr>
        <p:scale>
          <a:sx n="105" d="100"/>
          <a:sy n="105" d="100"/>
        </p:scale>
        <p:origin x="-2552" y="-520"/>
      </p:cViewPr>
      <p:guideLst>
        <p:guide orient="horz" pos="2160"/>
        <p:guide pos="269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5178" y="-12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programmes/horizon2020/" TargetMode="External"/><Relationship Id="rId4" Type="http://schemas.openxmlformats.org/officeDocument/2006/relationships/hyperlink" Target="https://ec.europa.eu/easme/en/horizon-2020-energy-efficiency" TargetMode="External"/><Relationship Id="rId5" Type="http://schemas.openxmlformats.org/officeDocument/2006/relationships/hyperlink" Target="https://ec.europa.eu/inea/en/H2020-Energy-Infoday-presentations" TargetMode="External"/><Relationship Id="rId1" Type="http://schemas.openxmlformats.org/officeDocument/2006/relationships/hyperlink" Target="http://ec.europa.eu/research/participants/portal/desktop/en/home.html" TargetMode="External"/><Relationship Id="rId2" Type="http://schemas.openxmlformats.org/officeDocument/2006/relationships/hyperlink" Target="http://ec.europa.eu/research/index.cfm?pg=enquiries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ea/en/H2020-Energy-Infoday-presentations" TargetMode="External"/><Relationship Id="rId4" Type="http://schemas.openxmlformats.org/officeDocument/2006/relationships/hyperlink" Target="http://ec.europa.eu/programmes/horizon2020/" TargetMode="External"/><Relationship Id="rId5" Type="http://schemas.openxmlformats.org/officeDocument/2006/relationships/hyperlink" Target="https://ec.europa.eu/easme/en/horizon-2020-energy-efficiency" TargetMode="External"/><Relationship Id="rId1" Type="http://schemas.openxmlformats.org/officeDocument/2006/relationships/hyperlink" Target="http://ec.europa.eu/research/participants/portal/desktop/en/home.html" TargetMode="External"/><Relationship Id="rId2" Type="http://schemas.openxmlformats.org/officeDocument/2006/relationships/hyperlink" Target="http://ec.europa.eu/research/index.cfm?pg=enquirie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BEBBB9-A028-405B-9128-DC579FC84CB8}" type="doc">
      <dgm:prSet loTypeId="urn:microsoft.com/office/officeart/2005/8/layout/cycle3" loCatId="cycle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BED5A499-F1A3-40EF-921C-D24629E3E3C6}">
      <dgm:prSet phldrT="[Text]" custT="1"/>
      <dgm:spPr/>
      <dgm:t>
        <a:bodyPr/>
        <a:lstStyle/>
        <a:p>
          <a:r>
            <a:rPr lang="en-GB" sz="1400" b="1" noProof="0" dirty="0" smtClean="0"/>
            <a:t>Review</a:t>
          </a:r>
        </a:p>
        <a:p>
          <a:r>
            <a:rPr lang="en-GB" sz="1400" b="1" noProof="0" dirty="0" smtClean="0"/>
            <a:t>Energy Efficiency Directive</a:t>
          </a:r>
        </a:p>
      </dgm:t>
    </dgm:pt>
    <dgm:pt modelId="{7F84DDA1-4EA2-4250-8F0C-29565E872665}" type="parTrans" cxnId="{2EDE876A-CF42-4FF9-B8FD-72D615CDAC22}">
      <dgm:prSet/>
      <dgm:spPr/>
      <dgm:t>
        <a:bodyPr/>
        <a:lstStyle/>
        <a:p>
          <a:endParaRPr lang="en-GB" sz="1400" noProof="0" dirty="0"/>
        </a:p>
      </dgm:t>
    </dgm:pt>
    <dgm:pt modelId="{2F7E202E-F480-44F0-AB70-4C93C1E4FA8E}" type="sibTrans" cxnId="{2EDE876A-CF42-4FF9-B8FD-72D615CDAC22}">
      <dgm:prSet/>
      <dgm:spPr/>
      <dgm:t>
        <a:bodyPr/>
        <a:lstStyle/>
        <a:p>
          <a:endParaRPr lang="en-GB" sz="1400" noProof="0" dirty="0"/>
        </a:p>
      </dgm:t>
    </dgm:pt>
    <dgm:pt modelId="{15E9C593-3F28-4C98-B9DA-96822540E6C2}">
      <dgm:prSet custT="1"/>
      <dgm:spPr/>
      <dgm:t>
        <a:bodyPr/>
        <a:lstStyle/>
        <a:p>
          <a:r>
            <a:rPr lang="en-GB" sz="1400" b="1" noProof="0" smtClean="0"/>
            <a:t>Review </a:t>
          </a:r>
        </a:p>
        <a:p>
          <a:r>
            <a:rPr lang="en-GB" sz="1400" b="1" noProof="0" smtClean="0"/>
            <a:t> EPBD* </a:t>
          </a:r>
          <a:endParaRPr lang="en-GB" sz="1400" b="1" noProof="0" dirty="0" smtClean="0"/>
        </a:p>
      </dgm:t>
    </dgm:pt>
    <dgm:pt modelId="{BECFBABE-E72C-4ACC-B6C4-E59F7EC3ADE2}" type="parTrans" cxnId="{71085B22-1D90-4302-B2EA-60EDFCAB6CF8}">
      <dgm:prSet/>
      <dgm:spPr/>
      <dgm:t>
        <a:bodyPr/>
        <a:lstStyle/>
        <a:p>
          <a:endParaRPr lang="en-GB" sz="1400" noProof="0" dirty="0"/>
        </a:p>
      </dgm:t>
    </dgm:pt>
    <dgm:pt modelId="{A566CD52-D0AC-4C62-8D7A-EAFBC60C7B2B}" type="sibTrans" cxnId="{71085B22-1D90-4302-B2EA-60EDFCAB6CF8}">
      <dgm:prSet/>
      <dgm:spPr/>
      <dgm:t>
        <a:bodyPr/>
        <a:lstStyle/>
        <a:p>
          <a:endParaRPr lang="en-GB" sz="1400" noProof="0" dirty="0"/>
        </a:p>
      </dgm:t>
    </dgm:pt>
    <dgm:pt modelId="{AE5BADC6-E016-489D-B5DE-94E258BCA3B7}">
      <dgm:prSet custT="1"/>
      <dgm:spPr/>
      <dgm:t>
        <a:bodyPr/>
        <a:lstStyle/>
        <a:p>
          <a:r>
            <a:rPr lang="en-GB" sz="1400" b="1" noProof="0" smtClean="0"/>
            <a:t>Review </a:t>
          </a:r>
        </a:p>
        <a:p>
          <a:r>
            <a:rPr lang="en-GB" sz="1400" b="1" noProof="0" smtClean="0"/>
            <a:t>Energy Labelling and Ecodesign Directives</a:t>
          </a:r>
          <a:endParaRPr lang="en-GB" sz="1400" b="1" noProof="0" dirty="0"/>
        </a:p>
      </dgm:t>
    </dgm:pt>
    <dgm:pt modelId="{955E4D57-517B-43FC-80E9-48CC0B1E65BD}" type="parTrans" cxnId="{D66870E4-64C6-4B90-BD95-507521FCE92E}">
      <dgm:prSet/>
      <dgm:spPr/>
      <dgm:t>
        <a:bodyPr/>
        <a:lstStyle/>
        <a:p>
          <a:endParaRPr lang="en-GB" sz="1400" noProof="0" dirty="0"/>
        </a:p>
      </dgm:t>
    </dgm:pt>
    <dgm:pt modelId="{4A244898-223A-4DB9-8CAE-60FC6FD6ADCC}" type="sibTrans" cxnId="{D66870E4-64C6-4B90-BD95-507521FCE92E}">
      <dgm:prSet/>
      <dgm:spPr/>
      <dgm:t>
        <a:bodyPr/>
        <a:lstStyle/>
        <a:p>
          <a:endParaRPr lang="en-GB" sz="1400" noProof="0" dirty="0"/>
        </a:p>
      </dgm:t>
    </dgm:pt>
    <dgm:pt modelId="{07248027-D2BE-48DE-B1A4-835DBB12D48E}" type="pres">
      <dgm:prSet presAssocID="{64BEBBB9-A028-405B-9128-DC579FC84C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E9EBA68-8A37-440C-9067-1302F8CB5FA5}" type="pres">
      <dgm:prSet presAssocID="{64BEBBB9-A028-405B-9128-DC579FC84CB8}" presName="cycle" presStyleCnt="0"/>
      <dgm:spPr/>
      <dgm:t>
        <a:bodyPr/>
        <a:lstStyle/>
        <a:p>
          <a:endParaRPr lang="en-GB"/>
        </a:p>
      </dgm:t>
    </dgm:pt>
    <dgm:pt modelId="{7EBEE525-CE63-4BD0-8DEC-9CA413FCDDE7}" type="pres">
      <dgm:prSet presAssocID="{BED5A499-F1A3-40EF-921C-D24629E3E3C6}" presName="nodeFirs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8527F6-FFF5-47DF-8482-DBB35BBA555D}" type="pres">
      <dgm:prSet presAssocID="{2F7E202E-F480-44F0-AB70-4C93C1E4FA8E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B874B1C9-7362-4A1A-B919-859DFA5DAFA0}" type="pres">
      <dgm:prSet presAssocID="{15E9C593-3F28-4C98-B9DA-96822540E6C2}" presName="nodeFollowingNodes" presStyleLbl="node1" presStyleIdx="1" presStyleCnt="3" custRadScaleRad="93764" custRadScaleInc="-3559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B7A29C-A0B6-4EC9-B131-AAB5F4D3A3EC}" type="pres">
      <dgm:prSet presAssocID="{AE5BADC6-E016-489D-B5DE-94E258BCA3B7}" presName="nodeFollowingNodes" presStyleLbl="node1" presStyleIdx="2" presStyleCnt="3" custRadScaleRad="107784" custRadScaleInc="3292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58EC7F2-9799-45AE-8FEE-960786F873E0}" type="presOf" srcId="{2F7E202E-F480-44F0-AB70-4C93C1E4FA8E}" destId="{4D8527F6-FFF5-47DF-8482-DBB35BBA555D}" srcOrd="0" destOrd="0" presId="urn:microsoft.com/office/officeart/2005/8/layout/cycle3"/>
    <dgm:cxn modelId="{71085B22-1D90-4302-B2EA-60EDFCAB6CF8}" srcId="{64BEBBB9-A028-405B-9128-DC579FC84CB8}" destId="{15E9C593-3F28-4C98-B9DA-96822540E6C2}" srcOrd="1" destOrd="0" parTransId="{BECFBABE-E72C-4ACC-B6C4-E59F7EC3ADE2}" sibTransId="{A566CD52-D0AC-4C62-8D7A-EAFBC60C7B2B}"/>
    <dgm:cxn modelId="{CD1127AE-27FD-4BEB-96F6-9193A52D3B0F}" type="presOf" srcId="{64BEBBB9-A028-405B-9128-DC579FC84CB8}" destId="{07248027-D2BE-48DE-B1A4-835DBB12D48E}" srcOrd="0" destOrd="0" presId="urn:microsoft.com/office/officeart/2005/8/layout/cycle3"/>
    <dgm:cxn modelId="{12F68FDB-97C5-4C87-85A0-425849367657}" type="presOf" srcId="{AE5BADC6-E016-489D-B5DE-94E258BCA3B7}" destId="{E1B7A29C-A0B6-4EC9-B131-AAB5F4D3A3EC}" srcOrd="0" destOrd="0" presId="urn:microsoft.com/office/officeart/2005/8/layout/cycle3"/>
    <dgm:cxn modelId="{2EDE876A-CF42-4FF9-B8FD-72D615CDAC22}" srcId="{64BEBBB9-A028-405B-9128-DC579FC84CB8}" destId="{BED5A499-F1A3-40EF-921C-D24629E3E3C6}" srcOrd="0" destOrd="0" parTransId="{7F84DDA1-4EA2-4250-8F0C-29565E872665}" sibTransId="{2F7E202E-F480-44F0-AB70-4C93C1E4FA8E}"/>
    <dgm:cxn modelId="{F5163727-27C3-4718-AD30-B5E2C3FB09D5}" type="presOf" srcId="{BED5A499-F1A3-40EF-921C-D24629E3E3C6}" destId="{7EBEE525-CE63-4BD0-8DEC-9CA413FCDDE7}" srcOrd="0" destOrd="0" presId="urn:microsoft.com/office/officeart/2005/8/layout/cycle3"/>
    <dgm:cxn modelId="{D66870E4-64C6-4B90-BD95-507521FCE92E}" srcId="{64BEBBB9-A028-405B-9128-DC579FC84CB8}" destId="{AE5BADC6-E016-489D-B5DE-94E258BCA3B7}" srcOrd="2" destOrd="0" parTransId="{955E4D57-517B-43FC-80E9-48CC0B1E65BD}" sibTransId="{4A244898-223A-4DB9-8CAE-60FC6FD6ADCC}"/>
    <dgm:cxn modelId="{60CE15FF-E199-43BF-9418-E64E331D4A9D}" type="presOf" srcId="{15E9C593-3F28-4C98-B9DA-96822540E6C2}" destId="{B874B1C9-7362-4A1A-B919-859DFA5DAFA0}" srcOrd="0" destOrd="0" presId="urn:microsoft.com/office/officeart/2005/8/layout/cycle3"/>
    <dgm:cxn modelId="{BD3E19BA-57C2-46DD-8083-8CEA7116CB90}" type="presParOf" srcId="{07248027-D2BE-48DE-B1A4-835DBB12D48E}" destId="{AE9EBA68-8A37-440C-9067-1302F8CB5FA5}" srcOrd="0" destOrd="0" presId="urn:microsoft.com/office/officeart/2005/8/layout/cycle3"/>
    <dgm:cxn modelId="{87B03EE7-E69D-46E4-8D2C-E2DCE4AB7EDB}" type="presParOf" srcId="{AE9EBA68-8A37-440C-9067-1302F8CB5FA5}" destId="{7EBEE525-CE63-4BD0-8DEC-9CA413FCDDE7}" srcOrd="0" destOrd="0" presId="urn:microsoft.com/office/officeart/2005/8/layout/cycle3"/>
    <dgm:cxn modelId="{DAF1D186-7D63-4E37-94B4-31B27CD5B992}" type="presParOf" srcId="{AE9EBA68-8A37-440C-9067-1302F8CB5FA5}" destId="{4D8527F6-FFF5-47DF-8482-DBB35BBA555D}" srcOrd="1" destOrd="0" presId="urn:microsoft.com/office/officeart/2005/8/layout/cycle3"/>
    <dgm:cxn modelId="{C0508F97-E594-49DF-A64D-0F138D11F7B6}" type="presParOf" srcId="{AE9EBA68-8A37-440C-9067-1302F8CB5FA5}" destId="{B874B1C9-7362-4A1A-B919-859DFA5DAFA0}" srcOrd="2" destOrd="0" presId="urn:microsoft.com/office/officeart/2005/8/layout/cycle3"/>
    <dgm:cxn modelId="{82887D91-C036-4F24-B20A-4739FA9346A0}" type="presParOf" srcId="{AE9EBA68-8A37-440C-9067-1302F8CB5FA5}" destId="{E1B7A29C-A0B6-4EC9-B131-AAB5F4D3A3EC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A76E75-6CA3-457F-ABE4-2009C570B4B2}" type="doc">
      <dgm:prSet loTypeId="urn:microsoft.com/office/officeart/2005/8/layout/cycle6" loCatId="cycle" qsTypeId="urn:microsoft.com/office/officeart/2005/8/quickstyle/3d2" qsCatId="3D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0064C0EF-2CF3-43D9-86E1-A8A934A86DF7}">
      <dgm:prSet phldrT="[Text]"/>
      <dgm:spPr/>
      <dgm:t>
        <a:bodyPr/>
        <a:lstStyle/>
        <a:p>
          <a:r>
            <a:rPr lang="en-GB" dirty="0" smtClean="0"/>
            <a:t>Heating and cooling</a:t>
          </a:r>
          <a:endParaRPr lang="en-GB" dirty="0"/>
        </a:p>
      </dgm:t>
    </dgm:pt>
    <dgm:pt modelId="{FE2EEF7A-3C81-42FB-8A80-590B8A6CAA5A}" type="parTrans" cxnId="{354AEC3D-93FC-44D7-B9FA-93F252C6D3B7}">
      <dgm:prSet/>
      <dgm:spPr/>
      <dgm:t>
        <a:bodyPr/>
        <a:lstStyle/>
        <a:p>
          <a:endParaRPr lang="en-GB"/>
        </a:p>
      </dgm:t>
    </dgm:pt>
    <dgm:pt modelId="{F53FE11B-D6A1-4067-A626-F7476A4FA763}" type="sibTrans" cxnId="{354AEC3D-93FC-44D7-B9FA-93F252C6D3B7}">
      <dgm:prSet/>
      <dgm:spPr/>
      <dgm:t>
        <a:bodyPr/>
        <a:lstStyle/>
        <a:p>
          <a:endParaRPr lang="en-GB"/>
        </a:p>
      </dgm:t>
    </dgm:pt>
    <dgm:pt modelId="{0CAA0029-D91B-48EE-8D1A-AB9A582A0BAC}">
      <dgm:prSet phldrT="[Text]"/>
      <dgm:spPr/>
      <dgm:t>
        <a:bodyPr/>
        <a:lstStyle/>
        <a:p>
          <a:r>
            <a:rPr lang="en-GB" dirty="0" smtClean="0"/>
            <a:t>Engaging consumer</a:t>
          </a:r>
          <a:endParaRPr lang="en-GB" dirty="0"/>
        </a:p>
      </dgm:t>
    </dgm:pt>
    <dgm:pt modelId="{7DF52C47-3918-4521-B366-AE9D2B26ABF0}" type="parTrans" cxnId="{E0546656-0C32-4312-8AF4-35B0A1D46B01}">
      <dgm:prSet/>
      <dgm:spPr/>
      <dgm:t>
        <a:bodyPr/>
        <a:lstStyle/>
        <a:p>
          <a:endParaRPr lang="en-GB"/>
        </a:p>
      </dgm:t>
    </dgm:pt>
    <dgm:pt modelId="{B4695DAC-3E6A-48AE-82E5-9FE889A6665E}" type="sibTrans" cxnId="{E0546656-0C32-4312-8AF4-35B0A1D46B01}">
      <dgm:prSet/>
      <dgm:spPr/>
      <dgm:t>
        <a:bodyPr/>
        <a:lstStyle/>
        <a:p>
          <a:endParaRPr lang="en-GB"/>
        </a:p>
      </dgm:t>
    </dgm:pt>
    <dgm:pt modelId="{73D8481C-6375-40AC-AF2D-553A5E11EB5B}">
      <dgm:prSet phldrT="[Text]"/>
      <dgm:spPr/>
      <dgm:t>
        <a:bodyPr/>
        <a:lstStyle/>
        <a:p>
          <a:r>
            <a:rPr lang="en-GB" dirty="0" smtClean="0"/>
            <a:t>Buildings</a:t>
          </a:r>
          <a:endParaRPr lang="en-GB" dirty="0"/>
        </a:p>
      </dgm:t>
    </dgm:pt>
    <dgm:pt modelId="{FFF12190-D595-445C-83F3-7C5A4ECF5DFF}" type="parTrans" cxnId="{8F2E109A-48A3-4942-B3D3-1F0C5C38C58F}">
      <dgm:prSet/>
      <dgm:spPr/>
      <dgm:t>
        <a:bodyPr/>
        <a:lstStyle/>
        <a:p>
          <a:endParaRPr lang="en-GB"/>
        </a:p>
      </dgm:t>
    </dgm:pt>
    <dgm:pt modelId="{8D8BC975-7F3E-4F34-A7DD-AEEAEBCAA8E4}" type="sibTrans" cxnId="{8F2E109A-48A3-4942-B3D3-1F0C5C38C58F}">
      <dgm:prSet/>
      <dgm:spPr/>
      <dgm:t>
        <a:bodyPr/>
        <a:lstStyle/>
        <a:p>
          <a:endParaRPr lang="en-GB"/>
        </a:p>
      </dgm:t>
    </dgm:pt>
    <dgm:pt modelId="{0CFB0A01-A133-4AA9-A4C4-A3A5A7B959AA}">
      <dgm:prSet phldrT="[Text]"/>
      <dgm:spPr/>
      <dgm:t>
        <a:bodyPr/>
        <a:lstStyle/>
        <a:p>
          <a:r>
            <a:rPr lang="en-GB" dirty="0" smtClean="0"/>
            <a:t>Industry, services and products</a:t>
          </a:r>
          <a:endParaRPr lang="en-GB" dirty="0"/>
        </a:p>
      </dgm:t>
    </dgm:pt>
    <dgm:pt modelId="{BB6B2391-4EC5-491F-954F-CC921BE7886A}" type="parTrans" cxnId="{A0020563-30B5-439B-8978-EB30DE085A07}">
      <dgm:prSet/>
      <dgm:spPr/>
      <dgm:t>
        <a:bodyPr/>
        <a:lstStyle/>
        <a:p>
          <a:endParaRPr lang="en-GB"/>
        </a:p>
      </dgm:t>
    </dgm:pt>
    <dgm:pt modelId="{5E406F2A-2905-46C6-9988-695B6D0A9844}" type="sibTrans" cxnId="{A0020563-30B5-439B-8978-EB30DE085A07}">
      <dgm:prSet/>
      <dgm:spPr/>
      <dgm:t>
        <a:bodyPr/>
        <a:lstStyle/>
        <a:p>
          <a:endParaRPr lang="en-GB"/>
        </a:p>
      </dgm:t>
    </dgm:pt>
    <dgm:pt modelId="{17516181-CDE6-4C38-8ADA-4A82E5ABBD1B}">
      <dgm:prSet phldrT="[Text]"/>
      <dgm:spPr/>
      <dgm:t>
        <a:bodyPr/>
        <a:lstStyle/>
        <a:p>
          <a:r>
            <a:rPr lang="en-GB" dirty="0" smtClean="0"/>
            <a:t>Innovative Financing</a:t>
          </a:r>
          <a:endParaRPr lang="en-GB" dirty="0"/>
        </a:p>
      </dgm:t>
    </dgm:pt>
    <dgm:pt modelId="{26ACD89B-9540-40A7-B16F-454DBC886A6A}" type="parTrans" cxnId="{83C4B42E-4004-4691-9182-731B1BF9F23E}">
      <dgm:prSet/>
      <dgm:spPr/>
      <dgm:t>
        <a:bodyPr/>
        <a:lstStyle/>
        <a:p>
          <a:endParaRPr lang="en-GB"/>
        </a:p>
      </dgm:t>
    </dgm:pt>
    <dgm:pt modelId="{82485F87-B3B8-442B-85CB-6BFDB4C49C5A}" type="sibTrans" cxnId="{83C4B42E-4004-4691-9182-731B1BF9F23E}">
      <dgm:prSet/>
      <dgm:spPr/>
      <dgm:t>
        <a:bodyPr/>
        <a:lstStyle/>
        <a:p>
          <a:endParaRPr lang="en-GB"/>
        </a:p>
      </dgm:t>
    </dgm:pt>
    <dgm:pt modelId="{DCB4E906-97D4-4DB2-B219-98129BCC80C9}" type="pres">
      <dgm:prSet presAssocID="{EBA76E75-6CA3-457F-ABE4-2009C570B4B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5A1F1A9-9284-4CB7-808E-1FF1ED7BE452}" type="pres">
      <dgm:prSet presAssocID="{0064C0EF-2CF3-43D9-86E1-A8A934A86DF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7FA3E46-C587-44A0-9A5C-5FB9930E33C0}" type="pres">
      <dgm:prSet presAssocID="{0064C0EF-2CF3-43D9-86E1-A8A934A86DF7}" presName="spNode" presStyleCnt="0"/>
      <dgm:spPr/>
    </dgm:pt>
    <dgm:pt modelId="{BC8488C1-8EF2-4128-93E9-62ED5950BE30}" type="pres">
      <dgm:prSet presAssocID="{F53FE11B-D6A1-4067-A626-F7476A4FA763}" presName="sibTrans" presStyleLbl="sibTrans1D1" presStyleIdx="0" presStyleCnt="5"/>
      <dgm:spPr/>
      <dgm:t>
        <a:bodyPr/>
        <a:lstStyle/>
        <a:p>
          <a:endParaRPr lang="en-GB"/>
        </a:p>
      </dgm:t>
    </dgm:pt>
    <dgm:pt modelId="{9DD2E4FE-12D6-48AE-B3E1-4E94246E52CB}" type="pres">
      <dgm:prSet presAssocID="{0CAA0029-D91B-48EE-8D1A-AB9A582A0B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B6E8D7-2E70-43E9-81C3-D86551C1098C}" type="pres">
      <dgm:prSet presAssocID="{0CAA0029-D91B-48EE-8D1A-AB9A582A0BAC}" presName="spNode" presStyleCnt="0"/>
      <dgm:spPr/>
    </dgm:pt>
    <dgm:pt modelId="{033BF2FB-8427-44AB-A1C9-360E22127A57}" type="pres">
      <dgm:prSet presAssocID="{B4695DAC-3E6A-48AE-82E5-9FE889A6665E}" presName="sibTrans" presStyleLbl="sibTrans1D1" presStyleIdx="1" presStyleCnt="5"/>
      <dgm:spPr/>
      <dgm:t>
        <a:bodyPr/>
        <a:lstStyle/>
        <a:p>
          <a:endParaRPr lang="en-GB"/>
        </a:p>
      </dgm:t>
    </dgm:pt>
    <dgm:pt modelId="{D1DE97CE-99D4-418F-926A-21135A728DE7}" type="pres">
      <dgm:prSet presAssocID="{73D8481C-6375-40AC-AF2D-553A5E11EB5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8BC678-0B31-45D6-A320-21E4E50CF98F}" type="pres">
      <dgm:prSet presAssocID="{73D8481C-6375-40AC-AF2D-553A5E11EB5B}" presName="spNode" presStyleCnt="0"/>
      <dgm:spPr/>
    </dgm:pt>
    <dgm:pt modelId="{D0E2D116-DB00-42E3-8F01-41FAB20F26AB}" type="pres">
      <dgm:prSet presAssocID="{8D8BC975-7F3E-4F34-A7DD-AEEAEBCAA8E4}" presName="sibTrans" presStyleLbl="sibTrans1D1" presStyleIdx="2" presStyleCnt="5"/>
      <dgm:spPr/>
      <dgm:t>
        <a:bodyPr/>
        <a:lstStyle/>
        <a:p>
          <a:endParaRPr lang="en-GB"/>
        </a:p>
      </dgm:t>
    </dgm:pt>
    <dgm:pt modelId="{47FBC161-9ADA-41E3-AEEF-AB35AFC5E476}" type="pres">
      <dgm:prSet presAssocID="{0CFB0A01-A133-4AA9-A4C4-A3A5A7B959A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2E6D8C-12CD-4385-8719-D01BB9390A10}" type="pres">
      <dgm:prSet presAssocID="{0CFB0A01-A133-4AA9-A4C4-A3A5A7B959AA}" presName="spNode" presStyleCnt="0"/>
      <dgm:spPr/>
    </dgm:pt>
    <dgm:pt modelId="{6F0AAA21-9B21-4318-A911-6D5A39BE16F0}" type="pres">
      <dgm:prSet presAssocID="{5E406F2A-2905-46C6-9988-695B6D0A9844}" presName="sibTrans" presStyleLbl="sibTrans1D1" presStyleIdx="3" presStyleCnt="5"/>
      <dgm:spPr/>
      <dgm:t>
        <a:bodyPr/>
        <a:lstStyle/>
        <a:p>
          <a:endParaRPr lang="en-GB"/>
        </a:p>
      </dgm:t>
    </dgm:pt>
    <dgm:pt modelId="{DD2CBF7B-A8FC-4F98-9F82-08779DA81E36}" type="pres">
      <dgm:prSet presAssocID="{17516181-CDE6-4C38-8ADA-4A82E5ABBD1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A74399-1D36-4DC6-9290-50CC98FC2058}" type="pres">
      <dgm:prSet presAssocID="{17516181-CDE6-4C38-8ADA-4A82E5ABBD1B}" presName="spNode" presStyleCnt="0"/>
      <dgm:spPr/>
    </dgm:pt>
    <dgm:pt modelId="{BCC85CE5-3943-4741-9583-304C86F3D12D}" type="pres">
      <dgm:prSet presAssocID="{82485F87-B3B8-442B-85CB-6BFDB4C49C5A}" presName="sibTrans" presStyleLbl="sibTrans1D1" presStyleIdx="4" presStyleCnt="5"/>
      <dgm:spPr/>
      <dgm:t>
        <a:bodyPr/>
        <a:lstStyle/>
        <a:p>
          <a:endParaRPr lang="en-GB"/>
        </a:p>
      </dgm:t>
    </dgm:pt>
  </dgm:ptLst>
  <dgm:cxnLst>
    <dgm:cxn modelId="{341BD484-D17B-46C9-AC35-F4D5998AEFBA}" type="presOf" srcId="{8D8BC975-7F3E-4F34-A7DD-AEEAEBCAA8E4}" destId="{D0E2D116-DB00-42E3-8F01-41FAB20F26AB}" srcOrd="0" destOrd="0" presId="urn:microsoft.com/office/officeart/2005/8/layout/cycle6"/>
    <dgm:cxn modelId="{BDF9DBBC-BA15-471E-AF8F-465231185D32}" type="presOf" srcId="{F53FE11B-D6A1-4067-A626-F7476A4FA763}" destId="{BC8488C1-8EF2-4128-93E9-62ED5950BE30}" srcOrd="0" destOrd="0" presId="urn:microsoft.com/office/officeart/2005/8/layout/cycle6"/>
    <dgm:cxn modelId="{654B2678-C91B-4DC5-920F-03DC3C576EB6}" type="presOf" srcId="{0CFB0A01-A133-4AA9-A4C4-A3A5A7B959AA}" destId="{47FBC161-9ADA-41E3-AEEF-AB35AFC5E476}" srcOrd="0" destOrd="0" presId="urn:microsoft.com/office/officeart/2005/8/layout/cycle6"/>
    <dgm:cxn modelId="{8471A783-0AAA-4F13-B597-5BC9EB11354A}" type="presOf" srcId="{EBA76E75-6CA3-457F-ABE4-2009C570B4B2}" destId="{DCB4E906-97D4-4DB2-B219-98129BCC80C9}" srcOrd="0" destOrd="0" presId="urn:microsoft.com/office/officeart/2005/8/layout/cycle6"/>
    <dgm:cxn modelId="{ABB832E6-32A7-4A71-88B9-86484D298F71}" type="presOf" srcId="{17516181-CDE6-4C38-8ADA-4A82E5ABBD1B}" destId="{DD2CBF7B-A8FC-4F98-9F82-08779DA81E36}" srcOrd="0" destOrd="0" presId="urn:microsoft.com/office/officeart/2005/8/layout/cycle6"/>
    <dgm:cxn modelId="{E0546656-0C32-4312-8AF4-35B0A1D46B01}" srcId="{EBA76E75-6CA3-457F-ABE4-2009C570B4B2}" destId="{0CAA0029-D91B-48EE-8D1A-AB9A582A0BAC}" srcOrd="1" destOrd="0" parTransId="{7DF52C47-3918-4521-B366-AE9D2B26ABF0}" sibTransId="{B4695DAC-3E6A-48AE-82E5-9FE889A6665E}"/>
    <dgm:cxn modelId="{354AEC3D-93FC-44D7-B9FA-93F252C6D3B7}" srcId="{EBA76E75-6CA3-457F-ABE4-2009C570B4B2}" destId="{0064C0EF-2CF3-43D9-86E1-A8A934A86DF7}" srcOrd="0" destOrd="0" parTransId="{FE2EEF7A-3C81-42FB-8A80-590B8A6CAA5A}" sibTransId="{F53FE11B-D6A1-4067-A626-F7476A4FA763}"/>
    <dgm:cxn modelId="{A0020563-30B5-439B-8978-EB30DE085A07}" srcId="{EBA76E75-6CA3-457F-ABE4-2009C570B4B2}" destId="{0CFB0A01-A133-4AA9-A4C4-A3A5A7B959AA}" srcOrd="3" destOrd="0" parTransId="{BB6B2391-4EC5-491F-954F-CC921BE7886A}" sibTransId="{5E406F2A-2905-46C6-9988-695B6D0A9844}"/>
    <dgm:cxn modelId="{8F2E109A-48A3-4942-B3D3-1F0C5C38C58F}" srcId="{EBA76E75-6CA3-457F-ABE4-2009C570B4B2}" destId="{73D8481C-6375-40AC-AF2D-553A5E11EB5B}" srcOrd="2" destOrd="0" parTransId="{FFF12190-D595-445C-83F3-7C5A4ECF5DFF}" sibTransId="{8D8BC975-7F3E-4F34-A7DD-AEEAEBCAA8E4}"/>
    <dgm:cxn modelId="{3EAB9835-E8AB-4B98-A9ED-F1AB0AB36928}" type="presOf" srcId="{82485F87-B3B8-442B-85CB-6BFDB4C49C5A}" destId="{BCC85CE5-3943-4741-9583-304C86F3D12D}" srcOrd="0" destOrd="0" presId="urn:microsoft.com/office/officeart/2005/8/layout/cycle6"/>
    <dgm:cxn modelId="{83C4B42E-4004-4691-9182-731B1BF9F23E}" srcId="{EBA76E75-6CA3-457F-ABE4-2009C570B4B2}" destId="{17516181-CDE6-4C38-8ADA-4A82E5ABBD1B}" srcOrd="4" destOrd="0" parTransId="{26ACD89B-9540-40A7-B16F-454DBC886A6A}" sibTransId="{82485F87-B3B8-442B-85CB-6BFDB4C49C5A}"/>
    <dgm:cxn modelId="{546BF470-D087-4E3E-A93A-9891790914AE}" type="presOf" srcId="{0064C0EF-2CF3-43D9-86E1-A8A934A86DF7}" destId="{85A1F1A9-9284-4CB7-808E-1FF1ED7BE452}" srcOrd="0" destOrd="0" presId="urn:microsoft.com/office/officeart/2005/8/layout/cycle6"/>
    <dgm:cxn modelId="{700D3042-74BF-493A-8B14-89A661CF6EB3}" type="presOf" srcId="{73D8481C-6375-40AC-AF2D-553A5E11EB5B}" destId="{D1DE97CE-99D4-418F-926A-21135A728DE7}" srcOrd="0" destOrd="0" presId="urn:microsoft.com/office/officeart/2005/8/layout/cycle6"/>
    <dgm:cxn modelId="{E7C9C50B-FD28-41F2-B852-571ADD8EDE65}" type="presOf" srcId="{5E406F2A-2905-46C6-9988-695B6D0A9844}" destId="{6F0AAA21-9B21-4318-A911-6D5A39BE16F0}" srcOrd="0" destOrd="0" presId="urn:microsoft.com/office/officeart/2005/8/layout/cycle6"/>
    <dgm:cxn modelId="{105DB1E8-FB33-42F1-95DF-E293C0CA0F64}" type="presOf" srcId="{0CAA0029-D91B-48EE-8D1A-AB9A582A0BAC}" destId="{9DD2E4FE-12D6-48AE-B3E1-4E94246E52CB}" srcOrd="0" destOrd="0" presId="urn:microsoft.com/office/officeart/2005/8/layout/cycle6"/>
    <dgm:cxn modelId="{2BC41B27-23B9-467D-BFDA-36C0DF14EFAC}" type="presOf" srcId="{B4695DAC-3E6A-48AE-82E5-9FE889A6665E}" destId="{033BF2FB-8427-44AB-A1C9-360E22127A57}" srcOrd="0" destOrd="0" presId="urn:microsoft.com/office/officeart/2005/8/layout/cycle6"/>
    <dgm:cxn modelId="{C426360D-87C8-4363-922F-CC40300CFF5B}" type="presParOf" srcId="{DCB4E906-97D4-4DB2-B219-98129BCC80C9}" destId="{85A1F1A9-9284-4CB7-808E-1FF1ED7BE452}" srcOrd="0" destOrd="0" presId="urn:microsoft.com/office/officeart/2005/8/layout/cycle6"/>
    <dgm:cxn modelId="{AFFA5E89-DC69-4ADD-AB7F-7555BA6F1D14}" type="presParOf" srcId="{DCB4E906-97D4-4DB2-B219-98129BCC80C9}" destId="{67FA3E46-C587-44A0-9A5C-5FB9930E33C0}" srcOrd="1" destOrd="0" presId="urn:microsoft.com/office/officeart/2005/8/layout/cycle6"/>
    <dgm:cxn modelId="{E719135D-E2D6-4CE8-B93B-89DC92AB0EB9}" type="presParOf" srcId="{DCB4E906-97D4-4DB2-B219-98129BCC80C9}" destId="{BC8488C1-8EF2-4128-93E9-62ED5950BE30}" srcOrd="2" destOrd="0" presId="urn:microsoft.com/office/officeart/2005/8/layout/cycle6"/>
    <dgm:cxn modelId="{83D73374-9421-42F7-ACB4-F9BD1556DD0E}" type="presParOf" srcId="{DCB4E906-97D4-4DB2-B219-98129BCC80C9}" destId="{9DD2E4FE-12D6-48AE-B3E1-4E94246E52CB}" srcOrd="3" destOrd="0" presId="urn:microsoft.com/office/officeart/2005/8/layout/cycle6"/>
    <dgm:cxn modelId="{0DFBEA22-4674-4442-9C2E-68E65A70C8CC}" type="presParOf" srcId="{DCB4E906-97D4-4DB2-B219-98129BCC80C9}" destId="{37B6E8D7-2E70-43E9-81C3-D86551C1098C}" srcOrd="4" destOrd="0" presId="urn:microsoft.com/office/officeart/2005/8/layout/cycle6"/>
    <dgm:cxn modelId="{FBE023F2-B7F8-4969-89E5-9299BD210E55}" type="presParOf" srcId="{DCB4E906-97D4-4DB2-B219-98129BCC80C9}" destId="{033BF2FB-8427-44AB-A1C9-360E22127A57}" srcOrd="5" destOrd="0" presId="urn:microsoft.com/office/officeart/2005/8/layout/cycle6"/>
    <dgm:cxn modelId="{4D85D933-D129-4670-8D78-1930485CDFC2}" type="presParOf" srcId="{DCB4E906-97D4-4DB2-B219-98129BCC80C9}" destId="{D1DE97CE-99D4-418F-926A-21135A728DE7}" srcOrd="6" destOrd="0" presId="urn:microsoft.com/office/officeart/2005/8/layout/cycle6"/>
    <dgm:cxn modelId="{C2FE2A12-EA12-4FD5-A458-FA4B6BE61E01}" type="presParOf" srcId="{DCB4E906-97D4-4DB2-B219-98129BCC80C9}" destId="{348BC678-0B31-45D6-A320-21E4E50CF98F}" srcOrd="7" destOrd="0" presId="urn:microsoft.com/office/officeart/2005/8/layout/cycle6"/>
    <dgm:cxn modelId="{EEBC5A0B-044E-4397-A362-32DF32C8E0D6}" type="presParOf" srcId="{DCB4E906-97D4-4DB2-B219-98129BCC80C9}" destId="{D0E2D116-DB00-42E3-8F01-41FAB20F26AB}" srcOrd="8" destOrd="0" presId="urn:microsoft.com/office/officeart/2005/8/layout/cycle6"/>
    <dgm:cxn modelId="{017809E4-1022-4A3D-8116-1B46A16949E5}" type="presParOf" srcId="{DCB4E906-97D4-4DB2-B219-98129BCC80C9}" destId="{47FBC161-9ADA-41E3-AEEF-AB35AFC5E476}" srcOrd="9" destOrd="0" presId="urn:microsoft.com/office/officeart/2005/8/layout/cycle6"/>
    <dgm:cxn modelId="{AD544AA3-A3EC-475B-8BD3-E70BFBB9AB39}" type="presParOf" srcId="{DCB4E906-97D4-4DB2-B219-98129BCC80C9}" destId="{E82E6D8C-12CD-4385-8719-D01BB9390A10}" srcOrd="10" destOrd="0" presId="urn:microsoft.com/office/officeart/2005/8/layout/cycle6"/>
    <dgm:cxn modelId="{0642E1D7-F7F1-4E2C-9B95-7E00C903F899}" type="presParOf" srcId="{DCB4E906-97D4-4DB2-B219-98129BCC80C9}" destId="{6F0AAA21-9B21-4318-A911-6D5A39BE16F0}" srcOrd="11" destOrd="0" presId="urn:microsoft.com/office/officeart/2005/8/layout/cycle6"/>
    <dgm:cxn modelId="{4CBA19D6-D337-4254-A276-B07C15A3C7ED}" type="presParOf" srcId="{DCB4E906-97D4-4DB2-B219-98129BCC80C9}" destId="{DD2CBF7B-A8FC-4F98-9F82-08779DA81E36}" srcOrd="12" destOrd="0" presId="urn:microsoft.com/office/officeart/2005/8/layout/cycle6"/>
    <dgm:cxn modelId="{DB43C160-EE43-4FE2-9090-6DB4A322998D}" type="presParOf" srcId="{DCB4E906-97D4-4DB2-B219-98129BCC80C9}" destId="{14A74399-1D36-4DC6-9290-50CC98FC2058}" srcOrd="13" destOrd="0" presId="urn:microsoft.com/office/officeart/2005/8/layout/cycle6"/>
    <dgm:cxn modelId="{C2D61247-AD98-447B-93EE-3384E6972037}" type="presParOf" srcId="{DCB4E906-97D4-4DB2-B219-98129BCC80C9}" destId="{BCC85CE5-3943-4741-9583-304C86F3D12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2E0CA4-2F6F-4F6F-B879-7A27C4447AE9}" type="doc">
      <dgm:prSet loTypeId="urn:microsoft.com/office/officeart/2008/layout/VerticalCurvedLis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359A60-BD82-4F54-995D-7A69B5019586}">
      <dgm:prSet custT="1"/>
      <dgm:spPr/>
      <dgm:t>
        <a:bodyPr/>
        <a:lstStyle/>
        <a:p>
          <a:pPr rtl="0"/>
          <a:r>
            <a:rPr lang="fr-BE" sz="2000" b="1" dirty="0" smtClean="0">
              <a:solidFill>
                <a:schemeClr val="tx1"/>
              </a:solidFill>
            </a:rPr>
            <a:t>Participants Portal: </a:t>
          </a:r>
          <a:r>
            <a:rPr lang="fr-BE" sz="1400" b="0" dirty="0" smtClean="0">
              <a:hlinkClick xmlns:r="http://schemas.openxmlformats.org/officeDocument/2006/relationships" r:id="rId1"/>
            </a:rPr>
            <a:t>http://ec.europa.eu/research/participants/portal/desktop/en/home.html</a:t>
          </a:r>
          <a:r>
            <a:rPr lang="fr-BE" sz="1400" b="0" dirty="0" smtClean="0"/>
            <a:t> </a:t>
          </a:r>
          <a:endParaRPr lang="en-GB" sz="1400" dirty="0"/>
        </a:p>
      </dgm:t>
    </dgm:pt>
    <dgm:pt modelId="{7263D89B-BB5F-4F68-8B69-758AF51BFEA1}" type="parTrans" cxnId="{C8F1777B-380D-487E-B430-1CD3F0D15341}">
      <dgm:prSet/>
      <dgm:spPr/>
      <dgm:t>
        <a:bodyPr/>
        <a:lstStyle/>
        <a:p>
          <a:endParaRPr lang="en-GB"/>
        </a:p>
      </dgm:t>
    </dgm:pt>
    <dgm:pt modelId="{2F69D26D-8710-4D2D-A065-B42D1381AAF0}" type="sibTrans" cxnId="{C8F1777B-380D-487E-B430-1CD3F0D15341}">
      <dgm:prSet/>
      <dgm:spPr/>
      <dgm:t>
        <a:bodyPr/>
        <a:lstStyle/>
        <a:p>
          <a:endParaRPr lang="en-GB"/>
        </a:p>
      </dgm:t>
    </dgm:pt>
    <dgm:pt modelId="{7CD2AA0C-7A8C-4B8F-82B1-61A7850C7909}">
      <dgm:prSet custT="1"/>
      <dgm:spPr/>
      <dgm:t>
        <a:bodyPr/>
        <a:lstStyle/>
        <a:p>
          <a:pPr rtl="0"/>
          <a:r>
            <a:rPr lang="fr-BE" sz="1900" b="1" dirty="0" err="1" smtClean="0">
              <a:solidFill>
                <a:schemeClr val="tx1"/>
              </a:solidFill>
            </a:rPr>
            <a:t>Research</a:t>
          </a:r>
          <a:r>
            <a:rPr lang="fr-BE" sz="1900" b="1" dirty="0" smtClean="0">
              <a:solidFill>
                <a:schemeClr val="tx1"/>
              </a:solidFill>
            </a:rPr>
            <a:t> </a:t>
          </a:r>
          <a:r>
            <a:rPr lang="fr-BE" sz="1900" b="1" dirty="0" err="1" smtClean="0">
              <a:solidFill>
                <a:schemeClr val="tx1"/>
              </a:solidFill>
            </a:rPr>
            <a:t>Enquiry</a:t>
          </a:r>
          <a:r>
            <a:rPr lang="fr-BE" sz="1900" b="1" dirty="0" smtClean="0">
              <a:solidFill>
                <a:schemeClr val="tx1"/>
              </a:solidFill>
            </a:rPr>
            <a:t> Service: </a:t>
          </a:r>
          <a:r>
            <a:rPr lang="en-GB" sz="1400" b="0" dirty="0" smtClean="0">
              <a:hlinkClick xmlns:r="http://schemas.openxmlformats.org/officeDocument/2006/relationships" r:id="rId2"/>
            </a:rPr>
            <a:t>http://ec.europa.eu/research/index.cfm?pg=enquiries</a:t>
          </a:r>
          <a:r>
            <a:rPr lang="en-GB" sz="1400" b="1" dirty="0" smtClean="0"/>
            <a:t> </a:t>
          </a:r>
          <a:endParaRPr lang="en-GB" sz="1400" dirty="0"/>
        </a:p>
      </dgm:t>
    </dgm:pt>
    <dgm:pt modelId="{C29BF6B1-D92D-473D-9754-7199BD82C451}" type="parTrans" cxnId="{2A128880-3811-4ECC-8728-C7E7F142EA12}">
      <dgm:prSet/>
      <dgm:spPr/>
      <dgm:t>
        <a:bodyPr/>
        <a:lstStyle/>
        <a:p>
          <a:endParaRPr lang="en-GB"/>
        </a:p>
      </dgm:t>
    </dgm:pt>
    <dgm:pt modelId="{6BAD239B-9268-46EA-971B-251A1FBA1AC6}" type="sibTrans" cxnId="{2A128880-3811-4ECC-8728-C7E7F142EA12}">
      <dgm:prSet/>
      <dgm:spPr/>
      <dgm:t>
        <a:bodyPr/>
        <a:lstStyle/>
        <a:p>
          <a:endParaRPr lang="en-GB"/>
        </a:p>
      </dgm:t>
    </dgm:pt>
    <dgm:pt modelId="{D49422ED-6905-4099-BC05-2C61B66FB672}">
      <dgm:prSet custT="1"/>
      <dgm:spPr/>
      <dgm:t>
        <a:bodyPr/>
        <a:lstStyle/>
        <a:p>
          <a:pPr rtl="0"/>
          <a:r>
            <a:rPr lang="fr-BE" sz="2100" b="0" dirty="0" smtClean="0">
              <a:solidFill>
                <a:schemeClr val="tx1"/>
              </a:solidFill>
            </a:rPr>
            <a:t> </a:t>
          </a:r>
          <a:r>
            <a:rPr lang="fr-BE" sz="2100" b="1" dirty="0" smtClean="0">
              <a:solidFill>
                <a:schemeClr val="tx1"/>
              </a:solidFill>
            </a:rPr>
            <a:t>Horizon 2020 </a:t>
          </a:r>
          <a:r>
            <a:rPr lang="fr-BE" sz="2100" b="1" dirty="0" err="1" smtClean="0">
              <a:solidFill>
                <a:schemeClr val="tx1"/>
              </a:solidFill>
            </a:rPr>
            <a:t>Homepage</a:t>
          </a:r>
          <a:r>
            <a:rPr lang="fr-BE" sz="2100" b="1" dirty="0" smtClean="0">
              <a:solidFill>
                <a:schemeClr val="tx1"/>
              </a:solidFill>
            </a:rPr>
            <a:t>: </a:t>
          </a:r>
          <a:r>
            <a:rPr lang="en-GB" sz="1400" b="0" dirty="0" smtClean="0">
              <a:hlinkClick xmlns:r="http://schemas.openxmlformats.org/officeDocument/2006/relationships" r:id="rId3"/>
            </a:rPr>
            <a:t>http://ec.europa.eu/programmes/horizon2020/</a:t>
          </a:r>
          <a:r>
            <a:rPr lang="en-GB" sz="2100" b="0" dirty="0" smtClean="0"/>
            <a:t> </a:t>
          </a:r>
          <a:endParaRPr lang="en-GB" sz="2100" b="0" dirty="0"/>
        </a:p>
      </dgm:t>
    </dgm:pt>
    <dgm:pt modelId="{D2626438-5569-42DB-8565-93A386E60493}" type="parTrans" cxnId="{AD2E2C0F-FBEB-4716-B377-AB84210A8CED}">
      <dgm:prSet/>
      <dgm:spPr/>
      <dgm:t>
        <a:bodyPr/>
        <a:lstStyle/>
        <a:p>
          <a:endParaRPr lang="en-GB"/>
        </a:p>
      </dgm:t>
    </dgm:pt>
    <dgm:pt modelId="{FFEA6181-93EE-48E0-BA9B-55D8A0DC9694}" type="sibTrans" cxnId="{AD2E2C0F-FBEB-4716-B377-AB84210A8CED}">
      <dgm:prSet/>
      <dgm:spPr/>
      <dgm:t>
        <a:bodyPr/>
        <a:lstStyle/>
        <a:p>
          <a:endParaRPr lang="en-GB"/>
        </a:p>
      </dgm:t>
    </dgm:pt>
    <dgm:pt modelId="{481E25A7-4229-4157-A8EB-06FABB6F4AFB}">
      <dgm:prSet custT="1"/>
      <dgm:spPr/>
      <dgm:t>
        <a:bodyPr/>
        <a:lstStyle/>
        <a:p>
          <a:pPr rtl="0"/>
          <a:r>
            <a:rPr lang="en-US" sz="1800" b="1" noProof="0" dirty="0" smtClean="0">
              <a:solidFill>
                <a:schemeClr val="tx1"/>
              </a:solidFill>
            </a:rPr>
            <a:t>8 December 2015 Energy</a:t>
          </a:r>
          <a:r>
            <a:rPr lang="en-US" sz="1800" b="1" baseline="0" noProof="0" dirty="0" smtClean="0">
              <a:solidFill>
                <a:schemeClr val="tx1"/>
              </a:solidFill>
            </a:rPr>
            <a:t> Efficiency Call 2016 – 2017 Info Day: </a:t>
          </a:r>
          <a:r>
            <a:rPr lang="en-GB" sz="1400" b="0" baseline="0" noProof="0" dirty="0" smtClean="0">
              <a:solidFill>
                <a:schemeClr val="tx1"/>
              </a:solidFill>
              <a:hlinkClick xmlns:r="http://schemas.openxmlformats.org/officeDocument/2006/relationships" r:id="rId4"/>
            </a:rPr>
            <a:t>https://ec.europa.eu/easme/en/horizon-2020-energy-efficiency</a:t>
          </a:r>
          <a:r>
            <a:rPr lang="en-GB" sz="1400" b="0" baseline="0" noProof="0" dirty="0" smtClean="0">
              <a:solidFill>
                <a:schemeClr val="tx1"/>
              </a:solidFill>
            </a:rPr>
            <a:t> </a:t>
          </a:r>
          <a:endParaRPr lang="en-US" sz="1400" b="0" noProof="0" dirty="0">
            <a:solidFill>
              <a:schemeClr val="tx1"/>
            </a:solidFill>
          </a:endParaRPr>
        </a:p>
      </dgm:t>
    </dgm:pt>
    <dgm:pt modelId="{8874A2D5-ACD1-4CA2-A95C-3845ADA91E92}" type="sibTrans" cxnId="{2518F92F-8DE3-4348-92A4-57E3A0554A78}">
      <dgm:prSet/>
      <dgm:spPr/>
      <dgm:t>
        <a:bodyPr/>
        <a:lstStyle/>
        <a:p>
          <a:endParaRPr lang="en-GB"/>
        </a:p>
      </dgm:t>
    </dgm:pt>
    <dgm:pt modelId="{C91023FE-2A86-45E8-B735-2BA3650269F8}" type="parTrans" cxnId="{2518F92F-8DE3-4348-92A4-57E3A0554A78}">
      <dgm:prSet/>
      <dgm:spPr/>
      <dgm:t>
        <a:bodyPr/>
        <a:lstStyle/>
        <a:p>
          <a:endParaRPr lang="en-GB"/>
        </a:p>
      </dgm:t>
    </dgm:pt>
    <dgm:pt modelId="{4CC489DA-EF8C-4EB6-8B1E-68D1973C4971}">
      <dgm:prSet custT="1"/>
      <dgm:spPr/>
      <dgm:t>
        <a:bodyPr/>
        <a:lstStyle/>
        <a:p>
          <a:pPr rtl="0"/>
          <a:r>
            <a:rPr lang="fr-BE" sz="1800" b="1" dirty="0" err="1" smtClean="0">
              <a:solidFill>
                <a:schemeClr val="tx1"/>
              </a:solidFill>
            </a:rPr>
            <a:t>Presentations</a:t>
          </a:r>
          <a:r>
            <a:rPr lang="fr-BE" sz="1800" b="1" dirty="0" smtClean="0">
              <a:solidFill>
                <a:schemeClr val="tx1"/>
              </a:solidFill>
            </a:rPr>
            <a:t> of the </a:t>
          </a:r>
          <a:r>
            <a:rPr lang="fr-BE" sz="1800" b="1" dirty="0" err="1" smtClean="0">
              <a:solidFill>
                <a:schemeClr val="tx1"/>
              </a:solidFill>
            </a:rPr>
            <a:t>Energy</a:t>
          </a:r>
          <a:r>
            <a:rPr lang="fr-BE" sz="1800" b="1" dirty="0" smtClean="0">
              <a:solidFill>
                <a:schemeClr val="tx1"/>
              </a:solidFill>
            </a:rPr>
            <a:t> Info Day 2015: </a:t>
          </a:r>
          <a:r>
            <a:rPr lang="en-GB" sz="1600" b="0" dirty="0" smtClean="0">
              <a:hlinkClick xmlns:r="http://schemas.openxmlformats.org/officeDocument/2006/relationships" r:id="rId5"/>
            </a:rPr>
            <a:t>https://ec.europa.eu/inea/en/H2020-Energy-Infoday-presentations</a:t>
          </a:r>
          <a:r>
            <a:rPr lang="en-GB" sz="1600" b="0" dirty="0" smtClean="0"/>
            <a:t> </a:t>
          </a:r>
          <a:endParaRPr lang="en-GB" sz="1600" b="0" dirty="0"/>
        </a:p>
      </dgm:t>
    </dgm:pt>
    <dgm:pt modelId="{CF72E23B-6B85-4576-A44C-DA0886F83571}" type="parTrans" cxnId="{14235151-1A51-4A69-958B-7763CF7708BB}">
      <dgm:prSet/>
      <dgm:spPr/>
      <dgm:t>
        <a:bodyPr/>
        <a:lstStyle/>
        <a:p>
          <a:endParaRPr lang="en-GB"/>
        </a:p>
      </dgm:t>
    </dgm:pt>
    <dgm:pt modelId="{D5CE19DE-1363-41E1-894E-C99966FDC329}" type="sibTrans" cxnId="{14235151-1A51-4A69-958B-7763CF7708BB}">
      <dgm:prSet/>
      <dgm:spPr/>
      <dgm:t>
        <a:bodyPr/>
        <a:lstStyle/>
        <a:p>
          <a:endParaRPr lang="en-GB"/>
        </a:p>
      </dgm:t>
    </dgm:pt>
    <dgm:pt modelId="{9BFF0473-3977-4BEA-87D8-000315F7EA8F}" type="pres">
      <dgm:prSet presAssocID="{3D2E0CA4-2F6F-4F6F-B879-7A27C4447AE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9792098A-FFFF-4254-A92C-E49FE4683AE8}" type="pres">
      <dgm:prSet presAssocID="{3D2E0CA4-2F6F-4F6F-B879-7A27C4447AE9}" presName="Name1" presStyleCnt="0"/>
      <dgm:spPr/>
      <dgm:t>
        <a:bodyPr/>
        <a:lstStyle/>
        <a:p>
          <a:endParaRPr lang="en-GB"/>
        </a:p>
      </dgm:t>
    </dgm:pt>
    <dgm:pt modelId="{809720E5-D690-4D72-AC07-2BEC0796EECC}" type="pres">
      <dgm:prSet presAssocID="{3D2E0CA4-2F6F-4F6F-B879-7A27C4447AE9}" presName="cycle" presStyleCnt="0"/>
      <dgm:spPr/>
      <dgm:t>
        <a:bodyPr/>
        <a:lstStyle/>
        <a:p>
          <a:endParaRPr lang="en-GB"/>
        </a:p>
      </dgm:t>
    </dgm:pt>
    <dgm:pt modelId="{A6B318B9-4D27-420D-9B8A-662D9E610CD5}" type="pres">
      <dgm:prSet presAssocID="{3D2E0CA4-2F6F-4F6F-B879-7A27C4447AE9}" presName="srcNode" presStyleLbl="node1" presStyleIdx="0" presStyleCnt="5"/>
      <dgm:spPr/>
      <dgm:t>
        <a:bodyPr/>
        <a:lstStyle/>
        <a:p>
          <a:endParaRPr lang="en-GB"/>
        </a:p>
      </dgm:t>
    </dgm:pt>
    <dgm:pt modelId="{7A11E510-B544-4EA2-AC26-058872BEDAF8}" type="pres">
      <dgm:prSet presAssocID="{3D2E0CA4-2F6F-4F6F-B879-7A27C4447AE9}" presName="conn" presStyleLbl="parChTrans1D2" presStyleIdx="0" presStyleCnt="1"/>
      <dgm:spPr/>
      <dgm:t>
        <a:bodyPr/>
        <a:lstStyle/>
        <a:p>
          <a:endParaRPr lang="en-GB"/>
        </a:p>
      </dgm:t>
    </dgm:pt>
    <dgm:pt modelId="{9BA71016-F0C0-49C7-8A71-2EF649FA1B93}" type="pres">
      <dgm:prSet presAssocID="{3D2E0CA4-2F6F-4F6F-B879-7A27C4447AE9}" presName="extraNode" presStyleLbl="node1" presStyleIdx="0" presStyleCnt="5"/>
      <dgm:spPr/>
      <dgm:t>
        <a:bodyPr/>
        <a:lstStyle/>
        <a:p>
          <a:endParaRPr lang="en-GB"/>
        </a:p>
      </dgm:t>
    </dgm:pt>
    <dgm:pt modelId="{4F684576-763B-4944-83F2-A389D92FD329}" type="pres">
      <dgm:prSet presAssocID="{3D2E0CA4-2F6F-4F6F-B879-7A27C4447AE9}" presName="dstNode" presStyleLbl="node1" presStyleIdx="0" presStyleCnt="5"/>
      <dgm:spPr/>
      <dgm:t>
        <a:bodyPr/>
        <a:lstStyle/>
        <a:p>
          <a:endParaRPr lang="en-GB"/>
        </a:p>
      </dgm:t>
    </dgm:pt>
    <dgm:pt modelId="{FD43323D-8599-4566-AE3A-8A1B5D40C41C}" type="pres">
      <dgm:prSet presAssocID="{7B359A60-BD82-4F54-995D-7A69B501958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A089118-60A1-42B4-9037-40593690F11C}" type="pres">
      <dgm:prSet presAssocID="{7B359A60-BD82-4F54-995D-7A69B5019586}" presName="accent_1" presStyleCnt="0"/>
      <dgm:spPr/>
      <dgm:t>
        <a:bodyPr/>
        <a:lstStyle/>
        <a:p>
          <a:endParaRPr lang="en-GB"/>
        </a:p>
      </dgm:t>
    </dgm:pt>
    <dgm:pt modelId="{20FDFAD4-F499-42E9-9A0D-918C811A012B}" type="pres">
      <dgm:prSet presAssocID="{7B359A60-BD82-4F54-995D-7A69B5019586}" presName="accentRepeatNode" presStyleLbl="solidFgAcc1" presStyleIdx="0" presStyleCnt="5"/>
      <dgm:spPr>
        <a:gradFill flip="none" rotWithShape="0">
          <a:gsLst>
            <a:gs pos="0">
              <a:schemeClr val="accent1">
                <a:lumMod val="50000"/>
              </a:schemeClr>
            </a:gs>
            <a:gs pos="100000">
              <a:prstClr val="white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endParaRPr lang="en-GB"/>
        </a:p>
      </dgm:t>
    </dgm:pt>
    <dgm:pt modelId="{85B12D9E-BC28-46E8-AD48-D11CFD86DA5C}" type="pres">
      <dgm:prSet presAssocID="{7CD2AA0C-7A8C-4B8F-82B1-61A7850C7909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ACB5DB-A619-4519-8D03-F7158014235C}" type="pres">
      <dgm:prSet presAssocID="{7CD2AA0C-7A8C-4B8F-82B1-61A7850C7909}" presName="accent_2" presStyleCnt="0"/>
      <dgm:spPr/>
      <dgm:t>
        <a:bodyPr/>
        <a:lstStyle/>
        <a:p>
          <a:endParaRPr lang="en-GB"/>
        </a:p>
      </dgm:t>
    </dgm:pt>
    <dgm:pt modelId="{7D40BFD9-BAE5-4896-B937-74728E21E05A}" type="pres">
      <dgm:prSet presAssocID="{7CD2AA0C-7A8C-4B8F-82B1-61A7850C7909}" presName="accentRepeatNode" presStyleLbl="solidFgAcc1" presStyleIdx="1" presStyleCnt="5"/>
      <dgm:spPr>
        <a:gradFill flip="none" rotWithShape="0">
          <a:gsLst>
            <a:gs pos="0">
              <a:schemeClr val="accent1">
                <a:lumMod val="50000"/>
              </a:schemeClr>
            </a:gs>
            <a:gs pos="100000">
              <a:prstClr val="white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endParaRPr lang="en-GB"/>
        </a:p>
      </dgm:t>
    </dgm:pt>
    <dgm:pt modelId="{25080D20-AAF9-4E34-BC03-AFBB13104898}" type="pres">
      <dgm:prSet presAssocID="{4CC489DA-EF8C-4EB6-8B1E-68D1973C4971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D39FC7-11D5-437B-B69C-7C961FC9442A}" type="pres">
      <dgm:prSet presAssocID="{4CC489DA-EF8C-4EB6-8B1E-68D1973C4971}" presName="accent_3" presStyleCnt="0"/>
      <dgm:spPr/>
      <dgm:t>
        <a:bodyPr/>
        <a:lstStyle/>
        <a:p>
          <a:endParaRPr lang="en-GB"/>
        </a:p>
      </dgm:t>
    </dgm:pt>
    <dgm:pt modelId="{2CC0EEEE-0F27-4D2F-AD82-3384EE86EDC3}" type="pres">
      <dgm:prSet presAssocID="{4CC489DA-EF8C-4EB6-8B1E-68D1973C4971}" presName="accentRepeatNode" presStyleLbl="solidFgAcc1" presStyleIdx="2" presStyleCnt="5"/>
      <dgm:spPr>
        <a:gradFill flip="none" rotWithShape="1">
          <a:gsLst>
            <a:gs pos="0">
              <a:schemeClr val="accent1">
                <a:lumMod val="50000"/>
              </a:schemeClr>
            </a:gs>
            <a:gs pos="100000">
              <a:prstClr val="white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endParaRPr lang="en-GB"/>
        </a:p>
      </dgm:t>
    </dgm:pt>
    <dgm:pt modelId="{2E9A47F9-D83D-4E12-9AA6-6AE99BF8F344}" type="pres">
      <dgm:prSet presAssocID="{D49422ED-6905-4099-BC05-2C61B66FB672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DAD2D7-5F0A-4DA0-BEA3-D65CF6C4ABC2}" type="pres">
      <dgm:prSet presAssocID="{D49422ED-6905-4099-BC05-2C61B66FB672}" presName="accent_4" presStyleCnt="0"/>
      <dgm:spPr/>
      <dgm:t>
        <a:bodyPr/>
        <a:lstStyle/>
        <a:p>
          <a:endParaRPr lang="en-GB"/>
        </a:p>
      </dgm:t>
    </dgm:pt>
    <dgm:pt modelId="{9068CD53-8A16-4BC9-97A3-6A4910A58056}" type="pres">
      <dgm:prSet presAssocID="{D49422ED-6905-4099-BC05-2C61B66FB672}" presName="accentRepeatNode" presStyleLbl="solidFgAcc1" presStyleIdx="3" presStyleCnt="5"/>
      <dgm:spPr>
        <a:gradFill flip="none" rotWithShape="0">
          <a:gsLst>
            <a:gs pos="0">
              <a:schemeClr val="accent1">
                <a:lumMod val="50000"/>
              </a:schemeClr>
            </a:gs>
            <a:gs pos="100000">
              <a:prstClr val="white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endParaRPr lang="en-GB"/>
        </a:p>
      </dgm:t>
    </dgm:pt>
    <dgm:pt modelId="{C59891D5-98B9-425F-8E24-F9799AEB6DC9}" type="pres">
      <dgm:prSet presAssocID="{481E25A7-4229-4157-A8EB-06FABB6F4AF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EA635C-CA54-431F-9FD4-9B13BEDEB87E}" type="pres">
      <dgm:prSet presAssocID="{481E25A7-4229-4157-A8EB-06FABB6F4AFB}" presName="accent_5" presStyleCnt="0"/>
      <dgm:spPr/>
      <dgm:t>
        <a:bodyPr/>
        <a:lstStyle/>
        <a:p>
          <a:endParaRPr lang="en-GB"/>
        </a:p>
      </dgm:t>
    </dgm:pt>
    <dgm:pt modelId="{B8C73624-B527-4977-8432-4BBBA83CCCAA}" type="pres">
      <dgm:prSet presAssocID="{481E25A7-4229-4157-A8EB-06FABB6F4AFB}" presName="accentRepeatNode" presStyleLbl="solidFgAcc1" presStyleIdx="4" presStyleCnt="5"/>
      <dgm:spPr>
        <a:solidFill>
          <a:srgbClr val="FF9933"/>
        </a:solidFill>
      </dgm:spPr>
      <dgm:t>
        <a:bodyPr/>
        <a:lstStyle/>
        <a:p>
          <a:endParaRPr lang="en-GB"/>
        </a:p>
      </dgm:t>
    </dgm:pt>
  </dgm:ptLst>
  <dgm:cxnLst>
    <dgm:cxn modelId="{31522B6D-EA55-48CE-A5FB-D1F76CF38511}" type="presOf" srcId="{2F69D26D-8710-4D2D-A065-B42D1381AAF0}" destId="{7A11E510-B544-4EA2-AC26-058872BEDAF8}" srcOrd="0" destOrd="0" presId="urn:microsoft.com/office/officeart/2008/layout/VerticalCurvedList"/>
    <dgm:cxn modelId="{02B59FDF-0C17-472D-82BF-07A57DF68506}" type="presOf" srcId="{4CC489DA-EF8C-4EB6-8B1E-68D1973C4971}" destId="{25080D20-AAF9-4E34-BC03-AFBB13104898}" srcOrd="0" destOrd="0" presId="urn:microsoft.com/office/officeart/2008/layout/VerticalCurvedList"/>
    <dgm:cxn modelId="{6C58170B-7388-4F21-8D3B-D360E085D2AF}" type="presOf" srcId="{3D2E0CA4-2F6F-4F6F-B879-7A27C4447AE9}" destId="{9BFF0473-3977-4BEA-87D8-000315F7EA8F}" srcOrd="0" destOrd="0" presId="urn:microsoft.com/office/officeart/2008/layout/VerticalCurvedList"/>
    <dgm:cxn modelId="{AD2E2C0F-FBEB-4716-B377-AB84210A8CED}" srcId="{3D2E0CA4-2F6F-4F6F-B879-7A27C4447AE9}" destId="{D49422ED-6905-4099-BC05-2C61B66FB672}" srcOrd="3" destOrd="0" parTransId="{D2626438-5569-42DB-8565-93A386E60493}" sibTransId="{FFEA6181-93EE-48E0-BA9B-55D8A0DC9694}"/>
    <dgm:cxn modelId="{A8553FA0-DBF8-4CFD-B4FD-770BBA169BBB}" type="presOf" srcId="{7B359A60-BD82-4F54-995D-7A69B5019586}" destId="{FD43323D-8599-4566-AE3A-8A1B5D40C41C}" srcOrd="0" destOrd="0" presId="urn:microsoft.com/office/officeart/2008/layout/VerticalCurvedList"/>
    <dgm:cxn modelId="{2A128880-3811-4ECC-8728-C7E7F142EA12}" srcId="{3D2E0CA4-2F6F-4F6F-B879-7A27C4447AE9}" destId="{7CD2AA0C-7A8C-4B8F-82B1-61A7850C7909}" srcOrd="1" destOrd="0" parTransId="{C29BF6B1-D92D-473D-9754-7199BD82C451}" sibTransId="{6BAD239B-9268-46EA-971B-251A1FBA1AC6}"/>
    <dgm:cxn modelId="{51FED92D-0EC0-4ABC-8264-0B2A520697A4}" type="presOf" srcId="{7CD2AA0C-7A8C-4B8F-82B1-61A7850C7909}" destId="{85B12D9E-BC28-46E8-AD48-D11CFD86DA5C}" srcOrd="0" destOrd="0" presId="urn:microsoft.com/office/officeart/2008/layout/VerticalCurvedList"/>
    <dgm:cxn modelId="{C8F1777B-380D-487E-B430-1CD3F0D15341}" srcId="{3D2E0CA4-2F6F-4F6F-B879-7A27C4447AE9}" destId="{7B359A60-BD82-4F54-995D-7A69B5019586}" srcOrd="0" destOrd="0" parTransId="{7263D89B-BB5F-4F68-8B69-758AF51BFEA1}" sibTransId="{2F69D26D-8710-4D2D-A065-B42D1381AAF0}"/>
    <dgm:cxn modelId="{3F1583E8-C8C7-4309-9D68-3AC19CF5FDF2}" type="presOf" srcId="{D49422ED-6905-4099-BC05-2C61B66FB672}" destId="{2E9A47F9-D83D-4E12-9AA6-6AE99BF8F344}" srcOrd="0" destOrd="0" presId="urn:microsoft.com/office/officeart/2008/layout/VerticalCurvedList"/>
    <dgm:cxn modelId="{14235151-1A51-4A69-958B-7763CF7708BB}" srcId="{3D2E0CA4-2F6F-4F6F-B879-7A27C4447AE9}" destId="{4CC489DA-EF8C-4EB6-8B1E-68D1973C4971}" srcOrd="2" destOrd="0" parTransId="{CF72E23B-6B85-4576-A44C-DA0886F83571}" sibTransId="{D5CE19DE-1363-41E1-894E-C99966FDC329}"/>
    <dgm:cxn modelId="{2518F92F-8DE3-4348-92A4-57E3A0554A78}" srcId="{3D2E0CA4-2F6F-4F6F-B879-7A27C4447AE9}" destId="{481E25A7-4229-4157-A8EB-06FABB6F4AFB}" srcOrd="4" destOrd="0" parTransId="{C91023FE-2A86-45E8-B735-2BA3650269F8}" sibTransId="{8874A2D5-ACD1-4CA2-A95C-3845ADA91E92}"/>
    <dgm:cxn modelId="{B031F7C8-201A-4AF2-8A0E-6982A2EAA484}" type="presOf" srcId="{481E25A7-4229-4157-A8EB-06FABB6F4AFB}" destId="{C59891D5-98B9-425F-8E24-F9799AEB6DC9}" srcOrd="0" destOrd="0" presId="urn:microsoft.com/office/officeart/2008/layout/VerticalCurvedList"/>
    <dgm:cxn modelId="{0E7C70D6-A820-43F3-8926-DD3E2E146AF7}" type="presParOf" srcId="{9BFF0473-3977-4BEA-87D8-000315F7EA8F}" destId="{9792098A-FFFF-4254-A92C-E49FE4683AE8}" srcOrd="0" destOrd="0" presId="urn:microsoft.com/office/officeart/2008/layout/VerticalCurvedList"/>
    <dgm:cxn modelId="{3088747C-77C5-4111-8CA1-3D391F44A49F}" type="presParOf" srcId="{9792098A-FFFF-4254-A92C-E49FE4683AE8}" destId="{809720E5-D690-4D72-AC07-2BEC0796EECC}" srcOrd="0" destOrd="0" presId="urn:microsoft.com/office/officeart/2008/layout/VerticalCurvedList"/>
    <dgm:cxn modelId="{086F2278-7C29-4DD1-A3BA-2CA69B2BE6E5}" type="presParOf" srcId="{809720E5-D690-4D72-AC07-2BEC0796EECC}" destId="{A6B318B9-4D27-420D-9B8A-662D9E610CD5}" srcOrd="0" destOrd="0" presId="urn:microsoft.com/office/officeart/2008/layout/VerticalCurvedList"/>
    <dgm:cxn modelId="{E0FDE940-5355-40E6-8272-9B471A81011A}" type="presParOf" srcId="{809720E5-D690-4D72-AC07-2BEC0796EECC}" destId="{7A11E510-B544-4EA2-AC26-058872BEDAF8}" srcOrd="1" destOrd="0" presId="urn:microsoft.com/office/officeart/2008/layout/VerticalCurvedList"/>
    <dgm:cxn modelId="{D506EDA3-E476-4871-8D2C-BF93238F7EA1}" type="presParOf" srcId="{809720E5-D690-4D72-AC07-2BEC0796EECC}" destId="{9BA71016-F0C0-49C7-8A71-2EF649FA1B93}" srcOrd="2" destOrd="0" presId="urn:microsoft.com/office/officeart/2008/layout/VerticalCurvedList"/>
    <dgm:cxn modelId="{BB08222D-75E3-48FB-8FE1-71A5FA920717}" type="presParOf" srcId="{809720E5-D690-4D72-AC07-2BEC0796EECC}" destId="{4F684576-763B-4944-83F2-A389D92FD329}" srcOrd="3" destOrd="0" presId="urn:microsoft.com/office/officeart/2008/layout/VerticalCurvedList"/>
    <dgm:cxn modelId="{024F9B47-6F13-460B-876C-E1839CAB5E38}" type="presParOf" srcId="{9792098A-FFFF-4254-A92C-E49FE4683AE8}" destId="{FD43323D-8599-4566-AE3A-8A1B5D40C41C}" srcOrd="1" destOrd="0" presId="urn:microsoft.com/office/officeart/2008/layout/VerticalCurvedList"/>
    <dgm:cxn modelId="{E14787F6-F6EB-4857-B2C2-0509199AC2D4}" type="presParOf" srcId="{9792098A-FFFF-4254-A92C-E49FE4683AE8}" destId="{2A089118-60A1-42B4-9037-40593690F11C}" srcOrd="2" destOrd="0" presId="urn:microsoft.com/office/officeart/2008/layout/VerticalCurvedList"/>
    <dgm:cxn modelId="{30D43BE2-788E-4A41-98CB-4086AE05672F}" type="presParOf" srcId="{2A089118-60A1-42B4-9037-40593690F11C}" destId="{20FDFAD4-F499-42E9-9A0D-918C811A012B}" srcOrd="0" destOrd="0" presId="urn:microsoft.com/office/officeart/2008/layout/VerticalCurvedList"/>
    <dgm:cxn modelId="{92727A80-420D-4873-99B4-663FCE786877}" type="presParOf" srcId="{9792098A-FFFF-4254-A92C-E49FE4683AE8}" destId="{85B12D9E-BC28-46E8-AD48-D11CFD86DA5C}" srcOrd="3" destOrd="0" presId="urn:microsoft.com/office/officeart/2008/layout/VerticalCurvedList"/>
    <dgm:cxn modelId="{E1998E2C-C166-4300-92FA-F2B8C012887B}" type="presParOf" srcId="{9792098A-FFFF-4254-A92C-E49FE4683AE8}" destId="{87ACB5DB-A619-4519-8D03-F7158014235C}" srcOrd="4" destOrd="0" presId="urn:microsoft.com/office/officeart/2008/layout/VerticalCurvedList"/>
    <dgm:cxn modelId="{B4281D9F-27A9-4342-A5A5-58DD5C02C00C}" type="presParOf" srcId="{87ACB5DB-A619-4519-8D03-F7158014235C}" destId="{7D40BFD9-BAE5-4896-B937-74728E21E05A}" srcOrd="0" destOrd="0" presId="urn:microsoft.com/office/officeart/2008/layout/VerticalCurvedList"/>
    <dgm:cxn modelId="{5B076C4F-C17E-476E-A139-FC145E116741}" type="presParOf" srcId="{9792098A-FFFF-4254-A92C-E49FE4683AE8}" destId="{25080D20-AAF9-4E34-BC03-AFBB13104898}" srcOrd="5" destOrd="0" presId="urn:microsoft.com/office/officeart/2008/layout/VerticalCurvedList"/>
    <dgm:cxn modelId="{C3E5B7E2-E13C-4274-8460-BED213288DC0}" type="presParOf" srcId="{9792098A-FFFF-4254-A92C-E49FE4683AE8}" destId="{3DD39FC7-11D5-437B-B69C-7C961FC9442A}" srcOrd="6" destOrd="0" presId="urn:microsoft.com/office/officeart/2008/layout/VerticalCurvedList"/>
    <dgm:cxn modelId="{2F97E495-C63A-43C2-A7FD-444EA848D2B9}" type="presParOf" srcId="{3DD39FC7-11D5-437B-B69C-7C961FC9442A}" destId="{2CC0EEEE-0F27-4D2F-AD82-3384EE86EDC3}" srcOrd="0" destOrd="0" presId="urn:microsoft.com/office/officeart/2008/layout/VerticalCurvedList"/>
    <dgm:cxn modelId="{97C2D1BA-688D-4F91-841B-58A4815DDE87}" type="presParOf" srcId="{9792098A-FFFF-4254-A92C-E49FE4683AE8}" destId="{2E9A47F9-D83D-4E12-9AA6-6AE99BF8F344}" srcOrd="7" destOrd="0" presId="urn:microsoft.com/office/officeart/2008/layout/VerticalCurvedList"/>
    <dgm:cxn modelId="{F96A7FF3-C96A-4CBC-B73B-5B3FB41897E5}" type="presParOf" srcId="{9792098A-FFFF-4254-A92C-E49FE4683AE8}" destId="{68DAD2D7-5F0A-4DA0-BEA3-D65CF6C4ABC2}" srcOrd="8" destOrd="0" presId="urn:microsoft.com/office/officeart/2008/layout/VerticalCurvedList"/>
    <dgm:cxn modelId="{33EF7107-BDBD-4E7A-B0AA-39BC888375BE}" type="presParOf" srcId="{68DAD2D7-5F0A-4DA0-BEA3-D65CF6C4ABC2}" destId="{9068CD53-8A16-4BC9-97A3-6A4910A58056}" srcOrd="0" destOrd="0" presId="urn:microsoft.com/office/officeart/2008/layout/VerticalCurvedList"/>
    <dgm:cxn modelId="{DC08BB45-DC4C-4AA8-9E96-1E56ABD42B69}" type="presParOf" srcId="{9792098A-FFFF-4254-A92C-E49FE4683AE8}" destId="{C59891D5-98B9-425F-8E24-F9799AEB6DC9}" srcOrd="9" destOrd="0" presId="urn:microsoft.com/office/officeart/2008/layout/VerticalCurvedList"/>
    <dgm:cxn modelId="{7BA0EC64-035E-44CE-9506-6A4D20391597}" type="presParOf" srcId="{9792098A-FFFF-4254-A92C-E49FE4683AE8}" destId="{9FEA635C-CA54-431F-9FD4-9B13BEDEB87E}" srcOrd="10" destOrd="0" presId="urn:microsoft.com/office/officeart/2008/layout/VerticalCurvedList"/>
    <dgm:cxn modelId="{CCD53C72-8BD4-47B2-921B-CF78F6F21454}" type="presParOf" srcId="{9FEA635C-CA54-431F-9FD4-9B13BEDEB87E}" destId="{B8C73624-B527-4977-8432-4BBBA83CCCA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8527F6-FFF5-47DF-8482-DBB35BBA555D}">
      <dsp:nvSpPr>
        <dsp:cNvPr id="0" name=""/>
        <dsp:cNvSpPr/>
      </dsp:nvSpPr>
      <dsp:spPr>
        <a:xfrm>
          <a:off x="662814" y="29017"/>
          <a:ext cx="3066858" cy="3066858"/>
        </a:xfrm>
        <a:prstGeom prst="circularArrow">
          <a:avLst>
            <a:gd name="adj1" fmla="val 5689"/>
            <a:gd name="adj2" fmla="val 340510"/>
            <a:gd name="adj3" fmla="val 12615671"/>
            <a:gd name="adj4" fmla="val 18133000"/>
            <a:gd name="adj5" fmla="val 5908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EBEE525-CE63-4BD0-8DEC-9CA413FCDDE7}">
      <dsp:nvSpPr>
        <dsp:cNvPr id="0" name=""/>
        <dsp:cNvSpPr/>
      </dsp:nvSpPr>
      <dsp:spPr>
        <a:xfrm>
          <a:off x="1162465" y="168671"/>
          <a:ext cx="2067557" cy="103377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smtClean="0"/>
            <a:t>Review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dirty="0" smtClean="0"/>
            <a:t>Energy Efficiency Directive</a:t>
          </a:r>
        </a:p>
      </dsp:txBody>
      <dsp:txXfrm>
        <a:off x="1212930" y="219136"/>
        <a:ext cx="1966627" cy="932848"/>
      </dsp:txXfrm>
    </dsp:sp>
    <dsp:sp modelId="{B874B1C9-7362-4A1A-B919-859DFA5DAFA0}">
      <dsp:nvSpPr>
        <dsp:cNvPr id="0" name=""/>
        <dsp:cNvSpPr/>
      </dsp:nvSpPr>
      <dsp:spPr>
        <a:xfrm>
          <a:off x="2324930" y="1466102"/>
          <a:ext cx="2067557" cy="1033778"/>
        </a:xfrm>
        <a:prstGeom prst="roundRect">
          <a:avLst/>
        </a:prstGeom>
        <a:gradFill rotWithShape="0">
          <a:gsLst>
            <a:gs pos="0">
              <a:schemeClr val="accent5">
                <a:hueOff val="1628512"/>
                <a:satOff val="5598"/>
                <a:lumOff val="-26863"/>
                <a:alphaOff val="0"/>
                <a:tint val="50000"/>
                <a:satMod val="300000"/>
              </a:schemeClr>
            </a:gs>
            <a:gs pos="35000">
              <a:schemeClr val="accent5">
                <a:hueOff val="1628512"/>
                <a:satOff val="5598"/>
                <a:lumOff val="-26863"/>
                <a:alphaOff val="0"/>
                <a:tint val="37000"/>
                <a:satMod val="300000"/>
              </a:schemeClr>
            </a:gs>
            <a:gs pos="100000">
              <a:schemeClr val="accent5">
                <a:hueOff val="1628512"/>
                <a:satOff val="5598"/>
                <a:lumOff val="-268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smtClean="0"/>
            <a:t>Review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smtClean="0"/>
            <a:t> EPBD* </a:t>
          </a:r>
          <a:endParaRPr lang="en-GB" sz="1400" b="1" kern="1200" noProof="0" dirty="0" smtClean="0"/>
        </a:p>
      </dsp:txBody>
      <dsp:txXfrm>
        <a:off x="2375395" y="1516567"/>
        <a:ext cx="1966627" cy="932848"/>
      </dsp:txXfrm>
    </dsp:sp>
    <dsp:sp modelId="{E1B7A29C-A0B6-4EC9-B131-AAB5F4D3A3EC}">
      <dsp:nvSpPr>
        <dsp:cNvPr id="0" name=""/>
        <dsp:cNvSpPr/>
      </dsp:nvSpPr>
      <dsp:spPr>
        <a:xfrm>
          <a:off x="0" y="1520188"/>
          <a:ext cx="2067557" cy="1033778"/>
        </a:xfrm>
        <a:prstGeom prst="roundRect">
          <a:avLst/>
        </a:prstGeom>
        <a:gradFill rotWithShape="0">
          <a:gsLst>
            <a:gs pos="0">
              <a:schemeClr val="accent5">
                <a:hueOff val="3257024"/>
                <a:satOff val="11196"/>
                <a:lumOff val="-53726"/>
                <a:alphaOff val="0"/>
                <a:tint val="50000"/>
                <a:satMod val="300000"/>
              </a:schemeClr>
            </a:gs>
            <a:gs pos="35000">
              <a:schemeClr val="accent5">
                <a:hueOff val="3257024"/>
                <a:satOff val="11196"/>
                <a:lumOff val="-53726"/>
                <a:alphaOff val="0"/>
                <a:tint val="37000"/>
                <a:satMod val="300000"/>
              </a:schemeClr>
            </a:gs>
            <a:gs pos="100000">
              <a:schemeClr val="accent5">
                <a:hueOff val="3257024"/>
                <a:satOff val="11196"/>
                <a:lumOff val="-5372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smtClean="0"/>
            <a:t>Review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noProof="0" smtClean="0"/>
            <a:t>Energy Labelling and Ecodesign Directives</a:t>
          </a:r>
          <a:endParaRPr lang="en-GB" sz="1400" b="1" kern="1200" noProof="0" dirty="0"/>
        </a:p>
      </dsp:txBody>
      <dsp:txXfrm>
        <a:off x="50465" y="1570653"/>
        <a:ext cx="1966627" cy="9328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1F1A9-9284-4CB7-808E-1FF1ED7BE452}">
      <dsp:nvSpPr>
        <dsp:cNvPr id="0" name=""/>
        <dsp:cNvSpPr/>
      </dsp:nvSpPr>
      <dsp:spPr>
        <a:xfrm>
          <a:off x="2915141" y="483"/>
          <a:ext cx="1688873" cy="10977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Heating and cooling</a:t>
          </a:r>
          <a:endParaRPr lang="en-GB" sz="1800" kern="1200" dirty="0"/>
        </a:p>
      </dsp:txBody>
      <dsp:txXfrm>
        <a:off x="2968730" y="54072"/>
        <a:ext cx="1581695" cy="990589"/>
      </dsp:txXfrm>
    </dsp:sp>
    <dsp:sp modelId="{BC8488C1-8EF2-4128-93E9-62ED5950BE30}">
      <dsp:nvSpPr>
        <dsp:cNvPr id="0" name=""/>
        <dsp:cNvSpPr/>
      </dsp:nvSpPr>
      <dsp:spPr>
        <a:xfrm>
          <a:off x="1563776" y="549367"/>
          <a:ext cx="4391604" cy="4391604"/>
        </a:xfrm>
        <a:custGeom>
          <a:avLst/>
          <a:gdLst/>
          <a:ahLst/>
          <a:cxnLst/>
          <a:rect l="0" t="0" r="0" b="0"/>
          <a:pathLst>
            <a:path>
              <a:moveTo>
                <a:pt x="3051873" y="173751"/>
              </a:moveTo>
              <a:arcTo wR="2195802" hR="2195802" stAng="17576774" swAng="196432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2E4FE-12D6-48AE-B3E1-4E94246E52CB}">
      <dsp:nvSpPr>
        <dsp:cNvPr id="0" name=""/>
        <dsp:cNvSpPr/>
      </dsp:nvSpPr>
      <dsp:spPr>
        <a:xfrm>
          <a:off x="5003473" y="1517745"/>
          <a:ext cx="1688873" cy="10977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Engaging consumer</a:t>
          </a:r>
          <a:endParaRPr lang="en-GB" sz="1800" kern="1200" dirty="0"/>
        </a:p>
      </dsp:txBody>
      <dsp:txXfrm>
        <a:off x="5057062" y="1571334"/>
        <a:ext cx="1581695" cy="990589"/>
      </dsp:txXfrm>
    </dsp:sp>
    <dsp:sp modelId="{033BF2FB-8427-44AB-A1C9-360E22127A57}">
      <dsp:nvSpPr>
        <dsp:cNvPr id="0" name=""/>
        <dsp:cNvSpPr/>
      </dsp:nvSpPr>
      <dsp:spPr>
        <a:xfrm>
          <a:off x="1563776" y="549367"/>
          <a:ext cx="4391604" cy="4391604"/>
        </a:xfrm>
        <a:custGeom>
          <a:avLst/>
          <a:gdLst/>
          <a:ahLst/>
          <a:cxnLst/>
          <a:rect l="0" t="0" r="0" b="0"/>
          <a:pathLst>
            <a:path>
              <a:moveTo>
                <a:pt x="4388559" y="2080194"/>
              </a:moveTo>
              <a:arcTo wR="2195802" hR="2195802" stAng="21418921" swAng="219844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E97CE-99D4-418F-926A-21135A728DE7}">
      <dsp:nvSpPr>
        <dsp:cNvPr id="0" name=""/>
        <dsp:cNvSpPr/>
      </dsp:nvSpPr>
      <dsp:spPr>
        <a:xfrm>
          <a:off x="4205802" y="3972727"/>
          <a:ext cx="1688873" cy="10977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Buildings</a:t>
          </a:r>
          <a:endParaRPr lang="en-GB" sz="1800" kern="1200" dirty="0"/>
        </a:p>
      </dsp:txBody>
      <dsp:txXfrm>
        <a:off x="4259391" y="4026316"/>
        <a:ext cx="1581695" cy="990589"/>
      </dsp:txXfrm>
    </dsp:sp>
    <dsp:sp modelId="{D0E2D116-DB00-42E3-8F01-41FAB20F26AB}">
      <dsp:nvSpPr>
        <dsp:cNvPr id="0" name=""/>
        <dsp:cNvSpPr/>
      </dsp:nvSpPr>
      <dsp:spPr>
        <a:xfrm>
          <a:off x="1563776" y="549367"/>
          <a:ext cx="4391604" cy="4391604"/>
        </a:xfrm>
        <a:custGeom>
          <a:avLst/>
          <a:gdLst/>
          <a:ahLst/>
          <a:cxnLst/>
          <a:rect l="0" t="0" r="0" b="0"/>
          <a:pathLst>
            <a:path>
              <a:moveTo>
                <a:pt x="2633283" y="4347582"/>
              </a:moveTo>
              <a:arcTo wR="2195802" hR="2195802" stAng="4710465" swAng="1379071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FBC161-9ADA-41E3-AEEF-AB35AFC5E476}">
      <dsp:nvSpPr>
        <dsp:cNvPr id="0" name=""/>
        <dsp:cNvSpPr/>
      </dsp:nvSpPr>
      <dsp:spPr>
        <a:xfrm>
          <a:off x="1624481" y="3972727"/>
          <a:ext cx="1688873" cy="10977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Industry, services and products</a:t>
          </a:r>
          <a:endParaRPr lang="en-GB" sz="1800" kern="1200" dirty="0"/>
        </a:p>
      </dsp:txBody>
      <dsp:txXfrm>
        <a:off x="1678070" y="4026316"/>
        <a:ext cx="1581695" cy="990589"/>
      </dsp:txXfrm>
    </dsp:sp>
    <dsp:sp modelId="{6F0AAA21-9B21-4318-A911-6D5A39BE16F0}">
      <dsp:nvSpPr>
        <dsp:cNvPr id="0" name=""/>
        <dsp:cNvSpPr/>
      </dsp:nvSpPr>
      <dsp:spPr>
        <a:xfrm>
          <a:off x="1563776" y="549367"/>
          <a:ext cx="4391604" cy="4391604"/>
        </a:xfrm>
        <a:custGeom>
          <a:avLst/>
          <a:gdLst/>
          <a:ahLst/>
          <a:cxnLst/>
          <a:rect l="0" t="0" r="0" b="0"/>
          <a:pathLst>
            <a:path>
              <a:moveTo>
                <a:pt x="367355" y="3411667"/>
              </a:moveTo>
              <a:arcTo wR="2195802" hR="2195802" stAng="8782633" swAng="219844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BF7B-A8FC-4F98-9F82-08779DA81E36}">
      <dsp:nvSpPr>
        <dsp:cNvPr id="0" name=""/>
        <dsp:cNvSpPr/>
      </dsp:nvSpPr>
      <dsp:spPr>
        <a:xfrm>
          <a:off x="826809" y="1517745"/>
          <a:ext cx="1688873" cy="1097767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Innovative Financing</a:t>
          </a:r>
          <a:endParaRPr lang="en-GB" sz="1800" kern="1200" dirty="0"/>
        </a:p>
      </dsp:txBody>
      <dsp:txXfrm>
        <a:off x="880398" y="1571334"/>
        <a:ext cx="1581695" cy="990589"/>
      </dsp:txXfrm>
    </dsp:sp>
    <dsp:sp modelId="{BCC85CE5-3943-4741-9583-304C86F3D12D}">
      <dsp:nvSpPr>
        <dsp:cNvPr id="0" name=""/>
        <dsp:cNvSpPr/>
      </dsp:nvSpPr>
      <dsp:spPr>
        <a:xfrm>
          <a:off x="1563776" y="549367"/>
          <a:ext cx="4391604" cy="4391604"/>
        </a:xfrm>
        <a:custGeom>
          <a:avLst/>
          <a:gdLst/>
          <a:ahLst/>
          <a:cxnLst/>
          <a:rect l="0" t="0" r="0" b="0"/>
          <a:pathLst>
            <a:path>
              <a:moveTo>
                <a:pt x="382177" y="957935"/>
              </a:moveTo>
              <a:arcTo wR="2195802" hR="2195802" stAng="12858900" swAng="1964326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11E510-B544-4EA2-AC26-058872BEDAF8}">
      <dsp:nvSpPr>
        <dsp:cNvPr id="0" name=""/>
        <dsp:cNvSpPr/>
      </dsp:nvSpPr>
      <dsp:spPr>
        <a:xfrm>
          <a:off x="-5358877" y="-820638"/>
          <a:ext cx="6381036" cy="6381036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43323D-8599-4566-AE3A-8A1B5D40C41C}">
      <dsp:nvSpPr>
        <dsp:cNvPr id="0" name=""/>
        <dsp:cNvSpPr/>
      </dsp:nvSpPr>
      <dsp:spPr>
        <a:xfrm>
          <a:off x="446982" y="296140"/>
          <a:ext cx="8056110" cy="592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423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b="1" kern="1200" dirty="0" smtClean="0">
              <a:solidFill>
                <a:schemeClr val="tx1"/>
              </a:solidFill>
            </a:rPr>
            <a:t>Participants Portal: </a:t>
          </a:r>
          <a:r>
            <a:rPr lang="fr-BE" sz="1400" b="0" kern="1200" dirty="0" smtClean="0">
              <a:hlinkClick xmlns:r="http://schemas.openxmlformats.org/officeDocument/2006/relationships" r:id="rId1"/>
            </a:rPr>
            <a:t>http://ec.europa.eu/research/participants/portal/desktop/en/home.html</a:t>
          </a:r>
          <a:r>
            <a:rPr lang="fr-BE" sz="1400" b="0" kern="1200" dirty="0" smtClean="0"/>
            <a:t> </a:t>
          </a:r>
          <a:endParaRPr lang="en-GB" sz="1400" kern="1200" dirty="0"/>
        </a:p>
      </dsp:txBody>
      <dsp:txXfrm>
        <a:off x="446982" y="296140"/>
        <a:ext cx="8056110" cy="592659"/>
      </dsp:txXfrm>
    </dsp:sp>
    <dsp:sp modelId="{20FDFAD4-F499-42E9-9A0D-918C811A012B}">
      <dsp:nvSpPr>
        <dsp:cNvPr id="0" name=""/>
        <dsp:cNvSpPr/>
      </dsp:nvSpPr>
      <dsp:spPr>
        <a:xfrm>
          <a:off x="76570" y="222057"/>
          <a:ext cx="740824" cy="740824"/>
        </a:xfrm>
        <a:prstGeom prst="ellipse">
          <a:avLst/>
        </a:prstGeom>
        <a:gradFill flip="none" rotWithShape="0">
          <a:gsLst>
            <a:gs pos="0">
              <a:schemeClr val="accent1">
                <a:lumMod val="50000"/>
              </a:schemeClr>
            </a:gs>
            <a:gs pos="100000">
              <a:prstClr val="white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12D9E-BC28-46E8-AD48-D11CFD86DA5C}">
      <dsp:nvSpPr>
        <dsp:cNvPr id="0" name=""/>
        <dsp:cNvSpPr/>
      </dsp:nvSpPr>
      <dsp:spPr>
        <a:xfrm>
          <a:off x="871664" y="1184844"/>
          <a:ext cx="7631427" cy="592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423" tIns="48260" rIns="48260" bIns="4826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900" b="1" kern="1200" dirty="0" err="1" smtClean="0">
              <a:solidFill>
                <a:schemeClr val="tx1"/>
              </a:solidFill>
            </a:rPr>
            <a:t>Research</a:t>
          </a:r>
          <a:r>
            <a:rPr lang="fr-BE" sz="1900" b="1" kern="1200" dirty="0" smtClean="0">
              <a:solidFill>
                <a:schemeClr val="tx1"/>
              </a:solidFill>
            </a:rPr>
            <a:t> </a:t>
          </a:r>
          <a:r>
            <a:rPr lang="fr-BE" sz="1900" b="1" kern="1200" dirty="0" err="1" smtClean="0">
              <a:solidFill>
                <a:schemeClr val="tx1"/>
              </a:solidFill>
            </a:rPr>
            <a:t>Enquiry</a:t>
          </a:r>
          <a:r>
            <a:rPr lang="fr-BE" sz="1900" b="1" kern="1200" dirty="0" smtClean="0">
              <a:solidFill>
                <a:schemeClr val="tx1"/>
              </a:solidFill>
            </a:rPr>
            <a:t> Service: </a:t>
          </a:r>
          <a:r>
            <a:rPr lang="en-GB" sz="1400" b="0" kern="1200" dirty="0" smtClean="0">
              <a:hlinkClick xmlns:r="http://schemas.openxmlformats.org/officeDocument/2006/relationships" r:id="rId2"/>
            </a:rPr>
            <a:t>http://ec.europa.eu/research/index.cfm?pg=enquiries</a:t>
          </a:r>
          <a:r>
            <a:rPr lang="en-GB" sz="1400" b="1" kern="1200" dirty="0" smtClean="0"/>
            <a:t> </a:t>
          </a:r>
          <a:endParaRPr lang="en-GB" sz="1400" kern="1200" dirty="0"/>
        </a:p>
      </dsp:txBody>
      <dsp:txXfrm>
        <a:off x="871664" y="1184844"/>
        <a:ext cx="7631427" cy="592659"/>
      </dsp:txXfrm>
    </dsp:sp>
    <dsp:sp modelId="{7D40BFD9-BAE5-4896-B937-74728E21E05A}">
      <dsp:nvSpPr>
        <dsp:cNvPr id="0" name=""/>
        <dsp:cNvSpPr/>
      </dsp:nvSpPr>
      <dsp:spPr>
        <a:xfrm>
          <a:off x="501252" y="1110762"/>
          <a:ext cx="740824" cy="740824"/>
        </a:xfrm>
        <a:prstGeom prst="ellipse">
          <a:avLst/>
        </a:prstGeom>
        <a:gradFill flip="none" rotWithShape="0">
          <a:gsLst>
            <a:gs pos="0">
              <a:schemeClr val="accent1">
                <a:lumMod val="50000"/>
              </a:schemeClr>
            </a:gs>
            <a:gs pos="100000">
              <a:prstClr val="white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80D20-AAF9-4E34-BC03-AFBB13104898}">
      <dsp:nvSpPr>
        <dsp:cNvPr id="0" name=""/>
        <dsp:cNvSpPr/>
      </dsp:nvSpPr>
      <dsp:spPr>
        <a:xfrm>
          <a:off x="1002008" y="2073549"/>
          <a:ext cx="7501084" cy="592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42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err="1" smtClean="0">
              <a:solidFill>
                <a:schemeClr val="tx1"/>
              </a:solidFill>
            </a:rPr>
            <a:t>Presentations</a:t>
          </a:r>
          <a:r>
            <a:rPr lang="fr-BE" sz="1800" b="1" kern="1200" dirty="0" smtClean="0">
              <a:solidFill>
                <a:schemeClr val="tx1"/>
              </a:solidFill>
            </a:rPr>
            <a:t> of the </a:t>
          </a:r>
          <a:r>
            <a:rPr lang="fr-BE" sz="1800" b="1" kern="1200" dirty="0" err="1" smtClean="0">
              <a:solidFill>
                <a:schemeClr val="tx1"/>
              </a:solidFill>
            </a:rPr>
            <a:t>Energy</a:t>
          </a:r>
          <a:r>
            <a:rPr lang="fr-BE" sz="1800" b="1" kern="1200" dirty="0" smtClean="0">
              <a:solidFill>
                <a:schemeClr val="tx1"/>
              </a:solidFill>
            </a:rPr>
            <a:t> Info Day 2015: </a:t>
          </a:r>
          <a:r>
            <a:rPr lang="en-GB" sz="1600" b="0" kern="1200" dirty="0" smtClean="0">
              <a:hlinkClick xmlns:r="http://schemas.openxmlformats.org/officeDocument/2006/relationships" r:id="rId3"/>
            </a:rPr>
            <a:t>https://ec.europa.eu/inea/en/H2020-Energy-Infoday-presentations</a:t>
          </a:r>
          <a:r>
            <a:rPr lang="en-GB" sz="1600" b="0" kern="1200" dirty="0" smtClean="0"/>
            <a:t> </a:t>
          </a:r>
          <a:endParaRPr lang="en-GB" sz="1600" b="0" kern="1200" dirty="0"/>
        </a:p>
      </dsp:txBody>
      <dsp:txXfrm>
        <a:off x="1002008" y="2073549"/>
        <a:ext cx="7501084" cy="592659"/>
      </dsp:txXfrm>
    </dsp:sp>
    <dsp:sp modelId="{2CC0EEEE-0F27-4D2F-AD82-3384EE86EDC3}">
      <dsp:nvSpPr>
        <dsp:cNvPr id="0" name=""/>
        <dsp:cNvSpPr/>
      </dsp:nvSpPr>
      <dsp:spPr>
        <a:xfrm>
          <a:off x="631596" y="1999467"/>
          <a:ext cx="740824" cy="740824"/>
        </a:xfrm>
        <a:prstGeom prst="ellipse">
          <a:avLst/>
        </a:prstGeom>
        <a:gradFill flip="none" rotWithShape="1">
          <a:gsLst>
            <a:gs pos="0">
              <a:schemeClr val="accent1">
                <a:lumMod val="50000"/>
              </a:schemeClr>
            </a:gs>
            <a:gs pos="100000">
              <a:prstClr val="white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9A47F9-D83D-4E12-9AA6-6AE99BF8F344}">
      <dsp:nvSpPr>
        <dsp:cNvPr id="0" name=""/>
        <dsp:cNvSpPr/>
      </dsp:nvSpPr>
      <dsp:spPr>
        <a:xfrm>
          <a:off x="871664" y="2962254"/>
          <a:ext cx="7631427" cy="592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423" tIns="53340" rIns="53340" bIns="5334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100" b="0" kern="1200" dirty="0" smtClean="0">
              <a:solidFill>
                <a:schemeClr val="tx1"/>
              </a:solidFill>
            </a:rPr>
            <a:t> </a:t>
          </a:r>
          <a:r>
            <a:rPr lang="fr-BE" sz="2100" b="1" kern="1200" dirty="0" smtClean="0">
              <a:solidFill>
                <a:schemeClr val="tx1"/>
              </a:solidFill>
            </a:rPr>
            <a:t>Horizon 2020 </a:t>
          </a:r>
          <a:r>
            <a:rPr lang="fr-BE" sz="2100" b="1" kern="1200" dirty="0" err="1" smtClean="0">
              <a:solidFill>
                <a:schemeClr val="tx1"/>
              </a:solidFill>
            </a:rPr>
            <a:t>Homepage</a:t>
          </a:r>
          <a:r>
            <a:rPr lang="fr-BE" sz="2100" b="1" kern="1200" dirty="0" smtClean="0">
              <a:solidFill>
                <a:schemeClr val="tx1"/>
              </a:solidFill>
            </a:rPr>
            <a:t>: </a:t>
          </a:r>
          <a:r>
            <a:rPr lang="en-GB" sz="1400" b="0" kern="1200" dirty="0" smtClean="0">
              <a:hlinkClick xmlns:r="http://schemas.openxmlformats.org/officeDocument/2006/relationships" r:id="rId4"/>
            </a:rPr>
            <a:t>http://ec.europa.eu/programmes/horizon2020/</a:t>
          </a:r>
          <a:r>
            <a:rPr lang="en-GB" sz="2100" b="0" kern="1200" dirty="0" smtClean="0"/>
            <a:t> </a:t>
          </a:r>
          <a:endParaRPr lang="en-GB" sz="2100" b="0" kern="1200" dirty="0"/>
        </a:p>
      </dsp:txBody>
      <dsp:txXfrm>
        <a:off x="871664" y="2962254"/>
        <a:ext cx="7631427" cy="592659"/>
      </dsp:txXfrm>
    </dsp:sp>
    <dsp:sp modelId="{9068CD53-8A16-4BC9-97A3-6A4910A58056}">
      <dsp:nvSpPr>
        <dsp:cNvPr id="0" name=""/>
        <dsp:cNvSpPr/>
      </dsp:nvSpPr>
      <dsp:spPr>
        <a:xfrm>
          <a:off x="501252" y="2888172"/>
          <a:ext cx="740824" cy="740824"/>
        </a:xfrm>
        <a:prstGeom prst="ellipse">
          <a:avLst/>
        </a:prstGeom>
        <a:gradFill flip="none" rotWithShape="0">
          <a:gsLst>
            <a:gs pos="0">
              <a:schemeClr val="accent1">
                <a:lumMod val="50000"/>
              </a:schemeClr>
            </a:gs>
            <a:gs pos="100000">
              <a:prstClr val="white"/>
            </a:gs>
          </a:gsLst>
          <a:path path="circle">
            <a:fillToRect l="100000" t="100000"/>
          </a:path>
          <a:tileRect r="-100000" b="-10000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891D5-98B9-425F-8E24-F9799AEB6DC9}">
      <dsp:nvSpPr>
        <dsp:cNvPr id="0" name=""/>
        <dsp:cNvSpPr/>
      </dsp:nvSpPr>
      <dsp:spPr>
        <a:xfrm>
          <a:off x="446982" y="3850959"/>
          <a:ext cx="8056110" cy="5926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70423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noProof="0" dirty="0" smtClean="0">
              <a:solidFill>
                <a:schemeClr val="tx1"/>
              </a:solidFill>
            </a:rPr>
            <a:t>8 December 2015 Energy</a:t>
          </a:r>
          <a:r>
            <a:rPr lang="en-US" sz="1800" b="1" kern="1200" baseline="0" noProof="0" dirty="0" smtClean="0">
              <a:solidFill>
                <a:schemeClr val="tx1"/>
              </a:solidFill>
            </a:rPr>
            <a:t> Efficiency Call 2016 – 2017 Info Day: </a:t>
          </a:r>
          <a:r>
            <a:rPr lang="en-GB" sz="1400" b="0" kern="1200" baseline="0" noProof="0" dirty="0" smtClean="0">
              <a:solidFill>
                <a:schemeClr val="tx1"/>
              </a:solidFill>
              <a:hlinkClick xmlns:r="http://schemas.openxmlformats.org/officeDocument/2006/relationships" r:id="rId5"/>
            </a:rPr>
            <a:t>https://ec.europa.eu/easme/en/horizon-2020-energy-efficiency</a:t>
          </a:r>
          <a:r>
            <a:rPr lang="en-GB" sz="1400" b="0" kern="1200" baseline="0" noProof="0" dirty="0" smtClean="0">
              <a:solidFill>
                <a:schemeClr val="tx1"/>
              </a:solidFill>
            </a:rPr>
            <a:t> </a:t>
          </a:r>
          <a:endParaRPr lang="en-US" sz="1400" b="0" kern="1200" noProof="0" dirty="0">
            <a:solidFill>
              <a:schemeClr val="tx1"/>
            </a:solidFill>
          </a:endParaRPr>
        </a:p>
      </dsp:txBody>
      <dsp:txXfrm>
        <a:off x="446982" y="3850959"/>
        <a:ext cx="8056110" cy="592659"/>
      </dsp:txXfrm>
    </dsp:sp>
    <dsp:sp modelId="{B8C73624-B527-4977-8432-4BBBA83CCCAA}">
      <dsp:nvSpPr>
        <dsp:cNvPr id="0" name=""/>
        <dsp:cNvSpPr/>
      </dsp:nvSpPr>
      <dsp:spPr>
        <a:xfrm>
          <a:off x="76570" y="3776876"/>
          <a:ext cx="740824" cy="740824"/>
        </a:xfrm>
        <a:prstGeom prst="ellipse">
          <a:avLst/>
        </a:prstGeom>
        <a:solidFill>
          <a:srgbClr val="FF9933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5" y="4723170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267" indent="-173267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228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00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9" tIns="45776" rIns="91549" bIns="457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950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321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267" indent="-173267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439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34" indent="-28512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0513" indent="-2281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6720" indent="-2281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2925" indent="-22810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9129" indent="-2281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5336" indent="-2281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1542" indent="-2281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7746" indent="-2281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BB3FF7-E4C7-4C6C-9C96-5AE41D219CBC}" type="slidenum">
              <a:rPr lang="en-GB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32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9" tIns="45776" rIns="91549" bIns="457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950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322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9" tIns="45776" rIns="91549" bIns="45776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950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05"/>
            <a:ext cx="9144000" cy="68580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-99392"/>
            <a:ext cx="9144000" cy="1190192"/>
          </a:xfrm>
          <a:prstGeom prst="rect">
            <a:avLst/>
          </a:prstGeom>
          <a:solidFill>
            <a:schemeClr val="bg1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2996952"/>
            <a:ext cx="4536504" cy="1152128"/>
          </a:xfrm>
        </p:spPr>
        <p:txBody>
          <a:bodyPr lIns="126000" rIns="72000"/>
          <a:lstStyle>
            <a:lvl1pPr>
              <a:defRPr sz="60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39952" y="4437112"/>
            <a:ext cx="3744416" cy="1512168"/>
          </a:xfrm>
        </p:spPr>
        <p:txBody>
          <a:bodyPr lIns="144000"/>
          <a:lstStyle>
            <a:lvl1pPr>
              <a:buNone/>
              <a:defRPr sz="25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Authors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37126"/>
            <a:ext cx="2133600" cy="476250"/>
          </a:xfrm>
        </p:spPr>
        <p:txBody>
          <a:bodyPr/>
          <a:lstStyle>
            <a:lvl1pPr>
              <a:defRPr dirty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37126"/>
            <a:ext cx="2133600" cy="476250"/>
          </a:xfrm>
        </p:spPr>
        <p:txBody>
          <a:bodyPr/>
          <a:lstStyle>
            <a:lvl1pPr>
              <a:defRPr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6" name="Picture 2" descr="C:\DOCUME~1\lenain\LOCALS~1\Temp\7zECB.tmp\LOGO-CE for RTD EN Positive Cya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64800" y="324000"/>
            <a:ext cx="1811933" cy="139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00AEF0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AEF0"/>
              </a:buClr>
              <a:tabLst>
                <a:tab pos="7623175" algn="l"/>
              </a:tabLst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2051" name="Picture 3" descr="C:\DOCUME~1\lenain\LOCALS~1\Temp\7zECD.tmp\LOGO-CE for RTD EN Negative Cya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000" y="306000"/>
            <a:ext cx="1620466" cy="124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118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65118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371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126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AEF0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eca-project.eu/home" TargetMode="External"/><Relationship Id="rId4" Type="http://schemas.openxmlformats.org/officeDocument/2006/relationships/hyperlink" Target="http://cordis.europa.eu/project/rcn/194604_en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rdis.europa.eu/project/rcn/196634_en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399" y="3356992"/>
            <a:ext cx="5148064" cy="1152128"/>
          </a:xfrm>
        </p:spPr>
        <p:txBody>
          <a:bodyPr/>
          <a:lstStyle/>
          <a:p>
            <a:pPr marL="0" indent="0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5589240"/>
            <a:ext cx="4211960" cy="1512168"/>
          </a:xfrm>
        </p:spPr>
        <p:txBody>
          <a:bodyPr/>
          <a:lstStyle/>
          <a:p>
            <a:endParaRPr lang="en-GB" sz="2000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r>
              <a:rPr lang="fr-BE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Olav </a:t>
            </a:r>
            <a:r>
              <a:rPr lang="fr-BE" sz="2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Luyckx</a:t>
            </a:r>
            <a:r>
              <a:rPr lang="fr-BE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r>
              <a:rPr lang="fr-BE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Project </a:t>
            </a:r>
            <a:r>
              <a:rPr lang="fr-BE" sz="20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Adviser</a:t>
            </a:r>
            <a:r>
              <a:rPr lang="fr-BE" sz="20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EASME</a:t>
            </a:r>
            <a:endParaRPr lang="en-GB" sz="2000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979712" y="1746386"/>
            <a:ext cx="46085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sz="3600" b="0" kern="0" dirty="0" smtClean="0">
                <a:solidFill>
                  <a:schemeClr val="bg1"/>
                </a:solidFill>
              </a:rPr>
              <a:t>HORIZON 2020</a:t>
            </a:r>
            <a:endParaRPr lang="en-GB" sz="3600" b="0" kern="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51520" y="1338056"/>
            <a:ext cx="871296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sz="1400" b="0" kern="120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THE EU FRAMEWORK PROGRAMME FOR</a:t>
            </a:r>
            <a:r>
              <a:rPr lang="en-GB" sz="1400" b="0" kern="1200" baseline="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GB" sz="1400" b="0" kern="1200" dirty="0" smtClean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RESEARCH AND INNOVATION</a:t>
            </a:r>
            <a:endParaRPr lang="en-GB" sz="1400" b="0" kern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8153" y="3212976"/>
            <a:ext cx="4572000" cy="236988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EE-19-2017: Public Procurement of Innovative Solutions for energy efficiency</a:t>
            </a:r>
          </a:p>
          <a:p>
            <a:r>
              <a:rPr lang="en-GB" sz="3600" dirty="0" smtClean="0"/>
              <a:t> 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u="sng" dirty="0" smtClean="0"/>
              <a:t/>
            </a:r>
            <a:br>
              <a:rPr lang="en-GB" sz="2400" u="sng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/>
          <a:lstStyle/>
          <a:p>
            <a:pPr indent="0">
              <a:buNone/>
            </a:pPr>
            <a:r>
              <a:rPr lang="en-GB" sz="1600" b="1" u="sng" dirty="0"/>
              <a:t>Type of Action</a:t>
            </a:r>
            <a:r>
              <a:rPr lang="en-GB" sz="1600" b="1" dirty="0"/>
              <a:t>: Public Procurement of Innovative solutions</a:t>
            </a:r>
            <a:r>
              <a:rPr lang="en-GB" sz="1600" dirty="0"/>
              <a:t/>
            </a:r>
            <a:br>
              <a:rPr lang="en-GB" sz="1600" dirty="0"/>
            </a:br>
            <a:endParaRPr lang="fr-BE" sz="1600" dirty="0" smtClean="0"/>
          </a:p>
          <a:p>
            <a:endParaRPr lang="fr-BE" sz="1600" dirty="0" smtClean="0"/>
          </a:p>
          <a:p>
            <a:r>
              <a:rPr lang="fr-BE" sz="1600" dirty="0" smtClean="0"/>
              <a:t>EU Contribution 1.0 – 2.0 </a:t>
            </a:r>
            <a:r>
              <a:rPr lang="fr-BE" sz="1600" dirty="0" err="1" smtClean="0"/>
              <a:t>Mio</a:t>
            </a:r>
            <a:r>
              <a:rPr lang="fr-BE" sz="1600" dirty="0" smtClean="0"/>
              <a:t> EUR</a:t>
            </a:r>
          </a:p>
          <a:p>
            <a:endParaRPr lang="en-US" sz="1600" dirty="0" smtClean="0"/>
          </a:p>
          <a:p>
            <a:r>
              <a:rPr lang="en-US" sz="1600" dirty="0" smtClean="0"/>
              <a:t>20</a:t>
            </a:r>
            <a:r>
              <a:rPr lang="en-US" sz="1600" dirty="0"/>
              <a:t>% funding rate (exceptionally </a:t>
            </a:r>
            <a:r>
              <a:rPr lang="en-US" sz="1600" b="1" dirty="0">
                <a:solidFill>
                  <a:srgbClr val="00B0F0"/>
                </a:solidFill>
              </a:rPr>
              <a:t>35%</a:t>
            </a:r>
            <a:r>
              <a:rPr lang="en-US" sz="1600" dirty="0"/>
              <a:t> for EE-19-2017</a:t>
            </a:r>
            <a:r>
              <a:rPr lang="en-US" sz="1600" dirty="0" smtClean="0"/>
              <a:t>)</a:t>
            </a:r>
          </a:p>
          <a:p>
            <a:pPr lvl="1"/>
            <a:r>
              <a:rPr lang="en-US" sz="1200" dirty="0"/>
              <a:t>Provide EU co-financing for an actual PPI procurement (one joint </a:t>
            </a:r>
            <a:r>
              <a:rPr lang="en-US" sz="1200" dirty="0" smtClean="0"/>
              <a:t>PPI procurement </a:t>
            </a:r>
            <a:r>
              <a:rPr lang="en-US" sz="1200" dirty="0"/>
              <a:t>per action) + for related coordination and </a:t>
            </a:r>
            <a:r>
              <a:rPr lang="en-US" sz="1200" dirty="0" smtClean="0"/>
              <a:t>networking activities </a:t>
            </a:r>
            <a:r>
              <a:rPr lang="en-US" sz="1200" dirty="0"/>
              <a:t>(e.g. to prepare, manage and follow-up the PPI call for tender) </a:t>
            </a:r>
          </a:p>
          <a:p>
            <a:endParaRPr lang="en-US" sz="1600" dirty="0" smtClean="0"/>
          </a:p>
          <a:p>
            <a:r>
              <a:rPr lang="en-US" sz="1600" dirty="0" smtClean="0"/>
              <a:t>At </a:t>
            </a:r>
            <a:r>
              <a:rPr lang="en-US" sz="1600" dirty="0"/>
              <a:t>least 3 legal entities from 3 different MS/AC of which at least 2 legal entities from 2 different MS/AC that are public </a:t>
            </a:r>
            <a:r>
              <a:rPr lang="en-US" sz="1600" dirty="0" smtClean="0"/>
              <a:t>procurers</a:t>
            </a:r>
          </a:p>
          <a:p>
            <a:endParaRPr lang="en-US" sz="1600" dirty="0"/>
          </a:p>
          <a:p>
            <a:r>
              <a:rPr lang="en-US" sz="1600" dirty="0" smtClean="0"/>
              <a:t>Note: General Annex E </a:t>
            </a:r>
            <a:r>
              <a:rPr lang="en-US" sz="1600" dirty="0"/>
              <a:t>to the GA "Specific requirements for innovation procurement (PCP/PPI) supported by Horizon 2020 </a:t>
            </a:r>
            <a:r>
              <a:rPr lang="en-US" sz="1600" dirty="0" smtClean="0"/>
              <a:t>grants"</a:t>
            </a:r>
            <a:endParaRPr lang="en-GB" sz="1600" dirty="0" smtClean="0"/>
          </a:p>
          <a:p>
            <a:endParaRPr lang="fr-BE" sz="1600" dirty="0" smtClean="0"/>
          </a:p>
          <a:p>
            <a:r>
              <a:rPr lang="fr-BE" sz="1600" b="1" dirty="0" smtClean="0">
                <a:solidFill>
                  <a:srgbClr val="00B0F0"/>
                </a:solidFill>
              </a:rPr>
              <a:t>Deadline: 7 </a:t>
            </a:r>
            <a:r>
              <a:rPr lang="fr-BE" sz="1600" b="1" dirty="0" err="1" smtClean="0">
                <a:solidFill>
                  <a:srgbClr val="00B0F0"/>
                </a:solidFill>
              </a:rPr>
              <a:t>June</a:t>
            </a:r>
            <a:r>
              <a:rPr lang="fr-BE" sz="1600" b="1" dirty="0" smtClean="0">
                <a:solidFill>
                  <a:srgbClr val="00B0F0"/>
                </a:solidFill>
              </a:rPr>
              <a:t> 2017</a:t>
            </a:r>
          </a:p>
          <a:p>
            <a:endParaRPr lang="fr-B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8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0520"/>
          </a:xfrm>
        </p:spPr>
        <p:txBody>
          <a:bodyPr/>
          <a:lstStyle/>
          <a:p>
            <a:pPr lvl="0" indent="0">
              <a:buNone/>
            </a:pPr>
            <a:r>
              <a:rPr lang="en-US" sz="1600" b="1" u="sng" dirty="0"/>
              <a:t>Expected </a:t>
            </a:r>
            <a:r>
              <a:rPr lang="en-US" sz="1600" b="1" u="sng" dirty="0" smtClean="0"/>
              <a:t>Impact</a:t>
            </a:r>
          </a:p>
          <a:p>
            <a:pPr lvl="0" indent="0">
              <a:buNone/>
            </a:pPr>
            <a:endParaRPr lang="en-GB" sz="1600" b="1" u="sng" dirty="0" smtClean="0"/>
          </a:p>
          <a:p>
            <a:pPr lvl="0"/>
            <a:r>
              <a:rPr lang="en-GB" sz="1600" b="1" dirty="0" smtClean="0"/>
              <a:t>Exploitation </a:t>
            </a:r>
            <a:r>
              <a:rPr lang="en-GB" sz="1600" b="1" dirty="0"/>
              <a:t>strategy</a:t>
            </a:r>
            <a:r>
              <a:rPr lang="en-GB" sz="1600" dirty="0"/>
              <a:t>, assuring the deployment of commercial volumes of the innovative solution and their wide diffusion and a </a:t>
            </a:r>
            <a:r>
              <a:rPr lang="en-GB" sz="1600" b="1" dirty="0"/>
              <a:t>dissemination strategy</a:t>
            </a:r>
            <a:r>
              <a:rPr lang="en-GB" sz="1600" dirty="0"/>
              <a:t> assuring that the results of the action reach considerable numbers of relevant stakeholders.  </a:t>
            </a:r>
          </a:p>
          <a:p>
            <a:r>
              <a:rPr lang="en-GB" sz="1600" dirty="0"/>
              <a:t>Energy performance levels of </a:t>
            </a:r>
            <a:r>
              <a:rPr lang="en-GB" sz="1600" b="1" dirty="0"/>
              <a:t>new buildings</a:t>
            </a:r>
            <a:r>
              <a:rPr lang="en-GB" sz="1600" dirty="0"/>
              <a:t> should be at least 25% better than current regulations or reach NZEB performance levels. </a:t>
            </a:r>
            <a:endParaRPr lang="en-GB" sz="1600" dirty="0" smtClean="0"/>
          </a:p>
          <a:p>
            <a:r>
              <a:rPr lang="en-GB" sz="1600" dirty="0" smtClean="0"/>
              <a:t>For </a:t>
            </a:r>
            <a:r>
              <a:rPr lang="en-GB" sz="1600" b="1" dirty="0"/>
              <a:t>existing buildings</a:t>
            </a:r>
            <a:r>
              <a:rPr lang="en-GB" sz="1600" dirty="0"/>
              <a:t>, energy savings of at least 60% compared to the existing building should be reached, using innovative solutions. </a:t>
            </a:r>
            <a:endParaRPr lang="en-GB" sz="1600" dirty="0" smtClean="0"/>
          </a:p>
          <a:p>
            <a:r>
              <a:rPr lang="en-GB" sz="1600" b="1" dirty="0" smtClean="0"/>
              <a:t>Products </a:t>
            </a:r>
            <a:r>
              <a:rPr lang="en-GB" sz="1600" b="1" dirty="0"/>
              <a:t>and services</a:t>
            </a:r>
            <a:r>
              <a:rPr lang="en-GB" sz="1600" dirty="0"/>
              <a:t>, should demonstrate at least 25% better performance in terms of energy efficiency than best available solutions on the market</a:t>
            </a:r>
            <a:r>
              <a:rPr lang="en-GB" sz="1600" dirty="0" smtClean="0"/>
              <a:t>.</a:t>
            </a:r>
          </a:p>
          <a:p>
            <a:pPr indent="0">
              <a:buNone/>
            </a:pPr>
            <a:endParaRPr lang="en-GB" sz="1600" dirty="0" smtClean="0"/>
          </a:p>
          <a:p>
            <a:pPr indent="0">
              <a:buNone/>
            </a:pPr>
            <a:r>
              <a:rPr lang="en-GB" sz="1600" u="sng" dirty="0" smtClean="0">
                <a:solidFill>
                  <a:srgbClr val="00B0F0"/>
                </a:solidFill>
              </a:rPr>
              <a:t>wherever </a:t>
            </a:r>
            <a:r>
              <a:rPr lang="en-GB" sz="1600" u="sng" dirty="0">
                <a:solidFill>
                  <a:srgbClr val="00B0F0"/>
                </a:solidFill>
              </a:rPr>
              <a:t>possible, use quantified indicators and </a:t>
            </a:r>
            <a:r>
              <a:rPr lang="en-GB" sz="1600" u="sng" dirty="0" smtClean="0">
                <a:solidFill>
                  <a:srgbClr val="00B0F0"/>
                </a:solidFill>
              </a:rPr>
              <a:t>targets</a:t>
            </a:r>
            <a:endParaRPr lang="en-GB" sz="1600" u="sng" dirty="0">
              <a:solidFill>
                <a:srgbClr val="00B0F0"/>
              </a:solidFill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3841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H2020 Energy-efficiency call 2014 – Relevant CSA projects on 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744416"/>
          </a:xfrm>
        </p:spPr>
        <p:txBody>
          <a:bodyPr/>
          <a:lstStyle/>
          <a:p>
            <a:r>
              <a:rPr lang="fr-BE" sz="1600" b="1" dirty="0" smtClean="0"/>
              <a:t>CEPPI 2</a:t>
            </a:r>
            <a:r>
              <a:rPr lang="fr-BE" sz="1600" dirty="0" smtClean="0"/>
              <a:t>: </a:t>
            </a:r>
            <a:r>
              <a:rPr lang="en-GB" sz="1600" dirty="0"/>
              <a:t>build organisational capacity in city authorities </a:t>
            </a:r>
            <a:r>
              <a:rPr lang="en-GB" sz="1600" dirty="0" smtClean="0"/>
              <a:t>to </a:t>
            </a:r>
            <a:r>
              <a:rPr lang="en-GB" sz="1600" dirty="0"/>
              <a:t>embed </a:t>
            </a:r>
            <a:r>
              <a:rPr lang="en-GB" sz="1600" dirty="0" smtClean="0"/>
              <a:t>PPI </a:t>
            </a:r>
            <a:r>
              <a:rPr lang="en-GB" sz="1600" dirty="0"/>
              <a:t>principles and process within the normal procurement processes of cities (</a:t>
            </a:r>
            <a:r>
              <a:rPr lang="en-GB" sz="1600" dirty="0">
                <a:hlinkClick r:id="rId2"/>
              </a:rPr>
              <a:t>http://</a:t>
            </a:r>
            <a:r>
              <a:rPr lang="en-GB" sz="1600" dirty="0" smtClean="0">
                <a:hlinkClick r:id="rId2"/>
              </a:rPr>
              <a:t>cordis.europa.eu/project/rcn/196634_en.html</a:t>
            </a:r>
            <a:r>
              <a:rPr lang="en-GB" sz="1600" dirty="0" smtClean="0"/>
              <a:t>) </a:t>
            </a:r>
          </a:p>
          <a:p>
            <a:endParaRPr lang="en-GB" sz="1600" dirty="0" smtClean="0"/>
          </a:p>
          <a:p>
            <a:r>
              <a:rPr lang="fr-BE" sz="1600" b="1" dirty="0" smtClean="0"/>
              <a:t>EURECA</a:t>
            </a:r>
            <a:r>
              <a:rPr lang="fr-BE" sz="1600" dirty="0" smtClean="0"/>
              <a:t>: </a:t>
            </a:r>
            <a:r>
              <a:rPr lang="en-US" sz="1600" dirty="0"/>
              <a:t>empower public procurement teams to tackle the problem of data </a:t>
            </a:r>
            <a:r>
              <a:rPr lang="en-US" sz="1600" dirty="0" err="1"/>
              <a:t>centre</a:t>
            </a:r>
            <a:r>
              <a:rPr lang="en-US" sz="1600" dirty="0"/>
              <a:t> energy efficiency and environmental soundness by to developing common practices and procedures for Public Procurement of Innovation (PPI) and Pre-commercial Procurement (PCP) approaches for the procurement of Green Data </a:t>
            </a:r>
            <a:r>
              <a:rPr lang="en-US" sz="1600" dirty="0" err="1" smtClean="0"/>
              <a:t>Centres</a:t>
            </a:r>
            <a:r>
              <a:rPr lang="en-US" sz="1600" dirty="0"/>
              <a:t> (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eureca-project.eu/home</a:t>
            </a:r>
            <a:r>
              <a:rPr lang="en-US" sz="1600" dirty="0" smtClean="0"/>
              <a:t>) </a:t>
            </a:r>
          </a:p>
          <a:p>
            <a:endParaRPr lang="en-US" sz="1600" dirty="0" smtClean="0"/>
          </a:p>
          <a:p>
            <a:r>
              <a:rPr lang="en-US" sz="1600" b="1" dirty="0"/>
              <a:t>SPP </a:t>
            </a:r>
            <a:r>
              <a:rPr lang="en-US" sz="1600" b="1" dirty="0" smtClean="0"/>
              <a:t>Regions</a:t>
            </a:r>
            <a:r>
              <a:rPr lang="en-US" sz="1600" dirty="0" smtClean="0"/>
              <a:t>: </a:t>
            </a:r>
            <a:r>
              <a:rPr lang="en-US" sz="1600" dirty="0"/>
              <a:t>promote and support close co-operation between public authorities at regional level in capacity building, best practice exchange and direct collaboration in sustainable and innovative procurement (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cordis.europa.eu/project/rcn/194604_en.html</a:t>
            </a:r>
            <a:r>
              <a:rPr lang="en-US" sz="1600" dirty="0" smtClean="0"/>
              <a:t>)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587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648593"/>
          </a:xfrm>
        </p:spPr>
        <p:txBody>
          <a:bodyPr/>
          <a:lstStyle/>
          <a:p>
            <a:pPr algn="ctr"/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Contact Points (NCPs)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-59735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800" b="0" dirty="0"/>
              <a:t>(NCP) are in the front line for providing specialist advice and</a:t>
            </a:r>
          </a:p>
          <a:p>
            <a:r>
              <a:rPr lang="en-GB" sz="1800" b="0" dirty="0"/>
              <a:t>on-the-ground guidance to potential applicants</a:t>
            </a:r>
            <a:endParaRPr lang="en-GB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988840"/>
            <a:ext cx="820891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0" dirty="0" smtClean="0">
                <a:solidFill>
                  <a:schemeClr val="tx1"/>
                </a:solidFill>
              </a:rPr>
              <a:t>NCPs </a:t>
            </a:r>
            <a:r>
              <a:rPr lang="en-GB" sz="1600" b="0" dirty="0">
                <a:solidFill>
                  <a:schemeClr val="tx1"/>
                </a:solidFill>
              </a:rPr>
              <a:t>are in the front line for providing specialist advice and</a:t>
            </a:r>
          </a:p>
          <a:p>
            <a:pPr algn="ctr"/>
            <a:r>
              <a:rPr lang="en-GB" sz="1600" b="0" dirty="0">
                <a:solidFill>
                  <a:schemeClr val="tx1"/>
                </a:solidFill>
              </a:rPr>
              <a:t>on-the-ground guidance to potential applicants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085862"/>
          </a:xfrm>
        </p:spPr>
        <p:txBody>
          <a:bodyPr>
            <a:noAutofit/>
          </a:bodyPr>
          <a:lstStyle/>
          <a:p>
            <a:pPr lvl="0" indent="0">
              <a:buNone/>
            </a:pPr>
            <a:r>
              <a:rPr lang="en-GB" sz="1600" b="1" i="0" dirty="0" smtClean="0">
                <a:solidFill>
                  <a:schemeClr val="tx2"/>
                </a:solidFill>
              </a:rPr>
              <a:t>Main services:</a:t>
            </a:r>
          </a:p>
          <a:p>
            <a:r>
              <a:rPr lang="en-US" sz="1600" i="0" dirty="0">
                <a:solidFill>
                  <a:schemeClr val="tx2"/>
                </a:solidFill>
              </a:rPr>
              <a:t>Guidance on choosing relevant H2020 topics and types of action;</a:t>
            </a:r>
          </a:p>
          <a:p>
            <a:r>
              <a:rPr lang="en-US" sz="1600" i="0" dirty="0">
                <a:solidFill>
                  <a:schemeClr val="tx2"/>
                </a:solidFill>
              </a:rPr>
              <a:t>Advice on administrative procedures and contractual issues;</a:t>
            </a:r>
          </a:p>
          <a:p>
            <a:r>
              <a:rPr lang="en-US" sz="1600" i="0" dirty="0">
                <a:solidFill>
                  <a:schemeClr val="tx2"/>
                </a:solidFill>
              </a:rPr>
              <a:t>Training and assistance on proposal writing;</a:t>
            </a:r>
          </a:p>
          <a:p>
            <a:r>
              <a:rPr lang="en-US" sz="1600" i="0" dirty="0">
                <a:solidFill>
                  <a:schemeClr val="tx2"/>
                </a:solidFill>
              </a:rPr>
              <a:t>Assistance in partner search.</a:t>
            </a:r>
          </a:p>
          <a:p>
            <a:pPr lvl="0" indent="0">
              <a:buNone/>
            </a:pPr>
            <a:endParaRPr lang="en-GB" sz="1600" i="0" dirty="0" smtClean="0">
              <a:solidFill>
                <a:schemeClr val="tx2"/>
              </a:solidFill>
            </a:endParaRPr>
          </a:p>
          <a:p>
            <a:pPr indent="0">
              <a:buNone/>
            </a:pPr>
            <a:r>
              <a:rPr lang="fr-BE" sz="1600" b="1" i="0" dirty="0" err="1">
                <a:solidFill>
                  <a:schemeClr val="tx2"/>
                </a:solidFill>
              </a:rPr>
              <a:t>Find</a:t>
            </a:r>
            <a:r>
              <a:rPr lang="fr-BE" sz="1600" b="1" i="0" dirty="0">
                <a:solidFill>
                  <a:schemeClr val="tx2"/>
                </a:solidFill>
              </a:rPr>
              <a:t> </a:t>
            </a:r>
            <a:r>
              <a:rPr lang="fr-BE" sz="1600" b="1" i="0" dirty="0" err="1">
                <a:solidFill>
                  <a:schemeClr val="tx2"/>
                </a:solidFill>
              </a:rPr>
              <a:t>your</a:t>
            </a:r>
            <a:r>
              <a:rPr lang="fr-BE" sz="1600" b="1" i="0" dirty="0">
                <a:solidFill>
                  <a:schemeClr val="tx2"/>
                </a:solidFill>
              </a:rPr>
              <a:t> national NCP: </a:t>
            </a:r>
            <a:r>
              <a:rPr lang="fr-BE" sz="1600" u="sng" dirty="0">
                <a:solidFill>
                  <a:schemeClr val="tx2"/>
                </a:solidFill>
              </a:rPr>
              <a:t>http://</a:t>
            </a:r>
            <a:r>
              <a:rPr lang="fr-BE" sz="1600" u="sng" dirty="0" smtClean="0">
                <a:solidFill>
                  <a:schemeClr val="tx2"/>
                </a:solidFill>
              </a:rPr>
              <a:t>ec.europa.eu/research/participants/portal/desktop/en/support/national_contact_points.html </a:t>
            </a:r>
          </a:p>
          <a:p>
            <a:pPr indent="0">
              <a:buNone/>
            </a:pPr>
            <a:endParaRPr lang="fr-BE" sz="1600" i="0" dirty="0">
              <a:solidFill>
                <a:schemeClr val="tx2"/>
              </a:solidFill>
            </a:endParaRPr>
          </a:p>
          <a:p>
            <a:pPr indent="0">
              <a:buNone/>
            </a:pPr>
            <a:r>
              <a:rPr lang="fr-BE" sz="1600" b="1" i="0" dirty="0">
                <a:solidFill>
                  <a:schemeClr val="tx2"/>
                </a:solidFill>
              </a:rPr>
              <a:t>Network of </a:t>
            </a:r>
            <a:r>
              <a:rPr lang="fr-BE" sz="1600" b="1" i="0" dirty="0" err="1">
                <a:solidFill>
                  <a:schemeClr val="tx2"/>
                </a:solidFill>
              </a:rPr>
              <a:t>Energy</a:t>
            </a:r>
            <a:r>
              <a:rPr lang="fr-BE" sz="1600" b="1" i="0" dirty="0">
                <a:solidFill>
                  <a:schemeClr val="tx2"/>
                </a:solidFill>
              </a:rPr>
              <a:t> </a:t>
            </a:r>
            <a:r>
              <a:rPr lang="fr-BE" sz="1600" b="1" i="0" dirty="0" err="1">
                <a:solidFill>
                  <a:schemeClr val="tx2"/>
                </a:solidFill>
              </a:rPr>
              <a:t>NCPs</a:t>
            </a:r>
            <a:r>
              <a:rPr lang="fr-BE" sz="1600" i="0" dirty="0">
                <a:solidFill>
                  <a:schemeClr val="tx2"/>
                </a:solidFill>
              </a:rPr>
              <a:t>: </a:t>
            </a:r>
            <a:r>
              <a:rPr lang="fr-BE" sz="1600" u="sng" dirty="0" smtClean="0">
                <a:solidFill>
                  <a:schemeClr val="tx2"/>
                </a:solidFill>
              </a:rPr>
              <a:t>www.C-energy2020.eu</a:t>
            </a:r>
            <a:endParaRPr lang="en-GB" sz="1600" i="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57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urved Connector 23"/>
          <p:cNvCxnSpPr/>
          <p:nvPr/>
        </p:nvCxnSpPr>
        <p:spPr bwMode="auto">
          <a:xfrm rot="16200000" flipH="1">
            <a:off x="2420285" y="4283203"/>
            <a:ext cx="3" cy="1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/>
          <p:nvPr/>
        </p:nvCxnSpPr>
        <p:spPr bwMode="auto">
          <a:xfrm rot="16200000" flipH="1">
            <a:off x="1851897" y="5127734"/>
            <a:ext cx="2754201" cy="1422442"/>
          </a:xfrm>
          <a:prstGeom prst="curved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65488000"/>
              </p:ext>
            </p:extLst>
          </p:nvPr>
        </p:nvGraphicFramePr>
        <p:xfrm>
          <a:off x="323528" y="1700808"/>
          <a:ext cx="8568952" cy="4739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>
          <a:xfrm>
            <a:off x="42729" y="1268760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kern="0" dirty="0" smtClean="0">
                <a:solidFill>
                  <a:srgbClr val="333399"/>
                </a:solidFill>
              </a:rPr>
              <a:t>More Information</a:t>
            </a:r>
            <a:endParaRPr lang="fr-BE" altLang="en-US" sz="2800" kern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58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42112"/>
            <a:ext cx="8496944" cy="1152128"/>
          </a:xfrm>
        </p:spPr>
        <p:txBody>
          <a:bodyPr/>
          <a:lstStyle/>
          <a:p>
            <a:pPr marL="0" indent="0" algn="ctr"/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Thank you for your attention</a:t>
            </a:r>
            <a:br>
              <a:rPr lang="en-GB" sz="4400" dirty="0" smtClean="0"/>
            </a:br>
            <a:r>
              <a:rPr lang="en-GB" sz="1400" dirty="0" smtClean="0"/>
              <a:t>olav.luyckx@ec.europa.eu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962399" y="2058136"/>
            <a:ext cx="46085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endParaRPr lang="en-GB" sz="3600" b="0" kern="0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98403" y="1545690"/>
            <a:ext cx="45365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endParaRPr lang="en-GB" sz="1400" b="0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4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urved Connector 23"/>
          <p:cNvCxnSpPr/>
          <p:nvPr/>
        </p:nvCxnSpPr>
        <p:spPr bwMode="auto">
          <a:xfrm rot="16200000" flipH="1">
            <a:off x="2420285" y="4283203"/>
            <a:ext cx="3" cy="1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/>
          <p:nvPr/>
        </p:nvCxnSpPr>
        <p:spPr bwMode="auto">
          <a:xfrm rot="16200000" flipH="1">
            <a:off x="1851897" y="5127734"/>
            <a:ext cx="2754201" cy="1422442"/>
          </a:xfrm>
          <a:prstGeom prst="curved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323527" y="1412776"/>
            <a:ext cx="8424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kern="0" dirty="0" smtClean="0">
                <a:solidFill>
                  <a:srgbClr val="333399"/>
                </a:solidFill>
              </a:rPr>
              <a:t>Content overview</a:t>
            </a:r>
            <a:endParaRPr lang="fr-BE" altLang="en-US" sz="2800" kern="0" dirty="0">
              <a:solidFill>
                <a:srgbClr val="33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848287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b="0" dirty="0" smtClean="0">
                <a:solidFill>
                  <a:srgbClr val="002060"/>
                </a:solidFill>
              </a:rPr>
              <a:t>Context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GB" sz="2000" b="0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0" dirty="0" smtClean="0">
                <a:solidFill>
                  <a:srgbClr val="002060"/>
                </a:solidFill>
              </a:rPr>
              <a:t>EE-19-2017</a:t>
            </a:r>
            <a:r>
              <a:rPr lang="en-US" sz="2000" b="0" dirty="0">
                <a:solidFill>
                  <a:srgbClr val="002060"/>
                </a:solidFill>
              </a:rPr>
              <a:t>: Public Procurement of Innovative Solutions for energy </a:t>
            </a:r>
            <a:r>
              <a:rPr lang="en-US" sz="2000" b="0" dirty="0" smtClean="0">
                <a:solidFill>
                  <a:srgbClr val="002060"/>
                </a:solidFill>
              </a:rPr>
              <a:t>efficiency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GB" sz="2000" b="0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GB" sz="2000" b="0" dirty="0" smtClean="0">
                <a:solidFill>
                  <a:srgbClr val="002060"/>
                </a:solidFill>
              </a:rPr>
              <a:t>Support &amp; Information</a:t>
            </a:r>
            <a:endParaRPr lang="en-GB" sz="2000" b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5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68760"/>
            <a:ext cx="9433048" cy="522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BE" sz="2800" dirty="0" smtClean="0">
                <a:solidFill>
                  <a:srgbClr val="0F5494"/>
                </a:solidFill>
              </a:rPr>
              <a:t>Policy </a:t>
            </a:r>
            <a:r>
              <a:rPr lang="fr-BE" sz="2800" dirty="0" err="1" smtClean="0">
                <a:solidFill>
                  <a:srgbClr val="0F5494"/>
                </a:solidFill>
              </a:rPr>
              <a:t>context</a:t>
            </a:r>
            <a:endParaRPr lang="fr-BE" sz="2800" dirty="0" smtClean="0">
              <a:solidFill>
                <a:srgbClr val="0F5494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42971511"/>
              </p:ext>
            </p:extLst>
          </p:nvPr>
        </p:nvGraphicFramePr>
        <p:xfrm>
          <a:off x="179512" y="3128572"/>
          <a:ext cx="4392488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61DAA-5BBC-4812-876F-0D7C7B9EA75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131840" y="5869752"/>
            <a:ext cx="244827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tx1"/>
                </a:solidFill>
              </a:rPr>
              <a:t>*Public consultation until 31/10/2015</a:t>
            </a:r>
            <a:endParaRPr lang="en-GB" sz="1100" dirty="0">
              <a:solidFill>
                <a:schemeClr val="tx1"/>
              </a:solidFill>
            </a:endParaRPr>
          </a:p>
          <a:p>
            <a:r>
              <a:rPr lang="en-GB" sz="1100" dirty="0" smtClean="0">
                <a:solidFill>
                  <a:schemeClr val="tx1"/>
                </a:solidFill>
              </a:rPr>
              <a:t>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3356992"/>
            <a:ext cx="36724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 smtClean="0">
                <a:solidFill>
                  <a:schemeClr val="tx1"/>
                </a:solidFill>
              </a:rPr>
              <a:t>WP 2016-2017: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Focussing on </a:t>
            </a:r>
            <a:r>
              <a:rPr lang="en-GB" sz="1800" b="0" dirty="0">
                <a:solidFill>
                  <a:schemeClr val="tx1"/>
                </a:solidFill>
              </a:rPr>
              <a:t>consumer-related issues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More </a:t>
            </a:r>
            <a:r>
              <a:rPr lang="en-GB" sz="1800" b="0" dirty="0">
                <a:solidFill>
                  <a:schemeClr val="tx1"/>
                </a:solidFill>
              </a:rPr>
              <a:t>topics </a:t>
            </a:r>
            <a:r>
              <a:rPr lang="en-GB" sz="1800" b="0" dirty="0" smtClean="0">
                <a:solidFill>
                  <a:schemeClr val="tx1"/>
                </a:solidFill>
              </a:rPr>
              <a:t>on heating </a:t>
            </a:r>
            <a:r>
              <a:rPr lang="en-GB" sz="1800" b="0" dirty="0">
                <a:solidFill>
                  <a:schemeClr val="tx1"/>
                </a:solidFill>
              </a:rPr>
              <a:t>and cooling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800" b="0" dirty="0" smtClean="0">
                <a:solidFill>
                  <a:schemeClr val="tx1"/>
                </a:solidFill>
              </a:rPr>
              <a:t>Multi-level </a:t>
            </a:r>
            <a:r>
              <a:rPr lang="en-GB" sz="1800" b="0" dirty="0">
                <a:solidFill>
                  <a:schemeClr val="tx1"/>
                </a:solidFill>
              </a:rPr>
              <a:t>approach to eliminate market barriers to finance for energy </a:t>
            </a:r>
            <a:r>
              <a:rPr lang="en-GB" sz="1800" b="0" dirty="0" smtClean="0">
                <a:solidFill>
                  <a:schemeClr val="tx1"/>
                </a:solidFill>
              </a:rPr>
              <a:t>efficiency</a:t>
            </a:r>
            <a:endParaRPr lang="en-GB" sz="1800" b="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21" y="2033527"/>
            <a:ext cx="8553751" cy="7848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0" dirty="0">
                <a:solidFill>
                  <a:schemeClr val="tx1"/>
                </a:solidFill>
              </a:rPr>
              <a:t>2020 &amp; 2030 Framework for Climate and Energy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b="0" dirty="0" smtClean="0">
                <a:solidFill>
                  <a:schemeClr val="tx1"/>
                </a:solidFill>
              </a:rPr>
              <a:t>Energy </a:t>
            </a:r>
            <a:r>
              <a:rPr lang="en-GB" sz="2000" b="0" dirty="0">
                <a:solidFill>
                  <a:schemeClr val="tx1"/>
                </a:solidFill>
              </a:rPr>
              <a:t>Union and its third pillar – Energy Efficiency  </a:t>
            </a:r>
          </a:p>
        </p:txBody>
      </p:sp>
    </p:spTree>
    <p:extLst>
      <p:ext uri="{BB962C8B-B14F-4D97-AF65-F5344CB8AC3E}">
        <p14:creationId xmlns:p14="http://schemas.microsoft.com/office/powerpoint/2010/main" val="65170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84307325"/>
              </p:ext>
            </p:extLst>
          </p:nvPr>
        </p:nvGraphicFramePr>
        <p:xfrm>
          <a:off x="899592" y="1484784"/>
          <a:ext cx="7519157" cy="5144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07904" y="3501008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Call Energy Efficiency 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51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8039" y="2204070"/>
            <a:ext cx="8784976" cy="648072"/>
          </a:xfrm>
          <a:prstGeom prst="roundRect">
            <a:avLst/>
          </a:prstGeom>
          <a:solidFill>
            <a:srgbClr val="FFCCFF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GB" sz="1800" b="0"/>
          </a:p>
        </p:txBody>
      </p:sp>
      <p:sp>
        <p:nvSpPr>
          <p:cNvPr id="19458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250825" y="2780928"/>
            <a:ext cx="8785225" cy="3312666"/>
          </a:xfrm>
        </p:spPr>
        <p:txBody>
          <a:bodyPr anchor="ctr"/>
          <a:lstStyle/>
          <a:p>
            <a:pPr eaLnBrk="1" hangingPunct="1">
              <a:spcBef>
                <a:spcPct val="0"/>
              </a:spcBef>
            </a:pPr>
            <a:endParaRPr lang="en-GB" altLang="en-US" sz="2000" b="1" dirty="0" smtClean="0">
              <a:latin typeface="Verdan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en-US" sz="2000" b="1" i="0" dirty="0" smtClean="0">
                <a:latin typeface="Verdana" pitchFamily="34" charset="0"/>
              </a:rPr>
              <a:t>Industry and service sectors represent more than 39% of the EU's final energy consumption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GB" altLang="en-US" sz="1200" b="1" dirty="0" smtClean="0">
              <a:latin typeface="Verdana" pitchFamily="34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en-US" sz="1800" b="1" u="sng" dirty="0" smtClean="0">
                <a:latin typeface="Verdana" pitchFamily="34" charset="0"/>
              </a:rPr>
              <a:t>Challenges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altLang="en-US" sz="1600" i="0" dirty="0" smtClean="0">
                <a:solidFill>
                  <a:srgbClr val="0070C0"/>
                </a:solidFill>
                <a:latin typeface="Verdana" pitchFamily="34" charset="0"/>
              </a:rPr>
              <a:t>Energy efficiency investments in industrial &amp; service sectors are not implemented due to a combination of market factors &amp; barriers;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altLang="en-US" sz="1600" i="0" dirty="0">
                <a:solidFill>
                  <a:srgbClr val="0070C0"/>
                </a:solidFill>
                <a:latin typeface="Verdana" pitchFamily="34" charset="0"/>
              </a:rPr>
              <a:t>Waste heat recovery in large industrial systems is not fully exploited and waste energy from one industry could be a resource for another</a:t>
            </a:r>
            <a:r>
              <a:rPr lang="en-GB" altLang="en-US" sz="1600" i="0" dirty="0" smtClean="0">
                <a:solidFill>
                  <a:srgbClr val="0070C0"/>
                </a:solidFill>
                <a:latin typeface="Verdana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altLang="en-US" sz="1600" i="0" dirty="0" smtClean="0">
                <a:solidFill>
                  <a:srgbClr val="0070C0"/>
                </a:solidFill>
                <a:latin typeface="Verdana" pitchFamily="34" charset="0"/>
              </a:rPr>
              <a:t>European industry needs to develop a global technological leadership in energy efficiency solutions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altLang="en-US" sz="1600" i="0" dirty="0" smtClean="0">
                <a:solidFill>
                  <a:srgbClr val="0070C0"/>
                </a:solidFill>
                <a:latin typeface="Verdana" pitchFamily="34" charset="0"/>
              </a:rPr>
              <a:t>Non-compliance with EU legislation (Eco-design and Energy labelling) is reducing savings;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altLang="en-US" sz="1600" i="0" dirty="0">
                <a:solidFill>
                  <a:srgbClr val="0070C0"/>
                </a:solidFill>
                <a:latin typeface="Verdana" pitchFamily="34" charset="0"/>
              </a:rPr>
              <a:t>D</a:t>
            </a:r>
            <a:r>
              <a:rPr lang="en-GB" altLang="en-US" sz="1600" i="0" dirty="0" smtClean="0">
                <a:solidFill>
                  <a:srgbClr val="0070C0"/>
                </a:solidFill>
                <a:latin typeface="Verdana" pitchFamily="34" charset="0"/>
              </a:rPr>
              <a:t>emand for computing and data handling is driving increased energy consumption for data centres;</a:t>
            </a:r>
          </a:p>
          <a:p>
            <a:pPr lvl="0" eaLnBrk="1" hangingPunct="1">
              <a:spcBef>
                <a:spcPct val="0"/>
              </a:spcBef>
              <a:spcAft>
                <a:spcPts val="600"/>
              </a:spcAft>
            </a:pPr>
            <a:r>
              <a:rPr lang="en-GB" altLang="en-US" sz="1600" b="1" i="0" dirty="0" smtClean="0">
                <a:solidFill>
                  <a:srgbClr val="0070C0"/>
                </a:solidFill>
                <a:latin typeface="Verdana" pitchFamily="34" charset="0"/>
              </a:rPr>
              <a:t>Public sector spending means that it can act as a driver for </a:t>
            </a:r>
            <a:r>
              <a:rPr lang="en-GB" sz="1600" b="1" i="0" dirty="0" smtClean="0">
                <a:solidFill>
                  <a:srgbClr val="0070C0"/>
                </a:solidFill>
              </a:rPr>
              <a:t>procurement </a:t>
            </a:r>
            <a:r>
              <a:rPr lang="en-GB" sz="1600" b="1" i="0" dirty="0">
                <a:solidFill>
                  <a:srgbClr val="0070C0"/>
                </a:solidFill>
              </a:rPr>
              <a:t>of innovative energy efficiency </a:t>
            </a:r>
            <a:r>
              <a:rPr lang="en-GB" sz="1600" b="1" i="0" dirty="0" smtClean="0">
                <a:solidFill>
                  <a:srgbClr val="0070C0"/>
                </a:solidFill>
              </a:rPr>
              <a:t>solutions</a:t>
            </a:r>
            <a:endParaRPr lang="en-GB" altLang="en-US" sz="1600" b="1" dirty="0" smtClean="0">
              <a:solidFill>
                <a:srgbClr val="595959"/>
              </a:solidFill>
              <a:latin typeface="Verdana" pitchFamily="34" charset="0"/>
            </a:endParaRPr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Font typeface="Calibri" pitchFamily="34" charset="0"/>
              <a:buAutoNum type="arabicPeriod"/>
            </a:pPr>
            <a:endParaRPr lang="en-GB" altLang="en-US" sz="1600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264400" cy="647700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defRPr/>
            </a:pPr>
            <a:r>
              <a:rPr lang="en-GB" sz="2800" b="1" dirty="0"/>
              <a:t>Industry, services and </a:t>
            </a:r>
            <a:r>
              <a:rPr lang="en-GB" sz="2800" b="1" dirty="0" smtClean="0"/>
              <a:t>products – Topics  2016-2017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068661"/>
            <a:ext cx="83026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66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673" y="1484784"/>
            <a:ext cx="8229600" cy="648593"/>
          </a:xfrm>
        </p:spPr>
        <p:txBody>
          <a:bodyPr/>
          <a:lstStyle/>
          <a:p>
            <a:pPr algn="ctr"/>
            <a:r>
              <a:rPr lang="fr-B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fr-B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fr-BE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fr-B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Challenge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51857"/>
              </p:ext>
            </p:extLst>
          </p:nvPr>
        </p:nvGraphicFramePr>
        <p:xfrm>
          <a:off x="467544" y="2708920"/>
          <a:ext cx="8229600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6724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rgbClr val="0F5494"/>
                          </a:solidFill>
                        </a:rPr>
                        <a:t>European Commission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solidFill>
                            <a:srgbClr val="00AEF0"/>
                          </a:solidFill>
                        </a:rPr>
                        <a:t>Defines the policy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Defines strategy, objectives and priority areas/work programmes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Selects projects for co-financing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Makes programme decisions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Evaluates</a:t>
                      </a: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 the programme and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the Agency's performance</a:t>
                      </a:r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dirty="0" smtClean="0">
                          <a:solidFill>
                            <a:srgbClr val="0F5494"/>
                          </a:solidFill>
                        </a:rPr>
                        <a:t>Executive Agency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800" dirty="0" smtClean="0">
                          <a:solidFill>
                            <a:srgbClr val="00AEF0"/>
                          </a:solidFill>
                        </a:rPr>
                        <a:t>Turns policy</a:t>
                      </a:r>
                      <a:r>
                        <a:rPr lang="en-GB" sz="1800" baseline="0" dirty="0" smtClean="0">
                          <a:solidFill>
                            <a:srgbClr val="00AEF0"/>
                          </a:solidFill>
                        </a:rPr>
                        <a:t> into action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Organises Calls for proposals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Monitors the technical and financial implementation of projects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Ensures sound financial management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="0" baseline="0" dirty="0" smtClean="0">
                          <a:solidFill>
                            <a:schemeClr val="tx1"/>
                          </a:solidFill>
                        </a:rPr>
                        <a:t>Manages project life-cycle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92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urved Connector 23"/>
          <p:cNvCxnSpPr/>
          <p:nvPr/>
        </p:nvCxnSpPr>
        <p:spPr bwMode="auto">
          <a:xfrm rot="16200000" flipH="1">
            <a:off x="2420285" y="4283203"/>
            <a:ext cx="3" cy="1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/>
          <p:nvPr/>
        </p:nvCxnSpPr>
        <p:spPr bwMode="auto">
          <a:xfrm rot="16200000" flipH="1">
            <a:off x="1851897" y="5127734"/>
            <a:ext cx="2754201" cy="1422442"/>
          </a:xfrm>
          <a:prstGeom prst="curvedConnector3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EE-19-2017: Public Procurement of Innovative Solutions for energy efficiency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229600" cy="3960440"/>
          </a:xfrm>
        </p:spPr>
        <p:txBody>
          <a:bodyPr/>
          <a:lstStyle/>
          <a:p>
            <a:pPr indent="0">
              <a:buNone/>
            </a:pPr>
            <a:r>
              <a:rPr lang="fr-BE" sz="1800" b="1" u="sng" dirty="0" smtClean="0"/>
              <a:t>The challenge</a:t>
            </a:r>
            <a:endParaRPr lang="en-GB" sz="1800" b="1" u="sng" dirty="0" smtClean="0"/>
          </a:p>
          <a:p>
            <a:r>
              <a:rPr lang="en-GB" sz="1800" dirty="0" smtClean="0"/>
              <a:t>Public </a:t>
            </a:r>
            <a:r>
              <a:rPr lang="en-GB" sz="1800" dirty="0"/>
              <a:t>sector constitute an important driver to stimulate market transformation towards more sustainable energy-related products and </a:t>
            </a:r>
            <a:r>
              <a:rPr lang="en-GB" sz="1800" dirty="0" smtClean="0"/>
              <a:t>services</a:t>
            </a:r>
            <a:r>
              <a:rPr lang="en-GB" sz="1800" dirty="0"/>
              <a:t>;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The </a:t>
            </a:r>
            <a:r>
              <a:rPr lang="en-GB" sz="1800" dirty="0"/>
              <a:t>Energy Efficiency Directive requires that central governments purchase only products, services and buildings with high energy-efficiency </a:t>
            </a:r>
            <a:r>
              <a:rPr lang="en-GB" sz="1800" dirty="0" smtClean="0"/>
              <a:t>performance</a:t>
            </a:r>
            <a:r>
              <a:rPr lang="en-GB" sz="1800" dirty="0"/>
              <a:t>;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Public </a:t>
            </a:r>
            <a:r>
              <a:rPr lang="en-GB" sz="1800" dirty="0"/>
              <a:t>Procurement of Innovative solutions (PPI) is not sufficiently developed in the field of energy efficiency although it could support the market up-take of energy efficient goods, buildings or </a:t>
            </a:r>
            <a:r>
              <a:rPr lang="en-GB" sz="1800" dirty="0" smtClean="0"/>
              <a:t>services; </a:t>
            </a:r>
            <a:endParaRPr lang="en-GB" sz="1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68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612"/>
          </a:xfrm>
        </p:spPr>
        <p:txBody>
          <a:bodyPr/>
          <a:lstStyle/>
          <a:p>
            <a:pPr indent="0">
              <a:buNone/>
            </a:pPr>
            <a:r>
              <a:rPr lang="fr-BE" sz="1800" b="1" u="sng" dirty="0" smtClean="0"/>
              <a:t>The scope</a:t>
            </a:r>
          </a:p>
          <a:p>
            <a:endParaRPr lang="en-GB" sz="1600" dirty="0" smtClean="0"/>
          </a:p>
          <a:p>
            <a:r>
              <a:rPr lang="en-GB" sz="1600" dirty="0" smtClean="0"/>
              <a:t>Actions </a:t>
            </a:r>
            <a:r>
              <a:rPr lang="en-GB" sz="1600" dirty="0"/>
              <a:t>enabling local authorities to undertake one joint PPI procurement of innovative solutions for buildings (NZEB, renovation), products or services, which are not yet available on a large-scale commercial basis, and which have energy performance levels that are better than the best levels available on the </a:t>
            </a:r>
            <a:r>
              <a:rPr lang="en-GB" sz="1600" dirty="0" smtClean="0"/>
              <a:t>market;</a:t>
            </a:r>
          </a:p>
          <a:p>
            <a:endParaRPr lang="en-GB" sz="1600" dirty="0" smtClean="0"/>
          </a:p>
          <a:p>
            <a:pPr lvl="1"/>
            <a:r>
              <a:rPr lang="en-GB" sz="1200" dirty="0"/>
              <a:t>o</a:t>
            </a:r>
            <a:r>
              <a:rPr lang="en-GB" sz="1200" dirty="0" smtClean="0"/>
              <a:t>ne </a:t>
            </a:r>
            <a:r>
              <a:rPr lang="en-GB" sz="1200" dirty="0"/>
              <a:t>joint PPI call for tender launched by the lead procurer and </a:t>
            </a:r>
            <a:endParaRPr lang="en-GB" sz="1200" dirty="0" smtClean="0"/>
          </a:p>
          <a:p>
            <a:pPr lvl="1"/>
            <a:r>
              <a:rPr lang="en-GB" sz="1200" dirty="0" smtClean="0"/>
              <a:t>one </a:t>
            </a:r>
            <a:r>
              <a:rPr lang="en-GB" sz="1200" dirty="0"/>
              <a:t>joint evaluation of </a:t>
            </a:r>
            <a:r>
              <a:rPr lang="en-GB" sz="1200" dirty="0" smtClean="0"/>
              <a:t>offers;</a:t>
            </a:r>
          </a:p>
          <a:p>
            <a:endParaRPr lang="en-GB" sz="1600" dirty="0" smtClean="0"/>
          </a:p>
          <a:p>
            <a:r>
              <a:rPr lang="en-GB" sz="1600" dirty="0"/>
              <a:t>Actions should deploy commercial volumes of the innovative solution, in order to assure its market </a:t>
            </a:r>
            <a:r>
              <a:rPr lang="en-GB" sz="1600" dirty="0" smtClean="0"/>
              <a:t>uptake;</a:t>
            </a:r>
          </a:p>
          <a:p>
            <a:endParaRPr lang="en-GB" sz="1600" dirty="0" smtClean="0"/>
          </a:p>
          <a:p>
            <a:pPr indent="0">
              <a:buNone/>
            </a:pP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625488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8612"/>
          </a:xfrm>
        </p:spPr>
        <p:txBody>
          <a:bodyPr/>
          <a:lstStyle/>
          <a:p>
            <a:pPr indent="0">
              <a:buNone/>
            </a:pPr>
            <a:r>
              <a:rPr lang="fr-BE" sz="1800" b="1" u="sng" dirty="0" smtClean="0"/>
              <a:t>The scope</a:t>
            </a:r>
          </a:p>
          <a:p>
            <a:endParaRPr lang="en-GB" sz="1600" dirty="0" smtClean="0"/>
          </a:p>
          <a:p>
            <a:r>
              <a:rPr lang="en-GB" sz="1600" dirty="0" smtClean="0"/>
              <a:t>Where </a:t>
            </a:r>
            <a:r>
              <a:rPr lang="en-GB" sz="1600" dirty="0"/>
              <a:t>appropriate, proposals should build upon the outputs of </a:t>
            </a:r>
            <a:r>
              <a:rPr lang="en-GB" sz="1600" dirty="0" smtClean="0"/>
              <a:t>on-going </a:t>
            </a:r>
            <a:r>
              <a:rPr lang="en-GB" sz="1600" dirty="0"/>
              <a:t>projects (including the Project Development Assistance projects), networks, guides, tools, and rely on the use of cost – benefit analysis (e.g. using a life- cycle approach</a:t>
            </a:r>
            <a:r>
              <a:rPr lang="en-GB" sz="1600" dirty="0" smtClean="0"/>
              <a:t>);</a:t>
            </a:r>
          </a:p>
          <a:p>
            <a:endParaRPr lang="en-GB" sz="1600" dirty="0" smtClean="0"/>
          </a:p>
          <a:p>
            <a:r>
              <a:rPr lang="en-GB" sz="1600" dirty="0"/>
              <a:t>The procurement of innovation process should be associated with coordination and networking activities that embed the PPI into a wider set of demand side activities, including the removal of marked barriers (e.g. lack of knowledge, practical training, tailored guidelines and legal uncertainties) and awareness and knowledge sharing activities. 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Actions </a:t>
            </a:r>
            <a:r>
              <a:rPr lang="en-GB" sz="1600" dirty="0"/>
              <a:t>should involve large multipliers such as central purchasing organizations.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8542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4564</TotalTime>
  <Words>1154</Words>
  <Application>Microsoft Macintosh PowerPoint</Application>
  <PresentationFormat>Diavoorstelling (4:3)</PresentationFormat>
  <Paragraphs>142</Paragraphs>
  <Slides>15</Slides>
  <Notes>10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Default Design</vt:lpstr>
      <vt:lpstr>  </vt:lpstr>
      <vt:lpstr>PowerPoint-presentatie</vt:lpstr>
      <vt:lpstr>PowerPoint-presentatie</vt:lpstr>
      <vt:lpstr>PowerPoint-presentatie</vt:lpstr>
      <vt:lpstr>Industry, services and products – Topics  2016-2017</vt:lpstr>
      <vt:lpstr>Implementation of the Energy Challenge</vt:lpstr>
      <vt:lpstr>EE-19-2017: Public Procurement of Innovative Solutions for energy efficiency</vt:lpstr>
      <vt:lpstr>PowerPoint-presentatie</vt:lpstr>
      <vt:lpstr>PowerPoint-presentatie</vt:lpstr>
      <vt:lpstr> </vt:lpstr>
      <vt:lpstr>PowerPoint-presentatie</vt:lpstr>
      <vt:lpstr>H2020 Energy-efficiency call 2014 – Relevant CSA projects on PPI</vt:lpstr>
      <vt:lpstr>National Contact Points (NCPs)</vt:lpstr>
      <vt:lpstr>PowerPoint-presentatie</vt:lpstr>
      <vt:lpstr>  Thank you for your attention olav.luyckx@ec.europa.eu </vt:lpstr>
    </vt:vector>
  </TitlesOfParts>
  <Company>European Commission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European Commission</dc:creator>
  <cp:lastModifiedBy>Olav Luyckx</cp:lastModifiedBy>
  <cp:revision>408</cp:revision>
  <cp:lastPrinted>2015-10-07T08:25:35Z</cp:lastPrinted>
  <dcterms:created xsi:type="dcterms:W3CDTF">2011-10-28T10:25:18Z</dcterms:created>
  <dcterms:modified xsi:type="dcterms:W3CDTF">2015-10-26T19:46:52Z</dcterms:modified>
</cp:coreProperties>
</file>