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64" r:id="rId2"/>
    <p:sldId id="452" r:id="rId3"/>
    <p:sldId id="453" r:id="rId4"/>
    <p:sldId id="457" r:id="rId5"/>
    <p:sldId id="459" r:id="rId6"/>
    <p:sldId id="467" r:id="rId7"/>
    <p:sldId id="468" r:id="rId8"/>
    <p:sldId id="469" r:id="rId9"/>
    <p:sldId id="470" r:id="rId10"/>
    <p:sldId id="466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7966" autoAdjust="0"/>
  </p:normalViewPr>
  <p:slideViewPr>
    <p:cSldViewPr>
      <p:cViewPr varScale="1">
        <p:scale>
          <a:sx n="68" d="100"/>
          <a:sy n="68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024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503D3-6DC2-438C-9380-86DC4B2C4998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ADCE-A3D6-4952-A93D-AF907B327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4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A82EEB-6B8F-4EC8-9DC4-9D6722C631BF}" type="datetimeFigureOut">
              <a:rPr lang="en-GB"/>
              <a:pPr>
                <a:defRPr/>
              </a:pPr>
              <a:t>26/10/2015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3C5443-CE32-4D36-A444-CCEA01FE69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70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l-GR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4"/>
          <p:cNvSpPr>
            <a:spLocks noChangeArrowheads="1"/>
          </p:cNvSpPr>
          <p:nvPr userDrawn="1"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 sz="1200">
              <a:solidFill>
                <a:srgbClr val="0F5494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018AB602-EA45-4AD6-90A9-BB73BBCE2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9C68160-7AFA-42FF-B265-0DB6532DBE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C4BF766-A75E-454E-A2D0-2EC7A739F4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84" b="-2"/>
          <a:stretch>
            <a:fillRect/>
          </a:stretch>
        </p:blipFill>
        <p:spPr bwMode="auto">
          <a:xfrm>
            <a:off x="-17463" y="1104900"/>
            <a:ext cx="9197976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6430963"/>
            <a:ext cx="685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4122000" y="3212976"/>
            <a:ext cx="4536504" cy="18722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b="1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1520" y="1951427"/>
            <a:ext cx="8640960" cy="2088232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1"/>
          </p:nvPr>
        </p:nvSpPr>
        <p:spPr>
          <a:xfrm>
            <a:off x="4122000" y="5301208"/>
            <a:ext cx="4456881" cy="7200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6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58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111"/>
            <a:ext cx="8229600" cy="64859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84676"/>
          </a:xfrm>
        </p:spPr>
        <p:txBody>
          <a:bodyPr/>
          <a:lstStyle>
            <a:lvl1pPr marL="361950" indent="-361950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20000"/>
              <a:buFont typeface="Wingdings" panose="05000000000000000000" pitchFamily="2" charset="2"/>
              <a:buChar char="§"/>
              <a:defRPr sz="18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tabLst>
                <a:tab pos="7623175" algn="l"/>
              </a:tabLst>
              <a:defRPr sz="16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▪"/>
              <a:defRPr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200" y="5940000"/>
            <a:ext cx="2242800" cy="59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445989" y="6309320"/>
            <a:ext cx="187191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100" b="1" dirty="0" smtClean="0">
                <a:solidFill>
                  <a:schemeClr val="bg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HORIZON 2020</a:t>
            </a:r>
            <a:endParaRPr lang="en-GB" sz="1100" b="1" dirty="0">
              <a:solidFill>
                <a:schemeClr val="bg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-31427" y="6499820"/>
            <a:ext cx="477416" cy="36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fld id="{2BB59E6E-B967-488E-B209-8B7FA0D7AF99}" type="slidenum">
              <a:rPr lang="en-GB" b="0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l">
                <a:defRPr/>
              </a:pPr>
              <a:t>‹#›</a:t>
            </a:fld>
            <a:endParaRPr lang="en-GB" b="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2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4F2CAAD-B343-4146-BE5B-E99CCFF75F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05DABB6-3C65-4C3E-A04C-31157D12D8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CDEB475-4ADA-4C1F-958A-E4D4ED0373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179602F-65A9-43C0-8854-C7144373D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5D1D08B-257B-4148-AF14-91BD609C9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71262B8-9270-4787-9E0D-821B09C9C8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70F6059-E96B-4B36-BCB2-7747B440D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11EE306-0BAE-4B31-B1AD-274973FFA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558338F-98A7-4AD4-94B2-4CBBB446C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4251325" y="1222375"/>
            <a:ext cx="623888" cy="39688"/>
          </a:xfrm>
          <a:prstGeom prst="rect">
            <a:avLst/>
          </a:prstGeom>
          <a:solidFill>
            <a:srgbClr val="EE803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 sz="1200">
              <a:solidFill>
                <a:srgbClr val="0F549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4149680" y="5202928"/>
            <a:ext cx="4189556" cy="110639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BE" sz="1600" dirty="0" smtClean="0">
                <a:solidFill>
                  <a:schemeClr val="bg1"/>
                </a:solidFill>
              </a:rPr>
              <a:t>Lieve Bos</a:t>
            </a: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r>
              <a:rPr lang="fr-BE" sz="1600" dirty="0" err="1">
                <a:solidFill>
                  <a:schemeClr val="bg1"/>
                </a:solidFill>
              </a:rPr>
              <a:t>European</a:t>
            </a:r>
            <a:r>
              <a:rPr lang="fr-BE" sz="1600" dirty="0">
                <a:solidFill>
                  <a:schemeClr val="bg1"/>
                </a:solidFill>
              </a:rPr>
              <a:t> Commission </a:t>
            </a:r>
          </a:p>
          <a:p>
            <a:pPr marL="0" indent="0">
              <a:buFontTx/>
              <a:buNone/>
            </a:pPr>
            <a:r>
              <a:rPr lang="fr-BE" sz="1600" dirty="0">
                <a:solidFill>
                  <a:schemeClr val="bg1"/>
                </a:solidFill>
              </a:rPr>
              <a:t>DG CNECT </a:t>
            </a:r>
          </a:p>
          <a:p>
            <a:pPr marL="0" indent="0">
              <a:buFontTx/>
              <a:buNone/>
            </a:pPr>
            <a:r>
              <a:rPr lang="fr-BE" sz="1600" dirty="0">
                <a:solidFill>
                  <a:schemeClr val="bg1"/>
                </a:solidFill>
              </a:rPr>
              <a:t>Innovation Unit </a:t>
            </a:r>
            <a:r>
              <a:rPr lang="el-GR" sz="1600" dirty="0">
                <a:solidFill>
                  <a:schemeClr val="bg1"/>
                </a:solidFill>
              </a:rPr>
              <a:t>(</a:t>
            </a:r>
            <a:r>
              <a:rPr lang="fr-BE" sz="1600" dirty="0">
                <a:solidFill>
                  <a:schemeClr val="bg1"/>
                </a:solidFill>
              </a:rPr>
              <a:t>F2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spcBef>
                <a:spcPct val="20000"/>
              </a:spcBef>
            </a:pPr>
            <a:r>
              <a:rPr lang="en-US" sz="240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>Parallel Session</a:t>
            </a:r>
            <a:r>
              <a:rPr lang="en-US" sz="2400" dirty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Verdana"/>
              </a:rPr>
            </a:br>
            <a:r>
              <a:rPr lang="en-US" sz="2400" dirty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Verdana"/>
              </a:rPr>
            </a:br>
            <a:r>
              <a:rPr lang="en-GB" sz="2800" dirty="0" smtClean="0">
                <a:solidFill>
                  <a:srgbClr val="FFFFFF"/>
                </a:solidFill>
                <a:latin typeface="Verdana"/>
              </a:rPr>
              <a:t>ICT-34</a:t>
            </a:r>
            <a:r>
              <a:rPr lang="en-GB" sz="2800" dirty="0">
                <a:solidFill>
                  <a:srgbClr val="FFFFFF"/>
                </a:solidFill>
                <a:latin typeface="Verdana"/>
              </a:rPr>
              <a:t/>
            </a:r>
            <a:br>
              <a:rPr lang="en-GB" sz="2800" dirty="0">
                <a:solidFill>
                  <a:srgbClr val="FFFFFF"/>
                </a:solidFill>
                <a:latin typeface="Verdana"/>
              </a:rPr>
            </a:br>
            <a:r>
              <a:rPr lang="en-GB" sz="2800" dirty="0" smtClean="0">
                <a:solidFill>
                  <a:srgbClr val="FFFFFF"/>
                </a:solidFill>
                <a:latin typeface="Verdana"/>
              </a:rPr>
              <a:t>Pre-Commercial Procurement Open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527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4149680" y="5202928"/>
            <a:ext cx="4189556" cy="1106392"/>
          </a:xfrm>
        </p:spPr>
        <p:txBody>
          <a:bodyPr/>
          <a:lstStyle/>
          <a:p>
            <a:pPr marL="0" indent="0">
              <a:buFontTx/>
              <a:buNone/>
            </a:pP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auto">
          <a:xfrm>
            <a:off x="251520" y="1951426"/>
            <a:ext cx="8640960" cy="44299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spcBef>
                <a:spcPct val="20000"/>
              </a:spcBef>
            </a:pPr>
            <a:r>
              <a:rPr lang="en-US" sz="3000" dirty="0" smtClean="0">
                <a:solidFill>
                  <a:schemeClr val="bg1"/>
                </a:solidFill>
                <a:latin typeface="Verdana"/>
              </a:rPr>
              <a:t/>
            </a:r>
            <a:br>
              <a:rPr lang="en-US" sz="3000" dirty="0" smtClean="0">
                <a:solidFill>
                  <a:schemeClr val="bg1"/>
                </a:solidFill>
                <a:latin typeface="Verdana"/>
              </a:rPr>
            </a:br>
            <a:r>
              <a:rPr lang="en-US" sz="3200" dirty="0" smtClean="0">
                <a:solidFill>
                  <a:schemeClr val="bg1"/>
                </a:solidFill>
              </a:rPr>
              <a:t>Thank you very much for your attention 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11960" y="4005064"/>
            <a:ext cx="4464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sz="1400" b="1" kern="0" dirty="0" smtClean="0">
              <a:solidFill>
                <a:schemeClr val="bg1"/>
              </a:solidFill>
              <a:latin typeface="Verdana"/>
            </a:endParaRPr>
          </a:p>
          <a:p>
            <a:endParaRPr lang="fr-BE" sz="1400" b="1" kern="0" dirty="0">
              <a:solidFill>
                <a:schemeClr val="bg1"/>
              </a:solidFill>
              <a:latin typeface="Verdana"/>
            </a:endParaRPr>
          </a:p>
          <a:p>
            <a:endParaRPr lang="fr-BE" sz="1400" b="1" kern="0" dirty="0" smtClean="0">
              <a:solidFill>
                <a:schemeClr val="bg1"/>
              </a:solidFill>
              <a:latin typeface="Verdana"/>
            </a:endParaRPr>
          </a:p>
          <a:p>
            <a:r>
              <a:rPr lang="fr-BE" sz="1400" b="1" kern="0" dirty="0" smtClean="0">
                <a:solidFill>
                  <a:schemeClr val="bg1"/>
                </a:solidFill>
                <a:latin typeface="Verdana"/>
              </a:rPr>
              <a:t>Lieve Bos</a:t>
            </a:r>
          </a:p>
          <a:p>
            <a:r>
              <a:rPr lang="fr-BE" sz="1400" b="1" kern="0" dirty="0" smtClean="0">
                <a:solidFill>
                  <a:schemeClr val="bg1"/>
                </a:solidFill>
                <a:latin typeface="Verdana"/>
              </a:rPr>
              <a:t>Policy </a:t>
            </a:r>
            <a:r>
              <a:rPr lang="fr-BE" sz="1400" b="1" kern="0" dirty="0" err="1" smtClean="0">
                <a:solidFill>
                  <a:schemeClr val="bg1"/>
                </a:solidFill>
                <a:latin typeface="Verdana"/>
              </a:rPr>
              <a:t>Officer</a:t>
            </a:r>
            <a:r>
              <a:rPr lang="fr-BE" sz="1400" b="1" kern="0" dirty="0">
                <a:solidFill>
                  <a:schemeClr val="bg1"/>
                </a:solidFill>
                <a:latin typeface="Verdana"/>
              </a:rPr>
              <a:t> </a:t>
            </a:r>
            <a:r>
              <a:rPr lang="fr-BE" sz="1400" b="1" kern="0" dirty="0" smtClean="0">
                <a:solidFill>
                  <a:schemeClr val="bg1"/>
                </a:solidFill>
                <a:latin typeface="Verdana"/>
              </a:rPr>
              <a:t>Innovation </a:t>
            </a:r>
            <a:r>
              <a:rPr lang="fr-BE" sz="1400" b="1" kern="0" dirty="0" err="1" smtClean="0">
                <a:solidFill>
                  <a:schemeClr val="bg1"/>
                </a:solidFill>
                <a:latin typeface="Verdana"/>
              </a:rPr>
              <a:t>Procurement</a:t>
            </a:r>
            <a:r>
              <a:rPr lang="fr-BE" sz="1400" b="1" kern="0" dirty="0">
                <a:solidFill>
                  <a:schemeClr val="bg1"/>
                </a:solidFill>
                <a:latin typeface="Verdana"/>
              </a:rPr>
              <a:t/>
            </a:r>
            <a:br>
              <a:rPr lang="fr-BE" sz="1400" b="1" kern="0" dirty="0">
                <a:solidFill>
                  <a:schemeClr val="bg1"/>
                </a:solidFill>
                <a:latin typeface="Verdana"/>
              </a:rPr>
            </a:br>
            <a:r>
              <a:rPr lang="fr-BE" sz="1400" b="1" kern="0" dirty="0">
                <a:solidFill>
                  <a:schemeClr val="bg1"/>
                </a:solidFill>
                <a:latin typeface="Verdana"/>
              </a:rPr>
              <a:t>European Commission </a:t>
            </a:r>
            <a:br>
              <a:rPr lang="fr-BE" sz="1400" b="1" kern="0" dirty="0">
                <a:solidFill>
                  <a:schemeClr val="bg1"/>
                </a:solidFill>
                <a:latin typeface="Verdana"/>
              </a:rPr>
            </a:br>
            <a:r>
              <a:rPr lang="fr-BE" sz="1400" b="1" kern="0" dirty="0">
                <a:solidFill>
                  <a:schemeClr val="bg1"/>
                </a:solidFill>
                <a:latin typeface="Verdana"/>
              </a:rPr>
              <a:t>DG CNECT </a:t>
            </a:r>
            <a:br>
              <a:rPr lang="fr-BE" sz="1400" b="1" kern="0" dirty="0">
                <a:solidFill>
                  <a:schemeClr val="bg1"/>
                </a:solidFill>
                <a:latin typeface="Verdana"/>
              </a:rPr>
            </a:br>
            <a:r>
              <a:rPr lang="fr-BE" sz="1400" b="1" kern="0" dirty="0">
                <a:solidFill>
                  <a:schemeClr val="bg1"/>
                </a:solidFill>
                <a:latin typeface="Verdana"/>
              </a:rPr>
              <a:t>Innovation Unit </a:t>
            </a:r>
            <a:r>
              <a:rPr lang="en-US" sz="1400" b="1" kern="0" dirty="0">
                <a:solidFill>
                  <a:schemeClr val="bg1"/>
                </a:solidFill>
                <a:latin typeface="Verdana"/>
              </a:rPr>
              <a:t>(F2)</a:t>
            </a:r>
            <a:r>
              <a:rPr lang="fr-BE" sz="1400" b="1" kern="0" dirty="0">
                <a:solidFill>
                  <a:schemeClr val="bg1"/>
                </a:solidFill>
                <a:latin typeface="Verdana"/>
              </a:rPr>
              <a:t/>
            </a:r>
            <a:br>
              <a:rPr lang="fr-BE" sz="1400" b="1" kern="0" dirty="0">
                <a:solidFill>
                  <a:schemeClr val="bg1"/>
                </a:solidFill>
                <a:latin typeface="Verdana"/>
              </a:rPr>
            </a:br>
            <a:r>
              <a:rPr lang="fr-BE" sz="1400" b="1" kern="0" dirty="0" err="1" smtClean="0">
                <a:solidFill>
                  <a:schemeClr val="bg1"/>
                </a:solidFill>
                <a:latin typeface="Verdana"/>
              </a:rPr>
              <a:t>Lieve.Bos</a:t>
            </a:r>
            <a:r>
              <a:rPr lang="el-GR" sz="1400" b="1" kern="0" dirty="0" smtClean="0">
                <a:solidFill>
                  <a:schemeClr val="bg1"/>
                </a:solidFill>
                <a:latin typeface="Arial" charset="0"/>
              </a:rPr>
              <a:t>@</a:t>
            </a:r>
            <a:r>
              <a:rPr lang="en-US" sz="1400" b="1" kern="0" dirty="0">
                <a:solidFill>
                  <a:schemeClr val="bg1"/>
                </a:solidFill>
                <a:latin typeface="Arial" charset="0"/>
              </a:rPr>
              <a:t>ec.europa.eu</a:t>
            </a:r>
            <a:r>
              <a:rPr lang="en-US" sz="1400" b="1" kern="0" dirty="0">
                <a:solidFill>
                  <a:schemeClr val="bg1"/>
                </a:solidFill>
                <a:latin typeface="Verdana"/>
              </a:rPr>
              <a:t/>
            </a:r>
            <a:br>
              <a:rPr lang="en-US" sz="1400" b="1" kern="0" dirty="0">
                <a:solidFill>
                  <a:schemeClr val="bg1"/>
                </a:solidFill>
                <a:latin typeface="Verdana"/>
              </a:rPr>
            </a:b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- ICT-34 is an open call for PCP actions in the ICT domain</a:t>
            </a:r>
          </a:p>
          <a:p>
            <a:pPr>
              <a:buFontTx/>
              <a:buChar char="-"/>
            </a:pPr>
            <a:endParaRPr lang="en-GB" sz="2000" i="0" dirty="0" smtClean="0">
              <a:solidFill>
                <a:srgbClr val="00339B"/>
              </a:solidFill>
            </a:endParaRPr>
          </a:p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- Supports joint </a:t>
            </a:r>
            <a:r>
              <a:rPr lang="en-GB" sz="2000" i="0" dirty="0">
                <a:solidFill>
                  <a:srgbClr val="00339B"/>
                </a:solidFill>
              </a:rPr>
              <a:t>pre-commercial procurement by group </a:t>
            </a:r>
            <a:r>
              <a:rPr lang="en-GB" sz="2000" i="0" dirty="0" smtClean="0">
                <a:solidFill>
                  <a:srgbClr val="00339B"/>
                </a:solidFill>
              </a:rPr>
              <a:t>of (min 2) </a:t>
            </a:r>
            <a:r>
              <a:rPr lang="en-GB" sz="2000" i="0" dirty="0">
                <a:solidFill>
                  <a:srgbClr val="00339B"/>
                </a:solidFill>
              </a:rPr>
              <a:t>public </a:t>
            </a:r>
            <a:r>
              <a:rPr lang="en-GB" sz="2000" i="0" dirty="0" smtClean="0">
                <a:solidFill>
                  <a:srgbClr val="00339B"/>
                </a:solidFill>
              </a:rPr>
              <a:t>procurers (+ possibly other procurers) to address a challenge </a:t>
            </a:r>
            <a:r>
              <a:rPr lang="en-GB" sz="2000" i="0" dirty="0">
                <a:solidFill>
                  <a:srgbClr val="00339B"/>
                </a:solidFill>
              </a:rPr>
              <a:t>in </a:t>
            </a:r>
            <a:r>
              <a:rPr lang="en-GB" sz="2000" i="0" dirty="0" smtClean="0">
                <a:solidFill>
                  <a:srgbClr val="00339B"/>
                </a:solidFill>
              </a:rPr>
              <a:t>any area </a:t>
            </a:r>
            <a:r>
              <a:rPr lang="en-GB" sz="2000" i="0" dirty="0">
                <a:solidFill>
                  <a:srgbClr val="00339B"/>
                </a:solidFill>
              </a:rPr>
              <a:t>of public </a:t>
            </a:r>
            <a:r>
              <a:rPr lang="en-GB" sz="2000" i="0" dirty="0" smtClean="0">
                <a:solidFill>
                  <a:srgbClr val="00339B"/>
                </a:solidFill>
              </a:rPr>
              <a:t>interest that requires ICT </a:t>
            </a:r>
            <a:r>
              <a:rPr lang="en-GB" sz="2000" i="0" dirty="0">
                <a:solidFill>
                  <a:srgbClr val="00339B"/>
                </a:solidFill>
              </a:rPr>
              <a:t>based solution</a:t>
            </a:r>
          </a:p>
          <a:p>
            <a:pPr marL="0" indent="0">
              <a:buNone/>
            </a:pPr>
            <a:endParaRPr lang="en-GB" sz="2000" i="0" dirty="0" smtClean="0">
              <a:solidFill>
                <a:srgbClr val="00339B"/>
              </a:solidFill>
            </a:endParaRPr>
          </a:p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- Open </a:t>
            </a:r>
            <a:r>
              <a:rPr lang="en-GB" sz="2000" i="0" dirty="0">
                <a:solidFill>
                  <a:srgbClr val="00339B"/>
                </a:solidFill>
              </a:rPr>
              <a:t>to proposals requiring improvements on 1 ICT technology field </a:t>
            </a:r>
            <a:r>
              <a:rPr lang="en-GB" sz="2000" i="0" dirty="0" smtClean="0">
                <a:solidFill>
                  <a:srgbClr val="00339B"/>
                </a:solidFill>
              </a:rPr>
              <a:t>&amp; end-to-end </a:t>
            </a:r>
            <a:r>
              <a:rPr lang="en-GB" sz="2000" i="0" dirty="0">
                <a:solidFill>
                  <a:srgbClr val="00339B"/>
                </a:solidFill>
              </a:rPr>
              <a:t>solutions needing combinations of various ICT technologies</a:t>
            </a:r>
          </a:p>
          <a:p>
            <a:pPr marL="0" indent="0">
              <a:buNone/>
            </a:pPr>
            <a:endParaRPr lang="en-GB" sz="2000" i="0" dirty="0" smtClean="0">
              <a:solidFill>
                <a:srgbClr val="00339B"/>
              </a:solidFill>
            </a:endParaRPr>
          </a:p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- Modernization of services of public interest </a:t>
            </a:r>
            <a:r>
              <a:rPr lang="en-GB" sz="2000" i="0" dirty="0">
                <a:solidFill>
                  <a:srgbClr val="00339B"/>
                </a:solidFill>
              </a:rPr>
              <a:t>whilst opening opportunities </a:t>
            </a:r>
            <a:r>
              <a:rPr lang="en-GB" sz="2000" i="0" dirty="0" smtClean="0">
                <a:solidFill>
                  <a:srgbClr val="00339B"/>
                </a:solidFill>
              </a:rPr>
              <a:t>for industry </a:t>
            </a:r>
            <a:r>
              <a:rPr lang="en-GB" sz="2000" i="0" dirty="0">
                <a:solidFill>
                  <a:srgbClr val="00339B"/>
                </a:solidFill>
              </a:rPr>
              <a:t>&amp; researchers to take international leadership in new markets</a:t>
            </a:r>
            <a:endParaRPr lang="en-GB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-17145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Objectives – scope </a:t>
            </a:r>
            <a:b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</a:br>
            <a:endParaRPr lang="en-GB" sz="2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3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396043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en-GB" sz="1800" i="0" dirty="0">
              <a:solidFill>
                <a:srgbClr val="00339B"/>
              </a:solidFill>
            </a:endParaRPr>
          </a:p>
          <a:p>
            <a:pPr marL="0" indent="0" algn="just">
              <a:buNone/>
            </a:pPr>
            <a:r>
              <a:rPr lang="en-GB" sz="2200" i="0" dirty="0" smtClean="0">
                <a:solidFill>
                  <a:srgbClr val="00339B"/>
                </a:solidFill>
              </a:rPr>
              <a:t>- Reduced </a:t>
            </a:r>
            <a:r>
              <a:rPr lang="en-GB" sz="2200" i="0" dirty="0">
                <a:solidFill>
                  <a:srgbClr val="00339B"/>
                </a:solidFill>
              </a:rPr>
              <a:t>fragmentation of demand for innovative </a:t>
            </a:r>
            <a:r>
              <a:rPr lang="en-GB" sz="2200" i="0" dirty="0" smtClean="0">
                <a:solidFill>
                  <a:srgbClr val="00339B"/>
                </a:solidFill>
              </a:rPr>
              <a:t>solutions, by enabling </a:t>
            </a:r>
            <a:r>
              <a:rPr lang="en-GB" sz="2200" i="0" dirty="0">
                <a:solidFill>
                  <a:srgbClr val="00339B"/>
                </a:solidFill>
              </a:rPr>
              <a:t>public procurers to collectively implement PCPs, in </a:t>
            </a:r>
            <a:r>
              <a:rPr lang="en-GB" sz="2200" i="0" dirty="0" smtClean="0">
                <a:solidFill>
                  <a:srgbClr val="00339B"/>
                </a:solidFill>
              </a:rPr>
              <a:t>areas which </a:t>
            </a:r>
            <a:r>
              <a:rPr lang="en-GB" sz="2200" i="0" dirty="0">
                <a:solidFill>
                  <a:srgbClr val="00339B"/>
                </a:solidFill>
              </a:rPr>
              <a:t>due to their nature are better addressed jointly, or </a:t>
            </a:r>
            <a:r>
              <a:rPr lang="en-GB" sz="2200" i="0" dirty="0" smtClean="0">
                <a:solidFill>
                  <a:srgbClr val="00339B"/>
                </a:solidFill>
              </a:rPr>
              <a:t>which they would </a:t>
            </a:r>
            <a:r>
              <a:rPr lang="en-GB" sz="2200" i="0" dirty="0">
                <a:solidFill>
                  <a:srgbClr val="00339B"/>
                </a:solidFill>
              </a:rPr>
              <a:t>not have been able to tackle independently</a:t>
            </a:r>
          </a:p>
          <a:p>
            <a:pPr marL="0" indent="0" algn="just">
              <a:buNone/>
            </a:pPr>
            <a:endParaRPr lang="en-GB" sz="2200" i="0" dirty="0" smtClean="0">
              <a:solidFill>
                <a:srgbClr val="0F5495"/>
              </a:solidFill>
              <a:latin typeface="Wingdings"/>
            </a:endParaRPr>
          </a:p>
          <a:p>
            <a:pPr marL="0" indent="0" algn="just">
              <a:buNone/>
            </a:pPr>
            <a:r>
              <a:rPr lang="en-GB" sz="2200" i="0" dirty="0" smtClean="0">
                <a:solidFill>
                  <a:srgbClr val="00339B"/>
                </a:solidFill>
              </a:rPr>
              <a:t>- Increased </a:t>
            </a:r>
            <a:r>
              <a:rPr lang="en-GB" sz="2200" i="0" dirty="0">
                <a:solidFill>
                  <a:srgbClr val="00339B"/>
                </a:solidFill>
              </a:rPr>
              <a:t>opportunities for wide market uptake and economies </a:t>
            </a:r>
            <a:r>
              <a:rPr lang="en-GB" sz="2200" i="0" dirty="0" smtClean="0">
                <a:solidFill>
                  <a:srgbClr val="00339B"/>
                </a:solidFill>
              </a:rPr>
              <a:t>of scale </a:t>
            </a:r>
            <a:r>
              <a:rPr lang="en-GB" sz="2200" i="0" dirty="0">
                <a:solidFill>
                  <a:srgbClr val="00339B"/>
                </a:solidFill>
              </a:rPr>
              <a:t>for the supply side through joint specifications, </a:t>
            </a:r>
            <a:r>
              <a:rPr lang="en-GB" sz="2200" i="0" dirty="0" smtClean="0">
                <a:solidFill>
                  <a:srgbClr val="00339B"/>
                </a:solidFill>
              </a:rPr>
              <a:t>wide publication </a:t>
            </a:r>
            <a:r>
              <a:rPr lang="en-GB" sz="2200" i="0" dirty="0">
                <a:solidFill>
                  <a:srgbClr val="00339B"/>
                </a:solidFill>
              </a:rPr>
              <a:t>of results and where relevant contribution </a:t>
            </a:r>
            <a:r>
              <a:rPr lang="en-GB" sz="2200" i="0" dirty="0" smtClean="0">
                <a:solidFill>
                  <a:srgbClr val="00339B"/>
                </a:solidFill>
              </a:rPr>
              <a:t>to standardisation regulation </a:t>
            </a:r>
            <a:r>
              <a:rPr lang="en-GB" sz="2200" i="0" dirty="0">
                <a:solidFill>
                  <a:srgbClr val="00339B"/>
                </a:solidFill>
              </a:rPr>
              <a:t>or certification to remove barriers </a:t>
            </a:r>
            <a:r>
              <a:rPr lang="en-GB" sz="2200" i="0" dirty="0" smtClean="0">
                <a:solidFill>
                  <a:srgbClr val="00339B"/>
                </a:solidFill>
              </a:rPr>
              <a:t>for introduction </a:t>
            </a:r>
            <a:r>
              <a:rPr lang="en-GB" sz="2200" i="0" dirty="0">
                <a:solidFill>
                  <a:srgbClr val="00339B"/>
                </a:solidFill>
              </a:rPr>
              <a:t>of PCP innovations into the market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-17145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Expected impact</a:t>
            </a:r>
            <a:b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</a:br>
            <a:endParaRPr lang="en-GB" sz="2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9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-531440"/>
            <a:ext cx="8229600" cy="1493683"/>
          </a:xfrm>
        </p:spPr>
        <p:txBody>
          <a:bodyPr/>
          <a:lstStyle/>
          <a:p>
            <a:r>
              <a:rPr lang="en-GB" sz="1800" dirty="0">
                <a:solidFill>
                  <a:schemeClr val="bg1"/>
                </a:solidFill>
              </a:rPr>
              <a:t>'ICT based solutions'. What is ICT?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0" y="1124744"/>
            <a:ext cx="9116039" cy="5733256"/>
          </a:xfrm>
        </p:spPr>
        <p:txBody>
          <a:bodyPr/>
          <a:lstStyle/>
          <a:p>
            <a:pPr marL="0" indent="0">
              <a:buNone/>
            </a:pPr>
            <a:r>
              <a:rPr lang="en-GB" sz="1600" b="1" i="0" dirty="0">
                <a:solidFill>
                  <a:srgbClr val="00009B"/>
                </a:solidFill>
              </a:rPr>
              <a:t>ICT is pretty wide domain. ICT covers all Information </a:t>
            </a:r>
            <a:r>
              <a:rPr lang="en-GB" sz="1600" b="1" i="0" dirty="0" smtClean="0">
                <a:solidFill>
                  <a:srgbClr val="00009B"/>
                </a:solidFill>
              </a:rPr>
              <a:t>and Communication </a:t>
            </a:r>
            <a:r>
              <a:rPr lang="en-GB" sz="1600" b="1" i="0" dirty="0">
                <a:solidFill>
                  <a:srgbClr val="00009B"/>
                </a:solidFill>
              </a:rPr>
              <a:t>Technologies such as</a:t>
            </a:r>
            <a:r>
              <a:rPr lang="en-GB" sz="1600" b="1" i="0" dirty="0"/>
              <a:t>:</a:t>
            </a:r>
            <a:endParaRPr lang="en-US" sz="1600" b="1" i="0" dirty="0">
              <a:solidFill>
                <a:srgbClr val="00009B"/>
              </a:solidFill>
            </a:endParaRPr>
          </a:p>
          <a:p>
            <a:pPr marL="0" indent="0">
              <a:buClr>
                <a:srgbClr val="0033CC"/>
              </a:buClr>
              <a:buNone/>
            </a:pPr>
            <a:endParaRPr lang="en-GB" sz="1600" b="1" i="0" dirty="0">
              <a:solidFill>
                <a:srgbClr val="00009B"/>
              </a:solidFill>
            </a:endParaRP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Components </a:t>
            </a:r>
            <a:r>
              <a:rPr lang="en-GB" sz="1600" i="0" dirty="0">
                <a:solidFill>
                  <a:srgbClr val="00009B"/>
                </a:solidFill>
              </a:rPr>
              <a:t>and systems: embedded ICT systems, </a:t>
            </a:r>
            <a:r>
              <a:rPr lang="en-GB" sz="1600" i="0" dirty="0" err="1">
                <a:solidFill>
                  <a:srgbClr val="00009B"/>
                </a:solidFill>
              </a:rPr>
              <a:t>minituarisation</a:t>
            </a:r>
            <a:r>
              <a:rPr lang="en-GB" sz="1600" i="0" dirty="0">
                <a:solidFill>
                  <a:srgbClr val="00009B"/>
                </a:solidFill>
              </a:rPr>
              <a:t> / system </a:t>
            </a:r>
            <a:r>
              <a:rPr lang="en-GB" sz="1600" i="0" dirty="0" smtClean="0">
                <a:solidFill>
                  <a:srgbClr val="00009B"/>
                </a:solidFill>
              </a:rPr>
              <a:t>integration, advanced </a:t>
            </a:r>
            <a:r>
              <a:rPr lang="en-GB" sz="1600" i="0" dirty="0">
                <a:solidFill>
                  <a:srgbClr val="00009B"/>
                </a:solidFill>
              </a:rPr>
              <a:t>thin large organic and large area </a:t>
            </a:r>
            <a:r>
              <a:rPr lang="en-GB" sz="1600" i="0" dirty="0" smtClean="0">
                <a:solidFill>
                  <a:srgbClr val="00009B"/>
                </a:solidFill>
              </a:rPr>
              <a:t>electronics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Advanced </a:t>
            </a:r>
            <a:r>
              <a:rPr lang="en-GB" sz="1600" i="0" dirty="0">
                <a:solidFill>
                  <a:srgbClr val="00009B"/>
                </a:solidFill>
              </a:rPr>
              <a:t>computing (e.g. customised and low power computing)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Future </a:t>
            </a:r>
            <a:r>
              <a:rPr lang="en-GB" sz="1600" i="0" dirty="0">
                <a:solidFill>
                  <a:srgbClr val="00009B"/>
                </a:solidFill>
              </a:rPr>
              <a:t>Internet (e.g. smart novel Internet architectures and experimentation platforms,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>
                <a:solidFill>
                  <a:srgbClr val="00009B"/>
                </a:solidFill>
              </a:rPr>
              <a:t>optical and wireless network technologies, cloud computing infrastructure and </a:t>
            </a:r>
            <a:r>
              <a:rPr lang="en-GB" sz="1600" i="0" dirty="0" smtClean="0">
                <a:solidFill>
                  <a:srgbClr val="00009B"/>
                </a:solidFill>
              </a:rPr>
              <a:t>services, tools </a:t>
            </a:r>
            <a:r>
              <a:rPr lang="en-GB" sz="1600" i="0" dirty="0">
                <a:solidFill>
                  <a:srgbClr val="00009B"/>
                </a:solidFill>
              </a:rPr>
              <a:t>and methods for software development, web entrepreneurship)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Content </a:t>
            </a:r>
            <a:r>
              <a:rPr lang="en-GB" sz="1600" i="0" dirty="0">
                <a:solidFill>
                  <a:srgbClr val="00009B"/>
                </a:solidFill>
              </a:rPr>
              <a:t>technologies and information management (e.g. big data handling, </a:t>
            </a:r>
            <a:r>
              <a:rPr lang="en-GB" sz="1600" i="0" dirty="0" smtClean="0">
                <a:solidFill>
                  <a:srgbClr val="00009B"/>
                </a:solidFill>
              </a:rPr>
              <a:t>content handling </a:t>
            </a:r>
            <a:r>
              <a:rPr lang="en-GB" sz="1600" i="0" dirty="0">
                <a:solidFill>
                  <a:srgbClr val="00009B"/>
                </a:solidFill>
              </a:rPr>
              <a:t>and modelling, automatic learning language translation systems, </a:t>
            </a:r>
            <a:r>
              <a:rPr lang="en-GB" sz="1600" i="0" dirty="0" smtClean="0">
                <a:solidFill>
                  <a:srgbClr val="00009B"/>
                </a:solidFill>
              </a:rPr>
              <a:t>creative industries </a:t>
            </a:r>
            <a:r>
              <a:rPr lang="en-GB" sz="1600" i="0" dirty="0">
                <a:solidFill>
                  <a:srgbClr val="00009B"/>
                </a:solidFill>
              </a:rPr>
              <a:t>/ social media ICTs, ICTs for learning / teaching and gaming, </a:t>
            </a:r>
            <a:r>
              <a:rPr lang="en-GB" sz="1600" i="0" dirty="0" smtClean="0">
                <a:solidFill>
                  <a:srgbClr val="00009B"/>
                </a:solidFill>
              </a:rPr>
              <a:t>multimodal natural </a:t>
            </a:r>
            <a:r>
              <a:rPr lang="en-GB" sz="1600" i="0" dirty="0">
                <a:solidFill>
                  <a:srgbClr val="00009B"/>
                </a:solidFill>
              </a:rPr>
              <a:t>computer interaction)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Robotics</a:t>
            </a:r>
            <a:endParaRPr lang="en-GB" sz="1600" i="0" dirty="0">
              <a:solidFill>
                <a:srgbClr val="00009B"/>
              </a:solidFill>
            </a:endParaRP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Micro- </a:t>
            </a:r>
            <a:r>
              <a:rPr lang="en-GB" sz="1600" i="0" dirty="0">
                <a:solidFill>
                  <a:srgbClr val="00009B"/>
                </a:solidFill>
              </a:rPr>
              <a:t>and </a:t>
            </a:r>
            <a:r>
              <a:rPr lang="en-GB" sz="1600" i="0" dirty="0" err="1">
                <a:solidFill>
                  <a:srgbClr val="00009B"/>
                </a:solidFill>
              </a:rPr>
              <a:t>nano</a:t>
            </a:r>
            <a:r>
              <a:rPr lang="en-GB" sz="1600" i="0" dirty="0">
                <a:solidFill>
                  <a:srgbClr val="00009B"/>
                </a:solidFill>
              </a:rPr>
              <a:t> electronics, cross-cutting ICT KETs, photonics (e.g. (O)LED lighting)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High </a:t>
            </a:r>
            <a:r>
              <a:rPr lang="en-GB" sz="1600" i="0" dirty="0">
                <a:solidFill>
                  <a:srgbClr val="00009B"/>
                </a:solidFill>
              </a:rPr>
              <a:t>Performance computing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err="1" smtClean="0">
                <a:solidFill>
                  <a:srgbClr val="00009B"/>
                </a:solidFill>
              </a:rPr>
              <a:t>Cybersecurity</a:t>
            </a:r>
            <a:r>
              <a:rPr lang="en-GB" sz="1600" i="0" dirty="0" smtClean="0">
                <a:solidFill>
                  <a:srgbClr val="00009B"/>
                </a:solidFill>
              </a:rPr>
              <a:t> </a:t>
            </a:r>
            <a:r>
              <a:rPr lang="en-GB" sz="1600" i="0" dirty="0">
                <a:solidFill>
                  <a:srgbClr val="00009B"/>
                </a:solidFill>
              </a:rPr>
              <a:t>/ trustworthy ICT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0009B"/>
                </a:solidFill>
              </a:rPr>
              <a:t>Human-centric </a:t>
            </a:r>
            <a:r>
              <a:rPr lang="en-GB" sz="1600" i="0" dirty="0">
                <a:solidFill>
                  <a:srgbClr val="00009B"/>
                </a:solidFill>
              </a:rPr>
              <a:t>ICT solutions</a:t>
            </a:r>
          </a:p>
          <a:p>
            <a:pPr marL="0" indent="0">
              <a:buClr>
                <a:srgbClr val="0033CC"/>
              </a:buClr>
              <a:buNone/>
            </a:pPr>
            <a:endParaRPr lang="en-GB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2CAAD-B343-4146-BE5B-E99CCFF75F9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4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529013"/>
          </a:xfrm>
        </p:spPr>
        <p:txBody>
          <a:bodyPr/>
          <a:lstStyle/>
          <a:p>
            <a:r>
              <a:rPr lang="en-GB" b="1" i="0" dirty="0" smtClean="0"/>
              <a:t>Funding instrument: </a:t>
            </a:r>
            <a:r>
              <a:rPr lang="en-GB" i="0" dirty="0" smtClean="0"/>
              <a:t>PCP actions (90% funding rate direct costs + 25% indirect costs)</a:t>
            </a:r>
          </a:p>
          <a:p>
            <a:endParaRPr lang="en-GB" b="1" i="0" dirty="0" smtClean="0"/>
          </a:p>
          <a:p>
            <a:r>
              <a:rPr lang="en-GB" b="1" i="0" dirty="0" smtClean="0"/>
              <a:t>Funding</a:t>
            </a:r>
            <a:r>
              <a:rPr lang="en-GB" b="1" i="0" dirty="0"/>
              <a:t>: </a:t>
            </a:r>
            <a:r>
              <a:rPr lang="en-GB" i="0" dirty="0" smtClean="0"/>
              <a:t>Indicative </a:t>
            </a:r>
            <a:r>
              <a:rPr lang="en-GB" i="0" dirty="0"/>
              <a:t>budget </a:t>
            </a:r>
            <a:r>
              <a:rPr lang="en-GB" i="0" dirty="0" smtClean="0"/>
              <a:t>ICT-34: </a:t>
            </a:r>
            <a:r>
              <a:rPr lang="en-GB" i="0" dirty="0"/>
              <a:t>€4M </a:t>
            </a:r>
            <a:endParaRPr lang="en-GB" i="0" dirty="0" smtClean="0"/>
          </a:p>
          <a:p>
            <a:r>
              <a:rPr lang="en-GB" i="0" dirty="0" smtClean="0"/>
              <a:t>(minimum 1 </a:t>
            </a:r>
            <a:r>
              <a:rPr lang="en-GB" i="0" dirty="0"/>
              <a:t>PCP </a:t>
            </a:r>
            <a:r>
              <a:rPr lang="en-GB" i="0" dirty="0" smtClean="0"/>
              <a:t>action expected to be funded, possible to fund more PCP actions)</a:t>
            </a:r>
          </a:p>
          <a:p>
            <a:endParaRPr lang="en-GB" i="0" dirty="0"/>
          </a:p>
          <a:p>
            <a:r>
              <a:rPr lang="en-GB" b="1" i="0" dirty="0" smtClean="0"/>
              <a:t>Project </a:t>
            </a:r>
            <a:r>
              <a:rPr lang="en-GB" b="1" i="0" dirty="0"/>
              <a:t>duration: </a:t>
            </a:r>
            <a:r>
              <a:rPr lang="en-GB" i="0" dirty="0"/>
              <a:t>No min/max predefined</a:t>
            </a:r>
          </a:p>
          <a:p>
            <a:endParaRPr lang="en-GB" b="1" i="0" dirty="0" smtClean="0"/>
          </a:p>
          <a:p>
            <a:r>
              <a:rPr lang="en-GB" b="1" i="0" dirty="0" smtClean="0"/>
              <a:t>Deadline </a:t>
            </a:r>
            <a:r>
              <a:rPr lang="en-GB" b="1" i="0" dirty="0"/>
              <a:t>submission </a:t>
            </a:r>
            <a:r>
              <a:rPr lang="en-GB" b="1" i="0" dirty="0" smtClean="0"/>
              <a:t>proposals: </a:t>
            </a:r>
            <a:r>
              <a:rPr lang="en-GB" i="0" dirty="0" smtClean="0"/>
              <a:t>12 April 2016</a:t>
            </a:r>
            <a:endParaRPr lang="en-GB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-17145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Call Info</a:t>
            </a:r>
            <a:b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</a:br>
            <a:endParaRPr lang="en-GB" sz="2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5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4149680" y="5202928"/>
            <a:ext cx="4189556" cy="110639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BE" sz="1600" dirty="0" smtClean="0">
                <a:solidFill>
                  <a:schemeClr val="bg1"/>
                </a:solidFill>
              </a:rPr>
              <a:t>Lieve Bos</a:t>
            </a: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r>
              <a:rPr lang="fr-BE" sz="1600" dirty="0" err="1">
                <a:solidFill>
                  <a:schemeClr val="bg1"/>
                </a:solidFill>
              </a:rPr>
              <a:t>European</a:t>
            </a:r>
            <a:r>
              <a:rPr lang="fr-BE" sz="1600" dirty="0">
                <a:solidFill>
                  <a:schemeClr val="bg1"/>
                </a:solidFill>
              </a:rPr>
              <a:t> Commission </a:t>
            </a:r>
          </a:p>
          <a:p>
            <a:pPr marL="0" indent="0">
              <a:buFontTx/>
              <a:buNone/>
            </a:pPr>
            <a:r>
              <a:rPr lang="fr-BE" sz="1600" dirty="0">
                <a:solidFill>
                  <a:schemeClr val="bg1"/>
                </a:solidFill>
              </a:rPr>
              <a:t>DG CNECT </a:t>
            </a:r>
          </a:p>
          <a:p>
            <a:pPr marL="0" indent="0">
              <a:buFontTx/>
              <a:buNone/>
            </a:pPr>
            <a:r>
              <a:rPr lang="fr-BE" sz="1600" dirty="0">
                <a:solidFill>
                  <a:schemeClr val="bg1"/>
                </a:solidFill>
              </a:rPr>
              <a:t>Innovation Unit </a:t>
            </a:r>
            <a:r>
              <a:rPr lang="el-GR" sz="1600" dirty="0">
                <a:solidFill>
                  <a:schemeClr val="bg1"/>
                </a:solidFill>
              </a:rPr>
              <a:t>(</a:t>
            </a:r>
            <a:r>
              <a:rPr lang="fr-BE" sz="1600" dirty="0">
                <a:solidFill>
                  <a:schemeClr val="bg1"/>
                </a:solidFill>
              </a:rPr>
              <a:t>F2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spcBef>
                <a:spcPct val="20000"/>
              </a:spcBef>
            </a:pPr>
            <a:r>
              <a:rPr lang="en-US" sz="240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>Parallel Session</a:t>
            </a:r>
            <a:r>
              <a:rPr lang="en-US" sz="2400" dirty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Verdana"/>
              </a:rPr>
            </a:br>
            <a:r>
              <a:rPr lang="en-US" sz="2400" dirty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Verdana"/>
              </a:rPr>
            </a:br>
            <a:r>
              <a:rPr lang="en-GB" sz="2800" dirty="0" smtClean="0">
                <a:solidFill>
                  <a:srgbClr val="FFFFFF"/>
                </a:solidFill>
                <a:latin typeface="Verdana"/>
              </a:rPr>
              <a:t>ICT-33(a)</a:t>
            </a:r>
            <a:r>
              <a:rPr lang="en-GB" sz="2800" dirty="0">
                <a:solidFill>
                  <a:srgbClr val="FFFFFF"/>
                </a:solidFill>
                <a:latin typeface="Verdana"/>
              </a:rPr>
              <a:t/>
            </a:r>
            <a:br>
              <a:rPr lang="en-GB" sz="2800" dirty="0">
                <a:solidFill>
                  <a:srgbClr val="FFFFFF"/>
                </a:solidFill>
                <a:latin typeface="Verdana"/>
              </a:rPr>
            </a:br>
            <a:r>
              <a:rPr lang="en-GB" sz="2800" dirty="0" smtClean="0">
                <a:solidFill>
                  <a:srgbClr val="FFFFFF"/>
                </a:solidFill>
                <a:latin typeface="Verdana"/>
              </a:rPr>
              <a:t>European wide networks of public procurers preparing future PCPs or PPIs</a:t>
            </a:r>
            <a:br>
              <a:rPr lang="en-GB" sz="2800" dirty="0" smtClean="0">
                <a:solidFill>
                  <a:srgbClr val="FFFFFF"/>
                </a:solidFill>
                <a:latin typeface="Verdana"/>
              </a:rPr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939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- ICT-33(a) </a:t>
            </a:r>
            <a:r>
              <a:rPr lang="en-GB" sz="2000" i="0" dirty="0" smtClean="0">
                <a:solidFill>
                  <a:srgbClr val="00339B"/>
                </a:solidFill>
              </a:rPr>
              <a:t>is an open call for </a:t>
            </a:r>
            <a:r>
              <a:rPr lang="en-GB" sz="2000" i="0" dirty="0" smtClean="0">
                <a:solidFill>
                  <a:srgbClr val="00339B"/>
                </a:solidFill>
              </a:rPr>
              <a:t>CSA </a:t>
            </a:r>
            <a:r>
              <a:rPr lang="en-GB" sz="2000" i="0" dirty="0" smtClean="0">
                <a:solidFill>
                  <a:srgbClr val="00339B"/>
                </a:solidFill>
              </a:rPr>
              <a:t>actions in the ICT </a:t>
            </a:r>
            <a:r>
              <a:rPr lang="en-GB" sz="2000" i="0" dirty="0" smtClean="0">
                <a:solidFill>
                  <a:srgbClr val="00339B"/>
                </a:solidFill>
              </a:rPr>
              <a:t>domain</a:t>
            </a:r>
          </a:p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That supports networks of procurers (public + others) to</a:t>
            </a:r>
          </a:p>
          <a:p>
            <a:pPr marL="0" indent="0">
              <a:buNone/>
            </a:pPr>
            <a:endParaRPr lang="en-GB" sz="2000" i="0" dirty="0">
              <a:solidFill>
                <a:srgbClr val="00339B"/>
              </a:solidFill>
            </a:endParaRPr>
          </a:p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- Prepare at least 1 concrete future PCP or PPI procurement to addresses </a:t>
            </a:r>
            <a:r>
              <a:rPr lang="en-GB" sz="2000" i="0" dirty="0" smtClean="0">
                <a:solidFill>
                  <a:srgbClr val="00339B"/>
                </a:solidFill>
              </a:rPr>
              <a:t>a challenge </a:t>
            </a:r>
            <a:r>
              <a:rPr lang="en-GB" sz="2000" i="0" dirty="0">
                <a:solidFill>
                  <a:srgbClr val="00339B"/>
                </a:solidFill>
              </a:rPr>
              <a:t>in </a:t>
            </a:r>
            <a:r>
              <a:rPr lang="en-GB" sz="2000" i="0" dirty="0" smtClean="0">
                <a:solidFill>
                  <a:srgbClr val="00339B"/>
                </a:solidFill>
              </a:rPr>
              <a:t>any area </a:t>
            </a:r>
            <a:r>
              <a:rPr lang="en-GB" sz="2000" i="0" dirty="0">
                <a:solidFill>
                  <a:srgbClr val="00339B"/>
                </a:solidFill>
              </a:rPr>
              <a:t>of public </a:t>
            </a:r>
            <a:r>
              <a:rPr lang="en-GB" sz="2000" i="0" dirty="0" smtClean="0">
                <a:solidFill>
                  <a:srgbClr val="00339B"/>
                </a:solidFill>
              </a:rPr>
              <a:t>interest that </a:t>
            </a:r>
            <a:r>
              <a:rPr lang="en-GB" sz="2000" i="0" dirty="0" smtClean="0">
                <a:solidFill>
                  <a:srgbClr val="00339B"/>
                </a:solidFill>
              </a:rPr>
              <a:t>requires an </a:t>
            </a:r>
            <a:r>
              <a:rPr lang="en-GB" sz="2000" i="0" dirty="0" smtClean="0">
                <a:solidFill>
                  <a:srgbClr val="00339B"/>
                </a:solidFill>
              </a:rPr>
              <a:t>ICT </a:t>
            </a:r>
            <a:r>
              <a:rPr lang="en-GB" sz="2000" i="0" dirty="0">
                <a:solidFill>
                  <a:srgbClr val="00339B"/>
                </a:solidFill>
              </a:rPr>
              <a:t>based </a:t>
            </a:r>
            <a:r>
              <a:rPr lang="en-GB" sz="2000" i="0" dirty="0" smtClean="0">
                <a:solidFill>
                  <a:srgbClr val="00339B"/>
                </a:solidFill>
              </a:rPr>
              <a:t>solution</a:t>
            </a:r>
          </a:p>
          <a:p>
            <a:pPr>
              <a:buFontTx/>
              <a:buChar char="-"/>
            </a:pPr>
            <a:endParaRPr lang="en-GB" sz="2000" i="0" dirty="0">
              <a:solidFill>
                <a:srgbClr val="00339B"/>
              </a:solidFill>
            </a:endParaRPr>
          </a:p>
          <a:p>
            <a:pPr marL="0" indent="0">
              <a:buNone/>
            </a:pPr>
            <a:r>
              <a:rPr lang="en-GB" sz="2000" i="0" dirty="0">
                <a:solidFill>
                  <a:srgbClr val="00339B"/>
                </a:solidFill>
              </a:rPr>
              <a:t>- Open to proposals requiring improvements on 1 ICT technology field </a:t>
            </a:r>
            <a:r>
              <a:rPr lang="en-GB" sz="2000" i="0" dirty="0" smtClean="0">
                <a:solidFill>
                  <a:srgbClr val="00339B"/>
                </a:solidFill>
              </a:rPr>
              <a:t>as well as proposals focusing on </a:t>
            </a:r>
            <a:r>
              <a:rPr lang="en-GB" sz="2000" i="0" dirty="0">
                <a:solidFill>
                  <a:srgbClr val="00339B"/>
                </a:solidFill>
              </a:rPr>
              <a:t>end-to-end solutions needing combinations of various ICT </a:t>
            </a:r>
            <a:r>
              <a:rPr lang="en-GB" sz="2000" i="0" dirty="0" smtClean="0">
                <a:solidFill>
                  <a:srgbClr val="00339B"/>
                </a:solidFill>
              </a:rPr>
              <a:t>technologies</a:t>
            </a:r>
            <a:endParaRPr lang="en-GB" sz="2000" i="0" dirty="0" smtClean="0">
              <a:solidFill>
                <a:srgbClr val="00339B"/>
              </a:solidFill>
            </a:endParaRPr>
          </a:p>
          <a:p>
            <a:pPr>
              <a:buFontTx/>
              <a:buChar char="-"/>
            </a:pPr>
            <a:endParaRPr lang="en-GB" sz="2000" i="0" dirty="0">
              <a:solidFill>
                <a:srgbClr val="00339B"/>
              </a:solidFill>
            </a:endParaRPr>
          </a:p>
          <a:p>
            <a:pPr marL="0" indent="0">
              <a:buNone/>
            </a:pPr>
            <a:r>
              <a:rPr lang="en-GB" sz="2000" i="0" dirty="0" smtClean="0">
                <a:solidFill>
                  <a:srgbClr val="00339B"/>
                </a:solidFill>
              </a:rPr>
              <a:t>- Define together an innovation procurement roadmap, identifying shared procurement needs for future PCPs and PPIs. Engage in open dialogue with other stakeholders on that</a:t>
            </a:r>
          </a:p>
          <a:p>
            <a:pPr>
              <a:buFontTx/>
              <a:buChar char="-"/>
            </a:pPr>
            <a:endParaRPr lang="en-GB" sz="2000" i="0" dirty="0">
              <a:solidFill>
                <a:srgbClr val="00339B"/>
              </a:solidFill>
            </a:endParaRPr>
          </a:p>
          <a:p>
            <a:pPr marL="0" indent="0">
              <a:buNone/>
            </a:pPr>
            <a:endParaRPr lang="en-GB" sz="2000" i="0" dirty="0" smtClean="0">
              <a:solidFill>
                <a:srgbClr val="00339B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-17145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Objectives – scope </a:t>
            </a:r>
            <a:b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</a:br>
            <a:endParaRPr lang="en-GB" sz="2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9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396043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en-GB" sz="2200" i="0" dirty="0">
              <a:solidFill>
                <a:srgbClr val="00339B"/>
              </a:solidFill>
            </a:endParaRPr>
          </a:p>
          <a:p>
            <a:r>
              <a:rPr lang="en-GB" sz="2200" i="0" dirty="0" smtClean="0">
                <a:solidFill>
                  <a:srgbClr val="00339B"/>
                </a:solidFill>
              </a:rPr>
              <a:t>- </a:t>
            </a:r>
            <a:r>
              <a:rPr lang="en-GB" sz="2200" i="0" dirty="0" smtClean="0"/>
              <a:t>More </a:t>
            </a:r>
            <a:r>
              <a:rPr lang="en-GB" sz="2200" i="0" dirty="0"/>
              <a:t>forward-looking, concerted approach to develop common answers to challenges faced by the public sector in a number of countries. </a:t>
            </a:r>
            <a:endParaRPr lang="en-GB" sz="2200" i="0" dirty="0" smtClean="0"/>
          </a:p>
          <a:p>
            <a:endParaRPr lang="en-GB" sz="2200" i="0" dirty="0" smtClean="0"/>
          </a:p>
          <a:p>
            <a:r>
              <a:rPr lang="en-GB" sz="2200" i="0" dirty="0" smtClean="0"/>
              <a:t>- Increased </a:t>
            </a:r>
            <a:r>
              <a:rPr lang="en-GB" sz="2200" i="0" dirty="0"/>
              <a:t>opportunities for the supply side to present the potential of innovative solutions the demand side in order to address concrete public sector challenges. </a:t>
            </a:r>
            <a:endParaRPr lang="en-GB" sz="2200" i="0" dirty="0" smtClean="0"/>
          </a:p>
          <a:p>
            <a:endParaRPr lang="en-GB" sz="2200" i="0" dirty="0" smtClean="0"/>
          </a:p>
          <a:p>
            <a:r>
              <a:rPr lang="en-GB" sz="2200" i="0" dirty="0" smtClean="0"/>
              <a:t>- Reduced </a:t>
            </a:r>
            <a:r>
              <a:rPr lang="en-GB" sz="2200" i="0" dirty="0"/>
              <a:t>fragmentation of public sector demand through definition of common specifications and preparation of cross-border procurements. 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-17145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Expected impact</a:t>
            </a:r>
            <a:b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</a:br>
            <a:endParaRPr lang="en-GB" sz="2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7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529013"/>
          </a:xfrm>
        </p:spPr>
        <p:txBody>
          <a:bodyPr/>
          <a:lstStyle/>
          <a:p>
            <a:r>
              <a:rPr lang="en-GB" b="1" i="0" dirty="0" smtClean="0"/>
              <a:t>Funding instrument: </a:t>
            </a:r>
            <a:r>
              <a:rPr lang="en-GB" i="0" dirty="0" smtClean="0"/>
              <a:t>CSA</a:t>
            </a:r>
            <a:r>
              <a:rPr lang="en-GB" i="0" dirty="0" smtClean="0"/>
              <a:t> </a:t>
            </a:r>
            <a:r>
              <a:rPr lang="en-GB" i="0" dirty="0" smtClean="0"/>
              <a:t>actions </a:t>
            </a:r>
            <a:r>
              <a:rPr lang="en-GB" i="0" dirty="0" smtClean="0"/>
              <a:t>(100</a:t>
            </a:r>
            <a:r>
              <a:rPr lang="en-GB" i="0" dirty="0" smtClean="0"/>
              <a:t>% funding rate direct costs + 25% indirect costs)</a:t>
            </a:r>
          </a:p>
          <a:p>
            <a:endParaRPr lang="en-GB" b="1" i="0" dirty="0" smtClean="0"/>
          </a:p>
          <a:p>
            <a:r>
              <a:rPr lang="en-GB" b="1" i="0" dirty="0" smtClean="0"/>
              <a:t>Funding</a:t>
            </a:r>
            <a:r>
              <a:rPr lang="en-GB" b="1" i="0" dirty="0"/>
              <a:t>: </a:t>
            </a:r>
            <a:r>
              <a:rPr lang="en-GB" i="0" dirty="0" smtClean="0"/>
              <a:t>ICT-33 (a) is part of a larger call with indicative budget of </a:t>
            </a:r>
            <a:r>
              <a:rPr lang="en-GB" i="0" dirty="0"/>
              <a:t>€4M </a:t>
            </a:r>
            <a:r>
              <a:rPr lang="en-GB" i="0" dirty="0" smtClean="0"/>
              <a:t>(min 1 CSA </a:t>
            </a:r>
            <a:r>
              <a:rPr lang="en-GB" i="0" dirty="0" smtClean="0"/>
              <a:t>expected to be funded, </a:t>
            </a:r>
            <a:r>
              <a:rPr lang="en-GB" i="0" dirty="0" smtClean="0"/>
              <a:t>typically €500K - €1M per CSA)</a:t>
            </a:r>
            <a:endParaRPr lang="en-GB" i="0" dirty="0" smtClean="0"/>
          </a:p>
          <a:p>
            <a:endParaRPr lang="en-GB" i="0" dirty="0"/>
          </a:p>
          <a:p>
            <a:r>
              <a:rPr lang="en-GB" b="1" i="0" dirty="0" smtClean="0"/>
              <a:t>Project </a:t>
            </a:r>
            <a:r>
              <a:rPr lang="en-GB" b="1" i="0" dirty="0"/>
              <a:t>duration: </a:t>
            </a:r>
            <a:r>
              <a:rPr lang="en-GB" i="0" dirty="0"/>
              <a:t>No min/max predefined</a:t>
            </a:r>
          </a:p>
          <a:p>
            <a:endParaRPr lang="en-GB" b="1" i="0" dirty="0" smtClean="0"/>
          </a:p>
          <a:p>
            <a:r>
              <a:rPr lang="en-GB" b="1" i="0" dirty="0" smtClean="0"/>
              <a:t>Deadline </a:t>
            </a:r>
            <a:r>
              <a:rPr lang="en-GB" b="1" i="0" dirty="0"/>
              <a:t>submission </a:t>
            </a:r>
            <a:r>
              <a:rPr lang="en-GB" b="1" i="0" dirty="0" smtClean="0"/>
              <a:t>proposals: </a:t>
            </a:r>
            <a:r>
              <a:rPr lang="en-GB" i="0" dirty="0" smtClean="0"/>
              <a:t>25</a:t>
            </a:r>
            <a:r>
              <a:rPr lang="en-GB" i="0" dirty="0" smtClean="0"/>
              <a:t> </a:t>
            </a:r>
            <a:r>
              <a:rPr lang="en-GB" i="0" dirty="0" smtClean="0"/>
              <a:t>April </a:t>
            </a:r>
            <a:r>
              <a:rPr lang="en-GB" i="0" dirty="0" smtClean="0"/>
              <a:t>2017</a:t>
            </a:r>
            <a:endParaRPr lang="en-GB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-17145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Call Info</a:t>
            </a:r>
            <a:br>
              <a:rPr lang="en-GB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</a:br>
            <a:endParaRPr lang="en-GB" sz="2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2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3429</TotalTime>
  <Words>677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2_Slide_Master</vt:lpstr>
      <vt:lpstr> Parallel Session  ICT-34 Pre-Commercial Procurement Open </vt:lpstr>
      <vt:lpstr>PowerPoint Presentation</vt:lpstr>
      <vt:lpstr>PowerPoint Presentation</vt:lpstr>
      <vt:lpstr>'ICT based solutions'. What is ICT?</vt:lpstr>
      <vt:lpstr>PowerPoint Presentation</vt:lpstr>
      <vt:lpstr> Parallel Session  ICT-33(a) European wide networks of public procurers preparing future PCPs or PPIs </vt:lpstr>
      <vt:lpstr>PowerPoint Presentation</vt:lpstr>
      <vt:lpstr>PowerPoint Presentation</vt:lpstr>
      <vt:lpstr>PowerPoint Presentation</vt:lpstr>
      <vt:lpstr> Thank you very much for your attention 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</dc:title>
  <dc:creator>REPPEL Katja (REGIO)</dc:creator>
  <cp:lastModifiedBy>BOS Lieve (CNECT)</cp:lastModifiedBy>
  <cp:revision>292</cp:revision>
  <cp:lastPrinted>2014-07-02T10:04:30Z</cp:lastPrinted>
  <dcterms:created xsi:type="dcterms:W3CDTF">2013-11-28T08:19:55Z</dcterms:created>
  <dcterms:modified xsi:type="dcterms:W3CDTF">2015-10-26T18:40:06Z</dcterms:modified>
</cp:coreProperties>
</file>