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6" r:id="rId4"/>
    <p:sldId id="259" r:id="rId5"/>
    <p:sldId id="260" r:id="rId6"/>
    <p:sldId id="264" r:id="rId7"/>
    <p:sldId id="265" r:id="rId8"/>
    <p:sldId id="267" r:id="rId9"/>
    <p:sldId id="269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003162C3-9761-4A10-BB81-4455F2B659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9095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B7F5FF59-DC8A-4869-94BC-2EDB043B50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805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860D5-0B64-4A96-B2E0-8EE5C85497F0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5445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5FF59-DC8A-4869-94BC-2EDB043B500B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9915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A00B271-303F-4CAE-93DF-81BF7558EFF5}" type="slidenum">
              <a:rPr lang="en-GB" altLang="en-US" sz="1200" b="0" smtClean="0">
                <a:solidFill>
                  <a:schemeClr val="tx1"/>
                </a:solidFill>
                <a:latin typeface="Arial" charset="0"/>
              </a:rPr>
              <a:pPr eaLnBrk="1" hangingPunct="1">
                <a:defRPr/>
              </a:pPr>
              <a:t>9</a:t>
            </a:fld>
            <a:endParaRPr lang="en-GB" altLang="en-US" sz="1200" b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C46E504B-EF76-493F-9ED3-ECE24397682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6C69F-9D45-45DB-A031-AEA3F6407C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64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E87B9-9B83-4518-82D7-32D4D7962E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702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E SUPPOR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12"/>
          <p:cNvSpPr>
            <a:spLocks noGrp="1"/>
          </p:cNvSpPr>
          <p:nvPr>
            <p:ph sz="quarter" idx="10"/>
          </p:nvPr>
        </p:nvSpPr>
        <p:spPr>
          <a:xfrm>
            <a:off x="935596" y="3140968"/>
            <a:ext cx="7272808" cy="3384525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10" name="Titre 13"/>
          <p:cNvSpPr>
            <a:spLocks noGrp="1"/>
          </p:cNvSpPr>
          <p:nvPr>
            <p:ph type="title"/>
          </p:nvPr>
        </p:nvSpPr>
        <p:spPr>
          <a:xfrm>
            <a:off x="939978" y="1844824"/>
            <a:ext cx="7264045" cy="1037531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8603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06EE1-0E0A-4AE4-B93C-2B15AD538C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75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3E19E-F802-43C6-99D0-2C1D3C8AB0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084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16A16-96DF-4615-B8B3-4CE7EA4F9E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918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04835-B357-4D03-89DE-3D51DC8217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883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6279F-4F8E-4542-B34D-45A835F3D1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007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71DE5-85D8-47EC-8911-965E732D5B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536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BCF1-98A6-40B5-B69C-28B1D0047D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720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5D03F-DE4A-47F3-BFC2-59AAE3D7C3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241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7DF4B77-1441-493C-A55D-EEE84531CAB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research/participants/portal/desktop/en/opportunities/h2020/topics/2100-mg-4.4-2016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asme/sm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2565400"/>
            <a:ext cx="8784530" cy="790575"/>
          </a:xfrm>
        </p:spPr>
        <p:txBody>
          <a:bodyPr/>
          <a:lstStyle/>
          <a:p>
            <a:r>
              <a:rPr lang="en-GB" sz="2400" b="0" dirty="0"/>
              <a:t/>
            </a:r>
            <a:br>
              <a:rPr lang="en-GB" sz="2400" b="0" dirty="0"/>
            </a:br>
            <a:r>
              <a:rPr lang="fr-BE" sz="2400" dirty="0" smtClean="0"/>
              <a:t>2015 </a:t>
            </a:r>
            <a:r>
              <a:rPr lang="fr-BE" sz="2400" dirty="0"/>
              <a:t>EU Innovation </a:t>
            </a:r>
            <a:r>
              <a:rPr lang="fr-BE" sz="2400" dirty="0" err="1"/>
              <a:t>Procurement</a:t>
            </a:r>
            <a:r>
              <a:rPr lang="fr-BE" sz="2400" dirty="0"/>
              <a:t> </a:t>
            </a:r>
            <a:r>
              <a:rPr lang="fr-BE" sz="2400" dirty="0" err="1"/>
              <a:t>event</a:t>
            </a:r>
            <a:r>
              <a:rPr lang="fr-BE" sz="2400" dirty="0"/>
              <a:t> </a:t>
            </a:r>
            <a:br>
              <a:rPr lang="fr-BE" sz="2400" dirty="0"/>
            </a:br>
            <a:r>
              <a:rPr lang="en-GB" sz="2400" dirty="0" smtClean="0"/>
              <a:t>28th </a:t>
            </a:r>
            <a:r>
              <a:rPr lang="en-GB" sz="2400" dirty="0"/>
              <a:t>October 2015, </a:t>
            </a:r>
            <a:r>
              <a:rPr lang="en-GB" sz="2400" dirty="0" smtClean="0"/>
              <a:t>Paris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11h30 – 12h30 	</a:t>
            </a:r>
            <a:br>
              <a:rPr lang="en-GB" sz="2400" dirty="0"/>
            </a:br>
            <a:r>
              <a:rPr lang="en-GB" sz="2400" dirty="0" smtClean="0"/>
              <a:t>call for proposals for topic </a:t>
            </a:r>
            <a:r>
              <a:rPr lang="en-GB" sz="2400" dirty="0"/>
              <a:t>MG - 4.4 (CSA) on deployment of Urban Transport solutions </a:t>
            </a:r>
            <a:r>
              <a:rPr lang="en-GB" sz="2400" b="0" dirty="0"/>
              <a:t>	</a:t>
            </a:r>
            <a:br>
              <a:rPr lang="en-GB" sz="2400" b="0" dirty="0"/>
            </a:br>
            <a:r>
              <a:rPr lang="en-GB" sz="2400" dirty="0" smtClean="0"/>
              <a:t> </a:t>
            </a:r>
            <a:endParaRPr lang="en-GB" altLang="en-US" sz="24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221088"/>
            <a:ext cx="8532812" cy="1728787"/>
          </a:xfrm>
        </p:spPr>
        <p:txBody>
          <a:bodyPr/>
          <a:lstStyle/>
          <a:p>
            <a:r>
              <a:rPr lang="fr-BE" altLang="en-US" sz="2000" dirty="0" smtClean="0"/>
              <a:t>Bertrand Wert, </a:t>
            </a:r>
            <a:r>
              <a:rPr lang="fr-BE" altLang="en-US" sz="2000" dirty="0" smtClean="0"/>
              <a:t>Henriette </a:t>
            </a:r>
            <a:r>
              <a:rPr lang="fr-BE" altLang="en-US" sz="2000" dirty="0" smtClean="0"/>
              <a:t>van </a:t>
            </a:r>
            <a:r>
              <a:rPr lang="fr-BE" altLang="en-US" sz="2000" dirty="0" err="1" smtClean="0"/>
              <a:t>Eijl</a:t>
            </a:r>
            <a:r>
              <a:rPr lang="fr-BE" altLang="en-US" sz="2000" dirty="0" smtClean="0"/>
              <a:t> (DG MOVE, henriette.van-eijl@ec.europa.eu)</a:t>
            </a:r>
            <a:endParaRPr lang="en-GB" altLang="en-US" sz="2000" dirty="0"/>
          </a:p>
        </p:txBody>
      </p:sp>
      <p:pic>
        <p:nvPicPr>
          <p:cNvPr id="1026" name="Picture 2" descr="https://encrypted-tbn1.gstatic.com/images?q=tbn:ANd9GcSNx6vAVXE-UaEHwGjVSMc9Q6aD4yH4YuN633zuTLZZjFwl0Uj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54956"/>
            <a:ext cx="2411139" cy="162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49325"/>
            <a:ext cx="9180513" cy="6080125"/>
          </a:xfrm>
        </p:spPr>
      </p:pic>
      <p:sp>
        <p:nvSpPr>
          <p:cNvPr id="5" name="TextBox 4"/>
          <p:cNvSpPr txBox="1"/>
          <p:nvPr/>
        </p:nvSpPr>
        <p:spPr>
          <a:xfrm>
            <a:off x="251520" y="1114286"/>
            <a:ext cx="8568952" cy="3754874"/>
          </a:xfrm>
          <a:prstGeom prst="rect">
            <a:avLst/>
          </a:prstGeom>
          <a:solidFill>
            <a:schemeClr val="accent1">
              <a:alpha val="86000"/>
            </a:schemeClr>
          </a:solidFill>
          <a:ln w="38100">
            <a:solidFill>
              <a:srgbClr val="2D5EC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2060"/>
                </a:solidFill>
              </a:rPr>
              <a:t>Transport and mobility gap in </a:t>
            </a:r>
            <a:r>
              <a:rPr lang="en-GB" sz="2400" dirty="0" smtClean="0">
                <a:solidFill>
                  <a:srgbClr val="002060"/>
                </a:solidFill>
              </a:rPr>
              <a:t>Europe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srgbClr val="002060"/>
              </a:solidFill>
            </a:endParaRPr>
          </a:p>
          <a:p>
            <a:pPr>
              <a:buClr>
                <a:srgbClr val="3166CF"/>
              </a:buClr>
            </a:pPr>
            <a:r>
              <a:rPr lang="es-ES" altLang="en-US" sz="2200" i="0" dirty="0" smtClean="0">
                <a:solidFill>
                  <a:srgbClr val="002060"/>
                </a:solidFill>
                <a:cs typeface="Arial" charset="0"/>
              </a:rPr>
              <a:t>EU </a:t>
            </a:r>
            <a:r>
              <a:rPr lang="es-ES" altLang="en-US" sz="2200" i="0" dirty="0" err="1" smtClean="0">
                <a:solidFill>
                  <a:srgbClr val="002060"/>
                </a:solidFill>
                <a:cs typeface="Arial" charset="0"/>
              </a:rPr>
              <a:t>Transport</a:t>
            </a:r>
            <a:r>
              <a:rPr lang="es-ES" altLang="en-US" sz="2200" i="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es-ES" altLang="en-US" sz="2200" i="0" dirty="0" err="1" smtClean="0">
                <a:solidFill>
                  <a:srgbClr val="002060"/>
                </a:solidFill>
                <a:cs typeface="Arial" charset="0"/>
              </a:rPr>
              <a:t>Policy</a:t>
            </a:r>
            <a:r>
              <a:rPr lang="es-ES" altLang="en-US" sz="2200" i="0" dirty="0" smtClean="0">
                <a:solidFill>
                  <a:srgbClr val="002060"/>
                </a:solidFill>
                <a:cs typeface="Arial" charset="0"/>
              </a:rPr>
              <a:t> has 2 '</a:t>
            </a:r>
            <a:r>
              <a:rPr lang="es-ES" altLang="en-US" sz="2200" i="0" dirty="0" err="1" smtClean="0">
                <a:solidFill>
                  <a:srgbClr val="002060"/>
                </a:solidFill>
                <a:cs typeface="Arial" charset="0"/>
              </a:rPr>
              <a:t>urban</a:t>
            </a:r>
            <a:r>
              <a:rPr lang="es-ES" altLang="en-US" sz="2200" i="0" dirty="0" smtClean="0">
                <a:solidFill>
                  <a:srgbClr val="002060"/>
                </a:solidFill>
                <a:cs typeface="Arial" charset="0"/>
              </a:rPr>
              <a:t>' </a:t>
            </a:r>
            <a:r>
              <a:rPr lang="es-ES" altLang="en-US" sz="2200" i="0" dirty="0" err="1" smtClean="0">
                <a:solidFill>
                  <a:srgbClr val="002060"/>
                </a:solidFill>
                <a:cs typeface="Arial" charset="0"/>
              </a:rPr>
              <a:t>goals</a:t>
            </a:r>
            <a:r>
              <a:rPr lang="es-ES" altLang="en-US" sz="2200" i="0" dirty="0" smtClean="0">
                <a:solidFill>
                  <a:srgbClr val="002060"/>
                </a:solidFill>
                <a:cs typeface="Arial" charset="0"/>
              </a:rPr>
              <a:t>:</a:t>
            </a:r>
            <a:r>
              <a:rPr lang="es-ES" altLang="en-US" i="0" dirty="0" smtClean="0">
                <a:solidFill>
                  <a:srgbClr val="002060"/>
                </a:solidFill>
                <a:cs typeface="Arial" charset="0"/>
              </a:rPr>
              <a:t/>
            </a:r>
            <a:br>
              <a:rPr lang="es-ES" altLang="en-US" i="0" dirty="0" smtClean="0">
                <a:solidFill>
                  <a:srgbClr val="002060"/>
                </a:solidFill>
                <a:cs typeface="Arial" charset="0"/>
              </a:rPr>
            </a:br>
            <a:endParaRPr lang="es-ES" altLang="en-US" i="0" dirty="0" smtClean="0">
              <a:solidFill>
                <a:srgbClr val="002060"/>
              </a:solidFill>
              <a:cs typeface="Arial" charset="0"/>
            </a:endParaRPr>
          </a:p>
          <a:p>
            <a:pPr marL="0" lvl="1">
              <a:buClr>
                <a:srgbClr val="002060"/>
              </a:buClr>
              <a:buFont typeface="Verdana" pitchFamily="34" charset="0"/>
              <a:buAutoNum type="arabicPeriod"/>
            </a:pPr>
            <a:r>
              <a:rPr lang="en-GB" altLang="en-US" sz="1800" dirty="0" smtClean="0">
                <a:solidFill>
                  <a:srgbClr val="002060"/>
                </a:solidFill>
                <a:cs typeface="Arial" charset="0"/>
              </a:rPr>
              <a:t>Half the use of conventionally fuelled vehicles in cities by 2030</a:t>
            </a:r>
          </a:p>
          <a:p>
            <a:pPr marL="0" lvl="1">
              <a:buClr>
                <a:srgbClr val="002060"/>
              </a:buClr>
              <a:buFont typeface="Verdana" pitchFamily="34" charset="0"/>
              <a:buAutoNum type="arabicPeriod"/>
            </a:pPr>
            <a:r>
              <a:rPr lang="es-ES" altLang="en-US" sz="1800" dirty="0" err="1" smtClean="0">
                <a:solidFill>
                  <a:srgbClr val="002060"/>
                </a:solidFill>
                <a:cs typeface="Arial" charset="0"/>
              </a:rPr>
              <a:t>Towards</a:t>
            </a:r>
            <a:r>
              <a:rPr lang="es-ES" altLang="en-US" sz="1800" dirty="0" smtClean="0">
                <a:solidFill>
                  <a:srgbClr val="002060"/>
                </a:solidFill>
                <a:cs typeface="Arial" charset="0"/>
              </a:rPr>
              <a:t> ´</a:t>
            </a:r>
            <a:r>
              <a:rPr lang="es-ES" altLang="en-US" sz="1800" dirty="0" err="1" smtClean="0">
                <a:solidFill>
                  <a:srgbClr val="002060"/>
                </a:solidFill>
                <a:cs typeface="Arial" charset="0"/>
              </a:rPr>
              <a:t>zero</a:t>
            </a:r>
            <a:r>
              <a:rPr lang="es-ES" altLang="en-US" sz="18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es-ES" altLang="en-US" sz="1800" dirty="0" err="1" smtClean="0">
                <a:solidFill>
                  <a:srgbClr val="002060"/>
                </a:solidFill>
                <a:cs typeface="Arial" charset="0"/>
              </a:rPr>
              <a:t>emissions</a:t>
            </a:r>
            <a:r>
              <a:rPr lang="es-ES" altLang="en-US" sz="1800" dirty="0" smtClean="0">
                <a:solidFill>
                  <a:srgbClr val="002060"/>
                </a:solidFill>
                <a:cs typeface="Arial" charset="0"/>
              </a:rPr>
              <a:t>´ </a:t>
            </a:r>
            <a:r>
              <a:rPr lang="es-ES" altLang="en-US" sz="1800" dirty="0" err="1" smtClean="0">
                <a:solidFill>
                  <a:srgbClr val="002060"/>
                </a:solidFill>
                <a:cs typeface="Arial" charset="0"/>
              </a:rPr>
              <a:t>city</a:t>
            </a:r>
            <a:r>
              <a:rPr lang="es-ES" altLang="en-US" sz="18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es-ES" altLang="en-US" sz="1800" dirty="0" err="1" smtClean="0">
                <a:solidFill>
                  <a:srgbClr val="002060"/>
                </a:solidFill>
                <a:cs typeface="Arial" charset="0"/>
              </a:rPr>
              <a:t>logistics</a:t>
            </a:r>
            <a:r>
              <a:rPr lang="es-ES" altLang="en-US" sz="1800" dirty="0" smtClean="0">
                <a:solidFill>
                  <a:srgbClr val="002060"/>
                </a:solidFill>
                <a:cs typeface="Arial" charset="0"/>
              </a:rPr>
              <a:t> in </a:t>
            </a:r>
            <a:r>
              <a:rPr lang="es-ES" altLang="en-US" sz="1800" dirty="0" err="1" smtClean="0">
                <a:solidFill>
                  <a:srgbClr val="002060"/>
                </a:solidFill>
                <a:cs typeface="Arial" charset="0"/>
              </a:rPr>
              <a:t>major</a:t>
            </a:r>
            <a:r>
              <a:rPr lang="es-ES" altLang="en-US" sz="18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es-ES" altLang="en-US" sz="1800" dirty="0" err="1" smtClean="0">
                <a:solidFill>
                  <a:srgbClr val="002060"/>
                </a:solidFill>
                <a:cs typeface="Arial" charset="0"/>
              </a:rPr>
              <a:t>urban</a:t>
            </a:r>
            <a:r>
              <a:rPr lang="es-ES" altLang="en-US" sz="1800" dirty="0" smtClean="0">
                <a:solidFill>
                  <a:srgbClr val="002060"/>
                </a:solidFill>
                <a:cs typeface="Arial" charset="0"/>
              </a:rPr>
              <a:t> centres </a:t>
            </a:r>
            <a:r>
              <a:rPr lang="es-ES" altLang="en-US" sz="1800" dirty="0" err="1" smtClean="0">
                <a:solidFill>
                  <a:srgbClr val="002060"/>
                </a:solidFill>
                <a:cs typeface="Arial" charset="0"/>
              </a:rPr>
              <a:t>by</a:t>
            </a:r>
            <a:r>
              <a:rPr lang="es-ES" altLang="en-US" sz="1800" dirty="0" smtClean="0">
                <a:solidFill>
                  <a:srgbClr val="002060"/>
                </a:solidFill>
                <a:cs typeface="Arial" charset="0"/>
              </a:rPr>
              <a:t> 2030 </a:t>
            </a: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2060"/>
                </a:solidFill>
              </a:rPr>
              <a:t>"Valley of Death": holding back innovation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2060"/>
                </a:solidFill>
              </a:rPr>
              <a:t>Lack of joined-up policies and </a:t>
            </a:r>
            <a:r>
              <a:rPr lang="en-GB" sz="2400" dirty="0" smtClean="0">
                <a:solidFill>
                  <a:srgbClr val="002060"/>
                </a:solidFill>
              </a:rPr>
              <a:t>capacity</a:t>
            </a: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GB" sz="2400" b="1" dirty="0">
                <a:solidFill>
                  <a:srgbClr val="002060"/>
                </a:solidFill>
              </a:rPr>
              <a:t>Shortcomings in market uptake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250825" y="476250"/>
            <a:ext cx="4537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800" b="1" dirty="0">
                <a:solidFill>
                  <a:srgbClr val="FF0000"/>
                </a:solidFill>
              </a:rPr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33102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Gleichschenkliges Dreieck 2"/>
          <p:cNvSpPr>
            <a:spLocks noChangeArrowheads="1"/>
          </p:cNvSpPr>
          <p:nvPr/>
        </p:nvSpPr>
        <p:spPr bwMode="auto">
          <a:xfrm>
            <a:off x="2339975" y="1556792"/>
            <a:ext cx="4895850" cy="4032250"/>
          </a:xfrm>
          <a:prstGeom prst="triangle">
            <a:avLst>
              <a:gd name="adj" fmla="val 50000"/>
            </a:avLst>
          </a:prstGeom>
          <a:solidFill>
            <a:srgbClr val="BDDEFF"/>
          </a:solidFill>
          <a:ln w="57150" algn="ctr">
            <a:solidFill>
              <a:srgbClr val="2D5EC1"/>
            </a:solidFill>
            <a:round/>
            <a:headEnd/>
            <a:tailEnd/>
          </a:ln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 sz="1400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763713" y="1879054"/>
            <a:ext cx="6337300" cy="123110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rgbClr val="2D5EC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400" b="1" dirty="0" smtClean="0">
                <a:solidFill>
                  <a:srgbClr val="002060"/>
                </a:solidFill>
              </a:rPr>
              <a:t>Regulation: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 smtClean="0">
                <a:solidFill>
                  <a:srgbClr val="002060"/>
                </a:solidFill>
              </a:rPr>
              <a:t>Urban </a:t>
            </a:r>
            <a:r>
              <a:rPr lang="de-DE" sz="1400" dirty="0" err="1">
                <a:solidFill>
                  <a:srgbClr val="002060"/>
                </a:solidFill>
              </a:rPr>
              <a:t>mobility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 smtClean="0">
                <a:solidFill>
                  <a:srgbClr val="002060"/>
                </a:solidFill>
              </a:rPr>
              <a:t>package</a:t>
            </a:r>
            <a:r>
              <a:rPr lang="de-DE" sz="1400" dirty="0" smtClean="0">
                <a:solidFill>
                  <a:srgbClr val="002060"/>
                </a:solidFill>
              </a:rPr>
              <a:t>, Clean Power </a:t>
            </a:r>
            <a:r>
              <a:rPr lang="de-DE" sz="1400" dirty="0" err="1" smtClean="0">
                <a:solidFill>
                  <a:srgbClr val="002060"/>
                </a:solidFill>
              </a:rPr>
              <a:t>for</a:t>
            </a:r>
            <a:r>
              <a:rPr lang="de-DE" sz="1400" dirty="0" smtClean="0">
                <a:solidFill>
                  <a:srgbClr val="002060"/>
                </a:solidFill>
              </a:rPr>
              <a:t> Transport </a:t>
            </a:r>
            <a:r>
              <a:rPr lang="de-DE" sz="1400" dirty="0" err="1" smtClean="0">
                <a:solidFill>
                  <a:srgbClr val="002060"/>
                </a:solidFill>
              </a:rPr>
              <a:t>Directive</a:t>
            </a:r>
            <a:r>
              <a:rPr lang="de-DE" sz="1600" dirty="0" smtClean="0">
                <a:solidFill>
                  <a:srgbClr val="FF0000"/>
                </a:solidFill>
              </a:rPr>
              <a:t>, Clean </a:t>
            </a:r>
            <a:r>
              <a:rPr lang="de-DE" sz="1600" dirty="0" err="1" smtClean="0">
                <a:solidFill>
                  <a:srgbClr val="FF0000"/>
                </a:solidFill>
              </a:rPr>
              <a:t>Vehicle</a:t>
            </a:r>
            <a:r>
              <a:rPr lang="de-DE" sz="1600" dirty="0" smtClean="0">
                <a:solidFill>
                  <a:srgbClr val="FF0000"/>
                </a:solidFill>
              </a:rPr>
              <a:t> (</a:t>
            </a:r>
            <a:r>
              <a:rPr lang="de-DE" sz="1600" dirty="0" err="1" smtClean="0">
                <a:solidFill>
                  <a:srgbClr val="FF0000"/>
                </a:solidFill>
              </a:rPr>
              <a:t>procurement</a:t>
            </a:r>
            <a:r>
              <a:rPr lang="de-DE" sz="1600" dirty="0" smtClean="0">
                <a:solidFill>
                  <a:srgbClr val="FF0000"/>
                </a:solidFill>
              </a:rPr>
              <a:t>) </a:t>
            </a:r>
            <a:r>
              <a:rPr lang="de-DE" sz="1600" dirty="0" err="1" smtClean="0">
                <a:solidFill>
                  <a:srgbClr val="FF0000"/>
                </a:solidFill>
              </a:rPr>
              <a:t>Directive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endParaRPr lang="de-DE" sz="1600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de-DE" sz="1400" dirty="0">
                <a:solidFill>
                  <a:srgbClr val="002060"/>
                </a:solidFill>
              </a:rPr>
              <a:t>Urban </a:t>
            </a:r>
            <a:r>
              <a:rPr lang="de-DE" sz="1400" dirty="0" err="1">
                <a:solidFill>
                  <a:srgbClr val="002060"/>
                </a:solidFill>
              </a:rPr>
              <a:t>mobility</a:t>
            </a:r>
            <a:r>
              <a:rPr lang="de-DE" sz="1400" dirty="0">
                <a:solidFill>
                  <a:srgbClr val="002060"/>
                </a:solidFill>
              </a:rPr>
              <a:t> Member States expert </a:t>
            </a:r>
            <a:r>
              <a:rPr lang="de-DE" sz="1400" dirty="0" err="1">
                <a:solidFill>
                  <a:srgbClr val="002060"/>
                </a:solidFill>
              </a:rPr>
              <a:t>group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de-DE" sz="1400" dirty="0" err="1">
                <a:solidFill>
                  <a:srgbClr val="002060"/>
                </a:solidFill>
              </a:rPr>
              <a:t>Platforms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for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 smtClean="0">
                <a:solidFill>
                  <a:srgbClr val="002060"/>
                </a:solidFill>
              </a:rPr>
              <a:t>exchange</a:t>
            </a:r>
            <a:r>
              <a:rPr lang="de-DE" sz="1400" dirty="0" smtClean="0">
                <a:solidFill>
                  <a:srgbClr val="002060"/>
                </a:solidFill>
              </a:rPr>
              <a:t> </a:t>
            </a:r>
            <a:r>
              <a:rPr lang="de-DE" sz="1400" dirty="0" err="1" smtClean="0">
                <a:solidFill>
                  <a:srgbClr val="002060"/>
                </a:solidFill>
              </a:rPr>
              <a:t>best</a:t>
            </a:r>
            <a:r>
              <a:rPr lang="de-DE" sz="1400" dirty="0" smtClean="0">
                <a:solidFill>
                  <a:srgbClr val="002060"/>
                </a:solidFill>
              </a:rPr>
              <a:t> </a:t>
            </a:r>
            <a:r>
              <a:rPr lang="de-DE" sz="1400" dirty="0" err="1" smtClean="0">
                <a:solidFill>
                  <a:srgbClr val="002060"/>
                </a:solidFill>
              </a:rPr>
              <a:t>practices</a:t>
            </a:r>
            <a:r>
              <a:rPr lang="de-DE" sz="1400" dirty="0" smtClean="0">
                <a:solidFill>
                  <a:srgbClr val="002060"/>
                </a:solidFill>
              </a:rPr>
              <a:t>: </a:t>
            </a:r>
            <a:r>
              <a:rPr lang="de-DE" sz="1400" dirty="0">
                <a:solidFill>
                  <a:srgbClr val="002060"/>
                </a:solidFill>
              </a:rPr>
              <a:t>CIVITAS, </a:t>
            </a:r>
            <a:r>
              <a:rPr lang="de-DE" sz="1400" dirty="0" smtClean="0">
                <a:solidFill>
                  <a:srgbClr val="002060"/>
                </a:solidFill>
              </a:rPr>
              <a:t>SUMP, ELTIS</a:t>
            </a:r>
            <a:endParaRPr lang="de-DE" sz="1400" dirty="0">
              <a:solidFill>
                <a:srgbClr val="00206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79388" y="4004766"/>
            <a:ext cx="4248150" cy="230832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rgbClr val="2D5EC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1400" b="1" dirty="0" err="1">
                <a:solidFill>
                  <a:srgbClr val="002060"/>
                </a:solidFill>
              </a:rPr>
              <a:t>Collaboration</a:t>
            </a:r>
            <a:r>
              <a:rPr lang="de-DE" sz="1400" b="1" dirty="0">
                <a:solidFill>
                  <a:srgbClr val="002060"/>
                </a:solidFill>
              </a:rPr>
              <a:t>: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de-DE" sz="1600" dirty="0">
                <a:solidFill>
                  <a:srgbClr val="FF0000"/>
                </a:solidFill>
              </a:rPr>
              <a:t>H2020 </a:t>
            </a:r>
            <a:r>
              <a:rPr lang="de-DE" sz="1600" dirty="0" err="1" smtClean="0">
                <a:solidFill>
                  <a:srgbClr val="FF0000"/>
                </a:solidFill>
              </a:rPr>
              <a:t>topics</a:t>
            </a:r>
            <a:r>
              <a:rPr lang="de-DE" sz="1600" dirty="0" smtClean="0">
                <a:solidFill>
                  <a:srgbClr val="FF0000"/>
                </a:solidFill>
              </a:rPr>
              <a:t> ("CIVITAS", </a:t>
            </a:r>
            <a:r>
              <a:rPr lang="de-DE" sz="1600" dirty="0" err="1" smtClean="0">
                <a:solidFill>
                  <a:srgbClr val="FF0000"/>
                </a:solidFill>
              </a:rPr>
              <a:t>procurement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network</a:t>
            </a:r>
            <a:r>
              <a:rPr lang="de-DE" sz="1600" dirty="0" err="1">
                <a:solidFill>
                  <a:srgbClr val="FF0000"/>
                </a:solidFill>
              </a:rPr>
              <a:t>s</a:t>
            </a:r>
            <a:r>
              <a:rPr lang="de-DE" sz="1600" dirty="0" smtClean="0">
                <a:solidFill>
                  <a:srgbClr val="FF0000"/>
                </a:solidFill>
              </a:rPr>
              <a:t>) </a:t>
            </a:r>
            <a:r>
              <a:rPr lang="de-DE" sz="1600" dirty="0">
                <a:solidFill>
                  <a:srgbClr val="FF0000"/>
                </a:solidFill>
              </a:rPr>
              <a:t>2016-2017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de-DE" sz="1400" dirty="0" smtClean="0">
                <a:solidFill>
                  <a:srgbClr val="002060"/>
                </a:solidFill>
              </a:rPr>
              <a:t>ELENA EIB </a:t>
            </a:r>
            <a:r>
              <a:rPr lang="de-DE" sz="1400" dirty="0" err="1" smtClean="0">
                <a:solidFill>
                  <a:srgbClr val="002060"/>
                </a:solidFill>
              </a:rPr>
              <a:t>Facility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 smtClean="0">
                <a:solidFill>
                  <a:srgbClr val="002060"/>
                </a:solidFill>
              </a:rPr>
              <a:t>for</a:t>
            </a:r>
            <a:r>
              <a:rPr lang="de-DE" sz="1400" dirty="0" smtClean="0">
                <a:solidFill>
                  <a:srgbClr val="002060"/>
                </a:solidFill>
              </a:rPr>
              <a:t> </a:t>
            </a:r>
            <a:r>
              <a:rPr lang="de-DE" sz="1400" dirty="0" err="1" smtClean="0">
                <a:solidFill>
                  <a:srgbClr val="002060"/>
                </a:solidFill>
              </a:rPr>
              <a:t>cities</a:t>
            </a:r>
            <a:r>
              <a:rPr lang="de-DE" sz="1400" dirty="0" smtClean="0">
                <a:solidFill>
                  <a:srgbClr val="002060"/>
                </a:solidFill>
              </a:rPr>
              <a:t> 2016-2017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de-DE" sz="1400" dirty="0" smtClean="0">
                <a:solidFill>
                  <a:srgbClr val="002060"/>
                </a:solidFill>
              </a:rPr>
              <a:t>European Innovation </a:t>
            </a:r>
            <a:r>
              <a:rPr lang="de-DE" sz="1400" dirty="0" err="1" smtClean="0">
                <a:solidFill>
                  <a:srgbClr val="002060"/>
                </a:solidFill>
              </a:rPr>
              <a:t>Partnership</a:t>
            </a:r>
            <a:r>
              <a:rPr lang="de-DE" sz="1400" dirty="0" smtClean="0">
                <a:solidFill>
                  <a:srgbClr val="002060"/>
                </a:solidFill>
              </a:rPr>
              <a:t> in Smart </a:t>
            </a:r>
            <a:r>
              <a:rPr lang="de-DE" sz="1400" dirty="0">
                <a:solidFill>
                  <a:srgbClr val="002060"/>
                </a:solidFill>
              </a:rPr>
              <a:t>Cities: </a:t>
            </a:r>
            <a:r>
              <a:rPr lang="de-DE" sz="1400" dirty="0" err="1" smtClean="0">
                <a:solidFill>
                  <a:srgbClr val="002060"/>
                </a:solidFill>
              </a:rPr>
              <a:t>marketplace</a:t>
            </a:r>
            <a:endParaRPr lang="de-DE" sz="1400" dirty="0" smtClean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de-DE" sz="1400" dirty="0" smtClean="0">
                <a:solidFill>
                  <a:srgbClr val="002060"/>
                </a:solidFill>
              </a:rPr>
              <a:t>EIP Smart Cities Action Clusters in </a:t>
            </a:r>
            <a:r>
              <a:rPr lang="de-DE" sz="1400" dirty="0" err="1" smtClean="0">
                <a:solidFill>
                  <a:srgbClr val="002060"/>
                </a:solidFill>
              </a:rPr>
              <a:t>electric</a:t>
            </a:r>
            <a:r>
              <a:rPr lang="de-DE" sz="1400" dirty="0" smtClean="0">
                <a:solidFill>
                  <a:srgbClr val="002060"/>
                </a:solidFill>
              </a:rPr>
              <a:t> </a:t>
            </a:r>
            <a:r>
              <a:rPr lang="de-DE" sz="1400" dirty="0" err="1" smtClean="0">
                <a:solidFill>
                  <a:srgbClr val="002060"/>
                </a:solidFill>
              </a:rPr>
              <a:t>vehicles</a:t>
            </a:r>
            <a:r>
              <a:rPr lang="de-DE" sz="1400" dirty="0" smtClean="0">
                <a:solidFill>
                  <a:srgbClr val="002060"/>
                </a:solidFill>
              </a:rPr>
              <a:t> </a:t>
            </a:r>
            <a:r>
              <a:rPr lang="de-DE" sz="1400" dirty="0" err="1" smtClean="0">
                <a:solidFill>
                  <a:srgbClr val="002060"/>
                </a:solidFill>
              </a:rPr>
              <a:t>and</a:t>
            </a:r>
            <a:r>
              <a:rPr lang="de-DE" sz="1400" dirty="0" smtClean="0">
                <a:solidFill>
                  <a:srgbClr val="002060"/>
                </a:solidFill>
              </a:rPr>
              <a:t> in smart urban </a:t>
            </a:r>
            <a:r>
              <a:rPr lang="de-DE" sz="1400" dirty="0" err="1" smtClean="0">
                <a:solidFill>
                  <a:srgbClr val="002060"/>
                </a:solidFill>
              </a:rPr>
              <a:t>mobility</a:t>
            </a:r>
            <a:r>
              <a:rPr lang="de-DE" sz="1400" dirty="0" smtClean="0">
                <a:solidFill>
                  <a:srgbClr val="002060"/>
                </a:solidFill>
              </a:rPr>
              <a:t> </a:t>
            </a:r>
            <a:r>
              <a:rPr lang="de-DE" sz="1400" dirty="0" err="1" smtClean="0">
                <a:solidFill>
                  <a:srgbClr val="002060"/>
                </a:solidFill>
              </a:rPr>
              <a:t>services</a:t>
            </a:r>
            <a:r>
              <a:rPr lang="de-DE" sz="1400" dirty="0" smtClean="0">
                <a:solidFill>
                  <a:srgbClr val="002060"/>
                </a:solidFill>
              </a:rPr>
              <a:t> EIP Smart </a:t>
            </a:r>
            <a:r>
              <a:rPr lang="de-DE" sz="1400" dirty="0" err="1" smtClean="0">
                <a:solidFill>
                  <a:srgbClr val="002060"/>
                </a:solidFill>
              </a:rPr>
              <a:t>cities</a:t>
            </a:r>
            <a:r>
              <a:rPr lang="de-DE" sz="1400" dirty="0" smtClean="0">
                <a:solidFill>
                  <a:srgbClr val="002060"/>
                </a:solidFill>
              </a:rPr>
              <a:t> </a:t>
            </a:r>
            <a:r>
              <a:rPr lang="de-DE" sz="1400" dirty="0" err="1" smtClean="0">
                <a:solidFill>
                  <a:srgbClr val="002060"/>
                </a:solidFill>
              </a:rPr>
              <a:t>annual</a:t>
            </a:r>
            <a:r>
              <a:rPr lang="de-DE" sz="1400" dirty="0" smtClean="0">
                <a:solidFill>
                  <a:srgbClr val="002060"/>
                </a:solidFill>
              </a:rPr>
              <a:t> </a:t>
            </a:r>
            <a:r>
              <a:rPr lang="de-DE" sz="1400" dirty="0" err="1" smtClean="0">
                <a:solidFill>
                  <a:srgbClr val="002060"/>
                </a:solidFill>
              </a:rPr>
              <a:t>event</a:t>
            </a:r>
            <a:r>
              <a:rPr lang="de-DE" sz="1400" dirty="0" smtClean="0">
                <a:solidFill>
                  <a:srgbClr val="002060"/>
                </a:solidFill>
              </a:rPr>
              <a:t> May 2016</a:t>
            </a:r>
            <a:endParaRPr lang="de-DE" sz="1400" dirty="0">
              <a:solidFill>
                <a:srgbClr val="00206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865089" y="4005064"/>
            <a:ext cx="4176464" cy="230832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rgbClr val="2D5EC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 err="1" smtClean="0">
                <a:solidFill>
                  <a:srgbClr val="002060"/>
                </a:solidFill>
              </a:rPr>
              <a:t>Acceleration</a:t>
            </a:r>
            <a:r>
              <a:rPr lang="de-DE" sz="1600" b="1" dirty="0" smtClean="0">
                <a:solidFill>
                  <a:srgbClr val="002060"/>
                </a:solidFill>
              </a:rPr>
              <a:t>:</a:t>
            </a:r>
            <a:endParaRPr lang="de-DE" sz="1600" b="1" dirty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de-DE" sz="1600" dirty="0" smtClean="0">
                <a:solidFill>
                  <a:srgbClr val="002060"/>
                </a:solidFill>
              </a:rPr>
              <a:t>Regional '</a:t>
            </a:r>
            <a:r>
              <a:rPr lang="de-DE" sz="1600" dirty="0" err="1" smtClean="0">
                <a:solidFill>
                  <a:srgbClr val="002060"/>
                </a:solidFill>
              </a:rPr>
              <a:t>outreach</a:t>
            </a:r>
            <a:r>
              <a:rPr lang="de-DE" sz="1600" dirty="0">
                <a:solidFill>
                  <a:srgbClr val="002060"/>
                </a:solidFill>
              </a:rPr>
              <a:t>'</a:t>
            </a:r>
            <a:r>
              <a:rPr lang="de-DE" sz="1600" dirty="0" smtClean="0">
                <a:solidFill>
                  <a:srgbClr val="002060"/>
                </a:solidFill>
              </a:rPr>
              <a:t> </a:t>
            </a:r>
            <a:r>
              <a:rPr lang="de-DE" sz="1600" dirty="0" err="1" smtClean="0">
                <a:solidFill>
                  <a:srgbClr val="002060"/>
                </a:solidFill>
              </a:rPr>
              <a:t>meetings</a:t>
            </a:r>
            <a:r>
              <a:rPr lang="de-DE" sz="1600" dirty="0" smtClean="0">
                <a:solidFill>
                  <a:srgbClr val="002060"/>
                </a:solidFill>
              </a:rPr>
              <a:t> </a:t>
            </a:r>
            <a:r>
              <a:rPr lang="de-DE" sz="1600" dirty="0" err="1" smtClean="0">
                <a:solidFill>
                  <a:srgbClr val="002060"/>
                </a:solidFill>
              </a:rPr>
              <a:t>for</a:t>
            </a:r>
            <a:r>
              <a:rPr lang="de-DE" sz="1600" dirty="0" smtClean="0">
                <a:solidFill>
                  <a:srgbClr val="002060"/>
                </a:solidFill>
              </a:rPr>
              <a:t> </a:t>
            </a:r>
            <a:r>
              <a:rPr lang="de-DE" sz="1600" dirty="0" err="1" smtClean="0">
                <a:solidFill>
                  <a:srgbClr val="002060"/>
                </a:solidFill>
              </a:rPr>
              <a:t>cities</a:t>
            </a:r>
            <a:r>
              <a:rPr lang="de-DE" sz="1600" dirty="0" smtClean="0">
                <a:solidFill>
                  <a:srgbClr val="002060"/>
                </a:solidFill>
              </a:rPr>
              <a:t>, </a:t>
            </a:r>
            <a:r>
              <a:rPr lang="de-DE" sz="1600" dirty="0" err="1" smtClean="0">
                <a:solidFill>
                  <a:srgbClr val="002060"/>
                </a:solidFill>
              </a:rPr>
              <a:t>industry</a:t>
            </a:r>
            <a:r>
              <a:rPr lang="de-DE" sz="1600" dirty="0" smtClean="0">
                <a:solidFill>
                  <a:srgbClr val="002060"/>
                </a:solidFill>
              </a:rPr>
              <a:t>, </a:t>
            </a:r>
            <a:r>
              <a:rPr lang="de-DE" sz="1600" dirty="0" err="1" smtClean="0">
                <a:solidFill>
                  <a:srgbClr val="002060"/>
                </a:solidFill>
              </a:rPr>
              <a:t>procurers</a:t>
            </a:r>
            <a:r>
              <a:rPr lang="de-DE" sz="1600" dirty="0" smtClean="0">
                <a:solidFill>
                  <a:srgbClr val="002060"/>
                </a:solidFill>
              </a:rPr>
              <a:t> in 2015-2016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de-DE" sz="1600" dirty="0" smtClean="0">
                <a:solidFill>
                  <a:srgbClr val="002060"/>
                </a:solidFill>
              </a:rPr>
              <a:t>H2020 </a:t>
            </a:r>
            <a:r>
              <a:rPr lang="de-DE" sz="1600" dirty="0">
                <a:solidFill>
                  <a:srgbClr val="002060"/>
                </a:solidFill>
              </a:rPr>
              <a:t>SME </a:t>
            </a:r>
            <a:r>
              <a:rPr lang="de-DE" sz="1600" dirty="0" smtClean="0">
                <a:solidFill>
                  <a:srgbClr val="002060"/>
                </a:solidFill>
              </a:rPr>
              <a:t>'urban' </a:t>
            </a:r>
            <a:r>
              <a:rPr lang="de-DE" sz="1600" dirty="0" err="1" smtClean="0">
                <a:solidFill>
                  <a:srgbClr val="002060"/>
                </a:solidFill>
              </a:rPr>
              <a:t>instrument</a:t>
            </a:r>
            <a:r>
              <a:rPr lang="de-DE" sz="1600" dirty="0" smtClean="0">
                <a:solidFill>
                  <a:srgbClr val="002060"/>
                </a:solidFill>
              </a:rPr>
              <a:t> in 2016-2017</a:t>
            </a:r>
            <a:endParaRPr lang="de-DE" sz="1600" dirty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de-DE" sz="1600" dirty="0" smtClean="0">
                <a:solidFill>
                  <a:srgbClr val="002060"/>
                </a:solidFill>
              </a:rPr>
              <a:t>MOVE </a:t>
            </a:r>
            <a:r>
              <a:rPr lang="en-GB" sz="1600" dirty="0" smtClean="0">
                <a:solidFill>
                  <a:srgbClr val="002060"/>
                </a:solidFill>
              </a:rPr>
              <a:t>event: </a:t>
            </a:r>
            <a:r>
              <a:rPr lang="en-GB" sz="1600" dirty="0">
                <a:solidFill>
                  <a:srgbClr val="002060"/>
                </a:solidFill>
              </a:rPr>
              <a:t>Moving Europe’s smart urban mobility frontier </a:t>
            </a:r>
            <a:r>
              <a:rPr lang="en-GB" sz="1600" dirty="0" smtClean="0">
                <a:solidFill>
                  <a:srgbClr val="002060"/>
                </a:solidFill>
              </a:rPr>
              <a:t>on </a:t>
            </a:r>
            <a:r>
              <a:rPr lang="de-DE" sz="1600" dirty="0" smtClean="0">
                <a:solidFill>
                  <a:srgbClr val="002060"/>
                </a:solidFill>
              </a:rPr>
              <a:t>28-1-2016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252413" y="476250"/>
            <a:ext cx="8496301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GB" altLang="en-US" sz="2800" kern="0" dirty="0" smtClean="0">
                <a:solidFill>
                  <a:srgbClr val="FF0000"/>
                </a:solidFill>
                <a:ea typeface="ＭＳ Ｐゴシック" pitchFamily="34" charset="-128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5292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47664" y="0"/>
            <a:ext cx="7596336" cy="90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eaLnBrk="0" hangingPunct="0">
              <a:spcBef>
                <a:spcPts val="0"/>
              </a:spcBef>
              <a:buClr>
                <a:srgbClr val="3399FF"/>
              </a:buClr>
              <a:buSzPct val="130000"/>
            </a:pPr>
            <a:r>
              <a:rPr lang="en-US" sz="2800" dirty="0" smtClean="0"/>
              <a:t>Horizon 2020 - Transport Challenge</a:t>
            </a:r>
            <a:endParaRPr lang="fr-BE" sz="2800" dirty="0">
              <a:latin typeface="Tahoma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712968" cy="1006475"/>
          </a:xfrm>
        </p:spPr>
        <p:txBody>
          <a:bodyPr/>
          <a:lstStyle/>
          <a:p>
            <a:pPr algn="ctr"/>
            <a:r>
              <a:rPr lang="fr-BE" sz="2400" dirty="0" smtClean="0"/>
              <a:t>Objectives of Horizon2020 </a:t>
            </a:r>
            <a:r>
              <a:rPr lang="fr-BE" sz="2400" dirty="0" err="1" smtClean="0"/>
              <a:t>Societal</a:t>
            </a:r>
            <a:r>
              <a:rPr lang="fr-BE" sz="2400" dirty="0" smtClean="0"/>
              <a:t> Challenge 4</a:t>
            </a:r>
            <a:br>
              <a:rPr lang="fr-BE" sz="2400" dirty="0" smtClean="0"/>
            </a:br>
            <a:r>
              <a:rPr lang="fr-BE" sz="2400" dirty="0" smtClean="0"/>
              <a:t>'</a:t>
            </a:r>
            <a:r>
              <a:rPr lang="en-US" sz="2400" dirty="0"/>
              <a:t>Smart, green and integrated </a:t>
            </a:r>
            <a:r>
              <a:rPr lang="en-US" sz="2400" dirty="0" smtClean="0"/>
              <a:t>Transport</a:t>
            </a:r>
            <a:r>
              <a:rPr lang="en-US" sz="2400" dirty="0" smtClean="0"/>
              <a:t>'</a:t>
            </a:r>
            <a:endParaRPr lang="en-GB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i="0" dirty="0" err="1" smtClean="0"/>
              <a:t>Achieving</a:t>
            </a:r>
            <a:r>
              <a:rPr lang="fr-BE" i="0" dirty="0" smtClean="0"/>
              <a:t> a </a:t>
            </a:r>
            <a:r>
              <a:rPr lang="fr-BE" i="0" dirty="0" err="1"/>
              <a:t>European</a:t>
            </a:r>
            <a:r>
              <a:rPr lang="fr-BE" i="0" dirty="0"/>
              <a:t> transport system </a:t>
            </a:r>
            <a:r>
              <a:rPr lang="fr-BE" i="0" dirty="0" err="1"/>
              <a:t>that</a:t>
            </a:r>
            <a:r>
              <a:rPr lang="fr-BE" i="0" dirty="0"/>
              <a:t> </a:t>
            </a:r>
            <a:r>
              <a:rPr lang="fr-BE" i="0" dirty="0" err="1" smtClean="0"/>
              <a:t>is</a:t>
            </a:r>
            <a:endParaRPr lang="fr-BE" i="0" dirty="0"/>
          </a:p>
          <a:p>
            <a:pPr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i="0" dirty="0" err="1" smtClean="0"/>
              <a:t>Resilient</a:t>
            </a:r>
            <a:endParaRPr lang="fr-BE" i="0" dirty="0" smtClean="0"/>
          </a:p>
          <a:p>
            <a:pPr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i="0" dirty="0" smtClean="0"/>
              <a:t>Resource-efficient</a:t>
            </a:r>
          </a:p>
          <a:p>
            <a:pPr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i="0" dirty="0" err="1" smtClean="0"/>
              <a:t>Climate</a:t>
            </a:r>
            <a:r>
              <a:rPr lang="fr-BE" i="0" dirty="0" smtClean="0"/>
              <a:t> and </a:t>
            </a:r>
            <a:r>
              <a:rPr lang="fr-BE" i="0" dirty="0" err="1" smtClean="0"/>
              <a:t>environmentally</a:t>
            </a:r>
            <a:r>
              <a:rPr lang="fr-BE" i="0" dirty="0" smtClean="0"/>
              <a:t> </a:t>
            </a:r>
            <a:r>
              <a:rPr lang="fr-BE" i="0" dirty="0" err="1" smtClean="0"/>
              <a:t>friendly</a:t>
            </a:r>
            <a:endParaRPr lang="fr-BE" i="0" dirty="0" smtClean="0"/>
          </a:p>
          <a:p>
            <a:pPr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i="0" dirty="0" err="1" smtClean="0"/>
              <a:t>Safe</a:t>
            </a:r>
            <a:endParaRPr lang="fr-BE" i="0" dirty="0" smtClean="0"/>
          </a:p>
          <a:p>
            <a:pPr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i="0" dirty="0" err="1" smtClean="0"/>
              <a:t>Seamless</a:t>
            </a:r>
            <a:endParaRPr lang="fr-BE" i="0" dirty="0" smtClean="0"/>
          </a:p>
          <a:p>
            <a:pPr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i="0" dirty="0" err="1" smtClean="0"/>
              <a:t>Competitive</a:t>
            </a:r>
            <a:endParaRPr lang="fr-BE" i="0" dirty="0" smtClean="0"/>
          </a:p>
          <a:p>
            <a:pPr>
              <a:buClr>
                <a:srgbClr val="0F5494"/>
              </a:buClr>
              <a:buFont typeface="Arial" panose="020B0604020202020204" pitchFamily="34" charset="0"/>
              <a:buChar char="•"/>
            </a:pPr>
            <a:endParaRPr lang="fr-BE" i="0" dirty="0"/>
          </a:p>
          <a:p>
            <a:pPr marL="0" indent="0">
              <a:buClr>
                <a:schemeClr val="accent2">
                  <a:lumMod val="50000"/>
                </a:schemeClr>
              </a:buClr>
            </a:pPr>
            <a:r>
              <a:rPr lang="fr-BE" i="0" dirty="0" smtClean="0"/>
              <a:t>…and </a:t>
            </a:r>
            <a:r>
              <a:rPr lang="fr-BE" i="0" dirty="0" err="1" smtClean="0"/>
              <a:t>that</a:t>
            </a:r>
            <a:r>
              <a:rPr lang="fr-BE" i="0" dirty="0" smtClean="0"/>
              <a:t> </a:t>
            </a:r>
            <a:r>
              <a:rPr lang="fr-BE" i="0" dirty="0" err="1" smtClean="0"/>
              <a:t>benefits</a:t>
            </a:r>
            <a:r>
              <a:rPr lang="fr-BE" i="0" dirty="0" smtClean="0"/>
              <a:t> </a:t>
            </a:r>
            <a:r>
              <a:rPr lang="fr-BE" i="0" dirty="0" err="1" smtClean="0"/>
              <a:t>citizens</a:t>
            </a:r>
            <a:r>
              <a:rPr lang="fr-BE" i="0" dirty="0" smtClean="0"/>
              <a:t>, </a:t>
            </a:r>
            <a:r>
              <a:rPr lang="fr-BE" i="0" dirty="0" err="1" smtClean="0"/>
              <a:t>economy</a:t>
            </a:r>
            <a:r>
              <a:rPr lang="fr-BE" i="0" dirty="0" smtClean="0"/>
              <a:t> and society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50825" y="476250"/>
            <a:ext cx="4537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800" b="1" dirty="0" smtClean="0">
                <a:solidFill>
                  <a:srgbClr val="FF0000"/>
                </a:solidFill>
              </a:rPr>
              <a:t>Horizon2020</a:t>
            </a:r>
            <a:endParaRPr lang="en-GB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4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544" y="1097359"/>
            <a:ext cx="8928992" cy="90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eaLnBrk="0" hangingPunct="0">
              <a:spcBef>
                <a:spcPts val="0"/>
              </a:spcBef>
              <a:buClr>
                <a:srgbClr val="3399FF"/>
              </a:buClr>
              <a:buSzPct val="130000"/>
            </a:pPr>
            <a:r>
              <a:rPr lang="en-US" sz="2400" b="1" dirty="0" smtClean="0">
                <a:solidFill>
                  <a:schemeClr val="accent6"/>
                </a:solidFill>
                <a:latin typeface="+mn-lt"/>
              </a:rPr>
              <a:t>Urban mobility: topics and budget </a:t>
            </a:r>
            <a:r>
              <a:rPr lang="fr-BE" sz="2400" b="1" i="1" dirty="0" smtClean="0">
                <a:solidFill>
                  <a:schemeClr val="accent6"/>
                </a:solidFill>
                <a:latin typeface="+mn-lt"/>
                <a:ea typeface="Times New Roman" pitchFamily="18" charset="0"/>
                <a:cs typeface="Arial" pitchFamily="34" charset="0"/>
              </a:rPr>
              <a:t>Total EU contribution: </a:t>
            </a:r>
            <a:r>
              <a:rPr lang="fr-BE" sz="2400" b="1" i="1" dirty="0" smtClean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EUR 36 Mio</a:t>
            </a:r>
            <a:endParaRPr lang="fr-BE" sz="2400" b="1" dirty="0">
              <a:solidFill>
                <a:srgbClr val="FF0000"/>
              </a:solidFill>
              <a:latin typeface="+mn-lt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838906"/>
              </p:ext>
            </p:extLst>
          </p:nvPr>
        </p:nvGraphicFramePr>
        <p:xfrm>
          <a:off x="179513" y="2060848"/>
          <a:ext cx="8568446" cy="39940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1568"/>
                <a:gridCol w="4505055"/>
                <a:gridCol w="703039"/>
                <a:gridCol w="432048"/>
                <a:gridCol w="908368"/>
                <a:gridCol w="908368"/>
              </a:tblGrid>
              <a:tr h="59436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err="1" smtClean="0">
                          <a:solidFill>
                            <a:srgbClr val="0F5494"/>
                          </a:solidFill>
                        </a:rPr>
                        <a:t>Topic</a:t>
                      </a:r>
                      <a:endParaRPr lang="fr-BE" sz="1400" dirty="0" smtClean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dirty="0" err="1" smtClean="0">
                          <a:solidFill>
                            <a:srgbClr val="0F5494"/>
                          </a:solidFill>
                        </a:rPr>
                        <a:t>Title</a:t>
                      </a:r>
                      <a:endParaRPr lang="fr-BE" sz="1400" b="1" dirty="0" smtClean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solidFill>
                            <a:srgbClr val="0F5494"/>
                          </a:solidFill>
                        </a:rPr>
                        <a:t>Action type</a:t>
                      </a:r>
                      <a:endParaRPr lang="en-GB" sz="14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solidFill>
                            <a:srgbClr val="0F5494"/>
                          </a:solidFill>
                        </a:rPr>
                        <a:t>Stages</a:t>
                      </a:r>
                      <a:endParaRPr lang="en-GB" sz="1400" dirty="0">
                        <a:solidFill>
                          <a:srgbClr val="0F5494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solidFill>
                            <a:srgbClr val="0F5494"/>
                          </a:solidFill>
                        </a:rPr>
                        <a:t>Budget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solidFill>
                            <a:srgbClr val="0F5494"/>
                          </a:solidFill>
                        </a:rPr>
                        <a:t>(EUR Mio)</a:t>
                      </a:r>
                      <a:endParaRPr lang="en-GB" sz="14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97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kern="1200" dirty="0" smtClean="0">
                          <a:solidFill>
                            <a:srgbClr val="0F5494"/>
                          </a:solidFill>
                        </a:rPr>
                        <a:t>2016</a:t>
                      </a:r>
                      <a:endParaRPr lang="en-GB" sz="1400" b="1" kern="1200" dirty="0">
                        <a:solidFill>
                          <a:srgbClr val="0F54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kern="1200" dirty="0" smtClean="0">
                          <a:solidFill>
                            <a:srgbClr val="0F5494"/>
                          </a:solidFill>
                        </a:rPr>
                        <a:t>2017</a:t>
                      </a:r>
                      <a:endParaRPr lang="en-GB" sz="1400" b="1" kern="1200" dirty="0">
                        <a:solidFill>
                          <a:srgbClr val="0F54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MG-4.1</a:t>
                      </a:r>
                      <a:endParaRPr lang="fr-BE" sz="1300" b="1" baseline="0" dirty="0" smtClean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Increasing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the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take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up and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scale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-up of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innovative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solutions to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achieve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sustainable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urban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mobility</a:t>
                      </a:r>
                      <a:endParaRPr lang="fr-BE" sz="1300" b="1" baseline="0" dirty="0" smtClean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IA</a:t>
                      </a:r>
                      <a:endParaRPr lang="en-GB" sz="13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2</a:t>
                      </a:r>
                      <a:endParaRPr lang="en-GB" sz="13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3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22</a:t>
                      </a:r>
                      <a:endParaRPr lang="en-GB" sz="13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MG-4.2</a:t>
                      </a:r>
                      <a:endParaRPr lang="fr-BE" sz="1300" b="1" baseline="0" dirty="0" smtClean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Supporting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"smart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electric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mobility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" in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cities</a:t>
                      </a:r>
                      <a:endParaRPr lang="fr-BE" sz="1300" b="1" baseline="0" dirty="0" smtClean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IA</a:t>
                      </a:r>
                      <a:endParaRPr lang="en-GB" sz="13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2</a:t>
                      </a:r>
                      <a:endParaRPr lang="en-GB" sz="13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7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MG-4.3</a:t>
                      </a:r>
                      <a:endParaRPr lang="fr-BE" sz="1300" b="1" baseline="0" dirty="0" smtClean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Innovative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approaches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for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integrating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urban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nodes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in the TEN-T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core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network corridors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CSA</a:t>
                      </a:r>
                      <a:endParaRPr lang="en-GB" sz="1300" i="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i="0" dirty="0" smtClean="0">
                          <a:solidFill>
                            <a:srgbClr val="0F5494"/>
                          </a:solidFill>
                        </a:rPr>
                        <a:t>1</a:t>
                      </a:r>
                      <a:endParaRPr lang="en-GB" sz="1300" i="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i="1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i="0" dirty="0" smtClean="0">
                          <a:solidFill>
                            <a:srgbClr val="0F5494"/>
                          </a:solidFill>
                        </a:rPr>
                        <a:t>2</a:t>
                      </a:r>
                      <a:endParaRPr lang="en-GB" sz="1300" i="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77899">
                <a:tc>
                  <a:txBody>
                    <a:bodyPr/>
                    <a:lstStyle/>
                    <a:p>
                      <a:r>
                        <a:rPr lang="fr-BE" b="1" dirty="0" smtClean="0">
                          <a:solidFill>
                            <a:srgbClr val="FF0000"/>
                          </a:solidFill>
                        </a:rPr>
                        <a:t>MG-4.4</a:t>
                      </a:r>
                      <a:endParaRPr lang="fr-BE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b="1" baseline="0" dirty="0" err="1" smtClean="0">
                          <a:solidFill>
                            <a:srgbClr val="FF0000"/>
                          </a:solidFill>
                        </a:rPr>
                        <a:t>Facilitating</a:t>
                      </a:r>
                      <a:r>
                        <a:rPr lang="fr-BE" sz="1400" b="1" baseline="0" dirty="0" smtClean="0">
                          <a:solidFill>
                            <a:srgbClr val="FF0000"/>
                          </a:solidFill>
                        </a:rPr>
                        <a:t> public </a:t>
                      </a:r>
                      <a:r>
                        <a:rPr lang="fr-BE" sz="1400" b="1" baseline="0" dirty="0" err="1" smtClean="0">
                          <a:solidFill>
                            <a:srgbClr val="FF0000"/>
                          </a:solidFill>
                        </a:rPr>
                        <a:t>procurement</a:t>
                      </a:r>
                      <a:r>
                        <a:rPr lang="fr-BE" sz="1400" b="1" baseline="0" dirty="0" smtClean="0">
                          <a:solidFill>
                            <a:srgbClr val="FF0000"/>
                          </a:solidFill>
                        </a:rPr>
                        <a:t> of </a:t>
                      </a:r>
                      <a:r>
                        <a:rPr lang="fr-BE" sz="1400" b="1" baseline="0" dirty="0" err="1" smtClean="0">
                          <a:solidFill>
                            <a:srgbClr val="FF0000"/>
                          </a:solidFill>
                        </a:rPr>
                        <a:t>innovative</a:t>
                      </a:r>
                      <a:r>
                        <a:rPr lang="fr-BE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BE" sz="1400" b="1" baseline="0" dirty="0" err="1" smtClean="0">
                          <a:solidFill>
                            <a:srgbClr val="FF0000"/>
                          </a:solidFill>
                        </a:rPr>
                        <a:t>sustainable</a:t>
                      </a:r>
                      <a:r>
                        <a:rPr lang="fr-BE" sz="1400" b="1" baseline="0" dirty="0" smtClean="0">
                          <a:solidFill>
                            <a:srgbClr val="FF0000"/>
                          </a:solidFill>
                        </a:rPr>
                        <a:t> transport and </a:t>
                      </a:r>
                      <a:r>
                        <a:rPr lang="fr-BE" sz="1400" b="1" baseline="0" dirty="0" err="1" smtClean="0">
                          <a:solidFill>
                            <a:srgbClr val="FF0000"/>
                          </a:solidFill>
                        </a:rPr>
                        <a:t>urban</a:t>
                      </a:r>
                      <a:r>
                        <a:rPr lang="fr-BE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BE" sz="1400" b="1" baseline="0" dirty="0" err="1" smtClean="0">
                          <a:solidFill>
                            <a:srgbClr val="FF0000"/>
                          </a:solidFill>
                        </a:rPr>
                        <a:t>mobility</a:t>
                      </a:r>
                      <a:r>
                        <a:rPr lang="fr-BE" sz="1400" b="1" baseline="0" dirty="0" smtClean="0">
                          <a:solidFill>
                            <a:srgbClr val="FF0000"/>
                          </a:solidFill>
                        </a:rPr>
                        <a:t> solutions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rgbClr val="FF0000"/>
                          </a:solidFill>
                        </a:rPr>
                        <a:t>CSA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494">
                        <a:alpha val="20000"/>
                      </a:srgbClr>
                    </a:solidFill>
                  </a:tcPr>
                </a:tc>
              </a:tr>
              <a:tr h="477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MG-4.5</a:t>
                      </a:r>
                      <a:endParaRPr lang="en-GB" sz="1300" b="1" dirty="0" smtClean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New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ways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of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supporting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development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and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implementation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of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neighbourhood-level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and 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urban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-district-</a:t>
                      </a:r>
                      <a:r>
                        <a:rPr lang="fr-BE" sz="1300" b="1" baseline="0" dirty="0" err="1" smtClean="0">
                          <a:solidFill>
                            <a:srgbClr val="0F5494"/>
                          </a:solidFill>
                        </a:rPr>
                        <a:t>level</a:t>
                      </a:r>
                      <a:r>
                        <a:rPr lang="fr-BE" sz="1300" b="1" baseline="0" dirty="0" smtClean="0">
                          <a:solidFill>
                            <a:srgbClr val="0F5494"/>
                          </a:solidFill>
                        </a:rPr>
                        <a:t> transport innovations</a:t>
                      </a:r>
                      <a:endParaRPr lang="en-GB" sz="1300" b="1" dirty="0" smtClean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RIA</a:t>
                      </a:r>
                      <a:endParaRPr lang="en-GB" sz="13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2</a:t>
                      </a:r>
                      <a:endParaRPr lang="en-GB" sz="13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0F5494"/>
                          </a:solidFill>
                        </a:rPr>
                        <a:t>10</a:t>
                      </a:r>
                      <a:endParaRPr lang="en-GB" sz="13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>
                        <a:solidFill>
                          <a:srgbClr val="0F549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54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6296668"/>
            <a:ext cx="7488832" cy="52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rgbClr val="0F5494"/>
                </a:solidFill>
              </a:rPr>
              <a:t>CSA </a:t>
            </a:r>
            <a:r>
              <a:rPr lang="en-GB" sz="1400" i="1" dirty="0" smtClean="0">
                <a:solidFill>
                  <a:srgbClr val="0F5494"/>
                </a:solidFill>
              </a:rPr>
              <a:t>= Coordination </a:t>
            </a:r>
            <a:r>
              <a:rPr lang="en-GB" sz="1400" i="1" dirty="0">
                <a:solidFill>
                  <a:srgbClr val="0F5494"/>
                </a:solidFill>
              </a:rPr>
              <a:t>and Support </a:t>
            </a:r>
            <a:r>
              <a:rPr lang="en-GB" sz="1400" i="1" dirty="0" smtClean="0">
                <a:solidFill>
                  <a:srgbClr val="0F5494"/>
                </a:solidFill>
              </a:rPr>
              <a:t>Action</a:t>
            </a:r>
          </a:p>
          <a:p>
            <a:r>
              <a:rPr lang="en-GB" sz="1400" i="1" dirty="0" smtClean="0">
                <a:solidFill>
                  <a:srgbClr val="0F5494"/>
                </a:solidFill>
              </a:rPr>
              <a:t>RIA = Research </a:t>
            </a:r>
            <a:r>
              <a:rPr lang="en-GB" sz="1400" i="1" dirty="0">
                <a:solidFill>
                  <a:srgbClr val="0F5494"/>
                </a:solidFill>
              </a:rPr>
              <a:t>and </a:t>
            </a:r>
            <a:r>
              <a:rPr lang="en-GB" sz="1400" i="1" dirty="0" smtClean="0">
                <a:solidFill>
                  <a:srgbClr val="0F5494"/>
                </a:solidFill>
              </a:rPr>
              <a:t>Innovation Action;  IA = Innovation Action</a:t>
            </a:r>
            <a:endParaRPr lang="en-GB" sz="1400" i="1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5080" y="1296145"/>
            <a:ext cx="8407360" cy="90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eaLnBrk="0" hangingPunct="0">
              <a:spcBef>
                <a:spcPts val="0"/>
              </a:spcBef>
              <a:buClr>
                <a:srgbClr val="3399FF"/>
              </a:buClr>
              <a:buSzPct val="130000"/>
            </a:pPr>
            <a:r>
              <a:rPr lang="en-GB" sz="20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Facilitating public procurement of innovative sustainable transport and mobility solutions in urban </a:t>
            </a:r>
            <a:r>
              <a:rPr lang="en-GB" sz="2000" b="1" dirty="0" smtClean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areas</a:t>
            </a:r>
          </a:p>
          <a:p>
            <a:pPr eaLnBrk="0" hangingPunct="0">
              <a:spcBef>
                <a:spcPts val="0"/>
              </a:spcBef>
              <a:buClr>
                <a:srgbClr val="3399FF"/>
              </a:buClr>
              <a:buSzPct val="130000"/>
            </a:pPr>
            <a:r>
              <a:rPr lang="en-GB" sz="1400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Arial" pitchFamily="34" charset="0"/>
              </a:rPr>
              <a:t>https://ec.europa.eu/research/participants/portal/desktop/en/opportunities/h2020/topics/2100-mg-4.4-2016.html</a:t>
            </a:r>
            <a:endParaRPr lang="en-GB" sz="1400" dirty="0">
              <a:solidFill>
                <a:srgbClr val="002060"/>
              </a:solidFill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016" y="2372682"/>
            <a:ext cx="8996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0F5494"/>
              </a:buClr>
            </a:pPr>
            <a:r>
              <a:rPr lang="fr-BE" sz="2000" b="1" dirty="0" smtClean="0">
                <a:solidFill>
                  <a:srgbClr val="002060"/>
                </a:solidFill>
                <a:latin typeface="+mn-lt"/>
              </a:rPr>
              <a:t>Challenge</a:t>
            </a:r>
          </a:p>
          <a:p>
            <a:pPr marL="342900" indent="-342900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Boosting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market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demand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for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sustainable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urban</a:t>
            </a:r>
            <a:r>
              <a:rPr lang="fr-BE" sz="20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b="0" dirty="0" err="1">
                <a:solidFill>
                  <a:srgbClr val="002060"/>
                </a:solidFill>
                <a:latin typeface="+mn-lt"/>
              </a:rPr>
              <a:t>mobility</a:t>
            </a:r>
            <a:r>
              <a:rPr lang="fr-BE" sz="2000" b="0" dirty="0">
                <a:solidFill>
                  <a:srgbClr val="002060"/>
                </a:solidFill>
                <a:latin typeface="+mn-lt"/>
              </a:rPr>
              <a:t> solutions</a:t>
            </a:r>
            <a:endParaRPr lang="fr-BE" sz="2000" b="0" dirty="0" smtClean="0">
              <a:solidFill>
                <a:srgbClr val="002060"/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Increasing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purchaser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awareness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about technologies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used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in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implementing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sustainable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urban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solutions</a:t>
            </a:r>
          </a:p>
          <a:p>
            <a:pPr marL="342900" indent="-342900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endParaRPr lang="fr-BE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F5494"/>
              </a:buClr>
            </a:pPr>
            <a:r>
              <a:rPr lang="fr-BE" sz="2000" b="1" dirty="0">
                <a:solidFill>
                  <a:srgbClr val="002060"/>
                </a:solidFill>
                <a:latin typeface="+mn-lt"/>
              </a:rPr>
              <a:t>Scope – open: </a:t>
            </a:r>
          </a:p>
          <a:p>
            <a:pPr marL="342900" indent="-342900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sz="2000" dirty="0" err="1" smtClean="0">
                <a:solidFill>
                  <a:srgbClr val="002060"/>
                </a:solidFill>
                <a:latin typeface="+mn-lt"/>
              </a:rPr>
              <a:t>Preparing</a:t>
            </a:r>
            <a:r>
              <a:rPr lang="fr-BE" sz="2000" dirty="0" smtClean="0">
                <a:solidFill>
                  <a:srgbClr val="002060"/>
                </a:solidFill>
                <a:latin typeface="+mn-lt"/>
              </a:rPr>
              <a:t> the </a:t>
            </a:r>
            <a:r>
              <a:rPr lang="fr-BE" sz="2000" dirty="0" err="1" smtClean="0">
                <a:solidFill>
                  <a:srgbClr val="002060"/>
                </a:solidFill>
                <a:latin typeface="+mn-lt"/>
              </a:rPr>
              <a:t>ground</a:t>
            </a:r>
            <a:r>
              <a:rPr lang="fr-BE" sz="2000" dirty="0" smtClean="0">
                <a:solidFill>
                  <a:srgbClr val="002060"/>
                </a:solidFill>
                <a:latin typeface="+mn-lt"/>
              </a:rPr>
              <a:t> for future actions, </a:t>
            </a:r>
            <a:r>
              <a:rPr lang="fr-BE" sz="2000" dirty="0" err="1" smtClean="0">
                <a:solidFill>
                  <a:srgbClr val="002060"/>
                </a:solidFill>
                <a:latin typeface="+mn-lt"/>
              </a:rPr>
              <a:t>such</a:t>
            </a:r>
            <a:r>
              <a:rPr lang="fr-BE" sz="2000" dirty="0" smtClean="0">
                <a:solidFill>
                  <a:srgbClr val="002060"/>
                </a:solidFill>
                <a:latin typeface="+mn-lt"/>
              </a:rPr>
              <a:t> as </a:t>
            </a:r>
          </a:p>
          <a:p>
            <a:pPr marL="800100" lvl="1" indent="-342900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sz="2000" dirty="0" err="1" smtClean="0">
                <a:solidFill>
                  <a:srgbClr val="002060"/>
                </a:solidFill>
                <a:latin typeface="+mn-lt"/>
              </a:rPr>
              <a:t>establishing</a:t>
            </a:r>
            <a:r>
              <a:rPr lang="fr-BE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dirty="0">
                <a:solidFill>
                  <a:srgbClr val="002060"/>
                </a:solidFill>
                <a:latin typeface="+mn-lt"/>
              </a:rPr>
              <a:t>cross-border </a:t>
            </a:r>
            <a:r>
              <a:rPr lang="fr-BE" sz="2000" dirty="0" err="1">
                <a:solidFill>
                  <a:srgbClr val="002060"/>
                </a:solidFill>
                <a:latin typeface="+mn-lt"/>
              </a:rPr>
              <a:t>activities</a:t>
            </a:r>
            <a:r>
              <a:rPr lang="fr-BE" sz="2000" dirty="0">
                <a:solidFill>
                  <a:srgbClr val="002060"/>
                </a:solidFill>
                <a:latin typeface="+mn-lt"/>
              </a:rPr>
              <a:t> on PPI / </a:t>
            </a:r>
            <a:r>
              <a:rPr lang="fr-BE" sz="2000" dirty="0" smtClean="0">
                <a:solidFill>
                  <a:srgbClr val="002060"/>
                </a:solidFill>
                <a:latin typeface="+mn-lt"/>
              </a:rPr>
              <a:t>PCP</a:t>
            </a:r>
          </a:p>
          <a:p>
            <a:pPr marL="800100" lvl="1" indent="-342900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effectLst/>
                <a:latin typeface="+mn-lt"/>
              </a:rPr>
              <a:t>new approaches for market consultations with suppliers, paying special attention to SME suppliers.</a:t>
            </a:r>
            <a:endParaRPr lang="fr-BE" sz="2000" dirty="0">
              <a:solidFill>
                <a:srgbClr val="002060"/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sz="2000" dirty="0" err="1">
                <a:solidFill>
                  <a:srgbClr val="002060"/>
                </a:solidFill>
                <a:latin typeface="+mn-lt"/>
              </a:rPr>
              <a:t>Activities</a:t>
            </a:r>
            <a:r>
              <a:rPr lang="fr-BE" sz="2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dirty="0" err="1">
                <a:solidFill>
                  <a:srgbClr val="002060"/>
                </a:solidFill>
                <a:latin typeface="+mn-lt"/>
              </a:rPr>
              <a:t>driven</a:t>
            </a:r>
            <a:r>
              <a:rPr lang="fr-BE" sz="2000" dirty="0">
                <a:solidFill>
                  <a:srgbClr val="002060"/>
                </a:solidFill>
                <a:latin typeface="+mn-lt"/>
              </a:rPr>
              <a:t> by </a:t>
            </a:r>
            <a:r>
              <a:rPr lang="fr-BE" sz="2000" dirty="0" err="1">
                <a:solidFill>
                  <a:srgbClr val="002060"/>
                </a:solidFill>
                <a:latin typeface="+mn-lt"/>
              </a:rPr>
              <a:t>procurers</a:t>
            </a:r>
            <a:r>
              <a:rPr lang="fr-BE" sz="2000" dirty="0">
                <a:solidFill>
                  <a:srgbClr val="002060"/>
                </a:solidFill>
                <a:latin typeface="+mn-lt"/>
              </a:rPr>
              <a:t>' </a:t>
            </a:r>
            <a:r>
              <a:rPr lang="fr-BE" sz="2000" dirty="0" err="1">
                <a:solidFill>
                  <a:srgbClr val="002060"/>
                </a:solidFill>
                <a:latin typeface="+mn-lt"/>
              </a:rPr>
              <a:t>needs</a:t>
            </a:r>
            <a:endParaRPr lang="fr-BE" sz="2000" dirty="0">
              <a:solidFill>
                <a:srgbClr val="002060"/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All types of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urban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mobility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 solutions: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vehicles</a:t>
            </a:r>
            <a:r>
              <a:rPr lang="fr-BE" sz="2000" b="0" dirty="0" smtClean="0">
                <a:solidFill>
                  <a:srgbClr val="002060"/>
                </a:solidFill>
                <a:latin typeface="+mn-lt"/>
              </a:rPr>
              <a:t>, infrastructure, services, </a:t>
            </a:r>
            <a:r>
              <a:rPr lang="fr-BE" sz="2000" b="0" dirty="0" err="1" smtClean="0">
                <a:solidFill>
                  <a:srgbClr val="002060"/>
                </a:solidFill>
                <a:latin typeface="+mn-lt"/>
              </a:rPr>
              <a:t>etc</a:t>
            </a:r>
            <a:r>
              <a:rPr lang="fr-BE" sz="2000" dirty="0" smtClean="0">
                <a:solidFill>
                  <a:srgbClr val="002060"/>
                </a:solidFill>
                <a:latin typeface="+mn-lt"/>
              </a:rPr>
              <a:t> </a:t>
            </a:r>
            <a:endParaRPr lang="fr-BE" sz="2000" b="0" dirty="0" smtClean="0">
              <a:solidFill>
                <a:srgbClr val="002060"/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buClr>
                <a:srgbClr val="0F5494"/>
              </a:buClr>
              <a:buFont typeface="Arial" panose="020B0604020202020204" pitchFamily="34" charset="0"/>
              <a:buChar char="•"/>
            </a:pPr>
            <a:endParaRPr lang="fr-BE" sz="2000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0"/>
              </a:spcBef>
              <a:buClr>
                <a:srgbClr val="0F5494"/>
              </a:buClr>
            </a:pPr>
            <a:endParaRPr lang="fr-BE" sz="20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9714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0F5494"/>
                </a:solidFill>
                <a:latin typeface="+mj-lt"/>
              </a:rPr>
              <a:t>Topic MG-4.4-2016 (CSA</a:t>
            </a:r>
            <a:r>
              <a:rPr lang="en-US" sz="1800" i="1" dirty="0">
                <a:solidFill>
                  <a:srgbClr val="0F5494"/>
                </a:solidFill>
                <a:latin typeface="+mj-lt"/>
              </a:rPr>
              <a:t>)</a:t>
            </a:r>
            <a:endParaRPr lang="en-GB" sz="1800" i="1" dirty="0">
              <a:solidFill>
                <a:srgbClr val="0F549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70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9042" y="1124744"/>
            <a:ext cx="8425405" cy="90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eaLnBrk="0" hangingPunct="0">
              <a:spcBef>
                <a:spcPts val="0"/>
              </a:spcBef>
              <a:buClr>
                <a:srgbClr val="3399FF"/>
              </a:buClr>
              <a:buSzPct val="130000"/>
            </a:pPr>
            <a:r>
              <a:rPr lang="en-GB" sz="20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Facilitating public procurement of innovative sustainable transport and mobility solutions in urban areas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12" y="1988840"/>
            <a:ext cx="899648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0F5494"/>
              </a:buClr>
            </a:pPr>
            <a:r>
              <a:rPr lang="fr-BE" sz="2000" dirty="0" err="1" smtClean="0">
                <a:solidFill>
                  <a:srgbClr val="002060"/>
                </a:solidFill>
                <a:latin typeface="+mn-lt"/>
              </a:rPr>
              <a:t>Expected</a:t>
            </a:r>
            <a:r>
              <a:rPr lang="fr-BE" sz="2000" dirty="0" smtClean="0">
                <a:solidFill>
                  <a:srgbClr val="002060"/>
                </a:solidFill>
                <a:latin typeface="+mn-lt"/>
              </a:rPr>
              <a:t> impacts: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effectLst/>
              </a:rPr>
              <a:t>Setting up 'buyers groups' of public procurers that undertake joint, cross-border or coordinated procurements.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effectLst/>
              </a:rPr>
              <a:t>Exchanging experience in procurement practices and strategies in the specific area(s) of common purchasing needs.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effectLst/>
              </a:rPr>
              <a:t>A set of well-documented practices available for replication.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effectLst/>
              </a:rPr>
              <a:t>Increased awareness, capacity building and a demonstrated, increased public purchasing of innovative urban mobility solutions.</a:t>
            </a:r>
            <a:endParaRPr lang="fr-BE" sz="2000" b="0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Clr>
                <a:srgbClr val="0F5494"/>
              </a:buClr>
            </a:pPr>
            <a:r>
              <a:rPr lang="fr-BE" sz="2000" i="1" dirty="0" err="1" smtClean="0">
                <a:solidFill>
                  <a:srgbClr val="002060"/>
                </a:solidFill>
                <a:latin typeface="+mn-lt"/>
              </a:rPr>
              <a:t>Estimated</a:t>
            </a:r>
            <a:r>
              <a:rPr lang="fr-BE" sz="2000" i="1" dirty="0" smtClean="0">
                <a:solidFill>
                  <a:srgbClr val="002060"/>
                </a:solidFill>
                <a:latin typeface="+mn-lt"/>
              </a:rPr>
              <a:t> budget </a:t>
            </a:r>
            <a:r>
              <a:rPr lang="fr-BE" sz="2000" i="1" dirty="0">
                <a:solidFill>
                  <a:srgbClr val="002060"/>
                </a:solidFill>
                <a:latin typeface="+mn-lt"/>
              </a:rPr>
              <a:t>per </a:t>
            </a:r>
            <a:r>
              <a:rPr lang="fr-BE" sz="2000" i="1" dirty="0" err="1">
                <a:solidFill>
                  <a:srgbClr val="002060"/>
                </a:solidFill>
                <a:latin typeface="+mn-lt"/>
              </a:rPr>
              <a:t>proposal</a:t>
            </a:r>
            <a:r>
              <a:rPr lang="fr-BE" sz="2000" i="1" dirty="0">
                <a:solidFill>
                  <a:srgbClr val="002060"/>
                </a:solidFill>
                <a:latin typeface="+mn-lt"/>
              </a:rPr>
              <a:t>: EUR </a:t>
            </a:r>
            <a:r>
              <a:rPr lang="fr-BE" sz="2000" i="1" dirty="0" smtClean="0">
                <a:solidFill>
                  <a:srgbClr val="002060"/>
                </a:solidFill>
                <a:latin typeface="+mn-lt"/>
              </a:rPr>
              <a:t>0,6-1 Moi (</a:t>
            </a:r>
            <a:r>
              <a:rPr lang="fr-BE" sz="2000" i="1" dirty="0" err="1" smtClean="0">
                <a:solidFill>
                  <a:srgbClr val="002060"/>
                </a:solidFill>
                <a:latin typeface="+mn-lt"/>
              </a:rPr>
              <a:t>probably</a:t>
            </a:r>
            <a:r>
              <a:rPr lang="fr-BE" sz="2000" i="1" dirty="0" smtClean="0">
                <a:solidFill>
                  <a:srgbClr val="002060"/>
                </a:solidFill>
                <a:latin typeface="+mn-lt"/>
              </a:rPr>
              <a:t> 2-3 </a:t>
            </a:r>
            <a:r>
              <a:rPr lang="fr-BE" sz="2000" i="1" dirty="0" err="1" smtClean="0">
                <a:solidFill>
                  <a:srgbClr val="002060"/>
                </a:solidFill>
                <a:latin typeface="+mn-lt"/>
              </a:rPr>
              <a:t>proposals</a:t>
            </a:r>
            <a:r>
              <a:rPr lang="fr-BE" sz="2000" i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i="1" dirty="0" err="1" smtClean="0">
                <a:solidFill>
                  <a:srgbClr val="002060"/>
                </a:solidFill>
                <a:latin typeface="+mn-lt"/>
              </a:rPr>
              <a:t>can</a:t>
            </a:r>
            <a:r>
              <a:rPr lang="fr-BE" sz="2000" i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i="1" dirty="0" err="1" smtClean="0">
                <a:solidFill>
                  <a:srgbClr val="002060"/>
                </a:solidFill>
                <a:latin typeface="+mn-lt"/>
              </a:rPr>
              <a:t>be</a:t>
            </a:r>
            <a:r>
              <a:rPr lang="fr-BE" sz="2000" i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BE" sz="2000" i="1" dirty="0" err="1" smtClean="0">
                <a:solidFill>
                  <a:srgbClr val="002060"/>
                </a:solidFill>
                <a:latin typeface="+mn-lt"/>
              </a:rPr>
              <a:t>funded</a:t>
            </a:r>
            <a:r>
              <a:rPr lang="fr-BE" sz="2000" i="1" dirty="0" smtClean="0">
                <a:solidFill>
                  <a:srgbClr val="002060"/>
                </a:solidFill>
                <a:latin typeface="+mn-lt"/>
              </a:rPr>
              <a:t>)</a:t>
            </a:r>
            <a:endParaRPr lang="fr-BE" sz="2000" i="1" baseline="-25000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F5494"/>
              </a:buClr>
            </a:pPr>
            <a:r>
              <a:rPr lang="fr-BE" sz="2000" b="0" i="1" dirty="0" smtClean="0">
                <a:solidFill>
                  <a:srgbClr val="002060"/>
                </a:solidFill>
                <a:latin typeface="+mn-lt"/>
              </a:rPr>
              <a:t>Consortia </a:t>
            </a:r>
            <a:r>
              <a:rPr lang="fr-BE" sz="2000" b="0" i="1" dirty="0" err="1" smtClean="0">
                <a:solidFill>
                  <a:srgbClr val="002060"/>
                </a:solidFill>
                <a:latin typeface="+mn-lt"/>
              </a:rPr>
              <a:t>expected</a:t>
            </a:r>
            <a:r>
              <a:rPr lang="fr-BE" sz="2000" b="0" i="1" dirty="0" smtClean="0">
                <a:solidFill>
                  <a:srgbClr val="002060"/>
                </a:solidFill>
                <a:latin typeface="+mn-lt"/>
              </a:rPr>
              <a:t> to </a:t>
            </a:r>
            <a:r>
              <a:rPr lang="fr-BE" sz="2000" b="0" i="1" dirty="0" err="1" smtClean="0">
                <a:solidFill>
                  <a:srgbClr val="002060"/>
                </a:solidFill>
                <a:latin typeface="+mn-lt"/>
              </a:rPr>
              <a:t>consist</a:t>
            </a:r>
            <a:r>
              <a:rPr lang="fr-BE" sz="2000" b="0" i="1" dirty="0" smtClean="0">
                <a:solidFill>
                  <a:srgbClr val="002060"/>
                </a:solidFill>
                <a:latin typeface="+mn-lt"/>
              </a:rPr>
              <a:t> of </a:t>
            </a:r>
            <a:r>
              <a:rPr lang="fr-BE" sz="2000" i="1" dirty="0" smtClean="0">
                <a:solidFill>
                  <a:srgbClr val="002060"/>
                </a:solidFill>
                <a:latin typeface="+mn-lt"/>
              </a:rPr>
              <a:t>public procurer (s) or groups </a:t>
            </a:r>
            <a:r>
              <a:rPr lang="fr-BE" sz="2000" i="1" dirty="0" err="1" smtClean="0">
                <a:solidFill>
                  <a:srgbClr val="002060"/>
                </a:solidFill>
                <a:latin typeface="+mn-lt"/>
              </a:rPr>
              <a:t>thereof</a:t>
            </a:r>
            <a:r>
              <a:rPr lang="fr-BE" sz="2000" i="1" dirty="0" smtClean="0">
                <a:solidFill>
                  <a:srgbClr val="002060"/>
                </a:solidFill>
                <a:latin typeface="+mn-lt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F5494"/>
              </a:buClr>
            </a:pPr>
            <a:r>
              <a:rPr lang="fr-BE" sz="2000" b="1" i="1" dirty="0" smtClean="0">
                <a:solidFill>
                  <a:srgbClr val="FF0000"/>
                </a:solidFill>
                <a:latin typeface="+mn-lt"/>
              </a:rPr>
              <a:t>Deadline 26 </a:t>
            </a:r>
            <a:r>
              <a:rPr lang="fr-BE" sz="2000" b="1" i="1" dirty="0" err="1" smtClean="0">
                <a:solidFill>
                  <a:srgbClr val="FF0000"/>
                </a:solidFill>
                <a:latin typeface="+mn-lt"/>
              </a:rPr>
              <a:t>January</a:t>
            </a:r>
            <a:r>
              <a:rPr lang="fr-BE" sz="2000" b="1" i="1" dirty="0" smtClean="0">
                <a:solidFill>
                  <a:srgbClr val="FF0000"/>
                </a:solidFill>
                <a:latin typeface="+mn-lt"/>
              </a:rPr>
              <a:t> 2016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9714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0F5494"/>
                </a:solidFill>
                <a:latin typeface="+mj-lt"/>
              </a:rPr>
              <a:t>Topic MG-4.4-2016 (CSA</a:t>
            </a:r>
            <a:r>
              <a:rPr lang="en-US" sz="1800" i="1" dirty="0">
                <a:solidFill>
                  <a:srgbClr val="0F5494"/>
                </a:solidFill>
                <a:latin typeface="+mj-lt"/>
              </a:rPr>
              <a:t>)</a:t>
            </a:r>
            <a:endParaRPr lang="en-GB" sz="1800" i="1" dirty="0">
              <a:solidFill>
                <a:srgbClr val="0F549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157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More </a:t>
            </a:r>
            <a:r>
              <a:rPr lang="en-GB" dirty="0" smtClean="0">
                <a:solidFill>
                  <a:srgbClr val="FF0000"/>
                </a:solidFill>
              </a:rPr>
              <a:t>information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Call topic: </a:t>
            </a:r>
            <a:endParaRPr lang="en-GB" dirty="0" smtClean="0">
              <a:solidFill>
                <a:srgbClr val="002060"/>
              </a:solidFill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Arial" pitchFamily="34" charset="0"/>
                <a:hlinkClick r:id="rId2"/>
              </a:rPr>
              <a:t>https://</a:t>
            </a:r>
            <a:r>
              <a:rPr lang="en-GB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Arial" pitchFamily="34" charset="0"/>
                <a:hlinkClick r:id="rId2"/>
              </a:rPr>
              <a:t>ec.europa.eu/research/participants/portal/desktop/en/opportunities/h2020/topics/2100-mg-4.4-2016.html</a:t>
            </a:r>
            <a:r>
              <a:rPr lang="en-GB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endParaRPr lang="en-GB" dirty="0" smtClean="0">
              <a:solidFill>
                <a:srgbClr val="002060"/>
              </a:solidFill>
              <a:latin typeface="+mn-lt"/>
              <a:ea typeface="Times New Roman" pitchFamily="18" charset="0"/>
              <a:cs typeface="Arial" pitchFamily="34" charset="0"/>
            </a:endParaRPr>
          </a:p>
          <a:p>
            <a:endParaRPr lang="en-GB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Please check Frequently Asked Questions on </a:t>
            </a:r>
            <a:r>
              <a:rPr lang="en-GB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website </a:t>
            </a:r>
            <a:r>
              <a:rPr lang="en-GB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above for updates. </a:t>
            </a:r>
            <a:endParaRPr lang="en-GB" dirty="0" smtClean="0">
              <a:solidFill>
                <a:srgbClr val="002060"/>
              </a:solidFill>
              <a:ea typeface="Times New Roman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GB" dirty="0">
              <a:solidFill>
                <a:srgbClr val="002060"/>
              </a:solidFill>
              <a:ea typeface="Times New Roman" pitchFamily="18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GB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Thank you! </a:t>
            </a:r>
            <a:endParaRPr lang="en-GB" dirty="0">
              <a:solidFill>
                <a:srgbClr val="002060"/>
              </a:solidFill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5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00113" y="1773238"/>
            <a:ext cx="7272337" cy="48958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fr-BE" i="0" dirty="0">
                <a:solidFill>
                  <a:schemeClr val="tx1"/>
                </a:solidFill>
              </a:rPr>
              <a:t>M</a:t>
            </a:r>
            <a:r>
              <a:rPr lang="fr-BE" i="0" dirty="0" smtClean="0">
                <a:solidFill>
                  <a:schemeClr val="tx1"/>
                </a:solidFill>
              </a:rPr>
              <a:t>ore information</a:t>
            </a:r>
          </a:p>
          <a:p>
            <a:pPr marL="0" indent="0" algn="ctr">
              <a:buFontTx/>
              <a:buNone/>
              <a:defRPr/>
            </a:pPr>
            <a:r>
              <a:rPr lang="fr-BE" sz="2600" i="0" dirty="0" smtClean="0">
                <a:hlinkClick r:id="rId3"/>
              </a:rPr>
              <a:t>http://ec.europa.eu/easme/sme/</a:t>
            </a:r>
            <a:endParaRPr lang="fr-BE" sz="2600" i="0" dirty="0" smtClean="0"/>
          </a:p>
          <a:p>
            <a:pPr marL="0" indent="0" algn="ctr">
              <a:buFontTx/>
              <a:buNone/>
              <a:defRPr/>
            </a:pPr>
            <a:endParaRPr lang="fr-BE" sz="1050" i="0" dirty="0" smtClean="0"/>
          </a:p>
          <a:p>
            <a:pPr marL="0" indent="0" algn="ctr">
              <a:buFontTx/>
              <a:buNone/>
              <a:defRPr/>
            </a:pPr>
            <a:r>
              <a:rPr lang="fr-BE" i="0" dirty="0" err="1" smtClean="0">
                <a:solidFill>
                  <a:schemeClr val="tx1"/>
                </a:solidFill>
              </a:rPr>
              <a:t>Join</a:t>
            </a:r>
            <a:r>
              <a:rPr lang="fr-BE" i="0" dirty="0" smtClean="0">
                <a:solidFill>
                  <a:schemeClr val="tx1"/>
                </a:solidFill>
              </a:rPr>
              <a:t> us</a:t>
            </a:r>
            <a:endParaRPr lang="en-US" altLang="en-US" sz="2000" i="0" dirty="0" smtClean="0">
              <a:solidFill>
                <a:schemeClr val="tx1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altLang="en-US" sz="2000" i="0" dirty="0"/>
          </a:p>
          <a:p>
            <a:pPr marL="0" indent="0" algn="ctr">
              <a:buFontTx/>
              <a:buNone/>
              <a:defRPr/>
            </a:pPr>
            <a:endParaRPr lang="en-US" altLang="en-US" sz="1800" i="0" dirty="0" smtClean="0">
              <a:solidFill>
                <a:schemeClr val="tx1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altLang="en-US" sz="2000" i="0" dirty="0" smtClean="0">
                <a:solidFill>
                  <a:schemeClr val="tx1"/>
                </a:solidFill>
              </a:rPr>
              <a:t>EASME-SME-HELPDESK@ec.europa.eu</a:t>
            </a:r>
          </a:p>
          <a:p>
            <a:pPr marL="0" indent="0" algn="ctr">
              <a:buFontTx/>
              <a:buNone/>
              <a:defRPr/>
            </a:pPr>
            <a:endParaRPr lang="en-GB" altLang="en-US" sz="1000" i="0" dirty="0">
              <a:solidFill>
                <a:schemeClr val="tx1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GB" i="0" dirty="0">
                <a:solidFill>
                  <a:schemeClr val="tx1"/>
                </a:solidFill>
              </a:rPr>
              <a:t>Join me</a:t>
            </a:r>
          </a:p>
          <a:p>
            <a:pPr marL="0" indent="0" algn="ctr">
              <a:buFontTx/>
              <a:buNone/>
              <a:defRPr/>
            </a:pPr>
            <a:r>
              <a:rPr lang="fr-BE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fr-BE" i="0" kern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@</a:t>
            </a:r>
            <a:r>
              <a:rPr lang="fr-BE" i="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bertrandwert</a:t>
            </a:r>
            <a:endParaRPr lang="fr-BE" i="0" kern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fr-BE" i="0" kern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fr-BE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ertrand.wert@ec.europa.eu</a:t>
            </a:r>
            <a:endParaRPr lang="en-GB" i="0" kern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5843" name="Picture 2" descr="https://g.twimg.com/Twitter_logo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50" y="3408363"/>
            <a:ext cx="555625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Box 6"/>
          <p:cNvSpPr txBox="1">
            <a:spLocks noChangeArrowheads="1"/>
          </p:cNvSpPr>
          <p:nvPr/>
        </p:nvSpPr>
        <p:spPr bwMode="auto">
          <a:xfrm>
            <a:off x="3419475" y="3427413"/>
            <a:ext cx="3529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fr-BE" altLang="en-US" sz="2400" b="0">
                <a:solidFill>
                  <a:schemeClr val="tx1"/>
                </a:solidFill>
              </a:rPr>
              <a:t>@H2020SME</a:t>
            </a:r>
            <a:endParaRPr lang="en-GB" altLang="en-US" sz="2400" b="0">
              <a:solidFill>
                <a:schemeClr val="tx1"/>
              </a:solidFill>
            </a:endParaRPr>
          </a:p>
        </p:txBody>
      </p:sp>
      <p:pic>
        <p:nvPicPr>
          <p:cNvPr id="35845" name="Picture 2" descr="https://g.twimg.com/Twitter_logo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50" y="4941888"/>
            <a:ext cx="5556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2" descr="C:\Users\wertwbe\Desktop\bwer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570413"/>
            <a:ext cx="1566863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7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</TotalTime>
  <Words>552</Words>
  <Application>Microsoft Office PowerPoint</Application>
  <PresentationFormat>On-screen Show (4:3)</PresentationFormat>
  <Paragraphs>119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 2015 EU Innovation Procurement event  28th October 2015, Paris  11h30 – 12h30   call for proposals for topic MG - 4.4 (CSA) on deployment of Urban Transport solutions    </vt:lpstr>
      <vt:lpstr>PowerPoint Presentation</vt:lpstr>
      <vt:lpstr>PowerPoint Presentation</vt:lpstr>
      <vt:lpstr>Objectives of Horizon2020 Societal Challenge 4 'Smart, green and integrated Transport'</vt:lpstr>
      <vt:lpstr>PowerPoint Presentation</vt:lpstr>
      <vt:lpstr>PowerPoint Presentation</vt:lpstr>
      <vt:lpstr>PowerPoint Presentation</vt:lpstr>
      <vt:lpstr>More information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VAN EIJL Henriette (MOVE)</dc:creator>
  <cp:lastModifiedBy>wertwbe</cp:lastModifiedBy>
  <cp:revision>15</cp:revision>
  <dcterms:created xsi:type="dcterms:W3CDTF">2015-10-26T13:38:04Z</dcterms:created>
  <dcterms:modified xsi:type="dcterms:W3CDTF">2015-10-28T10:47:16Z</dcterms:modified>
</cp:coreProperties>
</file>