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9" r:id="rId2"/>
  </p:sldMasterIdLst>
  <p:notesMasterIdLst>
    <p:notesMasterId r:id="rId38"/>
  </p:notesMasterIdLst>
  <p:handoutMasterIdLst>
    <p:handoutMasterId r:id="rId39"/>
  </p:handoutMasterIdLst>
  <p:sldIdLst>
    <p:sldId id="618" r:id="rId3"/>
    <p:sldId id="611" r:id="rId4"/>
    <p:sldId id="620" r:id="rId5"/>
    <p:sldId id="621" r:id="rId6"/>
    <p:sldId id="622" r:id="rId7"/>
    <p:sldId id="627" r:id="rId8"/>
    <p:sldId id="628" r:id="rId9"/>
    <p:sldId id="629" r:id="rId10"/>
    <p:sldId id="630" r:id="rId11"/>
    <p:sldId id="631" r:id="rId12"/>
    <p:sldId id="639" r:id="rId13"/>
    <p:sldId id="699" r:id="rId14"/>
    <p:sldId id="649" r:id="rId15"/>
    <p:sldId id="700" r:id="rId16"/>
    <p:sldId id="643" r:id="rId17"/>
    <p:sldId id="646" r:id="rId18"/>
    <p:sldId id="647" r:id="rId19"/>
    <p:sldId id="702" r:id="rId20"/>
    <p:sldId id="645" r:id="rId21"/>
    <p:sldId id="701" r:id="rId22"/>
    <p:sldId id="558" r:id="rId23"/>
    <p:sldId id="690" r:id="rId24"/>
    <p:sldId id="608" r:id="rId25"/>
    <p:sldId id="704" r:id="rId26"/>
    <p:sldId id="606" r:id="rId27"/>
    <p:sldId id="705" r:id="rId28"/>
    <p:sldId id="609" r:id="rId29"/>
    <p:sldId id="681" r:id="rId30"/>
    <p:sldId id="696" r:id="rId31"/>
    <p:sldId id="675" r:id="rId32"/>
    <p:sldId id="676" r:id="rId33"/>
    <p:sldId id="689" r:id="rId34"/>
    <p:sldId id="634" r:id="rId35"/>
    <p:sldId id="679" r:id="rId36"/>
    <p:sldId id="703" r:id="rId3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7966" autoAdjust="0"/>
  </p:normalViewPr>
  <p:slideViewPr>
    <p:cSldViewPr>
      <p:cViewPr varScale="1">
        <p:scale>
          <a:sx n="103" d="100"/>
          <a:sy n="103" d="100"/>
        </p:scale>
        <p:origin x="-1854" y="-84"/>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88" d="100"/>
          <a:sy n="88" d="100"/>
        </p:scale>
        <p:origin x="-302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6888"/>
          </a:xfrm>
          <a:prstGeom prst="rect">
            <a:avLst/>
          </a:prstGeom>
        </p:spPr>
        <p:txBody>
          <a:bodyPr vert="horz" lIns="91430" tIns="45715" rIns="91430" bIns="45715" rtlCol="0"/>
          <a:lstStyle>
            <a:lvl1pPr algn="r">
              <a:defRPr sz="1200"/>
            </a:lvl1pPr>
          </a:lstStyle>
          <a:p>
            <a:fld id="{580503D3-6DC2-438C-9380-86DC4B2C4998}" type="datetimeFigureOut">
              <a:rPr lang="en-GB" smtClean="0"/>
              <a:t>22/10/2015</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30" tIns="45715" rIns="91430" bIns="45715" rtlCol="0" anchor="b"/>
          <a:lstStyle>
            <a:lvl1pPr algn="r">
              <a:defRPr sz="1200"/>
            </a:lvl1pPr>
          </a:lstStyle>
          <a:p>
            <a:fld id="{FA38ADCE-A3D6-4952-A93D-AF907B3276BD}" type="slidenum">
              <a:rPr lang="en-GB" smtClean="0"/>
              <a:t>‹#›</a:t>
            </a:fld>
            <a:endParaRPr lang="en-GB"/>
          </a:p>
        </p:txBody>
      </p:sp>
    </p:spTree>
    <p:extLst>
      <p:ext uri="{BB962C8B-B14F-4D97-AF65-F5344CB8AC3E}">
        <p14:creationId xmlns:p14="http://schemas.microsoft.com/office/powerpoint/2010/main" val="218074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430" tIns="45715" rIns="91430" bIns="45715"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60" cy="496332"/>
          </a:xfrm>
          <a:prstGeom prst="rect">
            <a:avLst/>
          </a:prstGeom>
        </p:spPr>
        <p:txBody>
          <a:bodyPr vert="horz" lIns="91430" tIns="45715" rIns="91430" bIns="45715" rtlCol="0"/>
          <a:lstStyle>
            <a:lvl1pPr algn="r" fontAlgn="auto">
              <a:spcBef>
                <a:spcPts val="0"/>
              </a:spcBef>
              <a:spcAft>
                <a:spcPts val="0"/>
              </a:spcAft>
              <a:defRPr sz="1200">
                <a:latin typeface="+mn-lt"/>
                <a:cs typeface="+mn-cs"/>
              </a:defRPr>
            </a:lvl1pPr>
          </a:lstStyle>
          <a:p>
            <a:pPr>
              <a:defRPr/>
            </a:pPr>
            <a:fld id="{61A82EEB-6B8F-4EC8-9DC4-9D6722C631BF}" type="datetimeFigureOut">
              <a:rPr lang="en-GB"/>
              <a:pPr>
                <a:defRPr/>
              </a:pPr>
              <a:t>22/10/2015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pPr lvl="0"/>
            <a:endParaRPr lang="en-GB"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0" tIns="45715" rIns="91430" bIns="457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945660" cy="496332"/>
          </a:xfrm>
          <a:prstGeom prst="rect">
            <a:avLst/>
          </a:prstGeom>
        </p:spPr>
        <p:txBody>
          <a:bodyPr vert="horz" lIns="91430" tIns="45715" rIns="91430" bIns="45715"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60" cy="496332"/>
          </a:xfrm>
          <a:prstGeom prst="rect">
            <a:avLst/>
          </a:prstGeom>
        </p:spPr>
        <p:txBody>
          <a:bodyPr vert="horz" lIns="91430" tIns="45715" rIns="91430" bIns="45715" rtlCol="0" anchor="b"/>
          <a:lstStyle>
            <a:lvl1pPr algn="r" fontAlgn="auto">
              <a:spcBef>
                <a:spcPts val="0"/>
              </a:spcBef>
              <a:spcAft>
                <a:spcPts val="0"/>
              </a:spcAft>
              <a:defRPr sz="1200">
                <a:latin typeface="+mn-lt"/>
                <a:cs typeface="+mn-cs"/>
              </a:defRPr>
            </a:lvl1pPr>
          </a:lstStyle>
          <a:p>
            <a:pPr>
              <a:defRPr/>
            </a:pPr>
            <a:fld id="{D93C5443-CE32-4D36-A444-CCEA01FE69DC}" type="slidenum">
              <a:rPr lang="en-GB"/>
              <a:pPr>
                <a:defRPr/>
              </a:pPr>
              <a:t>‹#›</a:t>
            </a:fld>
            <a:endParaRPr lang="en-GB"/>
          </a:p>
        </p:txBody>
      </p:sp>
    </p:spTree>
    <p:extLst>
      <p:ext uri="{BB962C8B-B14F-4D97-AF65-F5344CB8AC3E}">
        <p14:creationId xmlns:p14="http://schemas.microsoft.com/office/powerpoint/2010/main" val="2792270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p:spPr>
        <p:txBody>
          <a:bodyPr/>
          <a:lstStyle/>
          <a:p>
            <a:pPr eaLnBrk="1" hangingPunct="1"/>
            <a:endParaRPr lang="es-ES" smtClean="0"/>
          </a:p>
        </p:txBody>
      </p:sp>
      <p:sp>
        <p:nvSpPr>
          <p:cNvPr id="17411" name="Slide Number Placeholder 3"/>
          <p:cNvSpPr>
            <a:spLocks noGrp="1"/>
          </p:cNvSpPr>
          <p:nvPr>
            <p:ph type="sldNum" sz="quarter" idx="5"/>
          </p:nvPr>
        </p:nvSpPr>
        <p:spPr>
          <a:noFill/>
          <a:ln>
            <a:miter lim="800000"/>
            <a:headEnd/>
            <a:tailEnd/>
          </a:ln>
        </p:spPr>
        <p:txBody>
          <a:bodyPr/>
          <a:lstStyle/>
          <a:p>
            <a:pPr defTabSz="911120"/>
            <a:fld id="{BB1D4785-6E76-4846-8FFC-7A1FBFB8F8ED}" type="slidenum">
              <a:rPr lang="en-GB" altLang="en-US" smtClean="0">
                <a:cs typeface="Arial" charset="0"/>
              </a:rPr>
              <a:pPr defTabSz="911120"/>
              <a:t>1</a:t>
            </a:fld>
            <a:endParaRPr lang="en-GB"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pt-PT" sz="1100" dirty="0" err="1">
                <a:solidFill>
                  <a:srgbClr val="0F5494"/>
                </a:solidFill>
              </a:rPr>
              <a:t>Don't</a:t>
            </a:r>
            <a:r>
              <a:rPr lang="pt-PT" sz="1100" dirty="0">
                <a:solidFill>
                  <a:srgbClr val="0F5494"/>
                </a:solidFill>
              </a:rPr>
              <a:t> </a:t>
            </a:r>
            <a:r>
              <a:rPr lang="pt-PT" sz="1100" dirty="0" err="1">
                <a:solidFill>
                  <a:srgbClr val="0F5494"/>
                </a:solidFill>
              </a:rPr>
              <a:t>forget</a:t>
            </a:r>
            <a:r>
              <a:rPr lang="pt-PT" sz="1100" dirty="0">
                <a:solidFill>
                  <a:srgbClr val="0F5494"/>
                </a:solidFill>
              </a:rPr>
              <a:t> to </a:t>
            </a:r>
            <a:r>
              <a:rPr lang="pt-PT" sz="1100" dirty="0" err="1">
                <a:solidFill>
                  <a:srgbClr val="0F5494"/>
                </a:solidFill>
              </a:rPr>
              <a:t>mention</a:t>
            </a:r>
            <a:r>
              <a:rPr lang="pt-PT" sz="1100" dirty="0">
                <a:solidFill>
                  <a:srgbClr val="0F5494"/>
                </a:solidFill>
              </a:rPr>
              <a:t>: </a:t>
            </a:r>
          </a:p>
          <a:p>
            <a:pPr>
              <a:lnSpc>
                <a:spcPct val="150000"/>
              </a:lnSpc>
            </a:pPr>
            <a:endParaRPr lang="pt-PT" sz="1100" dirty="0">
              <a:solidFill>
                <a:srgbClr val="0F5494"/>
              </a:solidFill>
            </a:endParaRPr>
          </a:p>
          <a:p>
            <a:pPr>
              <a:lnSpc>
                <a:spcPct val="150000"/>
              </a:lnSpc>
            </a:pPr>
            <a:r>
              <a:rPr lang="pt-PT" sz="1100" b="1" u="sng" dirty="0">
                <a:solidFill>
                  <a:srgbClr val="0F5494"/>
                </a:solidFill>
              </a:rPr>
              <a:t>"</a:t>
            </a:r>
            <a:r>
              <a:rPr lang="pt-PT" sz="1100" b="1" u="sng" dirty="0" err="1">
                <a:solidFill>
                  <a:srgbClr val="0F5494"/>
                </a:solidFill>
              </a:rPr>
              <a:t>Miscellaneous</a:t>
            </a:r>
            <a:r>
              <a:rPr lang="pt-PT" sz="1100" b="1" u="sng" dirty="0">
                <a:solidFill>
                  <a:srgbClr val="0F5494"/>
                </a:solidFill>
              </a:rPr>
              <a:t>" </a:t>
            </a:r>
            <a:r>
              <a:rPr lang="pt-PT" sz="1100" b="1" u="sng" dirty="0" err="1">
                <a:solidFill>
                  <a:srgbClr val="0F5494"/>
                </a:solidFill>
              </a:rPr>
              <a:t>activities</a:t>
            </a:r>
            <a:r>
              <a:rPr lang="pt-PT" sz="1100" b="1" u="sng" dirty="0">
                <a:solidFill>
                  <a:srgbClr val="0F5494"/>
                </a:solidFill>
              </a:rPr>
              <a:t> </a:t>
            </a:r>
            <a:r>
              <a:rPr lang="pt-PT" sz="1100" dirty="0" err="1">
                <a:solidFill>
                  <a:srgbClr val="0F5494"/>
                </a:solidFill>
              </a:rPr>
              <a:t>implemented</a:t>
            </a:r>
            <a:r>
              <a:rPr lang="pt-PT" sz="1100" dirty="0">
                <a:solidFill>
                  <a:srgbClr val="0F5494"/>
                </a:solidFill>
              </a:rPr>
              <a:t> </a:t>
            </a:r>
            <a:r>
              <a:rPr lang="pt-PT" sz="1100" dirty="0" err="1">
                <a:solidFill>
                  <a:srgbClr val="0F5494"/>
                </a:solidFill>
              </a:rPr>
              <a:t>under</a:t>
            </a:r>
            <a:r>
              <a:rPr lang="pt-PT" sz="1100" dirty="0">
                <a:solidFill>
                  <a:srgbClr val="0F5494"/>
                </a:solidFill>
              </a:rPr>
              <a:t> </a:t>
            </a:r>
            <a:r>
              <a:rPr lang="pt-PT" sz="1100" dirty="0" err="1">
                <a:solidFill>
                  <a:srgbClr val="0F5494"/>
                </a:solidFill>
              </a:rPr>
              <a:t>Other</a:t>
            </a:r>
            <a:r>
              <a:rPr lang="pt-PT" sz="1100" dirty="0">
                <a:solidFill>
                  <a:srgbClr val="0F5494"/>
                </a:solidFill>
              </a:rPr>
              <a:t> </a:t>
            </a:r>
            <a:r>
              <a:rPr lang="pt-PT" sz="1100" dirty="0" err="1">
                <a:solidFill>
                  <a:srgbClr val="0F5494"/>
                </a:solidFill>
              </a:rPr>
              <a:t>actions</a:t>
            </a:r>
            <a:r>
              <a:rPr lang="pt-PT" sz="1100" dirty="0">
                <a:solidFill>
                  <a:srgbClr val="0F5494"/>
                </a:solidFill>
              </a:rPr>
              <a:t> </a:t>
            </a:r>
            <a:r>
              <a:rPr lang="pt-PT" sz="1100" dirty="0" err="1">
                <a:solidFill>
                  <a:srgbClr val="0F5494"/>
                </a:solidFill>
              </a:rPr>
              <a:t>include</a:t>
            </a:r>
            <a:r>
              <a:rPr lang="pt-PT" sz="1100" dirty="0">
                <a:solidFill>
                  <a:srgbClr val="0F5494"/>
                </a:solidFill>
              </a:rPr>
              <a:t>: </a:t>
            </a:r>
          </a:p>
          <a:p>
            <a:pPr marL="742864" lvl="1" indent="-285717">
              <a:buFont typeface="Arial" panose="020B0604020202020204" pitchFamily="34" charset="0"/>
              <a:buChar char="•"/>
            </a:pPr>
            <a:r>
              <a:rPr lang="pt-PT" sz="1100" dirty="0">
                <a:solidFill>
                  <a:srgbClr val="0F5494"/>
                </a:solidFill>
              </a:rPr>
              <a:t>H2020 </a:t>
            </a:r>
            <a:r>
              <a:rPr lang="pt-PT" sz="1100" dirty="0" err="1">
                <a:solidFill>
                  <a:srgbClr val="0F5494"/>
                </a:solidFill>
              </a:rPr>
              <a:t>proposal</a:t>
            </a:r>
            <a:r>
              <a:rPr lang="pt-PT" sz="1100" dirty="0">
                <a:solidFill>
                  <a:srgbClr val="0F5494"/>
                </a:solidFill>
              </a:rPr>
              <a:t> </a:t>
            </a:r>
            <a:r>
              <a:rPr lang="pt-PT" sz="1100" dirty="0" err="1">
                <a:solidFill>
                  <a:srgbClr val="0F5494"/>
                </a:solidFill>
              </a:rPr>
              <a:t>preparation</a:t>
            </a:r>
            <a:r>
              <a:rPr lang="pt-PT" sz="1100" dirty="0">
                <a:solidFill>
                  <a:srgbClr val="0F5494"/>
                </a:solidFill>
              </a:rPr>
              <a:t>, </a:t>
            </a:r>
            <a:r>
              <a:rPr lang="pt-PT" sz="1100" dirty="0" err="1">
                <a:solidFill>
                  <a:srgbClr val="0F5494"/>
                </a:solidFill>
              </a:rPr>
              <a:t>evaluation</a:t>
            </a:r>
            <a:r>
              <a:rPr lang="pt-PT" sz="1100" dirty="0">
                <a:solidFill>
                  <a:srgbClr val="0F5494"/>
                </a:solidFill>
              </a:rPr>
              <a:t> </a:t>
            </a:r>
            <a:r>
              <a:rPr lang="pt-PT" sz="1100" dirty="0" err="1">
                <a:solidFill>
                  <a:srgbClr val="0F5494"/>
                </a:solidFill>
              </a:rPr>
              <a:t>and</a:t>
            </a:r>
            <a:r>
              <a:rPr lang="pt-PT" sz="1100" dirty="0">
                <a:solidFill>
                  <a:srgbClr val="0F5494"/>
                </a:solidFill>
              </a:rPr>
              <a:t> </a:t>
            </a:r>
            <a:r>
              <a:rPr lang="pt-PT" sz="1100" dirty="0" err="1">
                <a:solidFill>
                  <a:srgbClr val="0F5494"/>
                </a:solidFill>
              </a:rPr>
              <a:t>project</a:t>
            </a:r>
            <a:r>
              <a:rPr lang="pt-PT" sz="1100" dirty="0">
                <a:solidFill>
                  <a:srgbClr val="0F5494"/>
                </a:solidFill>
              </a:rPr>
              <a:t> </a:t>
            </a:r>
            <a:r>
              <a:rPr lang="pt-PT" sz="1100" dirty="0" err="1">
                <a:solidFill>
                  <a:srgbClr val="0F5494"/>
                </a:solidFill>
              </a:rPr>
              <a:t>monitoring</a:t>
            </a:r>
            <a:r>
              <a:rPr lang="pt-PT" sz="1100" dirty="0">
                <a:solidFill>
                  <a:srgbClr val="0F5494"/>
                </a:solidFill>
              </a:rPr>
              <a:t>.</a:t>
            </a:r>
          </a:p>
          <a:p>
            <a:pPr marL="742864" lvl="1" indent="-285717">
              <a:buFont typeface="Arial" panose="020B0604020202020204" pitchFamily="34" charset="0"/>
              <a:buChar char="•"/>
            </a:pPr>
            <a:r>
              <a:rPr lang="pt-PT" sz="1100" dirty="0" err="1">
                <a:solidFill>
                  <a:srgbClr val="0F5494"/>
                </a:solidFill>
              </a:rPr>
              <a:t>Studies</a:t>
            </a:r>
            <a:r>
              <a:rPr lang="pt-PT" sz="1100" dirty="0">
                <a:solidFill>
                  <a:srgbClr val="0F5494"/>
                </a:solidFill>
              </a:rPr>
              <a:t> </a:t>
            </a:r>
            <a:r>
              <a:rPr lang="pt-PT" sz="1100" dirty="0" err="1">
                <a:solidFill>
                  <a:srgbClr val="0F5494"/>
                </a:solidFill>
              </a:rPr>
              <a:t>and</a:t>
            </a:r>
            <a:r>
              <a:rPr lang="pt-PT" sz="1100" dirty="0">
                <a:solidFill>
                  <a:srgbClr val="0F5494"/>
                </a:solidFill>
              </a:rPr>
              <a:t> </a:t>
            </a:r>
            <a:r>
              <a:rPr lang="pt-PT" sz="1100" dirty="0" err="1">
                <a:solidFill>
                  <a:srgbClr val="0F5494"/>
                </a:solidFill>
              </a:rPr>
              <a:t>communication</a:t>
            </a:r>
            <a:r>
              <a:rPr lang="pt-PT" sz="1100" dirty="0">
                <a:solidFill>
                  <a:srgbClr val="0F5494"/>
                </a:solidFill>
              </a:rPr>
              <a:t> </a:t>
            </a:r>
            <a:r>
              <a:rPr lang="pt-PT" sz="1100" dirty="0" err="1">
                <a:solidFill>
                  <a:srgbClr val="0F5494"/>
                </a:solidFill>
              </a:rPr>
              <a:t>activities</a:t>
            </a:r>
            <a:r>
              <a:rPr lang="pt-PT" sz="1100" dirty="0">
                <a:solidFill>
                  <a:srgbClr val="0F5494"/>
                </a:solidFill>
              </a:rPr>
              <a:t> </a:t>
            </a:r>
            <a:r>
              <a:rPr lang="pt-PT" sz="1100" dirty="0" err="1">
                <a:solidFill>
                  <a:srgbClr val="0F5494"/>
                </a:solidFill>
              </a:rPr>
              <a:t>supporting</a:t>
            </a:r>
            <a:r>
              <a:rPr lang="pt-PT" sz="1100" dirty="0">
                <a:solidFill>
                  <a:srgbClr val="0F5494"/>
                </a:solidFill>
              </a:rPr>
              <a:t> H2020 LEIT-</a:t>
            </a:r>
            <a:r>
              <a:rPr lang="pt-PT" sz="1100" dirty="0" err="1">
                <a:solidFill>
                  <a:srgbClr val="0F5494"/>
                </a:solidFill>
              </a:rPr>
              <a:t>Space</a:t>
            </a:r>
            <a:r>
              <a:rPr lang="pt-PT" sz="1100" dirty="0">
                <a:solidFill>
                  <a:srgbClr val="0F5494"/>
                </a:solidFill>
              </a:rPr>
              <a:t>.</a:t>
            </a:r>
            <a:endParaRPr lang="en-GB" sz="1100" dirty="0">
              <a:solidFill>
                <a:srgbClr val="0F5494"/>
              </a:solidFill>
            </a:endParaRPr>
          </a:p>
          <a:p>
            <a:pPr lvl="0"/>
            <a:endParaRPr lang="en-GB" dirty="0"/>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11</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latin typeface="Arial" charset="0"/>
            </a:endParaRPr>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12</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15</a:t>
            </a:fld>
            <a:endParaRPr lang="en-GB"/>
          </a:p>
        </p:txBody>
      </p:sp>
    </p:spTree>
    <p:extLst>
      <p:ext uri="{BB962C8B-B14F-4D97-AF65-F5344CB8AC3E}">
        <p14:creationId xmlns:p14="http://schemas.microsoft.com/office/powerpoint/2010/main" val="23569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17575" y="744538"/>
            <a:ext cx="4962525" cy="3722687"/>
          </a:xfrm>
          <a:ln/>
        </p:spPr>
      </p:sp>
      <p:sp>
        <p:nvSpPr>
          <p:cNvPr id="31747" name="Notes Placeholder 2"/>
          <p:cNvSpPr>
            <a:spLocks noGrp="1"/>
          </p:cNvSpPr>
          <p:nvPr>
            <p:ph type="body" idx="1"/>
          </p:nvPr>
        </p:nvSpPr>
        <p:spPr>
          <a:noFill/>
        </p:spPr>
        <p:txBody>
          <a:bodyPr/>
          <a:lstStyle/>
          <a:p>
            <a:pPr eaLnBrk="1" hangingPunct="1"/>
            <a:endParaRPr lang="en-GB" altLang="en-US" smtClean="0">
              <a:latin typeface="Arial" charset="0"/>
            </a:endParaRPr>
          </a:p>
        </p:txBody>
      </p:sp>
      <p:sp>
        <p:nvSpPr>
          <p:cNvPr id="3174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36115" indent="-283121" eaLnBrk="0" hangingPunct="0">
              <a:defRPr sz="1200">
                <a:solidFill>
                  <a:srgbClr val="0F5494"/>
                </a:solidFill>
                <a:latin typeface="Verdana" pitchFamily="34" charset="0"/>
              </a:defRPr>
            </a:lvl2pPr>
            <a:lvl3pPr marL="1134058" indent="-226497" eaLnBrk="0" hangingPunct="0">
              <a:defRPr sz="1200">
                <a:solidFill>
                  <a:srgbClr val="0F5494"/>
                </a:solidFill>
                <a:latin typeface="Verdana" pitchFamily="34" charset="0"/>
              </a:defRPr>
            </a:lvl3pPr>
            <a:lvl4pPr marL="1587052" indent="-226497" eaLnBrk="0" hangingPunct="0">
              <a:defRPr sz="1200">
                <a:solidFill>
                  <a:srgbClr val="0F5494"/>
                </a:solidFill>
                <a:latin typeface="Verdana" pitchFamily="34" charset="0"/>
              </a:defRPr>
            </a:lvl4pPr>
            <a:lvl5pPr marL="2040045" indent="-226497" eaLnBrk="0" hangingPunct="0">
              <a:defRPr sz="1200">
                <a:solidFill>
                  <a:srgbClr val="0F5494"/>
                </a:solidFill>
                <a:latin typeface="Verdana" pitchFamily="34" charset="0"/>
              </a:defRPr>
            </a:lvl5pPr>
            <a:lvl6pPr marL="2493039" indent="-226497" eaLnBrk="0" fontAlgn="base" hangingPunct="0">
              <a:spcBef>
                <a:spcPct val="0"/>
              </a:spcBef>
              <a:spcAft>
                <a:spcPct val="0"/>
              </a:spcAft>
              <a:defRPr sz="1200">
                <a:solidFill>
                  <a:srgbClr val="0F5494"/>
                </a:solidFill>
                <a:latin typeface="Verdana" pitchFamily="34" charset="0"/>
              </a:defRPr>
            </a:lvl6pPr>
            <a:lvl7pPr marL="2946033" indent="-226497" eaLnBrk="0" fontAlgn="base" hangingPunct="0">
              <a:spcBef>
                <a:spcPct val="0"/>
              </a:spcBef>
              <a:spcAft>
                <a:spcPct val="0"/>
              </a:spcAft>
              <a:defRPr sz="1200">
                <a:solidFill>
                  <a:srgbClr val="0F5494"/>
                </a:solidFill>
                <a:latin typeface="Verdana" pitchFamily="34" charset="0"/>
              </a:defRPr>
            </a:lvl7pPr>
            <a:lvl8pPr marL="3399027" indent="-226497" eaLnBrk="0" fontAlgn="base" hangingPunct="0">
              <a:spcBef>
                <a:spcPct val="0"/>
              </a:spcBef>
              <a:spcAft>
                <a:spcPct val="0"/>
              </a:spcAft>
              <a:defRPr sz="1200">
                <a:solidFill>
                  <a:srgbClr val="0F5494"/>
                </a:solidFill>
                <a:latin typeface="Verdana" pitchFamily="34" charset="0"/>
              </a:defRPr>
            </a:lvl8pPr>
            <a:lvl9pPr marL="3852020" indent="-226497" eaLnBrk="0" fontAlgn="base" hangingPunct="0">
              <a:spcBef>
                <a:spcPct val="0"/>
              </a:spcBef>
              <a:spcAft>
                <a:spcPct val="0"/>
              </a:spcAft>
              <a:defRPr sz="1200">
                <a:solidFill>
                  <a:srgbClr val="0F5494"/>
                </a:solidFill>
                <a:latin typeface="Verdana" pitchFamily="34" charset="0"/>
              </a:defRPr>
            </a:lvl9pPr>
          </a:lstStyle>
          <a:p>
            <a:pPr eaLnBrk="1" hangingPunct="1"/>
            <a:fld id="{18A60F6F-EB74-460E-93A5-BB68A9B376BC}" type="slidenum">
              <a:rPr lang="de-DE" altLang="de-DE" smtClean="0">
                <a:solidFill>
                  <a:srgbClr val="000000"/>
                </a:solidFill>
                <a:latin typeface="Arial" charset="0"/>
              </a:rPr>
              <a:pPr eaLnBrk="1" hangingPunct="1"/>
              <a:t>18</a:t>
            </a:fld>
            <a:endParaRPr lang="de-DE" altLang="de-DE" smtClean="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21</a:t>
            </a:fld>
            <a:endParaRPr lang="en-GB"/>
          </a:p>
        </p:txBody>
      </p:sp>
    </p:spTree>
    <p:extLst>
      <p:ext uri="{BB962C8B-B14F-4D97-AF65-F5344CB8AC3E}">
        <p14:creationId xmlns:p14="http://schemas.microsoft.com/office/powerpoint/2010/main" val="335510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 challenge</a:t>
            </a:r>
            <a:r>
              <a:rPr lang="en-GB" b="1" dirty="0"/>
              <a:t> (= THE PROBLEM): </a:t>
            </a:r>
            <a:r>
              <a:rPr lang="en-GB" dirty="0"/>
              <a:t>the aspect of the Societal Challenge or Industrial Technology that needs to be tackled (i.e. the problem). The applicant should understand what is at stake. The WP text does not outline the expected solutions to the problem, nor the approach to be taken by the applicant.</a:t>
            </a:r>
          </a:p>
          <a:p>
            <a:r>
              <a:rPr lang="en-GB" b="1" u="sng" dirty="0"/>
              <a:t>Scope</a:t>
            </a:r>
            <a:r>
              <a:rPr lang="en-GB" b="1" dirty="0"/>
              <a:t> (=SPECIFICATION OF THE PROBLEM): </a:t>
            </a:r>
            <a:r>
              <a:rPr lang="en-GB" dirty="0"/>
              <a:t>the scope can be used to focus, or specify a perimeter to, the problem stated in the specific challenge. It can be used in a positive way ( </a:t>
            </a:r>
            <a:r>
              <a:rPr lang="en-GB" dirty="0" err="1"/>
              <a:t>eg</a:t>
            </a:r>
            <a:r>
              <a:rPr lang="en-GB" dirty="0"/>
              <a:t>  explicitly highlight the range of R&amp;I activity required) or a negative way (used in the assessment of whether a proposal falls out of scope -or partly out of scope- of a call).</a:t>
            </a:r>
          </a:p>
          <a:p>
            <a:r>
              <a:rPr lang="en-GB" b="1" u="sng" dirty="0"/>
              <a:t>Impact:</a:t>
            </a:r>
            <a:r>
              <a:rPr lang="en-GB" dirty="0"/>
              <a:t> the extent to which project outputs should contribute to the expected impacts described for the topic, to enhancing innovation and integration of new knowledge, to strengthening the competitiveness and growth etc. The dissemination and exploitation of future research results are vital steps in the chain towards achieving impacts. Therefore funded projects should result in concrete, meaningful and Europe-wide benefits to many stakeholders, thereby helping solving pressing issues faced by many.</a:t>
            </a:r>
          </a:p>
          <a:p>
            <a:pPr lvl="0"/>
            <a:endParaRPr lang="en-GB" dirty="0"/>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22</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23</a:t>
            </a:fld>
            <a:endParaRPr lang="en-GB"/>
          </a:p>
        </p:txBody>
      </p:sp>
    </p:spTree>
    <p:extLst>
      <p:ext uri="{BB962C8B-B14F-4D97-AF65-F5344CB8AC3E}">
        <p14:creationId xmlns:p14="http://schemas.microsoft.com/office/powerpoint/2010/main" val="314950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24</a:t>
            </a:fld>
            <a:endParaRPr lang="en-GB"/>
          </a:p>
        </p:txBody>
      </p:sp>
    </p:spTree>
    <p:extLst>
      <p:ext uri="{BB962C8B-B14F-4D97-AF65-F5344CB8AC3E}">
        <p14:creationId xmlns:p14="http://schemas.microsoft.com/office/powerpoint/2010/main" val="314950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25</a:t>
            </a:fld>
            <a:endParaRPr lang="en-GB"/>
          </a:p>
        </p:txBody>
      </p:sp>
    </p:spTree>
    <p:extLst>
      <p:ext uri="{BB962C8B-B14F-4D97-AF65-F5344CB8AC3E}">
        <p14:creationId xmlns:p14="http://schemas.microsoft.com/office/powerpoint/2010/main" val="3594852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26</a:t>
            </a:fld>
            <a:endParaRPr lang="en-GB"/>
          </a:p>
        </p:txBody>
      </p:sp>
    </p:spTree>
    <p:extLst>
      <p:ext uri="{BB962C8B-B14F-4D97-AF65-F5344CB8AC3E}">
        <p14:creationId xmlns:p14="http://schemas.microsoft.com/office/powerpoint/2010/main" val="359485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2</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27</a:t>
            </a:fld>
            <a:endParaRPr lang="en-GB"/>
          </a:p>
        </p:txBody>
      </p:sp>
    </p:spTree>
    <p:extLst>
      <p:ext uri="{BB962C8B-B14F-4D97-AF65-F5344CB8AC3E}">
        <p14:creationId xmlns:p14="http://schemas.microsoft.com/office/powerpoint/2010/main" val="43222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28</a:t>
            </a:fld>
            <a:endParaRPr lang="en-GB"/>
          </a:p>
        </p:txBody>
      </p:sp>
    </p:spTree>
    <p:extLst>
      <p:ext uri="{BB962C8B-B14F-4D97-AF65-F5344CB8AC3E}">
        <p14:creationId xmlns:p14="http://schemas.microsoft.com/office/powerpoint/2010/main" val="3355103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2525" cy="3721100"/>
          </a:xfrm>
        </p:spPr>
      </p:sp>
      <p:sp>
        <p:nvSpPr>
          <p:cNvPr id="3" name="Notes Placeholder 2"/>
          <p:cNvSpPr>
            <a:spLocks noGrp="1"/>
          </p:cNvSpPr>
          <p:nvPr>
            <p:ph type="body" idx="1"/>
          </p:nvPr>
        </p:nvSpPr>
        <p:spPr/>
        <p:txBody>
          <a:bodyPr/>
          <a:lstStyle/>
          <a:p>
            <a:pPr lvl="0"/>
            <a:endParaRPr lang="en-GB">
              <a:latin typeface="Arial" charset="0"/>
            </a:endParaRPr>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29</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tshållare för bildobjekt 1"/>
          <p:cNvSpPr>
            <a:spLocks noGrp="1" noRot="1" noChangeAspect="1"/>
          </p:cNvSpPr>
          <p:nvPr>
            <p:ph type="sldImg"/>
          </p:nvPr>
        </p:nvSpPr>
        <p:spPr>
          <a:ln/>
        </p:spPr>
      </p:sp>
      <p:sp>
        <p:nvSpPr>
          <p:cNvPr id="71682" name="Platshållare för anteckningar 2"/>
          <p:cNvSpPr>
            <a:spLocks noGrp="1"/>
          </p:cNvSpPr>
          <p:nvPr>
            <p:ph type="body" idx="1"/>
          </p:nvPr>
        </p:nvSpPr>
        <p:spPr>
          <a:noFill/>
        </p:spPr>
        <p:txBody>
          <a:bodyPr/>
          <a:lstStyle/>
          <a:p>
            <a:endParaRPr lang="fr-BE" smtClean="0"/>
          </a:p>
        </p:txBody>
      </p:sp>
      <p:sp>
        <p:nvSpPr>
          <p:cNvPr id="4" name="Platshållare för bildnummer 3"/>
          <p:cNvSpPr>
            <a:spLocks noGrp="1"/>
          </p:cNvSpPr>
          <p:nvPr>
            <p:ph type="sldNum" sz="quarter" idx="5"/>
          </p:nvPr>
        </p:nvSpPr>
        <p:spPr/>
        <p:txBody>
          <a:bodyPr/>
          <a:lstStyle/>
          <a:p>
            <a:pPr>
              <a:defRPr/>
            </a:pPr>
            <a:fld id="{B333A5DD-B125-42F4-83B1-BA0173DDC006}" type="slidenum">
              <a:rPr lang="en-GB" altLang="en-US" smtClean="0">
                <a:solidFill>
                  <a:prstClr val="black"/>
                </a:solidFill>
              </a:rPr>
              <a:pPr>
                <a:defRPr/>
              </a:pPr>
              <a:t>31</a:t>
            </a:fld>
            <a:endParaRPr lang="en-GB"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32</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34</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3</a:t>
            </a:fld>
            <a:endParaRPr lang="en-GB"/>
          </a:p>
        </p:txBody>
      </p:sp>
    </p:spTree>
    <p:extLst>
      <p:ext uri="{BB962C8B-B14F-4D97-AF65-F5344CB8AC3E}">
        <p14:creationId xmlns:p14="http://schemas.microsoft.com/office/powerpoint/2010/main" val="23569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50180" name="Slide Number Placeholder 3"/>
          <p:cNvSpPr>
            <a:spLocks noGrp="1"/>
          </p:cNvSpPr>
          <p:nvPr>
            <p:ph type="sldNum" sz="quarter" idx="5"/>
          </p:nvPr>
        </p:nvSpPr>
        <p:spPr>
          <a:noFill/>
        </p:spPr>
        <p:txBody>
          <a:bodyPr/>
          <a:lstStyle>
            <a:lvl1pPr defTabSz="912707" eaLnBrk="0" hangingPunct="0">
              <a:defRPr b="1" i="1">
                <a:solidFill>
                  <a:schemeClr val="tx1"/>
                </a:solidFill>
                <a:latin typeface="Arial" charset="0"/>
                <a:cs typeface="Arial" charset="0"/>
              </a:defRPr>
            </a:lvl1pPr>
            <a:lvl2pPr marL="742864" indent="-285717" defTabSz="912707" eaLnBrk="0" hangingPunct="0">
              <a:defRPr b="1" i="1">
                <a:solidFill>
                  <a:schemeClr val="tx1"/>
                </a:solidFill>
                <a:latin typeface="Arial" charset="0"/>
                <a:cs typeface="Arial" charset="0"/>
              </a:defRPr>
            </a:lvl2pPr>
            <a:lvl3pPr marL="1142869" indent="-228574" defTabSz="912707" eaLnBrk="0" hangingPunct="0">
              <a:defRPr b="1" i="1">
                <a:solidFill>
                  <a:schemeClr val="tx1"/>
                </a:solidFill>
                <a:latin typeface="Arial" charset="0"/>
                <a:cs typeface="Arial" charset="0"/>
              </a:defRPr>
            </a:lvl3pPr>
            <a:lvl4pPr marL="1600015" indent="-228574" defTabSz="912707" eaLnBrk="0" hangingPunct="0">
              <a:defRPr b="1" i="1">
                <a:solidFill>
                  <a:schemeClr val="tx1"/>
                </a:solidFill>
                <a:latin typeface="Arial" charset="0"/>
                <a:cs typeface="Arial" charset="0"/>
              </a:defRPr>
            </a:lvl4pPr>
            <a:lvl5pPr marL="2057163" indent="-228574" defTabSz="912707" eaLnBrk="0" hangingPunct="0">
              <a:defRPr b="1" i="1">
                <a:solidFill>
                  <a:schemeClr val="tx1"/>
                </a:solidFill>
                <a:latin typeface="Arial" charset="0"/>
                <a:cs typeface="Arial" charset="0"/>
              </a:defRPr>
            </a:lvl5pPr>
            <a:lvl6pPr marL="2514309" indent="-228574" defTabSz="912707" eaLnBrk="0" fontAlgn="base" hangingPunct="0">
              <a:spcBef>
                <a:spcPct val="0"/>
              </a:spcBef>
              <a:spcAft>
                <a:spcPct val="0"/>
              </a:spcAft>
              <a:defRPr b="1" i="1">
                <a:solidFill>
                  <a:schemeClr val="tx1"/>
                </a:solidFill>
                <a:latin typeface="Arial" charset="0"/>
                <a:cs typeface="Arial" charset="0"/>
              </a:defRPr>
            </a:lvl6pPr>
            <a:lvl7pPr marL="2971457" indent="-228574" defTabSz="912707" eaLnBrk="0" fontAlgn="base" hangingPunct="0">
              <a:spcBef>
                <a:spcPct val="0"/>
              </a:spcBef>
              <a:spcAft>
                <a:spcPct val="0"/>
              </a:spcAft>
              <a:defRPr b="1" i="1">
                <a:solidFill>
                  <a:schemeClr val="tx1"/>
                </a:solidFill>
                <a:latin typeface="Arial" charset="0"/>
                <a:cs typeface="Arial" charset="0"/>
              </a:defRPr>
            </a:lvl7pPr>
            <a:lvl8pPr marL="3428604" indent="-228574" defTabSz="912707" eaLnBrk="0" fontAlgn="base" hangingPunct="0">
              <a:spcBef>
                <a:spcPct val="0"/>
              </a:spcBef>
              <a:spcAft>
                <a:spcPct val="0"/>
              </a:spcAft>
              <a:defRPr b="1" i="1">
                <a:solidFill>
                  <a:schemeClr val="tx1"/>
                </a:solidFill>
                <a:latin typeface="Arial" charset="0"/>
                <a:cs typeface="Arial" charset="0"/>
              </a:defRPr>
            </a:lvl8pPr>
            <a:lvl9pPr marL="3885751" indent="-228574" defTabSz="912707" eaLnBrk="0" fontAlgn="base" hangingPunct="0">
              <a:spcBef>
                <a:spcPct val="0"/>
              </a:spcBef>
              <a:spcAft>
                <a:spcPct val="0"/>
              </a:spcAft>
              <a:defRPr b="1" i="1">
                <a:solidFill>
                  <a:schemeClr val="tx1"/>
                </a:solidFill>
                <a:latin typeface="Arial" charset="0"/>
                <a:cs typeface="Arial" charset="0"/>
              </a:defRPr>
            </a:lvl9pPr>
          </a:lstStyle>
          <a:p>
            <a:pPr eaLnBrk="1" hangingPunct="1"/>
            <a:fld id="{6FF115A2-0DD3-43A2-ADB8-DF53B5CDCED8}" type="slidenum">
              <a:rPr lang="en-GB" altLang="en-US" b="0" i="0" smtClean="0">
                <a:solidFill>
                  <a:prstClr val="black"/>
                </a:solidFill>
                <a:ea typeface="ＭＳ Ｐゴシック" pitchFamily="34" charset="-128"/>
              </a:rPr>
              <a:pPr eaLnBrk="1" hangingPunct="1"/>
              <a:t>5</a:t>
            </a:fld>
            <a:endParaRPr lang="en-GB" altLang="en-US" b="0" i="0" smtClean="0">
              <a:solidFill>
                <a:prstClr val="black"/>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6</a:t>
            </a:fld>
            <a:endParaRPr lang="en-GB"/>
          </a:p>
        </p:txBody>
      </p:sp>
    </p:spTree>
    <p:extLst>
      <p:ext uri="{BB962C8B-B14F-4D97-AF65-F5344CB8AC3E}">
        <p14:creationId xmlns:p14="http://schemas.microsoft.com/office/powerpoint/2010/main" val="23569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7</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8</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a:p>
        </p:txBody>
      </p:sp>
      <p:sp>
        <p:nvSpPr>
          <p:cNvPr id="4" name="Slide Number Placeholder 3"/>
          <p:cNvSpPr>
            <a:spLocks noGrp="1"/>
          </p:cNvSpPr>
          <p:nvPr>
            <p:ph type="sldNum" sz="quarter" idx="10"/>
          </p:nvPr>
        </p:nvSpPr>
        <p:spPr/>
        <p:txBody>
          <a:bodyPr/>
          <a:lstStyle/>
          <a:p>
            <a:pPr>
              <a:defRPr/>
            </a:pPr>
            <a:fld id="{7C3025EA-D691-444D-A125-EE5E38772631}" type="slidenum">
              <a:rPr lang="en-GB" altLang="en-US" smtClean="0"/>
              <a:pPr>
                <a:defRPr/>
              </a:pPr>
              <a:t>9</a:t>
            </a:fld>
            <a:endParaRPr lang="en-GB" altLang="en-US"/>
          </a:p>
        </p:txBody>
      </p:sp>
    </p:spTree>
    <p:extLst>
      <p:ext uri="{BB962C8B-B14F-4D97-AF65-F5344CB8AC3E}">
        <p14:creationId xmlns:p14="http://schemas.microsoft.com/office/powerpoint/2010/main" val="323198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2F2CB8D-2BA5-4299-9C07-173D7C5B829A}" type="slidenum">
              <a:rPr lang="en-GB" altLang="en-US" smtClean="0">
                <a:solidFill>
                  <a:prstClr val="black"/>
                </a:solidFill>
              </a:rPr>
              <a:pPr>
                <a:defRPr/>
              </a:pPr>
              <a:t>10</a:t>
            </a:fld>
            <a:endParaRPr lang="en-GB" altLang="en-US">
              <a:solidFill>
                <a:prstClr val="black"/>
              </a:solidFill>
            </a:endParaRPr>
          </a:p>
        </p:txBody>
      </p:sp>
    </p:spTree>
    <p:extLst>
      <p:ext uri="{BB962C8B-B14F-4D97-AF65-F5344CB8AC3E}">
        <p14:creationId xmlns:p14="http://schemas.microsoft.com/office/powerpoint/2010/main" val="2218032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l-GR">
              <a:solidFill>
                <a:srgbClr val="FFFFFF"/>
              </a:solidFill>
            </a:endParaRPr>
          </a:p>
        </p:txBody>
      </p:sp>
      <p:pic>
        <p:nvPicPr>
          <p:cNvPr id="5" name="Picture 6" descr="LOGO CE-EN-quadri.eps"/>
          <p:cNvPicPr>
            <a:picLocks noChangeAspect="1"/>
          </p:cNvPicPr>
          <p:nvPr userDrawn="1"/>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84"/>
          <p:cNvSpPr>
            <a:spLocks noChangeArrowheads="1"/>
          </p:cNvSpPr>
          <p:nvPr userDrawn="1"/>
        </p:nvSpPr>
        <p:spPr bwMode="auto">
          <a:xfrm>
            <a:off x="4251325" y="1223963"/>
            <a:ext cx="623888" cy="31750"/>
          </a:xfrm>
          <a:prstGeom prst="rect">
            <a:avLst/>
          </a:prstGeom>
          <a:solidFill>
            <a:srgbClr val="EE8032"/>
          </a:solidFill>
          <a:ln w="9525" algn="ctr">
            <a:noFill/>
            <a:miter lim="800000"/>
            <a:headEnd/>
            <a:tailEnd/>
          </a:ln>
          <a:effectLst/>
        </p:spPr>
        <p:txBody>
          <a:bodyPr wrap="none" anchor="ctr"/>
          <a:lstStyle/>
          <a:p>
            <a:pPr>
              <a:defRPr/>
            </a:pPr>
            <a:endParaRPr lang="el-GR" sz="1200">
              <a:solidFill>
                <a:srgbClr val="0F5494"/>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12"/>
          <p:cNvSpPr>
            <a:spLocks noGrp="1" noChangeArrowheads="1"/>
          </p:cNvSpPr>
          <p:nvPr>
            <p:ph type="dt" sz="half" idx="10"/>
          </p:nvPr>
        </p:nvSpPr>
        <p:spPr/>
        <p:txBody>
          <a:bodyPr/>
          <a:lstStyle>
            <a:lvl1pPr fontAlgn="auto">
              <a:spcBef>
                <a:spcPts val="0"/>
              </a:spcBef>
              <a:spcAft>
                <a:spcPts val="0"/>
              </a:spcAft>
              <a:defRPr sz="1200" b="1">
                <a:solidFill>
                  <a:srgbClr val="FFFFFF"/>
                </a:solidFill>
                <a:latin typeface="+mn-lt"/>
                <a:cs typeface="Arial" pitchFamily="34" charset="0"/>
              </a:defRPr>
            </a:lvl1pPr>
          </a:lstStyle>
          <a:p>
            <a:pPr>
              <a:defRPr/>
            </a:pPr>
            <a:endParaRPr lang="en-GB"/>
          </a:p>
        </p:txBody>
      </p:sp>
      <p:sp>
        <p:nvSpPr>
          <p:cNvPr id="8" name="Rectangle 13"/>
          <p:cNvSpPr>
            <a:spLocks noGrp="1" noChangeArrowheads="1"/>
          </p:cNvSpPr>
          <p:nvPr>
            <p:ph type="ftr" sz="quarter" idx="11"/>
          </p:nvPr>
        </p:nvSpPr>
        <p:spPr/>
        <p:txBody>
          <a:bodyPr/>
          <a:lstStyle>
            <a:lvl1pPr fontAlgn="auto">
              <a:spcBef>
                <a:spcPts val="0"/>
              </a:spcBef>
              <a:spcAft>
                <a:spcPts val="0"/>
              </a:spcAft>
              <a:defRPr>
                <a:solidFill>
                  <a:srgbClr val="FFFFFF"/>
                </a:solidFill>
                <a:latin typeface="+mn-lt"/>
                <a:cs typeface="Arial" pitchFamily="34" charset="0"/>
              </a:defRPr>
            </a:lvl1pPr>
          </a:lstStyle>
          <a:p>
            <a:pPr>
              <a:defRPr/>
            </a:pPr>
            <a:endParaRPr lang="en-GB"/>
          </a:p>
        </p:txBody>
      </p:sp>
      <p:sp>
        <p:nvSpPr>
          <p:cNvPr id="9" name="Rectangle 15"/>
          <p:cNvSpPr>
            <a:spLocks noGrp="1" noChangeArrowheads="1"/>
          </p:cNvSpPr>
          <p:nvPr>
            <p:ph type="sldNum" sz="quarter" idx="12"/>
          </p:nvPr>
        </p:nvSpPr>
        <p:spPr/>
        <p:txBody>
          <a:bodyPr/>
          <a:lstStyle>
            <a:lvl1pPr fontAlgn="auto">
              <a:spcBef>
                <a:spcPts val="0"/>
              </a:spcBef>
              <a:spcAft>
                <a:spcPts val="0"/>
              </a:spcAft>
              <a:defRPr>
                <a:solidFill>
                  <a:srgbClr val="FFFFFF"/>
                </a:solidFill>
                <a:latin typeface="+mn-lt"/>
                <a:cs typeface="Arial" pitchFamily="34" charset="0"/>
              </a:defRPr>
            </a:lvl1pPr>
          </a:lstStyle>
          <a:p>
            <a:pPr>
              <a:defRPr/>
            </a:pPr>
            <a:fld id="{018AB602-EA45-4AD6-90A9-BB73BBCE2CA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A9C68160-7AFA-42FF-B265-0DB6532DBE7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8C4BF766-A75E-454E-A2D0-2EC7A739F49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9"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20"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0245872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111"/>
            <a:ext cx="8229600" cy="648593"/>
          </a:xfrm>
        </p:spPr>
        <p:txBody>
          <a:bodyPr anchor="t" anchorCtr="0"/>
          <a:lstStyle>
            <a:lvl1pPr>
              <a:defRPr>
                <a:solidFill>
                  <a:schemeClr val="tx1"/>
                </a:solidFill>
              </a:defRPr>
            </a:lvl1pPr>
          </a:lstStyle>
          <a:p>
            <a:r>
              <a:rPr lang="en-US" dirty="0" smtClean="0"/>
              <a:t>Click to edit Master title style</a:t>
            </a:r>
            <a:endParaRPr lang="en-GB" dirty="0"/>
          </a:p>
        </p:txBody>
      </p:sp>
      <p:sp>
        <p:nvSpPr>
          <p:cNvPr id="11" name="Content Placeholder 2"/>
          <p:cNvSpPr>
            <a:spLocks noGrp="1"/>
          </p:cNvSpPr>
          <p:nvPr>
            <p:ph idx="1"/>
          </p:nvPr>
        </p:nvSpPr>
        <p:spPr>
          <a:xfrm>
            <a:off x="395536" y="836712"/>
            <a:ext cx="8229600" cy="5184676"/>
          </a:xfrm>
        </p:spPr>
        <p:txBody>
          <a:bodyPr/>
          <a:lstStyle>
            <a:lvl1pPr marL="361950" indent="-361950">
              <a:spcBef>
                <a:spcPts val="0"/>
              </a:spcBef>
              <a:spcAft>
                <a:spcPts val="600"/>
              </a:spcAft>
              <a:buClr>
                <a:srgbClr val="FF9900"/>
              </a:buClr>
              <a:buSzPct val="120000"/>
              <a:buFont typeface="Wingdings" panose="05000000000000000000" pitchFamily="2" charset="2"/>
              <a:buChar char="§"/>
              <a:defRPr sz="1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0"/>
              </a:spcBef>
              <a:spcAft>
                <a:spcPts val="600"/>
              </a:spcAft>
              <a:buClr>
                <a:srgbClr val="00B0F0"/>
              </a:buClr>
              <a:tabLst>
                <a:tab pos="7623175" algn="l"/>
              </a:tabLst>
              <a:defRPr sz="1600" b="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0070C0"/>
              </a:buClr>
              <a:buFont typeface="Verdana" panose="020B0604030504040204" pitchFamily="34" charset="0"/>
              <a:buChar char="▪"/>
              <a:defRPr b="0">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9"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6577200" y="5940000"/>
            <a:ext cx="2242800" cy="597600"/>
          </a:xfrm>
          <a:prstGeom prst="rect">
            <a:avLst/>
          </a:prstGeom>
          <a:noFill/>
        </p:spPr>
      </p:pic>
      <p:sp>
        <p:nvSpPr>
          <p:cNvPr id="3" name="TextBox 2"/>
          <p:cNvSpPr txBox="1"/>
          <p:nvPr userDrawn="1"/>
        </p:nvSpPr>
        <p:spPr>
          <a:xfrm>
            <a:off x="445989" y="6309320"/>
            <a:ext cx="1871910" cy="261610"/>
          </a:xfrm>
          <a:prstGeom prst="rect">
            <a:avLst/>
          </a:prstGeom>
          <a:solidFill>
            <a:schemeClr val="bg1"/>
          </a:solidFill>
        </p:spPr>
        <p:txBody>
          <a:bodyPr wrap="square" rtlCol="0">
            <a:spAutoFit/>
          </a:bodyPr>
          <a:lstStyle/>
          <a:p>
            <a:pPr algn="l" defTabSz="457200" fontAlgn="auto">
              <a:spcBef>
                <a:spcPts val="0"/>
              </a:spcBef>
              <a:spcAft>
                <a:spcPts val="0"/>
              </a:spcAft>
            </a:pPr>
            <a:r>
              <a:rPr lang="en-GB" sz="1100" b="1" dirty="0" smtClean="0">
                <a:solidFill>
                  <a:schemeClr val="bg2"/>
                </a:solidFill>
                <a:ea typeface="Verdana" panose="020B0604030504040204" pitchFamily="34" charset="0"/>
                <a:cs typeface="Verdana" panose="020B0604030504040204" pitchFamily="34" charset="0"/>
              </a:rPr>
              <a:t>HORIZON 2020</a:t>
            </a:r>
            <a:endParaRPr lang="en-GB" sz="1100" b="1" dirty="0">
              <a:solidFill>
                <a:schemeClr val="bg2"/>
              </a:solidFill>
              <a:ea typeface="Verdana" panose="020B0604030504040204" pitchFamily="34" charset="0"/>
              <a:cs typeface="Verdana" panose="020B0604030504040204" pitchFamily="34" charset="0"/>
            </a:endParaRPr>
          </a:p>
        </p:txBody>
      </p:sp>
      <p:sp>
        <p:nvSpPr>
          <p:cNvPr id="12" name="Rectangle 6"/>
          <p:cNvSpPr txBox="1">
            <a:spLocks noChangeArrowheads="1"/>
          </p:cNvSpPr>
          <p:nvPr userDrawn="1"/>
        </p:nvSpPr>
        <p:spPr bwMode="auto">
          <a:xfrm>
            <a:off x="-31427" y="6499820"/>
            <a:ext cx="477416" cy="36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r" rtl="0" fontAlgn="base">
              <a:spcBef>
                <a:spcPct val="0"/>
              </a:spcBef>
              <a:spcAft>
                <a:spcPct val="0"/>
              </a:spcAft>
              <a:defRPr sz="1100" b="0" kern="1200" smtClean="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fld id="{2BB59E6E-B967-488E-B209-8B7FA0D7AF99}" type="slidenum">
              <a:rPr lang="en-GB" b="0" i="1" smtClean="0">
                <a:latin typeface="Verdana" panose="020B0604030504040204" pitchFamily="34" charset="0"/>
                <a:ea typeface="Verdana" panose="020B0604030504040204" pitchFamily="34" charset="0"/>
                <a:cs typeface="Verdana" panose="020B0604030504040204" pitchFamily="34" charset="0"/>
              </a:rPr>
              <a:pPr algn="l">
                <a:defRPr/>
              </a:pPr>
              <a:t>‹#›</a:t>
            </a:fld>
            <a:endParaRPr lang="en-GB"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2227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231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18" y="228519"/>
            <a:ext cx="896108" cy="622820"/>
          </a:xfrm>
          <a:prstGeom prst="rect">
            <a:avLst/>
          </a:prstGeom>
          <a:noFill/>
          <a:ln w="9525">
            <a:noFill/>
            <a:miter lim="800000"/>
            <a:headEnd/>
            <a:tailEnd/>
          </a:ln>
        </p:spPr>
      </p:pic>
      <p:sp>
        <p:nvSpPr>
          <p:cNvPr id="8" name="TextBox 7"/>
          <p:cNvSpPr txBox="1"/>
          <p:nvPr userDrawn="1"/>
        </p:nvSpPr>
        <p:spPr>
          <a:xfrm>
            <a:off x="8361128" y="231856"/>
            <a:ext cx="782872" cy="307777"/>
          </a:xfrm>
          <a:prstGeom prst="rect">
            <a:avLst/>
          </a:prstGeom>
          <a:noFill/>
        </p:spPr>
        <p:txBody>
          <a:bodyPr wrap="square" rtlCol="0">
            <a:spAutoFit/>
          </a:bodyPr>
          <a:lstStyle/>
          <a:p>
            <a:pPr algn="ctr"/>
            <a:fld id="{FFA8AFCE-5D0A-4842-953F-C9C1EC7AE8E9}" type="slidenum">
              <a:rPr lang="en-GB" sz="1400" b="0" i="0" smtClean="0">
                <a:solidFill>
                  <a:srgbClr val="3366CC"/>
                </a:solidFill>
                <a:latin typeface="+mn-lt"/>
              </a:rPr>
              <a:pPr algn="ctr"/>
              <a:t>‹#›</a:t>
            </a:fld>
            <a:endParaRPr lang="en-GB" sz="1400" b="0" i="0" smtClean="0">
              <a:solidFill>
                <a:srgbClr val="3366CC"/>
              </a:solidFill>
              <a:latin typeface="+mn-lt"/>
            </a:endParaRPr>
          </a:p>
        </p:txBody>
      </p:sp>
      <p:sp>
        <p:nvSpPr>
          <p:cNvPr id="7" name="Rectangle 6"/>
          <p:cNvSpPr/>
          <p:nvPr userDrawn="1"/>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i="0"/>
          </a:p>
        </p:txBody>
      </p:sp>
      <p:sp>
        <p:nvSpPr>
          <p:cNvPr id="9" name="TextBox 8"/>
          <p:cNvSpPr txBox="1"/>
          <p:nvPr userDrawn="1"/>
        </p:nvSpPr>
        <p:spPr>
          <a:xfrm>
            <a:off x="4287838" y="6630987"/>
            <a:ext cx="585787" cy="236537"/>
          </a:xfrm>
          <a:prstGeom prst="rect">
            <a:avLst/>
          </a:prstGeom>
          <a:noFill/>
        </p:spPr>
        <p:txBody>
          <a:bodyPr wrap="square" rtlCol="0">
            <a:spAutoFit/>
          </a:bodyPr>
          <a:lstStyle/>
          <a:p>
            <a:pPr algn="ctr"/>
            <a:r>
              <a:rPr lang="pt-PT" sz="900" b="0" i="1" smtClean="0">
                <a:solidFill>
                  <a:schemeClr val="bg1"/>
                </a:solidFill>
                <a:latin typeface="+mn-lt"/>
              </a:rPr>
              <a:t>Space</a:t>
            </a:r>
            <a:endParaRPr lang="en-GB" sz="900" b="0" i="1">
              <a:solidFill>
                <a:schemeClr val="bg1"/>
              </a:solidFill>
              <a:latin typeface="+mn-lt"/>
            </a:endParaRPr>
          </a:p>
        </p:txBody>
      </p:sp>
    </p:spTree>
    <p:extLst>
      <p:ext uri="{BB962C8B-B14F-4D97-AF65-F5344CB8AC3E}">
        <p14:creationId xmlns:p14="http://schemas.microsoft.com/office/powerpoint/2010/main" val="30333154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TextBox 10"/>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28195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36720247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36720247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36720247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14F2CAAD-B343-4146-BE5B-E99CCFF75F9C}"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extBox 6"/>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1617878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extBox 6"/>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161787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1683019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7" name="TextBox 6"/>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14096455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TextBox 6"/>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18463124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12388218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E952C2E6-89E1-4AF6-9835-68E672C5B13F}"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921612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5745FAF3-A96F-4552-870B-C30F99CC62DC}"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79754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79686BFC-82A9-4771-916E-287F2FF36A38}"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90742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67200" y="19812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97FEE6A0-162C-44A5-83AF-BA3477727929}"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44983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005DABB6-3C65-4C3E-A04C-31157D12D8C8}"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r>
              <a:rPr lang="fr-FR"/>
              <a:t>••• </a:t>
            </a:r>
            <a:fld id="{02F27C61-9C65-4DAE-A48A-C6F8C72719B6}"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240722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r>
              <a:rPr lang="fr-FR"/>
              <a:t>••• </a:t>
            </a:r>
            <a:fld id="{108E01D9-B6DB-43FD-AC64-14F0F99E4668}"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4068737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fr-FR"/>
              <a:t>••• </a:t>
            </a:r>
            <a:fld id="{2F0968C9-7618-4773-9712-7962CE55997E}"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911724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DBE9BC39-5FDE-4445-A25D-137A4DB61D8A}"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464377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E4139813-0563-404C-9E88-E0154E596354}"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01037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8FE415A6-9BC3-47D7-8070-328A94A46A2B}"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812146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88913"/>
            <a:ext cx="2114550" cy="5983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8913"/>
            <a:ext cx="6191250" cy="5983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BC0846EC-93A8-44E4-BE4D-4A1B7D7D60D6}"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803366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188913"/>
            <a:ext cx="7010400" cy="7191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429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67200" y="1981200"/>
            <a:ext cx="3429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54BA231B-907D-485A-9E33-4BACC716940E}"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568843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188913"/>
            <a:ext cx="7010400" cy="719137"/>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685800" y="1981200"/>
            <a:ext cx="7010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85800" y="4152900"/>
            <a:ext cx="7010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90DF15A2-90EF-4792-9F7D-C7D9527DCD06}"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989876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9"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20"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31181292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10"/>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7" name="Rectangle 11"/>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BCDEB475-4ADA-4C1F-958A-E4D4ED037398}"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Box 6"/>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33514889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18" y="228519"/>
            <a:ext cx="896108" cy="622820"/>
          </a:xfrm>
          <a:prstGeom prst="rect">
            <a:avLst/>
          </a:prstGeom>
          <a:noFill/>
          <a:ln w="9525">
            <a:noFill/>
            <a:miter lim="800000"/>
            <a:headEnd/>
            <a:tailEnd/>
          </a:ln>
        </p:spPr>
      </p:pic>
      <p:sp>
        <p:nvSpPr>
          <p:cNvPr id="8" name="TextBox 7"/>
          <p:cNvSpPr txBox="1"/>
          <p:nvPr userDrawn="1"/>
        </p:nvSpPr>
        <p:spPr>
          <a:xfrm>
            <a:off x="8361128" y="231856"/>
            <a:ext cx="782872" cy="307777"/>
          </a:xfrm>
          <a:prstGeom prst="rect">
            <a:avLst/>
          </a:prstGeom>
          <a:noFill/>
        </p:spPr>
        <p:txBody>
          <a:bodyPr wrap="square" rtlCol="0">
            <a:spAutoFit/>
          </a:bodyPr>
          <a:lstStyle/>
          <a:p>
            <a:pPr algn="ctr"/>
            <a:fld id="{FFA8AFCE-5D0A-4842-953F-C9C1EC7AE8E9}" type="slidenum">
              <a:rPr lang="en-GB" sz="1400" b="0" i="0" smtClean="0">
                <a:solidFill>
                  <a:srgbClr val="3366CC"/>
                </a:solidFill>
                <a:latin typeface="+mn-lt"/>
              </a:rPr>
              <a:pPr algn="ctr"/>
              <a:t>‹#›</a:t>
            </a:fld>
            <a:endParaRPr lang="en-GB" sz="1400" b="0" i="0" smtClean="0">
              <a:solidFill>
                <a:srgbClr val="3366CC"/>
              </a:solidFill>
              <a:latin typeface="+mn-lt"/>
            </a:endParaRPr>
          </a:p>
        </p:txBody>
      </p:sp>
      <p:sp>
        <p:nvSpPr>
          <p:cNvPr id="7" name="Rectangle 6"/>
          <p:cNvSpPr/>
          <p:nvPr userDrawn="1"/>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i="0"/>
          </a:p>
        </p:txBody>
      </p:sp>
      <p:sp>
        <p:nvSpPr>
          <p:cNvPr id="9" name="TextBox 8"/>
          <p:cNvSpPr txBox="1"/>
          <p:nvPr userDrawn="1"/>
        </p:nvSpPr>
        <p:spPr>
          <a:xfrm>
            <a:off x="4287838" y="6630987"/>
            <a:ext cx="585787" cy="236537"/>
          </a:xfrm>
          <a:prstGeom prst="rect">
            <a:avLst/>
          </a:prstGeom>
          <a:noFill/>
        </p:spPr>
        <p:txBody>
          <a:bodyPr wrap="square" rtlCol="0">
            <a:spAutoFit/>
          </a:bodyPr>
          <a:lstStyle/>
          <a:p>
            <a:pPr algn="ctr"/>
            <a:r>
              <a:rPr lang="pt-PT" sz="900" b="0" i="1" smtClean="0">
                <a:solidFill>
                  <a:schemeClr val="bg1"/>
                </a:solidFill>
                <a:latin typeface="+mn-lt"/>
              </a:rPr>
              <a:t>Space</a:t>
            </a:r>
            <a:endParaRPr lang="en-GB" sz="900" b="0" i="1">
              <a:solidFill>
                <a:schemeClr val="bg1"/>
              </a:solidFill>
              <a:latin typeface="+mn-lt"/>
            </a:endParaRPr>
          </a:p>
        </p:txBody>
      </p:sp>
    </p:spTree>
    <p:extLst>
      <p:ext uri="{BB962C8B-B14F-4D97-AF65-F5344CB8AC3E}">
        <p14:creationId xmlns:p14="http://schemas.microsoft.com/office/powerpoint/2010/main" val="22272056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32967410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smtClean="0"/>
          </a:p>
        </p:txBody>
      </p:sp>
      <p:sp>
        <p:nvSpPr>
          <p:cNvPr id="6" name="TextBox 5"/>
          <p:cNvSpPr txBox="1"/>
          <p:nvPr userDrawn="1"/>
        </p:nvSpPr>
        <p:spPr>
          <a:xfrm>
            <a:off x="8450318" y="368039"/>
            <a:ext cx="693682" cy="276999"/>
          </a:xfrm>
          <a:prstGeom prst="rect">
            <a:avLst/>
          </a:prstGeom>
          <a:noFill/>
        </p:spPr>
        <p:txBody>
          <a:bodyPr wrap="square" rtlCol="0">
            <a:spAutoFit/>
          </a:bodyPr>
          <a:lstStyle/>
          <a:p>
            <a:pPr algn="ctr"/>
            <a:fld id="{FFA8AFCE-5D0A-4842-953F-C9C1EC7AE8E9}" type="slidenum">
              <a:rPr lang="en-GB" sz="1200" b="0" i="0" smtClean="0">
                <a:solidFill>
                  <a:schemeClr val="bg1"/>
                </a:solidFill>
                <a:latin typeface="+mn-lt"/>
              </a:rPr>
              <a:pPr algn="ctr"/>
              <a:t>‹#›</a:t>
            </a:fld>
            <a:endParaRPr lang="en-GB" sz="1200" b="0" i="0" smtClean="0">
              <a:solidFill>
                <a:schemeClr val="bg1"/>
              </a:solidFill>
              <a:latin typeface="+mn-lt"/>
            </a:endParaRPr>
          </a:p>
        </p:txBody>
      </p:sp>
    </p:spTree>
    <p:extLst>
      <p:ext uri="{BB962C8B-B14F-4D97-AF65-F5344CB8AC3E}">
        <p14:creationId xmlns:p14="http://schemas.microsoft.com/office/powerpoint/2010/main" val="8064446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7179602F-65A9-43C0-8854-C7144373D6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F5D1D08B-257B-4148-AF14-91BD609C960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F71262B8-9270-4787-9E0D-821B09C9C86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10"/>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7" name="Rectangle 11"/>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F70F6059-E96B-4B36-BCB2-7747B440D0C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10"/>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7" name="Rectangle 11"/>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C11EE306-0BAE-4B31-B1AD-274973FFA9B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C558338F-98A7-4AD4-94B2-4CBBB446CE57}"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032" name="Picture 17" descr="LOGO CE_Vertical_EN_NEG_quadri_HR"/>
          <p:cNvPicPr>
            <a:picLocks noChangeAspect="1" noChangeArrowheads="1"/>
          </p:cNvPicPr>
          <p:nvPr userDrawn="1"/>
        </p:nvPicPr>
        <p:blipFill>
          <a:blip r:embed="rId27"/>
          <a:srcRect/>
          <a:stretch>
            <a:fillRect/>
          </a:stretch>
        </p:blipFill>
        <p:spPr bwMode="auto">
          <a:xfrm>
            <a:off x="3957638" y="258763"/>
            <a:ext cx="1436687" cy="1004887"/>
          </a:xfrm>
          <a:prstGeom prst="rect">
            <a:avLst/>
          </a:prstGeom>
          <a:noFill/>
          <a:ln w="9525">
            <a:noFill/>
            <a:miter lim="800000"/>
            <a:headEnd/>
            <a:tailEnd/>
          </a:ln>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w="9525" algn="ctr">
            <a:noFill/>
            <a:miter lim="800000"/>
            <a:headEnd/>
            <a:tailEnd/>
          </a:ln>
          <a:effectLst/>
        </p:spPr>
        <p:txBody>
          <a:bodyPr wrap="none" anchor="ctr"/>
          <a:lstStyle/>
          <a:p>
            <a:pPr>
              <a:defRPr/>
            </a:pPr>
            <a:endParaRPr lang="el-GR" sz="1200">
              <a:solidFill>
                <a:srgbClr val="0F5494"/>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769" r:id="rId14"/>
    <p:sldLayoutId id="2147483771" r:id="rId15"/>
    <p:sldLayoutId id="2147483772" r:id="rId16"/>
    <p:sldLayoutId id="2147483776" r:id="rId17"/>
    <p:sldLayoutId id="2147483777" r:id="rId18"/>
    <p:sldLayoutId id="2147483778" r:id="rId19"/>
    <p:sldLayoutId id="2147483779" r:id="rId20"/>
    <p:sldLayoutId id="2147483782" r:id="rId21"/>
    <p:sldLayoutId id="2147483784" r:id="rId22"/>
    <p:sldLayoutId id="2147483788" r:id="rId23"/>
    <p:sldLayoutId id="2147483789" r:id="rId24"/>
    <p:sldLayoutId id="2147483798" r:id="rId25"/>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188913"/>
            <a:ext cx="7010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smtClean="0"/>
              <a:t>Cliquez et modifiez le titre</a:t>
            </a:r>
          </a:p>
        </p:txBody>
      </p:sp>
      <p:sp>
        <p:nvSpPr>
          <p:cNvPr id="1027" name="Rectangle 3"/>
          <p:cNvSpPr>
            <a:spLocks noGrp="1" noChangeArrowheads="1"/>
          </p:cNvSpPr>
          <p:nvPr>
            <p:ph type="body" idx="1"/>
          </p:nvPr>
        </p:nvSpPr>
        <p:spPr bwMode="auto">
          <a:xfrm>
            <a:off x="685800" y="1981200"/>
            <a:ext cx="7010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1029" name="Rectangle 5"/>
          <p:cNvSpPr>
            <a:spLocks noGrp="1" noChangeArrowheads="1"/>
          </p:cNvSpPr>
          <p:nvPr>
            <p:ph type="ftr" sz="quarter" idx="3"/>
          </p:nvPr>
        </p:nvSpPr>
        <p:spPr bwMode="auto">
          <a:xfrm>
            <a:off x="685800" y="6324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i="0">
                <a:latin typeface="+mn-lt"/>
              </a:defRPr>
            </a:lvl1pPr>
          </a:lstStyle>
          <a:p>
            <a:pPr eaLnBrk="0" hangingPunct="0">
              <a:defRPr/>
            </a:pPr>
            <a:endParaRPr lang="en-GB">
              <a:solidFill>
                <a:srgbClr val="000000"/>
              </a:solidFill>
            </a:endParaRPr>
          </a:p>
        </p:txBody>
      </p:sp>
      <p:sp>
        <p:nvSpPr>
          <p:cNvPr id="1030" name="Rectangle 6"/>
          <p:cNvSpPr>
            <a:spLocks noGrp="1" noChangeArrowheads="1"/>
          </p:cNvSpPr>
          <p:nvPr>
            <p:ph type="sldNum" sz="quarter" idx="4"/>
          </p:nvPr>
        </p:nvSpPr>
        <p:spPr bwMode="auto">
          <a:xfrm>
            <a:off x="7019925" y="6400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solidFill>
                  <a:srgbClr val="FFCC66"/>
                </a:solidFill>
                <a:latin typeface="+mn-lt"/>
              </a:defRPr>
            </a:lvl1pPr>
          </a:lstStyle>
          <a:p>
            <a:pPr eaLnBrk="0" hangingPunct="0">
              <a:defRPr/>
            </a:pPr>
            <a:r>
              <a:rPr lang="fr-FR" b="1"/>
              <a:t>••• </a:t>
            </a:r>
            <a:fld id="{3D69BCDC-A48B-4DC4-82CE-110202ECA194}" type="slidenum">
              <a:rPr lang="fr-FR" b="1">
                <a:solidFill>
                  <a:srgbClr val="0F5494"/>
                </a:solidFill>
              </a:rPr>
              <a:pPr eaLnBrk="0" hangingPunct="0">
                <a:defRPr/>
              </a:pPr>
              <a:t>‹#›</a:t>
            </a:fld>
            <a:endParaRPr lang="fr-FR" b="1">
              <a:solidFill>
                <a:srgbClr val="0F5494"/>
              </a:solidFill>
            </a:endParaRPr>
          </a:p>
        </p:txBody>
      </p:sp>
    </p:spTree>
    <p:extLst>
      <p:ext uri="{BB962C8B-B14F-4D97-AF65-F5344CB8AC3E}">
        <p14:creationId xmlns:p14="http://schemas.microsoft.com/office/powerpoint/2010/main" val="12641778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67" r:id="rId14"/>
    <p:sldLayoutId id="2147483768" r:id="rId15"/>
    <p:sldLayoutId id="2147483790" r:id="rId16"/>
    <p:sldLayoutId id="2147483792" r:id="rId17"/>
    <p:sldLayoutId id="2147483793" r:id="rId18"/>
  </p:sldLayoutIdLst>
  <p:timing>
    <p:tnLst>
      <p:par>
        <p:cTn id="1" dur="indefinite" restart="never" nodeType="tmRoot"/>
      </p:par>
    </p:tnLst>
  </p:timing>
  <p:hf hdr="0" ftr="0" dt="0"/>
  <p:txStyles>
    <p:titleStyle>
      <a:lvl1pPr algn="r" rtl="0" eaLnBrk="0" fontAlgn="base" hangingPunct="0">
        <a:spcBef>
          <a:spcPct val="0"/>
        </a:spcBef>
        <a:spcAft>
          <a:spcPct val="0"/>
        </a:spcAft>
        <a:defRPr sz="2800" b="1">
          <a:solidFill>
            <a:srgbClr val="FFD624"/>
          </a:solidFill>
          <a:latin typeface="+mj-lt"/>
          <a:ea typeface="+mj-ea"/>
          <a:cs typeface="+mj-cs"/>
        </a:defRPr>
      </a:lvl1pPr>
      <a:lvl2pPr algn="r" rtl="0" eaLnBrk="0" fontAlgn="base" hangingPunct="0">
        <a:spcBef>
          <a:spcPct val="0"/>
        </a:spcBef>
        <a:spcAft>
          <a:spcPct val="0"/>
        </a:spcAft>
        <a:defRPr sz="2800" b="1">
          <a:solidFill>
            <a:srgbClr val="FFD624"/>
          </a:solidFill>
          <a:latin typeface="Verdana" pitchFamily="34" charset="0"/>
        </a:defRPr>
      </a:lvl2pPr>
      <a:lvl3pPr algn="r" rtl="0" eaLnBrk="0" fontAlgn="base" hangingPunct="0">
        <a:spcBef>
          <a:spcPct val="0"/>
        </a:spcBef>
        <a:spcAft>
          <a:spcPct val="0"/>
        </a:spcAft>
        <a:defRPr sz="2800" b="1">
          <a:solidFill>
            <a:srgbClr val="FFD624"/>
          </a:solidFill>
          <a:latin typeface="Verdana" pitchFamily="34" charset="0"/>
        </a:defRPr>
      </a:lvl3pPr>
      <a:lvl4pPr algn="r" rtl="0" eaLnBrk="0" fontAlgn="base" hangingPunct="0">
        <a:spcBef>
          <a:spcPct val="0"/>
        </a:spcBef>
        <a:spcAft>
          <a:spcPct val="0"/>
        </a:spcAft>
        <a:defRPr sz="2800" b="1">
          <a:solidFill>
            <a:srgbClr val="FFD624"/>
          </a:solidFill>
          <a:latin typeface="Verdana" pitchFamily="34" charset="0"/>
        </a:defRPr>
      </a:lvl4pPr>
      <a:lvl5pPr algn="r" rtl="0" eaLnBrk="0" fontAlgn="base" hangingPunct="0">
        <a:spcBef>
          <a:spcPct val="0"/>
        </a:spcBef>
        <a:spcAft>
          <a:spcPct val="0"/>
        </a:spcAft>
        <a:defRPr sz="2800" b="1">
          <a:solidFill>
            <a:srgbClr val="FFD624"/>
          </a:solidFill>
          <a:latin typeface="Verdana" pitchFamily="34" charset="0"/>
        </a:defRPr>
      </a:lvl5pPr>
      <a:lvl6pPr marL="457200" algn="r" rtl="0" fontAlgn="base">
        <a:spcBef>
          <a:spcPct val="0"/>
        </a:spcBef>
        <a:spcAft>
          <a:spcPct val="0"/>
        </a:spcAft>
        <a:defRPr sz="2800" b="1">
          <a:solidFill>
            <a:srgbClr val="FFD624"/>
          </a:solidFill>
          <a:latin typeface="Verdana" pitchFamily="34" charset="0"/>
        </a:defRPr>
      </a:lvl6pPr>
      <a:lvl7pPr marL="914400" algn="r" rtl="0" fontAlgn="base">
        <a:spcBef>
          <a:spcPct val="0"/>
        </a:spcBef>
        <a:spcAft>
          <a:spcPct val="0"/>
        </a:spcAft>
        <a:defRPr sz="2800" b="1">
          <a:solidFill>
            <a:srgbClr val="FFD624"/>
          </a:solidFill>
          <a:latin typeface="Verdana" pitchFamily="34" charset="0"/>
        </a:defRPr>
      </a:lvl7pPr>
      <a:lvl8pPr marL="1371600" algn="r" rtl="0" fontAlgn="base">
        <a:spcBef>
          <a:spcPct val="0"/>
        </a:spcBef>
        <a:spcAft>
          <a:spcPct val="0"/>
        </a:spcAft>
        <a:defRPr sz="2800" b="1">
          <a:solidFill>
            <a:srgbClr val="FFD624"/>
          </a:solidFill>
          <a:latin typeface="Verdana" pitchFamily="34" charset="0"/>
        </a:defRPr>
      </a:lvl8pPr>
      <a:lvl9pPr marL="1828800" algn="r" rtl="0" fontAlgn="base">
        <a:spcBef>
          <a:spcPct val="0"/>
        </a:spcBef>
        <a:spcAft>
          <a:spcPct val="0"/>
        </a:spcAft>
        <a:defRPr sz="2800" b="1">
          <a:solidFill>
            <a:srgbClr val="FFD624"/>
          </a:solidFill>
          <a:latin typeface="Verdana" pitchFamily="34" charset="0"/>
        </a:defRPr>
      </a:lvl9pPr>
    </p:titleStyle>
    <p:bodyStyle>
      <a:lvl1pPr marL="342900" indent="-342900" algn="l" rtl="0" eaLnBrk="0" fontAlgn="base" hangingPunct="0">
        <a:spcBef>
          <a:spcPct val="20000"/>
        </a:spcBef>
        <a:spcAft>
          <a:spcPct val="0"/>
        </a:spcAft>
        <a:buClr>
          <a:srgbClr val="0F5494"/>
        </a:buClr>
        <a:buFont typeface="Wingdings"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ec.europa.eu/growth/sectors/space/research/horizon-2020/" TargetMode="External"/><Relationship Id="rId4" Type="http://schemas.openxmlformats.org/officeDocument/2006/relationships/hyperlink" Target="http://ec.europa.eu/programmes/horizon2020/en/draft-work-programmes-2016-17"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copernicus.eu/main/overview/" TargetMode="External"/><Relationship Id="rId7"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hyperlink" Target="http://www.copernicus.eu/main/Brochure" TargetMode="External"/><Relationship Id="rId4" Type="http://schemas.openxmlformats.org/officeDocument/2006/relationships/hyperlink" Target="http://www.copernicus.eu/main/satellit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2235-eo-2-2016.html"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2235-eo-2-2016.html"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2235-eo-2-2016.html"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2235-eo-2-2016.html" TargetMode="External"/><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2235-eo-2-2016.html" TargetMode="External"/><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hyperlink" Target="http://www.copernicus.eu/main/data-access"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22.jpeg"/><Relationship Id="rId4" Type="http://schemas.openxmlformats.org/officeDocument/2006/relationships/hyperlink" Target="http://ec.europa.eu/growth/sectors/space/research/horizon-2020/index_en.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research/participants/portal/desktop/en/opportunities/h2020/" TargetMode="External"/><Relationship Id="rId2" Type="http://schemas.openxmlformats.org/officeDocument/2006/relationships/notesSlide" Target="../notesSlides/notesSlide24.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ec.europa.eu/rea/about_us/activities/space/space_2020_projects_en.htm" TargetMode="External"/><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ec.europa.eu/growth/sectors/space/research/horizon-2020/index_en.htm" TargetMode="External"/><Relationship Id="rId2" Type="http://schemas.openxmlformats.org/officeDocument/2006/relationships/image" Target="../media/image25.jpeg"/><Relationship Id="rId1" Type="http://schemas.openxmlformats.org/officeDocument/2006/relationships/slideLayout" Target="../slideLayouts/slideLayout39.xml"/><Relationship Id="rId4" Type="http://schemas.openxmlformats.org/officeDocument/2006/relationships/hyperlink" Target="https://ec.europa.eu/programmes/horizon2020/en/draft-work-programmes-2016-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eur-lex.europa.eu/legal-content/EN/TXT/?uri=OJ:L:2013:347:TOC"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7500" cy="6938963"/>
          </a:xfrm>
          <a:prstGeom prst="rect">
            <a:avLst/>
          </a:prstGeom>
          <a:noFill/>
          <a:ln w="9525">
            <a:noFill/>
            <a:miter lim="800000"/>
            <a:headEnd/>
            <a:tailEnd/>
          </a:ln>
        </p:spPr>
      </p:pic>
      <p:sp>
        <p:nvSpPr>
          <p:cNvPr id="31746" name="Text Box 3"/>
          <p:cNvSpPr txBox="1">
            <a:spLocks noChangeArrowheads="1"/>
          </p:cNvSpPr>
          <p:nvPr/>
        </p:nvSpPr>
        <p:spPr bwMode="auto">
          <a:xfrm>
            <a:off x="1207938" y="1532195"/>
            <a:ext cx="6728124" cy="1323439"/>
          </a:xfrm>
          <a:prstGeom prst="rect">
            <a:avLst/>
          </a:prstGeom>
          <a:noFill/>
          <a:ln w="9525">
            <a:noFill/>
            <a:miter lim="800000"/>
            <a:headEnd/>
            <a:tailEnd/>
          </a:ln>
        </p:spPr>
        <p:txBody>
          <a:bodyPr wrap="none">
            <a:spAutoFit/>
          </a:bodyPr>
          <a:lstStyle/>
          <a:p>
            <a:pPr algn="ctr">
              <a:spcBef>
                <a:spcPct val="50000"/>
              </a:spcBef>
              <a:defRPr/>
            </a:pPr>
            <a:r>
              <a:rPr lang="en-GB" sz="3200" b="1" dirty="0">
                <a:solidFill>
                  <a:schemeClr val="bg1"/>
                </a:solidFill>
              </a:rPr>
              <a:t>Session on call EO-2 (PCP) </a:t>
            </a:r>
            <a:endParaRPr lang="en-GB" sz="3200" b="1" dirty="0" smtClean="0">
              <a:solidFill>
                <a:schemeClr val="bg1"/>
              </a:solidFill>
            </a:endParaRPr>
          </a:p>
          <a:p>
            <a:pPr algn="ctr">
              <a:spcBef>
                <a:spcPct val="50000"/>
              </a:spcBef>
              <a:defRPr/>
            </a:pPr>
            <a:r>
              <a:rPr lang="en-GB" sz="3200" b="1" dirty="0" smtClean="0">
                <a:solidFill>
                  <a:schemeClr val="bg1"/>
                </a:solidFill>
              </a:rPr>
              <a:t>on </a:t>
            </a:r>
            <a:r>
              <a:rPr lang="en-GB" sz="3200" b="1" dirty="0">
                <a:solidFill>
                  <a:schemeClr val="bg1"/>
                </a:solidFill>
              </a:rPr>
              <a:t>Space/Earth </a:t>
            </a:r>
            <a:r>
              <a:rPr lang="en-GB" sz="3200" b="1" dirty="0" smtClean="0">
                <a:solidFill>
                  <a:schemeClr val="bg1"/>
                </a:solidFill>
              </a:rPr>
              <a:t>Observation</a:t>
            </a:r>
            <a:endParaRPr lang="en-GB" altLang="en-US" sz="3200" i="0" dirty="0">
              <a:solidFill>
                <a:schemeClr val="bg1"/>
              </a:solidFill>
              <a:effectLst>
                <a:outerShdw blurRad="38100" dist="38100" dir="2700000" algn="tl">
                  <a:srgbClr val="000000">
                    <a:alpha val="43137"/>
                  </a:srgbClr>
                </a:outerShdw>
              </a:effectLst>
              <a:latin typeface="+mn-lt"/>
              <a:cs typeface="+mn-cs"/>
            </a:endParaRPr>
          </a:p>
        </p:txBody>
      </p:sp>
      <p:pic>
        <p:nvPicPr>
          <p:cNvPr id="16387" name="Picture 8" descr="LOGO CE_Vertical_EN_NEG_quadri_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0"/>
            <a:ext cx="1752600" cy="1225550"/>
          </a:xfrm>
          <a:prstGeom prst="rect">
            <a:avLst/>
          </a:prstGeom>
          <a:noFill/>
          <a:ln w="9525">
            <a:noFill/>
            <a:miter lim="800000"/>
            <a:headEnd/>
            <a:tailEnd/>
          </a:ln>
        </p:spPr>
      </p:pic>
      <p:sp>
        <p:nvSpPr>
          <p:cNvPr id="16390" name="Text Box 3"/>
          <p:cNvSpPr txBox="1">
            <a:spLocks noChangeArrowheads="1"/>
          </p:cNvSpPr>
          <p:nvPr/>
        </p:nvSpPr>
        <p:spPr bwMode="auto">
          <a:xfrm>
            <a:off x="0" y="5123973"/>
            <a:ext cx="9144000" cy="1375761"/>
          </a:xfrm>
          <a:prstGeom prst="rect">
            <a:avLst/>
          </a:prstGeom>
          <a:noFill/>
          <a:ln w="9525">
            <a:noFill/>
            <a:miter lim="800000"/>
            <a:headEnd/>
            <a:tailEnd/>
          </a:ln>
        </p:spPr>
        <p:txBody>
          <a:bodyPr wrap="square">
            <a:spAutoFit/>
          </a:bodyPr>
          <a:lstStyle/>
          <a:p>
            <a:pPr algn="ctr">
              <a:lnSpc>
                <a:spcPct val="140000"/>
              </a:lnSpc>
            </a:pPr>
            <a:r>
              <a:rPr lang="en-GB" sz="1600" b="0" i="0" dirty="0" smtClean="0">
                <a:solidFill>
                  <a:schemeClr val="bg1">
                    <a:lumMod val="85000"/>
                  </a:schemeClr>
                </a:solidFill>
                <a:latin typeface="+mn-lt"/>
              </a:rPr>
              <a:t>DG GROW - Internal Market, Industry Entrepreneurship and SMEs</a:t>
            </a:r>
          </a:p>
          <a:p>
            <a:pPr algn="ctr">
              <a:lnSpc>
                <a:spcPct val="150000"/>
              </a:lnSpc>
              <a:spcBef>
                <a:spcPts val="0"/>
              </a:spcBef>
            </a:pPr>
            <a:r>
              <a:rPr lang="en-GB" sz="1600" b="0" i="0" dirty="0" smtClean="0">
                <a:solidFill>
                  <a:schemeClr val="bg1">
                    <a:lumMod val="85000"/>
                  </a:schemeClr>
                </a:solidFill>
                <a:latin typeface="+mn-lt"/>
              </a:rPr>
              <a:t>GROW/I1 - Space Policy and Research Unit</a:t>
            </a:r>
          </a:p>
          <a:p>
            <a:pPr algn="ctr">
              <a:spcBef>
                <a:spcPts val="0"/>
              </a:spcBef>
              <a:spcAft>
                <a:spcPts val="600"/>
              </a:spcAft>
            </a:pPr>
            <a:r>
              <a:rPr lang="en-GB" altLang="en-US" sz="1600" b="0" i="0" dirty="0" smtClean="0">
                <a:solidFill>
                  <a:schemeClr val="bg1">
                    <a:lumMod val="85000"/>
                  </a:schemeClr>
                </a:solidFill>
                <a:latin typeface="+mn-lt"/>
              </a:rPr>
              <a:t>Nicolas.PETER@ec.europa.eu</a:t>
            </a:r>
          </a:p>
          <a:p>
            <a:pPr algn="ctr">
              <a:spcBef>
                <a:spcPts val="0"/>
              </a:spcBef>
            </a:pPr>
            <a:r>
              <a:rPr lang="en-GB" altLang="en-US" sz="1400" b="0" i="0" dirty="0" err="1" smtClean="0">
                <a:solidFill>
                  <a:schemeClr val="bg1">
                    <a:lumMod val="85000"/>
                  </a:schemeClr>
                </a:solidFill>
                <a:latin typeface="+mn-lt"/>
              </a:rPr>
              <a:t>Eafip</a:t>
            </a:r>
            <a:r>
              <a:rPr lang="en-GB" altLang="en-US" sz="1400" b="0" i="0" dirty="0" smtClean="0">
                <a:solidFill>
                  <a:schemeClr val="bg1">
                    <a:lumMod val="85000"/>
                  </a:schemeClr>
                </a:solidFill>
                <a:latin typeface="+mn-lt"/>
              </a:rPr>
              <a:t> Event, Paris, 28 October 2015</a:t>
            </a:r>
            <a:endParaRPr lang="en-GB" altLang="en-US" sz="1600" b="0" i="0" dirty="0">
              <a:solidFill>
                <a:schemeClr val="bg1">
                  <a:lumMod val="85000"/>
                </a:schemeClr>
              </a:solidFill>
              <a:latin typeface="+mn-lt"/>
            </a:endParaRPr>
          </a:p>
        </p:txBody>
      </p:sp>
    </p:spTree>
    <p:extLst>
      <p:ext uri="{BB962C8B-B14F-4D97-AF65-F5344CB8AC3E}">
        <p14:creationId xmlns:p14="http://schemas.microsoft.com/office/powerpoint/2010/main" val="329995835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4294967295"/>
          </p:nvPr>
        </p:nvSpPr>
        <p:spPr>
          <a:xfrm>
            <a:off x="315310" y="1480961"/>
            <a:ext cx="8487131" cy="1073053"/>
          </a:xfrm>
          <a:prstGeom prst="rect">
            <a:avLst/>
          </a:prstGeom>
        </p:spPr>
        <p:txBody>
          <a:bodyPr/>
          <a:lstStyle/>
          <a:p>
            <a:pPr marL="452438" lvl="3" indent="-452438">
              <a:spcBef>
                <a:spcPts val="600"/>
              </a:spcBef>
              <a:spcAft>
                <a:spcPts val="600"/>
              </a:spcAft>
              <a:buSzPct val="150000"/>
              <a:buNone/>
            </a:pPr>
            <a:r>
              <a:rPr lang="sv-SE" altLang="en-US" sz="1600" b="1" u="sng" dirty="0">
                <a:solidFill>
                  <a:srgbClr val="FF0000"/>
                </a:solidFill>
                <a:latin typeface="+mn-lt"/>
              </a:rPr>
              <a:t>2014-2015</a:t>
            </a:r>
            <a:r>
              <a:rPr lang="sv-SE" altLang="en-US" sz="1600" dirty="0">
                <a:solidFill>
                  <a:srgbClr val="1266B2"/>
                </a:solidFill>
                <a:latin typeface="+mn-lt"/>
              </a:rPr>
              <a:t> </a:t>
            </a:r>
            <a:r>
              <a:rPr lang="sv-SE" altLang="en-US" sz="1600" dirty="0" smtClean="0">
                <a:solidFill>
                  <a:srgbClr val="1266B2"/>
                </a:solidFill>
                <a:latin typeface="+mn-lt"/>
              </a:rPr>
              <a:t> </a:t>
            </a:r>
            <a:r>
              <a:rPr lang="sv-SE" altLang="en-US" sz="1600" dirty="0" err="1" smtClean="0">
                <a:solidFill>
                  <a:srgbClr val="1266B2"/>
                </a:solidFill>
                <a:latin typeface="+mn-lt"/>
              </a:rPr>
              <a:t>work</a:t>
            </a:r>
            <a:r>
              <a:rPr lang="sv-SE" altLang="en-US" sz="1600" dirty="0" smtClean="0">
                <a:solidFill>
                  <a:srgbClr val="1266B2"/>
                </a:solidFill>
                <a:latin typeface="+mn-lt"/>
              </a:rPr>
              <a:t> </a:t>
            </a:r>
            <a:r>
              <a:rPr lang="sv-SE" altLang="en-US" sz="1600" dirty="0" err="1" smtClean="0">
                <a:solidFill>
                  <a:srgbClr val="1266B2"/>
                </a:solidFill>
                <a:latin typeface="+mn-lt"/>
              </a:rPr>
              <a:t>programme</a:t>
            </a:r>
            <a:r>
              <a:rPr lang="sv-SE" altLang="en-US" sz="1600" dirty="0" smtClean="0">
                <a:solidFill>
                  <a:srgbClr val="1266B2"/>
                </a:solidFill>
                <a:latin typeface="+mn-lt"/>
              </a:rPr>
              <a:t> </a:t>
            </a:r>
            <a:r>
              <a:rPr lang="sv-SE" altLang="en-US" sz="1600" dirty="0" err="1" smtClean="0">
                <a:solidFill>
                  <a:srgbClr val="1266B2"/>
                </a:solidFill>
                <a:latin typeface="+mn-lt"/>
              </a:rPr>
              <a:t>published</a:t>
            </a:r>
            <a:r>
              <a:rPr lang="sv-SE" altLang="en-US" sz="1600" dirty="0" smtClean="0">
                <a:solidFill>
                  <a:srgbClr val="1266B2"/>
                </a:solidFill>
                <a:latin typeface="+mn-lt"/>
              </a:rPr>
              <a:t> </a:t>
            </a:r>
            <a:r>
              <a:rPr lang="sv-SE" altLang="en-US" sz="1600" dirty="0" smtClean="0">
                <a:solidFill>
                  <a:srgbClr val="1266B2"/>
                </a:solidFill>
                <a:latin typeface="+mn-lt"/>
              </a:rPr>
              <a:t>on </a:t>
            </a:r>
            <a:r>
              <a:rPr lang="sv-SE" altLang="en-US" sz="1600" dirty="0" smtClean="0">
                <a:solidFill>
                  <a:srgbClr val="1266B2"/>
                </a:solidFill>
                <a:latin typeface="+mn-lt"/>
              </a:rPr>
              <a:t>10 December 2013</a:t>
            </a:r>
            <a:endParaRPr lang="sv-SE" altLang="en-US" sz="1600" dirty="0">
              <a:solidFill>
                <a:srgbClr val="1266B2"/>
              </a:solidFill>
              <a:latin typeface="+mn-lt"/>
            </a:endParaRPr>
          </a:p>
          <a:p>
            <a:pPr marL="1165225" lvl="3" indent="-452438">
              <a:spcBef>
                <a:spcPts val="600"/>
              </a:spcBef>
              <a:spcAft>
                <a:spcPts val="0"/>
              </a:spcAft>
              <a:buSzPct val="150000"/>
              <a:buNone/>
            </a:pPr>
            <a:r>
              <a:rPr lang="sv-SE" altLang="en-US" sz="1600" dirty="0" smtClean="0">
                <a:solidFill>
                  <a:srgbClr val="FF0000"/>
                </a:solidFill>
                <a:latin typeface="+mn-lt"/>
              </a:rPr>
              <a:t>2014 call</a:t>
            </a:r>
            <a:r>
              <a:rPr lang="sv-SE" altLang="en-US" sz="1600" dirty="0" smtClean="0">
                <a:solidFill>
                  <a:srgbClr val="1266B2"/>
                </a:solidFill>
                <a:latin typeface="+mn-lt"/>
              </a:rPr>
              <a:t>:  call </a:t>
            </a:r>
            <a:r>
              <a:rPr lang="sv-SE" altLang="en-US" sz="1600" dirty="0" err="1" smtClean="0">
                <a:solidFill>
                  <a:srgbClr val="1266B2"/>
                </a:solidFill>
                <a:latin typeface="+mn-lt"/>
              </a:rPr>
              <a:t>closed</a:t>
            </a:r>
            <a:r>
              <a:rPr lang="sv-SE" altLang="en-US" sz="1600" dirty="0" smtClean="0">
                <a:solidFill>
                  <a:srgbClr val="1266B2"/>
                </a:solidFill>
                <a:latin typeface="+mn-lt"/>
              </a:rPr>
              <a:t>, grants </a:t>
            </a:r>
            <a:r>
              <a:rPr lang="sv-SE" altLang="en-US" sz="1600" dirty="0" err="1" smtClean="0">
                <a:solidFill>
                  <a:srgbClr val="1266B2"/>
                </a:solidFill>
                <a:latin typeface="+mn-lt"/>
              </a:rPr>
              <a:t>signed</a:t>
            </a:r>
            <a:r>
              <a:rPr lang="sv-SE" altLang="en-US" sz="1600" dirty="0" smtClean="0">
                <a:solidFill>
                  <a:srgbClr val="1266B2"/>
                </a:solidFill>
                <a:latin typeface="+mn-lt"/>
              </a:rPr>
              <a:t>, </a:t>
            </a:r>
            <a:r>
              <a:rPr lang="sv-SE" altLang="en-US" sz="1600" dirty="0" err="1" smtClean="0">
                <a:solidFill>
                  <a:srgbClr val="1266B2"/>
                </a:solidFill>
                <a:latin typeface="+mn-lt"/>
              </a:rPr>
              <a:t>projects</a:t>
            </a:r>
            <a:r>
              <a:rPr lang="sv-SE" altLang="en-US" sz="1600" dirty="0" smtClean="0">
                <a:solidFill>
                  <a:srgbClr val="1266B2"/>
                </a:solidFill>
                <a:latin typeface="+mn-lt"/>
              </a:rPr>
              <a:t> </a:t>
            </a:r>
            <a:r>
              <a:rPr lang="sv-SE" altLang="en-US" sz="1600" dirty="0" err="1" smtClean="0">
                <a:solidFill>
                  <a:srgbClr val="1266B2"/>
                </a:solidFill>
                <a:latin typeface="+mn-lt"/>
              </a:rPr>
              <a:t>launched</a:t>
            </a:r>
            <a:r>
              <a:rPr lang="sv-SE" altLang="en-US" sz="1600" dirty="0" smtClean="0">
                <a:solidFill>
                  <a:srgbClr val="1266B2"/>
                </a:solidFill>
                <a:latin typeface="+mn-lt"/>
              </a:rPr>
              <a:t> in </a:t>
            </a:r>
            <a:r>
              <a:rPr lang="sv-SE" altLang="en-US" sz="1600" dirty="0" err="1" smtClean="0">
                <a:solidFill>
                  <a:srgbClr val="1266B2"/>
                </a:solidFill>
                <a:latin typeface="+mn-lt"/>
              </a:rPr>
              <a:t>January</a:t>
            </a:r>
            <a:r>
              <a:rPr lang="sv-SE" altLang="en-US" sz="1600" dirty="0" smtClean="0">
                <a:solidFill>
                  <a:srgbClr val="1266B2"/>
                </a:solidFill>
                <a:latin typeface="+mn-lt"/>
              </a:rPr>
              <a:t> 2015</a:t>
            </a:r>
          </a:p>
          <a:p>
            <a:pPr marL="1165225" lvl="3" indent="-452438">
              <a:spcBef>
                <a:spcPts val="600"/>
              </a:spcBef>
              <a:spcAft>
                <a:spcPts val="0"/>
              </a:spcAft>
              <a:buSzPct val="150000"/>
              <a:buNone/>
            </a:pPr>
            <a:r>
              <a:rPr lang="sv-SE" altLang="en-US" sz="1600" dirty="0" smtClean="0">
                <a:solidFill>
                  <a:srgbClr val="FF0000"/>
                </a:solidFill>
                <a:latin typeface="+mn-lt"/>
              </a:rPr>
              <a:t>2015 call</a:t>
            </a:r>
            <a:r>
              <a:rPr lang="sv-SE" altLang="en-US" sz="1600" dirty="0" smtClean="0">
                <a:solidFill>
                  <a:srgbClr val="1266B2"/>
                </a:solidFill>
                <a:latin typeface="+mn-lt"/>
              </a:rPr>
              <a:t>:  call </a:t>
            </a:r>
            <a:r>
              <a:rPr lang="sv-SE" altLang="en-US" sz="1600" dirty="0" err="1" smtClean="0">
                <a:solidFill>
                  <a:srgbClr val="1266B2"/>
                </a:solidFill>
                <a:latin typeface="+mn-lt"/>
              </a:rPr>
              <a:t>closed</a:t>
            </a:r>
            <a:r>
              <a:rPr lang="sv-SE" altLang="en-US" sz="1600" dirty="0" smtClean="0">
                <a:solidFill>
                  <a:srgbClr val="1266B2"/>
                </a:solidFill>
                <a:latin typeface="+mn-lt"/>
              </a:rPr>
              <a:t>, </a:t>
            </a:r>
            <a:r>
              <a:rPr lang="en-GB" altLang="en-US" sz="1600" dirty="0" smtClean="0">
                <a:solidFill>
                  <a:srgbClr val="1266B2"/>
                </a:solidFill>
                <a:latin typeface="+mn-lt"/>
              </a:rPr>
              <a:t>projects in the phase of 'grant preparation'</a:t>
            </a:r>
          </a:p>
        </p:txBody>
      </p:sp>
      <p:grpSp>
        <p:nvGrpSpPr>
          <p:cNvPr id="2" name="Group 1"/>
          <p:cNvGrpSpPr/>
          <p:nvPr/>
        </p:nvGrpSpPr>
        <p:grpSpPr>
          <a:xfrm>
            <a:off x="6756593" y="3576560"/>
            <a:ext cx="2045848" cy="2726049"/>
            <a:chOff x="6584014" y="2432955"/>
            <a:chExt cx="2394540" cy="3190673"/>
          </a:xfrm>
        </p:grpSpPr>
        <p:pic>
          <p:nvPicPr>
            <p:cNvPr id="6" name="Imagen 2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90144" y="2432955"/>
              <a:ext cx="2188410" cy="2992748"/>
            </a:xfrm>
            <a:prstGeom prst="rect">
              <a:avLst/>
            </a:prstGeom>
            <a:ln w="15875">
              <a:solidFill>
                <a:schemeClr val="bg1">
                  <a:lumMod val="50000"/>
                </a:schemeClr>
              </a:solidFill>
            </a:ln>
          </p:spPr>
        </p:pic>
        <p:pic>
          <p:nvPicPr>
            <p:cNvPr id="8" name="Imagen 2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21434" y="2498930"/>
              <a:ext cx="2188410" cy="2992748"/>
            </a:xfrm>
            <a:prstGeom prst="rect">
              <a:avLst/>
            </a:prstGeom>
            <a:ln w="15875">
              <a:solidFill>
                <a:schemeClr val="bg1">
                  <a:lumMod val="50000"/>
                </a:schemeClr>
              </a:solidFill>
            </a:ln>
          </p:spPr>
        </p:pic>
        <p:pic>
          <p:nvPicPr>
            <p:cNvPr id="9" name="Imagen 2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52724" y="2564905"/>
              <a:ext cx="2188410" cy="2992748"/>
            </a:xfrm>
            <a:prstGeom prst="rect">
              <a:avLst/>
            </a:prstGeom>
            <a:ln w="15875">
              <a:solidFill>
                <a:schemeClr val="bg1">
                  <a:lumMod val="50000"/>
                </a:schemeClr>
              </a:solidFill>
            </a:ln>
          </p:spPr>
        </p:pic>
        <p:pic>
          <p:nvPicPr>
            <p:cNvPr id="10" name="Imagen 2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584014" y="2630880"/>
              <a:ext cx="2188410" cy="2992748"/>
            </a:xfrm>
            <a:prstGeom prst="rect">
              <a:avLst/>
            </a:prstGeom>
            <a:ln w="15875">
              <a:solidFill>
                <a:schemeClr val="bg1">
                  <a:lumMod val="50000"/>
                </a:schemeClr>
              </a:solidFill>
            </a:ln>
          </p:spPr>
        </p:pic>
      </p:grpSp>
      <p:sp>
        <p:nvSpPr>
          <p:cNvPr id="12" name="Content Placeholder 3"/>
          <p:cNvSpPr txBox="1">
            <a:spLocks/>
          </p:cNvSpPr>
          <p:nvPr/>
        </p:nvSpPr>
        <p:spPr bwMode="auto">
          <a:xfrm>
            <a:off x="315310" y="4278796"/>
            <a:ext cx="6448097" cy="204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725488" lvl="3" indent="-12700">
              <a:spcBef>
                <a:spcPts val="600"/>
              </a:spcBef>
              <a:spcAft>
                <a:spcPts val="0"/>
              </a:spcAft>
              <a:buSzPct val="150000"/>
              <a:buFontTx/>
              <a:buNone/>
            </a:pPr>
            <a:r>
              <a:rPr lang="en-GB" altLang="en-US" sz="1600" b="0" i="0" kern="0" dirty="0" smtClean="0">
                <a:solidFill>
                  <a:srgbClr val="1266B2"/>
                </a:solidFill>
                <a:latin typeface="+mn-lt"/>
              </a:rPr>
              <a:t>WP pre-published draft version (part 05iii LEIT-Space) is available at:</a:t>
            </a:r>
            <a:endParaRPr lang="sv-SE" altLang="en-US" sz="1600" b="0" i="0" kern="0" dirty="0" smtClean="0">
              <a:solidFill>
                <a:srgbClr val="1266B2"/>
              </a:solidFill>
              <a:latin typeface="+mn-lt"/>
            </a:endParaRPr>
          </a:p>
          <a:p>
            <a:pPr marL="725488" lvl="3" indent="-12700">
              <a:spcBef>
                <a:spcPts val="600"/>
              </a:spcBef>
              <a:spcAft>
                <a:spcPts val="0"/>
              </a:spcAft>
              <a:buSzPct val="150000"/>
              <a:buFontTx/>
              <a:buNone/>
            </a:pPr>
            <a:r>
              <a:rPr lang="sv-SE" altLang="en-US" sz="1000" b="0" i="0" kern="0" dirty="0" smtClean="0">
                <a:solidFill>
                  <a:srgbClr val="1266B2"/>
                </a:solidFill>
                <a:latin typeface="+mn-lt"/>
                <a:hlinkClick r:id="rId4"/>
              </a:rPr>
              <a:t>http://ec.europa.eu/programmes/horizon2020/en/draft-work-programmes-2016-17</a:t>
            </a:r>
            <a:endParaRPr lang="sv-SE" altLang="en-US" sz="1000" b="0" i="0" kern="0" dirty="0" smtClean="0">
              <a:solidFill>
                <a:srgbClr val="1266B2"/>
              </a:solidFill>
              <a:latin typeface="+mn-lt"/>
            </a:endParaRPr>
          </a:p>
          <a:p>
            <a:pPr marL="1165225" lvl="3" indent="-452438">
              <a:spcBef>
                <a:spcPts val="600"/>
              </a:spcBef>
              <a:spcAft>
                <a:spcPts val="0"/>
              </a:spcAft>
              <a:buSzPct val="150000"/>
              <a:buFontTx/>
              <a:buNone/>
            </a:pPr>
            <a:endParaRPr lang="en-GB" altLang="en-US" sz="1600" b="0" i="0" kern="0" dirty="0" smtClean="0">
              <a:solidFill>
                <a:srgbClr val="1266B2"/>
              </a:solidFill>
              <a:latin typeface="+mn-lt"/>
            </a:endParaRPr>
          </a:p>
          <a:p>
            <a:pPr marL="725488" lvl="3" indent="-12700">
              <a:spcBef>
                <a:spcPts val="600"/>
              </a:spcBef>
              <a:spcAft>
                <a:spcPts val="0"/>
              </a:spcAft>
              <a:buSzPct val="150000"/>
              <a:buFontTx/>
              <a:buNone/>
            </a:pPr>
            <a:r>
              <a:rPr lang="en-GB" altLang="en-US" sz="1600" b="0" i="0" kern="0" dirty="0" smtClean="0">
                <a:solidFill>
                  <a:srgbClr val="1266B2"/>
                </a:solidFill>
                <a:latin typeface="+mn-lt"/>
              </a:rPr>
              <a:t>The associated draft guidance documents are available at:</a:t>
            </a:r>
            <a:endParaRPr lang="sv-SE" altLang="en-US" sz="1600" b="0" i="0" kern="0" dirty="0" smtClean="0">
              <a:solidFill>
                <a:srgbClr val="1266B2"/>
              </a:solidFill>
              <a:latin typeface="+mn-lt"/>
            </a:endParaRPr>
          </a:p>
          <a:p>
            <a:pPr marL="1165225" lvl="3" indent="-452438">
              <a:spcBef>
                <a:spcPts val="600"/>
              </a:spcBef>
              <a:spcAft>
                <a:spcPts val="0"/>
              </a:spcAft>
              <a:buSzPct val="150000"/>
              <a:buFontTx/>
              <a:buNone/>
            </a:pPr>
            <a:r>
              <a:rPr lang="sv-SE" altLang="en-US" sz="1000" b="0" i="0" kern="0" dirty="0" smtClean="0">
                <a:solidFill>
                  <a:srgbClr val="1266B2"/>
                </a:solidFill>
                <a:latin typeface="+mn-lt"/>
                <a:hlinkClick r:id="rId5"/>
              </a:rPr>
              <a:t>http://ec.europa.eu/growth/sectors/space/research/horizon-2020/</a:t>
            </a:r>
            <a:r>
              <a:rPr lang="sv-SE" altLang="en-US" sz="1000" b="0" i="0" kern="0" dirty="0" smtClean="0">
                <a:solidFill>
                  <a:srgbClr val="1266B2"/>
                </a:solidFill>
                <a:latin typeface="+mn-lt"/>
              </a:rPr>
              <a:t> </a:t>
            </a:r>
            <a:endParaRPr lang="sv-SE" altLang="en-US" sz="1000" b="0" i="0" kern="0" dirty="0">
              <a:solidFill>
                <a:srgbClr val="1266B2"/>
              </a:solidFill>
              <a:latin typeface="+mn-lt"/>
            </a:endParaRPr>
          </a:p>
        </p:txBody>
      </p:sp>
      <p:sp>
        <p:nvSpPr>
          <p:cNvPr id="11"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smtClean="0">
                <a:solidFill>
                  <a:srgbClr val="FFFFFF"/>
                </a:solidFill>
                <a:latin typeface="Verdana" pitchFamily="34" charset="0"/>
              </a:rPr>
              <a:t>H2020 Space</a:t>
            </a:r>
            <a:endParaRPr lang="en-GB" altLang="en-US" sz="2400" i="0">
              <a:solidFill>
                <a:srgbClr val="FFFFFF"/>
              </a:solidFill>
              <a:latin typeface="Verdana" pitchFamily="34" charset="0"/>
            </a:endParaRPr>
          </a:p>
          <a:p>
            <a:pPr marL="173038">
              <a:spcBef>
                <a:spcPts val="600"/>
              </a:spcBef>
            </a:pPr>
            <a:r>
              <a:rPr lang="en-GB" altLang="en-US" sz="2400" i="0" smtClean="0">
                <a:solidFill>
                  <a:srgbClr val="FFFFFF"/>
                </a:solidFill>
                <a:latin typeface="Verdana" pitchFamily="34" charset="0"/>
              </a:rPr>
              <a:t>Calls for proposals</a:t>
            </a:r>
            <a:endParaRPr lang="en-GB" altLang="en-US" sz="2400" i="0">
              <a:solidFill>
                <a:srgbClr val="FFFFFF"/>
              </a:solidFill>
              <a:latin typeface="Verdana" pitchFamily="34" charset="0"/>
            </a:endParaRPr>
          </a:p>
        </p:txBody>
      </p:sp>
      <p:sp>
        <p:nvSpPr>
          <p:cNvPr id="3" name="Rectangle 2"/>
          <p:cNvSpPr/>
          <p:nvPr/>
        </p:nvSpPr>
        <p:spPr>
          <a:xfrm>
            <a:off x="315309" y="2878770"/>
            <a:ext cx="8487131" cy="338554"/>
          </a:xfrm>
          <a:prstGeom prst="rect">
            <a:avLst/>
          </a:prstGeom>
        </p:spPr>
        <p:txBody>
          <a:bodyPr wrap="square">
            <a:spAutoFit/>
          </a:bodyPr>
          <a:lstStyle/>
          <a:p>
            <a:pPr marL="0" lvl="3" indent="0">
              <a:spcBef>
                <a:spcPts val="1800"/>
              </a:spcBef>
              <a:spcAft>
                <a:spcPts val="600"/>
              </a:spcAft>
              <a:buSzPct val="150000"/>
              <a:buFontTx/>
              <a:buNone/>
            </a:pPr>
            <a:r>
              <a:rPr lang="sv-SE" altLang="en-US" sz="1600" b="1" i="0" u="sng" kern="0" dirty="0">
                <a:solidFill>
                  <a:srgbClr val="FF0000"/>
                </a:solidFill>
                <a:latin typeface="+mn-lt"/>
              </a:rPr>
              <a:t>2016-2017</a:t>
            </a:r>
            <a:r>
              <a:rPr lang="sv-SE" altLang="en-US" sz="1600" b="0" i="0" kern="0" dirty="0">
                <a:solidFill>
                  <a:srgbClr val="FF0000"/>
                </a:solidFill>
                <a:latin typeface="+mn-lt"/>
              </a:rPr>
              <a:t> </a:t>
            </a:r>
            <a:r>
              <a:rPr lang="sv-SE" altLang="en-US" sz="1600" b="0" i="0" kern="0" dirty="0" err="1">
                <a:solidFill>
                  <a:srgbClr val="1266B2"/>
                </a:solidFill>
                <a:latin typeface="+mn-lt"/>
              </a:rPr>
              <a:t>work</a:t>
            </a:r>
            <a:r>
              <a:rPr lang="sv-SE" altLang="en-US" sz="1600" b="0" i="0" kern="0" dirty="0">
                <a:solidFill>
                  <a:srgbClr val="1266B2"/>
                </a:solidFill>
                <a:latin typeface="+mn-lt"/>
              </a:rPr>
              <a:t> </a:t>
            </a:r>
            <a:r>
              <a:rPr lang="sv-SE" altLang="en-US" sz="1600" b="0" i="0" kern="0" dirty="0" err="1">
                <a:solidFill>
                  <a:srgbClr val="1266B2"/>
                </a:solidFill>
                <a:latin typeface="+mn-lt"/>
              </a:rPr>
              <a:t>programme</a:t>
            </a:r>
            <a:r>
              <a:rPr lang="sv-SE" altLang="en-US" sz="1600" b="0" i="0" kern="0" dirty="0">
                <a:solidFill>
                  <a:srgbClr val="1266B2"/>
                </a:solidFill>
                <a:latin typeface="+mn-lt"/>
              </a:rPr>
              <a:t> </a:t>
            </a:r>
            <a:r>
              <a:rPr lang="sv-SE" altLang="en-US" sz="1600" b="0" i="0" kern="0" dirty="0" err="1" smtClean="0">
                <a:solidFill>
                  <a:srgbClr val="1266B2"/>
                </a:solidFill>
                <a:latin typeface="+mn-lt"/>
              </a:rPr>
              <a:t>published</a:t>
            </a:r>
            <a:r>
              <a:rPr lang="sv-SE" altLang="en-US" sz="1600" b="0" i="0" kern="0" dirty="0" smtClean="0">
                <a:solidFill>
                  <a:srgbClr val="1266B2"/>
                </a:solidFill>
                <a:latin typeface="+mn-lt"/>
              </a:rPr>
              <a:t> </a:t>
            </a:r>
            <a:r>
              <a:rPr lang="en-GB" altLang="en-US" sz="1600" b="0" i="0" kern="0" dirty="0" smtClean="0">
                <a:solidFill>
                  <a:srgbClr val="1266B2"/>
                </a:solidFill>
                <a:latin typeface="+mn-lt"/>
              </a:rPr>
              <a:t>on 13 October </a:t>
            </a:r>
            <a:r>
              <a:rPr lang="en-GB" altLang="en-US" sz="1600" b="0" i="0" kern="0" dirty="0">
                <a:solidFill>
                  <a:srgbClr val="1266B2"/>
                </a:solidFill>
                <a:latin typeface="+mn-lt"/>
              </a:rPr>
              <a:t>2015</a:t>
            </a:r>
            <a:endParaRPr lang="sv-SE" altLang="en-US" sz="1600" b="0" i="0" kern="0" dirty="0">
              <a:solidFill>
                <a:srgbClr val="1266B2"/>
              </a:solidFill>
              <a:latin typeface="+mn-lt"/>
            </a:endParaRPr>
          </a:p>
        </p:txBody>
      </p:sp>
      <p:sp>
        <p:nvSpPr>
          <p:cNvPr id="13" name="Content Placeholder 3"/>
          <p:cNvSpPr txBox="1">
            <a:spLocks/>
          </p:cNvSpPr>
          <p:nvPr/>
        </p:nvSpPr>
        <p:spPr bwMode="auto">
          <a:xfrm>
            <a:off x="315310" y="3344162"/>
            <a:ext cx="8369722" cy="75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1165225" lvl="3" indent="-452438">
              <a:spcBef>
                <a:spcPts val="600"/>
              </a:spcBef>
              <a:spcAft>
                <a:spcPts val="0"/>
              </a:spcAft>
              <a:buSzPct val="150000"/>
              <a:buFontTx/>
              <a:buNone/>
            </a:pPr>
            <a:r>
              <a:rPr lang="sv-SE" altLang="en-US" sz="1600" b="1" i="0" kern="0" dirty="0" smtClean="0">
                <a:solidFill>
                  <a:srgbClr val="FF0000"/>
                </a:solidFill>
                <a:latin typeface="+mn-lt"/>
              </a:rPr>
              <a:t>2016 call</a:t>
            </a:r>
            <a:r>
              <a:rPr lang="sv-SE" altLang="en-US" sz="1600" b="1" i="0" kern="0" dirty="0" smtClean="0">
                <a:solidFill>
                  <a:srgbClr val="1266B2"/>
                </a:solidFill>
                <a:latin typeface="+mn-lt"/>
              </a:rPr>
              <a:t>:  call deadline 3 March 2016</a:t>
            </a:r>
          </a:p>
          <a:p>
            <a:pPr marL="1165225" lvl="3" indent="-452438">
              <a:spcBef>
                <a:spcPts val="600"/>
              </a:spcBef>
              <a:spcAft>
                <a:spcPts val="0"/>
              </a:spcAft>
              <a:buSzPct val="150000"/>
              <a:buFontTx/>
              <a:buNone/>
            </a:pPr>
            <a:r>
              <a:rPr lang="sv-SE" altLang="en-US" sz="1600" b="0" i="0" kern="0" dirty="0" smtClean="0">
                <a:solidFill>
                  <a:srgbClr val="FF0000"/>
                </a:solidFill>
                <a:latin typeface="+mn-lt"/>
              </a:rPr>
              <a:t>2017 call</a:t>
            </a:r>
            <a:r>
              <a:rPr lang="sv-SE" altLang="en-US" sz="1600" b="0" i="0" kern="0" dirty="0" smtClean="0">
                <a:solidFill>
                  <a:srgbClr val="1266B2"/>
                </a:solidFill>
                <a:latin typeface="+mn-lt"/>
              </a:rPr>
              <a:t>:  call deadline 1 </a:t>
            </a:r>
            <a:r>
              <a:rPr lang="sv-SE" altLang="en-US" sz="1600" b="0" i="0" kern="0" dirty="0" err="1" smtClean="0">
                <a:solidFill>
                  <a:srgbClr val="1266B2"/>
                </a:solidFill>
                <a:latin typeface="+mn-lt"/>
              </a:rPr>
              <a:t>March</a:t>
            </a:r>
            <a:r>
              <a:rPr lang="sv-SE" altLang="en-US" sz="1600" b="0" i="0" kern="0" dirty="0" smtClean="0">
                <a:solidFill>
                  <a:srgbClr val="1266B2"/>
                </a:solidFill>
                <a:latin typeface="+mn-lt"/>
              </a:rPr>
              <a:t> 2017</a:t>
            </a:r>
          </a:p>
        </p:txBody>
      </p:sp>
    </p:spTree>
    <p:extLst>
      <p:ext uri="{BB962C8B-B14F-4D97-AF65-F5344CB8AC3E}">
        <p14:creationId xmlns:p14="http://schemas.microsoft.com/office/powerpoint/2010/main" val="162803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90" y="1507242"/>
            <a:ext cx="2143125" cy="1264258"/>
          </a:xfrm>
          <a:prstGeom prst="rect">
            <a:avLst/>
          </a:prstGeom>
          <a:solidFill>
            <a:srgbClr val="167AD4"/>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0" i="0" dirty="0" smtClean="0">
                <a:solidFill>
                  <a:schemeClr val="bg1"/>
                </a:solidFill>
              </a:rPr>
              <a:t>EGNSS</a:t>
            </a:r>
            <a:endParaRPr lang="pt-PT" sz="1800" b="0" i="0" dirty="0" smtClean="0">
              <a:solidFill>
                <a:schemeClr val="bg1"/>
              </a:solidFill>
            </a:endParaRPr>
          </a:p>
          <a:p>
            <a:pPr algn="ctr"/>
            <a:r>
              <a:rPr lang="pt-PT" sz="1200" b="0" i="0" dirty="0" err="1" smtClean="0">
                <a:solidFill>
                  <a:schemeClr val="bg1"/>
                </a:solidFill>
              </a:rPr>
              <a:t>Galileo</a:t>
            </a:r>
            <a:r>
              <a:rPr lang="pt-PT" sz="1200" b="0" i="0" dirty="0" smtClean="0">
                <a:solidFill>
                  <a:schemeClr val="bg1"/>
                </a:solidFill>
              </a:rPr>
              <a:t> &amp; EGNOS </a:t>
            </a:r>
            <a:r>
              <a:rPr lang="pt-PT" sz="1200" b="0" i="0" dirty="0" err="1" smtClean="0">
                <a:solidFill>
                  <a:schemeClr val="bg1"/>
                </a:solidFill>
              </a:rPr>
              <a:t>applications</a:t>
            </a:r>
            <a:r>
              <a:rPr lang="pt-PT" sz="1200" b="0" i="0" dirty="0" smtClean="0">
                <a:solidFill>
                  <a:schemeClr val="bg1"/>
                </a:solidFill>
              </a:rPr>
              <a:t> </a:t>
            </a:r>
            <a:r>
              <a:rPr lang="pt-PT" sz="1200" b="0" i="0" dirty="0" err="1" smtClean="0">
                <a:solidFill>
                  <a:schemeClr val="bg1"/>
                </a:solidFill>
              </a:rPr>
              <a:t>and</a:t>
            </a:r>
            <a:r>
              <a:rPr lang="pt-PT" sz="1200" b="0" i="0" dirty="0" smtClean="0">
                <a:solidFill>
                  <a:schemeClr val="bg1"/>
                </a:solidFill>
              </a:rPr>
              <a:t> </a:t>
            </a:r>
            <a:r>
              <a:rPr lang="pt-PT" sz="1200" b="0" i="0" dirty="0" err="1" smtClean="0">
                <a:solidFill>
                  <a:schemeClr val="bg1"/>
                </a:solidFill>
              </a:rPr>
              <a:t>infrastructure</a:t>
            </a:r>
            <a:endParaRPr lang="pt-PT" sz="1200" b="0" i="0" dirty="0" smtClean="0">
              <a:solidFill>
                <a:schemeClr val="bg1"/>
              </a:solidFill>
            </a:endParaRPr>
          </a:p>
        </p:txBody>
      </p:sp>
      <p:sp>
        <p:nvSpPr>
          <p:cNvPr id="7" name="Rectangle 6"/>
          <p:cNvSpPr/>
          <p:nvPr/>
        </p:nvSpPr>
        <p:spPr>
          <a:xfrm>
            <a:off x="2371761" y="1497725"/>
            <a:ext cx="2143125" cy="1264258"/>
          </a:xfrm>
          <a:prstGeom prst="rect">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0" i="0" dirty="0" smtClean="0">
                <a:solidFill>
                  <a:schemeClr val="bg1"/>
                </a:solidFill>
              </a:rPr>
              <a:t>EO</a:t>
            </a:r>
            <a:endParaRPr lang="pt-PT" sz="1800" b="0" i="0" dirty="0" smtClean="0">
              <a:solidFill>
                <a:schemeClr val="bg1"/>
              </a:solidFill>
            </a:endParaRPr>
          </a:p>
          <a:p>
            <a:pPr algn="ctr"/>
            <a:r>
              <a:rPr lang="pt-PT" sz="1200" b="0" i="0" dirty="0" err="1" smtClean="0">
                <a:solidFill>
                  <a:schemeClr val="bg1"/>
                </a:solidFill>
              </a:rPr>
              <a:t>Earth</a:t>
            </a:r>
            <a:r>
              <a:rPr lang="pt-PT" sz="1200" b="0" i="0" dirty="0" smtClean="0">
                <a:solidFill>
                  <a:schemeClr val="bg1"/>
                </a:solidFill>
              </a:rPr>
              <a:t> </a:t>
            </a:r>
            <a:r>
              <a:rPr lang="pt-PT" sz="1200" b="0" i="0" dirty="0" err="1" smtClean="0">
                <a:solidFill>
                  <a:schemeClr val="bg1"/>
                </a:solidFill>
              </a:rPr>
              <a:t>Observation</a:t>
            </a:r>
            <a:endParaRPr lang="pt-PT" sz="1200" b="0" i="0" dirty="0" smtClean="0">
              <a:solidFill>
                <a:schemeClr val="bg1"/>
              </a:solidFill>
            </a:endParaRPr>
          </a:p>
          <a:p>
            <a:pPr algn="ctr"/>
            <a:r>
              <a:rPr lang="pt-PT" sz="1200" b="0" i="0" dirty="0" err="1" smtClean="0">
                <a:solidFill>
                  <a:schemeClr val="bg1"/>
                </a:solidFill>
              </a:rPr>
              <a:t>applications</a:t>
            </a:r>
            <a:r>
              <a:rPr lang="pt-PT" sz="1200" b="0" i="0" dirty="0" smtClean="0">
                <a:solidFill>
                  <a:schemeClr val="bg1"/>
                </a:solidFill>
              </a:rPr>
              <a:t> </a:t>
            </a:r>
            <a:r>
              <a:rPr lang="pt-PT" sz="1200" b="0" i="0" dirty="0" err="1" smtClean="0">
                <a:solidFill>
                  <a:schemeClr val="bg1"/>
                </a:solidFill>
              </a:rPr>
              <a:t>and</a:t>
            </a:r>
            <a:r>
              <a:rPr lang="pt-PT" sz="1200" b="0" i="0" dirty="0" smtClean="0">
                <a:solidFill>
                  <a:schemeClr val="bg1"/>
                </a:solidFill>
              </a:rPr>
              <a:t> </a:t>
            </a:r>
            <a:r>
              <a:rPr lang="pt-PT" sz="1200" b="0" i="0" dirty="0" err="1" smtClean="0">
                <a:solidFill>
                  <a:schemeClr val="bg1"/>
                </a:solidFill>
              </a:rPr>
              <a:t>services</a:t>
            </a:r>
            <a:endParaRPr lang="pt-PT" sz="1200" b="0" i="0" dirty="0">
              <a:solidFill>
                <a:schemeClr val="bg1"/>
              </a:solidFill>
            </a:endParaRPr>
          </a:p>
        </p:txBody>
      </p:sp>
      <p:sp>
        <p:nvSpPr>
          <p:cNvPr id="8" name="Rectangle 7"/>
          <p:cNvSpPr/>
          <p:nvPr/>
        </p:nvSpPr>
        <p:spPr>
          <a:xfrm>
            <a:off x="4641066" y="1497725"/>
            <a:ext cx="2365376" cy="1264258"/>
          </a:xfrm>
          <a:prstGeom prst="rect">
            <a:avLst/>
          </a:prstGeom>
          <a:solidFill>
            <a:schemeClr val="accent6">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0" i="0" dirty="0" smtClean="0">
                <a:solidFill>
                  <a:schemeClr val="bg1"/>
                </a:solidFill>
              </a:rPr>
              <a:t>COMPET</a:t>
            </a:r>
            <a:endParaRPr lang="pt-PT" sz="1800" b="0" i="0" dirty="0" smtClean="0">
              <a:solidFill>
                <a:schemeClr val="bg1"/>
              </a:solidFill>
            </a:endParaRPr>
          </a:p>
          <a:p>
            <a:pPr algn="ctr"/>
            <a:r>
              <a:rPr lang="pt-PT" sz="1100" b="0" i="0" dirty="0" err="1" smtClean="0">
                <a:solidFill>
                  <a:schemeClr val="bg1"/>
                </a:solidFill>
              </a:rPr>
              <a:t>Competitiveness</a:t>
            </a:r>
            <a:r>
              <a:rPr lang="pt-PT" sz="1100" b="0" i="0" dirty="0" smtClean="0">
                <a:solidFill>
                  <a:schemeClr val="bg1"/>
                </a:solidFill>
              </a:rPr>
              <a:t> </a:t>
            </a:r>
            <a:r>
              <a:rPr lang="pt-PT" sz="1100" b="0" i="0" dirty="0" err="1" smtClean="0">
                <a:solidFill>
                  <a:schemeClr val="bg1"/>
                </a:solidFill>
              </a:rPr>
              <a:t>of</a:t>
            </a:r>
            <a:r>
              <a:rPr lang="pt-PT" sz="1100" b="0" i="0" dirty="0" smtClean="0">
                <a:solidFill>
                  <a:schemeClr val="bg1"/>
                </a:solidFill>
              </a:rPr>
              <a:t> </a:t>
            </a:r>
            <a:r>
              <a:rPr lang="pt-PT" sz="1100" b="0" i="0" dirty="0" err="1" smtClean="0">
                <a:solidFill>
                  <a:schemeClr val="bg1"/>
                </a:solidFill>
              </a:rPr>
              <a:t>the</a:t>
            </a:r>
            <a:r>
              <a:rPr lang="pt-PT" sz="1100" b="0" i="0" dirty="0" smtClean="0">
                <a:solidFill>
                  <a:schemeClr val="bg1"/>
                </a:solidFill>
              </a:rPr>
              <a:t> </a:t>
            </a:r>
            <a:r>
              <a:rPr lang="pt-PT" sz="1100" b="0" i="0" dirty="0" err="1" smtClean="0">
                <a:solidFill>
                  <a:schemeClr val="bg1"/>
                </a:solidFill>
              </a:rPr>
              <a:t>European</a:t>
            </a:r>
            <a:r>
              <a:rPr lang="pt-PT" sz="1100" b="0" i="0" dirty="0" smtClean="0">
                <a:solidFill>
                  <a:schemeClr val="bg1"/>
                </a:solidFill>
              </a:rPr>
              <a:t> </a:t>
            </a:r>
            <a:r>
              <a:rPr lang="pt-PT" sz="1100" b="0" i="0" dirty="0" err="1" smtClean="0">
                <a:solidFill>
                  <a:schemeClr val="bg1"/>
                </a:solidFill>
              </a:rPr>
              <a:t>Space</a:t>
            </a:r>
            <a:r>
              <a:rPr lang="pt-PT" sz="1100" b="0" i="0" dirty="0" smtClean="0">
                <a:solidFill>
                  <a:schemeClr val="bg1"/>
                </a:solidFill>
              </a:rPr>
              <a:t> sector: </a:t>
            </a:r>
          </a:p>
          <a:p>
            <a:pPr algn="ctr"/>
            <a:r>
              <a:rPr lang="pt-PT" sz="1100" b="0" i="0" dirty="0" err="1" smtClean="0">
                <a:solidFill>
                  <a:schemeClr val="bg1"/>
                </a:solidFill>
              </a:rPr>
              <a:t>Tecnology</a:t>
            </a:r>
            <a:r>
              <a:rPr lang="pt-PT" sz="1100" b="0" i="0" dirty="0" smtClean="0">
                <a:solidFill>
                  <a:schemeClr val="bg1"/>
                </a:solidFill>
              </a:rPr>
              <a:t> </a:t>
            </a:r>
            <a:r>
              <a:rPr lang="pt-PT" sz="1100" b="0" i="0" dirty="0" err="1" smtClean="0">
                <a:solidFill>
                  <a:schemeClr val="bg1"/>
                </a:solidFill>
              </a:rPr>
              <a:t>and</a:t>
            </a:r>
            <a:r>
              <a:rPr lang="pt-PT" sz="1100" b="0" i="0" dirty="0" smtClean="0">
                <a:solidFill>
                  <a:schemeClr val="bg1"/>
                </a:solidFill>
              </a:rPr>
              <a:t> </a:t>
            </a:r>
            <a:r>
              <a:rPr lang="pt-PT" sz="1100" b="0" i="0" dirty="0" err="1" smtClean="0">
                <a:solidFill>
                  <a:schemeClr val="bg1"/>
                </a:solidFill>
              </a:rPr>
              <a:t>Science</a:t>
            </a:r>
            <a:endParaRPr lang="pt-PT" sz="1100" b="0" i="0" dirty="0" smtClean="0">
              <a:solidFill>
                <a:schemeClr val="bg1"/>
              </a:solidFill>
            </a:endParaRPr>
          </a:p>
          <a:p>
            <a:pPr algn="ctr">
              <a:spcBef>
                <a:spcPts val="600"/>
              </a:spcBef>
              <a:spcAft>
                <a:spcPts val="0"/>
              </a:spcAft>
            </a:pPr>
            <a:r>
              <a:rPr lang="pt-PT" sz="1100" b="0" i="0" dirty="0" smtClean="0">
                <a:solidFill>
                  <a:schemeClr val="bg1"/>
                </a:solidFill>
              </a:rPr>
              <a:t>(</a:t>
            </a:r>
            <a:r>
              <a:rPr lang="pt-PT" sz="1100" b="0" i="0" dirty="0" err="1" smtClean="0">
                <a:solidFill>
                  <a:schemeClr val="bg1"/>
                </a:solidFill>
              </a:rPr>
              <a:t>incl</a:t>
            </a:r>
            <a:r>
              <a:rPr lang="pt-PT" sz="1100" b="0" i="0" dirty="0" smtClean="0">
                <a:solidFill>
                  <a:schemeClr val="bg1"/>
                </a:solidFill>
              </a:rPr>
              <a:t>. </a:t>
            </a:r>
            <a:r>
              <a:rPr lang="pt-PT" sz="1100" b="0" i="0" dirty="0" err="1" smtClean="0">
                <a:solidFill>
                  <a:schemeClr val="bg1"/>
                </a:solidFill>
              </a:rPr>
              <a:t>Space</a:t>
            </a:r>
            <a:r>
              <a:rPr lang="pt-PT" sz="1100" b="0" i="0" dirty="0" smtClean="0">
                <a:solidFill>
                  <a:schemeClr val="bg1"/>
                </a:solidFill>
              </a:rPr>
              <a:t> </a:t>
            </a:r>
            <a:r>
              <a:rPr lang="pt-PT" sz="1100" b="0" i="0" dirty="0" err="1" smtClean="0">
                <a:solidFill>
                  <a:schemeClr val="bg1"/>
                </a:solidFill>
              </a:rPr>
              <a:t>Weather</a:t>
            </a:r>
            <a:r>
              <a:rPr lang="pt-PT" sz="1100" b="0" i="0" dirty="0" smtClean="0">
                <a:solidFill>
                  <a:schemeClr val="bg1"/>
                </a:solidFill>
              </a:rPr>
              <a:t>)</a:t>
            </a:r>
            <a:endParaRPr lang="pt-PT" sz="1100" b="0" i="0" dirty="0">
              <a:solidFill>
                <a:schemeClr val="bg1"/>
              </a:solidFill>
            </a:endParaRPr>
          </a:p>
        </p:txBody>
      </p:sp>
      <p:sp>
        <p:nvSpPr>
          <p:cNvPr id="11" name="Rectangle 10"/>
          <p:cNvSpPr/>
          <p:nvPr/>
        </p:nvSpPr>
        <p:spPr>
          <a:xfrm>
            <a:off x="7137070" y="1507242"/>
            <a:ext cx="1902778" cy="1264258"/>
          </a:xfrm>
          <a:prstGeom prst="rect">
            <a:avLst/>
          </a:prstGeom>
          <a:solidFill>
            <a:srgbClr val="A5002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0" i="0" dirty="0" smtClean="0">
                <a:solidFill>
                  <a:schemeClr val="bg1"/>
                </a:solidFill>
              </a:rPr>
              <a:t>SST</a:t>
            </a:r>
            <a:endParaRPr lang="pt-PT" sz="1800" b="0" i="0" dirty="0" smtClean="0">
              <a:solidFill>
                <a:schemeClr val="bg1"/>
              </a:solidFill>
            </a:endParaRPr>
          </a:p>
          <a:p>
            <a:pPr algn="ctr"/>
            <a:r>
              <a:rPr lang="pt-PT" sz="1200" b="0" i="0" dirty="0" err="1" smtClean="0">
                <a:solidFill>
                  <a:schemeClr val="bg1"/>
                </a:solidFill>
              </a:rPr>
              <a:t>Space</a:t>
            </a:r>
            <a:r>
              <a:rPr lang="pt-PT" sz="1200" b="0" i="0" dirty="0" smtClean="0">
                <a:solidFill>
                  <a:schemeClr val="bg1"/>
                </a:solidFill>
              </a:rPr>
              <a:t> </a:t>
            </a:r>
            <a:r>
              <a:rPr lang="pt-PT" sz="1200" b="0" i="0" dirty="0" err="1" smtClean="0">
                <a:solidFill>
                  <a:schemeClr val="bg1"/>
                </a:solidFill>
              </a:rPr>
              <a:t>Surveillance</a:t>
            </a:r>
            <a:r>
              <a:rPr lang="pt-PT" sz="1200" b="0" i="0" dirty="0" smtClean="0">
                <a:solidFill>
                  <a:schemeClr val="bg1"/>
                </a:solidFill>
              </a:rPr>
              <a:t> </a:t>
            </a:r>
            <a:r>
              <a:rPr lang="pt-PT" sz="1200" b="0" i="0" dirty="0" err="1" smtClean="0">
                <a:solidFill>
                  <a:schemeClr val="bg1"/>
                </a:solidFill>
              </a:rPr>
              <a:t>and</a:t>
            </a:r>
            <a:r>
              <a:rPr lang="pt-PT" sz="1200" b="0" i="0" dirty="0" smtClean="0">
                <a:solidFill>
                  <a:schemeClr val="bg1"/>
                </a:solidFill>
              </a:rPr>
              <a:t> </a:t>
            </a:r>
            <a:r>
              <a:rPr lang="pt-PT" sz="1200" b="0" i="0" dirty="0" err="1" smtClean="0">
                <a:solidFill>
                  <a:schemeClr val="bg1"/>
                </a:solidFill>
              </a:rPr>
              <a:t>Tracking</a:t>
            </a:r>
            <a:r>
              <a:rPr lang="pt-PT" sz="1200" b="0" i="0" dirty="0" smtClean="0">
                <a:solidFill>
                  <a:schemeClr val="bg1"/>
                </a:solidFill>
              </a:rPr>
              <a:t> </a:t>
            </a:r>
            <a:r>
              <a:rPr lang="pt-PT" sz="1200" b="0" i="0" dirty="0" err="1" smtClean="0">
                <a:solidFill>
                  <a:schemeClr val="bg1"/>
                </a:solidFill>
              </a:rPr>
              <a:t>support</a:t>
            </a:r>
            <a:r>
              <a:rPr lang="pt-PT" sz="1200" b="0" i="0" dirty="0" smtClean="0">
                <a:solidFill>
                  <a:schemeClr val="bg1"/>
                </a:solidFill>
              </a:rPr>
              <a:t> </a:t>
            </a:r>
            <a:r>
              <a:rPr lang="pt-PT" sz="1200" b="0" i="0" dirty="0" err="1" smtClean="0">
                <a:solidFill>
                  <a:schemeClr val="bg1"/>
                </a:solidFill>
              </a:rPr>
              <a:t>framework</a:t>
            </a:r>
            <a:endParaRPr lang="pt-PT" sz="1200" b="0" i="0" dirty="0">
              <a:solidFill>
                <a:schemeClr val="bg1"/>
              </a:solidFill>
            </a:endParaRPr>
          </a:p>
        </p:txBody>
      </p:sp>
      <p:sp>
        <p:nvSpPr>
          <p:cNvPr id="4" name="Rounded Rectangle 3"/>
          <p:cNvSpPr/>
          <p:nvPr/>
        </p:nvSpPr>
        <p:spPr>
          <a:xfrm>
            <a:off x="97290" y="3007954"/>
            <a:ext cx="2143125" cy="639369"/>
          </a:xfrm>
          <a:prstGeom prst="roundRect">
            <a:avLst>
              <a:gd name="adj" fmla="val 7971"/>
            </a:avLst>
          </a:prstGeom>
          <a:solidFill>
            <a:schemeClr val="bg1"/>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buClr>
                <a:srgbClr val="0F5494"/>
              </a:buClr>
            </a:pPr>
            <a:r>
              <a:rPr lang="pt-PT" sz="1200" i="0" dirty="0" err="1" smtClean="0">
                <a:solidFill>
                  <a:srgbClr val="0F5494"/>
                </a:solidFill>
              </a:rPr>
              <a:t>Calls</a:t>
            </a:r>
            <a:r>
              <a:rPr lang="pt-PT" sz="1200" i="0" dirty="0" smtClean="0">
                <a:solidFill>
                  <a:srgbClr val="0F5494"/>
                </a:solidFill>
              </a:rPr>
              <a:t> for </a:t>
            </a:r>
            <a:r>
              <a:rPr lang="pt-PT" sz="1200" i="0" dirty="0" err="1" smtClean="0">
                <a:solidFill>
                  <a:srgbClr val="0F5494"/>
                </a:solidFill>
              </a:rPr>
              <a:t>proposals</a:t>
            </a:r>
            <a:r>
              <a:rPr lang="pt-PT" sz="1200" b="0" i="0" dirty="0" smtClean="0">
                <a:solidFill>
                  <a:srgbClr val="0F5494"/>
                </a:solidFill>
              </a:rPr>
              <a:t>: </a:t>
            </a:r>
            <a:endParaRPr lang="pt-PT" sz="1200" b="0" i="0" dirty="0">
              <a:solidFill>
                <a:srgbClr val="0F5494"/>
              </a:solidFill>
            </a:endParaRPr>
          </a:p>
          <a:p>
            <a:pPr marL="171450" indent="-171450">
              <a:buClr>
                <a:srgbClr val="0F5494"/>
              </a:buClr>
              <a:buFont typeface="Arial" panose="020B0604020202020204" pitchFamily="34" charset="0"/>
              <a:buChar char="•"/>
            </a:pPr>
            <a:r>
              <a:rPr lang="pt-PT" sz="1200" b="0" i="0" dirty="0" smtClean="0">
                <a:solidFill>
                  <a:srgbClr val="0F5494"/>
                </a:solidFill>
              </a:rPr>
              <a:t>EGNSS </a:t>
            </a:r>
            <a:r>
              <a:rPr lang="pt-PT" sz="1200" b="0" i="0" dirty="0" err="1" smtClean="0">
                <a:solidFill>
                  <a:srgbClr val="0F5494"/>
                </a:solidFill>
              </a:rPr>
              <a:t>applications</a:t>
            </a:r>
            <a:endParaRPr lang="pt-PT" sz="1200" b="0" i="0" dirty="0">
              <a:solidFill>
                <a:srgbClr val="0F5494"/>
              </a:solidFill>
            </a:endParaRPr>
          </a:p>
        </p:txBody>
      </p:sp>
      <p:sp>
        <p:nvSpPr>
          <p:cNvPr id="19" name="Rounded Rectangle 18"/>
          <p:cNvSpPr/>
          <p:nvPr/>
        </p:nvSpPr>
        <p:spPr>
          <a:xfrm>
            <a:off x="2385409" y="2994306"/>
            <a:ext cx="2143124" cy="1400358"/>
          </a:xfrm>
          <a:prstGeom prst="roundRect">
            <a:avLst>
              <a:gd name="adj" fmla="val 9015"/>
            </a:avLst>
          </a:prstGeom>
          <a:solidFill>
            <a:schemeClr val="bg1"/>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buClr>
                <a:srgbClr val="0F5494"/>
              </a:buClr>
            </a:pPr>
            <a:r>
              <a:rPr lang="pt-PT" sz="1200" i="0" dirty="0" smtClean="0">
                <a:solidFill>
                  <a:srgbClr val="0F5494"/>
                </a:solidFill>
              </a:rPr>
              <a:t>Calls for proposals</a:t>
            </a:r>
            <a:r>
              <a:rPr lang="pt-PT" sz="1200" b="0" i="0" dirty="0" smtClean="0">
                <a:solidFill>
                  <a:srgbClr val="0F5494"/>
                </a:solidFill>
              </a:rPr>
              <a:t>: </a:t>
            </a:r>
          </a:p>
          <a:p>
            <a:pPr marL="171450" indent="-171450">
              <a:buClr>
                <a:srgbClr val="0F5494"/>
              </a:buClr>
              <a:buFont typeface="Arial" panose="020B0604020202020204" pitchFamily="34" charset="0"/>
              <a:buChar char="•"/>
            </a:pPr>
            <a:r>
              <a:rPr lang="pt-PT" sz="1200" b="0" i="0" dirty="0" smtClean="0">
                <a:solidFill>
                  <a:srgbClr val="0F5494"/>
                </a:solidFill>
              </a:rPr>
              <a:t>EO downstream applications</a:t>
            </a:r>
          </a:p>
          <a:p>
            <a:pPr marL="171450" indent="-171450">
              <a:buClr>
                <a:srgbClr val="0F5494"/>
              </a:buClr>
              <a:buFont typeface="Arial" panose="020B0604020202020204" pitchFamily="34" charset="0"/>
              <a:buChar char="•"/>
            </a:pPr>
            <a:r>
              <a:rPr lang="pt-PT" sz="1200" b="0" i="0" dirty="0" smtClean="0">
                <a:solidFill>
                  <a:srgbClr val="0F5494"/>
                </a:solidFill>
              </a:rPr>
              <a:t>Evolution of Copernicus services</a:t>
            </a:r>
          </a:p>
          <a:p>
            <a:pPr marL="171450" indent="-171450">
              <a:buClr>
                <a:srgbClr val="0F5494"/>
              </a:buClr>
              <a:buFont typeface="Arial" panose="020B0604020202020204" pitchFamily="34" charset="0"/>
              <a:buChar char="•"/>
            </a:pPr>
            <a:r>
              <a:rPr lang="pt-PT" sz="1200" b="0" i="0" dirty="0" smtClean="0">
                <a:solidFill>
                  <a:srgbClr val="0F5494"/>
                </a:solidFill>
              </a:rPr>
              <a:t>EO "big data" shift</a:t>
            </a:r>
          </a:p>
        </p:txBody>
      </p:sp>
      <p:sp>
        <p:nvSpPr>
          <p:cNvPr id="43" name="Rounded Rectangle 42"/>
          <p:cNvSpPr/>
          <p:nvPr/>
        </p:nvSpPr>
        <p:spPr>
          <a:xfrm>
            <a:off x="4641066" y="2994306"/>
            <a:ext cx="2365376" cy="1539594"/>
          </a:xfrm>
          <a:prstGeom prst="roundRect">
            <a:avLst>
              <a:gd name="adj" fmla="val 5111"/>
            </a:avLst>
          </a:prstGeom>
          <a:solidFill>
            <a:schemeClr val="bg1"/>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buClr>
                <a:srgbClr val="0F5494"/>
              </a:buClr>
            </a:pPr>
            <a:r>
              <a:rPr lang="pt-PT" sz="1050" i="0" dirty="0" err="1" smtClean="0">
                <a:solidFill>
                  <a:srgbClr val="0F5494"/>
                </a:solidFill>
              </a:rPr>
              <a:t>Calls</a:t>
            </a:r>
            <a:r>
              <a:rPr lang="pt-PT" sz="1050" i="0" dirty="0" smtClean="0">
                <a:solidFill>
                  <a:srgbClr val="0F5494"/>
                </a:solidFill>
              </a:rPr>
              <a:t> for </a:t>
            </a:r>
            <a:r>
              <a:rPr lang="pt-PT" sz="1050" i="0" dirty="0" err="1" smtClean="0">
                <a:solidFill>
                  <a:srgbClr val="0F5494"/>
                </a:solidFill>
              </a:rPr>
              <a:t>proposals</a:t>
            </a:r>
            <a:r>
              <a:rPr lang="pt-PT" sz="1050" b="0" i="0" dirty="0" smtClean="0">
                <a:solidFill>
                  <a:srgbClr val="0F5494"/>
                </a:solidFill>
              </a:rPr>
              <a:t>: </a:t>
            </a:r>
          </a:p>
          <a:p>
            <a:pPr marL="171450" indent="-171450">
              <a:buClr>
                <a:srgbClr val="0F5494"/>
              </a:buClr>
              <a:buFont typeface="Arial" panose="020B0604020202020204" pitchFamily="34" charset="0"/>
              <a:buChar char="•"/>
            </a:pPr>
            <a:r>
              <a:rPr lang="pt-PT" sz="1100" b="0" i="0" dirty="0" err="1" smtClean="0">
                <a:solidFill>
                  <a:srgbClr val="0F5494"/>
                </a:solidFill>
              </a:rPr>
              <a:t>Critical</a:t>
            </a:r>
            <a:r>
              <a:rPr lang="pt-PT" sz="1100" b="0" i="0" dirty="0" smtClean="0">
                <a:solidFill>
                  <a:srgbClr val="0F5494"/>
                </a:solidFill>
              </a:rPr>
              <a:t> </a:t>
            </a:r>
            <a:r>
              <a:rPr lang="pt-PT" sz="1100" b="0" i="0" err="1" smtClean="0">
                <a:solidFill>
                  <a:srgbClr val="0F5494"/>
                </a:solidFill>
              </a:rPr>
              <a:t>space</a:t>
            </a:r>
            <a:r>
              <a:rPr lang="pt-PT" sz="1100" b="0" i="0" smtClean="0">
                <a:solidFill>
                  <a:srgbClr val="0F5494"/>
                </a:solidFill>
              </a:rPr>
              <a:t> technologies</a:t>
            </a:r>
          </a:p>
          <a:p>
            <a:pPr marL="171450" indent="-171450">
              <a:buClr>
                <a:srgbClr val="0F5494"/>
              </a:buClr>
              <a:buFont typeface="Arial" panose="020B0604020202020204" pitchFamily="34" charset="0"/>
              <a:buChar char="•"/>
            </a:pPr>
            <a:r>
              <a:rPr lang="pt-PT" sz="1100" b="0" i="0" smtClean="0">
                <a:solidFill>
                  <a:srgbClr val="0F5494"/>
                </a:solidFill>
              </a:rPr>
              <a:t>Strategic research clusters</a:t>
            </a:r>
            <a:endParaRPr lang="pt-PT" sz="1100" b="0" i="0" dirty="0" smtClean="0">
              <a:solidFill>
                <a:srgbClr val="0F5494"/>
              </a:solidFill>
            </a:endParaRPr>
          </a:p>
          <a:p>
            <a:pPr marL="171450" indent="-171450">
              <a:buClr>
                <a:srgbClr val="0F5494"/>
              </a:buClr>
              <a:buFont typeface="Arial" panose="020B0604020202020204" pitchFamily="34" charset="0"/>
              <a:buChar char="•"/>
            </a:pPr>
            <a:r>
              <a:rPr lang="pt-PT" sz="1100" b="0" i="0" dirty="0" smtClean="0">
                <a:solidFill>
                  <a:srgbClr val="0F5494"/>
                </a:solidFill>
              </a:rPr>
              <a:t>EO &amp; SatCom technologies</a:t>
            </a:r>
          </a:p>
          <a:p>
            <a:pPr marL="171450" indent="-171450">
              <a:buClr>
                <a:srgbClr val="0F5494"/>
              </a:buClr>
              <a:buFont typeface="Arial" panose="020B0604020202020204" pitchFamily="34" charset="0"/>
              <a:buChar char="•"/>
            </a:pPr>
            <a:r>
              <a:rPr lang="pt-PT" sz="1100" b="0" i="0" dirty="0" smtClean="0">
                <a:solidFill>
                  <a:srgbClr val="0F5494"/>
                </a:solidFill>
              </a:rPr>
              <a:t>Science and Exploration</a:t>
            </a:r>
          </a:p>
          <a:p>
            <a:pPr marL="171450" indent="-171450">
              <a:buClr>
                <a:srgbClr val="0F5494"/>
              </a:buClr>
              <a:buFont typeface="Arial" panose="020B0604020202020204" pitchFamily="34" charset="0"/>
              <a:buChar char="•"/>
            </a:pPr>
            <a:r>
              <a:rPr lang="pt-PT" sz="1100" b="0" i="0" dirty="0" err="1" smtClean="0">
                <a:solidFill>
                  <a:srgbClr val="C00000"/>
                </a:solidFill>
              </a:rPr>
              <a:t>Space</a:t>
            </a:r>
            <a:r>
              <a:rPr lang="pt-PT" sz="1100" b="0" i="0" dirty="0" smtClean="0">
                <a:solidFill>
                  <a:srgbClr val="C00000"/>
                </a:solidFill>
              </a:rPr>
              <a:t> </a:t>
            </a:r>
            <a:r>
              <a:rPr lang="pt-PT" sz="1100" b="0" i="0" dirty="0" err="1" smtClean="0">
                <a:solidFill>
                  <a:srgbClr val="C00000"/>
                </a:solidFill>
              </a:rPr>
              <a:t>Weather</a:t>
            </a:r>
            <a:endParaRPr lang="pt-PT" sz="1100" b="0" i="0" dirty="0" smtClean="0">
              <a:solidFill>
                <a:srgbClr val="C00000"/>
              </a:solidFill>
            </a:endParaRPr>
          </a:p>
          <a:p>
            <a:pPr marL="171450" indent="-171450">
              <a:buClr>
                <a:srgbClr val="0F5494"/>
              </a:buClr>
              <a:buFont typeface="Arial" panose="020B0604020202020204" pitchFamily="34" charset="0"/>
              <a:buChar char="•"/>
            </a:pPr>
            <a:r>
              <a:rPr lang="pt-PT" sz="1100" b="0" i="0" dirty="0" err="1" smtClean="0">
                <a:solidFill>
                  <a:srgbClr val="0F5494"/>
                </a:solidFill>
              </a:rPr>
              <a:t>Space</a:t>
            </a:r>
            <a:r>
              <a:rPr lang="pt-PT" sz="1100" b="0" i="0" dirty="0" smtClean="0">
                <a:solidFill>
                  <a:srgbClr val="0F5494"/>
                </a:solidFill>
              </a:rPr>
              <a:t> Portal</a:t>
            </a:r>
          </a:p>
          <a:p>
            <a:pPr marL="171450" indent="-171450">
              <a:buClr>
                <a:srgbClr val="0F5494"/>
              </a:buClr>
              <a:buFont typeface="Arial" panose="020B0604020202020204" pitchFamily="34" charset="0"/>
              <a:buChar char="•"/>
            </a:pPr>
            <a:r>
              <a:rPr lang="pt-PT" sz="1100" b="0" i="0" dirty="0" err="1" smtClean="0">
                <a:solidFill>
                  <a:srgbClr val="0F5494"/>
                </a:solidFill>
              </a:rPr>
              <a:t>Technology</a:t>
            </a:r>
            <a:r>
              <a:rPr lang="pt-PT" sz="1100" b="0" i="0" dirty="0" smtClean="0">
                <a:solidFill>
                  <a:srgbClr val="0F5494"/>
                </a:solidFill>
              </a:rPr>
              <a:t> </a:t>
            </a:r>
            <a:r>
              <a:rPr lang="pt-PT" sz="1100" b="0" i="0" dirty="0" err="1" smtClean="0">
                <a:solidFill>
                  <a:srgbClr val="0F5494"/>
                </a:solidFill>
              </a:rPr>
              <a:t>transfer</a:t>
            </a:r>
            <a:endParaRPr lang="pt-PT" sz="1100" b="0" i="0" dirty="0" smtClean="0">
              <a:solidFill>
                <a:srgbClr val="0F5494"/>
              </a:solidFill>
            </a:endParaRPr>
          </a:p>
        </p:txBody>
      </p:sp>
      <p:sp>
        <p:nvSpPr>
          <p:cNvPr id="58" name="Rounded Rectangle 57"/>
          <p:cNvSpPr/>
          <p:nvPr/>
        </p:nvSpPr>
        <p:spPr>
          <a:xfrm>
            <a:off x="7137070" y="3014337"/>
            <a:ext cx="1902778" cy="1733423"/>
          </a:xfrm>
          <a:prstGeom prst="roundRect">
            <a:avLst>
              <a:gd name="adj" fmla="val 6667"/>
            </a:avLst>
          </a:prstGeom>
          <a:solidFill>
            <a:srgbClr val="FFFFCC"/>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buClr>
                <a:srgbClr val="0F5494"/>
              </a:buClr>
            </a:pPr>
            <a:r>
              <a:rPr lang="pt-PT" sz="1200" i="0" dirty="0" err="1" smtClean="0">
                <a:solidFill>
                  <a:srgbClr val="0F5494"/>
                </a:solidFill>
              </a:rPr>
              <a:t>Other</a:t>
            </a:r>
            <a:r>
              <a:rPr lang="pt-PT" sz="1200" i="0" dirty="0" smtClean="0">
                <a:solidFill>
                  <a:srgbClr val="0F5494"/>
                </a:solidFill>
              </a:rPr>
              <a:t> </a:t>
            </a:r>
            <a:r>
              <a:rPr lang="pt-PT" sz="1200" i="0" dirty="0" err="1" smtClean="0">
                <a:solidFill>
                  <a:srgbClr val="0F5494"/>
                </a:solidFill>
              </a:rPr>
              <a:t>actions</a:t>
            </a:r>
            <a:r>
              <a:rPr lang="pt-PT" sz="1200" b="0" i="0" dirty="0" smtClean="0">
                <a:solidFill>
                  <a:srgbClr val="0F5494"/>
                </a:solidFill>
              </a:rPr>
              <a:t>: </a:t>
            </a:r>
          </a:p>
          <a:p>
            <a:pPr marL="171450" indent="-171450">
              <a:buClr>
                <a:srgbClr val="0F5494"/>
              </a:buClr>
              <a:buFont typeface="Arial" panose="020B0604020202020204" pitchFamily="34" charset="0"/>
              <a:buChar char="•"/>
            </a:pPr>
            <a:r>
              <a:rPr lang="pt-PT" sz="1200" b="0" i="0" dirty="0" err="1" smtClean="0">
                <a:solidFill>
                  <a:srgbClr val="0F5494"/>
                </a:solidFill>
              </a:rPr>
              <a:t>Contribution</a:t>
            </a:r>
            <a:r>
              <a:rPr lang="pt-PT" sz="1200" b="0" i="0" dirty="0" smtClean="0">
                <a:solidFill>
                  <a:srgbClr val="0F5494"/>
                </a:solidFill>
              </a:rPr>
              <a:t> to </a:t>
            </a:r>
            <a:r>
              <a:rPr lang="pt-PT" sz="1200" b="0" i="0" dirty="0" err="1" smtClean="0">
                <a:solidFill>
                  <a:srgbClr val="0F5494"/>
                </a:solidFill>
              </a:rPr>
              <a:t>the</a:t>
            </a:r>
            <a:r>
              <a:rPr lang="pt-PT" sz="1200" b="0" i="0" dirty="0" smtClean="0">
                <a:solidFill>
                  <a:srgbClr val="0F5494"/>
                </a:solidFill>
              </a:rPr>
              <a:t> SST </a:t>
            </a:r>
            <a:r>
              <a:rPr lang="pt-PT" sz="1200" b="0" i="0" dirty="0" err="1" smtClean="0">
                <a:solidFill>
                  <a:srgbClr val="0F5494"/>
                </a:solidFill>
              </a:rPr>
              <a:t>support</a:t>
            </a:r>
            <a:r>
              <a:rPr lang="pt-PT" sz="1200" b="0" i="0" dirty="0" smtClean="0">
                <a:solidFill>
                  <a:srgbClr val="0F5494"/>
                </a:solidFill>
              </a:rPr>
              <a:t> </a:t>
            </a:r>
            <a:r>
              <a:rPr lang="pt-PT" sz="1200" b="0" i="0" dirty="0" err="1" smtClean="0">
                <a:solidFill>
                  <a:srgbClr val="0F5494"/>
                </a:solidFill>
              </a:rPr>
              <a:t>framework</a:t>
            </a:r>
            <a:r>
              <a:rPr lang="pt-PT" sz="1200" b="0" i="0" dirty="0" smtClean="0">
                <a:solidFill>
                  <a:srgbClr val="0F5494"/>
                </a:solidFill>
              </a:rPr>
              <a:t> </a:t>
            </a:r>
          </a:p>
          <a:p>
            <a:pPr marL="171450" indent="-171450">
              <a:buClr>
                <a:srgbClr val="0F5494"/>
              </a:buClr>
              <a:buFont typeface="Arial" panose="020B0604020202020204" pitchFamily="34" charset="0"/>
              <a:buChar char="•"/>
            </a:pPr>
            <a:r>
              <a:rPr lang="pt-PT" sz="1200" b="0" i="0" dirty="0" err="1" smtClean="0">
                <a:solidFill>
                  <a:srgbClr val="0F5494"/>
                </a:solidFill>
              </a:rPr>
              <a:t>Improving</a:t>
            </a:r>
            <a:r>
              <a:rPr lang="pt-PT" sz="1200" b="0" i="0" dirty="0" smtClean="0">
                <a:solidFill>
                  <a:srgbClr val="0F5494"/>
                </a:solidFill>
              </a:rPr>
              <a:t> </a:t>
            </a:r>
            <a:r>
              <a:rPr lang="pt-PT" sz="1200" b="0" i="0" dirty="0" err="1" smtClean="0">
                <a:solidFill>
                  <a:srgbClr val="0F5494"/>
                </a:solidFill>
              </a:rPr>
              <a:t>the</a:t>
            </a:r>
            <a:r>
              <a:rPr lang="pt-PT" sz="1200" b="0" i="0" dirty="0" smtClean="0">
                <a:solidFill>
                  <a:srgbClr val="0F5494"/>
                </a:solidFill>
              </a:rPr>
              <a:t> performance </a:t>
            </a:r>
            <a:r>
              <a:rPr lang="pt-PT" sz="1200" b="0" i="0" dirty="0" err="1" smtClean="0">
                <a:solidFill>
                  <a:srgbClr val="0F5494"/>
                </a:solidFill>
              </a:rPr>
              <a:t>of</a:t>
            </a:r>
            <a:r>
              <a:rPr lang="pt-PT" sz="1200" b="0" i="0" dirty="0" smtClean="0">
                <a:solidFill>
                  <a:srgbClr val="0F5494"/>
                </a:solidFill>
              </a:rPr>
              <a:t> SST </a:t>
            </a:r>
            <a:r>
              <a:rPr lang="pt-PT" sz="1200" b="0" i="0" dirty="0" err="1" smtClean="0">
                <a:solidFill>
                  <a:srgbClr val="0F5494"/>
                </a:solidFill>
              </a:rPr>
              <a:t>at</a:t>
            </a:r>
            <a:r>
              <a:rPr lang="pt-PT" sz="1200" b="0" i="0" dirty="0" smtClean="0">
                <a:solidFill>
                  <a:srgbClr val="0F5494"/>
                </a:solidFill>
              </a:rPr>
              <a:t> </a:t>
            </a:r>
            <a:r>
              <a:rPr lang="pt-PT" sz="1200" b="0" i="0" dirty="0" err="1" smtClean="0">
                <a:solidFill>
                  <a:srgbClr val="0F5494"/>
                </a:solidFill>
              </a:rPr>
              <a:t>European</a:t>
            </a:r>
            <a:r>
              <a:rPr lang="pt-PT" sz="1200" b="0" i="0" dirty="0" smtClean="0">
                <a:solidFill>
                  <a:srgbClr val="0F5494"/>
                </a:solidFill>
              </a:rPr>
              <a:t> </a:t>
            </a:r>
            <a:r>
              <a:rPr lang="pt-PT" sz="1200" b="0" i="0" dirty="0" err="1" smtClean="0">
                <a:solidFill>
                  <a:srgbClr val="0F5494"/>
                </a:solidFill>
              </a:rPr>
              <a:t>level</a:t>
            </a:r>
            <a:endParaRPr lang="pt-PT" sz="1200" b="0" i="0" dirty="0" smtClean="0">
              <a:solidFill>
                <a:srgbClr val="0F5494"/>
              </a:solidFill>
            </a:endParaRPr>
          </a:p>
        </p:txBody>
      </p:sp>
      <p:sp>
        <p:nvSpPr>
          <p:cNvPr id="18" name="Rounded Rectangle 17"/>
          <p:cNvSpPr/>
          <p:nvPr/>
        </p:nvSpPr>
        <p:spPr>
          <a:xfrm>
            <a:off x="97290" y="3756466"/>
            <a:ext cx="2143125" cy="991294"/>
          </a:xfrm>
          <a:prstGeom prst="roundRect">
            <a:avLst>
              <a:gd name="adj" fmla="val 7971"/>
            </a:avLst>
          </a:prstGeom>
          <a:solidFill>
            <a:srgbClr val="FFFFCC"/>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buClr>
                <a:srgbClr val="0F5494"/>
              </a:buClr>
            </a:pPr>
            <a:r>
              <a:rPr lang="pt-PT" sz="1100" i="0" dirty="0" err="1" smtClean="0">
                <a:solidFill>
                  <a:srgbClr val="0F5494"/>
                </a:solidFill>
              </a:rPr>
              <a:t>Other</a:t>
            </a:r>
            <a:r>
              <a:rPr lang="pt-PT" sz="1100" i="0" dirty="0" smtClean="0">
                <a:solidFill>
                  <a:srgbClr val="0F5494"/>
                </a:solidFill>
              </a:rPr>
              <a:t> </a:t>
            </a:r>
            <a:r>
              <a:rPr lang="pt-PT" sz="1100" i="0" dirty="0" err="1" smtClean="0">
                <a:solidFill>
                  <a:srgbClr val="0F5494"/>
                </a:solidFill>
              </a:rPr>
              <a:t>actions</a:t>
            </a:r>
            <a:r>
              <a:rPr lang="pt-PT" sz="1100" b="0" i="0" dirty="0" smtClean="0">
                <a:solidFill>
                  <a:srgbClr val="0F5494"/>
                </a:solidFill>
              </a:rPr>
              <a:t>:</a:t>
            </a:r>
          </a:p>
          <a:p>
            <a:pPr marL="171450" indent="-171450">
              <a:buClr>
                <a:srgbClr val="0F5494"/>
              </a:buClr>
              <a:buFont typeface="Arial" panose="020B0604020202020204" pitchFamily="34" charset="0"/>
              <a:buChar char="•"/>
            </a:pPr>
            <a:r>
              <a:rPr lang="pt-PT" sz="1100" b="0" i="0" dirty="0" err="1" smtClean="0">
                <a:solidFill>
                  <a:srgbClr val="0F5494"/>
                </a:solidFill>
              </a:rPr>
              <a:t>Evolution</a:t>
            </a:r>
            <a:r>
              <a:rPr lang="pt-PT" sz="1100" b="0" i="0" dirty="0" smtClean="0">
                <a:solidFill>
                  <a:srgbClr val="0F5494"/>
                </a:solidFill>
              </a:rPr>
              <a:t> </a:t>
            </a:r>
            <a:r>
              <a:rPr lang="pt-PT" sz="1100" b="0" i="0" dirty="0" err="1" smtClean="0">
                <a:solidFill>
                  <a:srgbClr val="0F5494"/>
                </a:solidFill>
              </a:rPr>
              <a:t>of</a:t>
            </a:r>
            <a:r>
              <a:rPr lang="pt-PT" sz="1100" b="0" i="0" dirty="0" smtClean="0">
                <a:solidFill>
                  <a:srgbClr val="0F5494"/>
                </a:solidFill>
              </a:rPr>
              <a:t> EGNSS </a:t>
            </a:r>
            <a:r>
              <a:rPr lang="pt-PT" sz="1100" b="0" i="0" dirty="0" err="1" smtClean="0">
                <a:solidFill>
                  <a:srgbClr val="0F5494"/>
                </a:solidFill>
              </a:rPr>
              <a:t>infrastucture</a:t>
            </a:r>
            <a:r>
              <a:rPr lang="pt-PT" sz="1100" b="0" i="0" dirty="0" smtClean="0">
                <a:solidFill>
                  <a:srgbClr val="0F5494"/>
                </a:solidFill>
              </a:rPr>
              <a:t>, </a:t>
            </a:r>
            <a:r>
              <a:rPr lang="pt-PT" sz="1100" b="0" i="0" dirty="0" err="1" smtClean="0">
                <a:solidFill>
                  <a:srgbClr val="0F5494"/>
                </a:solidFill>
              </a:rPr>
              <a:t>mission</a:t>
            </a:r>
            <a:r>
              <a:rPr lang="pt-PT" sz="1100" b="0" i="0" dirty="0" smtClean="0">
                <a:solidFill>
                  <a:srgbClr val="0F5494"/>
                </a:solidFill>
              </a:rPr>
              <a:t> </a:t>
            </a:r>
            <a:r>
              <a:rPr lang="pt-PT" sz="1100" b="0" i="0" dirty="0" err="1" smtClean="0">
                <a:solidFill>
                  <a:srgbClr val="0F5494"/>
                </a:solidFill>
              </a:rPr>
              <a:t>and</a:t>
            </a:r>
            <a:r>
              <a:rPr lang="pt-PT" sz="1100" b="0" i="0" dirty="0" smtClean="0">
                <a:solidFill>
                  <a:srgbClr val="0F5494"/>
                </a:solidFill>
              </a:rPr>
              <a:t> </a:t>
            </a:r>
            <a:r>
              <a:rPr lang="pt-PT" sz="1100" b="0" i="0" dirty="0" err="1" smtClean="0">
                <a:solidFill>
                  <a:srgbClr val="0F5494"/>
                </a:solidFill>
              </a:rPr>
              <a:t>services</a:t>
            </a:r>
            <a:endParaRPr lang="pt-PT" sz="1100" b="0" i="0" dirty="0" smtClean="0">
              <a:solidFill>
                <a:srgbClr val="0F5494"/>
              </a:solidFill>
            </a:endParaRPr>
          </a:p>
        </p:txBody>
      </p:sp>
      <p:sp>
        <p:nvSpPr>
          <p:cNvPr id="21" name="Rounded Rectangle 20"/>
          <p:cNvSpPr/>
          <p:nvPr/>
        </p:nvSpPr>
        <p:spPr>
          <a:xfrm>
            <a:off x="4641066" y="4642985"/>
            <a:ext cx="2365376" cy="972038"/>
          </a:xfrm>
          <a:prstGeom prst="roundRect">
            <a:avLst>
              <a:gd name="adj" fmla="val 5111"/>
            </a:avLst>
          </a:prstGeom>
          <a:solidFill>
            <a:srgbClr val="FFFFCC"/>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buClr>
                <a:srgbClr val="0F5494"/>
              </a:buClr>
            </a:pPr>
            <a:r>
              <a:rPr lang="pt-PT" sz="1100" i="0" dirty="0" err="1" smtClean="0">
                <a:solidFill>
                  <a:srgbClr val="0F5494"/>
                </a:solidFill>
              </a:rPr>
              <a:t>Other</a:t>
            </a:r>
            <a:r>
              <a:rPr lang="pt-PT" sz="1100" i="0" dirty="0" smtClean="0">
                <a:solidFill>
                  <a:srgbClr val="0F5494"/>
                </a:solidFill>
              </a:rPr>
              <a:t> </a:t>
            </a:r>
            <a:r>
              <a:rPr lang="pt-PT" sz="1100" i="0" dirty="0" err="1" smtClean="0">
                <a:solidFill>
                  <a:srgbClr val="0F5494"/>
                </a:solidFill>
              </a:rPr>
              <a:t>actions</a:t>
            </a:r>
            <a:r>
              <a:rPr lang="pt-PT" sz="1100" i="0" dirty="0" smtClean="0">
                <a:solidFill>
                  <a:srgbClr val="0F5494"/>
                </a:solidFill>
              </a:rPr>
              <a:t>:</a:t>
            </a:r>
          </a:p>
          <a:p>
            <a:pPr marL="171450" indent="-171450">
              <a:buClr>
                <a:srgbClr val="0F5494"/>
              </a:buClr>
              <a:buFont typeface="Arial" panose="020B0604020202020204" pitchFamily="34" charset="0"/>
              <a:buChar char="•"/>
            </a:pPr>
            <a:r>
              <a:rPr lang="pt-PT" sz="1200" b="0" i="0" dirty="0" smtClean="0">
                <a:solidFill>
                  <a:srgbClr val="0F5494"/>
                </a:solidFill>
              </a:rPr>
              <a:t>ESA Engineering support</a:t>
            </a:r>
          </a:p>
          <a:p>
            <a:pPr marL="171450" indent="-171450">
              <a:buClr>
                <a:srgbClr val="0F5494"/>
              </a:buClr>
              <a:buFont typeface="Arial" panose="020B0604020202020204" pitchFamily="34" charset="0"/>
              <a:buChar char="•"/>
            </a:pPr>
            <a:r>
              <a:rPr lang="pt-PT" sz="1200" b="0" i="0" dirty="0" smtClean="0">
                <a:solidFill>
                  <a:srgbClr val="0F5494"/>
                </a:solidFill>
              </a:rPr>
              <a:t>Horizon prize </a:t>
            </a:r>
            <a:r>
              <a:rPr lang="pt-PT" sz="1200" b="0" i="0" dirty="0" err="1" smtClean="0">
                <a:solidFill>
                  <a:srgbClr val="0F5494"/>
                </a:solidFill>
              </a:rPr>
              <a:t>on</a:t>
            </a:r>
            <a:r>
              <a:rPr lang="pt-PT" sz="1200" b="0" i="0" dirty="0" smtClean="0">
                <a:solidFill>
                  <a:srgbClr val="0F5494"/>
                </a:solidFill>
              </a:rPr>
              <a:t> </a:t>
            </a:r>
          </a:p>
          <a:p>
            <a:pPr>
              <a:buClr>
                <a:srgbClr val="0F5494"/>
              </a:buClr>
            </a:pPr>
            <a:r>
              <a:rPr lang="pt-PT" sz="1200" b="0" i="0" dirty="0">
                <a:solidFill>
                  <a:srgbClr val="0F5494"/>
                </a:solidFill>
              </a:rPr>
              <a:t> </a:t>
            </a:r>
            <a:r>
              <a:rPr lang="pt-PT" sz="1200" b="0" i="0" dirty="0" smtClean="0">
                <a:solidFill>
                  <a:srgbClr val="0F5494"/>
                </a:solidFill>
              </a:rPr>
              <a:t>  </a:t>
            </a:r>
            <a:r>
              <a:rPr lang="pt-PT" sz="1200" b="0" i="0" dirty="0" err="1" smtClean="0">
                <a:solidFill>
                  <a:srgbClr val="0F5494"/>
                </a:solidFill>
              </a:rPr>
              <a:t>low-cost</a:t>
            </a:r>
            <a:r>
              <a:rPr lang="pt-PT" sz="1200" b="0" i="0" dirty="0" smtClean="0">
                <a:solidFill>
                  <a:srgbClr val="0F5494"/>
                </a:solidFill>
              </a:rPr>
              <a:t> access </a:t>
            </a:r>
            <a:r>
              <a:rPr lang="pt-PT" sz="1200" b="0" i="0" smtClean="0">
                <a:solidFill>
                  <a:srgbClr val="0F5494"/>
                </a:solidFill>
              </a:rPr>
              <a:t>to space</a:t>
            </a:r>
            <a:endParaRPr lang="pt-PT" sz="1200" b="0" i="0" dirty="0" smtClean="0">
              <a:solidFill>
                <a:srgbClr val="0F5494"/>
              </a:solidFill>
            </a:endParaRPr>
          </a:p>
        </p:txBody>
      </p:sp>
      <p:grpSp>
        <p:nvGrpSpPr>
          <p:cNvPr id="22" name="Group 21"/>
          <p:cNvGrpSpPr/>
          <p:nvPr/>
        </p:nvGrpSpPr>
        <p:grpSpPr>
          <a:xfrm>
            <a:off x="971529" y="5773828"/>
            <a:ext cx="7339074" cy="612490"/>
            <a:chOff x="524467" y="5949537"/>
            <a:chExt cx="7339074" cy="612490"/>
          </a:xfrm>
        </p:grpSpPr>
        <p:sp>
          <p:nvSpPr>
            <p:cNvPr id="24" name="TextBox 23"/>
            <p:cNvSpPr txBox="1"/>
            <p:nvPr/>
          </p:nvSpPr>
          <p:spPr>
            <a:xfrm>
              <a:off x="524467" y="5949537"/>
              <a:ext cx="3635872" cy="612489"/>
            </a:xfrm>
            <a:prstGeom prst="roundRect">
              <a:avLst>
                <a:gd name="adj" fmla="val 21752"/>
              </a:avLst>
            </a:prstGeom>
            <a:solidFill>
              <a:srgbClr val="996633"/>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buClr>
                  <a:srgbClr val="0F5494"/>
                </a:buClr>
                <a:defRPr sz="2000" b="0" i="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PT" sz="1800" dirty="0" smtClean="0"/>
                <a:t>SME </a:t>
              </a:r>
              <a:r>
                <a:rPr lang="pt-PT" sz="1800" dirty="0" err="1" smtClean="0"/>
                <a:t>Instrument</a:t>
              </a:r>
              <a:endParaRPr lang="pt-PT" sz="1800" dirty="0" smtClean="0"/>
            </a:p>
          </p:txBody>
        </p:sp>
        <p:sp>
          <p:nvSpPr>
            <p:cNvPr id="25" name="TextBox 24"/>
            <p:cNvSpPr txBox="1"/>
            <p:nvPr/>
          </p:nvSpPr>
          <p:spPr>
            <a:xfrm>
              <a:off x="4214022" y="5949537"/>
              <a:ext cx="3649519" cy="612490"/>
            </a:xfrm>
            <a:prstGeom prst="roundRect">
              <a:avLst>
                <a:gd name="adj" fmla="val 21752"/>
              </a:avLst>
            </a:prstGeom>
            <a:solidFill>
              <a:srgbClr val="996633"/>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buClr>
                  <a:srgbClr val="0F5494"/>
                </a:buClr>
                <a:defRPr sz="2000" b="0" i="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PT" sz="1800" dirty="0" err="1" smtClean="0"/>
                <a:t>Fast</a:t>
              </a:r>
              <a:r>
                <a:rPr lang="pt-PT" sz="1800" dirty="0" smtClean="0"/>
                <a:t> </a:t>
              </a:r>
              <a:r>
                <a:rPr lang="pt-PT" sz="1800" dirty="0" err="1"/>
                <a:t>Track</a:t>
              </a:r>
              <a:r>
                <a:rPr lang="pt-PT" sz="1800" dirty="0"/>
                <a:t> to </a:t>
              </a:r>
              <a:endParaRPr lang="pt-PT" sz="1800" dirty="0" smtClean="0"/>
            </a:p>
            <a:p>
              <a:r>
                <a:rPr lang="pt-PT" sz="1800" dirty="0" err="1" smtClean="0"/>
                <a:t>Innovation</a:t>
              </a:r>
              <a:r>
                <a:rPr lang="pt-PT" sz="1800" dirty="0" smtClean="0"/>
                <a:t> '</a:t>
              </a:r>
              <a:r>
                <a:rPr lang="pt-PT" sz="1800" dirty="0" err="1" smtClean="0"/>
                <a:t>pilot</a:t>
              </a:r>
              <a:r>
                <a:rPr lang="pt-PT" sz="1800" dirty="0" smtClean="0"/>
                <a:t>'</a:t>
              </a:r>
              <a:endParaRPr lang="en-GB" sz="1800" dirty="0"/>
            </a:p>
          </p:txBody>
        </p:sp>
      </p:grpSp>
      <p:sp>
        <p:nvSpPr>
          <p:cNvPr id="20"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200" i="0" dirty="0" smtClean="0">
                <a:solidFill>
                  <a:srgbClr val="FFFFFF"/>
                </a:solidFill>
                <a:latin typeface="Verdana" pitchFamily="34" charset="0"/>
              </a:rPr>
              <a:t>H2020 </a:t>
            </a:r>
            <a:r>
              <a:rPr lang="en-GB" altLang="en-US" sz="2200" i="0" dirty="0">
                <a:solidFill>
                  <a:srgbClr val="FFFFFF"/>
                </a:solidFill>
                <a:latin typeface="Verdana" pitchFamily="34" charset="0"/>
              </a:rPr>
              <a:t>Space </a:t>
            </a:r>
            <a:r>
              <a:rPr lang="en-GB" altLang="en-US" sz="2200" i="0" dirty="0" smtClean="0">
                <a:solidFill>
                  <a:srgbClr val="FFFFFF"/>
                </a:solidFill>
                <a:latin typeface="Verdana" pitchFamily="34" charset="0"/>
              </a:rPr>
              <a:t>WP 2016-17 structure</a:t>
            </a:r>
            <a:endParaRPr lang="en-GB" altLang="en-US" sz="2200" i="0" dirty="0">
              <a:solidFill>
                <a:srgbClr val="FFFFFF"/>
              </a:solidFill>
              <a:latin typeface="Verdana" pitchFamily="34" charset="0"/>
            </a:endParaRPr>
          </a:p>
        </p:txBody>
      </p:sp>
    </p:spTree>
    <p:extLst>
      <p:ext uri="{BB962C8B-B14F-4D97-AF65-F5344CB8AC3E}">
        <p14:creationId xmlns:p14="http://schemas.microsoft.com/office/powerpoint/2010/main" val="3923307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7"/>
          <p:cNvSpPr>
            <a:spLocks noChangeArrowheads="1"/>
          </p:cNvSpPr>
          <p:nvPr/>
        </p:nvSpPr>
        <p:spPr bwMode="auto">
          <a:xfrm>
            <a:off x="0" y="1"/>
            <a:ext cx="4181383"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dirty="0" smtClean="0">
                <a:solidFill>
                  <a:srgbClr val="FFFFFF"/>
                </a:solidFill>
                <a:latin typeface="Verdana" pitchFamily="34" charset="0"/>
              </a:rPr>
              <a:t>H2020 EO</a:t>
            </a:r>
            <a:endParaRPr lang="en-GB" altLang="en-US" sz="2400" i="0" dirty="0">
              <a:solidFill>
                <a:srgbClr val="FFFFFF"/>
              </a:solidFill>
              <a:latin typeface="Verdana" pitchFamily="34" charset="0"/>
            </a:endParaRPr>
          </a:p>
        </p:txBody>
      </p:sp>
      <p:sp>
        <p:nvSpPr>
          <p:cNvPr id="5" name="Rectangle 4"/>
          <p:cNvSpPr/>
          <p:nvPr/>
        </p:nvSpPr>
        <p:spPr>
          <a:xfrm>
            <a:off x="310718" y="1294248"/>
            <a:ext cx="8611948" cy="5139869"/>
          </a:xfrm>
          <a:prstGeom prst="rect">
            <a:avLst/>
          </a:prstGeom>
        </p:spPr>
        <p:txBody>
          <a:bodyPr wrap="square">
            <a:spAutoFit/>
          </a:bodyPr>
          <a:lstStyle/>
          <a:p>
            <a:pPr marL="285750" indent="-285750">
              <a:spcAft>
                <a:spcPts val="600"/>
              </a:spcAft>
              <a:buClr>
                <a:srgbClr val="0F5494"/>
              </a:buClr>
              <a:buFont typeface="Arial" panose="020B0604020202020204" pitchFamily="34" charset="0"/>
              <a:buChar char="•"/>
            </a:pPr>
            <a:r>
              <a:rPr lang="en-GB" sz="1600" b="0" i="0" dirty="0">
                <a:solidFill>
                  <a:srgbClr val="0F5494"/>
                </a:solidFill>
                <a:latin typeface="+mj-lt"/>
              </a:rPr>
              <a:t>In Horizon 2020, Earth observation (EO) research and innovation is </a:t>
            </a:r>
            <a:r>
              <a:rPr lang="en-GB" sz="1600" dirty="0" smtClean="0">
                <a:solidFill>
                  <a:srgbClr val="0F5494"/>
                </a:solidFill>
                <a:latin typeface="+mj-lt"/>
              </a:rPr>
              <a:t>addressed in </a:t>
            </a:r>
            <a:r>
              <a:rPr lang="en-GB" sz="1600" dirty="0">
                <a:solidFill>
                  <a:srgbClr val="0F5494"/>
                </a:solidFill>
                <a:latin typeface="+mj-lt"/>
              </a:rPr>
              <a:t>LEIT/space </a:t>
            </a:r>
            <a:r>
              <a:rPr lang="en-GB" sz="1600" dirty="0" smtClean="0">
                <a:solidFill>
                  <a:srgbClr val="0F5494"/>
                </a:solidFill>
                <a:latin typeface="+mj-lt"/>
              </a:rPr>
              <a:t>and </a:t>
            </a:r>
            <a:r>
              <a:rPr lang="en-GB" sz="1600" b="0" i="0" dirty="0" smtClean="0">
                <a:solidFill>
                  <a:srgbClr val="0F5494"/>
                </a:solidFill>
                <a:latin typeface="+mj-lt"/>
              </a:rPr>
              <a:t>in </a:t>
            </a:r>
            <a:r>
              <a:rPr lang="en-GB" sz="1600" b="0" i="0" dirty="0">
                <a:solidFill>
                  <a:srgbClr val="0F5494"/>
                </a:solidFill>
                <a:latin typeface="+mj-lt"/>
              </a:rPr>
              <a:t>the GEO part of societal challenge </a:t>
            </a:r>
            <a:r>
              <a:rPr lang="en-GB" sz="1600" b="0" i="0" dirty="0" smtClean="0">
                <a:solidFill>
                  <a:srgbClr val="0F5494"/>
                </a:solidFill>
                <a:latin typeface="+mj-lt"/>
              </a:rPr>
              <a:t>5</a:t>
            </a:r>
          </a:p>
          <a:p>
            <a:pPr marL="742950" lvl="1" indent="-285750">
              <a:spcAft>
                <a:spcPts val="600"/>
              </a:spcAft>
              <a:buClr>
                <a:srgbClr val="0F5494"/>
              </a:buClr>
              <a:buFont typeface="Arial" panose="020B0604020202020204" pitchFamily="34" charset="0"/>
              <a:buChar char="•"/>
            </a:pPr>
            <a:r>
              <a:rPr lang="en-GB" sz="1200" dirty="0">
                <a:solidFill>
                  <a:srgbClr val="0F5494"/>
                </a:solidFill>
                <a:latin typeface="+mj-lt"/>
              </a:rPr>
              <a:t>future generation of the Union space systems including Copernicus; innovative products and services based on remote sensing, geo-positioning or other types of satellite enabled data; data access</a:t>
            </a:r>
            <a:endParaRPr lang="pt-BR" sz="1200" dirty="0">
              <a:solidFill>
                <a:srgbClr val="0F5494"/>
              </a:solidFill>
              <a:latin typeface="+mj-lt"/>
            </a:endParaRPr>
          </a:p>
          <a:p>
            <a:pPr marL="742950" lvl="1" indent="-285750">
              <a:spcAft>
                <a:spcPts val="600"/>
              </a:spcAft>
              <a:buClr>
                <a:srgbClr val="0F5494"/>
              </a:buClr>
              <a:buFont typeface="Arial" panose="020B0604020202020204" pitchFamily="34" charset="0"/>
              <a:buChar char="•"/>
            </a:pPr>
            <a:r>
              <a:rPr lang="en-GB" sz="1200" b="0" dirty="0" smtClean="0">
                <a:solidFill>
                  <a:srgbClr val="0F5494"/>
                </a:solidFill>
                <a:latin typeface="+mj-lt"/>
              </a:rPr>
              <a:t>global environmental observation and information systems; environmental and climate services; global markets</a:t>
            </a:r>
          </a:p>
          <a:p>
            <a:pPr marL="285750" indent="-285750">
              <a:spcAft>
                <a:spcPts val="600"/>
              </a:spcAft>
              <a:buClr>
                <a:srgbClr val="0F5494"/>
              </a:buClr>
              <a:buFont typeface="Arial" panose="020B0604020202020204" pitchFamily="34" charset="0"/>
              <a:buChar char="•"/>
            </a:pPr>
            <a:endParaRPr lang="pt-BR" sz="1600" b="0" i="0" dirty="0" smtClean="0">
              <a:solidFill>
                <a:srgbClr val="0F5494"/>
              </a:solidFill>
              <a:latin typeface="+mj-lt"/>
            </a:endParaRPr>
          </a:p>
          <a:p>
            <a:pPr>
              <a:spcAft>
                <a:spcPts val="600"/>
              </a:spcAft>
              <a:buClr>
                <a:srgbClr val="0F5494"/>
              </a:buClr>
            </a:pPr>
            <a:r>
              <a:rPr lang="pt-BR" sz="1600" i="0" dirty="0" smtClean="0">
                <a:solidFill>
                  <a:srgbClr val="0F5494"/>
                </a:solidFill>
                <a:latin typeface="+mj-lt"/>
              </a:rPr>
              <a:t>LEIT/space</a:t>
            </a:r>
          </a:p>
          <a:p>
            <a:pPr marL="285750" indent="-285750">
              <a:spcAft>
                <a:spcPts val="600"/>
              </a:spcAft>
              <a:buClr>
                <a:srgbClr val="0F5494"/>
              </a:buClr>
              <a:buFont typeface="Arial" panose="020B0604020202020204" pitchFamily="34" charset="0"/>
              <a:buChar char="•"/>
            </a:pPr>
            <a:r>
              <a:rPr lang="pt-BR" sz="1600" b="0" i="0" dirty="0" smtClean="0">
                <a:solidFill>
                  <a:srgbClr val="0F5494"/>
                </a:solidFill>
                <a:latin typeface="+mj-lt"/>
              </a:rPr>
              <a:t>Copernicus user uptake: stimulate business environment and foster public demand</a:t>
            </a:r>
          </a:p>
          <a:p>
            <a:pPr marL="285750" indent="-285750">
              <a:spcAft>
                <a:spcPts val="600"/>
              </a:spcAft>
              <a:buClr>
                <a:srgbClr val="0F5494"/>
              </a:buClr>
              <a:buFont typeface="Arial" panose="020B0604020202020204" pitchFamily="34" charset="0"/>
              <a:buChar char="•"/>
            </a:pPr>
            <a:r>
              <a:rPr lang="pt-BR" sz="1600" b="0" i="0" dirty="0" smtClean="0">
                <a:solidFill>
                  <a:srgbClr val="0F5494"/>
                </a:solidFill>
                <a:latin typeface="+mj-lt"/>
              </a:rPr>
              <a:t>Copernicus evolution: services, data infrastructure</a:t>
            </a:r>
            <a:endParaRPr lang="pt-BR" sz="1600" b="0" i="0" dirty="0">
              <a:solidFill>
                <a:srgbClr val="0F5494"/>
              </a:solidFill>
              <a:latin typeface="+mj-lt"/>
            </a:endParaRPr>
          </a:p>
          <a:p>
            <a:pPr marL="285750" indent="-285750">
              <a:spcAft>
                <a:spcPts val="600"/>
              </a:spcAft>
              <a:buClr>
                <a:srgbClr val="0F5494"/>
              </a:buClr>
              <a:buFont typeface="Arial" panose="020B0604020202020204" pitchFamily="34" charset="0"/>
              <a:buChar char="•"/>
            </a:pPr>
            <a:r>
              <a:rPr lang="fr-BE" sz="1600" b="0" i="0" dirty="0">
                <a:solidFill>
                  <a:srgbClr val="0F5494"/>
                </a:solidFill>
                <a:latin typeface="+mj-lt"/>
              </a:rPr>
              <a:t>Cross-</a:t>
            </a:r>
            <a:r>
              <a:rPr lang="fr-BE" sz="1600" b="0" i="0" dirty="0" err="1">
                <a:solidFill>
                  <a:srgbClr val="0F5494"/>
                </a:solidFill>
                <a:latin typeface="+mj-lt"/>
              </a:rPr>
              <a:t>cutting</a:t>
            </a:r>
            <a:r>
              <a:rPr lang="fr-BE" sz="1600" b="0" i="0" dirty="0">
                <a:solidFill>
                  <a:srgbClr val="0F5494"/>
                </a:solidFill>
                <a:latin typeface="+mj-lt"/>
              </a:rPr>
              <a:t>: technologies, </a:t>
            </a:r>
            <a:r>
              <a:rPr lang="fr-BE" sz="1600" b="0" i="0" dirty="0" smtClean="0">
                <a:solidFill>
                  <a:srgbClr val="0F5494"/>
                </a:solidFill>
                <a:latin typeface="+mj-lt"/>
              </a:rPr>
              <a:t>international </a:t>
            </a:r>
            <a:r>
              <a:rPr lang="fr-BE" sz="1600" b="0" i="0" dirty="0" err="1" smtClean="0">
                <a:solidFill>
                  <a:srgbClr val="0F5494"/>
                </a:solidFill>
                <a:latin typeface="+mj-lt"/>
              </a:rPr>
              <a:t>cooperation</a:t>
            </a:r>
            <a:r>
              <a:rPr lang="fr-BE" sz="1600" b="0" i="0" dirty="0" smtClean="0">
                <a:solidFill>
                  <a:srgbClr val="0F5494"/>
                </a:solidFill>
                <a:latin typeface="+mj-lt"/>
              </a:rPr>
              <a:t>, </a:t>
            </a:r>
            <a:r>
              <a:rPr lang="fr-BE" sz="1600" b="0" i="0" dirty="0" err="1" smtClean="0">
                <a:solidFill>
                  <a:srgbClr val="0F5494"/>
                </a:solidFill>
                <a:latin typeface="+mj-lt"/>
              </a:rPr>
              <a:t>market</a:t>
            </a:r>
            <a:r>
              <a:rPr lang="fr-BE" sz="1600" b="0" i="0" dirty="0" smtClean="0">
                <a:solidFill>
                  <a:srgbClr val="0F5494"/>
                </a:solidFill>
                <a:latin typeface="+mj-lt"/>
              </a:rPr>
              <a:t> intelligence</a:t>
            </a:r>
          </a:p>
          <a:p>
            <a:pPr marL="285750" indent="-285750">
              <a:spcAft>
                <a:spcPts val="600"/>
              </a:spcAft>
              <a:buClr>
                <a:srgbClr val="0F5494"/>
              </a:buClr>
              <a:buFont typeface="Arial" panose="020B0604020202020204" pitchFamily="34" charset="0"/>
              <a:buChar char="•"/>
            </a:pPr>
            <a:endParaRPr lang="fr-BE" sz="1600" b="0" i="0" dirty="0">
              <a:solidFill>
                <a:srgbClr val="0F5494"/>
              </a:solidFill>
              <a:latin typeface="+mj-lt"/>
            </a:endParaRPr>
          </a:p>
          <a:p>
            <a:pPr>
              <a:spcAft>
                <a:spcPts val="600"/>
              </a:spcAft>
              <a:buClr>
                <a:srgbClr val="0F5494"/>
              </a:buClr>
            </a:pPr>
            <a:r>
              <a:rPr lang="fr-BE" sz="1600" i="0" dirty="0" smtClean="0">
                <a:solidFill>
                  <a:srgbClr val="0F5494"/>
                </a:solidFill>
                <a:latin typeface="+mj-lt"/>
              </a:rPr>
              <a:t>SC5/GEO</a:t>
            </a:r>
          </a:p>
          <a:p>
            <a:pPr marL="285750" indent="-285750">
              <a:spcAft>
                <a:spcPts val="600"/>
              </a:spcAft>
              <a:buClr>
                <a:srgbClr val="0F5494"/>
              </a:buClr>
              <a:buFont typeface="Arial" panose="020B0604020202020204" pitchFamily="34" charset="0"/>
              <a:buChar char="•"/>
            </a:pPr>
            <a:r>
              <a:rPr lang="fr-BE" sz="1600" b="0" i="0" dirty="0" smtClean="0">
                <a:solidFill>
                  <a:srgbClr val="0F5494"/>
                </a:solidFill>
                <a:latin typeface="+mj-lt"/>
              </a:rPr>
              <a:t>Global and in-situ </a:t>
            </a:r>
            <a:r>
              <a:rPr lang="fr-BE" sz="1600" b="0" i="0" dirty="0" err="1" smtClean="0">
                <a:solidFill>
                  <a:srgbClr val="0F5494"/>
                </a:solidFill>
                <a:latin typeface="+mj-lt"/>
              </a:rPr>
              <a:t>observing</a:t>
            </a:r>
            <a:r>
              <a:rPr lang="fr-BE" sz="1600" b="0" i="0" dirty="0" smtClean="0">
                <a:solidFill>
                  <a:srgbClr val="0F5494"/>
                </a:solidFill>
                <a:latin typeface="+mj-lt"/>
              </a:rPr>
              <a:t> </a:t>
            </a:r>
            <a:r>
              <a:rPr lang="fr-BE" sz="1600" b="0" i="0" dirty="0" err="1" smtClean="0">
                <a:solidFill>
                  <a:srgbClr val="0F5494"/>
                </a:solidFill>
                <a:latin typeface="+mj-lt"/>
              </a:rPr>
              <a:t>systems</a:t>
            </a:r>
            <a:endParaRPr lang="fr-BE" sz="1600" b="0" i="0" dirty="0" smtClean="0">
              <a:solidFill>
                <a:srgbClr val="0F5494"/>
              </a:solidFill>
              <a:latin typeface="+mj-lt"/>
            </a:endParaRPr>
          </a:p>
          <a:p>
            <a:pPr marL="285750" indent="-285750">
              <a:spcAft>
                <a:spcPts val="600"/>
              </a:spcAft>
              <a:buClr>
                <a:srgbClr val="0F5494"/>
              </a:buClr>
              <a:buFont typeface="Arial" panose="020B0604020202020204" pitchFamily="34" charset="0"/>
              <a:buChar char="•"/>
            </a:pPr>
            <a:r>
              <a:rPr lang="pt-PT" sz="1600" b="0" i="0" dirty="0" smtClean="0">
                <a:solidFill>
                  <a:srgbClr val="0F5494"/>
                </a:solidFill>
                <a:latin typeface="+mj-lt"/>
              </a:rPr>
              <a:t>GEOSS </a:t>
            </a:r>
            <a:r>
              <a:rPr lang="pt-PT" sz="1600" b="0" i="0" dirty="0" err="1" smtClean="0">
                <a:solidFill>
                  <a:srgbClr val="0F5494"/>
                </a:solidFill>
                <a:latin typeface="+mj-lt"/>
              </a:rPr>
              <a:t>challenges</a:t>
            </a:r>
            <a:endParaRPr lang="pt-PT" sz="1600" b="0" i="0" dirty="0" smtClean="0">
              <a:solidFill>
                <a:srgbClr val="0F5494"/>
              </a:solidFill>
              <a:latin typeface="+mj-lt"/>
            </a:endParaRPr>
          </a:p>
          <a:p>
            <a:pPr marL="285750" indent="-285750">
              <a:spcAft>
                <a:spcPts val="600"/>
              </a:spcAft>
              <a:buClr>
                <a:srgbClr val="0F5494"/>
              </a:buClr>
              <a:buFont typeface="Arial" panose="020B0604020202020204" pitchFamily="34" charset="0"/>
              <a:buChar char="•"/>
            </a:pPr>
            <a:r>
              <a:rPr lang="pt-PT" sz="1600" b="0" i="0" dirty="0" smtClean="0">
                <a:solidFill>
                  <a:srgbClr val="0F5494"/>
                </a:solidFill>
                <a:latin typeface="+mj-lt"/>
              </a:rPr>
              <a:t>Cross-</a:t>
            </a:r>
            <a:r>
              <a:rPr lang="pt-PT" sz="1600" b="0" i="0" dirty="0" err="1" smtClean="0">
                <a:solidFill>
                  <a:srgbClr val="0F5494"/>
                </a:solidFill>
                <a:latin typeface="+mj-lt"/>
              </a:rPr>
              <a:t>cutting</a:t>
            </a:r>
            <a:r>
              <a:rPr lang="pt-PT" sz="1600" b="0" i="0" dirty="0" smtClean="0">
                <a:solidFill>
                  <a:srgbClr val="0F5494"/>
                </a:solidFill>
                <a:latin typeface="+mj-lt"/>
              </a:rPr>
              <a:t>: data, </a:t>
            </a:r>
            <a:r>
              <a:rPr lang="pt-PT" sz="1600" b="0" i="0" dirty="0" err="1" smtClean="0">
                <a:solidFill>
                  <a:srgbClr val="0F5494"/>
                </a:solidFill>
                <a:latin typeface="+mj-lt"/>
              </a:rPr>
              <a:t>international</a:t>
            </a:r>
            <a:r>
              <a:rPr lang="pt-PT" sz="1600" b="0" i="0" dirty="0" smtClean="0">
                <a:solidFill>
                  <a:srgbClr val="0F5494"/>
                </a:solidFill>
                <a:latin typeface="+mj-lt"/>
              </a:rPr>
              <a:t> </a:t>
            </a:r>
            <a:r>
              <a:rPr lang="pt-PT" sz="1600" b="0" i="0" dirty="0" err="1" smtClean="0">
                <a:solidFill>
                  <a:srgbClr val="0F5494"/>
                </a:solidFill>
                <a:latin typeface="+mj-lt"/>
              </a:rPr>
              <a:t>cooperation</a:t>
            </a:r>
            <a:endParaRPr lang="pt-PT" sz="1600" b="0" i="0" dirty="0" smtClean="0">
              <a:solidFill>
                <a:srgbClr val="0F5494"/>
              </a:solidFill>
              <a:latin typeface="+mj-lt"/>
            </a:endParaRPr>
          </a:p>
        </p:txBody>
      </p:sp>
    </p:spTree>
    <p:extLst>
      <p:ext uri="{BB962C8B-B14F-4D97-AF65-F5344CB8AC3E}">
        <p14:creationId xmlns:p14="http://schemas.microsoft.com/office/powerpoint/2010/main" val="1733143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7013239"/>
              </p:ext>
            </p:extLst>
          </p:nvPr>
        </p:nvGraphicFramePr>
        <p:xfrm>
          <a:off x="396305" y="2257028"/>
          <a:ext cx="8712199" cy="3753482"/>
        </p:xfrm>
        <a:graphic>
          <a:graphicData uri="http://schemas.openxmlformats.org/drawingml/2006/table">
            <a:tbl>
              <a:tblPr firstRow="1" bandRow="1">
                <a:effectLst>
                  <a:outerShdw blurRad="50800" dist="38100" dir="2700000" algn="tl" rotWithShape="0">
                    <a:prstClr val="black">
                      <a:alpha val="40000"/>
                    </a:prstClr>
                  </a:outerShdw>
                </a:effectLst>
                <a:tableStyleId>{00A15C55-8517-42AA-B614-E9B94910E393}</a:tableStyleId>
              </a:tblPr>
              <a:tblGrid>
                <a:gridCol w="5952457"/>
                <a:gridCol w="1369052"/>
                <a:gridCol w="1390690"/>
              </a:tblGrid>
              <a:tr h="354331">
                <a:tc gridSpan="3">
                  <a:txBody>
                    <a:bodyPr/>
                    <a:lstStyle/>
                    <a:p>
                      <a:pPr algn="ctr"/>
                      <a:r>
                        <a:rPr lang="pt-PT" sz="1600" dirty="0" smtClean="0"/>
                        <a:t>'</a:t>
                      </a:r>
                      <a:r>
                        <a:rPr lang="pt-PT" sz="1600" dirty="0" err="1" smtClean="0"/>
                        <a:t>Space</a:t>
                      </a:r>
                      <a:r>
                        <a:rPr lang="pt-PT" sz="1600" dirty="0" smtClean="0"/>
                        <a:t>'</a:t>
                      </a:r>
                      <a:r>
                        <a:rPr lang="pt-PT" sz="1600" baseline="0" dirty="0" smtClean="0"/>
                        <a:t> </a:t>
                      </a:r>
                      <a:r>
                        <a:rPr lang="pt-PT" sz="1600" dirty="0" smtClean="0"/>
                        <a:t>WP</a:t>
                      </a:r>
                      <a:r>
                        <a:rPr lang="pt-PT" sz="1600" baseline="0" dirty="0" smtClean="0"/>
                        <a:t> 2016/2017</a:t>
                      </a:r>
                      <a:endParaRPr lang="en-GB" sz="16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39933"/>
                    </a:solidFill>
                  </a:tcPr>
                </a:tc>
                <a:tc hMerge="1">
                  <a:txBody>
                    <a:bodyPr/>
                    <a:lstStyle/>
                    <a:p>
                      <a:endParaRPr lang="en-GB"/>
                    </a:p>
                  </a:txBody>
                  <a:tcPr/>
                </a:tc>
                <a:tc hMerge="1">
                  <a:txBody>
                    <a:bodyPr/>
                    <a:lstStyle/>
                    <a:p>
                      <a:pPr algn="ctr"/>
                      <a:endParaRPr lang="en-GB" sz="160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322119">
                <a:tc>
                  <a:txBody>
                    <a:bodyPr/>
                    <a:lstStyle/>
                    <a:p>
                      <a:endParaRPr lang="pt-PT" sz="1400" baseline="0" dirty="0" smtClean="0"/>
                    </a:p>
                  </a:txBody>
                  <a:tcPr marL="45720" marR="45720" anchor="ct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400" dirty="0" smtClean="0"/>
                        <a:t>2016</a:t>
                      </a:r>
                      <a:endParaRPr lang="en-GB" sz="1400" b="1" dirty="0" smtClean="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400" smtClean="0"/>
                        <a:t>2017</a:t>
                      </a:r>
                      <a:endParaRPr lang="en-GB" sz="1400" b="1" smtClean="0"/>
                    </a:p>
                  </a:txBody>
                  <a:tcPr marL="45720" marR="45720">
                    <a:lnR w="12700" cap="flat" cmpd="sng" algn="ctr">
                      <a:noFill/>
                      <a:prstDash val="solid"/>
                      <a:round/>
                      <a:headEnd type="none" w="med" len="med"/>
                      <a:tailEnd type="none" w="med" len="med"/>
                    </a:lnR>
                  </a:tcPr>
                </a:tc>
              </a:tr>
              <a:tr h="434861">
                <a:tc>
                  <a:txBody>
                    <a:bodyPr/>
                    <a:lstStyle/>
                    <a:p>
                      <a:r>
                        <a:rPr lang="pt-PT" sz="1400" smtClean="0">
                          <a:solidFill>
                            <a:schemeClr val="bg1"/>
                          </a:solidFill>
                        </a:rPr>
                        <a:t>Call</a:t>
                      </a:r>
                      <a:r>
                        <a:rPr lang="pt-PT" sz="1400" baseline="0" smtClean="0">
                          <a:solidFill>
                            <a:schemeClr val="bg1"/>
                          </a:solidFill>
                        </a:rPr>
                        <a:t> for proposals</a:t>
                      </a:r>
                    </a:p>
                  </a:txBody>
                  <a:tcPr marL="45720" marR="45720" anchor="ctr">
                    <a:lnL w="12700" cap="flat" cmpd="sng" algn="ctr">
                      <a:noFill/>
                      <a:prstDash val="solid"/>
                      <a:round/>
                      <a:headEnd type="none" w="med" len="med"/>
                      <a:tailEnd type="none" w="med" len="med"/>
                    </a:lnL>
                    <a:solidFill>
                      <a:schemeClr val="tx1">
                        <a:lumMod val="65000"/>
                        <a:lumOff val="3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t-PT" sz="1050" smtClean="0">
                          <a:solidFill>
                            <a:schemeClr val="bg1"/>
                          </a:solidFill>
                        </a:rPr>
                        <a:t>Indicative budget </a:t>
                      </a:r>
                    </a:p>
                    <a:p>
                      <a:pPr marL="0" marR="0" indent="0" algn="r" defTabSz="914400" rtl="0" eaLnBrk="1" fontAlgn="auto" latinLnBrk="0" hangingPunct="1">
                        <a:lnSpc>
                          <a:spcPct val="100000"/>
                        </a:lnSpc>
                        <a:spcBef>
                          <a:spcPts val="0"/>
                        </a:spcBef>
                        <a:spcAft>
                          <a:spcPts val="0"/>
                        </a:spcAft>
                        <a:buClrTx/>
                        <a:buSzTx/>
                        <a:buFontTx/>
                        <a:buNone/>
                        <a:tabLst/>
                        <a:defRPr/>
                      </a:pPr>
                      <a:r>
                        <a:rPr lang="pt-PT" sz="1050" smtClean="0">
                          <a:solidFill>
                            <a:schemeClr val="bg1"/>
                          </a:solidFill>
                        </a:rPr>
                        <a:t>(M€</a:t>
                      </a:r>
                      <a:r>
                        <a:rPr lang="pt-PT" sz="1050" baseline="0" smtClean="0">
                          <a:solidFill>
                            <a:schemeClr val="bg1"/>
                          </a:solidFill>
                        </a:rPr>
                        <a:t>)</a:t>
                      </a:r>
                      <a:endParaRPr lang="en-GB" sz="1050" b="1" smtClean="0">
                        <a:solidFill>
                          <a:schemeClr val="bg1"/>
                        </a:solidFill>
                      </a:endParaRPr>
                    </a:p>
                  </a:txBody>
                  <a:tcPr marL="45720" marR="45720">
                    <a:solidFill>
                      <a:schemeClr val="tx1">
                        <a:lumMod val="65000"/>
                        <a:lumOff val="3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t-PT" sz="1050" smtClean="0">
                          <a:solidFill>
                            <a:schemeClr val="bg1"/>
                          </a:solidFill>
                        </a:rPr>
                        <a:t>Indicative budget </a:t>
                      </a:r>
                    </a:p>
                    <a:p>
                      <a:pPr marL="0" marR="0" indent="0" algn="r" defTabSz="914400" rtl="0" eaLnBrk="1" fontAlgn="auto" latinLnBrk="0" hangingPunct="1">
                        <a:lnSpc>
                          <a:spcPct val="100000"/>
                        </a:lnSpc>
                        <a:spcBef>
                          <a:spcPts val="0"/>
                        </a:spcBef>
                        <a:spcAft>
                          <a:spcPts val="0"/>
                        </a:spcAft>
                        <a:buClrTx/>
                        <a:buSzTx/>
                        <a:buFontTx/>
                        <a:buNone/>
                        <a:tabLst/>
                        <a:defRPr/>
                      </a:pPr>
                      <a:r>
                        <a:rPr lang="pt-PT" sz="1050" smtClean="0">
                          <a:solidFill>
                            <a:schemeClr val="bg1"/>
                          </a:solidFill>
                        </a:rPr>
                        <a:t>(M€</a:t>
                      </a:r>
                      <a:r>
                        <a:rPr lang="pt-PT" sz="1050" baseline="0" smtClean="0">
                          <a:solidFill>
                            <a:schemeClr val="bg1"/>
                          </a:solidFill>
                        </a:rPr>
                        <a:t>)</a:t>
                      </a:r>
                      <a:endParaRPr lang="en-GB" sz="1050" b="1" smtClean="0">
                        <a:solidFill>
                          <a:schemeClr val="bg1"/>
                        </a:solidFill>
                      </a:endParaRPr>
                    </a:p>
                  </a:txBody>
                  <a:tcPr marL="45720" marR="45720">
                    <a:lnR w="12700" cap="flat" cmpd="sng" algn="ctr">
                      <a:noFill/>
                      <a:prstDash val="solid"/>
                      <a:round/>
                      <a:headEnd type="none" w="med" len="med"/>
                      <a:tailEnd type="none" w="med" len="med"/>
                    </a:lnR>
                    <a:solidFill>
                      <a:schemeClr val="tx1">
                        <a:lumMod val="65000"/>
                        <a:lumOff val="35000"/>
                      </a:schemeClr>
                    </a:solidFill>
                  </a:tcPr>
                </a:tc>
              </a:tr>
              <a:tr h="377453">
                <a:tc>
                  <a:txBody>
                    <a:bodyPr/>
                    <a:lstStyle/>
                    <a:p>
                      <a:pPr marL="0" algn="l" defTabSz="914400" rtl="0" eaLnBrk="1" fontAlgn="ctr" latinLnBrk="0" hangingPunct="1"/>
                      <a:r>
                        <a:rPr lang="en-GB" sz="1200" u="none" strike="noStrike" kern="1200" smtClean="0">
                          <a:effectLst/>
                        </a:rPr>
                        <a:t>EO-1-2016/2017: </a:t>
                      </a:r>
                      <a:r>
                        <a:rPr lang="en-GB" sz="1200" b="1" u="none" strike="noStrike" kern="1200">
                          <a:effectLst/>
                        </a:rPr>
                        <a:t>Downstream applications</a:t>
                      </a:r>
                      <a:endParaRPr lang="en-GB" sz="1200" b="1" i="0" u="none" strike="noStrike" kern="120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400" b="1" u="none" strike="noStrike" smtClean="0">
                          <a:effectLst/>
                        </a:rPr>
                        <a:t>9.85</a:t>
                      </a:r>
                      <a:endParaRPr lang="en-GB" sz="1400" b="1" i="0" u="none" strike="noStrike" smtClean="0">
                        <a:solidFill>
                          <a:srgbClr val="000000"/>
                        </a:solidFill>
                        <a:effectLst/>
                        <a:latin typeface="Calibri"/>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400" b="1" u="none" strike="noStrike" kern="1200" smtClean="0">
                          <a:effectLst/>
                        </a:rPr>
                        <a:t>12.0</a:t>
                      </a:r>
                      <a:endParaRPr lang="en-GB" sz="1400" b="1" i="0" u="none" strike="noStrike" kern="1200" smtClean="0">
                        <a:solidFill>
                          <a:srgbClr val="000000"/>
                        </a:solidFill>
                        <a:effectLst/>
                        <a:latin typeface="Calibri"/>
                        <a:ea typeface="+mn-ea"/>
                        <a:cs typeface="+mn-cs"/>
                      </a:endParaRPr>
                    </a:p>
                  </a:txBody>
                  <a:tcPr marL="9525" marR="9525" marT="9525" marB="0" anchor="ctr">
                    <a:lnR w="12700" cap="flat" cmpd="sng" algn="ctr">
                      <a:noFill/>
                      <a:prstDash val="solid"/>
                      <a:round/>
                      <a:headEnd type="none" w="med" len="med"/>
                      <a:tailEnd type="none" w="med" len="med"/>
                    </a:lnR>
                  </a:tcPr>
                </a:tc>
              </a:tr>
              <a:tr h="377453">
                <a:tc>
                  <a:txBody>
                    <a:bodyPr/>
                    <a:lstStyle/>
                    <a:p>
                      <a:pPr marL="0" algn="l" defTabSz="914400" rtl="0" eaLnBrk="1" fontAlgn="ctr" latinLnBrk="0" hangingPunct="1"/>
                      <a:r>
                        <a:rPr lang="en-GB" sz="1200" u="none" strike="noStrike" kern="1200" smtClean="0">
                          <a:effectLst/>
                        </a:rPr>
                        <a:t>EO-2-2016: </a:t>
                      </a:r>
                      <a:r>
                        <a:rPr lang="en-GB" sz="1200" b="1" u="none" strike="noStrike" kern="1200">
                          <a:effectLst/>
                        </a:rPr>
                        <a:t>Downstream services for public authorities</a:t>
                      </a:r>
                      <a:endParaRPr lang="en-GB" sz="1200" b="1" i="0" u="none" strike="noStrike" kern="120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400" b="1" u="none" strike="noStrike" smtClean="0">
                          <a:effectLst/>
                        </a:rPr>
                        <a:t>3.0</a:t>
                      </a:r>
                      <a:endParaRPr lang="en-GB" sz="1400" b="1" i="0" u="none" strike="noStrike" smtClean="0">
                        <a:solidFill>
                          <a:srgbClr val="000000"/>
                        </a:solidFill>
                        <a:effectLst/>
                        <a:latin typeface="Calibri"/>
                      </a:endParaRPr>
                    </a:p>
                  </a:txBody>
                  <a:tcPr marL="9525" marR="9525" marT="9525" marB="0" anchor="ctr"/>
                </a:tc>
                <a:tc>
                  <a:txBody>
                    <a:bodyPr/>
                    <a:lstStyle/>
                    <a:p>
                      <a:pPr marL="0" algn="r" defTabSz="914400" rtl="0" eaLnBrk="1" fontAlgn="ctr" latinLnBrk="0" hangingPunct="1"/>
                      <a:r>
                        <a:rPr lang="pt-PT" sz="1400" b="1" u="none" strike="noStrike" kern="1200" smtClean="0">
                          <a:effectLst/>
                        </a:rPr>
                        <a:t>-</a:t>
                      </a:r>
                      <a:endParaRPr lang="en-GB" sz="1400" b="1" i="0" u="none" strike="noStrike" kern="1200">
                        <a:solidFill>
                          <a:srgbClr val="000000"/>
                        </a:solidFill>
                        <a:effectLst/>
                        <a:latin typeface="Calibri"/>
                        <a:ea typeface="+mn-ea"/>
                        <a:cs typeface="+mn-cs"/>
                      </a:endParaRPr>
                    </a:p>
                  </a:txBody>
                  <a:tcPr marL="9525" marR="9525" marT="9525" marB="0" anchor="ctr">
                    <a:lnR w="12700" cap="flat" cmpd="sng" algn="ctr">
                      <a:noFill/>
                      <a:prstDash val="solid"/>
                      <a:round/>
                      <a:headEnd type="none" w="med" len="med"/>
                      <a:tailEnd type="none" w="med" len="med"/>
                    </a:lnR>
                  </a:tcPr>
                </a:tc>
              </a:tr>
              <a:tr h="377453">
                <a:tc>
                  <a:txBody>
                    <a:bodyPr/>
                    <a:lstStyle/>
                    <a:p>
                      <a:pPr marL="0" algn="l" defTabSz="914400" rtl="0" eaLnBrk="1" fontAlgn="ctr" latinLnBrk="0" hangingPunct="1"/>
                      <a:r>
                        <a:rPr lang="en-GB" sz="1200" u="none" strike="noStrike" kern="1200" smtClean="0">
                          <a:effectLst/>
                        </a:rPr>
                        <a:t>EO-3-2016: </a:t>
                      </a:r>
                      <a:r>
                        <a:rPr lang="en-GB" sz="1200" b="1" u="none" strike="noStrike" kern="1200">
                          <a:effectLst/>
                        </a:rPr>
                        <a:t>Evolution of Copernicus services</a:t>
                      </a:r>
                      <a:endParaRPr lang="en-GB" sz="1200" b="1" i="0" u="none" strike="noStrike" kern="120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400" b="1" u="none" strike="noStrike" smtClean="0">
                          <a:effectLst/>
                        </a:rPr>
                        <a:t>9.0</a:t>
                      </a:r>
                      <a:endParaRPr lang="en-GB" sz="1400" b="1" i="0" u="none" strike="noStrike" smtClean="0">
                        <a:solidFill>
                          <a:srgbClr val="000000"/>
                        </a:solidFill>
                        <a:effectLst/>
                        <a:latin typeface="Calibri"/>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400" b="1" u="none" strike="noStrike" kern="1200" smtClean="0">
                          <a:effectLst/>
                        </a:rPr>
                        <a:t>-</a:t>
                      </a:r>
                      <a:endParaRPr lang="en-GB" sz="1400" b="1" i="0" u="none" strike="noStrike" kern="1200" smtClean="0">
                        <a:solidFill>
                          <a:srgbClr val="000000"/>
                        </a:solidFill>
                        <a:effectLst/>
                        <a:latin typeface="Calibri"/>
                        <a:ea typeface="+mn-ea"/>
                        <a:cs typeface="+mn-cs"/>
                      </a:endParaRPr>
                    </a:p>
                  </a:txBody>
                  <a:tcPr marL="9525" marR="9525" marT="9525" marB="0" anchor="ctr">
                    <a:lnR w="12700" cap="flat" cmpd="sng" algn="ctr">
                      <a:noFill/>
                      <a:prstDash val="solid"/>
                      <a:round/>
                      <a:headEnd type="none" w="med" len="med"/>
                      <a:tailEnd type="none" w="med" len="med"/>
                    </a:lnR>
                  </a:tcPr>
                </a:tc>
              </a:tr>
              <a:tr h="377453">
                <a:tc>
                  <a:txBody>
                    <a:bodyPr/>
                    <a:lstStyle/>
                    <a:p>
                      <a:pPr marL="0" algn="l" defTabSz="914400" rtl="0" eaLnBrk="1" fontAlgn="ctr" latinLnBrk="0" hangingPunct="1"/>
                      <a:r>
                        <a:rPr lang="en-GB" sz="1200" u="none" strike="noStrike" kern="1200" smtClean="0">
                          <a:effectLst/>
                        </a:rPr>
                        <a:t>EO-4-2017: </a:t>
                      </a:r>
                      <a:r>
                        <a:rPr lang="en-GB" sz="1200" b="1" u="none" strike="noStrike" kern="1200">
                          <a:effectLst/>
                        </a:rPr>
                        <a:t>EO Big Data Shift</a:t>
                      </a:r>
                      <a:endParaRPr lang="en-GB" sz="1200" b="1" i="0" u="none" strike="noStrike" kern="120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400" u="none" strike="noStrike" smtClean="0">
                          <a:effectLst/>
                        </a:rPr>
                        <a:t>-</a:t>
                      </a:r>
                      <a:endParaRPr lang="en-GB" sz="1400" b="0" i="0" u="none" strike="noStrike" smtClean="0">
                        <a:solidFill>
                          <a:srgbClr val="000000"/>
                        </a:solidFill>
                        <a:effectLst/>
                        <a:latin typeface="Calibri"/>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400" b="1" u="none" strike="noStrike" kern="1200" smtClean="0">
                          <a:effectLst/>
                        </a:rPr>
                        <a:t>7.5</a:t>
                      </a:r>
                      <a:endParaRPr lang="en-GB" sz="1400" b="1" i="0" u="none" strike="noStrike" kern="1200" smtClean="0">
                        <a:solidFill>
                          <a:srgbClr val="000000"/>
                        </a:solidFill>
                        <a:effectLst/>
                        <a:latin typeface="Calibri"/>
                        <a:ea typeface="+mn-ea"/>
                        <a:cs typeface="+mn-cs"/>
                      </a:endParaRPr>
                    </a:p>
                  </a:txBody>
                  <a:tcPr marL="9525" marR="9525" marT="9525" marB="0" anchor="ctr">
                    <a:lnR w="12700" cap="flat" cmpd="sng" algn="ctr">
                      <a:noFill/>
                      <a:prstDash val="solid"/>
                      <a:round/>
                      <a:headEnd type="none" w="med" len="med"/>
                      <a:tailEnd type="none" w="med" len="med"/>
                    </a:lnR>
                  </a:tcPr>
                </a:tc>
              </a:tr>
              <a:tr h="377453">
                <a:tc>
                  <a:txBody>
                    <a:bodyPr/>
                    <a:lstStyle/>
                    <a:p>
                      <a:pPr marL="0" algn="l" defTabSz="914400" rtl="0" eaLnBrk="1" fontAlgn="ctr" latinLnBrk="0" hangingPunct="1"/>
                      <a:r>
                        <a:rPr lang="pt-PT" sz="1050" b="0" i="0" u="none" strike="noStrike" kern="1200" smtClean="0">
                          <a:solidFill>
                            <a:schemeClr val="bg1"/>
                          </a:solidFill>
                          <a:effectLst/>
                          <a:latin typeface="+mn-lt"/>
                          <a:ea typeface="+mn-ea"/>
                          <a:cs typeface="+mn-cs"/>
                        </a:rPr>
                        <a:t>Sub-total </a:t>
                      </a:r>
                      <a:r>
                        <a:rPr lang="pt-PT" sz="1050" b="0" i="0" u="none" strike="noStrike" kern="1200" dirty="0" smtClean="0">
                          <a:solidFill>
                            <a:schemeClr val="bg1"/>
                          </a:solidFill>
                          <a:effectLst/>
                          <a:latin typeface="+mn-lt"/>
                          <a:ea typeface="+mn-ea"/>
                          <a:cs typeface="+mn-cs"/>
                        </a:rPr>
                        <a:t>EO-2016/2017</a:t>
                      </a:r>
                      <a:endParaRPr lang="en-GB" sz="1050" b="0"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solidFill>
                      <a:schemeClr val="tx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600" b="0" i="0" u="none" strike="noStrike" dirty="0" smtClean="0">
                          <a:solidFill>
                            <a:schemeClr val="bg1"/>
                          </a:solidFill>
                          <a:effectLst/>
                          <a:latin typeface="Calibri"/>
                        </a:rPr>
                        <a:t>21.85</a:t>
                      </a:r>
                      <a:endParaRPr lang="en-GB" sz="1200" b="0" i="0" u="none" strike="noStrike" dirty="0" smtClean="0">
                        <a:solidFill>
                          <a:schemeClr val="bg1"/>
                        </a:solidFill>
                        <a:effectLst/>
                        <a:latin typeface="Calibri"/>
                      </a:endParaRPr>
                    </a:p>
                  </a:txBody>
                  <a:tcPr marL="9525" marR="9525" marT="9525" marB="0" anchor="ctr">
                    <a:solidFill>
                      <a:schemeClr val="tx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600" b="0" i="0" u="none" strike="noStrike" kern="1200" dirty="0" smtClean="0">
                          <a:solidFill>
                            <a:schemeClr val="bg1"/>
                          </a:solidFill>
                          <a:effectLst/>
                          <a:latin typeface="Calibri"/>
                          <a:ea typeface="+mn-ea"/>
                          <a:cs typeface="+mn-cs"/>
                        </a:rPr>
                        <a:t>19.5</a:t>
                      </a:r>
                      <a:endParaRPr lang="en-GB" sz="1200" b="0" i="0" u="none" strike="noStrike" kern="1200" dirty="0" smtClean="0">
                        <a:solidFill>
                          <a:schemeClr val="bg1"/>
                        </a:solidFill>
                        <a:effectLst/>
                        <a:latin typeface="Calibri"/>
                        <a:ea typeface="+mn-ea"/>
                        <a:cs typeface="+mn-cs"/>
                      </a:endParaRPr>
                    </a:p>
                  </a:txBody>
                  <a:tcPr marL="9525" marR="9525" marT="9525" marB="0" anchor="ctr">
                    <a:lnR w="12700" cap="flat" cmpd="sng" algn="ctr">
                      <a:noFill/>
                      <a:prstDash val="solid"/>
                      <a:round/>
                      <a:headEnd type="none" w="med" len="med"/>
                      <a:tailEnd type="none" w="med" len="med"/>
                    </a:lnR>
                    <a:solidFill>
                      <a:schemeClr val="tx1"/>
                    </a:solidFill>
                  </a:tcPr>
                </a:tc>
              </a:tr>
              <a:tr h="377453">
                <a:tc>
                  <a:txBody>
                    <a:bodyPr/>
                    <a:lstStyle/>
                    <a:p>
                      <a:pPr marL="0" algn="l" defTabSz="914400" rtl="0" eaLnBrk="1" fontAlgn="ctr" latinLnBrk="0" hangingPunct="1"/>
                      <a:r>
                        <a:rPr lang="en-GB" sz="1200" u="none" strike="noStrike" kern="1200" smtClean="0">
                          <a:solidFill>
                            <a:schemeClr val="dk1"/>
                          </a:solidFill>
                          <a:effectLst/>
                          <a:latin typeface="+mn-lt"/>
                          <a:ea typeface="+mn-ea"/>
                          <a:cs typeface="+mn-cs"/>
                        </a:rPr>
                        <a:t>COMPET-2-2017: </a:t>
                      </a:r>
                      <a:r>
                        <a:rPr lang="en-GB" sz="1200" b="1" u="none" strike="noStrike" kern="1200" smtClean="0">
                          <a:solidFill>
                            <a:schemeClr val="dk1"/>
                          </a:solidFill>
                          <a:effectLst/>
                          <a:latin typeface="+mn-lt"/>
                          <a:ea typeface="+mn-ea"/>
                          <a:cs typeface="+mn-cs"/>
                        </a:rPr>
                        <a:t>Competitiveness in Earth observation mission technologies</a:t>
                      </a:r>
                      <a:endParaRPr lang="en-GB" sz="1200" b="1" u="none" strike="noStrike"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solidFill>
                      <a:schemeClr val="bg2">
                        <a:lumMod val="40000"/>
                        <a:lumOff val="6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GB" sz="1400" b="1" i="0" u="none" strike="noStrike" dirty="0" smtClean="0">
                        <a:solidFill>
                          <a:schemeClr val="bg1"/>
                        </a:solidFill>
                        <a:effectLst/>
                        <a:latin typeface="Calibri"/>
                      </a:endParaRPr>
                    </a:p>
                  </a:txBody>
                  <a:tcPr marL="9525" marR="9525" marT="9525" marB="0" anchor="ctr">
                    <a:solidFill>
                      <a:schemeClr val="bg2">
                        <a:lumMod val="40000"/>
                        <a:lumOff val="6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400" b="1" u="none" strike="noStrike" kern="1200" smtClean="0">
                          <a:solidFill>
                            <a:schemeClr val="dk1"/>
                          </a:solidFill>
                          <a:effectLst/>
                          <a:latin typeface="+mn-lt"/>
                          <a:ea typeface="+mn-ea"/>
                          <a:cs typeface="+mn-cs"/>
                        </a:rPr>
                        <a:t>7.0</a:t>
                      </a:r>
                      <a:endParaRPr lang="en-GB" sz="1400" b="1" u="none" strike="noStrike" kern="1200" dirty="0" smtClean="0">
                        <a:solidFill>
                          <a:schemeClr val="dk1"/>
                        </a:solidFill>
                        <a:effectLst/>
                        <a:latin typeface="+mn-lt"/>
                        <a:ea typeface="+mn-ea"/>
                        <a:cs typeface="+mn-cs"/>
                      </a:endParaRPr>
                    </a:p>
                  </a:txBody>
                  <a:tcPr marL="9525" marR="9525" marT="9525" marB="0" anchor="ctr">
                    <a:lnR w="12700" cap="flat" cmpd="sng" algn="ctr">
                      <a:noFill/>
                      <a:prstDash val="solid"/>
                      <a:round/>
                      <a:headEnd type="none" w="med" len="med"/>
                      <a:tailEnd type="none" w="med" len="med"/>
                    </a:lnR>
                    <a:solidFill>
                      <a:schemeClr val="bg2">
                        <a:lumMod val="40000"/>
                        <a:lumOff val="60000"/>
                      </a:schemeClr>
                    </a:solidFill>
                  </a:tcPr>
                </a:tc>
              </a:tr>
              <a:tr h="377453">
                <a:tc>
                  <a:txBody>
                    <a:bodyPr/>
                    <a:lstStyle/>
                    <a:p>
                      <a:pPr marL="0" algn="l" defTabSz="914400" rtl="0" eaLnBrk="1" fontAlgn="ctr" latinLnBrk="0" hangingPunct="1"/>
                      <a:r>
                        <a:rPr lang="pt-PT" sz="1100" b="1" i="0" u="none" strike="noStrike" kern="1200" smtClean="0">
                          <a:solidFill>
                            <a:schemeClr val="bg1"/>
                          </a:solidFill>
                          <a:effectLst/>
                          <a:latin typeface="+mn-lt"/>
                          <a:ea typeface="+mn-ea"/>
                          <a:cs typeface="+mn-cs"/>
                        </a:rPr>
                        <a:t>Total EO related 'Space' (2016/2017)</a:t>
                      </a:r>
                      <a:endParaRPr lang="en-GB" sz="1100" b="1" i="0"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800" b="1" i="0" u="none" strike="noStrike" dirty="0" smtClean="0">
                          <a:solidFill>
                            <a:schemeClr val="bg1"/>
                          </a:solidFill>
                          <a:effectLst/>
                          <a:latin typeface="Calibri"/>
                        </a:rPr>
                        <a:t>21.85</a:t>
                      </a:r>
                      <a:endParaRPr lang="en-GB" sz="1400" b="1" i="0" u="none" strike="noStrike" dirty="0" smtClean="0">
                        <a:solidFill>
                          <a:schemeClr val="bg1"/>
                        </a:solidFill>
                        <a:effectLst/>
                        <a:latin typeface="Calibri"/>
                      </a:endParaRPr>
                    </a:p>
                  </a:txBody>
                  <a:tcPr marL="9525" marR="9525" marT="9525" marB="0" anchor="ctr">
                    <a:lnB w="12700" cap="flat" cmpd="sng" algn="ctr">
                      <a:noFill/>
                      <a:prstDash val="solid"/>
                      <a:round/>
                      <a:headEnd type="none" w="med" len="med"/>
                      <a:tailEnd type="none" w="med" len="med"/>
                    </a:lnB>
                    <a:solidFill>
                      <a:schemeClr val="tx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pt-PT" sz="1800" b="1" i="0" u="none" strike="noStrike" kern="1200" dirty="0" smtClean="0">
                          <a:solidFill>
                            <a:schemeClr val="bg1"/>
                          </a:solidFill>
                          <a:effectLst/>
                          <a:latin typeface="Calibri"/>
                          <a:ea typeface="+mn-ea"/>
                          <a:cs typeface="+mn-cs"/>
                        </a:rPr>
                        <a:t>26.5</a:t>
                      </a:r>
                      <a:endParaRPr lang="en-GB" sz="1400" b="1" i="0" u="none" strike="noStrike" kern="1200" dirty="0" smtClean="0">
                        <a:solidFill>
                          <a:schemeClr val="bg1"/>
                        </a:solidFill>
                        <a:effectLst/>
                        <a:latin typeface="Calibri"/>
                        <a:ea typeface="+mn-ea"/>
                        <a:cs typeface="+mn-cs"/>
                      </a:endParaRPr>
                    </a:p>
                  </a:txBody>
                  <a:tcPr marL="9525" marR="9525" marT="952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solidFill>
                  </a:tcPr>
                </a:tc>
              </a:tr>
            </a:tbl>
          </a:graphicData>
        </a:graphic>
      </p:graphicFrame>
      <p:sp>
        <p:nvSpPr>
          <p:cNvPr id="9" name="Rectangle 8"/>
          <p:cNvSpPr/>
          <p:nvPr/>
        </p:nvSpPr>
        <p:spPr>
          <a:xfrm>
            <a:off x="191168" y="1667740"/>
            <a:ext cx="8712200" cy="369332"/>
          </a:xfrm>
          <a:prstGeom prst="rect">
            <a:avLst/>
          </a:prstGeom>
          <a:noFill/>
        </p:spPr>
        <p:txBody>
          <a:bodyPr wrap="square">
            <a:spAutoFit/>
          </a:bodyPr>
          <a:lstStyle/>
          <a:p>
            <a:pPr marL="0" lvl="1"/>
            <a:r>
              <a:rPr lang="en-GB" sz="1800" i="0" kern="0" dirty="0" smtClean="0">
                <a:solidFill>
                  <a:srgbClr val="339933"/>
                </a:solidFill>
                <a:latin typeface="Verdana"/>
              </a:rPr>
              <a:t>Earth observation calls for </a:t>
            </a:r>
            <a:r>
              <a:rPr lang="en-GB" sz="1800" i="0" kern="0" dirty="0" smtClean="0">
                <a:solidFill>
                  <a:srgbClr val="339933"/>
                </a:solidFill>
                <a:latin typeface="Verdana"/>
              </a:rPr>
              <a:t>proposals</a:t>
            </a:r>
            <a:endParaRPr lang="fr-BE" sz="1800" i="0" dirty="0" smtClean="0">
              <a:solidFill>
                <a:srgbClr val="339933"/>
              </a:solidFill>
              <a:latin typeface="Verdana"/>
            </a:endParaRPr>
          </a:p>
        </p:txBody>
      </p:sp>
      <p:sp>
        <p:nvSpPr>
          <p:cNvPr id="6" name="Rectangle 5"/>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dirty="0" smtClean="0">
                <a:solidFill>
                  <a:srgbClr val="FFFFFF"/>
                </a:solidFill>
                <a:latin typeface="Verdana" pitchFamily="34" charset="0"/>
              </a:rPr>
              <a:t>H2020 </a:t>
            </a:r>
            <a:r>
              <a:rPr lang="en-GB" altLang="en-US" sz="2400" i="0" dirty="0" smtClean="0">
                <a:solidFill>
                  <a:srgbClr val="FFFFFF"/>
                </a:solidFill>
                <a:latin typeface="Verdana" pitchFamily="34" charset="0"/>
              </a:rPr>
              <a:t>Space</a:t>
            </a:r>
            <a:endParaRPr lang="en-GB" altLang="en-US" sz="2400" i="0" dirty="0">
              <a:solidFill>
                <a:srgbClr val="FFFFFF"/>
              </a:solidFill>
              <a:latin typeface="Verdana" pitchFamily="34" charset="0"/>
            </a:endParaRPr>
          </a:p>
        </p:txBody>
      </p:sp>
      <p:sp>
        <p:nvSpPr>
          <p:cNvPr id="3" name="Right Arrow 2"/>
          <p:cNvSpPr/>
          <p:nvPr/>
        </p:nvSpPr>
        <p:spPr bwMode="auto">
          <a:xfrm>
            <a:off x="35496" y="3834756"/>
            <a:ext cx="360040" cy="242316"/>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148947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2"/>
          <p:cNvSpPr txBox="1"/>
          <p:nvPr/>
        </p:nvSpPr>
        <p:spPr>
          <a:xfrm>
            <a:off x="101575" y="1234052"/>
            <a:ext cx="8821545" cy="5438797"/>
          </a:xfrm>
          <a:prstGeom prst="rect">
            <a:avLst/>
          </a:prstGeom>
          <a:noFill/>
        </p:spPr>
        <p:txBody>
          <a:bodyPr wrap="square" rtlCol="0">
            <a:spAutoFit/>
          </a:bodyPr>
          <a:lstStyle/>
          <a:p>
            <a:pPr lvl="0">
              <a:lnSpc>
                <a:spcPct val="115000"/>
              </a:lnSpc>
            </a:pPr>
            <a:r>
              <a:rPr lang="en-GB" sz="1200" i="0" dirty="0" smtClean="0">
                <a:solidFill>
                  <a:srgbClr val="0F5494"/>
                </a:solidFill>
                <a:latin typeface="+mn-lt"/>
              </a:rPr>
              <a:t>SC2: Blue </a:t>
            </a:r>
            <a:r>
              <a:rPr lang="en-GB" sz="1200" i="0" dirty="0">
                <a:solidFill>
                  <a:srgbClr val="0F5494"/>
                </a:solidFill>
                <a:latin typeface="+mn-lt"/>
              </a:rPr>
              <a:t>Growth – demonstrating an ocean of opportunities (H2020-BG-2016-2017):          </a:t>
            </a:r>
          </a:p>
          <a:p>
            <a:pPr marL="533400" lvl="0" indent="-260350">
              <a:lnSpc>
                <a:spcPct val="115000"/>
              </a:lnSpc>
              <a:buFont typeface="Wingdings" panose="05000000000000000000" pitchFamily="2" charset="2"/>
              <a:buChar char="§"/>
            </a:pPr>
            <a:r>
              <a:rPr lang="en-GB" sz="1200" b="0" i="0" dirty="0" smtClean="0">
                <a:solidFill>
                  <a:srgbClr val="0F5494"/>
                </a:solidFill>
                <a:latin typeface="+mn-lt"/>
              </a:rPr>
              <a:t>BG-9-2016</a:t>
            </a:r>
            <a:r>
              <a:rPr lang="en-GB" sz="1200" b="0" i="0" dirty="0">
                <a:solidFill>
                  <a:srgbClr val="0F5494"/>
                </a:solidFill>
                <a:latin typeface="+mn-lt"/>
              </a:rPr>
              <a:t>: An integrated Arctic observing system    </a:t>
            </a:r>
          </a:p>
          <a:p>
            <a:pPr marL="533400" lvl="0" indent="-260350">
              <a:lnSpc>
                <a:spcPct val="115000"/>
              </a:lnSpc>
              <a:buFont typeface="Wingdings" panose="05000000000000000000" pitchFamily="2" charset="2"/>
              <a:buChar char="§"/>
            </a:pPr>
            <a:r>
              <a:rPr lang="en-GB" sz="1200" b="0" i="0" dirty="0" smtClean="0">
                <a:solidFill>
                  <a:srgbClr val="0F5494"/>
                </a:solidFill>
                <a:latin typeface="+mn-lt"/>
              </a:rPr>
              <a:t>BG-12-2016</a:t>
            </a:r>
            <a:r>
              <a:rPr lang="en-GB" sz="1200" b="0" i="0" dirty="0">
                <a:solidFill>
                  <a:srgbClr val="0F5494"/>
                </a:solidFill>
                <a:latin typeface="+mn-lt"/>
              </a:rPr>
              <a:t>: Towards an integrated Mediterranean Sea Observing System   </a:t>
            </a:r>
          </a:p>
          <a:p>
            <a:pPr lvl="0">
              <a:lnSpc>
                <a:spcPct val="115000"/>
              </a:lnSpc>
            </a:pPr>
            <a:r>
              <a:rPr lang="en-GB" sz="1200" i="0" dirty="0" smtClean="0">
                <a:solidFill>
                  <a:srgbClr val="0F5494"/>
                </a:solidFill>
                <a:latin typeface="+mn-lt"/>
              </a:rPr>
              <a:t>SC2: Sustainable </a:t>
            </a:r>
            <a:r>
              <a:rPr lang="en-GB" sz="1200" i="0" dirty="0">
                <a:solidFill>
                  <a:srgbClr val="0F5494"/>
                </a:solidFill>
                <a:latin typeface="+mn-lt"/>
              </a:rPr>
              <a:t>Food Security – resilient </a:t>
            </a:r>
            <a:r>
              <a:rPr lang="en-GB" sz="1200" i="0" dirty="0" err="1">
                <a:solidFill>
                  <a:srgbClr val="0F5494"/>
                </a:solidFill>
                <a:latin typeface="+mn-lt"/>
              </a:rPr>
              <a:t>agri</a:t>
            </a:r>
            <a:r>
              <a:rPr lang="en-GB" sz="1200" i="0" dirty="0">
                <a:solidFill>
                  <a:srgbClr val="0F5494"/>
                </a:solidFill>
                <a:latin typeface="+mn-lt"/>
              </a:rPr>
              <a:t>-food chains (H2020-SFS-2016-2017):          </a:t>
            </a:r>
            <a:endParaRPr lang="en-GB" sz="1200" i="0" dirty="0" smtClean="0">
              <a:solidFill>
                <a:srgbClr val="0F5494"/>
              </a:solidFill>
              <a:latin typeface="+mn-lt"/>
            </a:endParaRPr>
          </a:p>
          <a:p>
            <a:pPr marL="538163" lvl="1" indent="-285750">
              <a:lnSpc>
                <a:spcPct val="115000"/>
              </a:lnSpc>
              <a:buFont typeface="Wingdings" panose="05000000000000000000" pitchFamily="2" charset="2"/>
              <a:buChar char="§"/>
            </a:pPr>
            <a:r>
              <a:rPr lang="en-GB" sz="1200" b="0" i="0" dirty="0">
                <a:solidFill>
                  <a:srgbClr val="0F5494"/>
                </a:solidFill>
                <a:latin typeface="+mn-lt"/>
              </a:rPr>
              <a:t>SFS-43-2017: Earth Observation services for the monitoring of agricultural production in Africa </a:t>
            </a:r>
          </a:p>
          <a:p>
            <a:pPr lvl="0">
              <a:spcBef>
                <a:spcPts val="600"/>
              </a:spcBef>
            </a:pPr>
            <a:endParaRPr lang="en-GB" sz="1200" i="0" dirty="0" smtClean="0">
              <a:solidFill>
                <a:srgbClr val="0F5494"/>
              </a:solidFill>
              <a:latin typeface="+mn-lt"/>
            </a:endParaRPr>
          </a:p>
          <a:p>
            <a:pPr lvl="0">
              <a:spcBef>
                <a:spcPts val="600"/>
              </a:spcBef>
            </a:pPr>
            <a:r>
              <a:rPr lang="en-GB" sz="1200" i="0" dirty="0" smtClean="0">
                <a:solidFill>
                  <a:srgbClr val="0F5494"/>
                </a:solidFill>
                <a:latin typeface="+mn-lt"/>
              </a:rPr>
              <a:t>SC5: Earth </a:t>
            </a:r>
            <a:r>
              <a:rPr lang="en-GB" sz="1200" i="0" dirty="0">
                <a:solidFill>
                  <a:srgbClr val="0F5494"/>
                </a:solidFill>
                <a:latin typeface="+mn-lt"/>
              </a:rPr>
              <a:t>Observation (H2020-SC5-2016-2017)</a:t>
            </a:r>
            <a:r>
              <a:rPr lang="en-GB" sz="1200" b="0" i="0" dirty="0">
                <a:solidFill>
                  <a:srgbClr val="0F5494"/>
                </a:solidFill>
                <a:latin typeface="+mn-lt"/>
              </a:rPr>
              <a:t>:          </a:t>
            </a:r>
          </a:p>
          <a:p>
            <a:pPr marL="531813" lvl="1" indent="-258763">
              <a:lnSpc>
                <a:spcPct val="115000"/>
              </a:lnSpc>
              <a:buFont typeface="Wingdings" panose="05000000000000000000" pitchFamily="2" charset="2"/>
              <a:buChar char="§"/>
            </a:pPr>
            <a:r>
              <a:rPr lang="en-GB" sz="1200" b="0" i="0" dirty="0" smtClean="0">
                <a:solidFill>
                  <a:srgbClr val="0F5494"/>
                </a:solidFill>
                <a:latin typeface="+mn-lt"/>
              </a:rPr>
              <a:t>SC5-18-2017 - Novel in-situ observation systems    </a:t>
            </a:r>
          </a:p>
          <a:p>
            <a:pPr marL="531813" lvl="1" indent="-258763">
              <a:lnSpc>
                <a:spcPct val="115000"/>
              </a:lnSpc>
              <a:buFont typeface="Wingdings" panose="05000000000000000000" pitchFamily="2" charset="2"/>
              <a:buChar char="§"/>
            </a:pPr>
            <a:r>
              <a:rPr lang="en-GB" sz="1200" b="0" i="0" dirty="0" smtClean="0">
                <a:solidFill>
                  <a:srgbClr val="0F5494"/>
                </a:solidFill>
                <a:latin typeface="+mn-lt"/>
              </a:rPr>
              <a:t>SC5-19-2017 </a:t>
            </a:r>
            <a:r>
              <a:rPr lang="en-GB" sz="1200" b="0" i="0" dirty="0">
                <a:solidFill>
                  <a:srgbClr val="0F5494"/>
                </a:solidFill>
                <a:latin typeface="+mn-lt"/>
              </a:rPr>
              <a:t>- Coordination of citizens' observatories initiatives    </a:t>
            </a:r>
          </a:p>
          <a:p>
            <a:pPr marL="531813" lvl="1" indent="-258763">
              <a:lnSpc>
                <a:spcPct val="115000"/>
              </a:lnSpc>
              <a:buFont typeface="Wingdings" panose="05000000000000000000" pitchFamily="2" charset="2"/>
              <a:buChar char="§"/>
            </a:pPr>
            <a:r>
              <a:rPr lang="en-GB" sz="1200" b="0" i="0" dirty="0" smtClean="0">
                <a:solidFill>
                  <a:srgbClr val="0F5494"/>
                </a:solidFill>
                <a:latin typeface="+mn-lt"/>
              </a:rPr>
              <a:t>SC5-20-2016 - European data hub of the GEOSS information system   </a:t>
            </a:r>
          </a:p>
          <a:p>
            <a:pPr lvl="0">
              <a:lnSpc>
                <a:spcPct val="115000"/>
              </a:lnSpc>
              <a:spcBef>
                <a:spcPts val="600"/>
              </a:spcBef>
            </a:pPr>
            <a:endParaRPr lang="en-GB" sz="1200" i="0" dirty="0" smtClean="0">
              <a:solidFill>
                <a:srgbClr val="0F5494"/>
              </a:solidFill>
              <a:latin typeface="+mn-lt"/>
            </a:endParaRPr>
          </a:p>
          <a:p>
            <a:pPr lvl="0">
              <a:lnSpc>
                <a:spcPct val="115000"/>
              </a:lnSpc>
              <a:spcBef>
                <a:spcPts val="600"/>
              </a:spcBef>
            </a:pPr>
            <a:r>
              <a:rPr lang="en-GB" sz="1200" i="0" dirty="0" smtClean="0">
                <a:solidFill>
                  <a:srgbClr val="0F5494"/>
                </a:solidFill>
                <a:latin typeface="+mn-lt"/>
              </a:rPr>
              <a:t>LEIT/space: Earth </a:t>
            </a:r>
            <a:r>
              <a:rPr lang="en-GB" sz="1200" i="0" dirty="0">
                <a:solidFill>
                  <a:srgbClr val="0F5494"/>
                </a:solidFill>
                <a:latin typeface="+mn-lt"/>
              </a:rPr>
              <a:t>Observation (H2020-EO-2016 and H2020-EO-2017)          </a:t>
            </a:r>
          </a:p>
          <a:p>
            <a:pPr marL="538163" lvl="1" indent="-285750">
              <a:lnSpc>
                <a:spcPct val="115000"/>
              </a:lnSpc>
              <a:buFont typeface="Wingdings" panose="05000000000000000000" pitchFamily="2" charset="2"/>
              <a:buChar char="§"/>
            </a:pPr>
            <a:r>
              <a:rPr lang="en-GB" sz="1200" b="0" i="0" dirty="0">
                <a:solidFill>
                  <a:srgbClr val="0F5494"/>
                </a:solidFill>
                <a:latin typeface="+mn-lt"/>
              </a:rPr>
              <a:t>EO-1-2016 and EO-1-2017: Downstream applications    </a:t>
            </a:r>
          </a:p>
          <a:p>
            <a:pPr marL="538163" lvl="1" indent="-285750">
              <a:lnSpc>
                <a:spcPct val="115000"/>
              </a:lnSpc>
              <a:buFont typeface="Wingdings" panose="05000000000000000000" pitchFamily="2" charset="2"/>
              <a:buChar char="§"/>
            </a:pPr>
            <a:r>
              <a:rPr lang="en-GB" sz="1200" b="0" i="0" dirty="0">
                <a:solidFill>
                  <a:srgbClr val="0F5494"/>
                </a:solidFill>
                <a:latin typeface="+mn-lt"/>
              </a:rPr>
              <a:t>EO-2-2016: Downstream applications for public sector users    </a:t>
            </a:r>
          </a:p>
          <a:p>
            <a:pPr marL="538163" lvl="1" indent="-285750">
              <a:lnSpc>
                <a:spcPct val="115000"/>
              </a:lnSpc>
              <a:buFont typeface="Wingdings" panose="05000000000000000000" pitchFamily="2" charset="2"/>
              <a:buChar char="§"/>
            </a:pPr>
            <a:r>
              <a:rPr lang="en-GB" sz="1200" b="0" i="0" dirty="0">
                <a:solidFill>
                  <a:srgbClr val="0F5494"/>
                </a:solidFill>
                <a:latin typeface="+mn-lt"/>
              </a:rPr>
              <a:t>EO-3-2016: Evolution of Copernicus services    </a:t>
            </a:r>
          </a:p>
          <a:p>
            <a:pPr marL="538163" lvl="1" indent="-285750">
              <a:lnSpc>
                <a:spcPct val="115000"/>
              </a:lnSpc>
              <a:buFont typeface="Wingdings" panose="05000000000000000000" pitchFamily="2" charset="2"/>
              <a:buChar char="§"/>
            </a:pPr>
            <a:r>
              <a:rPr lang="en-GB" sz="1200" b="0" i="0" dirty="0">
                <a:solidFill>
                  <a:srgbClr val="0F5494"/>
                </a:solidFill>
                <a:latin typeface="+mn-lt"/>
              </a:rPr>
              <a:t>EO-2-2017: EO Big Data Shift   </a:t>
            </a:r>
          </a:p>
          <a:p>
            <a:pPr lvl="0">
              <a:lnSpc>
                <a:spcPct val="115000"/>
              </a:lnSpc>
              <a:spcBef>
                <a:spcPts val="600"/>
              </a:spcBef>
            </a:pPr>
            <a:r>
              <a:rPr lang="en-GB" sz="1200" i="0" dirty="0" smtClean="0">
                <a:solidFill>
                  <a:srgbClr val="0F5494"/>
                </a:solidFill>
                <a:latin typeface="+mn-lt"/>
              </a:rPr>
              <a:t>LEIT/space: Competitiveness </a:t>
            </a:r>
            <a:r>
              <a:rPr lang="en-GB" sz="1200" i="0" dirty="0">
                <a:solidFill>
                  <a:srgbClr val="0F5494"/>
                </a:solidFill>
                <a:latin typeface="+mn-lt"/>
              </a:rPr>
              <a:t>of the European Space Sector: Technology and Science (H2020-COMPET-2017</a:t>
            </a:r>
            <a:r>
              <a:rPr lang="en-GB" sz="1200" b="0" i="0" dirty="0">
                <a:solidFill>
                  <a:srgbClr val="0F5494"/>
                </a:solidFill>
                <a:latin typeface="+mn-lt"/>
              </a:rPr>
              <a:t>)          </a:t>
            </a:r>
          </a:p>
          <a:p>
            <a:pPr marL="538163" lvl="1" indent="-285750">
              <a:lnSpc>
                <a:spcPct val="115000"/>
              </a:lnSpc>
              <a:buFont typeface="Wingdings" panose="05000000000000000000" pitchFamily="2" charset="2"/>
              <a:buChar char="§"/>
            </a:pPr>
            <a:r>
              <a:rPr lang="en-GB" sz="1200" b="0" i="0" dirty="0">
                <a:solidFill>
                  <a:srgbClr val="0F5494"/>
                </a:solidFill>
                <a:latin typeface="+mn-lt"/>
              </a:rPr>
              <a:t>COMPET-2-2017: Competitiveness in Earth observation mission technologies   </a:t>
            </a:r>
          </a:p>
          <a:p>
            <a:pPr lvl="0">
              <a:lnSpc>
                <a:spcPct val="115000"/>
              </a:lnSpc>
              <a:spcBef>
                <a:spcPts val="600"/>
              </a:spcBef>
            </a:pPr>
            <a:endParaRPr lang="en-GB" sz="1200" i="0" dirty="0" smtClean="0">
              <a:solidFill>
                <a:srgbClr val="0F5494"/>
              </a:solidFill>
              <a:latin typeface="+mn-lt"/>
            </a:endParaRPr>
          </a:p>
          <a:p>
            <a:pPr lvl="0">
              <a:lnSpc>
                <a:spcPct val="115000"/>
              </a:lnSpc>
              <a:spcBef>
                <a:spcPts val="600"/>
              </a:spcBef>
            </a:pPr>
            <a:r>
              <a:rPr lang="en-GB" sz="1200" i="0" dirty="0" smtClean="0">
                <a:solidFill>
                  <a:srgbClr val="0F5494"/>
                </a:solidFill>
                <a:latin typeface="+mn-lt"/>
              </a:rPr>
              <a:t>SME </a:t>
            </a:r>
            <a:r>
              <a:rPr lang="en-GB" sz="1200" i="0" dirty="0">
                <a:solidFill>
                  <a:srgbClr val="0F5494"/>
                </a:solidFill>
                <a:latin typeface="+mn-lt"/>
              </a:rPr>
              <a:t>Instrument (H2020-SMEInst-2016-2017</a:t>
            </a:r>
            <a:r>
              <a:rPr lang="en-GB" sz="1200" i="0" dirty="0" smtClean="0">
                <a:solidFill>
                  <a:srgbClr val="0F5494"/>
                </a:solidFill>
                <a:latin typeface="+mn-lt"/>
              </a:rPr>
              <a:t>)</a:t>
            </a:r>
            <a:endParaRPr lang="en-GB" sz="1200" b="0" i="0" dirty="0">
              <a:solidFill>
                <a:srgbClr val="0F5494"/>
              </a:solidFill>
              <a:latin typeface="+mn-lt"/>
            </a:endParaRPr>
          </a:p>
          <a:p>
            <a:pPr marL="538163" lvl="1" indent="-285750">
              <a:lnSpc>
                <a:spcPct val="115000"/>
              </a:lnSpc>
              <a:buFont typeface="Wingdings" panose="05000000000000000000" pitchFamily="2" charset="2"/>
              <a:buChar char="§"/>
            </a:pPr>
            <a:r>
              <a:rPr lang="en-GB" sz="1200" b="0" i="0" dirty="0">
                <a:solidFill>
                  <a:srgbClr val="0F5494"/>
                </a:solidFill>
                <a:latin typeface="+mn-lt"/>
              </a:rPr>
              <a:t>SMEInst-04-2016-2017: Engaging SMEs in space research and development    </a:t>
            </a:r>
          </a:p>
          <a:p>
            <a:pPr marL="538163" lvl="1" indent="-285750">
              <a:lnSpc>
                <a:spcPct val="115000"/>
              </a:lnSpc>
              <a:buFont typeface="Wingdings" panose="05000000000000000000" pitchFamily="2" charset="2"/>
              <a:buChar char="§"/>
            </a:pPr>
            <a:r>
              <a:rPr lang="en-GB" sz="1200" b="0" i="0" dirty="0">
                <a:solidFill>
                  <a:srgbClr val="0F5494"/>
                </a:solidFill>
                <a:latin typeface="+mn-lt"/>
              </a:rPr>
              <a:t>SMEInst-12-2016-2017: Boosting the potential of small </a:t>
            </a:r>
            <a:r>
              <a:rPr lang="en-GB" sz="1200" b="0" i="0" dirty="0" smtClean="0">
                <a:solidFill>
                  <a:srgbClr val="0F5494"/>
                </a:solidFill>
                <a:latin typeface="+mn-lt"/>
              </a:rPr>
              <a:t>businesses</a:t>
            </a:r>
            <a:endParaRPr lang="en-GB" sz="1200" b="0" i="0" dirty="0">
              <a:solidFill>
                <a:srgbClr val="0F5494"/>
              </a:solidFill>
              <a:latin typeface="+mn-lt"/>
            </a:endParaRPr>
          </a:p>
        </p:txBody>
      </p:sp>
      <p:sp>
        <p:nvSpPr>
          <p:cNvPr id="10" name="Rectangle 9"/>
          <p:cNvSpPr>
            <a:spLocks noChangeArrowheads="1"/>
          </p:cNvSpPr>
          <p:nvPr/>
        </p:nvSpPr>
        <p:spPr bwMode="auto">
          <a:xfrm>
            <a:off x="-144016" y="19032"/>
            <a:ext cx="6372200"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dirty="0" smtClean="0">
                <a:solidFill>
                  <a:srgbClr val="FFFFFF"/>
                </a:solidFill>
                <a:latin typeface="Verdana" pitchFamily="34" charset="0"/>
              </a:rPr>
              <a:t>H2020 Space WP 2016-17 </a:t>
            </a:r>
          </a:p>
          <a:p>
            <a:pPr marL="173038">
              <a:spcBef>
                <a:spcPts val="600"/>
              </a:spcBef>
            </a:pPr>
            <a:r>
              <a:rPr lang="en-GB" altLang="en-US" sz="2400" i="0" dirty="0" smtClean="0">
                <a:solidFill>
                  <a:srgbClr val="FFFFFF"/>
                </a:solidFill>
                <a:latin typeface="Verdana" pitchFamily="34" charset="0"/>
              </a:rPr>
              <a:t>EO topics</a:t>
            </a:r>
            <a:endParaRPr lang="en-GB" altLang="en-US" sz="2400" i="0" dirty="0">
              <a:solidFill>
                <a:srgbClr val="FFFFFF"/>
              </a:solidFill>
              <a:latin typeface="Verdana" pitchFamily="34" charset="0"/>
            </a:endParaRPr>
          </a:p>
        </p:txBody>
      </p:sp>
    </p:spTree>
    <p:extLst>
      <p:ext uri="{BB962C8B-B14F-4D97-AF65-F5344CB8AC3E}">
        <p14:creationId xmlns:p14="http://schemas.microsoft.com/office/powerpoint/2010/main" val="126283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bwMode="auto">
          <a:xfrm>
            <a:off x="251520" y="2599499"/>
            <a:ext cx="8640960" cy="2485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2400" dirty="0">
                <a:solidFill>
                  <a:srgbClr val="FFFFFF"/>
                </a:solidFill>
                <a:latin typeface="Verdana"/>
              </a:rPr>
              <a:t>3</a:t>
            </a:r>
            <a:r>
              <a:rPr lang="en-US" sz="2400" dirty="0" smtClean="0">
                <a:solidFill>
                  <a:srgbClr val="FFFFFF"/>
                </a:solidFill>
                <a:latin typeface="Verdana"/>
              </a:rPr>
              <a:t>. </a:t>
            </a:r>
            <a:r>
              <a:rPr lang="en-US" sz="2400" dirty="0" smtClean="0">
                <a:solidFill>
                  <a:srgbClr val="FFFFFF"/>
                </a:solidFill>
                <a:latin typeface="Verdana"/>
              </a:rPr>
              <a:t>Copernicus </a:t>
            </a:r>
            <a:r>
              <a:rPr lang="en-US" sz="2400" dirty="0" err="1" smtClean="0">
                <a:solidFill>
                  <a:srgbClr val="FFFFFF"/>
                </a:solidFill>
                <a:latin typeface="Verdana"/>
              </a:rPr>
              <a:t>Programme</a:t>
            </a:r>
            <a:r>
              <a:rPr lang="en-US" sz="2400" dirty="0">
                <a:solidFill>
                  <a:srgbClr val="FFFFFF"/>
                </a:solidFill>
                <a:latin typeface="Verdana"/>
              </a:rPr>
              <a:t/>
            </a:r>
            <a:br>
              <a:rPr lang="en-US" sz="2400" dirty="0">
                <a:solidFill>
                  <a:srgbClr val="FFFFFF"/>
                </a:solidFill>
                <a:latin typeface="Verdana"/>
              </a:rPr>
            </a:br>
            <a:r>
              <a:rPr lang="en-US" sz="2400" dirty="0">
                <a:solidFill>
                  <a:srgbClr val="FFFFFF"/>
                </a:solidFill>
                <a:latin typeface="Verdana"/>
              </a:rPr>
              <a:t/>
            </a:r>
            <a:br>
              <a:rPr lang="en-US" sz="2400" dirty="0">
                <a:solidFill>
                  <a:srgbClr val="FFFFFF"/>
                </a:solidFill>
                <a:latin typeface="Verdana"/>
              </a:rPr>
            </a:br>
            <a:r>
              <a:rPr lang="en-US" sz="2400" dirty="0" smtClean="0">
                <a:solidFill>
                  <a:srgbClr val="FFFFFF"/>
                </a:solidFill>
                <a:latin typeface="Verdana"/>
              </a:rPr>
              <a:t/>
            </a:r>
            <a:br>
              <a:rPr lang="en-US" sz="2400" dirty="0" smtClean="0">
                <a:solidFill>
                  <a:srgbClr val="FFFFFF"/>
                </a:solidFill>
                <a:latin typeface="Verdana"/>
              </a:rPr>
            </a:br>
            <a:endParaRPr lang="en-GB" dirty="0" smtClean="0"/>
          </a:p>
        </p:txBody>
      </p:sp>
    </p:spTree>
    <p:extLst>
      <p:ext uri="{BB962C8B-B14F-4D97-AF65-F5344CB8AC3E}">
        <p14:creationId xmlns:p14="http://schemas.microsoft.com/office/powerpoint/2010/main" val="77218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0233" y="2453444"/>
            <a:ext cx="4761186" cy="2149172"/>
          </a:xfrm>
          <a:prstGeom prst="rect">
            <a:avLst/>
          </a:prstGeom>
          <a:noFill/>
          <a:ln w="9525">
            <a:noFill/>
            <a:miter lim="800000"/>
            <a:headEnd/>
            <a:tailEnd/>
          </a:ln>
        </p:spPr>
      </p:pic>
      <p:sp>
        <p:nvSpPr>
          <p:cNvPr id="11"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dirty="0" smtClean="0">
                <a:solidFill>
                  <a:srgbClr val="FFFFFF"/>
                </a:solidFill>
                <a:latin typeface="Verdana" pitchFamily="34" charset="0"/>
              </a:rPr>
              <a:t>Copernicus</a:t>
            </a:r>
            <a:endParaRPr lang="en-GB" altLang="en-US" sz="2400" i="0" dirty="0">
              <a:solidFill>
                <a:srgbClr val="FFFFFF"/>
              </a:solidFill>
              <a:latin typeface="Verdana" pitchFamily="34" charset="0"/>
            </a:endParaRPr>
          </a:p>
        </p:txBody>
      </p:sp>
      <p:pic>
        <p:nvPicPr>
          <p:cNvPr id="1026" name="Picture 2" descr="http://www.copernicus.eu/sites/default/files/Pictures_Logos/Copernicus_with_tagli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3175" y="1360771"/>
            <a:ext cx="2476020" cy="9476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copernicus.eu/sites/default/files/Pictures_Thumbnails/Thumbnail_Brochure_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776" y="4731512"/>
            <a:ext cx="1742419" cy="174241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79512" y="1592882"/>
            <a:ext cx="3888432" cy="45004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just">
              <a:defRPr/>
            </a:pPr>
            <a:r>
              <a:rPr lang="en-GB" sz="1600" b="1" kern="0" dirty="0" smtClean="0"/>
              <a:t>The Copernicus programme </a:t>
            </a:r>
            <a:r>
              <a:rPr lang="en-GB" sz="1600" kern="0" dirty="0" smtClean="0"/>
              <a:t>is a cornerstone of the </a:t>
            </a:r>
            <a:r>
              <a:rPr lang="en-GB" sz="1600" b="1" kern="0" dirty="0" smtClean="0"/>
              <a:t>European Union</a:t>
            </a:r>
            <a:r>
              <a:rPr lang="en-GB" sz="1600" kern="0" dirty="0" smtClean="0"/>
              <a:t>’s efforts to monitor </a:t>
            </a:r>
            <a:r>
              <a:rPr lang="en-GB" sz="1600" b="1" kern="0" dirty="0" smtClean="0"/>
              <a:t>the Earth </a:t>
            </a:r>
            <a:r>
              <a:rPr lang="en-GB" sz="1600" kern="0" dirty="0" smtClean="0"/>
              <a:t>and its many ecosystems, whilst ensuring that its citizens are prepared and protected in the face of </a:t>
            </a:r>
            <a:r>
              <a:rPr lang="en-GB" sz="1600" b="1" kern="0" dirty="0" smtClean="0"/>
              <a:t>crises</a:t>
            </a:r>
            <a:r>
              <a:rPr lang="en-GB" sz="1600" kern="0" dirty="0" smtClean="0"/>
              <a:t> and </a:t>
            </a:r>
            <a:r>
              <a:rPr lang="en-GB" sz="1600" b="1" kern="0" dirty="0" smtClean="0"/>
              <a:t>natural or man-made disasters</a:t>
            </a:r>
            <a:r>
              <a:rPr lang="en-GB" sz="1600" kern="0" dirty="0" smtClean="0"/>
              <a:t>.</a:t>
            </a:r>
          </a:p>
          <a:p>
            <a:pPr marL="0" indent="0" algn="just">
              <a:defRPr/>
            </a:pPr>
            <a:endParaRPr lang="en-GB" sz="1600" kern="0" dirty="0" smtClean="0"/>
          </a:p>
          <a:p>
            <a:pPr marL="0" indent="0" algn="just">
              <a:buFont typeface="Wingdings" pitchFamily="2" charset="2"/>
              <a:buNone/>
              <a:defRPr/>
            </a:pPr>
            <a:endParaRPr lang="en-GB" sz="1600" kern="0" dirty="0" smtClean="0"/>
          </a:p>
          <a:p>
            <a:pPr marL="0" indent="0" algn="just">
              <a:defRPr/>
            </a:pPr>
            <a:r>
              <a:rPr lang="en-GB" sz="1600" kern="0" dirty="0" smtClean="0"/>
              <a:t>The Copernicus programme places a world of insight about our planet at the disposal of citizens, public authorities and policy makers, scientists, entrepreneurs and businesses on </a:t>
            </a:r>
            <a:r>
              <a:rPr lang="en-GB" sz="1600" b="1" kern="0" dirty="0" smtClean="0"/>
              <a:t>a full, free and open basis</a:t>
            </a:r>
            <a:r>
              <a:rPr lang="en-GB" sz="1600" kern="0" dirty="0" smtClean="0"/>
              <a:t>. </a:t>
            </a:r>
          </a:p>
          <a:p>
            <a:pPr marL="0" indent="0" algn="just">
              <a:defRPr/>
            </a:pPr>
            <a:endParaRPr lang="en-GB" altLang="en-US" sz="1600" kern="0" dirty="0" smtClean="0"/>
          </a:p>
        </p:txBody>
      </p:sp>
    </p:spTree>
    <p:extLst>
      <p:ext uri="{BB962C8B-B14F-4D97-AF65-F5344CB8AC3E}">
        <p14:creationId xmlns:p14="http://schemas.microsoft.com/office/powerpoint/2010/main" val="421626487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Copernicus</a:t>
            </a:r>
          </a:p>
        </p:txBody>
      </p:sp>
      <p:sp>
        <p:nvSpPr>
          <p:cNvPr id="8" name="Content Placeholder 2"/>
          <p:cNvSpPr txBox="1">
            <a:spLocks/>
          </p:cNvSpPr>
          <p:nvPr/>
        </p:nvSpPr>
        <p:spPr>
          <a:xfrm>
            <a:off x="-1" y="2204864"/>
            <a:ext cx="8829195" cy="4392488"/>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66700" indent="196850" algn="just">
              <a:defRPr/>
            </a:pPr>
            <a:r>
              <a:rPr lang="en-GB" sz="1600" dirty="0"/>
              <a:t>The Copernicus programme entered its </a:t>
            </a:r>
            <a:r>
              <a:rPr lang="en-GB" sz="1600" b="1" dirty="0"/>
              <a:t>operational phase </a:t>
            </a:r>
            <a:r>
              <a:rPr lang="en-GB" sz="1600" dirty="0"/>
              <a:t>with the launch of </a:t>
            </a:r>
            <a:r>
              <a:rPr lang="en-GB" sz="1600" b="1" dirty="0"/>
              <a:t>Sentinel-1A in 2014 </a:t>
            </a:r>
            <a:r>
              <a:rPr lang="en-GB" sz="1600" dirty="0"/>
              <a:t>and its governance is based on the </a:t>
            </a:r>
            <a:r>
              <a:rPr lang="en-GB" sz="1600" b="1" dirty="0"/>
              <a:t>Copernicus Regulation</a:t>
            </a:r>
            <a:r>
              <a:rPr lang="en-GB" sz="1600" dirty="0"/>
              <a:t> adopted the same year which establishes the Commission as the Programme manager owning the infrastructure and data rights on behalf of the Union;</a:t>
            </a:r>
          </a:p>
          <a:p>
            <a:pPr marL="266700" indent="196850" algn="just">
              <a:buFont typeface="Wingdings" pitchFamily="2" charset="2"/>
              <a:buNone/>
              <a:defRPr/>
            </a:pPr>
            <a:endParaRPr lang="en-GB" sz="1600" dirty="0"/>
          </a:p>
          <a:p>
            <a:pPr marL="266700" indent="196850" algn="just">
              <a:defRPr/>
            </a:pPr>
            <a:r>
              <a:rPr lang="en-GB" sz="1600" b="1" dirty="0"/>
              <a:t>Copernicus services </a:t>
            </a:r>
            <a:r>
              <a:rPr lang="en-GB" sz="1600" dirty="0"/>
              <a:t>are based on information from a </a:t>
            </a:r>
            <a:r>
              <a:rPr lang="en-GB" sz="1600" b="1" dirty="0"/>
              <a:t>dedicated</a:t>
            </a:r>
            <a:r>
              <a:rPr lang="en-GB" sz="1600" dirty="0"/>
              <a:t> </a:t>
            </a:r>
            <a:r>
              <a:rPr lang="en-GB" sz="1600" b="1" dirty="0"/>
              <a:t>constellation of satellites</a:t>
            </a:r>
            <a:r>
              <a:rPr lang="en-GB" sz="1600" dirty="0"/>
              <a:t>, known as </a:t>
            </a:r>
            <a:r>
              <a:rPr lang="en-GB" sz="1600" b="1" dirty="0"/>
              <a:t>“Sentinels”, </a:t>
            </a:r>
            <a:r>
              <a:rPr lang="en-GB" sz="1600" dirty="0"/>
              <a:t>as well as tens of third-party satellites known as </a:t>
            </a:r>
            <a:r>
              <a:rPr lang="en-GB" sz="1600" b="1" dirty="0"/>
              <a:t>“contributing space missions”</a:t>
            </a:r>
            <a:r>
              <a:rPr lang="en-GB" sz="1600" dirty="0"/>
              <a:t>,</a:t>
            </a:r>
            <a:r>
              <a:rPr lang="en-GB" sz="1600" b="1" dirty="0"/>
              <a:t> </a:t>
            </a:r>
            <a:r>
              <a:rPr lang="en-GB" sz="1600" dirty="0"/>
              <a:t>complemented by </a:t>
            </a:r>
            <a:r>
              <a:rPr lang="en-GB" sz="1600" b="1" dirty="0"/>
              <a:t>“in situ” </a:t>
            </a:r>
            <a:r>
              <a:rPr lang="en-GB" sz="1600" dirty="0"/>
              <a:t>(meaning local or on-site) </a:t>
            </a:r>
            <a:r>
              <a:rPr lang="en-GB" sz="1600" b="1" dirty="0"/>
              <a:t>measurement data</a:t>
            </a:r>
            <a:r>
              <a:rPr lang="en-GB" sz="1600" dirty="0"/>
              <a:t>;</a:t>
            </a:r>
          </a:p>
          <a:p>
            <a:pPr marL="266700" indent="196850" algn="just">
              <a:buFont typeface="Wingdings" pitchFamily="2" charset="2"/>
              <a:buNone/>
              <a:defRPr/>
            </a:pPr>
            <a:endParaRPr lang="en-GB" sz="1600" dirty="0"/>
          </a:p>
          <a:p>
            <a:pPr marL="266700" indent="196850" algn="just">
              <a:defRPr/>
            </a:pPr>
            <a:r>
              <a:rPr lang="en-GB" sz="1600" dirty="0"/>
              <a:t>By making the vast majority of its </a:t>
            </a:r>
            <a:r>
              <a:rPr lang="en-GB" sz="1600" b="1" dirty="0"/>
              <a:t>data, analyses, forecasts and maps freely available and accessible</a:t>
            </a:r>
            <a:r>
              <a:rPr lang="en-GB" sz="1600" dirty="0"/>
              <a:t>, </a:t>
            </a:r>
            <a:r>
              <a:rPr lang="en-GB" sz="1600" b="1" dirty="0"/>
              <a:t>Copernicus</a:t>
            </a:r>
            <a:r>
              <a:rPr lang="en-GB" sz="1600" dirty="0"/>
              <a:t> contributes towards the </a:t>
            </a:r>
            <a:r>
              <a:rPr lang="en-GB" sz="1600" b="1" dirty="0"/>
              <a:t>development of new innovative applications and services</a:t>
            </a:r>
            <a:r>
              <a:rPr lang="en-GB" sz="1600" dirty="0"/>
              <a:t>, </a:t>
            </a:r>
            <a:r>
              <a:rPr lang="en-GB" sz="1600" b="1" dirty="0"/>
              <a:t>tailored to the needs of specific groups of users</a:t>
            </a:r>
            <a:r>
              <a:rPr lang="en-GB" sz="1600" dirty="0"/>
              <a:t>, which touch on a variety of economic and cultural or recreational activities, from urban planning, sailing and insurance to archaeology. </a:t>
            </a:r>
          </a:p>
          <a:p>
            <a:pPr marL="0" indent="0" algn="just">
              <a:defRPr/>
            </a:pPr>
            <a:endParaRPr lang="en-GB" altLang="en-US" sz="1600" kern="0" dirty="0" smtClean="0"/>
          </a:p>
        </p:txBody>
      </p:sp>
      <p:pic>
        <p:nvPicPr>
          <p:cNvPr id="7" name="Picture 2" descr="http://www.copernicus.eu/sites/default/files/Pictures_Logos/Copernicus_with_taglin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1570" y="991252"/>
            <a:ext cx="2476020" cy="94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70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txBox="1">
            <a:spLocks/>
          </p:cNvSpPr>
          <p:nvPr/>
        </p:nvSpPr>
        <p:spPr>
          <a:xfrm>
            <a:off x="-360363" y="1309692"/>
            <a:ext cx="9972676" cy="1208087"/>
          </a:xfrm>
          <a:prstGeom prst="rect">
            <a:avLst/>
          </a:prstGeom>
        </p:spPr>
        <p:txBody>
          <a:bodyPr lIns="80105" tIns="40053" rIns="80105" bIns="40053"/>
          <a:lstStyle>
            <a:lvl1pPr marL="391146" indent="-391146"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7483" indent="-325955" algn="l" rtl="0" eaLnBrk="1" fontAlgn="base" hangingPunct="1">
              <a:spcBef>
                <a:spcPct val="20000"/>
              </a:spcBef>
              <a:spcAft>
                <a:spcPct val="0"/>
              </a:spcAft>
              <a:buClr>
                <a:srgbClr val="009FBA"/>
              </a:buClr>
              <a:buChar char="•"/>
              <a:defRPr sz="2300" b="1">
                <a:solidFill>
                  <a:srgbClr val="0F5494"/>
                </a:solidFill>
                <a:latin typeface="+mn-lt"/>
              </a:defRPr>
            </a:lvl2pPr>
            <a:lvl3pPr marL="1303820" indent="-260764" algn="l" rtl="0" eaLnBrk="1" fontAlgn="base" hangingPunct="1">
              <a:spcBef>
                <a:spcPct val="20000"/>
              </a:spcBef>
              <a:spcAft>
                <a:spcPct val="0"/>
              </a:spcAft>
              <a:defRPr sz="1600">
                <a:solidFill>
                  <a:srgbClr val="0F5494"/>
                </a:solidFill>
                <a:latin typeface="+mn-lt"/>
              </a:defRPr>
            </a:lvl3pPr>
            <a:lvl4pPr marL="1825348" indent="-260764" algn="l" rtl="0" eaLnBrk="1" fontAlgn="base" hangingPunct="1">
              <a:spcBef>
                <a:spcPct val="20000"/>
              </a:spcBef>
              <a:spcAft>
                <a:spcPct val="0"/>
              </a:spcAft>
              <a:buChar char="–"/>
              <a:defRPr sz="2300">
                <a:solidFill>
                  <a:schemeClr val="tx1"/>
                </a:solidFill>
                <a:latin typeface="Arial" charset="0"/>
              </a:defRPr>
            </a:lvl4pPr>
            <a:lvl5pPr marL="2346876" indent="-260764" algn="l" rtl="0" eaLnBrk="1" fontAlgn="base" hangingPunct="1">
              <a:spcBef>
                <a:spcPct val="20000"/>
              </a:spcBef>
              <a:spcAft>
                <a:spcPct val="0"/>
              </a:spcAft>
              <a:buChar char="»"/>
              <a:defRPr sz="2300">
                <a:solidFill>
                  <a:schemeClr val="tx1"/>
                </a:solidFill>
                <a:latin typeface="Arial" charset="0"/>
              </a:defRPr>
            </a:lvl5pPr>
            <a:lvl6pPr marL="2868404" indent="-260764" algn="l" rtl="0" eaLnBrk="1" fontAlgn="base" hangingPunct="1">
              <a:spcBef>
                <a:spcPct val="20000"/>
              </a:spcBef>
              <a:spcAft>
                <a:spcPct val="0"/>
              </a:spcAft>
              <a:buChar char="»"/>
              <a:defRPr sz="2300">
                <a:solidFill>
                  <a:schemeClr val="tx1"/>
                </a:solidFill>
                <a:latin typeface="Arial" charset="0"/>
              </a:defRPr>
            </a:lvl6pPr>
            <a:lvl7pPr marL="3389932" indent="-260764" algn="l" rtl="0" eaLnBrk="1" fontAlgn="base" hangingPunct="1">
              <a:spcBef>
                <a:spcPct val="20000"/>
              </a:spcBef>
              <a:spcAft>
                <a:spcPct val="0"/>
              </a:spcAft>
              <a:buChar char="»"/>
              <a:defRPr sz="2300">
                <a:solidFill>
                  <a:schemeClr val="tx1"/>
                </a:solidFill>
                <a:latin typeface="Arial" charset="0"/>
              </a:defRPr>
            </a:lvl7pPr>
            <a:lvl8pPr marL="3911460" indent="-260764" algn="l" rtl="0" eaLnBrk="1" fontAlgn="base" hangingPunct="1">
              <a:spcBef>
                <a:spcPct val="20000"/>
              </a:spcBef>
              <a:spcAft>
                <a:spcPct val="0"/>
              </a:spcAft>
              <a:buChar char="»"/>
              <a:defRPr sz="2300">
                <a:solidFill>
                  <a:schemeClr val="tx1"/>
                </a:solidFill>
                <a:latin typeface="Arial" charset="0"/>
              </a:defRPr>
            </a:lvl8pPr>
            <a:lvl9pPr marL="4432988" indent="-260764" algn="l" rtl="0" eaLnBrk="1" fontAlgn="base" hangingPunct="1">
              <a:spcBef>
                <a:spcPct val="20000"/>
              </a:spcBef>
              <a:spcAft>
                <a:spcPct val="0"/>
              </a:spcAft>
              <a:buChar char="»"/>
              <a:defRPr sz="2300">
                <a:solidFill>
                  <a:schemeClr val="tx1"/>
                </a:solidFill>
                <a:latin typeface="Arial" charset="0"/>
              </a:defRPr>
            </a:lvl9pPr>
          </a:lstStyle>
          <a:p>
            <a:pPr marL="0" indent="0">
              <a:buClr>
                <a:srgbClr val="FFFFFF"/>
              </a:buClr>
              <a:buFontTx/>
              <a:buNone/>
              <a:defRPr/>
            </a:pPr>
            <a:r>
              <a:rPr lang="en-GB" sz="2200" i="0" kern="0" dirty="0"/>
              <a:t>     </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95" y="970359"/>
            <a:ext cx="9124951"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980728"/>
            <a:ext cx="4644331" cy="816214"/>
          </a:xfrm>
          <a:prstGeom prst="rect">
            <a:avLst/>
          </a:prstGeom>
          <a:solidFill>
            <a:schemeClr val="bg1"/>
          </a:solidFill>
          <a:ln>
            <a:noFill/>
          </a:ln>
          <a:effectLst/>
        </p:spPr>
      </p:pic>
      <p:sp>
        <p:nvSpPr>
          <p:cNvPr id="6"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Copernicus</a:t>
            </a:r>
          </a:p>
        </p:txBody>
      </p:sp>
      <p:pic>
        <p:nvPicPr>
          <p:cNvPr id="7" name="Picture 2" descr="http://www.copernicus.eu/sites/default/files/Pictures_Logos/Copernicus_with_taglin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60232" y="980728"/>
            <a:ext cx="2476020" cy="94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3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0233" y="2453444"/>
            <a:ext cx="4761186" cy="2149172"/>
          </a:xfrm>
          <a:prstGeom prst="rect">
            <a:avLst/>
          </a:prstGeom>
          <a:noFill/>
          <a:ln w="9525">
            <a:noFill/>
            <a:miter lim="800000"/>
            <a:headEnd/>
            <a:tailEnd/>
          </a:ln>
        </p:spPr>
      </p:pic>
      <p:sp>
        <p:nvSpPr>
          <p:cNvPr id="7" name="TextBox 6"/>
          <p:cNvSpPr txBox="1"/>
          <p:nvPr/>
        </p:nvSpPr>
        <p:spPr>
          <a:xfrm>
            <a:off x="180597" y="1595672"/>
            <a:ext cx="3957136" cy="4539704"/>
          </a:xfrm>
          <a:prstGeom prst="rect">
            <a:avLst/>
          </a:prstGeom>
          <a:noFill/>
        </p:spPr>
        <p:txBody>
          <a:bodyPr wrap="square">
            <a:spAutoFit/>
          </a:bodyPr>
          <a:lstStyle/>
          <a:p>
            <a:pPr>
              <a:defRPr/>
            </a:pPr>
            <a:r>
              <a:rPr lang="es-ES" sz="1600" i="0" dirty="0" smtClean="0">
                <a:solidFill>
                  <a:srgbClr val="0F5494"/>
                </a:solidFill>
                <a:latin typeface="+mn-lt"/>
              </a:rPr>
              <a:t>COPERNICUS SERVICES</a:t>
            </a:r>
          </a:p>
          <a:p>
            <a:pPr>
              <a:defRPr/>
            </a:pPr>
            <a:r>
              <a:rPr lang="es-ES" sz="1050" b="0" i="0" dirty="0">
                <a:solidFill>
                  <a:srgbClr val="0F5494"/>
                </a:solidFill>
                <a:latin typeface="Verdana" pitchFamily="34" charset="0"/>
                <a:hlinkClick r:id="rId3"/>
              </a:rPr>
              <a:t>http://www.copernicus.eu/main/overview/</a:t>
            </a:r>
            <a:r>
              <a:rPr lang="es-ES" sz="1050" b="0" i="0" dirty="0">
                <a:solidFill>
                  <a:srgbClr val="0F5494"/>
                </a:solidFill>
                <a:latin typeface="Verdana" pitchFamily="34" charset="0"/>
              </a:rPr>
              <a:t> </a:t>
            </a:r>
          </a:p>
          <a:p>
            <a:pPr>
              <a:defRPr/>
            </a:pPr>
            <a:endParaRPr lang="es-ES" sz="1600" b="0" i="0" dirty="0" smtClean="0">
              <a:solidFill>
                <a:srgbClr val="0F5494"/>
              </a:solidFill>
              <a:latin typeface="+mn-lt"/>
            </a:endParaRPr>
          </a:p>
          <a:p>
            <a:pPr>
              <a:defRPr/>
            </a:pPr>
            <a:r>
              <a:rPr lang="en-GB" sz="1600" b="0" i="0" dirty="0" smtClean="0">
                <a:solidFill>
                  <a:srgbClr val="0F5494"/>
                </a:solidFill>
                <a:latin typeface="+mn-lt"/>
              </a:rPr>
              <a:t>Address six main thematic areas:</a:t>
            </a:r>
          </a:p>
          <a:p>
            <a:pPr marL="285750" indent="-285750">
              <a:buFont typeface="Arial" panose="020B0604020202020204" pitchFamily="34" charset="0"/>
              <a:buChar char="•"/>
              <a:defRPr/>
            </a:pPr>
            <a:r>
              <a:rPr lang="es-ES" sz="1600" b="0" i="0" dirty="0" err="1" smtClean="0">
                <a:solidFill>
                  <a:srgbClr val="0F5494"/>
                </a:solidFill>
                <a:latin typeface="+mn-lt"/>
              </a:rPr>
              <a:t>Land</a:t>
            </a:r>
            <a:r>
              <a:rPr lang="es-ES" sz="1600" b="0" i="0" dirty="0" smtClean="0">
                <a:solidFill>
                  <a:srgbClr val="0F5494"/>
                </a:solidFill>
                <a:latin typeface="+mn-lt"/>
              </a:rPr>
              <a:t> </a:t>
            </a:r>
            <a:r>
              <a:rPr lang="es-ES" sz="1600" b="0" i="0" dirty="0" err="1" smtClean="0">
                <a:solidFill>
                  <a:srgbClr val="0F5494"/>
                </a:solidFill>
                <a:latin typeface="+mn-lt"/>
              </a:rPr>
              <a:t>monitoring</a:t>
            </a:r>
            <a:endParaRPr lang="es-ES" sz="1600" b="0" i="0" dirty="0" smtClean="0">
              <a:solidFill>
                <a:srgbClr val="0F5494"/>
              </a:solidFill>
              <a:latin typeface="+mn-lt"/>
            </a:endParaRPr>
          </a:p>
          <a:p>
            <a:pPr marL="285750" indent="-285750">
              <a:buFont typeface="Arial" panose="020B0604020202020204" pitchFamily="34" charset="0"/>
              <a:buChar char="•"/>
              <a:defRPr/>
            </a:pPr>
            <a:r>
              <a:rPr lang="es-ES" sz="1600" b="0" i="0" dirty="0" smtClean="0">
                <a:solidFill>
                  <a:srgbClr val="0F5494"/>
                </a:solidFill>
                <a:latin typeface="+mn-lt"/>
              </a:rPr>
              <a:t>Marine </a:t>
            </a:r>
            <a:r>
              <a:rPr lang="es-ES" sz="1600" b="0" i="0" dirty="0" err="1" smtClean="0">
                <a:solidFill>
                  <a:srgbClr val="0F5494"/>
                </a:solidFill>
                <a:latin typeface="+mn-lt"/>
              </a:rPr>
              <a:t>monitoring</a:t>
            </a:r>
            <a:endParaRPr lang="es-ES" sz="1600" b="0" i="0" dirty="0" smtClean="0">
              <a:solidFill>
                <a:srgbClr val="0F5494"/>
              </a:solidFill>
              <a:latin typeface="+mn-lt"/>
            </a:endParaRPr>
          </a:p>
          <a:p>
            <a:pPr marL="285750" indent="-285750">
              <a:buFont typeface="Arial" panose="020B0604020202020204" pitchFamily="34" charset="0"/>
              <a:buChar char="•"/>
              <a:defRPr/>
            </a:pPr>
            <a:r>
              <a:rPr lang="es-ES" sz="1600" b="0" i="0" dirty="0" err="1" smtClean="0">
                <a:solidFill>
                  <a:srgbClr val="0F5494"/>
                </a:solidFill>
                <a:latin typeface="+mn-lt"/>
              </a:rPr>
              <a:t>Atmosphere</a:t>
            </a:r>
            <a:r>
              <a:rPr lang="es-ES" sz="1600" b="0" i="0" dirty="0" smtClean="0">
                <a:solidFill>
                  <a:srgbClr val="0F5494"/>
                </a:solidFill>
                <a:latin typeface="+mn-lt"/>
              </a:rPr>
              <a:t> </a:t>
            </a:r>
            <a:r>
              <a:rPr lang="es-ES" sz="1600" b="0" i="0" dirty="0" err="1" smtClean="0">
                <a:solidFill>
                  <a:srgbClr val="0F5494"/>
                </a:solidFill>
                <a:latin typeface="+mn-lt"/>
              </a:rPr>
              <a:t>monitoring</a:t>
            </a:r>
            <a:endParaRPr lang="es-ES" sz="1600" b="0" i="0" dirty="0" smtClean="0">
              <a:solidFill>
                <a:srgbClr val="0F5494"/>
              </a:solidFill>
              <a:latin typeface="+mn-lt"/>
            </a:endParaRPr>
          </a:p>
          <a:p>
            <a:pPr marL="285750" indent="-285750">
              <a:buFont typeface="Arial" panose="020B0604020202020204" pitchFamily="34" charset="0"/>
              <a:buChar char="•"/>
              <a:defRPr/>
            </a:pPr>
            <a:r>
              <a:rPr lang="es-ES" sz="1600" b="0" i="0" dirty="0" err="1" smtClean="0">
                <a:solidFill>
                  <a:srgbClr val="0F5494"/>
                </a:solidFill>
                <a:latin typeface="+mn-lt"/>
              </a:rPr>
              <a:t>Emergency</a:t>
            </a:r>
            <a:r>
              <a:rPr lang="es-ES" sz="1600" b="0" i="0" dirty="0" smtClean="0">
                <a:solidFill>
                  <a:srgbClr val="0F5494"/>
                </a:solidFill>
                <a:latin typeface="+mn-lt"/>
              </a:rPr>
              <a:t> </a:t>
            </a:r>
            <a:r>
              <a:rPr lang="es-ES" sz="1600" b="0" i="0" dirty="0" err="1" smtClean="0">
                <a:solidFill>
                  <a:srgbClr val="0F5494"/>
                </a:solidFill>
                <a:latin typeface="+mn-lt"/>
              </a:rPr>
              <a:t>management</a:t>
            </a:r>
            <a:endParaRPr lang="es-ES" sz="1600" b="0" i="0" dirty="0" smtClean="0">
              <a:solidFill>
                <a:srgbClr val="0F5494"/>
              </a:solidFill>
              <a:latin typeface="+mn-lt"/>
            </a:endParaRPr>
          </a:p>
          <a:p>
            <a:pPr marL="285750" indent="-285750">
              <a:buFont typeface="Arial" panose="020B0604020202020204" pitchFamily="34" charset="0"/>
              <a:buChar char="•"/>
              <a:defRPr/>
            </a:pPr>
            <a:r>
              <a:rPr lang="es-ES" sz="1600" b="0" i="0" dirty="0" smtClean="0">
                <a:solidFill>
                  <a:srgbClr val="0F5494"/>
                </a:solidFill>
                <a:latin typeface="+mn-lt"/>
              </a:rPr>
              <a:t>Security</a:t>
            </a:r>
          </a:p>
          <a:p>
            <a:pPr marL="285750" indent="-285750">
              <a:buFont typeface="Arial" panose="020B0604020202020204" pitchFamily="34" charset="0"/>
              <a:buChar char="•"/>
              <a:defRPr/>
            </a:pPr>
            <a:r>
              <a:rPr lang="es-ES" sz="1600" b="0" i="0" dirty="0" err="1" smtClean="0">
                <a:solidFill>
                  <a:srgbClr val="0F5494"/>
                </a:solidFill>
                <a:latin typeface="+mn-lt"/>
              </a:rPr>
              <a:t>Climate</a:t>
            </a:r>
            <a:r>
              <a:rPr lang="es-ES" sz="1600" b="0" i="0" dirty="0" smtClean="0">
                <a:solidFill>
                  <a:srgbClr val="0F5494"/>
                </a:solidFill>
                <a:latin typeface="+mn-lt"/>
              </a:rPr>
              <a:t> </a:t>
            </a:r>
            <a:r>
              <a:rPr lang="es-ES" sz="1600" b="0" i="0" dirty="0" err="1" smtClean="0">
                <a:solidFill>
                  <a:srgbClr val="0F5494"/>
                </a:solidFill>
                <a:latin typeface="+mn-lt"/>
              </a:rPr>
              <a:t>change</a:t>
            </a:r>
            <a:endParaRPr lang="es-ES" sz="1600" b="0" i="0" dirty="0" smtClean="0">
              <a:solidFill>
                <a:srgbClr val="0F5494"/>
              </a:solidFill>
              <a:latin typeface="+mn-lt"/>
            </a:endParaRPr>
          </a:p>
          <a:p>
            <a:pPr marL="285750" indent="-285750">
              <a:buFont typeface="Arial" panose="020B0604020202020204" pitchFamily="34" charset="0"/>
              <a:buChar char="•"/>
              <a:defRPr/>
            </a:pPr>
            <a:endParaRPr lang="es-ES" sz="1600" b="0" i="0" dirty="0" smtClean="0">
              <a:solidFill>
                <a:srgbClr val="0F5494"/>
              </a:solidFill>
              <a:latin typeface="+mn-lt"/>
            </a:endParaRPr>
          </a:p>
          <a:p>
            <a:pPr>
              <a:defRPr/>
            </a:pPr>
            <a:r>
              <a:rPr lang="es-ES" sz="1600" i="0" dirty="0" smtClean="0">
                <a:solidFill>
                  <a:srgbClr val="0F5494"/>
                </a:solidFill>
                <a:latin typeface="+mn-lt"/>
              </a:rPr>
              <a:t>Data </a:t>
            </a:r>
            <a:r>
              <a:rPr lang="es-ES" sz="1600" i="0" dirty="0" err="1" smtClean="0">
                <a:solidFill>
                  <a:srgbClr val="0F5494"/>
                </a:solidFill>
                <a:latin typeface="+mn-lt"/>
              </a:rPr>
              <a:t>access</a:t>
            </a:r>
            <a:r>
              <a:rPr lang="es-ES" sz="1600" b="0" i="0" dirty="0" smtClean="0">
                <a:solidFill>
                  <a:srgbClr val="0F5494"/>
                </a:solidFill>
                <a:latin typeface="+mn-lt"/>
              </a:rPr>
              <a:t> </a:t>
            </a:r>
          </a:p>
          <a:p>
            <a:pPr marL="285750" indent="-285750">
              <a:buFont typeface="Arial" panose="020B0604020202020204" pitchFamily="34" charset="0"/>
              <a:buChar char="•"/>
              <a:defRPr/>
            </a:pPr>
            <a:r>
              <a:rPr lang="en-GB" sz="1600" b="0" i="0" dirty="0" smtClean="0">
                <a:solidFill>
                  <a:srgbClr val="0F5494"/>
                </a:solidFill>
                <a:latin typeface="+mn-lt"/>
              </a:rPr>
              <a:t>Copernicus users can also have a direct access to satellite data</a:t>
            </a:r>
            <a:endParaRPr lang="es-ES" sz="1600" b="0" i="0" dirty="0" smtClean="0">
              <a:solidFill>
                <a:srgbClr val="0F5494"/>
              </a:solidFill>
              <a:latin typeface="+mn-lt"/>
            </a:endParaRPr>
          </a:p>
          <a:p>
            <a:pPr>
              <a:defRPr/>
            </a:pPr>
            <a:endParaRPr lang="en-GB" sz="1600" b="0" i="0" dirty="0" smtClean="0">
              <a:solidFill>
                <a:srgbClr val="0F5494"/>
              </a:solidFill>
              <a:latin typeface="+mn-lt"/>
            </a:endParaRPr>
          </a:p>
          <a:p>
            <a:pPr>
              <a:defRPr/>
            </a:pPr>
            <a:r>
              <a:rPr lang="es-ES" sz="1600" i="0" dirty="0" err="1" smtClean="0">
                <a:solidFill>
                  <a:srgbClr val="0F5494"/>
                </a:solidFill>
                <a:latin typeface="+mn-lt"/>
              </a:rPr>
              <a:t>Copernicus</a:t>
            </a:r>
            <a:r>
              <a:rPr lang="es-ES" sz="1600" i="0" dirty="0" smtClean="0">
                <a:solidFill>
                  <a:srgbClr val="0F5494"/>
                </a:solidFill>
                <a:latin typeface="+mn-lt"/>
              </a:rPr>
              <a:t> </a:t>
            </a:r>
            <a:r>
              <a:rPr lang="es-ES" sz="1600" i="0" dirty="0" err="1" smtClean="0">
                <a:solidFill>
                  <a:srgbClr val="0F5494"/>
                </a:solidFill>
                <a:latin typeface="+mn-lt"/>
              </a:rPr>
              <a:t>Space</a:t>
            </a:r>
            <a:r>
              <a:rPr lang="es-ES" sz="1600" i="0" dirty="0" smtClean="0">
                <a:solidFill>
                  <a:srgbClr val="0F5494"/>
                </a:solidFill>
                <a:latin typeface="+mn-lt"/>
              </a:rPr>
              <a:t> </a:t>
            </a:r>
            <a:r>
              <a:rPr lang="es-ES" sz="1600" i="0" dirty="0" err="1" smtClean="0">
                <a:solidFill>
                  <a:srgbClr val="0F5494"/>
                </a:solidFill>
                <a:latin typeface="+mn-lt"/>
              </a:rPr>
              <a:t>Component</a:t>
            </a:r>
            <a:endParaRPr lang="es-ES" sz="1600" i="0" dirty="0" smtClean="0">
              <a:solidFill>
                <a:srgbClr val="0F5494"/>
              </a:solidFill>
              <a:latin typeface="+mn-lt"/>
            </a:endParaRPr>
          </a:p>
          <a:p>
            <a:pPr marL="285750" indent="-285750">
              <a:buFont typeface="Arial" panose="020B0604020202020204" pitchFamily="34" charset="0"/>
              <a:buChar char="•"/>
              <a:defRPr/>
            </a:pPr>
            <a:r>
              <a:rPr lang="es-ES" sz="1400" b="0" i="0" dirty="0" err="1" smtClean="0">
                <a:solidFill>
                  <a:srgbClr val="0F5494"/>
                </a:solidFill>
                <a:latin typeface="+mn-lt"/>
              </a:rPr>
              <a:t>Earth</a:t>
            </a:r>
            <a:r>
              <a:rPr lang="es-ES" sz="1400" b="0" i="0" dirty="0" smtClean="0">
                <a:solidFill>
                  <a:srgbClr val="0F5494"/>
                </a:solidFill>
                <a:latin typeface="+mn-lt"/>
              </a:rPr>
              <a:t> </a:t>
            </a:r>
            <a:r>
              <a:rPr lang="es-ES" sz="1400" b="0" i="0" dirty="0" err="1" smtClean="0">
                <a:solidFill>
                  <a:srgbClr val="0F5494"/>
                </a:solidFill>
                <a:latin typeface="+mn-lt"/>
              </a:rPr>
              <a:t>Observation</a:t>
            </a:r>
            <a:r>
              <a:rPr lang="es-ES" sz="1400" b="0" i="0" dirty="0" smtClean="0">
                <a:solidFill>
                  <a:srgbClr val="0F5494"/>
                </a:solidFill>
                <a:latin typeface="+mn-lt"/>
              </a:rPr>
              <a:t> </a:t>
            </a:r>
            <a:r>
              <a:rPr lang="es-ES" sz="1400" b="0" i="0" dirty="0" err="1" smtClean="0">
                <a:solidFill>
                  <a:srgbClr val="0F5494"/>
                </a:solidFill>
                <a:latin typeface="+mn-lt"/>
              </a:rPr>
              <a:t>Satellites</a:t>
            </a:r>
            <a:endParaRPr lang="es-ES" sz="1400" b="0" i="0" dirty="0" smtClean="0">
              <a:solidFill>
                <a:srgbClr val="0F5494"/>
              </a:solidFill>
              <a:latin typeface="+mn-lt"/>
            </a:endParaRPr>
          </a:p>
          <a:p>
            <a:pPr>
              <a:defRPr/>
            </a:pPr>
            <a:r>
              <a:rPr lang="en-GB" sz="1050" b="0" i="0" dirty="0">
                <a:solidFill>
                  <a:srgbClr val="0F5494"/>
                </a:solidFill>
                <a:latin typeface="+mn-lt"/>
                <a:hlinkClick r:id="rId4"/>
              </a:rPr>
              <a:t>http://www.copernicus.eu/main/satellites</a:t>
            </a:r>
            <a:r>
              <a:rPr lang="en-GB" sz="1050" b="0" i="0" dirty="0">
                <a:solidFill>
                  <a:srgbClr val="0F5494"/>
                </a:solidFill>
                <a:latin typeface="+mn-lt"/>
              </a:rPr>
              <a:t> </a:t>
            </a:r>
          </a:p>
          <a:p>
            <a:pPr>
              <a:defRPr/>
            </a:pPr>
            <a:endParaRPr lang="en-GB" sz="1400" b="0" i="0" dirty="0">
              <a:solidFill>
                <a:srgbClr val="0F5494"/>
              </a:solidFill>
              <a:latin typeface="+mn-lt"/>
            </a:endParaRPr>
          </a:p>
        </p:txBody>
      </p:sp>
      <p:sp>
        <p:nvSpPr>
          <p:cNvPr id="4" name="Rectangle 3"/>
          <p:cNvSpPr/>
          <p:nvPr/>
        </p:nvSpPr>
        <p:spPr>
          <a:xfrm>
            <a:off x="4305300" y="4935048"/>
            <a:ext cx="2343150" cy="1538883"/>
          </a:xfrm>
          <a:prstGeom prst="rect">
            <a:avLst/>
          </a:prstGeom>
        </p:spPr>
        <p:txBody>
          <a:bodyPr wrap="square">
            <a:spAutoFit/>
          </a:bodyPr>
          <a:lstStyle/>
          <a:p>
            <a:pPr>
              <a:defRPr/>
            </a:pPr>
            <a:r>
              <a:rPr lang="es-ES" sz="1800" dirty="0" smtClean="0">
                <a:solidFill>
                  <a:srgbClr val="FF0000"/>
                </a:solidFill>
                <a:latin typeface="+mn-lt"/>
              </a:rPr>
              <a:t>NEW </a:t>
            </a:r>
          </a:p>
          <a:p>
            <a:pPr>
              <a:defRPr/>
            </a:pPr>
            <a:r>
              <a:rPr lang="es-ES" sz="1800" i="0" dirty="0" smtClean="0">
                <a:solidFill>
                  <a:srgbClr val="0F5494"/>
                </a:solidFill>
                <a:latin typeface="+mn-lt"/>
              </a:rPr>
              <a:t>COPERNICUS </a:t>
            </a:r>
          </a:p>
          <a:p>
            <a:pPr>
              <a:defRPr/>
            </a:pPr>
            <a:r>
              <a:rPr lang="es-ES" sz="1800" i="0" smtClean="0">
                <a:solidFill>
                  <a:srgbClr val="0F5494"/>
                </a:solidFill>
                <a:latin typeface="+mn-lt"/>
              </a:rPr>
              <a:t>Brochure</a:t>
            </a:r>
          </a:p>
          <a:p>
            <a:pPr>
              <a:defRPr/>
            </a:pPr>
            <a:r>
              <a:rPr lang="en-GB" sz="1050" b="0" i="0">
                <a:solidFill>
                  <a:srgbClr val="0F5494"/>
                </a:solidFill>
                <a:latin typeface="+mn-lt"/>
                <a:hlinkClick r:id="rId5"/>
              </a:rPr>
              <a:t>http://www.copernicus.eu/main/Brochure</a:t>
            </a:r>
            <a:r>
              <a:rPr lang="en-GB" sz="1050" b="0" i="0">
                <a:solidFill>
                  <a:srgbClr val="0F5494"/>
                </a:solidFill>
                <a:latin typeface="+mn-lt"/>
              </a:rPr>
              <a:t> </a:t>
            </a:r>
          </a:p>
          <a:p>
            <a:pPr>
              <a:defRPr/>
            </a:pPr>
            <a:endParaRPr lang="es-ES" sz="1800" i="0" u="sng" dirty="0">
              <a:solidFill>
                <a:srgbClr val="0F5494"/>
              </a:solidFill>
              <a:latin typeface="+mn-lt"/>
            </a:endParaRPr>
          </a:p>
        </p:txBody>
      </p:sp>
      <p:pic>
        <p:nvPicPr>
          <p:cNvPr id="1026" name="Picture 2" descr="http://www.copernicus.eu/sites/default/files/Pictures_Logos/Copernicus_with_taglin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3175" y="1360771"/>
            <a:ext cx="2476020" cy="9476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copernicus.eu/sites/default/files/Pictures_Thumbnails/Thumbnail_Brochure_EN.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6776" y="4731512"/>
            <a:ext cx="1742419" cy="1742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Copernicus</a:t>
            </a:r>
          </a:p>
        </p:txBody>
      </p:sp>
    </p:spTree>
    <p:extLst>
      <p:ext uri="{BB962C8B-B14F-4D97-AF65-F5344CB8AC3E}">
        <p14:creationId xmlns:p14="http://schemas.microsoft.com/office/powerpoint/2010/main" val="398486773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
          <p:cNvSpPr txBox="1">
            <a:spLocks/>
          </p:cNvSpPr>
          <p:nvPr/>
        </p:nvSpPr>
        <p:spPr>
          <a:xfrm>
            <a:off x="531265" y="1628406"/>
            <a:ext cx="8081470" cy="3528786"/>
          </a:xfrm>
        </p:spPr>
        <p:txBody>
          <a:bodyPr/>
          <a:lstStyle>
            <a:lvl1pPr marL="0" indent="0" algn="l" rtl="0" eaLnBrk="0" fontAlgn="base" hangingPunct="0">
              <a:spcBef>
                <a:spcPct val="20000"/>
              </a:spcBef>
              <a:spcAft>
                <a:spcPct val="0"/>
              </a:spcAft>
              <a:buClr>
                <a:schemeClr val="bg1"/>
              </a:buClr>
              <a:buNone/>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indent="-457200" defTabSz="449437" eaLnBrk="1" hangingPunct="1">
              <a:spcBef>
                <a:spcPts val="600"/>
              </a:spcBef>
              <a:spcAft>
                <a:spcPts val="600"/>
              </a:spcAft>
              <a:buClr>
                <a:srgbClr val="0F5494"/>
              </a:buClr>
              <a:buFont typeface="+mj-lt"/>
              <a:buAutoNum type="arabicPeriod"/>
              <a:defRPr/>
            </a:pPr>
            <a:r>
              <a:rPr lang="en-GB" sz="2200" i="0" kern="0" dirty="0" smtClean="0"/>
              <a:t>Horizon 2020 programme</a:t>
            </a:r>
          </a:p>
          <a:p>
            <a:pPr marL="457200" indent="-457200" defTabSz="449437" eaLnBrk="1" hangingPunct="1">
              <a:spcBef>
                <a:spcPts val="600"/>
              </a:spcBef>
              <a:spcAft>
                <a:spcPts val="600"/>
              </a:spcAft>
              <a:buClr>
                <a:srgbClr val="0F5494"/>
              </a:buClr>
              <a:buFont typeface="+mj-lt"/>
              <a:buAutoNum type="arabicPeriod"/>
              <a:defRPr/>
            </a:pPr>
            <a:r>
              <a:rPr lang="en-GB" sz="2200" i="0" kern="0" dirty="0" smtClean="0"/>
              <a:t>Space research in Horizon 2020</a:t>
            </a:r>
          </a:p>
          <a:p>
            <a:pPr marL="1200150" lvl="1" indent="-457200" defTabSz="449437" eaLnBrk="1" hangingPunct="1">
              <a:spcBef>
                <a:spcPts val="600"/>
              </a:spcBef>
              <a:spcAft>
                <a:spcPts val="600"/>
              </a:spcAft>
              <a:buClr>
                <a:srgbClr val="0F5494"/>
              </a:buClr>
              <a:buFont typeface="+mj-lt"/>
              <a:buChar char="•"/>
              <a:defRPr/>
            </a:pPr>
            <a:r>
              <a:rPr lang="en-GB" sz="1800" b="0" kern="0" dirty="0" smtClean="0"/>
              <a:t>Horizon 2020 </a:t>
            </a:r>
            <a:r>
              <a:rPr lang="en-GB" sz="1800" b="0" kern="0" dirty="0"/>
              <a:t>Space Work Programme 2016-2017</a:t>
            </a:r>
          </a:p>
          <a:p>
            <a:pPr marL="457200" indent="-457200" defTabSz="449437" eaLnBrk="1" hangingPunct="1">
              <a:spcBef>
                <a:spcPts val="600"/>
              </a:spcBef>
              <a:spcAft>
                <a:spcPts val="600"/>
              </a:spcAft>
              <a:buClr>
                <a:srgbClr val="0F5494"/>
              </a:buClr>
              <a:buFont typeface="+mj-lt"/>
              <a:buAutoNum type="arabicPeriod"/>
              <a:defRPr/>
            </a:pPr>
            <a:r>
              <a:rPr lang="en-GB" sz="2200" i="0" kern="0" dirty="0" smtClean="0"/>
              <a:t>Copernicus programme</a:t>
            </a:r>
            <a:endParaRPr lang="en-GB" sz="2200" i="0" kern="0" dirty="0" smtClean="0"/>
          </a:p>
          <a:p>
            <a:pPr marL="457200" indent="-457200" defTabSz="449437" eaLnBrk="1" hangingPunct="1">
              <a:spcBef>
                <a:spcPts val="600"/>
              </a:spcBef>
              <a:spcAft>
                <a:spcPts val="600"/>
              </a:spcAft>
              <a:buClr>
                <a:srgbClr val="0F5494"/>
              </a:buClr>
              <a:buFont typeface="+mj-lt"/>
              <a:buAutoNum type="arabicPeriod"/>
              <a:defRPr/>
            </a:pPr>
            <a:r>
              <a:rPr lang="en-GB" sz="2200" i="0" kern="0" dirty="0" smtClean="0"/>
              <a:t>PCP </a:t>
            </a:r>
            <a:r>
              <a:rPr lang="en-GB" sz="2200" i="0" kern="0" dirty="0"/>
              <a:t>in Horizon 2020 Space </a:t>
            </a:r>
            <a:r>
              <a:rPr lang="en-GB" sz="2200" i="0" kern="0" dirty="0"/>
              <a:t>Work Programme </a:t>
            </a:r>
            <a:r>
              <a:rPr lang="en-GB" sz="2200" i="0" kern="0" dirty="0" smtClean="0"/>
              <a:t>2016-2017</a:t>
            </a:r>
            <a:endParaRPr lang="en-GB" sz="2200" i="0" kern="0" dirty="0"/>
          </a:p>
          <a:p>
            <a:pPr marL="1200150" lvl="1" indent="-457200" defTabSz="449437" eaLnBrk="1" hangingPunct="1">
              <a:spcBef>
                <a:spcPts val="600"/>
              </a:spcBef>
              <a:spcAft>
                <a:spcPts val="600"/>
              </a:spcAft>
              <a:buClr>
                <a:srgbClr val="0F5494"/>
              </a:buClr>
              <a:defRPr/>
            </a:pPr>
            <a:r>
              <a:rPr lang="en-GB" sz="1800" b="0" kern="0" dirty="0"/>
              <a:t>Downstream services for public </a:t>
            </a:r>
            <a:r>
              <a:rPr lang="en-GB" sz="1800" b="0" kern="0" dirty="0" smtClean="0"/>
              <a:t>authorities</a:t>
            </a:r>
          </a:p>
          <a:p>
            <a:pPr marL="457200" indent="-457200" defTabSz="449437" eaLnBrk="1" hangingPunct="1">
              <a:spcBef>
                <a:spcPts val="600"/>
              </a:spcBef>
              <a:spcAft>
                <a:spcPts val="600"/>
              </a:spcAft>
              <a:buClr>
                <a:srgbClr val="0F5494"/>
              </a:buClr>
              <a:buFont typeface="+mj-lt"/>
              <a:buAutoNum type="arabicPeriod"/>
              <a:defRPr/>
            </a:pPr>
            <a:r>
              <a:rPr lang="en-GB" sz="2200" i="0" kern="0" dirty="0" smtClean="0"/>
              <a:t>Additional information</a:t>
            </a:r>
            <a:endParaRPr lang="en-GB" sz="2200" b="0" kern="0" dirty="0"/>
          </a:p>
        </p:txBody>
      </p:sp>
      <p:sp>
        <p:nvSpPr>
          <p:cNvPr id="5" name="TextBox 7"/>
          <p:cNvSpPr txBox="1">
            <a:spLocks noChangeArrowheads="1"/>
          </p:cNvSpPr>
          <p:nvPr/>
        </p:nvSpPr>
        <p:spPr bwMode="auto">
          <a:xfrm>
            <a:off x="-1" y="264413"/>
            <a:ext cx="3767959" cy="461665"/>
          </a:xfrm>
          <a:prstGeom prst="rect">
            <a:avLst/>
          </a:prstGeom>
          <a:noFill/>
          <a:ln w="9525">
            <a:noFill/>
            <a:miter lim="800000"/>
            <a:headEnd/>
            <a:tailEnd/>
          </a:ln>
        </p:spPr>
        <p:txBody>
          <a:bodyPr wrap="square" anchor="ctr">
            <a:spAutoFit/>
          </a:bodyPr>
          <a:lstStyle>
            <a:defPPr>
              <a:defRPr lang="en-US"/>
            </a:defPPr>
            <a:lvl1pPr marL="173038">
              <a:spcBef>
                <a:spcPts val="600"/>
              </a:spcBef>
              <a:defRPr sz="2400" i="0">
                <a:solidFill>
                  <a:srgbClr val="FFFFFF"/>
                </a:solidFill>
                <a:latin typeface="Verdana" pitchFamily="34" charset="0"/>
              </a:defRPr>
            </a:lvl1pPr>
          </a:lstStyle>
          <a:p>
            <a:r>
              <a:rPr lang="en-GB" altLang="en-US" smtClean="0"/>
              <a:t>Summary</a:t>
            </a:r>
            <a:endParaRPr lang="en-GB" altLang="en-US" dirty="0"/>
          </a:p>
        </p:txBody>
      </p:sp>
    </p:spTree>
    <p:extLst>
      <p:ext uri="{BB962C8B-B14F-4D97-AF65-F5344CB8AC3E}">
        <p14:creationId xmlns:p14="http://schemas.microsoft.com/office/powerpoint/2010/main" val="2464459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Common-I3\12 COMMUNICATION\Graphic material\PPT GENERAL (A. Veispak)\STar job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99905">
            <a:off x="5709553" y="2359534"/>
            <a:ext cx="3846635"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323528" y="1196752"/>
            <a:ext cx="7704856" cy="1008112"/>
          </a:xfrm>
        </p:spPr>
        <p:txBody>
          <a:bodyPr/>
          <a:lstStyle/>
          <a:p>
            <a:r>
              <a:rPr lang="en-GB" altLang="en-US" sz="2400" dirty="0" smtClean="0">
                <a:effectLst/>
              </a:rPr>
              <a:t>Economic</a:t>
            </a:r>
            <a:r>
              <a:rPr lang="fr-BE" altLang="en-US" sz="2400" dirty="0" smtClean="0">
                <a:effectLst/>
              </a:rPr>
              <a:t> and </a:t>
            </a:r>
            <a:r>
              <a:rPr lang="en-GB" altLang="en-US" sz="2400" dirty="0" smtClean="0">
                <a:effectLst/>
              </a:rPr>
              <a:t>Societal</a:t>
            </a:r>
            <a:r>
              <a:rPr lang="fr-BE" altLang="en-US" sz="2400" dirty="0" smtClean="0">
                <a:effectLst/>
              </a:rPr>
              <a:t> value </a:t>
            </a:r>
            <a:r>
              <a:rPr lang="en-GB" altLang="en-US" sz="2400" dirty="0" smtClean="0">
                <a:effectLst/>
              </a:rPr>
              <a:t>added</a:t>
            </a:r>
          </a:p>
        </p:txBody>
      </p:sp>
      <p:sp>
        <p:nvSpPr>
          <p:cNvPr id="29701" name="Content Placeholder 23"/>
          <p:cNvSpPr>
            <a:spLocks noGrp="1"/>
          </p:cNvSpPr>
          <p:nvPr>
            <p:ph idx="1"/>
          </p:nvPr>
        </p:nvSpPr>
        <p:spPr>
          <a:xfrm>
            <a:off x="194810" y="2127969"/>
            <a:ext cx="8481646" cy="4613399"/>
          </a:xfrm>
        </p:spPr>
        <p:txBody>
          <a:bodyPr/>
          <a:lstStyle/>
          <a:p>
            <a:pPr>
              <a:defRPr/>
            </a:pPr>
            <a:r>
              <a:rPr lang="en-GB" sz="1800" dirty="0"/>
              <a:t>Copernicus constitutes a </a:t>
            </a:r>
            <a:r>
              <a:rPr lang="en-GB" sz="1800" b="1" dirty="0"/>
              <a:t>cornerstone of the broader EU </a:t>
            </a:r>
            <a:r>
              <a:rPr lang="en-GB" sz="1800" b="1" dirty="0" smtClean="0"/>
              <a:t>space</a:t>
            </a:r>
          </a:p>
          <a:p>
            <a:pPr marL="0" indent="0">
              <a:buFont typeface="Wingdings" pitchFamily="2" charset="2"/>
              <a:buNone/>
              <a:defRPr/>
            </a:pPr>
            <a:r>
              <a:rPr lang="en-GB" sz="1800" b="1" dirty="0" smtClean="0"/>
              <a:t>and </a:t>
            </a:r>
            <a:r>
              <a:rPr lang="en-GB" sz="1800" b="1" dirty="0"/>
              <a:t>industrial policy</a:t>
            </a:r>
            <a:r>
              <a:rPr lang="en-GB" sz="1800" dirty="0"/>
              <a:t>, and will generate </a:t>
            </a:r>
            <a:r>
              <a:rPr lang="en-GB" sz="1800" b="1" dirty="0"/>
              <a:t>significant economic </a:t>
            </a:r>
            <a:r>
              <a:rPr lang="en-GB" sz="1800" b="1" dirty="0" smtClean="0"/>
              <a:t>and social benefits.</a:t>
            </a:r>
          </a:p>
          <a:p>
            <a:pPr marL="0" indent="0">
              <a:buFont typeface="Wingdings" pitchFamily="2" charset="2"/>
              <a:buNone/>
              <a:defRPr/>
            </a:pPr>
            <a:endParaRPr lang="en-GB" sz="1800" b="1" dirty="0"/>
          </a:p>
          <a:p>
            <a:pPr>
              <a:defRPr/>
            </a:pPr>
            <a:r>
              <a:rPr lang="en-GB" sz="1800" b="1" dirty="0"/>
              <a:t>D</a:t>
            </a:r>
            <a:r>
              <a:rPr lang="en-GB" sz="1800" b="1" dirty="0" smtClean="0"/>
              <a:t>river</a:t>
            </a:r>
            <a:r>
              <a:rPr lang="en-GB" sz="1800" dirty="0" smtClean="0"/>
              <a:t> </a:t>
            </a:r>
            <a:r>
              <a:rPr lang="en-GB" sz="1800" dirty="0"/>
              <a:t>for research, innovation and the creation </a:t>
            </a:r>
            <a:endParaRPr lang="en-GB" sz="1800" dirty="0" smtClean="0"/>
          </a:p>
          <a:p>
            <a:pPr marL="0" indent="0">
              <a:buFont typeface="Wingdings" pitchFamily="2" charset="2"/>
              <a:buNone/>
              <a:defRPr/>
            </a:pPr>
            <a:r>
              <a:rPr lang="en-GB" sz="1800" dirty="0" smtClean="0"/>
              <a:t>of </a:t>
            </a:r>
            <a:r>
              <a:rPr lang="en-GB" sz="1800" dirty="0"/>
              <a:t>highly skilled jobs, with direct and indirect </a:t>
            </a:r>
            <a:r>
              <a:rPr lang="en-GB" sz="1800" b="1" dirty="0"/>
              <a:t>benefits </a:t>
            </a:r>
            <a:endParaRPr lang="en-GB" sz="1800" b="1" dirty="0" smtClean="0"/>
          </a:p>
          <a:p>
            <a:pPr marL="0" indent="0">
              <a:buFont typeface="Wingdings" pitchFamily="2" charset="2"/>
              <a:buNone/>
              <a:defRPr/>
            </a:pPr>
            <a:r>
              <a:rPr lang="en-GB" sz="1800" b="1" dirty="0" smtClean="0"/>
              <a:t>for </a:t>
            </a:r>
            <a:r>
              <a:rPr lang="en-GB" sz="1800" b="1" dirty="0"/>
              <a:t>the EU </a:t>
            </a:r>
            <a:r>
              <a:rPr lang="en-GB" sz="1800" b="1" dirty="0" smtClean="0"/>
              <a:t>economy.</a:t>
            </a:r>
          </a:p>
          <a:p>
            <a:pPr marL="0" indent="0">
              <a:buFont typeface="Wingdings" pitchFamily="2" charset="2"/>
              <a:buNone/>
              <a:defRPr/>
            </a:pPr>
            <a:endParaRPr lang="en-GB" sz="1800" b="1" dirty="0" smtClean="0"/>
          </a:p>
          <a:p>
            <a:pPr>
              <a:defRPr/>
            </a:pPr>
            <a:r>
              <a:rPr lang="en-GB" sz="1800" dirty="0" smtClean="0"/>
              <a:t>The </a:t>
            </a:r>
            <a:r>
              <a:rPr lang="x-none" sz="1800" smtClean="0"/>
              <a:t>bottom-line </a:t>
            </a:r>
            <a:r>
              <a:rPr lang="x-none" sz="1800"/>
              <a:t>can be summarised as follows:</a:t>
            </a:r>
            <a:endParaRPr lang="en-GB" sz="1800" dirty="0"/>
          </a:p>
          <a:p>
            <a:pPr lvl="1">
              <a:defRPr/>
            </a:pPr>
            <a:r>
              <a:rPr lang="en-GB" sz="1600" dirty="0"/>
              <a:t>Cost per EU citizen = ~€</a:t>
            </a:r>
            <a:r>
              <a:rPr lang="en-GB" sz="1600" dirty="0" smtClean="0"/>
              <a:t>1,07/year</a:t>
            </a:r>
            <a:r>
              <a:rPr lang="en-GB" sz="1600" dirty="0"/>
              <a:t>;</a:t>
            </a:r>
          </a:p>
          <a:p>
            <a:pPr lvl="1">
              <a:defRPr/>
            </a:pPr>
            <a:r>
              <a:rPr lang="en-GB" sz="1600" dirty="0"/>
              <a:t>Every €1 spent generates a return of ~€3,2;</a:t>
            </a:r>
          </a:p>
          <a:p>
            <a:pPr lvl="1">
              <a:defRPr/>
            </a:pPr>
            <a:r>
              <a:rPr lang="en-GB" sz="1600" dirty="0"/>
              <a:t>Expected minimum financial benefits by 2030 of ~€30 bn. on Europe's GDP;</a:t>
            </a:r>
          </a:p>
          <a:p>
            <a:pPr lvl="1">
              <a:defRPr/>
            </a:pPr>
            <a:r>
              <a:rPr lang="en-GB" sz="1600" dirty="0"/>
              <a:t>An estimated 50.000 jobs will be maintained or created over the next 15 </a:t>
            </a:r>
            <a:r>
              <a:rPr lang="en-GB" sz="1600" dirty="0" smtClean="0"/>
              <a:t>years.</a:t>
            </a:r>
            <a:endParaRPr lang="en-GB" sz="1600" dirty="0"/>
          </a:p>
          <a:p>
            <a:pPr marL="0" indent="0">
              <a:buFont typeface="Wingdings" pitchFamily="2" charset="2"/>
              <a:buNone/>
              <a:defRPr/>
            </a:pPr>
            <a:endParaRPr lang="en-GB" altLang="en-US" dirty="0" smtClean="0"/>
          </a:p>
        </p:txBody>
      </p:sp>
      <p:sp>
        <p:nvSpPr>
          <p:cNvPr id="6"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Copernicus</a:t>
            </a:r>
          </a:p>
        </p:txBody>
      </p:sp>
      <p:pic>
        <p:nvPicPr>
          <p:cNvPr id="7" name="Picture 2" descr="http://www.copernicus.eu/sites/default/files/Pictures_Logos/Copernicus_with_tagli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0232" y="991252"/>
            <a:ext cx="2476020" cy="94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43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149680" y="5202928"/>
            <a:ext cx="4189556" cy="1106392"/>
          </a:xfrm>
        </p:spPr>
        <p:txBody>
          <a:bodyPr/>
          <a:lstStyle/>
          <a:p>
            <a:pPr marL="0" indent="0">
              <a:buFontTx/>
              <a:buNone/>
            </a:pPr>
            <a:endParaRPr lang="fr-BE" sz="1600" dirty="0">
              <a:solidFill>
                <a:schemeClr val="bg1"/>
              </a:solidFill>
            </a:endParaRPr>
          </a:p>
          <a:p>
            <a:pPr marL="0" indent="0">
              <a:buNone/>
            </a:pPr>
            <a:endParaRPr lang="en-GB" sz="1600" dirty="0">
              <a:solidFill>
                <a:schemeClr val="bg1"/>
              </a:solidFill>
            </a:endParaRPr>
          </a:p>
        </p:txBody>
      </p:sp>
      <p:sp>
        <p:nvSpPr>
          <p:cNvPr id="11" name="Title 2"/>
          <p:cNvSpPr>
            <a:spLocks noGrp="1"/>
          </p:cNvSpPr>
          <p:nvPr>
            <p:ph type="title"/>
          </p:nvPr>
        </p:nvSpPr>
        <p:spPr bwMode="auto">
          <a:xfrm>
            <a:off x="251520" y="1951426"/>
            <a:ext cx="8640960" cy="29177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4. </a:t>
            </a:r>
            <a:r>
              <a:rPr lang="en-GB" sz="3000" dirty="0">
                <a:solidFill>
                  <a:schemeClr val="bg1"/>
                </a:solidFill>
                <a:latin typeface="Verdana"/>
              </a:rPr>
              <a:t>PCP in Horizon 2020 Space </a:t>
            </a:r>
            <a:r>
              <a:rPr lang="en-GB" sz="3000" dirty="0" smtClean="0">
                <a:solidFill>
                  <a:schemeClr val="bg1"/>
                </a:solidFill>
                <a:latin typeface="Verdana"/>
              </a:rPr>
              <a:t>Work Programme </a:t>
            </a:r>
            <a:r>
              <a:rPr lang="en-GB" sz="3000" dirty="0">
                <a:solidFill>
                  <a:schemeClr val="bg1"/>
                </a:solidFill>
                <a:latin typeface="Verdana"/>
              </a:rPr>
              <a:t>2016-2017</a:t>
            </a:r>
            <a:br>
              <a:rPr lang="en-GB" sz="3000" dirty="0">
                <a:solidFill>
                  <a:schemeClr val="bg1"/>
                </a:solidFill>
                <a:latin typeface="Verdana"/>
              </a:rPr>
            </a:br>
            <a:endParaRPr lang="en-GB" dirty="0" smtClean="0">
              <a:solidFill>
                <a:schemeClr val="bg1"/>
              </a:solidFill>
            </a:endParaRPr>
          </a:p>
        </p:txBody>
      </p:sp>
    </p:spTree>
    <p:extLst>
      <p:ext uri="{BB962C8B-B14F-4D97-AF65-F5344CB8AC3E}">
        <p14:creationId xmlns:p14="http://schemas.microsoft.com/office/powerpoint/2010/main" val="728246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23939" y="3909273"/>
            <a:ext cx="2324100" cy="1727636"/>
          </a:xfrm>
          <a:prstGeom prst="roundRect">
            <a:avLst>
              <a:gd name="adj" fmla="val 0"/>
            </a:avLst>
          </a:prstGeom>
          <a:solidFill>
            <a:schemeClr val="bg1">
              <a:lumMod val="95000"/>
            </a:schemeClr>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F5494"/>
              </a:buClr>
            </a:pPr>
            <a:r>
              <a:rPr lang="pt-PT" sz="1200" i="0">
                <a:solidFill>
                  <a:schemeClr val="tx1">
                    <a:lumMod val="75000"/>
                    <a:lumOff val="25000"/>
                  </a:schemeClr>
                </a:solidFill>
              </a:rPr>
              <a:t>Topics</a:t>
            </a:r>
          </a:p>
        </p:txBody>
      </p:sp>
      <p:sp>
        <p:nvSpPr>
          <p:cNvPr id="21" name="Rounded Rectangle 20"/>
          <p:cNvSpPr/>
          <p:nvPr/>
        </p:nvSpPr>
        <p:spPr>
          <a:xfrm>
            <a:off x="649173" y="3963897"/>
            <a:ext cx="2324100" cy="1727636"/>
          </a:xfrm>
          <a:prstGeom prst="roundRect">
            <a:avLst>
              <a:gd name="adj" fmla="val 0"/>
            </a:avLst>
          </a:prstGeom>
          <a:solidFill>
            <a:schemeClr val="bg1">
              <a:lumMod val="95000"/>
            </a:schemeClr>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F5494"/>
              </a:buClr>
            </a:pPr>
            <a:r>
              <a:rPr lang="pt-PT" sz="1200" i="0">
                <a:solidFill>
                  <a:schemeClr val="tx1">
                    <a:lumMod val="75000"/>
                    <a:lumOff val="25000"/>
                  </a:schemeClr>
                </a:solidFill>
              </a:rPr>
              <a:t>Topics</a:t>
            </a:r>
          </a:p>
        </p:txBody>
      </p:sp>
      <p:sp>
        <p:nvSpPr>
          <p:cNvPr id="20" name="Rounded Rectangle 19"/>
          <p:cNvSpPr/>
          <p:nvPr/>
        </p:nvSpPr>
        <p:spPr>
          <a:xfrm>
            <a:off x="625992" y="3287133"/>
            <a:ext cx="2520000" cy="270000"/>
          </a:xfrm>
          <a:prstGeom prst="roundRect">
            <a:avLst>
              <a:gd name="adj" fmla="val 9015"/>
            </a:avLst>
          </a:prstGeom>
          <a:solidFill>
            <a:srgbClr val="FFE3B9"/>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200" i="0" dirty="0" err="1" smtClean="0">
                <a:solidFill>
                  <a:schemeClr val="tx1">
                    <a:lumMod val="75000"/>
                    <a:lumOff val="25000"/>
                  </a:schemeClr>
                </a:solidFill>
              </a:rPr>
              <a:t>Calls</a:t>
            </a:r>
            <a:r>
              <a:rPr lang="pt-PT" sz="1200" i="0" dirty="0" smtClean="0">
                <a:solidFill>
                  <a:schemeClr val="tx1">
                    <a:lumMod val="75000"/>
                    <a:lumOff val="25000"/>
                  </a:schemeClr>
                </a:solidFill>
              </a:rPr>
              <a:t> for </a:t>
            </a:r>
            <a:r>
              <a:rPr lang="pt-PT" sz="1200" i="0" dirty="0" err="1" smtClean="0">
                <a:solidFill>
                  <a:schemeClr val="tx1">
                    <a:lumMod val="75000"/>
                    <a:lumOff val="25000"/>
                  </a:schemeClr>
                </a:solidFill>
              </a:rPr>
              <a:t>proposals</a:t>
            </a:r>
            <a:endParaRPr lang="pt-PT" sz="1200" b="0" i="0" dirty="0" smtClean="0">
              <a:solidFill>
                <a:schemeClr val="tx1">
                  <a:lumMod val="75000"/>
                  <a:lumOff val="25000"/>
                </a:schemeClr>
              </a:solidFill>
            </a:endParaRPr>
          </a:p>
        </p:txBody>
      </p:sp>
      <p:sp>
        <p:nvSpPr>
          <p:cNvPr id="17" name="Rounded Rectangle 16"/>
          <p:cNvSpPr/>
          <p:nvPr/>
        </p:nvSpPr>
        <p:spPr>
          <a:xfrm>
            <a:off x="544018" y="3344475"/>
            <a:ext cx="2520000" cy="270000"/>
          </a:xfrm>
          <a:prstGeom prst="roundRect">
            <a:avLst>
              <a:gd name="adj" fmla="val 9015"/>
            </a:avLst>
          </a:prstGeom>
          <a:solidFill>
            <a:srgbClr val="FFE3B9"/>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200" i="0" dirty="0" err="1" smtClean="0">
                <a:solidFill>
                  <a:schemeClr val="tx1">
                    <a:lumMod val="75000"/>
                    <a:lumOff val="25000"/>
                  </a:schemeClr>
                </a:solidFill>
              </a:rPr>
              <a:t>Calls</a:t>
            </a:r>
            <a:r>
              <a:rPr lang="pt-PT" sz="1200" i="0" dirty="0" smtClean="0">
                <a:solidFill>
                  <a:schemeClr val="tx1">
                    <a:lumMod val="75000"/>
                    <a:lumOff val="25000"/>
                  </a:schemeClr>
                </a:solidFill>
              </a:rPr>
              <a:t> for </a:t>
            </a:r>
            <a:r>
              <a:rPr lang="pt-PT" sz="1200" i="0" dirty="0" err="1" smtClean="0">
                <a:solidFill>
                  <a:schemeClr val="tx1">
                    <a:lumMod val="75000"/>
                    <a:lumOff val="25000"/>
                  </a:schemeClr>
                </a:solidFill>
              </a:rPr>
              <a:t>proposals</a:t>
            </a:r>
            <a:endParaRPr lang="pt-PT" sz="1200" b="0" i="0" dirty="0" smtClean="0">
              <a:solidFill>
                <a:schemeClr val="tx1">
                  <a:lumMod val="75000"/>
                  <a:lumOff val="25000"/>
                </a:schemeClr>
              </a:solidFill>
            </a:endParaRPr>
          </a:p>
        </p:txBody>
      </p:sp>
      <p:sp>
        <p:nvSpPr>
          <p:cNvPr id="18" name="Rounded Rectangle 17"/>
          <p:cNvSpPr/>
          <p:nvPr/>
        </p:nvSpPr>
        <p:spPr>
          <a:xfrm>
            <a:off x="564874" y="4009225"/>
            <a:ext cx="2324100" cy="1727636"/>
          </a:xfrm>
          <a:prstGeom prst="roundRect">
            <a:avLst>
              <a:gd name="adj" fmla="val 0"/>
            </a:avLst>
          </a:prstGeom>
          <a:solidFill>
            <a:schemeClr val="bg1">
              <a:lumMod val="95000"/>
            </a:schemeClr>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buClr>
                <a:srgbClr val="0F5494"/>
              </a:buClr>
            </a:pPr>
            <a:r>
              <a:rPr lang="pt-PT" sz="1200" i="0" dirty="0" err="1">
                <a:solidFill>
                  <a:schemeClr val="tx1">
                    <a:lumMod val="75000"/>
                    <a:lumOff val="25000"/>
                  </a:schemeClr>
                </a:solidFill>
              </a:rPr>
              <a:t>Topics</a:t>
            </a:r>
            <a:endParaRPr lang="pt-PT" sz="1200" i="0" dirty="0">
              <a:solidFill>
                <a:schemeClr val="tx1">
                  <a:lumMod val="75000"/>
                  <a:lumOff val="25000"/>
                </a:schemeClr>
              </a:solidFill>
            </a:endParaRPr>
          </a:p>
        </p:txBody>
      </p:sp>
      <p:cxnSp>
        <p:nvCxnSpPr>
          <p:cNvPr id="24" name="Straight Connector 23"/>
          <p:cNvCxnSpPr/>
          <p:nvPr/>
        </p:nvCxnSpPr>
        <p:spPr>
          <a:xfrm flipH="1">
            <a:off x="1738799" y="3642338"/>
            <a:ext cx="2248" cy="331262"/>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49173" y="4474301"/>
            <a:ext cx="2160000" cy="270000"/>
          </a:xfrm>
          <a:prstGeom prst="rect">
            <a:avLst/>
          </a:prstGeom>
          <a:solidFill>
            <a:schemeClr val="accent5">
              <a:lumMod val="90000"/>
            </a:schemeClr>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200" i="0" smtClean="0">
                <a:solidFill>
                  <a:schemeClr val="tx1">
                    <a:lumMod val="75000"/>
                    <a:lumOff val="25000"/>
                  </a:schemeClr>
                </a:solidFill>
              </a:rPr>
              <a:t>Specific challenge</a:t>
            </a:r>
            <a:endParaRPr lang="pt-PT" sz="1200" i="0">
              <a:solidFill>
                <a:schemeClr val="tx1">
                  <a:lumMod val="75000"/>
                  <a:lumOff val="25000"/>
                </a:schemeClr>
              </a:solidFill>
            </a:endParaRPr>
          </a:p>
        </p:txBody>
      </p:sp>
      <p:sp>
        <p:nvSpPr>
          <p:cNvPr id="34" name="Rectangle 33"/>
          <p:cNvSpPr/>
          <p:nvPr/>
        </p:nvSpPr>
        <p:spPr>
          <a:xfrm>
            <a:off x="649173" y="4853593"/>
            <a:ext cx="2160000" cy="270000"/>
          </a:xfrm>
          <a:prstGeom prst="rect">
            <a:avLst/>
          </a:prstGeom>
          <a:solidFill>
            <a:schemeClr val="accent5">
              <a:lumMod val="90000"/>
            </a:schemeClr>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200" i="0" smtClean="0">
                <a:solidFill>
                  <a:schemeClr val="tx1">
                    <a:lumMod val="75000"/>
                    <a:lumOff val="25000"/>
                  </a:schemeClr>
                </a:solidFill>
              </a:rPr>
              <a:t>Scope</a:t>
            </a:r>
            <a:endParaRPr lang="pt-PT" sz="1200" i="0">
              <a:solidFill>
                <a:schemeClr val="tx1">
                  <a:lumMod val="75000"/>
                  <a:lumOff val="25000"/>
                </a:schemeClr>
              </a:solidFill>
            </a:endParaRPr>
          </a:p>
        </p:txBody>
      </p:sp>
      <p:sp>
        <p:nvSpPr>
          <p:cNvPr id="35" name="Rectangle 34"/>
          <p:cNvSpPr/>
          <p:nvPr/>
        </p:nvSpPr>
        <p:spPr>
          <a:xfrm>
            <a:off x="649173" y="5228368"/>
            <a:ext cx="2160000" cy="270000"/>
          </a:xfrm>
          <a:prstGeom prst="rect">
            <a:avLst/>
          </a:prstGeom>
          <a:solidFill>
            <a:schemeClr val="accent5">
              <a:lumMod val="90000"/>
            </a:schemeClr>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200" i="0" smtClean="0">
                <a:solidFill>
                  <a:schemeClr val="tx1">
                    <a:lumMod val="75000"/>
                    <a:lumOff val="25000"/>
                  </a:schemeClr>
                </a:solidFill>
              </a:rPr>
              <a:t>Expected Impact</a:t>
            </a:r>
            <a:endParaRPr lang="pt-PT" sz="1200" i="0">
              <a:solidFill>
                <a:schemeClr val="tx1">
                  <a:lumMod val="75000"/>
                  <a:lumOff val="25000"/>
                </a:schemeClr>
              </a:solidFill>
            </a:endParaRPr>
          </a:p>
        </p:txBody>
      </p:sp>
      <p:cxnSp>
        <p:nvCxnSpPr>
          <p:cNvPr id="11" name="Straight Arrow Connector 10"/>
          <p:cNvCxnSpPr>
            <a:stCxn id="33" idx="3"/>
            <a:endCxn id="36" idx="1"/>
          </p:cNvCxnSpPr>
          <p:nvPr/>
        </p:nvCxnSpPr>
        <p:spPr>
          <a:xfrm flipV="1">
            <a:off x="2809173" y="2414329"/>
            <a:ext cx="1092902" cy="2194972"/>
          </a:xfrm>
          <a:prstGeom prst="straightConnector1">
            <a:avLst/>
          </a:prstGeom>
          <a:ln w="28575">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4" idx="1"/>
          </p:cNvCxnSpPr>
          <p:nvPr/>
        </p:nvCxnSpPr>
        <p:spPr>
          <a:xfrm flipV="1">
            <a:off x="2809173" y="3975263"/>
            <a:ext cx="1092902" cy="989581"/>
          </a:xfrm>
          <a:prstGeom prst="straightConnector1">
            <a:avLst/>
          </a:prstGeom>
          <a:ln w="28575">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5" idx="3"/>
            <a:endCxn id="45" idx="1"/>
          </p:cNvCxnSpPr>
          <p:nvPr/>
        </p:nvCxnSpPr>
        <p:spPr>
          <a:xfrm>
            <a:off x="2809173" y="5363368"/>
            <a:ext cx="1092902" cy="57890"/>
          </a:xfrm>
          <a:prstGeom prst="straightConnector1">
            <a:avLst/>
          </a:prstGeom>
          <a:ln w="28575">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969078924"/>
              </p:ext>
            </p:extLst>
          </p:nvPr>
        </p:nvGraphicFramePr>
        <p:xfrm>
          <a:off x="3902075" y="1633669"/>
          <a:ext cx="4693644" cy="1561320"/>
        </p:xfrm>
        <a:graphic>
          <a:graphicData uri="http://schemas.openxmlformats.org/drawingml/2006/table">
            <a:tbl>
              <a:tblPr/>
              <a:tblGrid>
                <a:gridCol w="4693644"/>
              </a:tblGrid>
              <a:tr h="1113355">
                <a:tc>
                  <a:txBody>
                    <a:bodyPr/>
                    <a:lstStyle/>
                    <a:p>
                      <a:pPr algn="l" fontAlgn="ctr">
                        <a:lnSpc>
                          <a:spcPct val="100000"/>
                        </a:lnSpc>
                        <a:spcBef>
                          <a:spcPts val="0"/>
                        </a:spcBef>
                        <a:spcAft>
                          <a:spcPts val="600"/>
                        </a:spcAft>
                      </a:pPr>
                      <a:r>
                        <a:rPr lang="en-GB" sz="1800" b="0" i="1" u="none" strike="noStrike" dirty="0" smtClean="0">
                          <a:solidFill>
                            <a:srgbClr val="339933"/>
                          </a:solidFill>
                          <a:effectLst/>
                          <a:latin typeface="+mn-lt"/>
                        </a:rPr>
                        <a:t>The 'problem'</a:t>
                      </a:r>
                      <a:r>
                        <a:rPr lang="en-GB" sz="1800" b="0" i="1" u="none" strike="noStrike" baseline="0" dirty="0" smtClean="0">
                          <a:solidFill>
                            <a:srgbClr val="339933"/>
                          </a:solidFill>
                          <a:effectLst/>
                          <a:latin typeface="+mn-lt"/>
                        </a:rPr>
                        <a:t> </a:t>
                      </a:r>
                    </a:p>
                    <a:p>
                      <a:pPr algn="l" fontAlgn="ctr">
                        <a:lnSpc>
                          <a:spcPct val="100000"/>
                        </a:lnSpc>
                        <a:spcBef>
                          <a:spcPts val="0"/>
                        </a:spcBef>
                        <a:spcAft>
                          <a:spcPts val="600"/>
                        </a:spcAft>
                      </a:pPr>
                      <a:r>
                        <a:rPr lang="en-GB" sz="1400" b="0" i="0" u="none" strike="noStrike" kern="1200" dirty="0" smtClean="0">
                          <a:solidFill>
                            <a:schemeClr val="tx1"/>
                          </a:solidFill>
                          <a:effectLst/>
                          <a:latin typeface="+mn-lt"/>
                          <a:ea typeface="+mn-ea"/>
                          <a:cs typeface="+mn-cs"/>
                        </a:rPr>
                        <a:t>Identifies the aspects of the challenge that needs to be tackled. WP text does not outline the expected solutions to the problem, nor the approach to be taken by the applicant ("non-prescriptive" approach)</a:t>
                      </a:r>
                    </a:p>
                  </a:txBody>
                  <a:tcPr marL="144000" marR="144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9" name="Rounded Rectangle 18"/>
          <p:cNvSpPr/>
          <p:nvPr/>
        </p:nvSpPr>
        <p:spPr>
          <a:xfrm>
            <a:off x="469172" y="3407963"/>
            <a:ext cx="2520000" cy="270000"/>
          </a:xfrm>
          <a:prstGeom prst="roundRect">
            <a:avLst>
              <a:gd name="adj" fmla="val 9015"/>
            </a:avLst>
          </a:prstGeom>
          <a:solidFill>
            <a:srgbClr val="FFE3B9"/>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200" i="0" dirty="0" err="1" smtClean="0">
                <a:solidFill>
                  <a:schemeClr val="tx1">
                    <a:lumMod val="75000"/>
                    <a:lumOff val="25000"/>
                  </a:schemeClr>
                </a:solidFill>
              </a:rPr>
              <a:t>Calls</a:t>
            </a:r>
            <a:r>
              <a:rPr lang="pt-PT" sz="1200" i="0" dirty="0" smtClean="0">
                <a:solidFill>
                  <a:schemeClr val="tx1">
                    <a:lumMod val="75000"/>
                    <a:lumOff val="25000"/>
                  </a:schemeClr>
                </a:solidFill>
              </a:rPr>
              <a:t> for </a:t>
            </a:r>
            <a:r>
              <a:rPr lang="pt-PT" sz="1200" i="0" dirty="0" err="1" smtClean="0">
                <a:solidFill>
                  <a:schemeClr val="tx1">
                    <a:lumMod val="75000"/>
                    <a:lumOff val="25000"/>
                  </a:schemeClr>
                </a:solidFill>
              </a:rPr>
              <a:t>proposals</a:t>
            </a:r>
            <a:endParaRPr lang="pt-PT" sz="1200" b="0" i="0" dirty="0" smtClean="0">
              <a:solidFill>
                <a:schemeClr val="tx1">
                  <a:lumMod val="75000"/>
                  <a:lumOff val="25000"/>
                </a:schemeClr>
              </a:solidFill>
            </a:endParaRPr>
          </a:p>
        </p:txBody>
      </p:sp>
      <p:cxnSp>
        <p:nvCxnSpPr>
          <p:cNvPr id="42" name="Straight Connector 41"/>
          <p:cNvCxnSpPr/>
          <p:nvPr/>
        </p:nvCxnSpPr>
        <p:spPr>
          <a:xfrm>
            <a:off x="1750390" y="2767255"/>
            <a:ext cx="0" cy="577220"/>
          </a:xfrm>
          <a:prstGeom prst="line">
            <a:avLst/>
          </a:prstGeom>
          <a:ln w="19050">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732123" y="2280364"/>
            <a:ext cx="2073726" cy="672597"/>
          </a:xfrm>
          <a:prstGeom prst="roundRect">
            <a:avLst>
              <a:gd name="adj" fmla="val 7971"/>
            </a:avLst>
          </a:prstGeom>
          <a:solidFill>
            <a:schemeClr val="bg1"/>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600" b="0" i="0" dirty="0">
                <a:solidFill>
                  <a:schemeClr val="tx1">
                    <a:lumMod val="75000"/>
                    <a:lumOff val="25000"/>
                  </a:schemeClr>
                </a:solidFill>
              </a:rPr>
              <a:t>H2020 </a:t>
            </a:r>
            <a:r>
              <a:rPr lang="pt-PT" sz="1600" b="0" i="0" dirty="0" err="1">
                <a:solidFill>
                  <a:schemeClr val="tx1">
                    <a:lumMod val="75000"/>
                    <a:lumOff val="25000"/>
                  </a:schemeClr>
                </a:solidFill>
              </a:rPr>
              <a:t>Space</a:t>
            </a:r>
            <a:r>
              <a:rPr lang="pt-PT" sz="1600" b="0" i="0" dirty="0">
                <a:solidFill>
                  <a:schemeClr val="tx1">
                    <a:lumMod val="75000"/>
                    <a:lumOff val="25000"/>
                  </a:schemeClr>
                </a:solidFill>
              </a:rPr>
              <a:t> </a:t>
            </a:r>
            <a:r>
              <a:rPr lang="pt-PT" sz="1600" b="0" i="0" dirty="0" err="1">
                <a:solidFill>
                  <a:schemeClr val="tx1">
                    <a:lumMod val="75000"/>
                    <a:lumOff val="25000"/>
                  </a:schemeClr>
                </a:solidFill>
              </a:rPr>
              <a:t>Work</a:t>
            </a:r>
            <a:r>
              <a:rPr lang="pt-PT" sz="1600" b="0" i="0" dirty="0">
                <a:solidFill>
                  <a:schemeClr val="tx1">
                    <a:lumMod val="75000"/>
                    <a:lumOff val="25000"/>
                  </a:schemeClr>
                </a:solidFill>
              </a:rPr>
              <a:t> </a:t>
            </a:r>
            <a:r>
              <a:rPr lang="pt-PT" sz="1600" b="0" i="0" dirty="0" err="1">
                <a:solidFill>
                  <a:schemeClr val="tx1">
                    <a:lumMod val="75000"/>
                    <a:lumOff val="25000"/>
                  </a:schemeClr>
                </a:solidFill>
              </a:rPr>
              <a:t>Programme</a:t>
            </a:r>
            <a:endParaRPr lang="pt-PT" sz="1600" b="0" i="0" dirty="0">
              <a:solidFill>
                <a:schemeClr val="tx1">
                  <a:lumMod val="75000"/>
                  <a:lumOff val="25000"/>
                </a:schemeClr>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1842887843"/>
              </p:ext>
            </p:extLst>
          </p:nvPr>
        </p:nvGraphicFramePr>
        <p:xfrm>
          <a:off x="3902075" y="3407963"/>
          <a:ext cx="4693644" cy="1134600"/>
        </p:xfrm>
        <a:graphic>
          <a:graphicData uri="http://schemas.openxmlformats.org/drawingml/2006/table">
            <a:tbl>
              <a:tblPr/>
              <a:tblGrid>
                <a:gridCol w="4693644"/>
              </a:tblGrid>
              <a:tr h="1040979">
                <a:tc>
                  <a:txBody>
                    <a:bodyPr/>
                    <a:lstStyle/>
                    <a:p>
                      <a:pPr algn="l" fontAlgn="ctr">
                        <a:lnSpc>
                          <a:spcPct val="100000"/>
                        </a:lnSpc>
                        <a:spcBef>
                          <a:spcPts val="0"/>
                        </a:spcBef>
                        <a:spcAft>
                          <a:spcPts val="600"/>
                        </a:spcAft>
                      </a:pPr>
                      <a:r>
                        <a:rPr lang="en-GB" sz="1800" b="0" i="1" u="none" strike="noStrike" dirty="0" smtClean="0">
                          <a:solidFill>
                            <a:srgbClr val="339933"/>
                          </a:solidFill>
                          <a:effectLst/>
                          <a:latin typeface="+mn-lt"/>
                        </a:rPr>
                        <a:t>The '</a:t>
                      </a:r>
                      <a:r>
                        <a:rPr lang="en-GB" sz="1800" b="0" i="1" u="none" strike="noStrike" baseline="0" dirty="0" smtClean="0">
                          <a:solidFill>
                            <a:srgbClr val="339933"/>
                          </a:solidFill>
                          <a:effectLst/>
                          <a:latin typeface="+mn-lt"/>
                        </a:rPr>
                        <a:t>problem in detail'</a:t>
                      </a:r>
                    </a:p>
                    <a:p>
                      <a:pPr algn="l" fontAlgn="ctr">
                        <a:lnSpc>
                          <a:spcPct val="100000"/>
                        </a:lnSpc>
                        <a:spcBef>
                          <a:spcPts val="0"/>
                        </a:spcBef>
                        <a:spcAft>
                          <a:spcPts val="600"/>
                        </a:spcAft>
                      </a:pPr>
                      <a:r>
                        <a:rPr lang="en-GB" sz="1400" b="0" i="0" u="none" strike="noStrike" dirty="0" smtClean="0">
                          <a:solidFill>
                            <a:schemeClr val="tx1"/>
                          </a:solidFill>
                          <a:effectLst/>
                          <a:latin typeface="+mn-lt"/>
                        </a:rPr>
                        <a:t>Provides more details on the specific challenge by specifying a perimeter to the problem  described</a:t>
                      </a:r>
                    </a:p>
                  </a:txBody>
                  <a:tcPr marL="144000" marR="144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407557411"/>
              </p:ext>
            </p:extLst>
          </p:nvPr>
        </p:nvGraphicFramePr>
        <p:xfrm>
          <a:off x="3902075" y="4747278"/>
          <a:ext cx="4693644" cy="1347960"/>
        </p:xfrm>
        <a:graphic>
          <a:graphicData uri="http://schemas.openxmlformats.org/drawingml/2006/table">
            <a:tbl>
              <a:tblPr/>
              <a:tblGrid>
                <a:gridCol w="4693644"/>
              </a:tblGrid>
              <a:tr h="1331140">
                <a:tc>
                  <a:txBody>
                    <a:bodyPr/>
                    <a:lstStyle/>
                    <a:p>
                      <a:pPr algn="l" fontAlgn="ctr">
                        <a:lnSpc>
                          <a:spcPct val="100000"/>
                        </a:lnSpc>
                        <a:spcBef>
                          <a:spcPts val="0"/>
                        </a:spcBef>
                        <a:spcAft>
                          <a:spcPts val="600"/>
                        </a:spcAft>
                      </a:pPr>
                      <a:r>
                        <a:rPr lang="en-GB" sz="1800" b="0" i="1" u="none" strike="noStrike" dirty="0" smtClean="0">
                          <a:solidFill>
                            <a:srgbClr val="339933"/>
                          </a:solidFill>
                          <a:effectLst/>
                          <a:latin typeface="+mn-lt"/>
                        </a:rPr>
                        <a:t>The 'change' to be achieved</a:t>
                      </a:r>
                    </a:p>
                    <a:p>
                      <a:pPr algn="l" fontAlgn="ctr">
                        <a:lnSpc>
                          <a:spcPct val="100000"/>
                        </a:lnSpc>
                        <a:spcBef>
                          <a:spcPts val="0"/>
                        </a:spcBef>
                        <a:spcAft>
                          <a:spcPts val="600"/>
                        </a:spcAft>
                      </a:pPr>
                      <a:r>
                        <a:rPr lang="en-GB" sz="1400" b="0" i="1" u="none" strike="noStrike" dirty="0" smtClean="0">
                          <a:solidFill>
                            <a:schemeClr val="tx1"/>
                          </a:solidFill>
                          <a:effectLst/>
                          <a:latin typeface="+mn-lt"/>
                        </a:rPr>
                        <a:t>Provides a broad description of what is the impact to be achieved through the projects to be funded. The dissemination and exploitation of future research results are vital for the impact</a:t>
                      </a:r>
                      <a:endParaRPr lang="en-GB" sz="1400" b="0" i="1" u="none" strike="noStrike" dirty="0">
                        <a:solidFill>
                          <a:schemeClr val="tx1"/>
                        </a:solidFill>
                        <a:effectLst/>
                        <a:latin typeface="+mn-lt"/>
                      </a:endParaRPr>
                    </a:p>
                  </a:txBody>
                  <a:tcPr marL="144000" marR="144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5"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200" i="0" smtClean="0">
                <a:solidFill>
                  <a:srgbClr val="FFFFFF"/>
                </a:solidFill>
                <a:latin typeface="Verdana" pitchFamily="34" charset="0"/>
              </a:rPr>
              <a:t>WP </a:t>
            </a:r>
            <a:r>
              <a:rPr lang="en-GB" altLang="en-US" sz="2200" i="0">
                <a:solidFill>
                  <a:srgbClr val="FFFFFF"/>
                </a:solidFill>
                <a:latin typeface="Verdana" pitchFamily="34" charset="0"/>
              </a:rPr>
              <a:t>2016-17 </a:t>
            </a:r>
            <a:r>
              <a:rPr lang="en-GB" altLang="en-US" sz="2200" i="0" smtClean="0">
                <a:solidFill>
                  <a:srgbClr val="FFFFFF"/>
                </a:solidFill>
                <a:latin typeface="Verdana" pitchFamily="34" charset="0"/>
              </a:rPr>
              <a:t>structure</a:t>
            </a:r>
          </a:p>
          <a:p>
            <a:pPr marL="173038">
              <a:spcBef>
                <a:spcPts val="600"/>
              </a:spcBef>
            </a:pPr>
            <a:r>
              <a:rPr lang="pt-PT" altLang="en-US" sz="2200" i="0">
                <a:solidFill>
                  <a:srgbClr val="FFFFFF"/>
                </a:solidFill>
                <a:latin typeface="Verdana" pitchFamily="34" charset="0"/>
              </a:rPr>
              <a:t>o</a:t>
            </a:r>
            <a:r>
              <a:rPr lang="pt-PT" altLang="en-US" sz="2200" i="0" smtClean="0">
                <a:solidFill>
                  <a:srgbClr val="FFFFFF"/>
                </a:solidFill>
                <a:latin typeface="Verdana" pitchFamily="34" charset="0"/>
              </a:rPr>
              <a:t>f the 'calls'</a:t>
            </a:r>
            <a:endParaRPr lang="en-GB" altLang="en-US" sz="2200" i="0">
              <a:solidFill>
                <a:srgbClr val="FFFFFF"/>
              </a:solidFill>
              <a:latin typeface="Verdana" pitchFamily="34" charset="0"/>
            </a:endParaRPr>
          </a:p>
        </p:txBody>
      </p:sp>
    </p:spTree>
    <p:extLst>
      <p:ext uri="{BB962C8B-B14F-4D97-AF65-F5344CB8AC3E}">
        <p14:creationId xmlns:p14="http://schemas.microsoft.com/office/powerpoint/2010/main" val="36567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1796785188"/>
              </p:ext>
            </p:extLst>
          </p:nvPr>
        </p:nvGraphicFramePr>
        <p:xfrm>
          <a:off x="0" y="0"/>
          <a:ext cx="0" cy="0"/>
        </p:xfrm>
        <a:graphic>
          <a:graphicData uri="http://schemas.openxmlformats.org/drawingml/2006/table">
            <a:tbl>
              <a:tblPr firstRow="1" bandRow="1">
                <a:tableStyleId>{5C22544A-7EE6-4342-B048-85BDC9FD1C3A}</a:tableStyleId>
              </a:tblPr>
              <a:tblGrid>
                <a:gridCol w="208280"/>
                <a:gridCol w="208280"/>
                <a:gridCol w="208280"/>
              </a:tblGrid>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bl>
          </a:graphicData>
        </a:graphic>
      </p:graphicFrame>
      <p:sp>
        <p:nvSpPr>
          <p:cNvPr id="13"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dirty="0" smtClean="0">
                <a:solidFill>
                  <a:srgbClr val="FFFFFF"/>
                </a:solidFill>
                <a:latin typeface="Verdana" pitchFamily="34" charset="0"/>
              </a:rPr>
              <a:t>EO-2-2016</a:t>
            </a:r>
            <a:endParaRPr lang="en-GB" altLang="en-US" sz="2400" i="0" dirty="0">
              <a:solidFill>
                <a:srgbClr val="FFFFFF"/>
              </a:solidFill>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97547803"/>
              </p:ext>
            </p:extLst>
          </p:nvPr>
        </p:nvGraphicFramePr>
        <p:xfrm>
          <a:off x="223541" y="1221824"/>
          <a:ext cx="8699742" cy="5562600"/>
        </p:xfrm>
        <a:graphic>
          <a:graphicData uri="http://schemas.openxmlformats.org/drawingml/2006/table">
            <a:tbl>
              <a:tblPr firstRow="1" bandRow="1">
                <a:tableStyleId>{5940675A-B579-460E-94D1-54222C63F5DA}</a:tableStyleId>
              </a:tblPr>
              <a:tblGrid>
                <a:gridCol w="6539866"/>
                <a:gridCol w="2159876"/>
              </a:tblGrid>
              <a:tr h="578762">
                <a:tc>
                  <a:txBody>
                    <a:bodyPr/>
                    <a:lstStyle/>
                    <a:p>
                      <a:r>
                        <a:rPr kumimoji="0" lang="en-GB" sz="2400" b="1" i="0" u="none" strike="noStrike" kern="1200" cap="none" spc="0" normalizeH="0" baseline="0" noProof="0" dirty="0" smtClean="0">
                          <a:ln>
                            <a:noFill/>
                          </a:ln>
                          <a:solidFill>
                            <a:srgbClr val="339933"/>
                          </a:solidFill>
                          <a:effectLst/>
                          <a:uLnTx/>
                          <a:uFillTx/>
                          <a:latin typeface="+mn-lt"/>
                          <a:ea typeface="+mn-ea"/>
                          <a:cs typeface="Arial" charset="0"/>
                        </a:rPr>
                        <a:t>EO-2-2016</a:t>
                      </a:r>
                      <a:r>
                        <a:rPr kumimoji="0" lang="en-GB" sz="2800" b="1" i="0" u="none" strike="noStrike" kern="1200" cap="none" spc="0" normalizeH="0" baseline="0" noProof="0" dirty="0" smtClean="0">
                          <a:ln>
                            <a:noFill/>
                          </a:ln>
                          <a:solidFill>
                            <a:srgbClr val="339933"/>
                          </a:solidFill>
                          <a:effectLst/>
                          <a:uLnTx/>
                          <a:uFillTx/>
                          <a:latin typeface="+mn-lt"/>
                          <a:ea typeface="+mn-ea"/>
                          <a:cs typeface="Arial" charset="0"/>
                        </a:rPr>
                        <a:t> </a:t>
                      </a:r>
                      <a:endParaRPr lang="en-GB" dirty="0"/>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Reccomended</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project</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size</a:t>
                      </a:r>
                      <a:endPar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Indicative</a:t>
                      </a:r>
                      <a:r>
                        <a:rPr kumimoji="0" lang="es-ES" sz="1100" b="0" i="1" u="none" strike="noStrike" kern="1200" cap="none" spc="0" normalizeH="0" baseline="0" noProof="0" dirty="0" smtClean="0">
                          <a:ln>
                            <a:noFill/>
                          </a:ln>
                          <a:solidFill>
                            <a:srgbClr val="339933"/>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budget</a:t>
                      </a:r>
                      <a:endParaRPr kumimoji="0" lang="es-ES" sz="1100" b="0" i="1" u="none" strike="noStrike" kern="1200" cap="none" spc="0" normalizeH="0" baseline="0" noProof="0" dirty="0" smtClean="0">
                        <a:ln>
                          <a:noFill/>
                        </a:ln>
                        <a:solidFill>
                          <a:srgbClr val="339933"/>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Type</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of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action</a:t>
                      </a:r>
                      <a:endParaRPr kumimoji="0" lang="en-GB"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txBody>
                  <a:tcP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464375">
                <a:tc>
                  <a:txBody>
                    <a:bodyPr/>
                    <a:lstStyle/>
                    <a:p>
                      <a:pPr marL="0" marR="0" lvl="0" indent="0" algn="l" defTabSz="914400" rtl="0" eaLnBrk="1" fontAlgn="ctr"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smtClean="0">
                          <a:ln>
                            <a:noFill/>
                          </a:ln>
                          <a:solidFill>
                            <a:srgbClr val="339933"/>
                          </a:solidFill>
                          <a:effectLst/>
                          <a:uLnTx/>
                          <a:uFillTx/>
                          <a:latin typeface="+mn-lt"/>
                          <a:ea typeface="+mn-ea"/>
                          <a:cs typeface="+mn-cs"/>
                        </a:rPr>
                        <a:t>Downstream services for public authorities</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00" b="0" i="1" u="sng" strike="noStrike" kern="1200" cap="none" spc="0" normalizeH="0" baseline="0" noProof="0" dirty="0" smtClean="0">
                        <a:ln>
                          <a:noFill/>
                        </a:ln>
                        <a:solidFill>
                          <a:srgbClr val="000000"/>
                        </a:solidFill>
                        <a:effectLst/>
                        <a:uLnTx/>
                        <a:uFillTx/>
                        <a:latin typeface="+mn-lt"/>
                        <a:ea typeface="+mn-ea"/>
                        <a:cs typeface="+mn-cs"/>
                      </a:endParaRP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0" i="1" u="sng" strike="noStrike" kern="1200" cap="none" spc="0" normalizeH="0" baseline="0" noProof="0" dirty="0" smtClean="0">
                          <a:ln>
                            <a:noFill/>
                          </a:ln>
                          <a:solidFill>
                            <a:srgbClr val="000000"/>
                          </a:solidFill>
                          <a:effectLst/>
                          <a:uLnTx/>
                          <a:uFillTx/>
                          <a:latin typeface="+mn-lt"/>
                          <a:ea typeface="+mn-ea"/>
                          <a:cs typeface="+mn-cs"/>
                        </a:rPr>
                        <a:t>Specific </a:t>
                      </a:r>
                      <a:r>
                        <a:rPr kumimoji="0" lang="en-GB" sz="1700" b="0" i="1" u="sng" strike="noStrike" kern="1200" cap="none" spc="0" normalizeH="0" baseline="0" noProof="0" dirty="0" smtClean="0">
                          <a:ln>
                            <a:noFill/>
                          </a:ln>
                          <a:solidFill>
                            <a:srgbClr val="000000"/>
                          </a:solidFill>
                          <a:effectLst/>
                          <a:uLnTx/>
                          <a:uFillTx/>
                          <a:latin typeface="+mn-lt"/>
                          <a:ea typeface="+mn-ea"/>
                          <a:cs typeface="+mn-cs"/>
                        </a:rPr>
                        <a:t>Challenge</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 </a:t>
                      </a:r>
                      <a:r>
                        <a:rPr kumimoji="0" lang="en-GB" sz="1700" b="1" i="1" u="none" strike="noStrike" kern="1200" cap="none" spc="0" normalizeH="0" baseline="0" dirty="0" smtClean="0">
                          <a:ln>
                            <a:noFill/>
                          </a:ln>
                          <a:solidFill>
                            <a:srgbClr val="000000"/>
                          </a:solidFill>
                          <a:effectLst/>
                          <a:uLnTx/>
                          <a:uFillTx/>
                          <a:latin typeface="+mn-lt"/>
                          <a:ea typeface="+mn-ea"/>
                          <a:cs typeface="+mn-cs"/>
                        </a:rPr>
                        <a:t>Copernicus</a:t>
                      </a:r>
                      <a:r>
                        <a:rPr kumimoji="0" lang="en-GB" sz="1700" b="0" i="1" u="none" strike="noStrike" kern="1200" cap="none" spc="0" normalizeH="0" baseline="0" dirty="0" smtClean="0">
                          <a:ln>
                            <a:noFill/>
                          </a:ln>
                          <a:solidFill>
                            <a:srgbClr val="000000"/>
                          </a:solidFill>
                          <a:effectLst/>
                          <a:uLnTx/>
                          <a:uFillTx/>
                          <a:latin typeface="+mn-lt"/>
                          <a:ea typeface="+mn-ea"/>
                          <a:cs typeface="+mn-cs"/>
                        </a:rPr>
                        <a:t>, the Union's Earth observation and monitoring programme entered into force in 2014 and produces a wealth of data and information regarding the Earth sub-systems (land, atmosphere, oceans) and cross-cutting processes (climate change, emergency and security). </a:t>
                      </a:r>
                      <a:r>
                        <a:rPr kumimoji="0" lang="en-GB" sz="1700" b="1" i="1" u="none" strike="noStrike" kern="1200" cap="none" spc="0" normalizeH="0" baseline="0" dirty="0" smtClean="0">
                          <a:ln>
                            <a:noFill/>
                          </a:ln>
                          <a:solidFill>
                            <a:srgbClr val="000000"/>
                          </a:solidFill>
                          <a:effectLst/>
                          <a:uLnTx/>
                          <a:uFillTx/>
                          <a:latin typeface="+mn-lt"/>
                          <a:ea typeface="+mn-ea"/>
                          <a:cs typeface="+mn-cs"/>
                        </a:rPr>
                        <a:t>Such information can be very helpful for reporting obligations of Member States and can enable informed decision-making</a:t>
                      </a:r>
                      <a:r>
                        <a:rPr kumimoji="0" lang="en-GB" sz="1700" b="0" i="1" u="none" strike="noStrike" kern="1200" cap="none" spc="0" normalizeH="0" baseline="0" dirty="0" smtClean="0">
                          <a:ln>
                            <a:noFill/>
                          </a:ln>
                          <a:solidFill>
                            <a:srgbClr val="000000"/>
                          </a:solidFill>
                          <a:effectLst/>
                          <a:uLnTx/>
                          <a:uFillTx/>
                          <a:latin typeface="+mn-lt"/>
                          <a:ea typeface="+mn-ea"/>
                          <a:cs typeface="+mn-cs"/>
                        </a:rPr>
                        <a:t>. At the same time such </a:t>
                      </a:r>
                      <a:r>
                        <a:rPr kumimoji="0" lang="en-GB" sz="1700" b="1" i="1" u="none" strike="noStrike" kern="1200" cap="none" spc="0" normalizeH="0" baseline="0" dirty="0" smtClean="0">
                          <a:ln>
                            <a:noFill/>
                          </a:ln>
                          <a:solidFill>
                            <a:srgbClr val="000000"/>
                          </a:solidFill>
                          <a:effectLst/>
                          <a:uLnTx/>
                          <a:uFillTx/>
                          <a:latin typeface="+mn-lt"/>
                          <a:ea typeface="+mn-ea"/>
                          <a:cs typeface="+mn-cs"/>
                        </a:rPr>
                        <a:t>information needs either adaptation to local conditions and contexts, or adaptation to the specific needs of public authorities as part of workflow and procedures</a:t>
                      </a:r>
                      <a:r>
                        <a:rPr kumimoji="0" lang="en-GB" sz="1700" b="0" i="1" u="none" strike="noStrike" kern="1200" cap="none" spc="0" normalizeH="0" baseline="0" dirty="0" smtClean="0">
                          <a:ln>
                            <a:noFill/>
                          </a:ln>
                          <a:solidFill>
                            <a:srgbClr val="000000"/>
                          </a:solidFill>
                          <a:effectLst/>
                          <a:uLnTx/>
                          <a:uFillTx/>
                          <a:latin typeface="+mn-lt"/>
                          <a:ea typeface="+mn-ea"/>
                          <a:cs typeface="+mn-cs"/>
                        </a:rPr>
                        <a:t>. The challenge is to </a:t>
                      </a:r>
                      <a:r>
                        <a:rPr kumimoji="0" lang="en-GB" sz="1700" b="1" i="1" u="none" strike="noStrike" kern="1200" cap="none" spc="0" normalizeH="0" baseline="0" dirty="0" smtClean="0">
                          <a:ln>
                            <a:noFill/>
                          </a:ln>
                          <a:solidFill>
                            <a:srgbClr val="000000"/>
                          </a:solidFill>
                          <a:effectLst/>
                          <a:uLnTx/>
                          <a:uFillTx/>
                          <a:latin typeface="+mn-lt"/>
                          <a:ea typeface="+mn-ea"/>
                          <a:cs typeface="+mn-cs"/>
                        </a:rPr>
                        <a:t>deepen user integration and thus foster exploitation of Copernicus information to match the needs of public authorities at national, regional or local levels</a:t>
                      </a:r>
                      <a:r>
                        <a:rPr kumimoji="0" lang="en-GB" sz="1700" b="0" i="1" u="none" strike="noStrike" kern="1200" cap="none" spc="0" normalizeH="0" baseline="0" dirty="0" smtClean="0">
                          <a:ln>
                            <a:noFill/>
                          </a:ln>
                          <a:solidFill>
                            <a:srgbClr val="000000"/>
                          </a:solidFill>
                          <a:effectLst/>
                          <a:uLnTx/>
                          <a:uFillTx/>
                          <a:latin typeface="+mn-lt"/>
                          <a:ea typeface="+mn-ea"/>
                          <a:cs typeface="+mn-cs"/>
                        </a:rPr>
                        <a:t>.</a:t>
                      </a: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pPr>
                      <a:r>
                        <a:rPr lang="es-ES" sz="2400" b="0" i="0" dirty="0" smtClean="0">
                          <a:solidFill>
                            <a:srgbClr val="339933"/>
                          </a:solidFill>
                          <a:latin typeface="+mn-lt"/>
                        </a:rPr>
                        <a:t>3 M€</a:t>
                      </a:r>
                    </a:p>
                    <a:p>
                      <a:pPr algn="ctr">
                        <a:lnSpc>
                          <a:spcPct val="125000"/>
                        </a:lnSpc>
                      </a:pPr>
                      <a:r>
                        <a:rPr lang="pt-PT" sz="1700" b="1" i="0" dirty="0" err="1" smtClean="0">
                          <a:latin typeface="+mn-lt"/>
                        </a:rPr>
                        <a:t>Pre-commercial</a:t>
                      </a:r>
                      <a:endParaRPr lang="pt-PT" sz="1700" b="1" i="0" dirty="0" smtClean="0">
                        <a:latin typeface="+mn-lt"/>
                      </a:endParaRPr>
                    </a:p>
                    <a:p>
                      <a:pPr algn="ctr">
                        <a:lnSpc>
                          <a:spcPct val="125000"/>
                        </a:lnSpc>
                      </a:pPr>
                      <a:r>
                        <a:rPr lang="pt-PT" sz="1700" b="1" i="0" dirty="0" err="1" smtClean="0">
                          <a:latin typeface="+mn-lt"/>
                        </a:rPr>
                        <a:t>Procurement</a:t>
                      </a:r>
                      <a:endParaRPr lang="pt-PT" sz="1700" b="1" i="0" dirty="0" smtClean="0">
                        <a:latin typeface="+mn-lt"/>
                      </a:endParaRPr>
                    </a:p>
                    <a:p>
                      <a:pPr algn="ctr">
                        <a:lnSpc>
                          <a:spcPct val="125000"/>
                        </a:lnSpc>
                      </a:pPr>
                      <a:endParaRPr lang="pt-PT" sz="1700" b="0" i="0" dirty="0" smtClean="0">
                        <a:latin typeface="+mn-lt"/>
                      </a:endParaRPr>
                    </a:p>
                    <a:p>
                      <a:pPr algn="ctr">
                        <a:lnSpc>
                          <a:spcPct val="125000"/>
                        </a:lnSpc>
                      </a:pPr>
                      <a:r>
                        <a:rPr lang="pt-PT" sz="1700" b="0" i="0" dirty="0" smtClean="0">
                          <a:latin typeface="+mn-lt"/>
                        </a:rPr>
                        <a:t>(90% funding</a:t>
                      </a:r>
                      <a:r>
                        <a:rPr lang="pt-PT" sz="1700" b="0" i="0" baseline="0" dirty="0" smtClean="0">
                          <a:latin typeface="+mn-lt"/>
                        </a:rPr>
                        <a:t> rate + 25% </a:t>
                      </a:r>
                      <a:r>
                        <a:rPr lang="pt-PT" sz="1700" b="0" i="0" baseline="0" dirty="0" err="1" smtClean="0">
                          <a:latin typeface="+mn-lt"/>
                        </a:rPr>
                        <a:t>indirect</a:t>
                      </a:r>
                      <a:r>
                        <a:rPr lang="pt-PT" sz="1700" b="0" i="0" baseline="0" dirty="0" smtClean="0">
                          <a:latin typeface="+mn-lt"/>
                        </a:rPr>
                        <a:t> </a:t>
                      </a:r>
                      <a:r>
                        <a:rPr lang="pt-PT" sz="1700" b="0" i="0" baseline="0" dirty="0" err="1" smtClean="0">
                          <a:latin typeface="+mn-lt"/>
                        </a:rPr>
                        <a:t>costs</a:t>
                      </a:r>
                      <a:r>
                        <a:rPr lang="pt-PT" sz="1700" b="0" i="0" baseline="0" dirty="0" smtClean="0">
                          <a:latin typeface="+mn-lt"/>
                        </a:rPr>
                        <a:t>)</a:t>
                      </a:r>
                    </a:p>
                    <a:p>
                      <a:pPr algn="ctr">
                        <a:lnSpc>
                          <a:spcPct val="125000"/>
                        </a:lnSpc>
                      </a:pPr>
                      <a:endParaRPr lang="pt-PT" sz="1700" b="0" i="0" baseline="0" dirty="0" smtClean="0">
                        <a:latin typeface="+mn-lt"/>
                      </a:endParaRPr>
                    </a:p>
                    <a:p>
                      <a:pPr algn="ctr">
                        <a:lnSpc>
                          <a:spcPct val="125000"/>
                        </a:lnSpc>
                      </a:pPr>
                      <a:r>
                        <a:rPr lang="pt-PT" sz="1400" b="0" i="0" baseline="0" dirty="0" smtClean="0">
                          <a:latin typeface="+mn-lt"/>
                          <a:hlinkClick r:id="rId3"/>
                        </a:rPr>
                        <a:t>More </a:t>
                      </a:r>
                      <a:r>
                        <a:rPr lang="pt-PT" sz="1400" b="0" i="0" baseline="0" dirty="0" err="1" smtClean="0">
                          <a:latin typeface="+mn-lt"/>
                          <a:hlinkClick r:id="rId3"/>
                        </a:rPr>
                        <a:t>info</a:t>
                      </a:r>
                      <a:r>
                        <a:rPr lang="pt-PT" sz="1400" b="0" i="0" baseline="0" dirty="0" smtClean="0">
                          <a:latin typeface="+mn-lt"/>
                          <a:hlinkClick r:id="rId3"/>
                        </a:rPr>
                        <a:t> </a:t>
                      </a:r>
                      <a:r>
                        <a:rPr lang="pt-PT" sz="1400" b="0" i="0" baseline="0" dirty="0" err="1" smtClean="0">
                          <a:latin typeface="+mn-lt"/>
                          <a:hlinkClick r:id="rId3"/>
                        </a:rPr>
                        <a:t>on</a:t>
                      </a:r>
                      <a:r>
                        <a:rPr lang="pt-PT" sz="1400" b="0" i="0" baseline="0" dirty="0" smtClean="0">
                          <a:latin typeface="+mn-lt"/>
                          <a:hlinkClick r:id="rId3"/>
                        </a:rPr>
                        <a:t> </a:t>
                      </a:r>
                      <a:r>
                        <a:rPr lang="pt-PT" sz="1400" b="0" i="0" baseline="0" dirty="0" err="1" smtClean="0">
                          <a:latin typeface="+mn-lt"/>
                          <a:hlinkClick r:id="rId3"/>
                        </a:rPr>
                        <a:t>the</a:t>
                      </a:r>
                      <a:r>
                        <a:rPr lang="pt-PT" sz="1400" b="0" i="0" baseline="0" dirty="0" smtClean="0">
                          <a:latin typeface="+mn-lt"/>
                          <a:hlinkClick r:id="rId3"/>
                        </a:rPr>
                        <a:t> </a:t>
                      </a:r>
                      <a:r>
                        <a:rPr lang="pt-PT" sz="1400" b="0" i="0" baseline="0" dirty="0" err="1" smtClean="0">
                          <a:latin typeface="+mn-lt"/>
                          <a:hlinkClick r:id="rId3"/>
                        </a:rPr>
                        <a:t>Participant</a:t>
                      </a:r>
                      <a:r>
                        <a:rPr lang="pt-PT" sz="1400" b="0" i="0" baseline="0" dirty="0" smtClean="0">
                          <a:latin typeface="+mn-lt"/>
                          <a:hlinkClick r:id="rId3"/>
                        </a:rPr>
                        <a:t> Portal</a:t>
                      </a:r>
                      <a:endParaRPr lang="pt-PT" sz="1400" b="0" i="0" dirty="0" smtClean="0">
                        <a:latin typeface="+mn-lt"/>
                      </a:endParaRPr>
                    </a:p>
                    <a:p>
                      <a:pPr algn="ctr">
                        <a:lnSpc>
                          <a:spcPct val="125000"/>
                        </a:lnSpc>
                      </a:pPr>
                      <a:endParaRPr lang="en-GB" sz="1700" b="1" i="0" dirty="0" smtClean="0">
                        <a:latin typeface="+mn-lt"/>
                      </a:endParaRPr>
                    </a:p>
                    <a:p>
                      <a:endParaRPr lang="en-GB"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86349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3614077843"/>
              </p:ext>
            </p:extLst>
          </p:nvPr>
        </p:nvGraphicFramePr>
        <p:xfrm>
          <a:off x="0" y="0"/>
          <a:ext cx="0" cy="0"/>
        </p:xfrm>
        <a:graphic>
          <a:graphicData uri="http://schemas.openxmlformats.org/drawingml/2006/table">
            <a:tbl>
              <a:tblPr firstRow="1" bandRow="1">
                <a:tableStyleId>{5C22544A-7EE6-4342-B048-85BDC9FD1C3A}</a:tableStyleId>
              </a:tblPr>
              <a:tblGrid>
                <a:gridCol w="208280"/>
                <a:gridCol w="208280"/>
                <a:gridCol w="208280"/>
              </a:tblGrid>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bl>
          </a:graphicData>
        </a:graphic>
      </p:graphicFrame>
      <p:sp>
        <p:nvSpPr>
          <p:cNvPr id="13"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dirty="0" smtClean="0">
                <a:solidFill>
                  <a:srgbClr val="FFFFFF"/>
                </a:solidFill>
                <a:latin typeface="Verdana" pitchFamily="34" charset="0"/>
              </a:rPr>
              <a:t>EO-2-2016</a:t>
            </a:r>
            <a:endParaRPr lang="en-GB" altLang="en-US" sz="2400" i="0" dirty="0">
              <a:solidFill>
                <a:srgbClr val="FFFFFF"/>
              </a:solidFill>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81201113"/>
              </p:ext>
            </p:extLst>
          </p:nvPr>
        </p:nvGraphicFramePr>
        <p:xfrm>
          <a:off x="223541" y="1436490"/>
          <a:ext cx="8699742" cy="5058735"/>
        </p:xfrm>
        <a:graphic>
          <a:graphicData uri="http://schemas.openxmlformats.org/drawingml/2006/table">
            <a:tbl>
              <a:tblPr firstRow="1" bandRow="1">
                <a:tableStyleId>{5940675A-B579-460E-94D1-54222C63F5DA}</a:tableStyleId>
              </a:tblPr>
              <a:tblGrid>
                <a:gridCol w="6539866"/>
                <a:gridCol w="2159876"/>
              </a:tblGrid>
              <a:tr h="578762">
                <a:tc>
                  <a:txBody>
                    <a:bodyPr/>
                    <a:lstStyle/>
                    <a:p>
                      <a:r>
                        <a:rPr kumimoji="0" lang="en-GB" sz="2400" b="1" i="0" u="none" strike="noStrike" kern="1200" cap="none" spc="0" normalizeH="0" baseline="0" noProof="0" dirty="0" smtClean="0">
                          <a:ln>
                            <a:noFill/>
                          </a:ln>
                          <a:solidFill>
                            <a:srgbClr val="339933"/>
                          </a:solidFill>
                          <a:effectLst/>
                          <a:uLnTx/>
                          <a:uFillTx/>
                          <a:latin typeface="+mn-lt"/>
                          <a:ea typeface="+mn-ea"/>
                          <a:cs typeface="Arial" charset="0"/>
                        </a:rPr>
                        <a:t>EO-2-2016</a:t>
                      </a:r>
                      <a:r>
                        <a:rPr kumimoji="0" lang="en-GB" sz="2800" b="1" i="0" u="none" strike="noStrike" kern="1200" cap="none" spc="0" normalizeH="0" baseline="0" noProof="0" dirty="0" smtClean="0">
                          <a:ln>
                            <a:noFill/>
                          </a:ln>
                          <a:solidFill>
                            <a:srgbClr val="339933"/>
                          </a:solidFill>
                          <a:effectLst/>
                          <a:uLnTx/>
                          <a:uFillTx/>
                          <a:latin typeface="+mn-lt"/>
                          <a:ea typeface="+mn-ea"/>
                          <a:cs typeface="Arial" charset="0"/>
                        </a:rPr>
                        <a:t> </a:t>
                      </a:r>
                      <a:endParaRPr lang="en-GB" dirty="0"/>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Reccomended</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project</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size</a:t>
                      </a:r>
                      <a:endPar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Indicative</a:t>
                      </a:r>
                      <a:r>
                        <a:rPr kumimoji="0" lang="es-ES" sz="1100" b="0" i="1" u="none" strike="noStrike" kern="1200" cap="none" spc="0" normalizeH="0" baseline="0" noProof="0" dirty="0" smtClean="0">
                          <a:ln>
                            <a:noFill/>
                          </a:ln>
                          <a:solidFill>
                            <a:srgbClr val="339933"/>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budget</a:t>
                      </a:r>
                      <a:endParaRPr kumimoji="0" lang="es-ES" sz="1100" b="0" i="1" u="none" strike="noStrike" kern="1200" cap="none" spc="0" normalizeH="0" baseline="0" noProof="0" dirty="0" smtClean="0">
                        <a:ln>
                          <a:noFill/>
                        </a:ln>
                        <a:solidFill>
                          <a:srgbClr val="339933"/>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Type</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of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action</a:t>
                      </a:r>
                      <a:endParaRPr kumimoji="0" lang="en-GB"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txBody>
                  <a:tcP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464375">
                <a:tc>
                  <a:txBody>
                    <a:bodyPr/>
                    <a:lstStyle/>
                    <a:p>
                      <a:pPr marL="0" marR="0" lvl="0" indent="0" algn="l" defTabSz="914400" rtl="0" eaLnBrk="1" fontAlgn="ctr"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smtClean="0">
                          <a:ln>
                            <a:noFill/>
                          </a:ln>
                          <a:solidFill>
                            <a:srgbClr val="339933"/>
                          </a:solidFill>
                          <a:effectLst/>
                          <a:uLnTx/>
                          <a:uFillTx/>
                          <a:latin typeface="+mn-lt"/>
                          <a:ea typeface="+mn-ea"/>
                          <a:cs typeface="+mn-cs"/>
                        </a:rPr>
                        <a:t>Downstream services for public authorities</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sng" strike="noStrike" kern="1200" cap="none" spc="0" normalizeH="0" baseline="0" noProof="0" dirty="0" smtClean="0">
                        <a:ln>
                          <a:noFill/>
                        </a:ln>
                        <a:solidFill>
                          <a:srgbClr val="000000"/>
                        </a:solidFill>
                        <a:effectLst/>
                        <a:uLnTx/>
                        <a:uFillTx/>
                        <a:latin typeface="+mn-lt"/>
                        <a:ea typeface="+mn-ea"/>
                        <a:cs typeface="+mn-cs"/>
                      </a:endParaRP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0" i="1" u="sng" strike="noStrike" kern="1200" cap="none" spc="0" normalizeH="0" baseline="0" noProof="0" dirty="0" smtClean="0">
                          <a:ln>
                            <a:noFill/>
                          </a:ln>
                          <a:solidFill>
                            <a:srgbClr val="000000"/>
                          </a:solidFill>
                          <a:effectLst/>
                          <a:uLnTx/>
                          <a:uFillTx/>
                          <a:latin typeface="+mn-lt"/>
                          <a:ea typeface="+mn-ea"/>
                          <a:cs typeface="+mn-cs"/>
                        </a:rPr>
                        <a:t>Specific </a:t>
                      </a:r>
                      <a:r>
                        <a:rPr kumimoji="0" lang="en-GB" sz="1700" b="0" i="1" u="sng" strike="noStrike" kern="1200" cap="none" spc="0" normalizeH="0" baseline="0" noProof="0" dirty="0" smtClean="0">
                          <a:ln>
                            <a:noFill/>
                          </a:ln>
                          <a:solidFill>
                            <a:srgbClr val="000000"/>
                          </a:solidFill>
                          <a:effectLst/>
                          <a:uLnTx/>
                          <a:uFillTx/>
                          <a:latin typeface="+mn-lt"/>
                          <a:ea typeface="+mn-ea"/>
                          <a:cs typeface="+mn-cs"/>
                        </a:rPr>
                        <a:t>Challenge</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 </a:t>
                      </a:r>
                      <a:r>
                        <a:rPr kumimoji="0" lang="en-GB" sz="1700" b="1" i="1" u="none" strike="noStrike" kern="1200" cap="none" spc="0" normalizeH="0" baseline="0" dirty="0" smtClean="0">
                          <a:ln>
                            <a:noFill/>
                          </a:ln>
                          <a:solidFill>
                            <a:srgbClr val="000000"/>
                          </a:solidFill>
                          <a:effectLst/>
                          <a:uLnTx/>
                          <a:uFillTx/>
                          <a:latin typeface="+mn-lt"/>
                          <a:ea typeface="+mn-ea"/>
                          <a:cs typeface="+mn-cs"/>
                        </a:rPr>
                        <a:t>New and innovative solutions are needed</a:t>
                      </a:r>
                      <a:r>
                        <a:rPr kumimoji="0" lang="en-GB" sz="1700" b="0" i="1" u="none" strike="noStrike" kern="1200" cap="none" spc="0" normalizeH="0" baseline="0" dirty="0" smtClean="0">
                          <a:ln>
                            <a:noFill/>
                          </a:ln>
                          <a:solidFill>
                            <a:srgbClr val="000000"/>
                          </a:solidFill>
                          <a:effectLst/>
                          <a:uLnTx/>
                          <a:uFillTx/>
                          <a:latin typeface="+mn-lt"/>
                          <a:ea typeface="+mn-ea"/>
                          <a:cs typeface="+mn-cs"/>
                        </a:rPr>
                        <a:t> to address the </a:t>
                      </a:r>
                      <a:r>
                        <a:rPr kumimoji="0" lang="en-GB" sz="1700" b="1" i="1" u="none" strike="noStrike" kern="1200" cap="none" spc="0" normalizeH="0" baseline="0" dirty="0" smtClean="0">
                          <a:ln>
                            <a:noFill/>
                          </a:ln>
                          <a:solidFill>
                            <a:srgbClr val="000000"/>
                          </a:solidFill>
                          <a:effectLst/>
                          <a:uLnTx/>
                          <a:uFillTx/>
                          <a:latin typeface="+mn-lt"/>
                          <a:ea typeface="+mn-ea"/>
                          <a:cs typeface="+mn-cs"/>
                        </a:rPr>
                        <a:t>existing and emerging societal challenges </a:t>
                      </a:r>
                      <a:r>
                        <a:rPr kumimoji="0" lang="en-GB" sz="1700" b="0" i="1" u="none" strike="noStrike" kern="1200" cap="none" spc="0" normalizeH="0" baseline="0" dirty="0" smtClean="0">
                          <a:ln>
                            <a:noFill/>
                          </a:ln>
                          <a:solidFill>
                            <a:srgbClr val="000000"/>
                          </a:solidFill>
                          <a:effectLst/>
                          <a:uLnTx/>
                          <a:uFillTx/>
                          <a:latin typeface="+mn-lt"/>
                          <a:ea typeface="+mn-ea"/>
                          <a:cs typeface="+mn-cs"/>
                        </a:rPr>
                        <a:t>faced among others by </a:t>
                      </a:r>
                      <a:r>
                        <a:rPr kumimoji="0" lang="en-GB" sz="1700" b="1" i="1" u="none" strike="noStrike" kern="1200" cap="none" spc="0" normalizeH="0" baseline="0" dirty="0" smtClean="0">
                          <a:ln>
                            <a:noFill/>
                          </a:ln>
                          <a:solidFill>
                            <a:srgbClr val="000000"/>
                          </a:solidFill>
                          <a:effectLst/>
                          <a:uLnTx/>
                          <a:uFillTx/>
                          <a:latin typeface="+mn-lt"/>
                          <a:ea typeface="+mn-ea"/>
                          <a:cs typeface="+mn-cs"/>
                        </a:rPr>
                        <a:t>the public sector</a:t>
                      </a:r>
                      <a:r>
                        <a:rPr kumimoji="0" lang="en-GB" sz="1700" b="0" i="1" u="none" strike="noStrike" kern="1200" cap="none" spc="0" normalizeH="0" baseline="0" dirty="0" smtClean="0">
                          <a:ln>
                            <a:noFill/>
                          </a:ln>
                          <a:solidFill>
                            <a:srgbClr val="000000"/>
                          </a:solidFill>
                          <a:effectLst/>
                          <a:uLnTx/>
                          <a:uFillTx/>
                          <a:latin typeface="+mn-lt"/>
                          <a:ea typeface="+mn-ea"/>
                          <a:cs typeface="+mn-cs"/>
                        </a:rPr>
                        <a:t>. Some of these societal challenges require public sector transformations for which </a:t>
                      </a:r>
                      <a:r>
                        <a:rPr kumimoji="0" lang="en-GB" sz="1700" b="1" i="1" u="none" strike="noStrike" kern="1200" cap="none" spc="0" normalizeH="0" baseline="0" dirty="0" smtClean="0">
                          <a:ln>
                            <a:noFill/>
                          </a:ln>
                          <a:solidFill>
                            <a:srgbClr val="000000"/>
                          </a:solidFill>
                          <a:effectLst/>
                          <a:uLnTx/>
                          <a:uFillTx/>
                          <a:latin typeface="+mn-lt"/>
                          <a:ea typeface="+mn-ea"/>
                          <a:cs typeface="+mn-cs"/>
                        </a:rPr>
                        <a:t>no commercial stable solutions exist</a:t>
                      </a:r>
                      <a:r>
                        <a:rPr kumimoji="0" lang="en-GB" sz="1700" b="0" i="1" u="none" strike="noStrike" kern="1200" cap="none" spc="0" normalizeH="0" baseline="0" dirty="0" smtClean="0">
                          <a:ln>
                            <a:noFill/>
                          </a:ln>
                          <a:solidFill>
                            <a:srgbClr val="000000"/>
                          </a:solidFill>
                          <a:effectLst/>
                          <a:uLnTx/>
                          <a:uFillTx/>
                          <a:latin typeface="+mn-lt"/>
                          <a:ea typeface="+mn-ea"/>
                          <a:cs typeface="+mn-cs"/>
                        </a:rPr>
                        <a:t>, and that require a more </a:t>
                      </a:r>
                      <a:r>
                        <a:rPr kumimoji="0" lang="en-GB" sz="1700" b="1" i="1" u="none" strike="noStrike" kern="1200" cap="none" spc="0" normalizeH="0" baseline="0" dirty="0" smtClean="0">
                          <a:ln>
                            <a:noFill/>
                          </a:ln>
                          <a:solidFill>
                            <a:srgbClr val="000000"/>
                          </a:solidFill>
                          <a:effectLst/>
                          <a:uLnTx/>
                          <a:uFillTx/>
                          <a:latin typeface="+mn-lt"/>
                          <a:ea typeface="+mn-ea"/>
                          <a:cs typeface="+mn-cs"/>
                        </a:rPr>
                        <a:t>forward looking public procurement strategy </a:t>
                      </a:r>
                      <a:r>
                        <a:rPr kumimoji="0" lang="en-GB" sz="1700" b="0" i="1" u="none" strike="noStrike" kern="1200" cap="none" spc="0" normalizeH="0" baseline="0" dirty="0" smtClean="0">
                          <a:ln>
                            <a:noFill/>
                          </a:ln>
                          <a:solidFill>
                            <a:srgbClr val="000000"/>
                          </a:solidFill>
                          <a:effectLst/>
                          <a:uLnTx/>
                          <a:uFillTx/>
                          <a:latin typeface="+mn-lt"/>
                          <a:ea typeface="+mn-ea"/>
                          <a:cs typeface="+mn-cs"/>
                        </a:rPr>
                        <a:t>either through incremental or radical innovation.</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pPr>
                      <a:r>
                        <a:rPr lang="es-ES" sz="2400" b="0" i="0" dirty="0" smtClean="0">
                          <a:solidFill>
                            <a:srgbClr val="339933"/>
                          </a:solidFill>
                          <a:latin typeface="+mn-lt"/>
                        </a:rPr>
                        <a:t>3 M€</a:t>
                      </a:r>
                    </a:p>
                    <a:p>
                      <a:pPr algn="ctr">
                        <a:lnSpc>
                          <a:spcPct val="125000"/>
                        </a:lnSpc>
                      </a:pPr>
                      <a:r>
                        <a:rPr lang="pt-PT" sz="1700" b="1" i="0" dirty="0" err="1" smtClean="0">
                          <a:latin typeface="+mn-lt"/>
                        </a:rPr>
                        <a:t>Pre-commercial</a:t>
                      </a:r>
                      <a:endParaRPr lang="pt-PT" sz="1700" b="1" i="0" dirty="0" smtClean="0">
                        <a:latin typeface="+mn-lt"/>
                      </a:endParaRPr>
                    </a:p>
                    <a:p>
                      <a:pPr algn="ctr">
                        <a:lnSpc>
                          <a:spcPct val="125000"/>
                        </a:lnSpc>
                      </a:pPr>
                      <a:r>
                        <a:rPr lang="pt-PT" sz="1700" b="1" i="0" dirty="0" err="1" smtClean="0">
                          <a:latin typeface="+mn-lt"/>
                        </a:rPr>
                        <a:t>Procurement</a:t>
                      </a:r>
                      <a:endParaRPr lang="pt-PT" sz="1700" b="1" i="0" dirty="0" smtClean="0">
                        <a:latin typeface="+mn-lt"/>
                      </a:endParaRPr>
                    </a:p>
                    <a:p>
                      <a:pPr algn="ctr">
                        <a:lnSpc>
                          <a:spcPct val="125000"/>
                        </a:lnSpc>
                      </a:pPr>
                      <a:endParaRPr lang="pt-PT" sz="1700" b="0" i="0" dirty="0" smtClean="0">
                        <a:latin typeface="+mn-lt"/>
                      </a:endParaRPr>
                    </a:p>
                    <a:p>
                      <a:pPr algn="ctr">
                        <a:lnSpc>
                          <a:spcPct val="125000"/>
                        </a:lnSpc>
                      </a:pPr>
                      <a:r>
                        <a:rPr lang="pt-PT" sz="1700" b="0" i="0" dirty="0" smtClean="0">
                          <a:latin typeface="+mn-lt"/>
                        </a:rPr>
                        <a:t>(90% funding</a:t>
                      </a:r>
                      <a:r>
                        <a:rPr lang="pt-PT" sz="1700" b="0" i="0" baseline="0" dirty="0" smtClean="0">
                          <a:latin typeface="+mn-lt"/>
                        </a:rPr>
                        <a:t> rate + 25% </a:t>
                      </a:r>
                      <a:r>
                        <a:rPr lang="pt-PT" sz="1700" b="0" i="0" baseline="0" dirty="0" err="1" smtClean="0">
                          <a:latin typeface="+mn-lt"/>
                        </a:rPr>
                        <a:t>indirect</a:t>
                      </a:r>
                      <a:r>
                        <a:rPr lang="pt-PT" sz="1700" b="0" i="0" baseline="0" dirty="0" smtClean="0">
                          <a:latin typeface="+mn-lt"/>
                        </a:rPr>
                        <a:t> </a:t>
                      </a:r>
                      <a:r>
                        <a:rPr lang="pt-PT" sz="1700" b="0" i="0" baseline="0" dirty="0" err="1" smtClean="0">
                          <a:latin typeface="+mn-lt"/>
                        </a:rPr>
                        <a:t>costs</a:t>
                      </a:r>
                      <a:r>
                        <a:rPr lang="pt-PT" sz="1700" b="0" i="0" baseline="0" dirty="0" smtClean="0">
                          <a:latin typeface="+mn-lt"/>
                        </a:rPr>
                        <a:t>)</a:t>
                      </a:r>
                    </a:p>
                    <a:p>
                      <a:pPr algn="ctr">
                        <a:lnSpc>
                          <a:spcPct val="125000"/>
                        </a:lnSpc>
                      </a:pPr>
                      <a:endParaRPr lang="pt-PT" sz="1700" b="0" i="0" baseline="0" dirty="0" smtClean="0">
                        <a:latin typeface="+mn-lt"/>
                      </a:endParaRPr>
                    </a:p>
                    <a:p>
                      <a:pPr algn="ctr">
                        <a:lnSpc>
                          <a:spcPct val="125000"/>
                        </a:lnSpc>
                      </a:pPr>
                      <a:r>
                        <a:rPr lang="pt-PT" sz="1400" b="0" i="0" baseline="0" dirty="0" smtClean="0">
                          <a:latin typeface="+mn-lt"/>
                          <a:hlinkClick r:id="rId3"/>
                        </a:rPr>
                        <a:t>More </a:t>
                      </a:r>
                      <a:r>
                        <a:rPr lang="pt-PT" sz="1400" b="0" i="0" baseline="0" dirty="0" err="1" smtClean="0">
                          <a:latin typeface="+mn-lt"/>
                          <a:hlinkClick r:id="rId3"/>
                        </a:rPr>
                        <a:t>info</a:t>
                      </a:r>
                      <a:r>
                        <a:rPr lang="pt-PT" sz="1400" b="0" i="0" baseline="0" dirty="0" smtClean="0">
                          <a:latin typeface="+mn-lt"/>
                          <a:hlinkClick r:id="rId3"/>
                        </a:rPr>
                        <a:t> </a:t>
                      </a:r>
                      <a:r>
                        <a:rPr lang="pt-PT" sz="1400" b="0" i="0" baseline="0" dirty="0" err="1" smtClean="0">
                          <a:latin typeface="+mn-lt"/>
                          <a:hlinkClick r:id="rId3"/>
                        </a:rPr>
                        <a:t>on</a:t>
                      </a:r>
                      <a:r>
                        <a:rPr lang="pt-PT" sz="1400" b="0" i="0" baseline="0" dirty="0" smtClean="0">
                          <a:latin typeface="+mn-lt"/>
                          <a:hlinkClick r:id="rId3"/>
                        </a:rPr>
                        <a:t> </a:t>
                      </a:r>
                      <a:r>
                        <a:rPr lang="pt-PT" sz="1400" b="0" i="0" baseline="0" dirty="0" err="1" smtClean="0">
                          <a:latin typeface="+mn-lt"/>
                          <a:hlinkClick r:id="rId3"/>
                        </a:rPr>
                        <a:t>the</a:t>
                      </a:r>
                      <a:r>
                        <a:rPr lang="pt-PT" sz="1400" b="0" i="0" baseline="0" dirty="0" smtClean="0">
                          <a:latin typeface="+mn-lt"/>
                          <a:hlinkClick r:id="rId3"/>
                        </a:rPr>
                        <a:t> </a:t>
                      </a:r>
                      <a:r>
                        <a:rPr lang="pt-PT" sz="1400" b="0" i="0" baseline="0" dirty="0" err="1" smtClean="0">
                          <a:latin typeface="+mn-lt"/>
                          <a:hlinkClick r:id="rId3"/>
                        </a:rPr>
                        <a:t>Participant</a:t>
                      </a:r>
                      <a:r>
                        <a:rPr lang="pt-PT" sz="1400" b="0" i="0" baseline="0" dirty="0" smtClean="0">
                          <a:latin typeface="+mn-lt"/>
                          <a:hlinkClick r:id="rId3"/>
                        </a:rPr>
                        <a:t> Portal</a:t>
                      </a:r>
                      <a:endParaRPr lang="pt-PT" sz="1400" b="0" i="0" dirty="0" smtClean="0">
                        <a:latin typeface="+mn-lt"/>
                      </a:endParaRPr>
                    </a:p>
                    <a:p>
                      <a:pPr algn="ctr">
                        <a:lnSpc>
                          <a:spcPct val="125000"/>
                        </a:lnSpc>
                      </a:pPr>
                      <a:endParaRPr lang="en-GB" sz="1700" b="1" i="0" dirty="0" smtClean="0">
                        <a:latin typeface="+mn-lt"/>
                      </a:endParaRPr>
                    </a:p>
                    <a:p>
                      <a:endParaRPr lang="en-GB"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55178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2114389974"/>
              </p:ext>
            </p:extLst>
          </p:nvPr>
        </p:nvGraphicFramePr>
        <p:xfrm>
          <a:off x="0" y="0"/>
          <a:ext cx="0" cy="0"/>
        </p:xfrm>
        <a:graphic>
          <a:graphicData uri="http://schemas.openxmlformats.org/drawingml/2006/table">
            <a:tbl>
              <a:tblPr firstRow="1" bandRow="1">
                <a:tableStyleId>{5C22544A-7EE6-4342-B048-85BDC9FD1C3A}</a:tableStyleId>
              </a:tblPr>
              <a:tblGrid>
                <a:gridCol w="208280"/>
                <a:gridCol w="208280"/>
                <a:gridCol w="208280"/>
              </a:tblGrid>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bl>
          </a:graphicData>
        </a:graphic>
      </p:graphicFrame>
      <p:sp>
        <p:nvSpPr>
          <p:cNvPr id="13"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EO-2-2016</a:t>
            </a:r>
          </a:p>
        </p:txBody>
      </p:sp>
      <p:graphicFrame>
        <p:nvGraphicFramePr>
          <p:cNvPr id="2" name="Table 1"/>
          <p:cNvGraphicFramePr>
            <a:graphicFrameLocks noGrp="1"/>
          </p:cNvGraphicFramePr>
          <p:nvPr>
            <p:extLst>
              <p:ext uri="{D42A27DB-BD31-4B8C-83A1-F6EECF244321}">
                <p14:modId xmlns:p14="http://schemas.microsoft.com/office/powerpoint/2010/main" val="3339051696"/>
              </p:ext>
            </p:extLst>
          </p:nvPr>
        </p:nvGraphicFramePr>
        <p:xfrm>
          <a:off x="223541" y="1436490"/>
          <a:ext cx="8699742" cy="5058735"/>
        </p:xfrm>
        <a:graphic>
          <a:graphicData uri="http://schemas.openxmlformats.org/drawingml/2006/table">
            <a:tbl>
              <a:tblPr firstRow="1" bandRow="1">
                <a:tableStyleId>{5940675A-B579-460E-94D1-54222C63F5DA}</a:tableStyleId>
              </a:tblPr>
              <a:tblGrid>
                <a:gridCol w="6539866"/>
                <a:gridCol w="2159876"/>
              </a:tblGrid>
              <a:tr h="578762">
                <a:tc>
                  <a:txBody>
                    <a:bodyPr/>
                    <a:lstStyle/>
                    <a:p>
                      <a:r>
                        <a:rPr kumimoji="0" lang="en-GB" sz="2400" b="1" i="0" u="none" strike="noStrike" kern="1200" cap="none" spc="0" normalizeH="0" baseline="0" noProof="0" dirty="0" smtClean="0">
                          <a:ln>
                            <a:noFill/>
                          </a:ln>
                          <a:solidFill>
                            <a:srgbClr val="339933"/>
                          </a:solidFill>
                          <a:effectLst/>
                          <a:uLnTx/>
                          <a:uFillTx/>
                          <a:latin typeface="+mn-lt"/>
                          <a:ea typeface="+mn-ea"/>
                          <a:cs typeface="Arial" charset="0"/>
                        </a:rPr>
                        <a:t>EO-2-2016</a:t>
                      </a:r>
                      <a:r>
                        <a:rPr kumimoji="0" lang="en-GB" sz="2800" b="1" i="0" u="none" strike="noStrike" kern="1200" cap="none" spc="0" normalizeH="0" baseline="0" noProof="0" dirty="0" smtClean="0">
                          <a:ln>
                            <a:noFill/>
                          </a:ln>
                          <a:solidFill>
                            <a:srgbClr val="339933"/>
                          </a:solidFill>
                          <a:effectLst/>
                          <a:uLnTx/>
                          <a:uFillTx/>
                          <a:latin typeface="+mn-lt"/>
                          <a:ea typeface="+mn-ea"/>
                          <a:cs typeface="Arial" charset="0"/>
                        </a:rPr>
                        <a:t> </a:t>
                      </a:r>
                      <a:endParaRPr lang="en-GB" dirty="0"/>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Reccomended</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project</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size</a:t>
                      </a:r>
                      <a:endPar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Indicative</a:t>
                      </a:r>
                      <a:r>
                        <a:rPr kumimoji="0" lang="es-ES" sz="1100" b="0" i="1" u="none" strike="noStrike" kern="1200" cap="none" spc="0" normalizeH="0" baseline="0" noProof="0" dirty="0" smtClean="0">
                          <a:ln>
                            <a:noFill/>
                          </a:ln>
                          <a:solidFill>
                            <a:srgbClr val="339933"/>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budget</a:t>
                      </a:r>
                      <a:endParaRPr kumimoji="0" lang="es-ES" sz="1100" b="0" i="1" u="none" strike="noStrike" kern="1200" cap="none" spc="0" normalizeH="0" baseline="0" noProof="0" dirty="0" smtClean="0">
                        <a:ln>
                          <a:noFill/>
                        </a:ln>
                        <a:solidFill>
                          <a:srgbClr val="339933"/>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Type</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of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action</a:t>
                      </a:r>
                      <a:endParaRPr kumimoji="0" lang="en-GB"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txBody>
                  <a:tcP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464375">
                <a:tc>
                  <a:txBody>
                    <a:bodyPr/>
                    <a:lstStyle/>
                    <a:p>
                      <a:pPr marL="0" marR="0" lvl="0" indent="0" algn="l" defTabSz="914400" rtl="0" eaLnBrk="1" fontAlgn="ctr"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smtClean="0">
                          <a:ln>
                            <a:noFill/>
                          </a:ln>
                          <a:solidFill>
                            <a:srgbClr val="339933"/>
                          </a:solidFill>
                          <a:effectLst/>
                          <a:uLnTx/>
                          <a:uFillTx/>
                          <a:latin typeface="+mn-lt"/>
                          <a:ea typeface="+mn-ea"/>
                          <a:cs typeface="+mn-cs"/>
                        </a:rPr>
                        <a:t>Downstream services for public authorities</a:t>
                      </a:r>
                    </a:p>
                    <a:p>
                      <a:pPr algn="just"/>
                      <a:r>
                        <a:rPr kumimoji="0" lang="en-GB" sz="1700" b="0" i="1" u="sng" strike="noStrike" kern="1200" cap="none" spc="0" normalizeH="0" baseline="0" noProof="0" dirty="0" smtClean="0">
                          <a:ln>
                            <a:noFill/>
                          </a:ln>
                          <a:solidFill>
                            <a:srgbClr val="000000"/>
                          </a:solidFill>
                          <a:effectLst/>
                          <a:uLnTx/>
                          <a:uFillTx/>
                          <a:latin typeface="+mn-lt"/>
                          <a:ea typeface="+mn-ea"/>
                          <a:cs typeface="+mn-cs"/>
                        </a:rPr>
                        <a:t>Scope</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 </a:t>
                      </a:r>
                      <a:r>
                        <a:rPr lang="en-GB" sz="1700" i="1" kern="1200" dirty="0" smtClean="0">
                          <a:solidFill>
                            <a:schemeClr val="tx1"/>
                          </a:solidFill>
                          <a:effectLst/>
                          <a:latin typeface="+mn-lt"/>
                          <a:ea typeface="+mn-ea"/>
                          <a:cs typeface="+mn-cs"/>
                        </a:rPr>
                        <a:t>The objective is to </a:t>
                      </a:r>
                      <a:r>
                        <a:rPr lang="en-GB" sz="1700" b="1" i="1" kern="1200" dirty="0" smtClean="0">
                          <a:solidFill>
                            <a:schemeClr val="tx1"/>
                          </a:solidFill>
                          <a:effectLst/>
                          <a:latin typeface="+mn-lt"/>
                          <a:ea typeface="+mn-ea"/>
                          <a:cs typeface="+mn-cs"/>
                        </a:rPr>
                        <a:t>launch demand-driven innovation actions by public authorities aiming at customising Copernicus information as part of the solution</a:t>
                      </a:r>
                      <a:r>
                        <a:rPr lang="en-GB" sz="1700" i="1" kern="1200" dirty="0" smtClean="0">
                          <a:solidFill>
                            <a:schemeClr val="tx1"/>
                          </a:solidFill>
                          <a:effectLst/>
                          <a:latin typeface="+mn-lt"/>
                          <a:ea typeface="+mn-ea"/>
                          <a:cs typeface="+mn-cs"/>
                        </a:rPr>
                        <a:t> (i.e. possibly alongside other space or non-space data sources) for their needs. </a:t>
                      </a:r>
                      <a:r>
                        <a:rPr lang="en-GB" sz="1700" b="1" i="1" kern="1200" dirty="0" smtClean="0">
                          <a:solidFill>
                            <a:schemeClr val="tx1"/>
                          </a:solidFill>
                          <a:effectLst/>
                          <a:latin typeface="+mn-lt"/>
                          <a:ea typeface="+mn-ea"/>
                          <a:cs typeface="+mn-cs"/>
                        </a:rPr>
                        <a:t>Transnational collaboration has a key role to play in this context</a:t>
                      </a:r>
                      <a:r>
                        <a:rPr lang="en-GB" sz="1700" i="1" kern="1200" dirty="0" smtClean="0">
                          <a:solidFill>
                            <a:schemeClr val="tx1"/>
                          </a:solidFill>
                          <a:effectLst/>
                          <a:latin typeface="+mn-lt"/>
                          <a:ea typeface="+mn-ea"/>
                          <a:cs typeface="+mn-cs"/>
                        </a:rPr>
                        <a:t>, as it can facilitate </a:t>
                      </a:r>
                      <a:r>
                        <a:rPr lang="en-GB" sz="1700" b="1" i="1" kern="1200" dirty="0" smtClean="0">
                          <a:solidFill>
                            <a:schemeClr val="tx1"/>
                          </a:solidFill>
                          <a:effectLst/>
                          <a:latin typeface="+mn-lt"/>
                          <a:ea typeface="+mn-ea"/>
                          <a:cs typeface="+mn-cs"/>
                        </a:rPr>
                        <a:t>knowledge transfer </a:t>
                      </a:r>
                      <a:r>
                        <a:rPr lang="en-GB" sz="1700" i="1" kern="1200" dirty="0" smtClean="0">
                          <a:solidFill>
                            <a:schemeClr val="tx1"/>
                          </a:solidFill>
                          <a:effectLst/>
                          <a:latin typeface="+mn-lt"/>
                          <a:ea typeface="+mn-ea"/>
                          <a:cs typeface="+mn-cs"/>
                        </a:rPr>
                        <a:t>and </a:t>
                      </a:r>
                      <a:r>
                        <a:rPr lang="en-GB" sz="1700" b="1" i="1" kern="1200" dirty="0" smtClean="0">
                          <a:solidFill>
                            <a:schemeClr val="tx1"/>
                          </a:solidFill>
                          <a:effectLst/>
                          <a:latin typeface="+mn-lt"/>
                          <a:ea typeface="+mn-ea"/>
                          <a:cs typeface="+mn-cs"/>
                        </a:rPr>
                        <a:t>optimisation</a:t>
                      </a:r>
                      <a:r>
                        <a:rPr lang="en-GB" sz="1700" i="1" kern="1200" dirty="0" smtClean="0">
                          <a:solidFill>
                            <a:schemeClr val="tx1"/>
                          </a:solidFill>
                          <a:effectLst/>
                          <a:latin typeface="+mn-lt"/>
                          <a:ea typeface="+mn-ea"/>
                          <a:cs typeface="+mn-cs"/>
                        </a:rPr>
                        <a:t> of </a:t>
                      </a:r>
                      <a:r>
                        <a:rPr lang="en-GB" sz="1700" b="1" i="1" kern="1200" dirty="0" smtClean="0">
                          <a:solidFill>
                            <a:schemeClr val="tx1"/>
                          </a:solidFill>
                          <a:effectLst/>
                          <a:latin typeface="+mn-lt"/>
                          <a:ea typeface="+mn-ea"/>
                          <a:cs typeface="+mn-cs"/>
                        </a:rPr>
                        <a:t>resources for public authorities</a:t>
                      </a:r>
                      <a:r>
                        <a:rPr lang="en-GB" sz="1700" i="1" kern="1200" dirty="0" smtClean="0">
                          <a:solidFill>
                            <a:schemeClr val="tx1"/>
                          </a:solidFill>
                          <a:effectLst/>
                          <a:latin typeface="+mn-lt"/>
                          <a:ea typeface="+mn-ea"/>
                          <a:cs typeface="+mn-cs"/>
                        </a:rPr>
                        <a:t>. It also </a:t>
                      </a:r>
                      <a:r>
                        <a:rPr lang="en-GB" sz="1700" b="1" i="1" kern="1200" dirty="0" smtClean="0">
                          <a:solidFill>
                            <a:schemeClr val="tx1"/>
                          </a:solidFill>
                          <a:effectLst/>
                          <a:latin typeface="+mn-lt"/>
                          <a:ea typeface="+mn-ea"/>
                          <a:cs typeface="+mn-cs"/>
                        </a:rPr>
                        <a:t>fosters service providers </a:t>
                      </a:r>
                      <a:r>
                        <a:rPr lang="en-GB" sz="1700" i="1" kern="1200" dirty="0" smtClean="0">
                          <a:solidFill>
                            <a:schemeClr val="tx1"/>
                          </a:solidFill>
                          <a:effectLst/>
                          <a:latin typeface="+mn-lt"/>
                          <a:ea typeface="+mn-ea"/>
                          <a:cs typeface="+mn-cs"/>
                        </a:rPr>
                        <a:t>who can benefit from an strengthened digital single market. Application products are expected to adopt open standards for data documentation, data models and services. </a:t>
                      </a:r>
                      <a:endParaRPr lang="en-GB" sz="1700" i="1" kern="1200" dirty="0">
                        <a:solidFill>
                          <a:schemeClr val="tx1"/>
                        </a:solidFill>
                        <a:effectLst/>
                        <a:latin typeface="+mn-lt"/>
                        <a:ea typeface="+mn-ea"/>
                        <a:cs typeface="+mn-cs"/>
                      </a:endParaRPr>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pPr>
                      <a:r>
                        <a:rPr lang="es-ES" sz="2400" b="0" i="0" dirty="0" smtClean="0">
                          <a:solidFill>
                            <a:srgbClr val="339933"/>
                          </a:solidFill>
                          <a:latin typeface="+mn-lt"/>
                        </a:rPr>
                        <a:t>3 M€</a:t>
                      </a:r>
                    </a:p>
                    <a:p>
                      <a:pPr algn="ctr">
                        <a:lnSpc>
                          <a:spcPct val="125000"/>
                        </a:lnSpc>
                      </a:pPr>
                      <a:r>
                        <a:rPr lang="pt-PT" sz="1700" b="1" i="0" dirty="0" err="1" smtClean="0">
                          <a:latin typeface="+mn-lt"/>
                        </a:rPr>
                        <a:t>Pre-commercial</a:t>
                      </a:r>
                      <a:endParaRPr lang="pt-PT" sz="1700" b="1" i="0" dirty="0" smtClean="0">
                        <a:latin typeface="+mn-lt"/>
                      </a:endParaRPr>
                    </a:p>
                    <a:p>
                      <a:pPr algn="ctr">
                        <a:lnSpc>
                          <a:spcPct val="125000"/>
                        </a:lnSpc>
                      </a:pPr>
                      <a:r>
                        <a:rPr lang="pt-PT" sz="1700" b="1" i="0" dirty="0" err="1" smtClean="0">
                          <a:latin typeface="+mn-lt"/>
                        </a:rPr>
                        <a:t>Procurement</a:t>
                      </a:r>
                      <a:endParaRPr lang="pt-PT" sz="1700" b="1" i="0" dirty="0" smtClean="0">
                        <a:latin typeface="+mn-lt"/>
                      </a:endParaRPr>
                    </a:p>
                    <a:p>
                      <a:pPr algn="ctr">
                        <a:lnSpc>
                          <a:spcPct val="125000"/>
                        </a:lnSpc>
                      </a:pPr>
                      <a:endParaRPr lang="pt-PT" sz="1700" b="0" i="0" dirty="0" smtClean="0">
                        <a:latin typeface="+mn-lt"/>
                      </a:endParaRPr>
                    </a:p>
                    <a:p>
                      <a:pPr algn="ctr">
                        <a:lnSpc>
                          <a:spcPct val="125000"/>
                        </a:lnSpc>
                      </a:pPr>
                      <a:r>
                        <a:rPr lang="pt-PT" sz="1700" b="0" i="0" dirty="0" smtClean="0">
                          <a:latin typeface="+mn-lt"/>
                        </a:rPr>
                        <a:t>(90% funding</a:t>
                      </a:r>
                      <a:r>
                        <a:rPr lang="pt-PT" sz="1700" b="0" i="0" baseline="0" dirty="0" smtClean="0">
                          <a:latin typeface="+mn-lt"/>
                        </a:rPr>
                        <a:t> rate + 25% </a:t>
                      </a:r>
                      <a:r>
                        <a:rPr lang="pt-PT" sz="1700" b="0" i="0" baseline="0" dirty="0" err="1" smtClean="0">
                          <a:latin typeface="+mn-lt"/>
                        </a:rPr>
                        <a:t>indirect</a:t>
                      </a:r>
                      <a:r>
                        <a:rPr lang="pt-PT" sz="1700" b="0" i="0" baseline="0" dirty="0" smtClean="0">
                          <a:latin typeface="+mn-lt"/>
                        </a:rPr>
                        <a:t> </a:t>
                      </a:r>
                      <a:r>
                        <a:rPr lang="pt-PT" sz="1700" b="0" i="0" baseline="0" dirty="0" err="1" smtClean="0">
                          <a:latin typeface="+mn-lt"/>
                        </a:rPr>
                        <a:t>costs</a:t>
                      </a:r>
                      <a:r>
                        <a:rPr lang="pt-PT" sz="1700" b="0" i="0" baseline="0" dirty="0" smtClean="0">
                          <a:latin typeface="+mn-lt"/>
                        </a:rPr>
                        <a:t>)</a:t>
                      </a:r>
                    </a:p>
                    <a:p>
                      <a:pPr algn="ctr">
                        <a:lnSpc>
                          <a:spcPct val="125000"/>
                        </a:lnSpc>
                      </a:pPr>
                      <a:endParaRPr lang="pt-PT" sz="1700" b="0" i="0" baseline="0" dirty="0" smtClean="0">
                        <a:latin typeface="+mn-lt"/>
                      </a:endParaRPr>
                    </a:p>
                    <a:p>
                      <a:pPr algn="ctr">
                        <a:lnSpc>
                          <a:spcPct val="125000"/>
                        </a:lnSpc>
                      </a:pPr>
                      <a:r>
                        <a:rPr lang="pt-PT" sz="1400" b="0" i="0" baseline="0" dirty="0" smtClean="0">
                          <a:latin typeface="+mn-lt"/>
                          <a:hlinkClick r:id="rId3"/>
                        </a:rPr>
                        <a:t>More </a:t>
                      </a:r>
                      <a:r>
                        <a:rPr lang="pt-PT" sz="1400" b="0" i="0" baseline="0" dirty="0" err="1" smtClean="0">
                          <a:latin typeface="+mn-lt"/>
                          <a:hlinkClick r:id="rId3"/>
                        </a:rPr>
                        <a:t>info</a:t>
                      </a:r>
                      <a:r>
                        <a:rPr lang="pt-PT" sz="1400" b="0" i="0" baseline="0" dirty="0" smtClean="0">
                          <a:latin typeface="+mn-lt"/>
                          <a:hlinkClick r:id="rId3"/>
                        </a:rPr>
                        <a:t> </a:t>
                      </a:r>
                      <a:r>
                        <a:rPr lang="pt-PT" sz="1400" b="0" i="0" baseline="0" dirty="0" err="1" smtClean="0">
                          <a:latin typeface="+mn-lt"/>
                          <a:hlinkClick r:id="rId3"/>
                        </a:rPr>
                        <a:t>on</a:t>
                      </a:r>
                      <a:r>
                        <a:rPr lang="pt-PT" sz="1400" b="0" i="0" baseline="0" dirty="0" smtClean="0">
                          <a:latin typeface="+mn-lt"/>
                          <a:hlinkClick r:id="rId3"/>
                        </a:rPr>
                        <a:t> </a:t>
                      </a:r>
                      <a:r>
                        <a:rPr lang="pt-PT" sz="1400" b="0" i="0" baseline="0" dirty="0" err="1" smtClean="0">
                          <a:latin typeface="+mn-lt"/>
                          <a:hlinkClick r:id="rId3"/>
                        </a:rPr>
                        <a:t>the</a:t>
                      </a:r>
                      <a:r>
                        <a:rPr lang="pt-PT" sz="1400" b="0" i="0" baseline="0" dirty="0" smtClean="0">
                          <a:latin typeface="+mn-lt"/>
                          <a:hlinkClick r:id="rId3"/>
                        </a:rPr>
                        <a:t> </a:t>
                      </a:r>
                      <a:r>
                        <a:rPr lang="pt-PT" sz="1400" b="0" i="0" baseline="0" dirty="0" err="1" smtClean="0">
                          <a:latin typeface="+mn-lt"/>
                          <a:hlinkClick r:id="rId3"/>
                        </a:rPr>
                        <a:t>Participant</a:t>
                      </a:r>
                      <a:r>
                        <a:rPr lang="pt-PT" sz="1400" b="0" i="0" baseline="0" dirty="0" smtClean="0">
                          <a:latin typeface="+mn-lt"/>
                          <a:hlinkClick r:id="rId3"/>
                        </a:rPr>
                        <a:t> Portal</a:t>
                      </a:r>
                      <a:endParaRPr lang="pt-PT" sz="1400" b="0" i="0" dirty="0" smtClean="0">
                        <a:latin typeface="+mn-lt"/>
                      </a:endParaRPr>
                    </a:p>
                    <a:p>
                      <a:pPr algn="ctr">
                        <a:lnSpc>
                          <a:spcPct val="125000"/>
                        </a:lnSpc>
                      </a:pPr>
                      <a:endParaRPr lang="en-GB" sz="1700" b="1" i="0" dirty="0" smtClean="0">
                        <a:latin typeface="+mn-lt"/>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32472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1012839881"/>
              </p:ext>
            </p:extLst>
          </p:nvPr>
        </p:nvGraphicFramePr>
        <p:xfrm>
          <a:off x="0" y="0"/>
          <a:ext cx="0" cy="0"/>
        </p:xfrm>
        <a:graphic>
          <a:graphicData uri="http://schemas.openxmlformats.org/drawingml/2006/table">
            <a:tbl>
              <a:tblPr firstRow="1" bandRow="1">
                <a:tableStyleId>{5C22544A-7EE6-4342-B048-85BDC9FD1C3A}</a:tableStyleId>
              </a:tblPr>
              <a:tblGrid>
                <a:gridCol w="208280"/>
                <a:gridCol w="208280"/>
                <a:gridCol w="208280"/>
              </a:tblGrid>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bl>
          </a:graphicData>
        </a:graphic>
      </p:graphicFrame>
      <p:sp>
        <p:nvSpPr>
          <p:cNvPr id="13"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EO-2-2016</a:t>
            </a:r>
          </a:p>
        </p:txBody>
      </p:sp>
      <p:graphicFrame>
        <p:nvGraphicFramePr>
          <p:cNvPr id="2" name="Table 1"/>
          <p:cNvGraphicFramePr>
            <a:graphicFrameLocks noGrp="1"/>
          </p:cNvGraphicFramePr>
          <p:nvPr>
            <p:extLst>
              <p:ext uri="{D42A27DB-BD31-4B8C-83A1-F6EECF244321}">
                <p14:modId xmlns:p14="http://schemas.microsoft.com/office/powerpoint/2010/main" val="1490243435"/>
              </p:ext>
            </p:extLst>
          </p:nvPr>
        </p:nvGraphicFramePr>
        <p:xfrm>
          <a:off x="223541" y="1436490"/>
          <a:ext cx="8699742" cy="5058735"/>
        </p:xfrm>
        <a:graphic>
          <a:graphicData uri="http://schemas.openxmlformats.org/drawingml/2006/table">
            <a:tbl>
              <a:tblPr firstRow="1" bandRow="1">
                <a:tableStyleId>{5940675A-B579-460E-94D1-54222C63F5DA}</a:tableStyleId>
              </a:tblPr>
              <a:tblGrid>
                <a:gridCol w="6539866"/>
                <a:gridCol w="2159876"/>
              </a:tblGrid>
              <a:tr h="578762">
                <a:tc>
                  <a:txBody>
                    <a:bodyPr/>
                    <a:lstStyle/>
                    <a:p>
                      <a:r>
                        <a:rPr kumimoji="0" lang="en-GB" sz="2400" b="1" i="0" u="none" strike="noStrike" kern="1200" cap="none" spc="0" normalizeH="0" baseline="0" noProof="0" dirty="0" smtClean="0">
                          <a:ln>
                            <a:noFill/>
                          </a:ln>
                          <a:solidFill>
                            <a:srgbClr val="339933"/>
                          </a:solidFill>
                          <a:effectLst/>
                          <a:uLnTx/>
                          <a:uFillTx/>
                          <a:latin typeface="+mn-lt"/>
                          <a:ea typeface="+mn-ea"/>
                          <a:cs typeface="Arial" charset="0"/>
                        </a:rPr>
                        <a:t>EO-2-2016</a:t>
                      </a:r>
                      <a:r>
                        <a:rPr kumimoji="0" lang="en-GB" sz="2800" b="1" i="0" u="none" strike="noStrike" kern="1200" cap="none" spc="0" normalizeH="0" baseline="0" noProof="0" dirty="0" smtClean="0">
                          <a:ln>
                            <a:noFill/>
                          </a:ln>
                          <a:solidFill>
                            <a:srgbClr val="339933"/>
                          </a:solidFill>
                          <a:effectLst/>
                          <a:uLnTx/>
                          <a:uFillTx/>
                          <a:latin typeface="+mn-lt"/>
                          <a:ea typeface="+mn-ea"/>
                          <a:cs typeface="Arial" charset="0"/>
                        </a:rPr>
                        <a:t> </a:t>
                      </a:r>
                      <a:endParaRPr lang="en-GB" dirty="0"/>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Reccomended</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project</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size</a:t>
                      </a:r>
                      <a:endPar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Indicative</a:t>
                      </a:r>
                      <a:r>
                        <a:rPr kumimoji="0" lang="es-ES" sz="1100" b="0" i="1" u="none" strike="noStrike" kern="1200" cap="none" spc="0" normalizeH="0" baseline="0" noProof="0" dirty="0" smtClean="0">
                          <a:ln>
                            <a:noFill/>
                          </a:ln>
                          <a:solidFill>
                            <a:srgbClr val="339933"/>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budget</a:t>
                      </a:r>
                      <a:endParaRPr kumimoji="0" lang="es-ES" sz="1100" b="0" i="1" u="none" strike="noStrike" kern="1200" cap="none" spc="0" normalizeH="0" baseline="0" noProof="0" dirty="0" smtClean="0">
                        <a:ln>
                          <a:noFill/>
                        </a:ln>
                        <a:solidFill>
                          <a:srgbClr val="339933"/>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Type</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of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action</a:t>
                      </a:r>
                      <a:endParaRPr kumimoji="0" lang="en-GB"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txBody>
                  <a:tcP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464375">
                <a:tc>
                  <a:txBody>
                    <a:bodyPr/>
                    <a:lstStyle/>
                    <a:p>
                      <a:pPr marL="0" marR="0" lvl="0" indent="0" algn="l" defTabSz="914400" rtl="0" eaLnBrk="1" fontAlgn="ctr"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smtClean="0">
                          <a:ln>
                            <a:noFill/>
                          </a:ln>
                          <a:solidFill>
                            <a:srgbClr val="339933"/>
                          </a:solidFill>
                          <a:effectLst/>
                          <a:uLnTx/>
                          <a:uFillTx/>
                          <a:latin typeface="+mn-lt"/>
                          <a:ea typeface="+mn-ea"/>
                          <a:cs typeface="+mn-cs"/>
                        </a:rPr>
                        <a:t>Downstream services for public authorities</a:t>
                      </a:r>
                    </a:p>
                    <a:p>
                      <a:pPr algn="just"/>
                      <a:r>
                        <a:rPr kumimoji="0" lang="en-GB" sz="1700" b="0" i="1" u="sng" strike="noStrike" kern="1200" cap="none" spc="0" normalizeH="0" baseline="0" noProof="0" dirty="0" smtClean="0">
                          <a:ln>
                            <a:noFill/>
                          </a:ln>
                          <a:solidFill>
                            <a:srgbClr val="000000"/>
                          </a:solidFill>
                          <a:effectLst/>
                          <a:uLnTx/>
                          <a:uFillTx/>
                          <a:latin typeface="+mn-lt"/>
                          <a:ea typeface="+mn-ea"/>
                          <a:cs typeface="+mn-cs"/>
                        </a:rPr>
                        <a:t>Scope</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 </a:t>
                      </a:r>
                      <a:r>
                        <a:rPr lang="en-GB" sz="1700" b="1" i="1" kern="1200" dirty="0" smtClean="0">
                          <a:solidFill>
                            <a:schemeClr val="tx1"/>
                          </a:solidFill>
                          <a:effectLst/>
                          <a:latin typeface="+mn-lt"/>
                          <a:ea typeface="+mn-ea"/>
                          <a:cs typeface="+mn-cs"/>
                        </a:rPr>
                        <a:t>The choice of Copernicus service and associated downstream EO-based services left to the proposer</a:t>
                      </a:r>
                      <a:r>
                        <a:rPr lang="en-GB" sz="1700" i="1" kern="1200" dirty="0" smtClean="0">
                          <a:solidFill>
                            <a:schemeClr val="tx1"/>
                          </a:solidFill>
                          <a:effectLst/>
                          <a:latin typeface="+mn-lt"/>
                          <a:ea typeface="+mn-ea"/>
                          <a:cs typeface="+mn-cs"/>
                        </a:rPr>
                        <a:t>. Applicants are advised to consult further information on availability of Copernicus Sentinel Data, access to Copernicus Contributing Mission data, as well as issues recommended to be detailed in the proposals at the Commission’s website.</a:t>
                      </a:r>
                    </a:p>
                    <a:p>
                      <a:endParaRPr lang="en-GB" sz="1700" i="1" kern="1200" dirty="0" smtClean="0">
                        <a:solidFill>
                          <a:schemeClr val="tx1"/>
                        </a:solidFill>
                        <a:effectLst/>
                        <a:latin typeface="+mn-lt"/>
                        <a:ea typeface="+mn-ea"/>
                        <a:cs typeface="+mn-cs"/>
                      </a:endParaRPr>
                    </a:p>
                    <a:p>
                      <a:r>
                        <a:rPr lang="en-GB" sz="1700" i="1" kern="1200" dirty="0" smtClean="0">
                          <a:solidFill>
                            <a:schemeClr val="tx1"/>
                          </a:solidFill>
                          <a:effectLst/>
                          <a:latin typeface="+mn-lt"/>
                          <a:ea typeface="+mn-ea"/>
                          <a:cs typeface="+mn-cs"/>
                        </a:rPr>
                        <a:t>It should also be noted that coupling with ESIF actions could facilitate this process and can ensure continuity.</a:t>
                      </a:r>
                    </a:p>
                    <a:p>
                      <a:r>
                        <a:rPr lang="en-GB" sz="1700" i="1" kern="1200" baseline="30000" dirty="0" smtClean="0">
                          <a:solidFill>
                            <a:schemeClr val="tx1"/>
                          </a:solidFill>
                          <a:effectLst/>
                          <a:latin typeface="+mn-lt"/>
                          <a:ea typeface="+mn-ea"/>
                          <a:cs typeface="+mn-cs"/>
                        </a:rPr>
                        <a:t>     </a:t>
                      </a:r>
                      <a:r>
                        <a:rPr lang="en-GB" sz="1700" i="1" u="sng" kern="1200" dirty="0" smtClean="0">
                          <a:solidFill>
                            <a:schemeClr val="tx1"/>
                          </a:solidFill>
                          <a:effectLst/>
                          <a:latin typeface="+mn-lt"/>
                          <a:ea typeface="+mn-ea"/>
                          <a:cs typeface="+mn-cs"/>
                        </a:rPr>
                        <a:t> http://www.copernicus.eu/main/data-access</a:t>
                      </a:r>
                      <a:endParaRPr lang="en-GB" sz="1700" i="1" kern="1200" dirty="0" smtClean="0">
                        <a:solidFill>
                          <a:schemeClr val="tx1"/>
                        </a:solidFill>
                        <a:effectLst/>
                        <a:latin typeface="+mn-lt"/>
                        <a:ea typeface="+mn-ea"/>
                        <a:cs typeface="+mn-cs"/>
                      </a:endParaRPr>
                    </a:p>
                    <a:p>
                      <a:r>
                        <a:rPr lang="en-GB" sz="1700" i="1" kern="1200" baseline="30000" dirty="0" smtClean="0">
                          <a:solidFill>
                            <a:schemeClr val="tx1"/>
                          </a:solidFill>
                          <a:effectLst/>
                          <a:latin typeface="+mn-lt"/>
                          <a:ea typeface="+mn-ea"/>
                          <a:cs typeface="+mn-cs"/>
                        </a:rPr>
                        <a:t>      </a:t>
                      </a:r>
                      <a:r>
                        <a:rPr lang="en-GB" sz="1700" i="1" kern="1200" dirty="0" smtClean="0">
                          <a:solidFill>
                            <a:schemeClr val="tx1"/>
                          </a:solidFill>
                          <a:effectLst/>
                          <a:latin typeface="+mn-lt"/>
                          <a:ea typeface="+mn-ea"/>
                          <a:cs typeface="+mn-cs"/>
                        </a:rPr>
                        <a:t>European Structural and Investment Fund.</a:t>
                      </a:r>
                      <a:endParaRPr lang="en-GB" sz="1700" i="1" kern="1200" dirty="0">
                        <a:solidFill>
                          <a:schemeClr val="tx1"/>
                        </a:solidFill>
                        <a:effectLst/>
                        <a:latin typeface="+mn-lt"/>
                        <a:ea typeface="+mn-ea"/>
                        <a:cs typeface="+mn-cs"/>
                      </a:endParaRPr>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pPr>
                      <a:r>
                        <a:rPr lang="es-ES" sz="2400" b="0" i="0" dirty="0" smtClean="0">
                          <a:solidFill>
                            <a:srgbClr val="339933"/>
                          </a:solidFill>
                          <a:latin typeface="+mn-lt"/>
                        </a:rPr>
                        <a:t>3 M€</a:t>
                      </a:r>
                    </a:p>
                    <a:p>
                      <a:pPr algn="ctr">
                        <a:lnSpc>
                          <a:spcPct val="125000"/>
                        </a:lnSpc>
                      </a:pPr>
                      <a:r>
                        <a:rPr lang="pt-PT" sz="1700" b="1" i="0" dirty="0" err="1" smtClean="0">
                          <a:latin typeface="+mn-lt"/>
                        </a:rPr>
                        <a:t>Pre-commercial</a:t>
                      </a:r>
                      <a:endParaRPr lang="pt-PT" sz="1700" b="1" i="0" dirty="0" smtClean="0">
                        <a:latin typeface="+mn-lt"/>
                      </a:endParaRPr>
                    </a:p>
                    <a:p>
                      <a:pPr algn="ctr">
                        <a:lnSpc>
                          <a:spcPct val="125000"/>
                        </a:lnSpc>
                      </a:pPr>
                      <a:r>
                        <a:rPr lang="pt-PT" sz="1700" b="1" i="0" dirty="0" err="1" smtClean="0">
                          <a:latin typeface="+mn-lt"/>
                        </a:rPr>
                        <a:t>Procurement</a:t>
                      </a:r>
                      <a:endParaRPr lang="pt-PT" sz="1700" b="1" i="0" dirty="0" smtClean="0">
                        <a:latin typeface="+mn-lt"/>
                      </a:endParaRPr>
                    </a:p>
                    <a:p>
                      <a:pPr algn="ctr">
                        <a:lnSpc>
                          <a:spcPct val="125000"/>
                        </a:lnSpc>
                      </a:pPr>
                      <a:endParaRPr lang="pt-PT" sz="1700" b="0" i="0" dirty="0" smtClean="0">
                        <a:latin typeface="+mn-lt"/>
                      </a:endParaRPr>
                    </a:p>
                    <a:p>
                      <a:pPr algn="ctr">
                        <a:lnSpc>
                          <a:spcPct val="125000"/>
                        </a:lnSpc>
                      </a:pPr>
                      <a:r>
                        <a:rPr lang="pt-PT" sz="1700" b="0" i="0" dirty="0" smtClean="0">
                          <a:latin typeface="+mn-lt"/>
                        </a:rPr>
                        <a:t>(90% funding</a:t>
                      </a:r>
                      <a:r>
                        <a:rPr lang="pt-PT" sz="1700" b="0" i="0" baseline="0" dirty="0" smtClean="0">
                          <a:latin typeface="+mn-lt"/>
                        </a:rPr>
                        <a:t> rate + 25% </a:t>
                      </a:r>
                      <a:r>
                        <a:rPr lang="pt-PT" sz="1700" b="0" i="0" baseline="0" dirty="0" err="1" smtClean="0">
                          <a:latin typeface="+mn-lt"/>
                        </a:rPr>
                        <a:t>indirect</a:t>
                      </a:r>
                      <a:r>
                        <a:rPr lang="pt-PT" sz="1700" b="0" i="0" baseline="0" dirty="0" smtClean="0">
                          <a:latin typeface="+mn-lt"/>
                        </a:rPr>
                        <a:t> </a:t>
                      </a:r>
                      <a:r>
                        <a:rPr lang="pt-PT" sz="1700" b="0" i="0" baseline="0" dirty="0" err="1" smtClean="0">
                          <a:latin typeface="+mn-lt"/>
                        </a:rPr>
                        <a:t>costs</a:t>
                      </a:r>
                      <a:r>
                        <a:rPr lang="pt-PT" sz="1700" b="0" i="0" baseline="0" dirty="0" smtClean="0">
                          <a:latin typeface="+mn-lt"/>
                        </a:rPr>
                        <a:t>)</a:t>
                      </a:r>
                    </a:p>
                    <a:p>
                      <a:pPr algn="ctr">
                        <a:lnSpc>
                          <a:spcPct val="125000"/>
                        </a:lnSpc>
                      </a:pPr>
                      <a:endParaRPr lang="pt-PT" sz="1700" b="0" i="0" baseline="0" dirty="0" smtClean="0">
                        <a:latin typeface="+mn-lt"/>
                      </a:endParaRPr>
                    </a:p>
                    <a:p>
                      <a:pPr algn="ctr">
                        <a:lnSpc>
                          <a:spcPct val="125000"/>
                        </a:lnSpc>
                      </a:pPr>
                      <a:r>
                        <a:rPr lang="pt-PT" sz="1400" b="0" i="0" baseline="0" dirty="0" smtClean="0">
                          <a:latin typeface="+mn-lt"/>
                          <a:hlinkClick r:id="rId3"/>
                        </a:rPr>
                        <a:t>More </a:t>
                      </a:r>
                      <a:r>
                        <a:rPr lang="pt-PT" sz="1400" b="0" i="0" baseline="0" dirty="0" err="1" smtClean="0">
                          <a:latin typeface="+mn-lt"/>
                          <a:hlinkClick r:id="rId3"/>
                        </a:rPr>
                        <a:t>info</a:t>
                      </a:r>
                      <a:r>
                        <a:rPr lang="pt-PT" sz="1400" b="0" i="0" baseline="0" dirty="0" smtClean="0">
                          <a:latin typeface="+mn-lt"/>
                          <a:hlinkClick r:id="rId3"/>
                        </a:rPr>
                        <a:t> </a:t>
                      </a:r>
                      <a:r>
                        <a:rPr lang="pt-PT" sz="1400" b="0" i="0" baseline="0" dirty="0" err="1" smtClean="0">
                          <a:latin typeface="+mn-lt"/>
                          <a:hlinkClick r:id="rId3"/>
                        </a:rPr>
                        <a:t>on</a:t>
                      </a:r>
                      <a:r>
                        <a:rPr lang="pt-PT" sz="1400" b="0" i="0" baseline="0" dirty="0" smtClean="0">
                          <a:latin typeface="+mn-lt"/>
                          <a:hlinkClick r:id="rId3"/>
                        </a:rPr>
                        <a:t> </a:t>
                      </a:r>
                      <a:r>
                        <a:rPr lang="pt-PT" sz="1400" b="0" i="0" baseline="0" dirty="0" err="1" smtClean="0">
                          <a:latin typeface="+mn-lt"/>
                          <a:hlinkClick r:id="rId3"/>
                        </a:rPr>
                        <a:t>the</a:t>
                      </a:r>
                      <a:r>
                        <a:rPr lang="pt-PT" sz="1400" b="0" i="0" baseline="0" dirty="0" smtClean="0">
                          <a:latin typeface="+mn-lt"/>
                          <a:hlinkClick r:id="rId3"/>
                        </a:rPr>
                        <a:t> </a:t>
                      </a:r>
                      <a:r>
                        <a:rPr lang="pt-PT" sz="1400" b="0" i="0" baseline="0" dirty="0" err="1" smtClean="0">
                          <a:latin typeface="+mn-lt"/>
                          <a:hlinkClick r:id="rId3"/>
                        </a:rPr>
                        <a:t>Participant</a:t>
                      </a:r>
                      <a:r>
                        <a:rPr lang="pt-PT" sz="1400" b="0" i="0" baseline="0" dirty="0" smtClean="0">
                          <a:latin typeface="+mn-lt"/>
                          <a:hlinkClick r:id="rId3"/>
                        </a:rPr>
                        <a:t> Portal</a:t>
                      </a:r>
                      <a:endParaRPr lang="pt-PT" sz="1400" b="0" i="0" dirty="0" smtClean="0">
                        <a:latin typeface="+mn-lt"/>
                      </a:endParaRPr>
                    </a:p>
                    <a:p>
                      <a:pPr algn="ctr">
                        <a:lnSpc>
                          <a:spcPct val="125000"/>
                        </a:lnSpc>
                      </a:pPr>
                      <a:endParaRPr lang="en-GB" sz="1700" b="1" i="0" dirty="0" smtClean="0">
                        <a:latin typeface="+mn-lt"/>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54702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3627736642"/>
              </p:ext>
            </p:extLst>
          </p:nvPr>
        </p:nvGraphicFramePr>
        <p:xfrm>
          <a:off x="0" y="0"/>
          <a:ext cx="0" cy="0"/>
        </p:xfrm>
        <a:graphic>
          <a:graphicData uri="http://schemas.openxmlformats.org/drawingml/2006/table">
            <a:tbl>
              <a:tblPr firstRow="1" bandRow="1">
                <a:tableStyleId>{5C22544A-7EE6-4342-B048-85BDC9FD1C3A}</a:tableStyleId>
              </a:tblPr>
              <a:tblGrid>
                <a:gridCol w="208280"/>
                <a:gridCol w="208280"/>
                <a:gridCol w="208280"/>
              </a:tblGrid>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bl>
          </a:graphicData>
        </a:graphic>
      </p:graphicFrame>
      <p:sp>
        <p:nvSpPr>
          <p:cNvPr id="13"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dirty="0">
                <a:solidFill>
                  <a:srgbClr val="FFFFFF"/>
                </a:solidFill>
              </a:rPr>
              <a:t>EO-2-2016</a:t>
            </a:r>
          </a:p>
        </p:txBody>
      </p:sp>
      <p:graphicFrame>
        <p:nvGraphicFramePr>
          <p:cNvPr id="2" name="Table 1"/>
          <p:cNvGraphicFramePr>
            <a:graphicFrameLocks noGrp="1"/>
          </p:cNvGraphicFramePr>
          <p:nvPr>
            <p:extLst>
              <p:ext uri="{D42A27DB-BD31-4B8C-83A1-F6EECF244321}">
                <p14:modId xmlns:p14="http://schemas.microsoft.com/office/powerpoint/2010/main" val="4147155340"/>
              </p:ext>
            </p:extLst>
          </p:nvPr>
        </p:nvGraphicFramePr>
        <p:xfrm>
          <a:off x="223541" y="1436490"/>
          <a:ext cx="8699742" cy="5058735"/>
        </p:xfrm>
        <a:graphic>
          <a:graphicData uri="http://schemas.openxmlformats.org/drawingml/2006/table">
            <a:tbl>
              <a:tblPr firstRow="1" bandRow="1">
                <a:tableStyleId>{5940675A-B579-460E-94D1-54222C63F5DA}</a:tableStyleId>
              </a:tblPr>
              <a:tblGrid>
                <a:gridCol w="6539866"/>
                <a:gridCol w="2159876"/>
              </a:tblGrid>
              <a:tr h="578762">
                <a:tc>
                  <a:txBody>
                    <a:bodyPr/>
                    <a:lstStyle/>
                    <a:p>
                      <a:r>
                        <a:rPr kumimoji="0" lang="en-GB" sz="2400" b="1" i="0" u="none" strike="noStrike" kern="1200" cap="none" spc="0" normalizeH="0" baseline="0" noProof="0" dirty="0" smtClean="0">
                          <a:ln>
                            <a:noFill/>
                          </a:ln>
                          <a:solidFill>
                            <a:srgbClr val="339933"/>
                          </a:solidFill>
                          <a:effectLst/>
                          <a:uLnTx/>
                          <a:uFillTx/>
                          <a:latin typeface="+mn-lt"/>
                          <a:ea typeface="+mn-ea"/>
                          <a:cs typeface="Arial" charset="0"/>
                        </a:rPr>
                        <a:t>EO-2-2016</a:t>
                      </a:r>
                      <a:r>
                        <a:rPr kumimoji="0" lang="en-GB" sz="2800" b="1" i="0" u="none" strike="noStrike" kern="1200" cap="none" spc="0" normalizeH="0" baseline="0" noProof="0" dirty="0" smtClean="0">
                          <a:ln>
                            <a:noFill/>
                          </a:ln>
                          <a:solidFill>
                            <a:srgbClr val="339933"/>
                          </a:solidFill>
                          <a:effectLst/>
                          <a:uLnTx/>
                          <a:uFillTx/>
                          <a:latin typeface="+mn-lt"/>
                          <a:ea typeface="+mn-ea"/>
                          <a:cs typeface="Arial" charset="0"/>
                        </a:rPr>
                        <a:t> </a:t>
                      </a:r>
                      <a:endParaRPr lang="en-GB" dirty="0"/>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Reccomended</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project</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size</a:t>
                      </a:r>
                      <a:endPar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Indicative</a:t>
                      </a:r>
                      <a:r>
                        <a:rPr kumimoji="0" lang="es-ES" sz="1100" b="0" i="1" u="none" strike="noStrike" kern="1200" cap="none" spc="0" normalizeH="0" baseline="0" noProof="0" dirty="0" smtClean="0">
                          <a:ln>
                            <a:noFill/>
                          </a:ln>
                          <a:solidFill>
                            <a:srgbClr val="339933"/>
                          </a:solidFill>
                          <a:effectLst/>
                          <a:uLnTx/>
                          <a:uFillTx/>
                          <a:latin typeface="+mn-lt"/>
                          <a:ea typeface="+mn-ea"/>
                          <a:cs typeface="Arial" charset="0"/>
                        </a:rPr>
                        <a:t> </a:t>
                      </a:r>
                      <a:r>
                        <a:rPr kumimoji="0" lang="es-ES" sz="1100" b="0" i="1" u="none" strike="noStrike" kern="1200" cap="none" spc="0" normalizeH="0" baseline="0" noProof="0" dirty="0" err="1" smtClean="0">
                          <a:ln>
                            <a:noFill/>
                          </a:ln>
                          <a:solidFill>
                            <a:srgbClr val="339933"/>
                          </a:solidFill>
                          <a:effectLst/>
                          <a:uLnTx/>
                          <a:uFillTx/>
                          <a:latin typeface="+mn-lt"/>
                          <a:ea typeface="+mn-ea"/>
                          <a:cs typeface="Arial" charset="0"/>
                        </a:rPr>
                        <a:t>budget</a:t>
                      </a:r>
                      <a:endParaRPr kumimoji="0" lang="es-ES" sz="1100" b="0" i="1" u="none" strike="noStrike" kern="1200" cap="none" spc="0" normalizeH="0" baseline="0" noProof="0" dirty="0" smtClean="0">
                        <a:ln>
                          <a:noFill/>
                        </a:ln>
                        <a:solidFill>
                          <a:srgbClr val="339933"/>
                        </a:solidFill>
                        <a:effectLst/>
                        <a:uLnTx/>
                        <a:uFillTx/>
                        <a:latin typeface="+mn-lt"/>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Type</a:t>
                      </a:r>
                      <a:r>
                        <a:rPr kumimoji="0" lang="es-ES"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rPr>
                        <a:t> of </a:t>
                      </a:r>
                      <a:r>
                        <a:rPr kumimoji="0" lang="es-ES" sz="1100" b="0" i="1" u="none" strike="noStrike" kern="1200" cap="none" spc="0" normalizeH="0" baseline="0" noProof="0" dirty="0" err="1" smtClean="0">
                          <a:ln>
                            <a:noFill/>
                          </a:ln>
                          <a:solidFill>
                            <a:srgbClr val="FFFFFF">
                              <a:lumMod val="50000"/>
                            </a:srgbClr>
                          </a:solidFill>
                          <a:effectLst/>
                          <a:uLnTx/>
                          <a:uFillTx/>
                          <a:latin typeface="+mn-lt"/>
                          <a:ea typeface="+mn-ea"/>
                          <a:cs typeface="Arial" charset="0"/>
                        </a:rPr>
                        <a:t>action</a:t>
                      </a:r>
                      <a:endParaRPr kumimoji="0" lang="en-GB" sz="1100" b="0" i="1" u="none" strike="noStrike" kern="1200" cap="none" spc="0" normalizeH="0" baseline="0" noProof="0" dirty="0" smtClean="0">
                        <a:ln>
                          <a:noFill/>
                        </a:ln>
                        <a:solidFill>
                          <a:srgbClr val="FFFFFF">
                            <a:lumMod val="50000"/>
                          </a:srgbClr>
                        </a:solidFill>
                        <a:effectLst/>
                        <a:uLnTx/>
                        <a:uFillTx/>
                        <a:latin typeface="+mn-lt"/>
                        <a:ea typeface="+mn-ea"/>
                        <a:cs typeface="Arial" charset="0"/>
                      </a:endParaRPr>
                    </a:p>
                  </a:txBody>
                  <a:tcP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4464375">
                <a:tc>
                  <a:txBody>
                    <a:bodyPr/>
                    <a:lstStyle/>
                    <a:p>
                      <a:pPr marL="0" marR="0" lvl="0" indent="0" algn="l" defTabSz="914400" rtl="0" eaLnBrk="1" fontAlgn="ctr"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smtClean="0">
                          <a:ln>
                            <a:noFill/>
                          </a:ln>
                          <a:solidFill>
                            <a:srgbClr val="339933"/>
                          </a:solidFill>
                          <a:effectLst/>
                          <a:uLnTx/>
                          <a:uFillTx/>
                          <a:latin typeface="+mn-lt"/>
                          <a:ea typeface="+mn-ea"/>
                          <a:cs typeface="+mn-cs"/>
                        </a:rPr>
                        <a:t>Downstream services for public authorities</a:t>
                      </a: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0" i="1" u="sng" strike="noStrike" kern="1200" cap="none" spc="0" normalizeH="0" baseline="0" noProof="0" dirty="0" smtClean="0">
                          <a:ln>
                            <a:noFill/>
                          </a:ln>
                          <a:solidFill>
                            <a:srgbClr val="000000"/>
                          </a:solidFill>
                          <a:effectLst/>
                          <a:uLnTx/>
                          <a:uFillTx/>
                          <a:latin typeface="+mn-lt"/>
                          <a:ea typeface="+mn-ea"/>
                          <a:cs typeface="+mn-cs"/>
                        </a:rPr>
                        <a:t>Expected Impact</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0" i="1" u="none" strike="noStrike" kern="1200" cap="none" spc="0" normalizeH="0" baseline="0" noProof="0" dirty="0" smtClean="0">
                          <a:ln>
                            <a:noFill/>
                          </a:ln>
                          <a:solidFill>
                            <a:srgbClr val="000000"/>
                          </a:solidFill>
                          <a:effectLst/>
                          <a:uLnTx/>
                          <a:uFillTx/>
                          <a:latin typeface="+mn-lt"/>
                          <a:ea typeface="+mn-ea"/>
                          <a:cs typeface="+mn-cs"/>
                        </a:rPr>
                        <a:t>The </a:t>
                      </a:r>
                      <a:r>
                        <a:rPr kumimoji="0" lang="en-GB" sz="1700" b="1" i="1" u="none" strike="noStrike" kern="1200" cap="none" spc="0" normalizeH="0" baseline="0" noProof="0" dirty="0" smtClean="0">
                          <a:ln>
                            <a:noFill/>
                          </a:ln>
                          <a:solidFill>
                            <a:srgbClr val="000000"/>
                          </a:solidFill>
                          <a:effectLst/>
                          <a:uLnTx/>
                          <a:uFillTx/>
                          <a:latin typeface="+mn-lt"/>
                          <a:ea typeface="+mn-ea"/>
                          <a:cs typeface="+mn-cs"/>
                        </a:rPr>
                        <a:t>establishment of buyers group for Earth observation services</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1" i="1" u="none" strike="noStrike" kern="1200" cap="none" spc="0" normalizeH="0" baseline="0" noProof="0" dirty="0" smtClean="0">
                          <a:ln>
                            <a:noFill/>
                          </a:ln>
                          <a:solidFill>
                            <a:srgbClr val="000000"/>
                          </a:solidFill>
                          <a:effectLst/>
                          <a:uLnTx/>
                          <a:uFillTx/>
                          <a:latin typeface="+mn-lt"/>
                          <a:ea typeface="+mn-ea"/>
                          <a:cs typeface="+mn-cs"/>
                        </a:rPr>
                        <a:t>Copernicus-enabled regional or local applications in support of public authorities</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1" i="1" u="none" strike="noStrike" kern="1200" cap="none" spc="0" normalizeH="0" baseline="0" noProof="0" dirty="0" smtClean="0">
                          <a:ln>
                            <a:noFill/>
                          </a:ln>
                          <a:solidFill>
                            <a:srgbClr val="000000"/>
                          </a:solidFill>
                          <a:effectLst/>
                          <a:uLnTx/>
                          <a:uFillTx/>
                          <a:latin typeface="+mn-lt"/>
                          <a:ea typeface="+mn-ea"/>
                          <a:cs typeface="+mn-cs"/>
                        </a:rPr>
                        <a:t>Fostering the emergence of similar EO-based actions </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in smart specialisation strategies;</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p>
                      <a:pPr marL="216000" marR="0" lvl="0" indent="0" algn="just" defTabSz="914400" rtl="0" eaLnBrk="1" fontAlgn="ctr" latinLnBrk="0" hangingPunct="1">
                        <a:lnSpc>
                          <a:spcPct val="100000"/>
                        </a:lnSpc>
                        <a:spcBef>
                          <a:spcPts val="0"/>
                        </a:spcBef>
                        <a:spcAft>
                          <a:spcPts val="0"/>
                        </a:spcAft>
                        <a:buClrTx/>
                        <a:buSzTx/>
                        <a:buFontTx/>
                        <a:buNone/>
                        <a:tabLst/>
                        <a:defRPr/>
                      </a:pPr>
                      <a:r>
                        <a:rPr kumimoji="0" lang="en-GB" sz="1700" b="1" i="1" u="none" strike="noStrike" kern="1200" cap="none" spc="0" normalizeH="0" baseline="0" noProof="0" dirty="0" smtClean="0">
                          <a:ln>
                            <a:noFill/>
                          </a:ln>
                          <a:solidFill>
                            <a:srgbClr val="000000"/>
                          </a:solidFill>
                          <a:effectLst/>
                          <a:uLnTx/>
                          <a:uFillTx/>
                          <a:latin typeface="+mn-lt"/>
                          <a:ea typeface="+mn-ea"/>
                          <a:cs typeface="+mn-cs"/>
                        </a:rPr>
                        <a:t>Establish sustainable supply chains</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 for delivery of </a:t>
                      </a:r>
                      <a:r>
                        <a:rPr kumimoji="0" lang="en-GB" sz="1700" b="1" i="1" u="none" strike="noStrike" kern="1200" cap="none" spc="0" normalizeH="0" baseline="0" noProof="0" dirty="0" smtClean="0">
                          <a:ln>
                            <a:noFill/>
                          </a:ln>
                          <a:solidFill>
                            <a:srgbClr val="000000"/>
                          </a:solidFill>
                          <a:effectLst/>
                          <a:uLnTx/>
                          <a:uFillTx/>
                          <a:latin typeface="+mn-lt"/>
                          <a:ea typeface="+mn-ea"/>
                          <a:cs typeface="+mn-cs"/>
                        </a:rPr>
                        <a:t>downstream EO-based services to public authorities</a:t>
                      </a:r>
                      <a:r>
                        <a:rPr kumimoji="0" lang="en-GB" sz="1700" b="0" i="1" u="none" strike="noStrike" kern="1200" cap="none" spc="0" normalizeH="0" baseline="0" noProof="0" dirty="0" smtClean="0">
                          <a:ln>
                            <a:noFill/>
                          </a:ln>
                          <a:solidFill>
                            <a:srgbClr val="000000"/>
                          </a:solidFill>
                          <a:effectLst/>
                          <a:uLnTx/>
                          <a:uFillTx/>
                          <a:latin typeface="+mn-lt"/>
                          <a:ea typeface="+mn-ea"/>
                          <a:cs typeface="+mn-cs"/>
                        </a:rPr>
                        <a:t>.</a:t>
                      </a:r>
                    </a:p>
                    <a:p>
                      <a:pPr marL="216000" marR="0" lvl="0" indent="0" algn="just" defTabSz="914400" rtl="0" eaLnBrk="1" fontAlgn="ctr" latinLnBrk="0" hangingPunct="1">
                        <a:lnSpc>
                          <a:spcPct val="100000"/>
                        </a:lnSpc>
                        <a:spcBef>
                          <a:spcPts val="0"/>
                        </a:spcBef>
                        <a:spcAft>
                          <a:spcPts val="0"/>
                        </a:spcAft>
                        <a:buClrTx/>
                        <a:buSzTx/>
                        <a:buFontTx/>
                        <a:buNone/>
                        <a:tabLst/>
                        <a:defRPr/>
                      </a:pPr>
                      <a:endParaRPr kumimoji="0" lang="en-GB" sz="1700" b="0" i="1" u="none" strike="noStrike" kern="1200" cap="none" spc="0" normalizeH="0" baseline="0" noProof="0" dirty="0" smtClean="0">
                        <a:ln>
                          <a:noFill/>
                        </a:ln>
                        <a:solidFill>
                          <a:srgbClr val="000000"/>
                        </a:solidFill>
                        <a:effectLst/>
                        <a:uLnTx/>
                        <a:uFillTx/>
                        <a:latin typeface="+mn-lt"/>
                        <a:ea typeface="+mn-ea"/>
                        <a:cs typeface="+mn-cs"/>
                      </a:endParaRPr>
                    </a:p>
                  </a:txBody>
                  <a:tcPr>
                    <a:lnL w="28575"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pPr>
                      <a:r>
                        <a:rPr lang="es-ES" sz="2400" b="0" i="0" dirty="0" smtClean="0">
                          <a:solidFill>
                            <a:srgbClr val="339933"/>
                          </a:solidFill>
                          <a:latin typeface="+mn-lt"/>
                        </a:rPr>
                        <a:t>3 M€</a:t>
                      </a:r>
                    </a:p>
                    <a:p>
                      <a:pPr algn="ctr">
                        <a:lnSpc>
                          <a:spcPct val="125000"/>
                        </a:lnSpc>
                      </a:pPr>
                      <a:r>
                        <a:rPr lang="pt-PT" sz="1700" b="1" i="0" dirty="0" err="1" smtClean="0">
                          <a:latin typeface="+mn-lt"/>
                        </a:rPr>
                        <a:t>Pre-commercial</a:t>
                      </a:r>
                      <a:endParaRPr lang="pt-PT" sz="1700" b="1" i="0" dirty="0" smtClean="0">
                        <a:latin typeface="+mn-lt"/>
                      </a:endParaRPr>
                    </a:p>
                    <a:p>
                      <a:pPr algn="ctr">
                        <a:lnSpc>
                          <a:spcPct val="125000"/>
                        </a:lnSpc>
                      </a:pPr>
                      <a:r>
                        <a:rPr lang="pt-PT" sz="1700" b="1" i="0" dirty="0" err="1" smtClean="0">
                          <a:latin typeface="+mn-lt"/>
                        </a:rPr>
                        <a:t>Procurement</a:t>
                      </a:r>
                      <a:endParaRPr lang="pt-PT" sz="1700" b="1" i="0" dirty="0" smtClean="0">
                        <a:latin typeface="+mn-lt"/>
                      </a:endParaRPr>
                    </a:p>
                    <a:p>
                      <a:pPr algn="ctr">
                        <a:lnSpc>
                          <a:spcPct val="125000"/>
                        </a:lnSpc>
                      </a:pPr>
                      <a:endParaRPr lang="pt-PT" sz="1700" b="0" i="0" dirty="0" smtClean="0">
                        <a:latin typeface="+mn-lt"/>
                      </a:endParaRPr>
                    </a:p>
                    <a:p>
                      <a:pPr algn="ctr">
                        <a:lnSpc>
                          <a:spcPct val="125000"/>
                        </a:lnSpc>
                      </a:pPr>
                      <a:r>
                        <a:rPr lang="pt-PT" sz="1700" b="0" i="0" dirty="0" smtClean="0">
                          <a:latin typeface="+mn-lt"/>
                        </a:rPr>
                        <a:t>(90% funding</a:t>
                      </a:r>
                      <a:r>
                        <a:rPr lang="pt-PT" sz="1700" b="0" i="0" baseline="0" dirty="0" smtClean="0">
                          <a:latin typeface="+mn-lt"/>
                        </a:rPr>
                        <a:t> rate + 25% </a:t>
                      </a:r>
                      <a:r>
                        <a:rPr lang="pt-PT" sz="1700" b="0" i="0" baseline="0" dirty="0" err="1" smtClean="0">
                          <a:latin typeface="+mn-lt"/>
                        </a:rPr>
                        <a:t>indirect</a:t>
                      </a:r>
                      <a:r>
                        <a:rPr lang="pt-PT" sz="1700" b="0" i="0" baseline="0" dirty="0" smtClean="0">
                          <a:latin typeface="+mn-lt"/>
                        </a:rPr>
                        <a:t> </a:t>
                      </a:r>
                      <a:r>
                        <a:rPr lang="pt-PT" sz="1700" b="0" i="0" baseline="0" dirty="0" err="1" smtClean="0">
                          <a:latin typeface="+mn-lt"/>
                        </a:rPr>
                        <a:t>costs</a:t>
                      </a:r>
                      <a:r>
                        <a:rPr lang="pt-PT" sz="1700" b="0" i="0" baseline="0" dirty="0" smtClean="0">
                          <a:latin typeface="+mn-lt"/>
                        </a:rPr>
                        <a:t>)</a:t>
                      </a:r>
                    </a:p>
                    <a:p>
                      <a:pPr algn="ctr">
                        <a:lnSpc>
                          <a:spcPct val="125000"/>
                        </a:lnSpc>
                      </a:pPr>
                      <a:endParaRPr lang="pt-PT" sz="1700" b="0" i="0" baseline="0" dirty="0" smtClean="0">
                        <a:latin typeface="+mn-lt"/>
                      </a:endParaRPr>
                    </a:p>
                    <a:p>
                      <a:pPr algn="ctr">
                        <a:lnSpc>
                          <a:spcPct val="125000"/>
                        </a:lnSpc>
                      </a:pPr>
                      <a:r>
                        <a:rPr lang="pt-PT" sz="1400" b="0" i="0" baseline="0" dirty="0" smtClean="0">
                          <a:latin typeface="+mn-lt"/>
                          <a:hlinkClick r:id="rId3"/>
                        </a:rPr>
                        <a:t>More </a:t>
                      </a:r>
                      <a:r>
                        <a:rPr lang="pt-PT" sz="1400" b="0" i="0" baseline="0" dirty="0" err="1" smtClean="0">
                          <a:latin typeface="+mn-lt"/>
                          <a:hlinkClick r:id="rId3"/>
                        </a:rPr>
                        <a:t>info</a:t>
                      </a:r>
                      <a:r>
                        <a:rPr lang="pt-PT" sz="1400" b="0" i="0" baseline="0" dirty="0" smtClean="0">
                          <a:latin typeface="+mn-lt"/>
                          <a:hlinkClick r:id="rId3"/>
                        </a:rPr>
                        <a:t> </a:t>
                      </a:r>
                      <a:r>
                        <a:rPr lang="pt-PT" sz="1400" b="0" i="0" baseline="0" dirty="0" err="1" smtClean="0">
                          <a:latin typeface="+mn-lt"/>
                          <a:hlinkClick r:id="rId3"/>
                        </a:rPr>
                        <a:t>on</a:t>
                      </a:r>
                      <a:r>
                        <a:rPr lang="pt-PT" sz="1400" b="0" i="0" baseline="0" dirty="0" smtClean="0">
                          <a:latin typeface="+mn-lt"/>
                          <a:hlinkClick r:id="rId3"/>
                        </a:rPr>
                        <a:t> </a:t>
                      </a:r>
                      <a:r>
                        <a:rPr lang="pt-PT" sz="1400" b="0" i="0" baseline="0" dirty="0" err="1" smtClean="0">
                          <a:latin typeface="+mn-lt"/>
                          <a:hlinkClick r:id="rId3"/>
                        </a:rPr>
                        <a:t>the</a:t>
                      </a:r>
                      <a:r>
                        <a:rPr lang="pt-PT" sz="1400" b="0" i="0" baseline="0" dirty="0" smtClean="0">
                          <a:latin typeface="+mn-lt"/>
                          <a:hlinkClick r:id="rId3"/>
                        </a:rPr>
                        <a:t> </a:t>
                      </a:r>
                      <a:r>
                        <a:rPr lang="pt-PT" sz="1400" b="0" i="0" baseline="0" dirty="0" err="1" smtClean="0">
                          <a:latin typeface="+mn-lt"/>
                          <a:hlinkClick r:id="rId3"/>
                        </a:rPr>
                        <a:t>Participant</a:t>
                      </a:r>
                      <a:r>
                        <a:rPr lang="pt-PT" sz="1400" b="0" i="0" baseline="0" dirty="0" smtClean="0">
                          <a:latin typeface="+mn-lt"/>
                          <a:hlinkClick r:id="rId3"/>
                        </a:rPr>
                        <a:t> Portal</a:t>
                      </a:r>
                      <a:endParaRPr lang="pt-PT" sz="1400" b="0" i="0" dirty="0" smtClean="0">
                        <a:latin typeface="+mn-lt"/>
                      </a:endParaRPr>
                    </a:p>
                    <a:p>
                      <a:pPr algn="ctr">
                        <a:lnSpc>
                          <a:spcPct val="125000"/>
                        </a:lnSpc>
                      </a:pPr>
                      <a:endParaRPr lang="en-GB" sz="1700" b="1" i="0" dirty="0" smtClean="0">
                        <a:latin typeface="+mn-lt"/>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6059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149680" y="5202928"/>
            <a:ext cx="4189556" cy="1106392"/>
          </a:xfrm>
        </p:spPr>
        <p:txBody>
          <a:bodyPr/>
          <a:lstStyle/>
          <a:p>
            <a:pPr marL="0" indent="0">
              <a:buFontTx/>
              <a:buNone/>
            </a:pPr>
            <a:endParaRPr lang="fr-BE" sz="1600" dirty="0">
              <a:solidFill>
                <a:schemeClr val="bg1"/>
              </a:solidFill>
            </a:endParaRPr>
          </a:p>
          <a:p>
            <a:pPr marL="0" indent="0">
              <a:buNone/>
            </a:pPr>
            <a:endParaRPr lang="en-GB" sz="1600" dirty="0">
              <a:solidFill>
                <a:schemeClr val="bg1"/>
              </a:solidFill>
            </a:endParaRPr>
          </a:p>
        </p:txBody>
      </p:sp>
      <p:sp>
        <p:nvSpPr>
          <p:cNvPr id="11" name="Title 2"/>
          <p:cNvSpPr>
            <a:spLocks noGrp="1"/>
          </p:cNvSpPr>
          <p:nvPr>
            <p:ph type="title"/>
          </p:nvPr>
        </p:nvSpPr>
        <p:spPr bwMode="auto">
          <a:xfrm>
            <a:off x="251520" y="1951426"/>
            <a:ext cx="8640960" cy="29177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5. Additional information</a:t>
            </a:r>
            <a:endParaRPr lang="en-GB" dirty="0" smtClean="0">
              <a:solidFill>
                <a:schemeClr val="bg1"/>
              </a:solidFill>
            </a:endParaRPr>
          </a:p>
        </p:txBody>
      </p:sp>
    </p:spTree>
    <p:extLst>
      <p:ext uri="{BB962C8B-B14F-4D97-AF65-F5344CB8AC3E}">
        <p14:creationId xmlns:p14="http://schemas.microsoft.com/office/powerpoint/2010/main" val="2660351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686800" y="6544907"/>
            <a:ext cx="445168" cy="276999"/>
          </a:xfrm>
          <a:prstGeom prst="rect">
            <a:avLst/>
          </a:prstGeom>
          <a:noFill/>
        </p:spPr>
        <p:txBody>
          <a:bodyPr wrap="square" rtlCol="0">
            <a:spAutoFit/>
          </a:bodyPr>
          <a:lstStyle/>
          <a:p>
            <a:pPr algn="ctr"/>
            <a:fld id="{044D6E93-FD1B-45B2-9C7F-F93BA201C36C}" type="slidenum">
              <a:rPr lang="en-GB" sz="1200" b="0" i="0" smtClean="0">
                <a:solidFill>
                  <a:srgbClr val="0070C0"/>
                </a:solidFill>
                <a:latin typeface="+mn-lt"/>
              </a:rPr>
              <a:pPr algn="ctr"/>
              <a:t>29</a:t>
            </a:fld>
            <a:endParaRPr lang="en-GB" sz="1200" b="0" i="0">
              <a:solidFill>
                <a:srgbClr val="0070C0"/>
              </a:solidFill>
              <a:latin typeface="+mn-lt"/>
            </a:endParaRPr>
          </a:p>
        </p:txBody>
      </p:sp>
      <p:sp>
        <p:nvSpPr>
          <p:cNvPr id="6" name="Rectangle 5"/>
          <p:cNvSpPr/>
          <p:nvPr/>
        </p:nvSpPr>
        <p:spPr>
          <a:xfrm>
            <a:off x="207878" y="1318709"/>
            <a:ext cx="8712200" cy="369332"/>
          </a:xfrm>
          <a:prstGeom prst="rect">
            <a:avLst/>
          </a:prstGeom>
          <a:solidFill>
            <a:srgbClr val="0F5494"/>
          </a:solidFill>
        </p:spPr>
        <p:txBody>
          <a:bodyPr wrap="square">
            <a:spAutoFit/>
          </a:bodyPr>
          <a:lstStyle/>
          <a:p>
            <a:pPr marL="0" lvl="1" algn="l"/>
            <a:r>
              <a:rPr lang="pt-PT" sz="1800" i="0" kern="0" dirty="0" smtClean="0">
                <a:solidFill>
                  <a:schemeClr val="bg1"/>
                </a:solidFill>
                <a:latin typeface="+mn-lt"/>
              </a:rPr>
              <a:t>WP 2016-2017 – EO </a:t>
            </a:r>
            <a:r>
              <a:rPr lang="pt-PT" sz="1800" i="0" kern="0" dirty="0" err="1" smtClean="0">
                <a:solidFill>
                  <a:schemeClr val="bg1"/>
                </a:solidFill>
                <a:latin typeface="+mn-lt"/>
              </a:rPr>
              <a:t>Support</a:t>
            </a:r>
            <a:r>
              <a:rPr lang="pt-PT" sz="1800" i="0" kern="0" dirty="0" smtClean="0">
                <a:solidFill>
                  <a:schemeClr val="bg1"/>
                </a:solidFill>
                <a:latin typeface="+mn-lt"/>
              </a:rPr>
              <a:t> </a:t>
            </a:r>
            <a:r>
              <a:rPr lang="pt-PT" sz="1800" i="0" kern="0" dirty="0" err="1" smtClean="0">
                <a:solidFill>
                  <a:schemeClr val="bg1"/>
                </a:solidFill>
                <a:latin typeface="+mn-lt"/>
              </a:rPr>
              <a:t>documents</a:t>
            </a:r>
            <a:endParaRPr lang="en-GB" sz="1800" b="0" i="0" kern="0" dirty="0">
              <a:solidFill>
                <a:schemeClr val="bg1"/>
              </a:solidFill>
              <a:latin typeface="+mn-lt"/>
            </a:endParaRPr>
          </a:p>
        </p:txBody>
      </p:sp>
      <p:sp>
        <p:nvSpPr>
          <p:cNvPr id="2" name="TextBox 1"/>
          <p:cNvSpPr txBox="1"/>
          <p:nvPr/>
        </p:nvSpPr>
        <p:spPr>
          <a:xfrm>
            <a:off x="141380" y="2141036"/>
            <a:ext cx="8731100" cy="2523768"/>
          </a:xfrm>
          <a:prstGeom prst="rect">
            <a:avLst/>
          </a:prstGeom>
          <a:noFill/>
        </p:spPr>
        <p:txBody>
          <a:bodyPr wrap="square" rtlCol="0">
            <a:spAutoFit/>
          </a:bodyPr>
          <a:lstStyle/>
          <a:p>
            <a:pPr algn="l"/>
            <a:endParaRPr lang="pt-PT" sz="2000" b="0" i="0" dirty="0">
              <a:solidFill>
                <a:srgbClr val="0F5494"/>
              </a:solidFill>
              <a:latin typeface="+mn-lt"/>
            </a:endParaRPr>
          </a:p>
          <a:p>
            <a:pPr marL="285750" indent="-285750" algn="l">
              <a:buFont typeface="Arial" panose="020B0604020202020204" pitchFamily="34" charset="0"/>
              <a:buChar char="•"/>
            </a:pPr>
            <a:r>
              <a:rPr lang="en-GB" sz="2000" i="0" dirty="0" smtClean="0">
                <a:solidFill>
                  <a:srgbClr val="0F5494"/>
                </a:solidFill>
                <a:latin typeface="+mn-lt"/>
              </a:rPr>
              <a:t>Access to Copernicus data</a:t>
            </a:r>
          </a:p>
          <a:p>
            <a:pPr marL="723900" lvl="1"/>
            <a:r>
              <a:rPr lang="en-GB" sz="2000" b="0" i="0" dirty="0">
                <a:solidFill>
                  <a:srgbClr val="0F5494"/>
                </a:solidFill>
                <a:latin typeface="+mn-lt"/>
                <a:hlinkClick r:id="rId3"/>
              </a:rPr>
              <a:t>http://www.copernicus.eu/main/data-access</a:t>
            </a:r>
            <a:r>
              <a:rPr lang="en-GB" sz="2000" b="0" i="0" dirty="0">
                <a:solidFill>
                  <a:srgbClr val="0F5494"/>
                </a:solidFill>
                <a:latin typeface="+mn-lt"/>
              </a:rPr>
              <a:t> </a:t>
            </a:r>
            <a:endParaRPr lang="es-ES" sz="2000" b="0" i="0" dirty="0">
              <a:solidFill>
                <a:srgbClr val="0F5494"/>
              </a:solidFill>
              <a:latin typeface="+mn-lt"/>
            </a:endParaRPr>
          </a:p>
          <a:p>
            <a:pPr marL="266700"/>
            <a:endParaRPr lang="en-GB" sz="1800" b="0" i="0" dirty="0">
              <a:solidFill>
                <a:srgbClr val="0F5494"/>
              </a:solidFill>
              <a:latin typeface="+mn-lt"/>
            </a:endParaRPr>
          </a:p>
          <a:p>
            <a:pPr algn="l"/>
            <a:endParaRPr lang="en-GB" sz="2000" b="0" i="0" dirty="0" smtClean="0">
              <a:solidFill>
                <a:srgbClr val="0F5494"/>
              </a:solidFill>
              <a:latin typeface="+mn-lt"/>
            </a:endParaRPr>
          </a:p>
          <a:p>
            <a:pPr marL="285750" indent="-285750" algn="l">
              <a:buFont typeface="Arial" panose="020B0604020202020204" pitchFamily="34" charset="0"/>
              <a:buChar char="•"/>
            </a:pPr>
            <a:r>
              <a:rPr lang="en-GB" sz="2000" i="0" dirty="0">
                <a:solidFill>
                  <a:srgbClr val="0F5494"/>
                </a:solidFill>
                <a:latin typeface="+mn-lt"/>
              </a:rPr>
              <a:t>Evolution of Copernicus </a:t>
            </a:r>
            <a:r>
              <a:rPr lang="en-GB" sz="2000" i="0" dirty="0" smtClean="0">
                <a:solidFill>
                  <a:srgbClr val="0F5494"/>
                </a:solidFill>
                <a:latin typeface="+mn-lt"/>
              </a:rPr>
              <a:t>services</a:t>
            </a:r>
          </a:p>
          <a:p>
            <a:pPr lvl="1"/>
            <a:r>
              <a:rPr lang="en-GB" sz="2000" b="0" i="0" dirty="0">
                <a:solidFill>
                  <a:srgbClr val="0F5494"/>
                </a:solidFill>
                <a:latin typeface="+mn-lt"/>
                <a:hlinkClick r:id="rId4"/>
              </a:rPr>
              <a:t>http://</a:t>
            </a:r>
            <a:r>
              <a:rPr lang="en-GB" sz="2000" b="0" i="0" dirty="0" smtClean="0">
                <a:solidFill>
                  <a:srgbClr val="0F5494"/>
                </a:solidFill>
                <a:latin typeface="+mn-lt"/>
                <a:hlinkClick r:id="rId4"/>
              </a:rPr>
              <a:t>ec.europa.eu/growth/sectors/space/research/horizon-2020/index_en.htm</a:t>
            </a:r>
            <a:r>
              <a:rPr lang="en-GB" sz="2000" b="0" i="0" dirty="0">
                <a:solidFill>
                  <a:srgbClr val="0F5494"/>
                </a:solidFill>
                <a:latin typeface="+mn-lt"/>
              </a:rPr>
              <a:t> </a:t>
            </a:r>
            <a:endParaRPr lang="en-GB" sz="2000" b="0" i="0" dirty="0" smtClean="0">
              <a:solidFill>
                <a:srgbClr val="0F5494"/>
              </a:solidFill>
              <a:latin typeface="+mn-lt"/>
            </a:endParaRPr>
          </a:p>
        </p:txBody>
      </p:sp>
      <p:grpSp>
        <p:nvGrpSpPr>
          <p:cNvPr id="5" name="Group 2047"/>
          <p:cNvGrpSpPr/>
          <p:nvPr/>
        </p:nvGrpSpPr>
        <p:grpSpPr>
          <a:xfrm>
            <a:off x="6720263" y="112200"/>
            <a:ext cx="2247957" cy="738340"/>
            <a:chOff x="6720263" y="112200"/>
            <a:chExt cx="2247957" cy="738340"/>
          </a:xfrm>
        </p:grpSpPr>
        <p:pic>
          <p:nvPicPr>
            <p:cNvPr id="7" name="Picture 2" descr="http://www.esa.int/var/esa/storage/images/esa_multimedia/images/2014/01/sentinel-1_radar_vision/13494392-1-eng-GB/Sentinel-1_radar_vision.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720263" y="112200"/>
              <a:ext cx="2196752" cy="723710"/>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8" name="TextBox 5"/>
            <p:cNvSpPr txBox="1"/>
            <p:nvPr/>
          </p:nvSpPr>
          <p:spPr>
            <a:xfrm>
              <a:off x="8283417" y="696652"/>
              <a:ext cx="684803" cy="153888"/>
            </a:xfrm>
            <a:prstGeom prst="rect">
              <a:avLst/>
            </a:prstGeom>
            <a:noFill/>
            <a:ln>
              <a:noFill/>
            </a:ln>
          </p:spPr>
          <p:txBody>
            <a:bodyPr wrap="none" rtlCol="0">
              <a:spAutoFit/>
            </a:bodyPr>
            <a:lstStyle/>
            <a:p>
              <a:r>
                <a:rPr lang="pt-PT" sz="400" b="0" i="0" dirty="0" err="1" smtClean="0">
                  <a:solidFill>
                    <a:schemeClr val="bg1"/>
                  </a:solidFill>
                  <a:latin typeface="+mn-lt"/>
                </a:rPr>
                <a:t>Image</a:t>
              </a:r>
              <a:r>
                <a:rPr lang="pt-PT" sz="400" b="0" i="0" dirty="0" smtClean="0">
                  <a:solidFill>
                    <a:schemeClr val="bg1"/>
                  </a:solidFill>
                  <a:latin typeface="+mn-lt"/>
                </a:rPr>
                <a:t> </a:t>
              </a:r>
              <a:r>
                <a:rPr lang="pt-PT" sz="400" b="0" i="0" dirty="0" err="1">
                  <a:solidFill>
                    <a:schemeClr val="bg1"/>
                  </a:solidFill>
                  <a:latin typeface="+mn-lt"/>
                </a:rPr>
                <a:t>c</a:t>
              </a:r>
              <a:r>
                <a:rPr lang="pt-PT" sz="400" b="0" i="0" dirty="0" err="1" smtClean="0">
                  <a:solidFill>
                    <a:schemeClr val="bg1"/>
                  </a:solidFill>
                  <a:latin typeface="+mn-lt"/>
                </a:rPr>
                <a:t>redits</a:t>
              </a:r>
              <a:r>
                <a:rPr lang="pt-PT" sz="400" b="0" i="0" dirty="0" smtClean="0">
                  <a:solidFill>
                    <a:schemeClr val="bg1"/>
                  </a:solidFill>
                  <a:latin typeface="+mn-lt"/>
                </a:rPr>
                <a:t>: ESA</a:t>
              </a:r>
              <a:endParaRPr lang="en-GB" sz="400" b="0" i="0" dirty="0" smtClean="0">
                <a:solidFill>
                  <a:schemeClr val="bg1"/>
                </a:solidFill>
                <a:latin typeface="+mn-lt"/>
              </a:endParaRPr>
            </a:p>
          </p:txBody>
        </p:sp>
      </p:grpSp>
      <p:sp>
        <p:nvSpPr>
          <p:cNvPr id="9" name="Rectangle 6"/>
          <p:cNvSpPr/>
          <p:nvPr/>
        </p:nvSpPr>
        <p:spPr>
          <a:xfrm>
            <a:off x="462892" y="246083"/>
            <a:ext cx="3023258" cy="461665"/>
          </a:xfrm>
          <a:prstGeom prst="rect">
            <a:avLst/>
          </a:prstGeom>
          <a:noFill/>
        </p:spPr>
        <p:txBody>
          <a:bodyPr wrap="square">
            <a:spAutoFit/>
          </a:bodyPr>
          <a:lstStyle/>
          <a:p>
            <a:pPr marL="0" lvl="1" algn="ctr"/>
            <a:r>
              <a:rPr lang="en-GB" sz="2400" b="0" i="0" kern="0" dirty="0" smtClean="0">
                <a:solidFill>
                  <a:schemeClr val="bg1"/>
                </a:solidFill>
                <a:latin typeface="+mn-lt"/>
              </a:rPr>
              <a:t>Earth observation</a:t>
            </a:r>
          </a:p>
        </p:txBody>
      </p:sp>
    </p:spTree>
    <p:extLst>
      <p:ext uri="{BB962C8B-B14F-4D97-AF65-F5344CB8AC3E}">
        <p14:creationId xmlns:p14="http://schemas.microsoft.com/office/powerpoint/2010/main" val="2336631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bwMode="auto">
          <a:xfrm>
            <a:off x="320968" y="2132856"/>
            <a:ext cx="8640960" cy="973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2400" dirty="0" smtClean="0">
                <a:solidFill>
                  <a:srgbClr val="FFFFFF"/>
                </a:solidFill>
                <a:latin typeface="Verdana"/>
              </a:rPr>
              <a:t>1. HORIZON 2020</a:t>
            </a:r>
            <a:endParaRPr lang="en-GB" dirty="0" smtClean="0"/>
          </a:p>
        </p:txBody>
      </p:sp>
      <p:sp>
        <p:nvSpPr>
          <p:cNvPr id="3" name="Text Box 4"/>
          <p:cNvSpPr txBox="1">
            <a:spLocks noChangeArrowheads="1"/>
          </p:cNvSpPr>
          <p:nvPr/>
        </p:nvSpPr>
        <p:spPr bwMode="auto">
          <a:xfrm>
            <a:off x="632725" y="2861701"/>
            <a:ext cx="8017446" cy="954107"/>
          </a:xfrm>
          <a:prstGeom prst="rect">
            <a:avLst/>
          </a:prstGeom>
          <a:noFill/>
          <a:ln w="9525">
            <a:noFill/>
            <a:miter lim="800000"/>
            <a:headEnd/>
            <a:tailEnd/>
          </a:ln>
        </p:spPr>
        <p:txBody>
          <a:bodyPr wrap="square">
            <a:spAutoFit/>
          </a:bodyPr>
          <a:lstStyle/>
          <a:p>
            <a:pPr algn="ctr"/>
            <a:r>
              <a:rPr lang="en-GB" sz="2800" b="0" dirty="0">
                <a:solidFill>
                  <a:srgbClr val="FFFFFF"/>
                </a:solidFill>
                <a:latin typeface="+mn-lt"/>
              </a:rPr>
              <a:t>European Union programme for </a:t>
            </a:r>
          </a:p>
          <a:p>
            <a:pPr algn="ctr"/>
            <a:r>
              <a:rPr lang="en-GB" sz="2800" b="0" dirty="0">
                <a:solidFill>
                  <a:srgbClr val="FFFFFF"/>
                </a:solidFill>
                <a:latin typeface="+mn-lt"/>
              </a:rPr>
              <a:t>research and innovation for 2014-2020</a:t>
            </a:r>
          </a:p>
        </p:txBody>
      </p:sp>
    </p:spTree>
    <p:extLst>
      <p:ext uri="{BB962C8B-B14F-4D97-AF65-F5344CB8AC3E}">
        <p14:creationId xmlns:p14="http://schemas.microsoft.com/office/powerpoint/2010/main" val="3613062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1552440299"/>
              </p:ext>
            </p:extLst>
          </p:nvPr>
        </p:nvGraphicFramePr>
        <p:xfrm>
          <a:off x="0" y="0"/>
          <a:ext cx="0" cy="0"/>
        </p:xfrm>
        <a:graphic>
          <a:graphicData uri="http://schemas.openxmlformats.org/drawingml/2006/table">
            <a:tbl>
              <a:tblPr firstRow="1" bandRow="1">
                <a:tableStyleId>{5C22544A-7EE6-4342-B048-85BDC9FD1C3A}</a:tableStyleId>
              </a:tblPr>
              <a:tblGrid>
                <a:gridCol w="208280"/>
                <a:gridCol w="208280"/>
                <a:gridCol w="208280"/>
              </a:tblGrid>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9748737"/>
              </p:ext>
            </p:extLst>
          </p:nvPr>
        </p:nvGraphicFramePr>
        <p:xfrm>
          <a:off x="237736" y="2392678"/>
          <a:ext cx="8718215" cy="1543052"/>
        </p:xfrm>
        <a:graphic>
          <a:graphicData uri="http://schemas.openxmlformats.org/drawingml/2006/table">
            <a:tbl>
              <a:tblPr firstRow="1" firstCol="1" bandRow="1">
                <a:effectLst>
                  <a:outerShdw blurRad="50800" dist="38100" dir="2700000" algn="tl" rotWithShape="0">
                    <a:prstClr val="black">
                      <a:alpha val="40000"/>
                    </a:prstClr>
                  </a:outerShdw>
                </a:effectLst>
                <a:tableStyleId>{69CF1AB2-1976-4502-BF36-3FF5EA218861}</a:tableStyleId>
              </a:tblPr>
              <a:tblGrid>
                <a:gridCol w="2809207"/>
                <a:gridCol w="3000375"/>
                <a:gridCol w="2908633"/>
              </a:tblGrid>
              <a:tr h="566804">
                <a:tc>
                  <a:txBody>
                    <a:bodyPr/>
                    <a:lstStyle/>
                    <a:p>
                      <a:pPr marL="0" lvl="0" indent="0" algn="ctr">
                        <a:lnSpc>
                          <a:spcPct val="100000"/>
                        </a:lnSpc>
                        <a:spcBef>
                          <a:spcPts val="300"/>
                        </a:spcBef>
                        <a:spcAft>
                          <a:spcPts val="300"/>
                        </a:spcAft>
                        <a:buFont typeface="Symbol"/>
                        <a:buNone/>
                      </a:pPr>
                      <a:r>
                        <a:rPr lang="pt-PT" sz="2000" b="0" dirty="0" err="1" smtClean="0">
                          <a:solidFill>
                            <a:schemeClr val="bg1"/>
                          </a:solidFill>
                          <a:effectLst/>
                          <a:latin typeface="+mn-lt"/>
                          <a:ea typeface="Calibri"/>
                          <a:cs typeface="Times New Roman"/>
                        </a:rPr>
                        <a:t>Calls</a:t>
                      </a:r>
                      <a:endParaRPr lang="en-GB" sz="2000" b="0" dirty="0">
                        <a:solidFill>
                          <a:schemeClr val="bg1"/>
                        </a:solidFill>
                        <a:effectLst/>
                        <a:latin typeface="+mn-lt"/>
                        <a:ea typeface="Calibri"/>
                        <a:cs typeface="Times New Roman"/>
                      </a:endParaRPr>
                    </a:p>
                  </a:txBody>
                  <a:tcPr marL="54860" marR="54860" marT="0" marB="0" anchor="ctr">
                    <a:solidFill>
                      <a:schemeClr val="tx2">
                        <a:lumMod val="75000"/>
                        <a:lumOff val="25000"/>
                      </a:schemeClr>
                    </a:solidFill>
                  </a:tcPr>
                </a:tc>
                <a:tc>
                  <a:txBody>
                    <a:bodyPr/>
                    <a:lstStyle/>
                    <a:p>
                      <a:pPr algn="ctr">
                        <a:lnSpc>
                          <a:spcPct val="100000"/>
                        </a:lnSpc>
                        <a:spcBef>
                          <a:spcPts val="300"/>
                        </a:spcBef>
                        <a:spcAft>
                          <a:spcPts val="300"/>
                        </a:spcAft>
                      </a:pPr>
                      <a:r>
                        <a:rPr lang="pt-PT" sz="2000" b="0" baseline="0" dirty="0" err="1" smtClean="0">
                          <a:solidFill>
                            <a:schemeClr val="bg1"/>
                          </a:solidFill>
                          <a:effectLst/>
                          <a:latin typeface="+mn-lt"/>
                        </a:rPr>
                        <a:t>Opening</a:t>
                      </a:r>
                      <a:r>
                        <a:rPr lang="pt-PT" sz="2000" b="0" baseline="0" dirty="0" smtClean="0">
                          <a:solidFill>
                            <a:schemeClr val="bg1"/>
                          </a:solidFill>
                          <a:effectLst/>
                          <a:latin typeface="+mn-lt"/>
                        </a:rPr>
                        <a:t> dates</a:t>
                      </a:r>
                    </a:p>
                  </a:txBody>
                  <a:tcPr marL="54860" marR="54860" marT="0" marB="0" anchor="ctr">
                    <a:solidFill>
                      <a:schemeClr val="tx2">
                        <a:lumMod val="75000"/>
                        <a:lumOff val="25000"/>
                      </a:schemeClr>
                    </a:solidFill>
                  </a:tcPr>
                </a:tc>
                <a:tc>
                  <a:txBody>
                    <a:bodyPr/>
                    <a:lstStyle/>
                    <a:p>
                      <a:pPr algn="ctr">
                        <a:lnSpc>
                          <a:spcPct val="100000"/>
                        </a:lnSpc>
                        <a:spcBef>
                          <a:spcPts val="300"/>
                        </a:spcBef>
                        <a:spcAft>
                          <a:spcPts val="300"/>
                        </a:spcAft>
                      </a:pPr>
                      <a:r>
                        <a:rPr lang="pt-PT" sz="2000" b="0" baseline="0" dirty="0" smtClean="0">
                          <a:solidFill>
                            <a:schemeClr val="bg1"/>
                          </a:solidFill>
                          <a:effectLst/>
                          <a:latin typeface="+mn-lt"/>
                        </a:rPr>
                        <a:t>Deadlines</a:t>
                      </a:r>
                    </a:p>
                  </a:txBody>
                  <a:tcPr marL="54860" marR="54860" marT="0" marB="0" anchor="ctr">
                    <a:solidFill>
                      <a:schemeClr val="tx2">
                        <a:lumMod val="75000"/>
                        <a:lumOff val="25000"/>
                      </a:schemeClr>
                    </a:solidFill>
                  </a:tcPr>
                </a:tc>
              </a:tr>
              <a:tr h="976248">
                <a:tc>
                  <a:txBody>
                    <a:bodyPr/>
                    <a:lstStyle/>
                    <a:p>
                      <a:pPr marL="0" lvl="0" indent="0" algn="ctr">
                        <a:lnSpc>
                          <a:spcPct val="100000"/>
                        </a:lnSpc>
                        <a:spcBef>
                          <a:spcPts val="300"/>
                        </a:spcBef>
                        <a:spcAft>
                          <a:spcPts val="300"/>
                        </a:spcAft>
                        <a:buFont typeface="Symbol"/>
                        <a:buNone/>
                      </a:pPr>
                      <a:r>
                        <a:rPr lang="pt-PT" sz="2000" b="0" dirty="0" smtClean="0">
                          <a:solidFill>
                            <a:schemeClr val="tx1"/>
                          </a:solidFill>
                          <a:effectLst/>
                          <a:latin typeface="+mn-lt"/>
                          <a:ea typeface="Calibri"/>
                          <a:cs typeface="Times New Roman"/>
                        </a:rPr>
                        <a:t>EO-2016</a:t>
                      </a:r>
                    </a:p>
                    <a:p>
                      <a:pPr marL="0" lvl="0" indent="0" algn="ctr">
                        <a:lnSpc>
                          <a:spcPct val="100000"/>
                        </a:lnSpc>
                        <a:spcBef>
                          <a:spcPts val="300"/>
                        </a:spcBef>
                        <a:spcAft>
                          <a:spcPts val="300"/>
                        </a:spcAft>
                        <a:buFont typeface="Symbol"/>
                        <a:buNone/>
                      </a:pPr>
                      <a:r>
                        <a:rPr lang="pt-PT" sz="2000" b="0" dirty="0" smtClean="0">
                          <a:solidFill>
                            <a:schemeClr val="tx1"/>
                          </a:solidFill>
                          <a:effectLst/>
                          <a:latin typeface="+mn-lt"/>
                          <a:ea typeface="Calibri"/>
                          <a:cs typeface="Times New Roman"/>
                        </a:rPr>
                        <a:t>COMPET-2016</a:t>
                      </a:r>
                      <a:endParaRPr lang="en-GB" sz="2000" b="0" dirty="0">
                        <a:solidFill>
                          <a:schemeClr val="tx1"/>
                        </a:solidFill>
                        <a:effectLst/>
                        <a:latin typeface="+mn-lt"/>
                        <a:ea typeface="Calibri"/>
                        <a:cs typeface="Times New Roman"/>
                      </a:endParaRPr>
                    </a:p>
                  </a:txBody>
                  <a:tcPr marL="54860" marR="54860" marT="0" marB="0" anchor="ctr"/>
                </a:tc>
                <a:tc>
                  <a:txBody>
                    <a:bodyPr/>
                    <a:lstStyle/>
                    <a:p>
                      <a:pPr algn="ctr">
                        <a:lnSpc>
                          <a:spcPct val="100000"/>
                        </a:lnSpc>
                        <a:spcBef>
                          <a:spcPts val="300"/>
                        </a:spcBef>
                        <a:spcAft>
                          <a:spcPts val="300"/>
                        </a:spcAft>
                      </a:pPr>
                      <a:r>
                        <a:rPr lang="en-GB" sz="2000" b="0" dirty="0" smtClean="0">
                          <a:solidFill>
                            <a:schemeClr val="tx1"/>
                          </a:solidFill>
                          <a:effectLst/>
                        </a:rPr>
                        <a:t>10 November 2015</a:t>
                      </a:r>
                    </a:p>
                  </a:txBody>
                  <a:tcPr marL="54860" marR="54860" marT="0" marB="0" anchor="ctr"/>
                </a:tc>
                <a:tc>
                  <a:txBody>
                    <a:bodyPr/>
                    <a:lstStyle/>
                    <a:p>
                      <a:pPr algn="ctr">
                        <a:lnSpc>
                          <a:spcPct val="100000"/>
                        </a:lnSpc>
                        <a:spcBef>
                          <a:spcPts val="300"/>
                        </a:spcBef>
                        <a:spcAft>
                          <a:spcPts val="300"/>
                        </a:spcAft>
                      </a:pPr>
                      <a:r>
                        <a:rPr lang="pt-PT" sz="2000" b="0" baseline="0" dirty="0" smtClean="0">
                          <a:solidFill>
                            <a:srgbClr val="C00000"/>
                          </a:solidFill>
                          <a:effectLst/>
                          <a:latin typeface="+mn-lt"/>
                        </a:rPr>
                        <a:t>3 </a:t>
                      </a:r>
                      <a:r>
                        <a:rPr lang="pt-PT" sz="2000" b="0" baseline="0" dirty="0" err="1" smtClean="0">
                          <a:solidFill>
                            <a:srgbClr val="C00000"/>
                          </a:solidFill>
                          <a:effectLst/>
                          <a:latin typeface="+mn-lt"/>
                        </a:rPr>
                        <a:t>March</a:t>
                      </a:r>
                      <a:r>
                        <a:rPr lang="pt-PT" sz="2000" b="0" baseline="0" dirty="0" smtClean="0">
                          <a:solidFill>
                            <a:srgbClr val="C00000"/>
                          </a:solidFill>
                          <a:effectLst/>
                          <a:latin typeface="+mn-lt"/>
                        </a:rPr>
                        <a:t> 2016</a:t>
                      </a:r>
                    </a:p>
                  </a:txBody>
                  <a:tcPr marL="54860" marR="54860" marT="0" marB="0" anchor="ctr"/>
                </a:tc>
              </a:tr>
            </a:tbl>
          </a:graphicData>
        </a:graphic>
      </p:graphicFrame>
      <p:sp>
        <p:nvSpPr>
          <p:cNvPr id="6" name="Rectangle 5"/>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1800" i="0" smtClean="0">
                <a:solidFill>
                  <a:srgbClr val="FFFFFF"/>
                </a:solidFill>
                <a:latin typeface="Verdana" pitchFamily="34" charset="0"/>
              </a:rPr>
              <a:t>WP 2016-2017</a:t>
            </a:r>
          </a:p>
          <a:p>
            <a:pPr marL="173038">
              <a:spcBef>
                <a:spcPts val="600"/>
              </a:spcBef>
            </a:pPr>
            <a:r>
              <a:rPr lang="pt-PT" altLang="en-US" sz="1800" i="0" smtClean="0">
                <a:solidFill>
                  <a:srgbClr val="FFFFFF"/>
                </a:solidFill>
                <a:latin typeface="Verdana" pitchFamily="34" charset="0"/>
              </a:rPr>
              <a:t>Implementation calendar</a:t>
            </a:r>
            <a:endParaRPr lang="en-GB" altLang="en-US" sz="1800" i="0">
              <a:solidFill>
                <a:srgbClr val="FFFFFF"/>
              </a:solidFill>
              <a:latin typeface="Verdana" pitchFamily="34" charset="0"/>
            </a:endParaRPr>
          </a:p>
        </p:txBody>
      </p:sp>
    </p:spTree>
    <p:extLst>
      <p:ext uri="{BB962C8B-B14F-4D97-AF65-F5344CB8AC3E}">
        <p14:creationId xmlns:p14="http://schemas.microsoft.com/office/powerpoint/2010/main" val="2503378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373659" y="1206274"/>
            <a:ext cx="8856663" cy="422526"/>
          </a:xfrm>
          <a:prstGeom prst="rect">
            <a:avLst/>
          </a:prstGeom>
        </p:spPr>
        <p:txBody>
          <a:bodyPr vert="horz" lIns="91440" tIns="45720" rIns="91440" bIns="45720" rtlCol="0" anchor="t">
            <a:normAutofit/>
          </a:bodyPr>
          <a:lstStyle>
            <a:lvl1pPr marL="358775" indent="-358775" algn="l" rtl="0" eaLnBrk="0" fontAlgn="base" hangingPunct="0">
              <a:spcBef>
                <a:spcPct val="0"/>
              </a:spcBef>
              <a:spcAft>
                <a:spcPct val="0"/>
              </a:spcAft>
              <a:defRPr sz="3000" b="1">
                <a:solidFill>
                  <a:schemeClr val="tx1"/>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spcAft>
                <a:spcPts val="600"/>
              </a:spcAft>
              <a:defRPr/>
            </a:pPr>
            <a:r>
              <a:rPr lang="en-US" sz="1800" b="0" dirty="0" smtClean="0">
                <a:solidFill>
                  <a:srgbClr val="C00000"/>
                </a:solidFill>
              </a:rPr>
              <a:t>Beyond the deadline</a:t>
            </a:r>
            <a:r>
              <a:rPr lang="en-US" sz="1800" b="0" dirty="0" smtClean="0">
                <a:solidFill>
                  <a:srgbClr val="C00000"/>
                </a:solidFill>
              </a:rPr>
              <a:t>… </a:t>
            </a:r>
            <a:r>
              <a:rPr lang="en-US" sz="1800" b="0" i="0" dirty="0" smtClean="0">
                <a:solidFill>
                  <a:srgbClr val="C00000"/>
                </a:solidFill>
              </a:rPr>
              <a:t>Example </a:t>
            </a:r>
            <a:r>
              <a:rPr lang="en-US" sz="1800" b="0" i="0" dirty="0" smtClean="0">
                <a:solidFill>
                  <a:srgbClr val="C00000"/>
                </a:solidFill>
              </a:rPr>
              <a:t>of the evaluation process (2015)</a:t>
            </a:r>
            <a:endParaRPr lang="fr-BE" sz="1800" b="0" i="0" dirty="0">
              <a:solidFill>
                <a:srgbClr val="C00000"/>
              </a:solidFill>
            </a:endParaRPr>
          </a:p>
        </p:txBody>
      </p:sp>
      <p:sp>
        <p:nvSpPr>
          <p:cNvPr id="23" name="Oval 22"/>
          <p:cNvSpPr/>
          <p:nvPr/>
        </p:nvSpPr>
        <p:spPr>
          <a:xfrm>
            <a:off x="150024" y="2892780"/>
            <a:ext cx="1512168" cy="936104"/>
          </a:xfrm>
          <a:prstGeom prst="ellipse">
            <a:avLst/>
          </a:prstGeom>
          <a:solidFill>
            <a:srgbClr val="0070C0"/>
          </a:solidFill>
          <a:ln w="9525" cap="flat" cmpd="sng" algn="ctr">
            <a:noFill/>
            <a:prstDash val="solid"/>
          </a:ln>
          <a:effectLst>
            <a:glow rad="63500">
              <a:srgbClr val="000000">
                <a:satMod val="175000"/>
                <a:alpha val="40000"/>
              </a:srgbClr>
            </a:glow>
            <a:outerShdw blurRad="40000" dist="23000" dir="5400000" rotWithShape="0">
              <a:srgbClr val="000000">
                <a:alpha val="35000"/>
              </a:srgbClr>
            </a:outerShdw>
            <a:reflection blurRad="6350" stA="50000" endA="300" endPos="38500" dist="50800" dir="5400000" sy="-100000" algn="bl" rotWithShape="0"/>
          </a:effectLst>
        </p:spPr>
        <p:txBody>
          <a:bodyPr wrap="none" lIns="0" tIns="0" rIns="0" bIns="0" anchor="ctr"/>
          <a:lstStyle/>
          <a:p>
            <a:pPr algn="ctr" defTabSz="457200" fontAlgn="auto">
              <a:spcBef>
                <a:spcPts val="0"/>
              </a:spcBef>
              <a:spcAft>
                <a:spcPts val="0"/>
              </a:spcAft>
              <a:defRPr/>
            </a:pPr>
            <a:r>
              <a:rPr lang="en-GB" sz="1600" kern="0" dirty="0">
                <a:solidFill>
                  <a:srgbClr val="FFFFFF"/>
                </a:solidFill>
                <a:latin typeface="Verdana"/>
                <a:ea typeface="Verdana" panose="020B0604030504040204" pitchFamily="34" charset="0"/>
                <a:cs typeface="Verdana" panose="020B0604030504040204" pitchFamily="34" charset="0"/>
              </a:rPr>
              <a:t>Receipt of </a:t>
            </a:r>
            <a:br>
              <a:rPr lang="en-GB" sz="1600" kern="0" dirty="0">
                <a:solidFill>
                  <a:srgbClr val="FFFFFF"/>
                </a:solidFill>
                <a:latin typeface="Verdana"/>
                <a:ea typeface="Verdana" panose="020B0604030504040204" pitchFamily="34" charset="0"/>
                <a:cs typeface="Verdana" panose="020B0604030504040204" pitchFamily="34" charset="0"/>
              </a:rPr>
            </a:br>
            <a:r>
              <a:rPr lang="en-GB" sz="1600" kern="0" dirty="0">
                <a:solidFill>
                  <a:srgbClr val="FFFFFF"/>
                </a:solidFill>
                <a:latin typeface="Verdana"/>
                <a:ea typeface="Verdana" panose="020B0604030504040204" pitchFamily="34" charset="0"/>
                <a:cs typeface="Verdana" panose="020B0604030504040204" pitchFamily="34" charset="0"/>
              </a:rPr>
              <a:t>proposals</a:t>
            </a:r>
          </a:p>
        </p:txBody>
      </p:sp>
      <p:sp>
        <p:nvSpPr>
          <p:cNvPr id="24" name="Oval 23"/>
          <p:cNvSpPr/>
          <p:nvPr/>
        </p:nvSpPr>
        <p:spPr>
          <a:xfrm>
            <a:off x="1736203" y="2892780"/>
            <a:ext cx="2144170" cy="936104"/>
          </a:xfrm>
          <a:prstGeom prst="ellipse">
            <a:avLst/>
          </a:prstGeom>
          <a:solidFill>
            <a:srgbClr val="33CC33"/>
          </a:solidFill>
          <a:ln w="9525" cap="flat" cmpd="sng" algn="ctr">
            <a:noFill/>
            <a:prstDash val="solid"/>
          </a:ln>
          <a:effectLst>
            <a:glow rad="63500">
              <a:srgbClr val="000000">
                <a:satMod val="175000"/>
                <a:alpha val="40000"/>
              </a:srgbClr>
            </a:glow>
            <a:outerShdw blurRad="40000" dist="23000" dir="5400000" rotWithShape="0">
              <a:srgbClr val="000000">
                <a:alpha val="35000"/>
              </a:srgbClr>
            </a:outerShdw>
            <a:reflection blurRad="6350" stA="50000" endA="300" endPos="38500" dist="50800" dir="5400000" sy="-100000" algn="bl" rotWithShape="0"/>
          </a:effectLst>
        </p:spPr>
        <p:txBody>
          <a:bodyPr wrap="none" lIns="0" tIns="0" rIns="0" bIns="0" anchor="ctr"/>
          <a:lstStyle/>
          <a:p>
            <a:pPr algn="ctr" defTabSz="457200" fontAlgn="auto">
              <a:spcBef>
                <a:spcPts val="0"/>
              </a:spcBef>
              <a:spcAft>
                <a:spcPts val="0"/>
              </a:spcAft>
              <a:defRPr/>
            </a:pPr>
            <a:r>
              <a:rPr lang="en-GB" sz="1600" kern="0" dirty="0">
                <a:solidFill>
                  <a:srgbClr val="003300"/>
                </a:solidFill>
                <a:latin typeface="Verdana"/>
                <a:ea typeface="Verdana" panose="020B0604030504040204" pitchFamily="34" charset="0"/>
                <a:cs typeface="Verdana" panose="020B0604030504040204" pitchFamily="34" charset="0"/>
              </a:rPr>
              <a:t>Individual</a:t>
            </a:r>
          </a:p>
          <a:p>
            <a:pPr algn="ctr" defTabSz="457200" fontAlgn="auto">
              <a:spcBef>
                <a:spcPts val="0"/>
              </a:spcBef>
              <a:spcAft>
                <a:spcPts val="0"/>
              </a:spcAft>
              <a:defRPr/>
            </a:pPr>
            <a:r>
              <a:rPr lang="en-GB" sz="1600" kern="0" dirty="0">
                <a:solidFill>
                  <a:srgbClr val="003300"/>
                </a:solidFill>
                <a:latin typeface="Verdana"/>
                <a:ea typeface="Verdana" panose="020B0604030504040204" pitchFamily="34" charset="0"/>
                <a:cs typeface="Verdana" panose="020B0604030504040204" pitchFamily="34" charset="0"/>
              </a:rPr>
              <a:t>evaluation</a:t>
            </a:r>
          </a:p>
        </p:txBody>
      </p:sp>
      <p:sp>
        <p:nvSpPr>
          <p:cNvPr id="26" name="Oval 25"/>
          <p:cNvSpPr/>
          <p:nvPr/>
        </p:nvSpPr>
        <p:spPr>
          <a:xfrm>
            <a:off x="3982288" y="2892780"/>
            <a:ext cx="1800200" cy="936104"/>
          </a:xfrm>
          <a:prstGeom prst="ellipse">
            <a:avLst/>
          </a:prstGeom>
          <a:solidFill>
            <a:srgbClr val="33CC33"/>
          </a:solidFill>
          <a:ln w="44450" cap="flat" cmpd="sng" algn="ctr">
            <a:noFill/>
            <a:prstDash val="solid"/>
          </a:ln>
          <a:effectLst>
            <a:glow rad="63500">
              <a:srgbClr val="000000">
                <a:satMod val="175000"/>
                <a:alpha val="40000"/>
              </a:srgbClr>
            </a:glow>
            <a:outerShdw blurRad="40000" dist="23000" dir="5400000" rotWithShape="0">
              <a:srgbClr val="000000">
                <a:alpha val="35000"/>
              </a:srgbClr>
            </a:outerShdw>
            <a:reflection blurRad="6350" stA="50000" endA="300" endPos="38500" dist="50800" dir="5400000" sy="-100000" algn="bl" rotWithShape="0"/>
          </a:effectLst>
        </p:spPr>
        <p:txBody>
          <a:bodyPr wrap="none" lIns="0" tIns="0" rIns="0" bIns="0" anchor="ctr"/>
          <a:lstStyle/>
          <a:p>
            <a:pPr algn="ctr" defTabSz="457200" fontAlgn="auto">
              <a:spcBef>
                <a:spcPts val="0"/>
              </a:spcBef>
              <a:spcAft>
                <a:spcPts val="0"/>
              </a:spcAft>
              <a:defRPr/>
            </a:pPr>
            <a:r>
              <a:rPr lang="fr-BE" sz="1600" kern="0" dirty="0">
                <a:solidFill>
                  <a:srgbClr val="003300"/>
                </a:solidFill>
                <a:latin typeface="Verdana"/>
                <a:ea typeface="Verdana" panose="020B0604030504040204" pitchFamily="34" charset="0"/>
                <a:cs typeface="Verdana" panose="020B0604030504040204" pitchFamily="34" charset="0"/>
              </a:rPr>
              <a:t>Consensus</a:t>
            </a:r>
          </a:p>
          <a:p>
            <a:pPr algn="ctr" defTabSz="457200" fontAlgn="auto">
              <a:spcBef>
                <a:spcPts val="0"/>
              </a:spcBef>
              <a:spcAft>
                <a:spcPts val="0"/>
              </a:spcAft>
              <a:defRPr/>
            </a:pPr>
            <a:r>
              <a:rPr lang="fr-BE" sz="1600" kern="0" dirty="0">
                <a:solidFill>
                  <a:srgbClr val="003300"/>
                </a:solidFill>
                <a:latin typeface="Verdana"/>
                <a:ea typeface="Verdana" panose="020B0604030504040204" pitchFamily="34" charset="0"/>
                <a:cs typeface="Verdana" panose="020B0604030504040204" pitchFamily="34" charset="0"/>
              </a:rPr>
              <a:t>group</a:t>
            </a:r>
          </a:p>
        </p:txBody>
      </p:sp>
      <p:sp>
        <p:nvSpPr>
          <p:cNvPr id="27" name="Oval 26"/>
          <p:cNvSpPr/>
          <p:nvPr/>
        </p:nvSpPr>
        <p:spPr>
          <a:xfrm>
            <a:off x="5940152" y="2826862"/>
            <a:ext cx="1512168" cy="936104"/>
          </a:xfrm>
          <a:prstGeom prst="ellipse">
            <a:avLst/>
          </a:prstGeom>
          <a:solidFill>
            <a:srgbClr val="33CC33"/>
          </a:solidFill>
          <a:ln w="44450" cap="flat" cmpd="sng" algn="ctr">
            <a:noFill/>
            <a:prstDash val="solid"/>
          </a:ln>
          <a:effectLst>
            <a:glow rad="63500">
              <a:srgbClr val="000000">
                <a:satMod val="175000"/>
                <a:alpha val="40000"/>
              </a:srgbClr>
            </a:glow>
            <a:outerShdw blurRad="40000" dist="23000" dir="5400000" rotWithShape="0">
              <a:srgbClr val="000000">
                <a:alpha val="35000"/>
              </a:srgbClr>
            </a:outerShdw>
            <a:reflection blurRad="6350" stA="50000" endA="300" endPos="38500" dist="50800" dir="5400000" sy="-100000" algn="bl" rotWithShape="0"/>
          </a:effectLst>
        </p:spPr>
        <p:txBody>
          <a:bodyPr wrap="none" lIns="0" tIns="0" rIns="0" bIns="0" anchor="ctr"/>
          <a:lstStyle/>
          <a:p>
            <a:pPr algn="ctr" defTabSz="457200" fontAlgn="auto">
              <a:spcBef>
                <a:spcPts val="0"/>
              </a:spcBef>
              <a:spcAft>
                <a:spcPts val="0"/>
              </a:spcAft>
              <a:defRPr/>
            </a:pPr>
            <a:r>
              <a:rPr lang="fr-BE" sz="1600" kern="0" dirty="0">
                <a:solidFill>
                  <a:srgbClr val="003300"/>
                </a:solidFill>
                <a:latin typeface="Verdana"/>
                <a:ea typeface="Verdana" panose="020B0604030504040204" pitchFamily="34" charset="0"/>
                <a:cs typeface="Verdana" panose="020B0604030504040204" pitchFamily="34" charset="0"/>
              </a:rPr>
              <a:t>Panel </a:t>
            </a:r>
            <a:endParaRPr lang="fr-BE" sz="1600" kern="0" dirty="0" smtClean="0">
              <a:solidFill>
                <a:srgbClr val="003300"/>
              </a:solidFill>
              <a:latin typeface="Verdana"/>
              <a:ea typeface="Verdana" panose="020B0604030504040204" pitchFamily="34" charset="0"/>
              <a:cs typeface="Verdana" panose="020B0604030504040204" pitchFamily="34" charset="0"/>
            </a:endParaRPr>
          </a:p>
          <a:p>
            <a:pPr algn="ctr" defTabSz="457200" fontAlgn="auto">
              <a:spcBef>
                <a:spcPts val="0"/>
              </a:spcBef>
              <a:spcAft>
                <a:spcPts val="0"/>
              </a:spcAft>
              <a:defRPr/>
            </a:pPr>
            <a:r>
              <a:rPr lang="fr-BE" sz="1600" kern="0" dirty="0" err="1" smtClean="0">
                <a:solidFill>
                  <a:srgbClr val="003300"/>
                </a:solidFill>
                <a:latin typeface="Verdana"/>
                <a:ea typeface="Verdana" panose="020B0604030504040204" pitchFamily="34" charset="0"/>
                <a:cs typeface="Verdana" panose="020B0604030504040204" pitchFamily="34" charset="0"/>
              </a:rPr>
              <a:t>Review</a:t>
            </a:r>
            <a:endParaRPr lang="fr-BE" sz="1600" kern="0" dirty="0">
              <a:solidFill>
                <a:srgbClr val="003300"/>
              </a:solidFill>
              <a:latin typeface="Verdana"/>
              <a:ea typeface="Verdana" panose="020B0604030504040204" pitchFamily="34" charset="0"/>
              <a:cs typeface="Verdana" panose="020B0604030504040204" pitchFamily="34" charset="0"/>
            </a:endParaRPr>
          </a:p>
        </p:txBody>
      </p:sp>
      <p:sp>
        <p:nvSpPr>
          <p:cNvPr id="28" name="Oval 27"/>
          <p:cNvSpPr/>
          <p:nvPr/>
        </p:nvSpPr>
        <p:spPr>
          <a:xfrm>
            <a:off x="7570471" y="2826862"/>
            <a:ext cx="1512168" cy="936104"/>
          </a:xfrm>
          <a:prstGeom prst="ellipse">
            <a:avLst/>
          </a:prstGeom>
          <a:solidFill>
            <a:srgbClr val="0070C0"/>
          </a:solidFill>
          <a:ln w="38100" cap="flat" cmpd="sng" algn="ctr">
            <a:noFill/>
            <a:prstDash val="solid"/>
          </a:ln>
          <a:effectLst>
            <a:glow rad="63500">
              <a:srgbClr val="000000">
                <a:satMod val="175000"/>
                <a:alpha val="40000"/>
              </a:srgbClr>
            </a:glow>
            <a:outerShdw blurRad="40000" dist="23000" dir="5400000" rotWithShape="0">
              <a:srgbClr val="000000">
                <a:alpha val="35000"/>
              </a:srgbClr>
            </a:outerShdw>
            <a:reflection blurRad="6350" stA="50000" endA="300" endPos="38500" dist="50800" dir="5400000" sy="-100000" algn="bl" rotWithShape="0"/>
          </a:effectLst>
        </p:spPr>
        <p:txBody>
          <a:bodyPr wrap="none" lIns="0" tIns="0" rIns="0" bIns="0" anchor="ctr"/>
          <a:lstStyle/>
          <a:p>
            <a:pPr algn="ctr" defTabSz="457200" fontAlgn="auto">
              <a:spcBef>
                <a:spcPts val="0"/>
              </a:spcBef>
              <a:spcAft>
                <a:spcPts val="0"/>
              </a:spcAft>
              <a:defRPr/>
            </a:pPr>
            <a:r>
              <a:rPr lang="fr-BE" sz="1600" kern="0" dirty="0">
                <a:solidFill>
                  <a:srgbClr val="FFFFFF"/>
                </a:solidFill>
                <a:latin typeface="Verdana"/>
                <a:ea typeface="Verdana" panose="020B0604030504040204" pitchFamily="34" charset="0"/>
                <a:cs typeface="Verdana" panose="020B0604030504040204" pitchFamily="34" charset="0"/>
              </a:rPr>
              <a:t>Finalisation</a:t>
            </a:r>
          </a:p>
        </p:txBody>
      </p:sp>
      <p:sp>
        <p:nvSpPr>
          <p:cNvPr id="29" name="TextBox 28"/>
          <p:cNvSpPr txBox="1"/>
          <p:nvPr/>
        </p:nvSpPr>
        <p:spPr>
          <a:xfrm>
            <a:off x="77788" y="1628800"/>
            <a:ext cx="2032000" cy="307975"/>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a:spAutoFit/>
          </a:bodyPr>
          <a:lstStyle/>
          <a:p>
            <a:pPr>
              <a:defRPr/>
            </a:pPr>
            <a:r>
              <a:rPr lang="fr-BE" sz="1400" kern="0" dirty="0">
                <a:solidFill>
                  <a:srgbClr val="000000"/>
                </a:solidFill>
                <a:latin typeface="Verdana"/>
                <a:cs typeface="+mn-cs"/>
              </a:rPr>
              <a:t>8 April: </a:t>
            </a:r>
            <a:r>
              <a:rPr lang="fr-BE" sz="1400" kern="0" dirty="0" err="1">
                <a:solidFill>
                  <a:srgbClr val="000000"/>
                </a:solidFill>
                <a:latin typeface="Verdana"/>
                <a:cs typeface="+mn-cs"/>
              </a:rPr>
              <a:t>closure</a:t>
            </a:r>
            <a:r>
              <a:rPr lang="fr-BE" sz="1400" kern="0" dirty="0">
                <a:solidFill>
                  <a:srgbClr val="000000"/>
                </a:solidFill>
                <a:latin typeface="Verdana"/>
                <a:cs typeface="+mn-cs"/>
              </a:rPr>
              <a:t> Call</a:t>
            </a:r>
          </a:p>
        </p:txBody>
      </p:sp>
      <p:sp>
        <p:nvSpPr>
          <p:cNvPr id="30" name="TextBox 29"/>
          <p:cNvSpPr txBox="1"/>
          <p:nvPr/>
        </p:nvSpPr>
        <p:spPr>
          <a:xfrm>
            <a:off x="5969181" y="1642404"/>
            <a:ext cx="3230836" cy="523875"/>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a:defRPr/>
            </a:pPr>
            <a:r>
              <a:rPr lang="fr-BE" sz="1400" kern="0" dirty="0">
                <a:solidFill>
                  <a:srgbClr val="000000"/>
                </a:solidFill>
                <a:latin typeface="Verdana"/>
                <a:cs typeface="+mn-cs"/>
              </a:rPr>
              <a:t>     6-10 July: </a:t>
            </a:r>
            <a:r>
              <a:rPr lang="fr-BE" sz="1400" kern="0" dirty="0" err="1">
                <a:solidFill>
                  <a:srgbClr val="000000"/>
                </a:solidFill>
                <a:latin typeface="Verdana"/>
                <a:cs typeface="+mn-cs"/>
              </a:rPr>
              <a:t>Ethics</a:t>
            </a:r>
            <a:r>
              <a:rPr lang="fr-BE" sz="1400" kern="0" dirty="0">
                <a:solidFill>
                  <a:srgbClr val="000000"/>
                </a:solidFill>
                <a:latin typeface="Verdana"/>
                <a:cs typeface="+mn-cs"/>
              </a:rPr>
              <a:t> screening</a:t>
            </a:r>
          </a:p>
          <a:p>
            <a:pPr>
              <a:defRPr/>
            </a:pPr>
            <a:r>
              <a:rPr lang="fr-BE" sz="1400" kern="0" dirty="0">
                <a:solidFill>
                  <a:srgbClr val="000000"/>
                </a:solidFill>
                <a:latin typeface="Verdana"/>
                <a:cs typeface="+mn-cs"/>
              </a:rPr>
              <a:t>    </a:t>
            </a:r>
            <a:r>
              <a:rPr lang="fr-BE" sz="1400" kern="0" dirty="0" smtClean="0">
                <a:solidFill>
                  <a:srgbClr val="000000"/>
                </a:solidFill>
                <a:latin typeface="Verdana"/>
                <a:cs typeface="+mn-cs"/>
              </a:rPr>
              <a:t>5 </a:t>
            </a:r>
            <a:r>
              <a:rPr lang="fr-BE" sz="1400" kern="0" dirty="0">
                <a:solidFill>
                  <a:srgbClr val="000000"/>
                </a:solidFill>
                <a:latin typeface="Verdana"/>
                <a:cs typeface="+mn-cs"/>
              </a:rPr>
              <a:t>August: </a:t>
            </a:r>
            <a:r>
              <a:rPr lang="fr-BE" sz="1400" kern="0" dirty="0" err="1">
                <a:solidFill>
                  <a:srgbClr val="000000"/>
                </a:solidFill>
                <a:latin typeface="Verdana"/>
                <a:cs typeface="+mn-cs"/>
              </a:rPr>
              <a:t>Inform</a:t>
            </a:r>
            <a:r>
              <a:rPr lang="fr-BE" sz="1400" kern="0" dirty="0">
                <a:solidFill>
                  <a:srgbClr val="000000"/>
                </a:solidFill>
                <a:latin typeface="Verdana"/>
                <a:cs typeface="+mn-cs"/>
              </a:rPr>
              <a:t> </a:t>
            </a:r>
            <a:r>
              <a:rPr lang="fr-BE" sz="1400" kern="0" dirty="0" err="1">
                <a:solidFill>
                  <a:srgbClr val="000000"/>
                </a:solidFill>
                <a:latin typeface="Verdana"/>
                <a:cs typeface="+mn-cs"/>
              </a:rPr>
              <a:t>applicants</a:t>
            </a:r>
            <a:endParaRPr lang="en-GB" sz="1400" kern="0" dirty="0">
              <a:solidFill>
                <a:srgbClr val="000000"/>
              </a:solidFill>
              <a:latin typeface="Verdana"/>
              <a:cs typeface="+mn-cs"/>
            </a:endParaRPr>
          </a:p>
        </p:txBody>
      </p:sp>
      <p:sp>
        <p:nvSpPr>
          <p:cNvPr id="31" name="Left-Right Arrow 55"/>
          <p:cNvSpPr>
            <a:spLocks noChangeArrowheads="1"/>
          </p:cNvSpPr>
          <p:nvPr/>
        </p:nvSpPr>
        <p:spPr bwMode="auto">
          <a:xfrm>
            <a:off x="280768" y="5949950"/>
            <a:ext cx="8786813" cy="690070"/>
          </a:xfrm>
          <a:prstGeom prst="leftRightArrow">
            <a:avLst>
              <a:gd name="adj1" fmla="val 50000"/>
              <a:gd name="adj2" fmla="val 49934"/>
            </a:avLst>
          </a:prstGeom>
          <a:solidFill>
            <a:srgbClr val="BDDE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100" i="0" dirty="0" smtClean="0"/>
              <a:t>8/4/2015</a:t>
            </a:r>
            <a:r>
              <a:rPr lang="fr-BE" altLang="en-US" sz="2000" i="0" dirty="0" smtClean="0"/>
              <a:t>         Time-To-</a:t>
            </a:r>
            <a:r>
              <a:rPr lang="fr-BE" altLang="en-US" sz="2000" i="0" dirty="0" err="1" smtClean="0"/>
              <a:t>Inform</a:t>
            </a:r>
            <a:r>
              <a:rPr lang="fr-BE" altLang="en-US" sz="2000" i="0" dirty="0" smtClean="0"/>
              <a:t> </a:t>
            </a:r>
            <a:r>
              <a:rPr lang="fr-BE" altLang="en-US" sz="2000" i="0" dirty="0"/>
              <a:t>(TTI): 5 </a:t>
            </a:r>
            <a:r>
              <a:rPr lang="fr-BE" altLang="en-US" sz="2000" i="0" dirty="0" err="1" smtClean="0"/>
              <a:t>months</a:t>
            </a:r>
            <a:r>
              <a:rPr lang="fr-BE" altLang="en-US" sz="2000" i="0" dirty="0" smtClean="0"/>
              <a:t>           </a:t>
            </a:r>
            <a:r>
              <a:rPr lang="fr-BE" altLang="en-US" sz="1100" i="0" dirty="0" smtClean="0"/>
              <a:t>8/9/2015</a:t>
            </a:r>
            <a:endParaRPr lang="en-GB" altLang="en-US" sz="1100" i="0" dirty="0"/>
          </a:p>
        </p:txBody>
      </p:sp>
      <p:cxnSp>
        <p:nvCxnSpPr>
          <p:cNvPr id="35" name="Straight Connector 40"/>
          <p:cNvCxnSpPr>
            <a:cxnSpLocks noChangeShapeType="1"/>
          </p:cNvCxnSpPr>
          <p:nvPr/>
        </p:nvCxnSpPr>
        <p:spPr bwMode="auto">
          <a:xfrm>
            <a:off x="2808288" y="3874662"/>
            <a:ext cx="0" cy="5715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36" name="Straight Connector 40"/>
          <p:cNvCxnSpPr>
            <a:cxnSpLocks noChangeShapeType="1"/>
          </p:cNvCxnSpPr>
          <p:nvPr/>
        </p:nvCxnSpPr>
        <p:spPr bwMode="auto">
          <a:xfrm>
            <a:off x="4906963" y="3838150"/>
            <a:ext cx="0" cy="5715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38" name="Straight Connector 40"/>
          <p:cNvCxnSpPr>
            <a:cxnSpLocks noChangeShapeType="1"/>
          </p:cNvCxnSpPr>
          <p:nvPr/>
        </p:nvCxnSpPr>
        <p:spPr bwMode="auto">
          <a:xfrm>
            <a:off x="6750050" y="3874662"/>
            <a:ext cx="0" cy="5715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39" name="Straight Connector 40"/>
          <p:cNvCxnSpPr>
            <a:cxnSpLocks noChangeShapeType="1"/>
          </p:cNvCxnSpPr>
          <p:nvPr/>
        </p:nvCxnSpPr>
        <p:spPr bwMode="auto">
          <a:xfrm>
            <a:off x="8351838" y="3838150"/>
            <a:ext cx="0" cy="5715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40" name="Straight Connector 40"/>
          <p:cNvCxnSpPr>
            <a:cxnSpLocks noChangeShapeType="1"/>
          </p:cNvCxnSpPr>
          <p:nvPr/>
        </p:nvCxnSpPr>
        <p:spPr bwMode="auto">
          <a:xfrm>
            <a:off x="906463" y="3898475"/>
            <a:ext cx="0" cy="5715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41" name="Rectangle 36"/>
          <p:cNvSpPr>
            <a:spLocks noChangeArrowheads="1"/>
          </p:cNvSpPr>
          <p:nvPr/>
        </p:nvSpPr>
        <p:spPr bwMode="auto">
          <a:xfrm>
            <a:off x="150813" y="4543000"/>
            <a:ext cx="1512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bg1"/>
              </a:buClr>
              <a:buChar char="•"/>
              <a:defRPr sz="2400" i="1">
                <a:solidFill>
                  <a:srgbClr val="0F5494"/>
                </a:solidFill>
                <a:latin typeface="Verdana" pitchFamily="34" charset="0"/>
              </a:defRPr>
            </a:lvl1pPr>
            <a:lvl2pPr marL="742950" indent="-285750" defTabSz="457200" eaLnBrk="0" hangingPunct="0">
              <a:spcBef>
                <a:spcPct val="20000"/>
              </a:spcBef>
              <a:buClr>
                <a:srgbClr val="009FBA"/>
              </a:buClr>
              <a:buChar char="•"/>
              <a:defRPr sz="2000" b="1">
                <a:solidFill>
                  <a:srgbClr val="0F5494"/>
                </a:solidFill>
                <a:latin typeface="Verdana" pitchFamily="34" charset="0"/>
              </a:defRPr>
            </a:lvl2pPr>
            <a:lvl3pPr marL="1143000" indent="-228600" defTabSz="457200" eaLnBrk="0" hangingPunct="0">
              <a:spcBef>
                <a:spcPct val="20000"/>
              </a:spcBef>
              <a:defRPr sz="1400">
                <a:solidFill>
                  <a:srgbClr val="0F5494"/>
                </a:solidFill>
                <a:latin typeface="Verdana" pitchFamily="34"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200" i="0">
                <a:solidFill>
                  <a:srgbClr val="0070C0"/>
                </a:solidFill>
                <a:ea typeface="Verdana" pitchFamily="34" charset="0"/>
                <a:cs typeface="Verdana" pitchFamily="34" charset="0"/>
              </a:rPr>
              <a:t>Eligibility check</a:t>
            </a:r>
          </a:p>
          <a:p>
            <a:pPr algn="ctr" eaLnBrk="1" hangingPunct="1">
              <a:spcBef>
                <a:spcPct val="0"/>
              </a:spcBef>
              <a:buClrTx/>
              <a:buFontTx/>
              <a:buNone/>
            </a:pPr>
            <a:endParaRPr lang="en-GB" altLang="en-US" sz="1200" i="0">
              <a:solidFill>
                <a:srgbClr val="0070C0"/>
              </a:solidFill>
              <a:ea typeface="Verdana" pitchFamily="34" charset="0"/>
              <a:cs typeface="Verdana" pitchFamily="34" charset="0"/>
            </a:endParaRPr>
          </a:p>
          <a:p>
            <a:pPr algn="ctr" eaLnBrk="1" hangingPunct="1">
              <a:spcBef>
                <a:spcPct val="0"/>
              </a:spcBef>
              <a:buClrTx/>
              <a:buFontTx/>
              <a:buNone/>
            </a:pPr>
            <a:r>
              <a:rPr lang="en-GB" altLang="en-US" sz="1200" i="0">
                <a:solidFill>
                  <a:srgbClr val="0070C0"/>
                </a:solidFill>
                <a:ea typeface="Verdana" pitchFamily="34" charset="0"/>
                <a:cs typeface="Verdana" pitchFamily="34" charset="0"/>
              </a:rPr>
              <a:t>Allocation of proposals to evaluators</a:t>
            </a:r>
          </a:p>
        </p:txBody>
      </p:sp>
      <p:sp>
        <p:nvSpPr>
          <p:cNvPr id="42" name="TextBox 33"/>
          <p:cNvSpPr txBox="1">
            <a:spLocks noChangeArrowheads="1"/>
          </p:cNvSpPr>
          <p:nvPr/>
        </p:nvSpPr>
        <p:spPr bwMode="auto">
          <a:xfrm>
            <a:off x="2268537" y="4538237"/>
            <a:ext cx="1214891"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Clr>
                <a:srgbClr val="0F5494"/>
              </a:buClr>
              <a:buChar char="•"/>
              <a:defRPr sz="2400" i="1">
                <a:solidFill>
                  <a:srgbClr val="0F5494"/>
                </a:solidFill>
                <a:latin typeface="Verdana" pitchFamily="34" charset="0"/>
              </a:defRPr>
            </a:lvl1pPr>
            <a:lvl2pPr marL="742950" indent="-285750" defTabSz="457200" eaLnBrk="0" hangingPunct="0">
              <a:spcBef>
                <a:spcPct val="20000"/>
              </a:spcBef>
              <a:buClr>
                <a:srgbClr val="00AEF0"/>
              </a:buClr>
              <a:buChar char="•"/>
              <a:defRPr sz="2000" b="1">
                <a:solidFill>
                  <a:srgbClr val="0F5494"/>
                </a:solidFill>
                <a:latin typeface="Verdana" pitchFamily="34" charset="0"/>
              </a:defRPr>
            </a:lvl2pPr>
            <a:lvl3pPr marL="1143000" indent="-228600" defTabSz="457200" eaLnBrk="0" hangingPunct="0">
              <a:spcBef>
                <a:spcPct val="20000"/>
              </a:spcBef>
              <a:defRPr sz="1400">
                <a:solidFill>
                  <a:srgbClr val="0F5494"/>
                </a:solidFill>
                <a:latin typeface="Verdana" pitchFamily="34"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GB" altLang="en-US" sz="1200" i="0" kern="0" dirty="0" smtClean="0">
                <a:solidFill>
                  <a:srgbClr val="0070C0"/>
                </a:solidFill>
                <a:ea typeface="Verdana" pitchFamily="34" charset="0"/>
                <a:cs typeface="Verdana" pitchFamily="34" charset="0"/>
              </a:rPr>
              <a:t>Individual</a:t>
            </a:r>
          </a:p>
          <a:p>
            <a:pPr algn="ctr" eaLnBrk="1" hangingPunct="1">
              <a:spcBef>
                <a:spcPct val="0"/>
              </a:spcBef>
              <a:buClrTx/>
              <a:buFontTx/>
              <a:buNone/>
              <a:defRPr/>
            </a:pPr>
            <a:r>
              <a:rPr lang="en-GB" altLang="en-US" sz="1200" i="0" kern="0" dirty="0" smtClean="0">
                <a:solidFill>
                  <a:srgbClr val="0070C0"/>
                </a:solidFill>
                <a:ea typeface="Verdana" pitchFamily="34" charset="0"/>
                <a:cs typeface="Verdana" pitchFamily="34" charset="0"/>
              </a:rPr>
              <a:t>Evaluation</a:t>
            </a:r>
          </a:p>
          <a:p>
            <a:pPr algn="ctr" eaLnBrk="1" hangingPunct="1">
              <a:spcBef>
                <a:spcPct val="0"/>
              </a:spcBef>
              <a:buClrTx/>
              <a:buFontTx/>
              <a:buNone/>
              <a:defRPr/>
            </a:pPr>
            <a:r>
              <a:rPr lang="en-GB" altLang="en-US" sz="1200" i="0" kern="0" dirty="0" smtClean="0">
                <a:solidFill>
                  <a:srgbClr val="0070C0"/>
                </a:solidFill>
                <a:ea typeface="Verdana" pitchFamily="34" charset="0"/>
                <a:cs typeface="Verdana" pitchFamily="34" charset="0"/>
              </a:rPr>
              <a:t>Reports</a:t>
            </a:r>
          </a:p>
          <a:p>
            <a:pPr algn="ctr" eaLnBrk="1" hangingPunct="1">
              <a:spcBef>
                <a:spcPct val="0"/>
              </a:spcBef>
              <a:buClrTx/>
              <a:buFontTx/>
              <a:buNone/>
              <a:defRPr/>
            </a:pPr>
            <a:endParaRPr lang="en-GB" altLang="en-US" sz="1200" i="0" kern="0" dirty="0" smtClean="0">
              <a:solidFill>
                <a:srgbClr val="0070C0"/>
              </a:solidFill>
              <a:ea typeface="Verdana" pitchFamily="34" charset="0"/>
              <a:cs typeface="Verdana" pitchFamily="34" charset="0"/>
            </a:endParaRPr>
          </a:p>
          <a:p>
            <a:pPr algn="ctr" eaLnBrk="1" hangingPunct="1">
              <a:spcBef>
                <a:spcPct val="0"/>
              </a:spcBef>
              <a:buClrTx/>
              <a:buFontTx/>
              <a:buNone/>
              <a:defRPr/>
            </a:pPr>
            <a:r>
              <a:rPr lang="en-GB" altLang="en-US" sz="1200" i="0" kern="0" dirty="0" smtClean="0">
                <a:solidFill>
                  <a:srgbClr val="0070C0"/>
                </a:solidFill>
                <a:ea typeface="Verdana" pitchFamily="34" charset="0"/>
                <a:cs typeface="Verdana" pitchFamily="34" charset="0"/>
              </a:rPr>
              <a:t>(done  remotely)</a:t>
            </a:r>
          </a:p>
          <a:p>
            <a:pPr eaLnBrk="1" hangingPunct="1">
              <a:spcBef>
                <a:spcPct val="0"/>
              </a:spcBef>
              <a:buClrTx/>
              <a:buFontTx/>
              <a:buNone/>
              <a:defRPr/>
            </a:pPr>
            <a:endParaRPr lang="en-GB" altLang="en-US" sz="1200" i="0" kern="0" dirty="0" smtClean="0">
              <a:solidFill>
                <a:srgbClr val="0070C0"/>
              </a:solidFill>
            </a:endParaRPr>
          </a:p>
        </p:txBody>
      </p:sp>
      <p:sp>
        <p:nvSpPr>
          <p:cNvPr id="43" name="Rectangle 34"/>
          <p:cNvSpPr>
            <a:spLocks noChangeArrowheads="1"/>
          </p:cNvSpPr>
          <p:nvPr/>
        </p:nvSpPr>
        <p:spPr bwMode="auto">
          <a:xfrm>
            <a:off x="4208463" y="4519187"/>
            <a:ext cx="1376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bg1"/>
              </a:buClr>
              <a:buChar char="•"/>
              <a:defRPr sz="2400" i="1">
                <a:solidFill>
                  <a:srgbClr val="0F5494"/>
                </a:solidFill>
                <a:latin typeface="Verdana" pitchFamily="34" charset="0"/>
              </a:defRPr>
            </a:lvl1pPr>
            <a:lvl2pPr marL="742950" indent="-285750" defTabSz="457200" eaLnBrk="0" hangingPunct="0">
              <a:spcBef>
                <a:spcPct val="20000"/>
              </a:spcBef>
              <a:buClr>
                <a:srgbClr val="009FBA"/>
              </a:buClr>
              <a:buChar char="•"/>
              <a:defRPr sz="2000" b="1">
                <a:solidFill>
                  <a:srgbClr val="0F5494"/>
                </a:solidFill>
                <a:latin typeface="Verdana" pitchFamily="34" charset="0"/>
              </a:defRPr>
            </a:lvl2pPr>
            <a:lvl3pPr marL="1143000" indent="-228600" defTabSz="457200" eaLnBrk="0" hangingPunct="0">
              <a:spcBef>
                <a:spcPct val="20000"/>
              </a:spcBef>
              <a:defRPr sz="1400">
                <a:solidFill>
                  <a:srgbClr val="0F5494"/>
                </a:solidFill>
                <a:latin typeface="Verdana" pitchFamily="34"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200" i="0">
                <a:solidFill>
                  <a:srgbClr val="0070C0"/>
                </a:solidFill>
                <a:ea typeface="Verdana" pitchFamily="34" charset="0"/>
                <a:cs typeface="Verdana" pitchFamily="34" charset="0"/>
              </a:rPr>
              <a:t>Consensus</a:t>
            </a:r>
          </a:p>
          <a:p>
            <a:pPr algn="ctr" eaLnBrk="1" hangingPunct="1">
              <a:spcBef>
                <a:spcPct val="0"/>
              </a:spcBef>
              <a:buClrTx/>
              <a:buFontTx/>
              <a:buNone/>
            </a:pPr>
            <a:r>
              <a:rPr lang="en-GB" altLang="en-US" sz="1200" i="0">
                <a:solidFill>
                  <a:srgbClr val="0070C0"/>
                </a:solidFill>
                <a:ea typeface="Verdana" pitchFamily="34" charset="0"/>
                <a:cs typeface="Verdana" pitchFamily="34" charset="0"/>
              </a:rPr>
              <a:t>Report</a:t>
            </a:r>
          </a:p>
          <a:p>
            <a:pPr algn="ctr" eaLnBrk="1" hangingPunct="1">
              <a:spcBef>
                <a:spcPct val="0"/>
              </a:spcBef>
              <a:buClrTx/>
              <a:buFontTx/>
              <a:buNone/>
            </a:pPr>
            <a:endParaRPr lang="en-GB" altLang="en-US" sz="1200" i="0">
              <a:solidFill>
                <a:srgbClr val="0070C0"/>
              </a:solidFill>
              <a:ea typeface="Verdana" pitchFamily="34" charset="0"/>
              <a:cs typeface="Verdana" pitchFamily="34" charset="0"/>
            </a:endParaRPr>
          </a:p>
        </p:txBody>
      </p:sp>
      <p:sp>
        <p:nvSpPr>
          <p:cNvPr id="44" name="Rectangle 35"/>
          <p:cNvSpPr>
            <a:spLocks noChangeArrowheads="1"/>
          </p:cNvSpPr>
          <p:nvPr/>
        </p:nvSpPr>
        <p:spPr bwMode="auto">
          <a:xfrm>
            <a:off x="5849938" y="4469975"/>
            <a:ext cx="1692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bg1"/>
              </a:buClr>
              <a:buChar char="•"/>
              <a:defRPr sz="2400" i="1">
                <a:solidFill>
                  <a:srgbClr val="0F5494"/>
                </a:solidFill>
                <a:latin typeface="Verdana" pitchFamily="34" charset="0"/>
              </a:defRPr>
            </a:lvl1pPr>
            <a:lvl2pPr marL="742950" indent="-285750" defTabSz="457200" eaLnBrk="0" hangingPunct="0">
              <a:spcBef>
                <a:spcPct val="20000"/>
              </a:spcBef>
              <a:buClr>
                <a:srgbClr val="009FBA"/>
              </a:buClr>
              <a:buChar char="•"/>
              <a:defRPr sz="2000" b="1">
                <a:solidFill>
                  <a:srgbClr val="0F5494"/>
                </a:solidFill>
                <a:latin typeface="Verdana" pitchFamily="34" charset="0"/>
              </a:defRPr>
            </a:lvl2pPr>
            <a:lvl3pPr marL="1143000" indent="-228600" defTabSz="457200" eaLnBrk="0" hangingPunct="0">
              <a:spcBef>
                <a:spcPct val="20000"/>
              </a:spcBef>
              <a:defRPr sz="1400">
                <a:solidFill>
                  <a:srgbClr val="0F5494"/>
                </a:solidFill>
                <a:latin typeface="Verdana" pitchFamily="34"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200" i="0">
                <a:solidFill>
                  <a:srgbClr val="0070C0"/>
                </a:solidFill>
                <a:ea typeface="Verdana" pitchFamily="34" charset="0"/>
                <a:cs typeface="Verdana" pitchFamily="34" charset="0"/>
              </a:rPr>
              <a:t>Panel report</a:t>
            </a:r>
          </a:p>
          <a:p>
            <a:pPr algn="ctr" eaLnBrk="1" hangingPunct="1">
              <a:spcBef>
                <a:spcPct val="0"/>
              </a:spcBef>
              <a:buClrTx/>
              <a:buFontTx/>
              <a:buNone/>
            </a:pPr>
            <a:endParaRPr lang="en-GB" altLang="en-US" sz="1200" i="0">
              <a:solidFill>
                <a:srgbClr val="0070C0"/>
              </a:solidFill>
              <a:ea typeface="Verdana" pitchFamily="34" charset="0"/>
              <a:cs typeface="Verdana" pitchFamily="34" charset="0"/>
            </a:endParaRPr>
          </a:p>
          <a:p>
            <a:pPr algn="ctr" eaLnBrk="1" hangingPunct="1">
              <a:spcBef>
                <a:spcPct val="0"/>
              </a:spcBef>
              <a:buClrTx/>
              <a:buFontTx/>
              <a:buNone/>
            </a:pPr>
            <a:r>
              <a:rPr lang="en-GB" altLang="en-US" sz="1200" i="0">
                <a:solidFill>
                  <a:srgbClr val="0070C0"/>
                </a:solidFill>
                <a:ea typeface="Verdana" pitchFamily="34" charset="0"/>
                <a:cs typeface="Verdana" pitchFamily="34" charset="0"/>
              </a:rPr>
              <a:t>Evaluation Summary Report</a:t>
            </a:r>
          </a:p>
          <a:p>
            <a:pPr algn="ctr" eaLnBrk="1" hangingPunct="1">
              <a:spcBef>
                <a:spcPct val="0"/>
              </a:spcBef>
              <a:buClrTx/>
              <a:buFontTx/>
              <a:buNone/>
            </a:pPr>
            <a:endParaRPr lang="en-GB" altLang="en-US" sz="1200" i="0">
              <a:solidFill>
                <a:srgbClr val="0070C0"/>
              </a:solidFill>
              <a:ea typeface="Verdana" pitchFamily="34" charset="0"/>
              <a:cs typeface="Verdana" pitchFamily="34" charset="0"/>
            </a:endParaRPr>
          </a:p>
          <a:p>
            <a:pPr algn="ctr" eaLnBrk="1" hangingPunct="1">
              <a:spcBef>
                <a:spcPct val="0"/>
              </a:spcBef>
              <a:buClrTx/>
              <a:buFontTx/>
              <a:buNone/>
            </a:pPr>
            <a:r>
              <a:rPr lang="fr-BE" altLang="en-US" sz="1200" i="0">
                <a:solidFill>
                  <a:srgbClr val="0070C0"/>
                </a:solidFill>
                <a:ea typeface="Verdana" pitchFamily="34" charset="0"/>
                <a:cs typeface="Verdana" pitchFamily="34" charset="0"/>
              </a:rPr>
              <a:t>Cross-readings</a:t>
            </a:r>
          </a:p>
          <a:p>
            <a:pPr algn="ctr" eaLnBrk="1" hangingPunct="1">
              <a:spcBef>
                <a:spcPct val="0"/>
              </a:spcBef>
              <a:buClrTx/>
              <a:buFontTx/>
              <a:buNone/>
            </a:pPr>
            <a:endParaRPr lang="en-GB" altLang="en-US" sz="1200" i="0">
              <a:solidFill>
                <a:srgbClr val="0070C0"/>
              </a:solidFill>
              <a:ea typeface="Verdana" pitchFamily="34" charset="0"/>
              <a:cs typeface="Verdana" pitchFamily="34" charset="0"/>
            </a:endParaRPr>
          </a:p>
          <a:p>
            <a:pPr algn="ctr" eaLnBrk="1" hangingPunct="1">
              <a:spcBef>
                <a:spcPct val="0"/>
              </a:spcBef>
              <a:buClrTx/>
              <a:buFontTx/>
              <a:buNone/>
            </a:pPr>
            <a:r>
              <a:rPr lang="en-GB" altLang="en-US" sz="1200" i="0">
                <a:solidFill>
                  <a:srgbClr val="0070C0"/>
                </a:solidFill>
                <a:ea typeface="Verdana" pitchFamily="34" charset="0"/>
                <a:cs typeface="Verdana" pitchFamily="34" charset="0"/>
              </a:rPr>
              <a:t>Panel ranked list</a:t>
            </a:r>
            <a:endParaRPr lang="fr-BE" altLang="en-US" sz="1200" i="0">
              <a:solidFill>
                <a:srgbClr val="0070C0"/>
              </a:solidFill>
              <a:ea typeface="Verdana" pitchFamily="34" charset="0"/>
              <a:cs typeface="Verdana" pitchFamily="34" charset="0"/>
            </a:endParaRPr>
          </a:p>
        </p:txBody>
      </p:sp>
      <p:sp>
        <p:nvSpPr>
          <p:cNvPr id="45" name="Rectangle 43"/>
          <p:cNvSpPr>
            <a:spLocks noChangeArrowheads="1"/>
          </p:cNvSpPr>
          <p:nvPr/>
        </p:nvSpPr>
        <p:spPr bwMode="auto">
          <a:xfrm>
            <a:off x="7451725" y="4446162"/>
            <a:ext cx="1692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bg1"/>
              </a:buClr>
              <a:buChar char="•"/>
              <a:defRPr sz="2400" i="1">
                <a:solidFill>
                  <a:srgbClr val="0F5494"/>
                </a:solidFill>
                <a:latin typeface="Verdana" pitchFamily="34" charset="0"/>
              </a:defRPr>
            </a:lvl1pPr>
            <a:lvl2pPr marL="742950" indent="-285750" defTabSz="457200" eaLnBrk="0" hangingPunct="0">
              <a:spcBef>
                <a:spcPct val="20000"/>
              </a:spcBef>
              <a:buClr>
                <a:srgbClr val="009FBA"/>
              </a:buClr>
              <a:buChar char="•"/>
              <a:defRPr sz="2000" b="1">
                <a:solidFill>
                  <a:srgbClr val="0F5494"/>
                </a:solidFill>
                <a:latin typeface="Verdana" pitchFamily="34" charset="0"/>
              </a:defRPr>
            </a:lvl2pPr>
            <a:lvl3pPr marL="1143000" indent="-228600" defTabSz="457200" eaLnBrk="0" hangingPunct="0">
              <a:spcBef>
                <a:spcPct val="20000"/>
              </a:spcBef>
              <a:defRPr sz="1400">
                <a:solidFill>
                  <a:srgbClr val="0F5494"/>
                </a:solidFill>
                <a:latin typeface="Verdana" pitchFamily="34"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200" i="0">
                <a:solidFill>
                  <a:srgbClr val="0070C0"/>
                </a:solidFill>
                <a:ea typeface="Verdana" pitchFamily="34" charset="0"/>
                <a:cs typeface="Verdana" pitchFamily="34" charset="0"/>
              </a:rPr>
              <a:t>Final ranked list</a:t>
            </a:r>
          </a:p>
          <a:p>
            <a:pPr algn="ctr" eaLnBrk="1" hangingPunct="1">
              <a:spcBef>
                <a:spcPct val="0"/>
              </a:spcBef>
              <a:buClrTx/>
              <a:buFontTx/>
              <a:buNone/>
            </a:pPr>
            <a:endParaRPr lang="fr-BE" altLang="en-US" sz="1200" i="0">
              <a:solidFill>
                <a:srgbClr val="0070C0"/>
              </a:solidFill>
              <a:ea typeface="Verdana" pitchFamily="34" charset="0"/>
              <a:cs typeface="Verdana" pitchFamily="34" charset="0"/>
            </a:endParaRPr>
          </a:p>
          <a:p>
            <a:pPr algn="ctr" eaLnBrk="1" hangingPunct="1">
              <a:spcBef>
                <a:spcPct val="0"/>
              </a:spcBef>
              <a:buClrTx/>
              <a:buFontTx/>
              <a:buNone/>
            </a:pPr>
            <a:r>
              <a:rPr lang="fr-BE" altLang="en-US" sz="1200" i="0">
                <a:solidFill>
                  <a:srgbClr val="0070C0"/>
                </a:solidFill>
                <a:ea typeface="Verdana" pitchFamily="34" charset="0"/>
                <a:cs typeface="Verdana" pitchFamily="34" charset="0"/>
              </a:rPr>
              <a:t>Evaluation results sent to applicants</a:t>
            </a:r>
          </a:p>
          <a:p>
            <a:pPr algn="ctr" eaLnBrk="1" hangingPunct="1">
              <a:spcBef>
                <a:spcPct val="0"/>
              </a:spcBef>
              <a:buClrTx/>
              <a:buFontTx/>
              <a:buNone/>
            </a:pPr>
            <a:endParaRPr lang="fr-BE" altLang="en-US" sz="1200" i="0">
              <a:solidFill>
                <a:srgbClr val="0070C0"/>
              </a:solidFill>
              <a:ea typeface="Verdana" pitchFamily="34" charset="0"/>
              <a:cs typeface="Verdana" pitchFamily="34" charset="0"/>
            </a:endParaRPr>
          </a:p>
          <a:p>
            <a:pPr algn="ctr" eaLnBrk="1" hangingPunct="1">
              <a:spcBef>
                <a:spcPct val="0"/>
              </a:spcBef>
              <a:buClrTx/>
              <a:buFontTx/>
              <a:buNone/>
            </a:pPr>
            <a:r>
              <a:rPr lang="fr-BE" altLang="en-US" sz="1200" i="0">
                <a:solidFill>
                  <a:srgbClr val="0070C0"/>
                </a:solidFill>
                <a:ea typeface="Verdana" pitchFamily="34" charset="0"/>
                <a:cs typeface="Verdana" pitchFamily="34" charset="0"/>
              </a:rPr>
              <a:t>Initiation Grant Agreement Preparation</a:t>
            </a:r>
            <a:endParaRPr lang="en-GB" altLang="en-US" sz="1200" i="0">
              <a:solidFill>
                <a:srgbClr val="0070C0"/>
              </a:solidFill>
              <a:ea typeface="Verdana" pitchFamily="34" charset="0"/>
              <a:cs typeface="Verdana" pitchFamily="34" charset="0"/>
            </a:endParaRPr>
          </a:p>
        </p:txBody>
      </p:sp>
      <p:cxnSp>
        <p:nvCxnSpPr>
          <p:cNvPr id="46" name="Straight Connector 40"/>
          <p:cNvCxnSpPr>
            <a:cxnSpLocks noChangeShapeType="1"/>
          </p:cNvCxnSpPr>
          <p:nvPr/>
        </p:nvCxnSpPr>
        <p:spPr bwMode="auto">
          <a:xfrm flipH="1">
            <a:off x="906463" y="2166279"/>
            <a:ext cx="793" cy="620183"/>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40"/>
          <p:cNvCxnSpPr>
            <a:cxnSpLocks noChangeShapeType="1"/>
          </p:cNvCxnSpPr>
          <p:nvPr/>
        </p:nvCxnSpPr>
        <p:spPr bwMode="auto">
          <a:xfrm>
            <a:off x="8310563" y="2261793"/>
            <a:ext cx="0" cy="478631"/>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8" name="TextBox 4"/>
          <p:cNvSpPr txBox="1">
            <a:spLocks noChangeArrowheads="1"/>
          </p:cNvSpPr>
          <p:nvPr/>
        </p:nvSpPr>
        <p:spPr bwMode="auto">
          <a:xfrm>
            <a:off x="1796863" y="2189213"/>
            <a:ext cx="2185214" cy="523220"/>
          </a:xfrm>
          <a:prstGeom prst="rect">
            <a:avLst/>
          </a:prstGeom>
          <a:noFill/>
          <a:ln w="9525" cap="flat" cmpd="sng" algn="ctr">
            <a:noFill/>
            <a:prstDash val="solid"/>
          </a:ln>
          <a:effectLst>
            <a:outerShdw blurRad="40000" dist="20000" dir="5400000" rotWithShape="0">
              <a:srgbClr val="000000">
                <a:alpha val="38000"/>
              </a:srgbClr>
            </a:outerShdw>
          </a:effectLst>
          <a:extLst/>
        </p:spPr>
        <p:txBody>
          <a:bodyPr wrap="square">
            <a:spAutoFit/>
          </a:bodyPr>
          <a:lstStyle>
            <a:defPPr>
              <a:defRPr lang="en-US"/>
            </a:defPPr>
            <a:lvl1pPr algn="ctr">
              <a:defRPr sz="1400">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a:defRPr/>
            </a:pPr>
            <a:r>
              <a:rPr lang="fr-BE" altLang="en-US" kern="0" dirty="0" err="1">
                <a:solidFill>
                  <a:srgbClr val="000000"/>
                </a:solidFill>
              </a:rPr>
              <a:t>Remote</a:t>
            </a:r>
            <a:r>
              <a:rPr lang="fr-BE" altLang="en-US" kern="0" dirty="0">
                <a:solidFill>
                  <a:srgbClr val="000000"/>
                </a:solidFill>
              </a:rPr>
              <a:t> </a:t>
            </a:r>
            <a:r>
              <a:rPr lang="fr-BE" altLang="en-US" kern="0" dirty="0" err="1">
                <a:solidFill>
                  <a:srgbClr val="000000"/>
                </a:solidFill>
              </a:rPr>
              <a:t>evaluations</a:t>
            </a:r>
            <a:endParaRPr lang="fr-BE" altLang="en-US" kern="0" dirty="0">
              <a:solidFill>
                <a:srgbClr val="000000"/>
              </a:solidFill>
            </a:endParaRPr>
          </a:p>
          <a:p>
            <a:pPr>
              <a:defRPr/>
            </a:pPr>
            <a:r>
              <a:rPr lang="fr-BE" altLang="en-US" kern="0" dirty="0">
                <a:solidFill>
                  <a:srgbClr val="000000"/>
                </a:solidFill>
              </a:rPr>
              <a:t>11 May – 5 </a:t>
            </a:r>
            <a:r>
              <a:rPr lang="fr-BE" altLang="en-US" kern="0" dirty="0" err="1">
                <a:solidFill>
                  <a:srgbClr val="000000"/>
                </a:solidFill>
              </a:rPr>
              <a:t>June</a:t>
            </a:r>
            <a:r>
              <a:rPr lang="fr-BE" altLang="en-US" kern="0" dirty="0">
                <a:solidFill>
                  <a:srgbClr val="000000"/>
                </a:solidFill>
              </a:rPr>
              <a:t>  </a:t>
            </a:r>
            <a:endParaRPr lang="en-GB" altLang="en-US" kern="0" dirty="0">
              <a:solidFill>
                <a:srgbClr val="000000"/>
              </a:solidFill>
            </a:endParaRPr>
          </a:p>
        </p:txBody>
      </p:sp>
      <p:sp>
        <p:nvSpPr>
          <p:cNvPr id="49" name="TextBox 4"/>
          <p:cNvSpPr txBox="1">
            <a:spLocks noChangeArrowheads="1"/>
          </p:cNvSpPr>
          <p:nvPr/>
        </p:nvSpPr>
        <p:spPr bwMode="auto">
          <a:xfrm>
            <a:off x="4362193" y="2189213"/>
            <a:ext cx="2861953" cy="523220"/>
          </a:xfrm>
          <a:prstGeom prst="rect">
            <a:avLst/>
          </a:prstGeom>
          <a:noFill/>
          <a:ln w="9525" cap="flat" cmpd="sng" algn="ctr">
            <a:noFill/>
            <a:prstDash val="solid"/>
          </a:ln>
          <a:effectLst>
            <a:outerShdw blurRad="40000" dist="20000" dir="5400000" rotWithShape="0">
              <a:srgbClr val="000000">
                <a:alpha val="38000"/>
              </a:srgbClr>
            </a:outerShdw>
          </a:effectLst>
          <a:extLst/>
        </p:spPr>
        <p:txBody>
          <a:bodyPr wrap="square">
            <a:spAutoFit/>
          </a:bodyPr>
          <a:lstStyle>
            <a:defPPr>
              <a:defRPr lang="en-US"/>
            </a:defPPr>
            <a:lvl1pPr>
              <a:defRPr sz="1400">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algn="ctr">
              <a:defRPr/>
            </a:pPr>
            <a:r>
              <a:rPr lang="fr-BE" altLang="en-US" kern="0" dirty="0">
                <a:solidFill>
                  <a:srgbClr val="000000"/>
                </a:solidFill>
              </a:rPr>
              <a:t>Central </a:t>
            </a:r>
            <a:r>
              <a:rPr lang="fr-BE" altLang="en-US" kern="0" dirty="0" err="1">
                <a:solidFill>
                  <a:srgbClr val="000000"/>
                </a:solidFill>
              </a:rPr>
              <a:t>evaluations</a:t>
            </a:r>
            <a:endParaRPr lang="fr-BE" altLang="en-US" kern="0" dirty="0">
              <a:solidFill>
                <a:srgbClr val="000000"/>
              </a:solidFill>
            </a:endParaRPr>
          </a:p>
          <a:p>
            <a:pPr algn="ctr">
              <a:defRPr/>
            </a:pPr>
            <a:r>
              <a:rPr lang="fr-BE" altLang="en-US" kern="0" dirty="0">
                <a:solidFill>
                  <a:srgbClr val="000000"/>
                </a:solidFill>
              </a:rPr>
              <a:t>8 </a:t>
            </a:r>
            <a:r>
              <a:rPr lang="fr-BE" altLang="en-US" kern="0" dirty="0" err="1">
                <a:solidFill>
                  <a:srgbClr val="000000"/>
                </a:solidFill>
              </a:rPr>
              <a:t>June</a:t>
            </a:r>
            <a:r>
              <a:rPr lang="fr-BE" altLang="en-US" kern="0" dirty="0">
                <a:solidFill>
                  <a:srgbClr val="000000"/>
                </a:solidFill>
              </a:rPr>
              <a:t> – 3 July</a:t>
            </a:r>
            <a:endParaRPr lang="en-GB" altLang="en-US" kern="0" dirty="0">
              <a:solidFill>
                <a:srgbClr val="000000"/>
              </a:solidFill>
            </a:endParaRPr>
          </a:p>
        </p:txBody>
      </p:sp>
    </p:spTree>
    <p:extLst>
      <p:ext uri="{BB962C8B-B14F-4D97-AF65-F5344CB8AC3E}">
        <p14:creationId xmlns:p14="http://schemas.microsoft.com/office/powerpoint/2010/main" val="347971514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84375" y="1603607"/>
            <a:ext cx="2433278" cy="1246495"/>
          </a:xfrm>
          <a:prstGeom prst="rect">
            <a:avLst/>
          </a:prstGeom>
          <a:noFill/>
        </p:spPr>
        <p:txBody>
          <a:bodyPr wrap="square" rtlCol="0">
            <a:spAutoFit/>
          </a:bodyPr>
          <a:lstStyle/>
          <a:p>
            <a:r>
              <a:rPr lang="pt-PT" sz="1400" i="0" dirty="0" err="1" smtClean="0">
                <a:solidFill>
                  <a:srgbClr val="0F5494"/>
                </a:solidFill>
                <a:latin typeface="+mn-lt"/>
              </a:rPr>
              <a:t>Horizon</a:t>
            </a:r>
            <a:r>
              <a:rPr lang="pt-PT" sz="1400" i="0" dirty="0" smtClean="0">
                <a:solidFill>
                  <a:srgbClr val="0F5494"/>
                </a:solidFill>
                <a:latin typeface="+mn-lt"/>
              </a:rPr>
              <a:t> 2020 </a:t>
            </a:r>
            <a:r>
              <a:rPr lang="pt-PT" sz="1400" i="0" dirty="0" err="1" smtClean="0">
                <a:solidFill>
                  <a:srgbClr val="0F5494"/>
                </a:solidFill>
                <a:latin typeface="+mn-lt"/>
              </a:rPr>
              <a:t>Participants</a:t>
            </a:r>
            <a:r>
              <a:rPr lang="pt-PT" sz="1400" i="0" dirty="0" smtClean="0">
                <a:solidFill>
                  <a:srgbClr val="0F5494"/>
                </a:solidFill>
                <a:latin typeface="+mn-lt"/>
              </a:rPr>
              <a:t> </a:t>
            </a:r>
            <a:r>
              <a:rPr lang="pt-PT" sz="1400" i="0" smtClean="0">
                <a:solidFill>
                  <a:srgbClr val="0F5494"/>
                </a:solidFill>
                <a:latin typeface="+mn-lt"/>
              </a:rPr>
              <a:t>Portal:</a:t>
            </a:r>
          </a:p>
          <a:p>
            <a:endParaRPr lang="en-GB" sz="1400" i="0" dirty="0" smtClean="0">
              <a:solidFill>
                <a:srgbClr val="0F5494"/>
              </a:solidFill>
              <a:latin typeface="+mn-lt"/>
              <a:hlinkClick r:id="rId3"/>
            </a:endParaRPr>
          </a:p>
          <a:p>
            <a:r>
              <a:rPr lang="en-GB" sz="1100" b="0" i="0" dirty="0" smtClean="0">
                <a:solidFill>
                  <a:srgbClr val="0F5494"/>
                </a:solidFill>
                <a:latin typeface="+mn-lt"/>
                <a:hlinkClick r:id="rId3"/>
              </a:rPr>
              <a:t>http</a:t>
            </a:r>
            <a:r>
              <a:rPr lang="en-GB" sz="1100" b="0" i="0" dirty="0">
                <a:solidFill>
                  <a:srgbClr val="0F5494"/>
                </a:solidFill>
                <a:latin typeface="+mn-lt"/>
                <a:hlinkClick r:id="rId3"/>
              </a:rPr>
              <a:t>://ec.europa.eu/research/participants/portal/desktop/en/opportunities/h2020</a:t>
            </a:r>
            <a:r>
              <a:rPr lang="en-GB" sz="1100" b="0" i="0" dirty="0" smtClean="0">
                <a:solidFill>
                  <a:srgbClr val="0F5494"/>
                </a:solidFill>
                <a:latin typeface="+mn-lt"/>
                <a:hlinkClick r:id="rId3"/>
              </a:rPr>
              <a:t>/</a:t>
            </a:r>
            <a:endParaRPr lang="en-GB" sz="1100" b="0" i="0" dirty="0" smtClean="0">
              <a:solidFill>
                <a:srgbClr val="0F5494"/>
              </a:solidFill>
              <a:latin typeface="+mn-lt"/>
            </a:endParaRPr>
          </a:p>
        </p:txBody>
      </p:sp>
      <p:pic>
        <p:nvPicPr>
          <p:cNvPr id="2050" name="Picture 2"/>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05481" y="1471807"/>
            <a:ext cx="4965137" cy="463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1160326" y="4130195"/>
            <a:ext cx="7386542" cy="1974429"/>
            <a:chOff x="683992" y="4583875"/>
            <a:chExt cx="7386542" cy="1974429"/>
          </a:xfrm>
        </p:grpSpPr>
        <p:sp>
          <p:nvSpPr>
            <p:cNvPr id="11" name="Rounded Rectangle 10"/>
            <p:cNvSpPr/>
            <p:nvPr/>
          </p:nvSpPr>
          <p:spPr>
            <a:xfrm>
              <a:off x="683992" y="4874147"/>
              <a:ext cx="1389413" cy="696942"/>
            </a:xfrm>
            <a:prstGeom prst="roundRect">
              <a:avLst>
                <a:gd name="adj" fmla="val 9015"/>
              </a:avLst>
            </a:prstGeom>
            <a:solidFill>
              <a:srgbClr val="FFE3B9"/>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600" b="0" i="0" dirty="0" err="1" smtClean="0">
                  <a:solidFill>
                    <a:schemeClr val="tx1">
                      <a:lumMod val="75000"/>
                      <a:lumOff val="25000"/>
                    </a:schemeClr>
                  </a:solidFill>
                </a:rPr>
                <a:t>Calls</a:t>
              </a:r>
              <a:r>
                <a:rPr lang="pt-PT" sz="1600" b="0" i="0" dirty="0" smtClean="0">
                  <a:solidFill>
                    <a:schemeClr val="tx1">
                      <a:lumMod val="75000"/>
                      <a:lumOff val="25000"/>
                    </a:schemeClr>
                  </a:solidFill>
                </a:rPr>
                <a:t> for </a:t>
              </a:r>
              <a:r>
                <a:rPr lang="pt-PT" sz="1600" b="0" i="0" dirty="0" err="1" smtClean="0">
                  <a:solidFill>
                    <a:schemeClr val="tx1">
                      <a:lumMod val="75000"/>
                      <a:lumOff val="25000"/>
                    </a:schemeClr>
                  </a:solidFill>
                </a:rPr>
                <a:t>proposals</a:t>
              </a:r>
              <a:endParaRPr lang="pt-PT" sz="1600" b="0" i="0" dirty="0" smtClean="0">
                <a:solidFill>
                  <a:schemeClr val="tx1">
                    <a:lumMod val="75000"/>
                    <a:lumOff val="25000"/>
                  </a:schemeClr>
                </a:solidFill>
              </a:endParaRPr>
            </a:p>
          </p:txBody>
        </p:sp>
        <p:cxnSp>
          <p:nvCxnSpPr>
            <p:cNvPr id="8" name="Straight Arrow Connector 7"/>
            <p:cNvCxnSpPr>
              <a:stCxn id="11" idx="3"/>
            </p:cNvCxnSpPr>
            <p:nvPr/>
          </p:nvCxnSpPr>
          <p:spPr>
            <a:xfrm>
              <a:off x="2073405" y="5222618"/>
              <a:ext cx="2320466" cy="424985"/>
            </a:xfrm>
            <a:prstGeom prst="straightConnector1">
              <a:avLst/>
            </a:prstGeom>
            <a:ln w="28575">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93871" y="4583875"/>
              <a:ext cx="3676663" cy="197442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818169" y="3218407"/>
            <a:ext cx="4868235" cy="788726"/>
            <a:chOff x="341835" y="3672087"/>
            <a:chExt cx="4868235" cy="788726"/>
          </a:xfrm>
        </p:grpSpPr>
        <p:sp>
          <p:nvSpPr>
            <p:cNvPr id="21" name="Rounded Rectangle 20"/>
            <p:cNvSpPr/>
            <p:nvPr/>
          </p:nvSpPr>
          <p:spPr>
            <a:xfrm>
              <a:off x="341835" y="3788216"/>
              <a:ext cx="2073726" cy="672597"/>
            </a:xfrm>
            <a:prstGeom prst="roundRect">
              <a:avLst>
                <a:gd name="adj" fmla="val 7971"/>
              </a:avLst>
            </a:prstGeom>
            <a:solidFill>
              <a:schemeClr val="bg1"/>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5494"/>
                </a:buClr>
              </a:pPr>
              <a:r>
                <a:rPr lang="pt-PT" sz="1600" b="0" i="0" dirty="0">
                  <a:solidFill>
                    <a:schemeClr val="tx1">
                      <a:lumMod val="75000"/>
                      <a:lumOff val="25000"/>
                    </a:schemeClr>
                  </a:solidFill>
                </a:rPr>
                <a:t>H2020 </a:t>
              </a:r>
              <a:r>
                <a:rPr lang="pt-PT" sz="1600" b="0" i="0" dirty="0" err="1">
                  <a:solidFill>
                    <a:schemeClr val="tx1">
                      <a:lumMod val="75000"/>
                      <a:lumOff val="25000"/>
                    </a:schemeClr>
                  </a:solidFill>
                </a:rPr>
                <a:t>Space</a:t>
              </a:r>
              <a:r>
                <a:rPr lang="pt-PT" sz="1600" b="0" i="0" dirty="0">
                  <a:solidFill>
                    <a:schemeClr val="tx1">
                      <a:lumMod val="75000"/>
                      <a:lumOff val="25000"/>
                    </a:schemeClr>
                  </a:solidFill>
                </a:rPr>
                <a:t> </a:t>
              </a:r>
              <a:r>
                <a:rPr lang="pt-PT" sz="1600" b="0" i="0" dirty="0" err="1">
                  <a:solidFill>
                    <a:schemeClr val="tx1">
                      <a:lumMod val="75000"/>
                      <a:lumOff val="25000"/>
                    </a:schemeClr>
                  </a:solidFill>
                </a:rPr>
                <a:t>Work</a:t>
              </a:r>
              <a:r>
                <a:rPr lang="pt-PT" sz="1600" b="0" i="0" dirty="0">
                  <a:solidFill>
                    <a:schemeClr val="tx1">
                      <a:lumMod val="75000"/>
                      <a:lumOff val="25000"/>
                    </a:schemeClr>
                  </a:solidFill>
                </a:rPr>
                <a:t> </a:t>
              </a:r>
              <a:r>
                <a:rPr lang="pt-PT" sz="1600" b="0" i="0" dirty="0" err="1">
                  <a:solidFill>
                    <a:schemeClr val="tx1">
                      <a:lumMod val="75000"/>
                      <a:lumOff val="25000"/>
                    </a:schemeClr>
                  </a:solidFill>
                </a:rPr>
                <a:t>Programme</a:t>
              </a:r>
              <a:endParaRPr lang="pt-PT" sz="1600" b="0" i="0" dirty="0">
                <a:solidFill>
                  <a:schemeClr val="tx1">
                    <a:lumMod val="75000"/>
                    <a:lumOff val="25000"/>
                  </a:schemeClr>
                </a:solidFill>
              </a:endParaRPr>
            </a:p>
          </p:txBody>
        </p:sp>
        <p:cxnSp>
          <p:nvCxnSpPr>
            <p:cNvPr id="22" name="Straight Arrow Connector 21"/>
            <p:cNvCxnSpPr/>
            <p:nvPr/>
          </p:nvCxnSpPr>
          <p:spPr>
            <a:xfrm flipV="1">
              <a:off x="2445248" y="3737688"/>
              <a:ext cx="2320466" cy="386826"/>
            </a:xfrm>
            <a:prstGeom prst="straightConnector1">
              <a:avLst/>
            </a:prstGeom>
            <a:ln w="28575">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65715" y="3672087"/>
              <a:ext cx="444355" cy="13120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200" i="0" dirty="0">
                <a:solidFill>
                  <a:srgbClr val="FFFFFF"/>
                </a:solidFill>
                <a:latin typeface="Verdana" pitchFamily="34" charset="0"/>
              </a:rPr>
              <a:t>Horizon 2020 </a:t>
            </a:r>
            <a:r>
              <a:rPr lang="en-GB" altLang="en-US" sz="2200" i="0" dirty="0" smtClean="0">
                <a:solidFill>
                  <a:srgbClr val="FFFFFF"/>
                </a:solidFill>
                <a:latin typeface="Verdana" pitchFamily="34" charset="0"/>
              </a:rPr>
              <a:t>Space</a:t>
            </a:r>
          </a:p>
          <a:p>
            <a:pPr marL="173038">
              <a:spcBef>
                <a:spcPts val="600"/>
              </a:spcBef>
            </a:pPr>
            <a:r>
              <a:rPr lang="pt-PT" altLang="en-US" sz="2200" i="0" dirty="0" smtClean="0">
                <a:solidFill>
                  <a:srgbClr val="FFFFFF"/>
                </a:solidFill>
                <a:latin typeface="Verdana" pitchFamily="34" charset="0"/>
              </a:rPr>
              <a:t>2016-2017 '</a:t>
            </a:r>
            <a:r>
              <a:rPr lang="pt-PT" altLang="en-US" sz="2200" i="0" dirty="0" err="1" smtClean="0">
                <a:solidFill>
                  <a:srgbClr val="FFFFFF"/>
                </a:solidFill>
                <a:latin typeface="Verdana" pitchFamily="34" charset="0"/>
              </a:rPr>
              <a:t>calls</a:t>
            </a:r>
            <a:r>
              <a:rPr lang="pt-PT" altLang="en-US" sz="2200" i="0" dirty="0" smtClean="0">
                <a:solidFill>
                  <a:srgbClr val="FFFFFF"/>
                </a:solidFill>
                <a:latin typeface="Verdana" pitchFamily="34" charset="0"/>
              </a:rPr>
              <a:t>'</a:t>
            </a:r>
            <a:endParaRPr lang="en-GB" altLang="en-US" sz="2200" i="0" dirty="0">
              <a:solidFill>
                <a:srgbClr val="FFFFFF"/>
              </a:solidFill>
              <a:latin typeface="Verdana" pitchFamily="34" charset="0"/>
            </a:endParaRPr>
          </a:p>
        </p:txBody>
      </p:sp>
    </p:spTree>
    <p:extLst>
      <p:ext uri="{BB962C8B-B14F-4D97-AF65-F5344CB8AC3E}">
        <p14:creationId xmlns:p14="http://schemas.microsoft.com/office/powerpoint/2010/main" val="24028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114004" y="2054312"/>
            <a:ext cx="4690972" cy="403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a:solidFill>
                  <a:srgbClr val="FFFFFF"/>
                </a:solidFill>
                <a:latin typeface="Verdana" pitchFamily="34" charset="0"/>
              </a:rPr>
              <a:t>Work Programme </a:t>
            </a:r>
            <a:r>
              <a:rPr lang="en-GB" altLang="en-US" sz="2400" i="0" smtClean="0">
                <a:solidFill>
                  <a:srgbClr val="FFFFFF"/>
                </a:solidFill>
                <a:latin typeface="Verdana" pitchFamily="34" charset="0"/>
              </a:rPr>
              <a:t>2014-2015</a:t>
            </a:r>
            <a:endParaRPr lang="en-GB" altLang="en-US" sz="2400" i="0">
              <a:solidFill>
                <a:srgbClr val="FFFFFF"/>
              </a:solidFill>
              <a:latin typeface="Verdana" pitchFamily="34" charset="0"/>
            </a:endParaRPr>
          </a:p>
        </p:txBody>
      </p:sp>
      <p:sp>
        <p:nvSpPr>
          <p:cNvPr id="9" name="Rectangle 8"/>
          <p:cNvSpPr/>
          <p:nvPr/>
        </p:nvSpPr>
        <p:spPr>
          <a:xfrm>
            <a:off x="315310" y="2054312"/>
            <a:ext cx="3474437" cy="1655455"/>
          </a:xfrm>
          <a:prstGeom prst="rect">
            <a:avLst/>
          </a:prstGeom>
        </p:spPr>
        <p:txBody>
          <a:bodyPr wrap="square">
            <a:noAutofit/>
          </a:bodyPr>
          <a:lstStyle/>
          <a:p>
            <a:pPr marL="0" lvl="3" indent="0">
              <a:spcBef>
                <a:spcPts val="1800"/>
              </a:spcBef>
              <a:spcAft>
                <a:spcPts val="600"/>
              </a:spcAft>
              <a:buSzPct val="150000"/>
              <a:buFontTx/>
              <a:buNone/>
            </a:pPr>
            <a:r>
              <a:rPr lang="pt-PT" altLang="en-US" sz="1600" i="0" u="sng" kern="0" dirty="0" err="1" smtClean="0">
                <a:solidFill>
                  <a:srgbClr val="0F5494"/>
                </a:solidFill>
                <a:latin typeface="+mn-lt"/>
              </a:rPr>
              <a:t>Horizon</a:t>
            </a:r>
            <a:r>
              <a:rPr lang="pt-PT" altLang="en-US" sz="1600" i="0" u="sng" kern="0" dirty="0" smtClean="0">
                <a:solidFill>
                  <a:srgbClr val="0F5494"/>
                </a:solidFill>
                <a:latin typeface="+mn-lt"/>
              </a:rPr>
              <a:t> 2020 </a:t>
            </a:r>
            <a:r>
              <a:rPr lang="pt-PT" altLang="en-US" sz="1600" i="0" u="sng" kern="0" dirty="0" err="1" smtClean="0">
                <a:solidFill>
                  <a:srgbClr val="0F5494"/>
                </a:solidFill>
                <a:latin typeface="+mn-lt"/>
              </a:rPr>
              <a:t>Space</a:t>
            </a:r>
            <a:r>
              <a:rPr lang="pt-PT" altLang="en-US" sz="1600" i="0" u="sng" kern="0" dirty="0" smtClean="0">
                <a:solidFill>
                  <a:srgbClr val="0F5494"/>
                </a:solidFill>
                <a:latin typeface="+mn-lt"/>
              </a:rPr>
              <a:t> </a:t>
            </a:r>
            <a:r>
              <a:rPr lang="pt-PT" altLang="en-US" sz="1600" i="0" u="sng" kern="0" dirty="0" err="1" smtClean="0">
                <a:solidFill>
                  <a:srgbClr val="0F5494"/>
                </a:solidFill>
                <a:latin typeface="+mn-lt"/>
              </a:rPr>
              <a:t>projects</a:t>
            </a:r>
            <a:r>
              <a:rPr lang="pt-PT" altLang="en-US" sz="1600" i="0" u="sng" kern="0" dirty="0" smtClean="0">
                <a:solidFill>
                  <a:srgbClr val="0F5494"/>
                </a:solidFill>
                <a:latin typeface="+mn-lt"/>
              </a:rPr>
              <a:t> </a:t>
            </a:r>
          </a:p>
          <a:p>
            <a:pPr marL="285750" lvl="3" indent="-285750">
              <a:spcBef>
                <a:spcPts val="1800"/>
              </a:spcBef>
              <a:spcAft>
                <a:spcPts val="600"/>
              </a:spcAft>
              <a:buSzPct val="150000"/>
              <a:buFont typeface="Arial" panose="020B0604020202020204" pitchFamily="34" charset="0"/>
              <a:buChar char="•"/>
            </a:pPr>
            <a:r>
              <a:rPr lang="es-ES" sz="1600" b="0" i="0" dirty="0">
                <a:latin typeface="+mn-lt"/>
                <a:hlinkClick r:id="rId3"/>
              </a:rPr>
              <a:t>H2020 </a:t>
            </a:r>
            <a:r>
              <a:rPr lang="es-ES" sz="1600" b="0" i="0" dirty="0" err="1">
                <a:latin typeface="+mn-lt"/>
                <a:hlinkClick r:id="rId3"/>
              </a:rPr>
              <a:t>Space</a:t>
            </a:r>
            <a:r>
              <a:rPr lang="es-ES" sz="1600" b="0" i="0" dirty="0">
                <a:latin typeface="+mn-lt"/>
                <a:hlinkClick r:id="rId3"/>
              </a:rPr>
              <a:t> </a:t>
            </a:r>
            <a:r>
              <a:rPr lang="es-ES" sz="1600" b="0" i="0" dirty="0" err="1">
                <a:latin typeface="+mn-lt"/>
                <a:hlinkClick r:id="rId3"/>
              </a:rPr>
              <a:t>Projects</a:t>
            </a:r>
            <a:r>
              <a:rPr lang="es-ES" sz="1600" b="0" i="0" dirty="0">
                <a:latin typeface="+mn-lt"/>
                <a:hlinkClick r:id="rId3"/>
              </a:rPr>
              <a:t> at REA </a:t>
            </a:r>
            <a:r>
              <a:rPr lang="es-ES" sz="1600" b="0" i="0" dirty="0" err="1" smtClean="0">
                <a:latin typeface="+mn-lt"/>
                <a:hlinkClick r:id="rId3"/>
              </a:rPr>
              <a:t>webpage</a:t>
            </a:r>
            <a:endParaRPr lang="es-ES" sz="1600" b="0" i="0" dirty="0" smtClean="0">
              <a:latin typeface="+mn-lt"/>
            </a:endParaRPr>
          </a:p>
        </p:txBody>
      </p:sp>
    </p:spTree>
    <p:extLst>
      <p:ext uri="{BB962C8B-B14F-4D97-AF65-F5344CB8AC3E}">
        <p14:creationId xmlns:p14="http://schemas.microsoft.com/office/powerpoint/2010/main" val="1884328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0" y="0"/>
          <a:ext cx="0" cy="0"/>
        </p:xfrm>
        <a:graphic>
          <a:graphicData uri="http://schemas.openxmlformats.org/drawingml/2006/table">
            <a:tbl>
              <a:tblPr firstRow="1" firstCol="1" bandRow="1">
                <a:tableStyleId>{5C22544A-7EE6-4342-B048-85BDC9FD1C3A}</a:tableStyleId>
              </a:tblPr>
              <a:tblGrid>
                <a:gridCol w="25400"/>
                <a:gridCol w="25400"/>
                <a:gridCol w="25400"/>
              </a:tblGrid>
              <a:tr h="0">
                <a:tc>
                  <a:txBody>
                    <a:bodyPr/>
                    <a:lstStyle/>
                    <a:p>
                      <a:pPr>
                        <a:lnSpc>
                          <a:spcPct val="115000"/>
                        </a:lnSpc>
                        <a:spcAft>
                          <a:spcPts val="0"/>
                        </a:spcAft>
                      </a:pPr>
                      <a:r>
                        <a:rPr lang="en-GB" sz="100">
                          <a:effectLst/>
                        </a:rPr>
                        <a:t>Place</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Type of event</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Date</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Paris</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17 September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Toulouse</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29 September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Warsaw</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event</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28-29 September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Madrid</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7 October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Brussels</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NCP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13 October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Rome</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event</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21-23 October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Lisbon</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28 October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Brussels</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H2020 EU info day </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9-10 November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Stockholm</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event</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9 December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UK</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22 September 2015</a:t>
                      </a:r>
                      <a:endParaRPr lang="en-GB" sz="100">
                        <a:solidFill>
                          <a:srgbClr val="000000"/>
                        </a:solidFill>
                        <a:effectLst/>
                        <a:latin typeface="Calibri"/>
                        <a:ea typeface="Calibri"/>
                        <a:cs typeface="Times New Roman"/>
                      </a:endParaRPr>
                    </a:p>
                  </a:txBody>
                  <a:tcPr marL="0" marR="0" marT="0" marB="0"/>
                </a:tc>
              </a:tr>
              <a:tr h="0">
                <a:tc>
                  <a:txBody>
                    <a:bodyPr/>
                    <a:lstStyle/>
                    <a:p>
                      <a:pPr>
                        <a:lnSpc>
                          <a:spcPct val="115000"/>
                        </a:lnSpc>
                        <a:spcAft>
                          <a:spcPts val="0"/>
                        </a:spcAft>
                      </a:pPr>
                      <a:r>
                        <a:rPr lang="en-GB" sz="100">
                          <a:effectLst/>
                        </a:rPr>
                        <a:t>Ukraine (Kiev)</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National info day</a:t>
                      </a:r>
                      <a:endParaRPr lang="en-GB" sz="100">
                        <a:solidFill>
                          <a:srgbClr val="000000"/>
                        </a:solidFill>
                        <a:effectLst/>
                        <a:latin typeface="Calibri"/>
                        <a:ea typeface="Calibri"/>
                        <a:cs typeface="Times New Roman"/>
                      </a:endParaRPr>
                    </a:p>
                  </a:txBody>
                  <a:tcPr marL="0" marR="0" marT="0" marB="0"/>
                </a:tc>
                <a:tc>
                  <a:txBody>
                    <a:bodyPr/>
                    <a:lstStyle/>
                    <a:p>
                      <a:pPr>
                        <a:lnSpc>
                          <a:spcPct val="115000"/>
                        </a:lnSpc>
                        <a:spcAft>
                          <a:spcPts val="0"/>
                        </a:spcAft>
                      </a:pPr>
                      <a:r>
                        <a:rPr lang="en-GB" sz="100">
                          <a:effectLst/>
                        </a:rPr>
                        <a:t>Tbd (end of 2015)</a:t>
                      </a:r>
                      <a:endParaRPr lang="en-GB" sz="100">
                        <a:solidFill>
                          <a:srgbClr val="000000"/>
                        </a:solidFill>
                        <a:effectLst/>
                        <a:latin typeface="Calibri"/>
                        <a:ea typeface="Calibri"/>
                        <a:cs typeface="Times New Roman"/>
                      </a:endParaRPr>
                    </a:p>
                  </a:txBody>
                  <a:tcPr marL="0" marR="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60222255"/>
              </p:ext>
            </p:extLst>
          </p:nvPr>
        </p:nvGraphicFramePr>
        <p:xfrm>
          <a:off x="842043" y="1498545"/>
          <a:ext cx="7429500" cy="4625493"/>
        </p:xfrm>
        <a:graphic>
          <a:graphicData uri="http://schemas.openxmlformats.org/drawingml/2006/table">
            <a:tbl>
              <a:tblPr firstRow="1" firstCol="1" bandRow="1">
                <a:tableStyleId>{5C22544A-7EE6-4342-B048-85BDC9FD1C3A}</a:tableStyleId>
              </a:tblPr>
              <a:tblGrid>
                <a:gridCol w="1739232"/>
                <a:gridCol w="2874071"/>
                <a:gridCol w="2816197"/>
              </a:tblGrid>
              <a:tr h="220674">
                <a:tc>
                  <a:txBody>
                    <a:bodyPr/>
                    <a:lstStyle/>
                    <a:p>
                      <a:pPr algn="ctr">
                        <a:lnSpc>
                          <a:spcPct val="115000"/>
                        </a:lnSpc>
                        <a:spcAft>
                          <a:spcPts val="0"/>
                        </a:spcAft>
                      </a:pPr>
                      <a:r>
                        <a:rPr lang="en-GB" sz="1200" b="0" dirty="0" smtClean="0">
                          <a:effectLst/>
                        </a:rPr>
                        <a:t>Venue</a:t>
                      </a:r>
                      <a:endParaRPr lang="en-GB" sz="1000" b="0" dirty="0">
                        <a:solidFill>
                          <a:srgbClr val="000000"/>
                        </a:solidFill>
                        <a:effectLst/>
                        <a:latin typeface="Calibri"/>
                        <a:ea typeface="Calibri"/>
                        <a:cs typeface="Times New Roman"/>
                      </a:endParaRPr>
                    </a:p>
                  </a:txBody>
                  <a:tcPr marL="72000" marR="72000" marT="72000" marB="72000">
                    <a:solidFill>
                      <a:schemeClr val="tx1">
                        <a:lumMod val="75000"/>
                        <a:lumOff val="25000"/>
                      </a:schemeClr>
                    </a:solidFill>
                  </a:tcPr>
                </a:tc>
                <a:tc>
                  <a:txBody>
                    <a:bodyPr/>
                    <a:lstStyle/>
                    <a:p>
                      <a:pPr algn="ctr">
                        <a:lnSpc>
                          <a:spcPct val="115000"/>
                        </a:lnSpc>
                        <a:spcAft>
                          <a:spcPts val="0"/>
                        </a:spcAft>
                      </a:pPr>
                      <a:r>
                        <a:rPr lang="en-GB" sz="1200" b="0" dirty="0">
                          <a:effectLst/>
                        </a:rPr>
                        <a:t>Type of event</a:t>
                      </a:r>
                      <a:endParaRPr lang="en-GB" sz="1000" b="0" dirty="0">
                        <a:solidFill>
                          <a:srgbClr val="000000"/>
                        </a:solidFill>
                        <a:effectLst/>
                        <a:latin typeface="Calibri"/>
                        <a:ea typeface="Calibri"/>
                        <a:cs typeface="Times New Roman"/>
                      </a:endParaRPr>
                    </a:p>
                  </a:txBody>
                  <a:tcPr marL="72000" marR="72000" marT="72000" marB="72000">
                    <a:solidFill>
                      <a:schemeClr val="tx1">
                        <a:lumMod val="75000"/>
                        <a:lumOff val="25000"/>
                      </a:schemeClr>
                    </a:solidFill>
                  </a:tcPr>
                </a:tc>
                <a:tc>
                  <a:txBody>
                    <a:bodyPr/>
                    <a:lstStyle/>
                    <a:p>
                      <a:pPr algn="ctr">
                        <a:lnSpc>
                          <a:spcPct val="115000"/>
                        </a:lnSpc>
                        <a:spcAft>
                          <a:spcPts val="0"/>
                        </a:spcAft>
                      </a:pPr>
                      <a:r>
                        <a:rPr lang="en-GB" sz="1200" b="0" dirty="0">
                          <a:effectLst/>
                        </a:rPr>
                        <a:t>Date</a:t>
                      </a:r>
                      <a:endParaRPr lang="en-GB" sz="1000" b="0" dirty="0">
                        <a:solidFill>
                          <a:srgbClr val="000000"/>
                        </a:solidFill>
                        <a:effectLst/>
                        <a:latin typeface="Calibri"/>
                        <a:ea typeface="Calibri"/>
                        <a:cs typeface="Times New Roman"/>
                      </a:endParaRPr>
                    </a:p>
                  </a:txBody>
                  <a:tcPr marL="72000" marR="72000" marT="72000" marB="72000">
                    <a:solidFill>
                      <a:schemeClr val="tx1">
                        <a:lumMod val="75000"/>
                        <a:lumOff val="25000"/>
                      </a:schemeClr>
                    </a:solidFill>
                  </a:tcPr>
                </a:tc>
              </a:tr>
              <a:tr h="0">
                <a:tc>
                  <a:txBody>
                    <a:bodyPr/>
                    <a:lstStyle/>
                    <a:p>
                      <a:pPr>
                        <a:lnSpc>
                          <a:spcPct val="115000"/>
                        </a:lnSpc>
                        <a:spcAft>
                          <a:spcPts val="0"/>
                        </a:spcAft>
                      </a:pPr>
                      <a:r>
                        <a:rPr lang="en-GB" sz="1200" dirty="0" smtClean="0">
                          <a:effectLst/>
                        </a:rPr>
                        <a:t>FR (Paris)</a:t>
                      </a:r>
                      <a:endParaRPr lang="en-GB" sz="1000" dirty="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a:effectLst/>
                        </a:rPr>
                        <a:t>17 </a:t>
                      </a:r>
                      <a:r>
                        <a:rPr lang="en-GB" sz="1200" smtClean="0">
                          <a:effectLst/>
                        </a:rPr>
                        <a:t>September 2015</a:t>
                      </a:r>
                      <a:endParaRPr lang="en-GB" sz="1000">
                        <a:solidFill>
                          <a:srgbClr val="000000"/>
                        </a:solidFill>
                        <a:effectLst/>
                        <a:latin typeface="Calibri"/>
                        <a:ea typeface="Calibri"/>
                        <a:cs typeface="Times New Roman"/>
                      </a:endParaRPr>
                    </a:p>
                  </a:txBody>
                  <a:tcPr marL="72000" marR="72000" marT="72000" marB="72000"/>
                </a:tc>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dirty="0" smtClean="0">
                          <a:effectLst/>
                        </a:rPr>
                        <a:t>UK </a:t>
                      </a:r>
                      <a:r>
                        <a:rPr kumimoji="0" lang="en-GB" sz="1200" b="1" i="0" u="none" strike="noStrike" kern="1200" cap="none" spc="0" normalizeH="0" baseline="0" noProof="0" dirty="0" smtClean="0">
                          <a:ln>
                            <a:noFill/>
                          </a:ln>
                          <a:solidFill>
                            <a:srgbClr val="FFFFFF"/>
                          </a:solidFill>
                          <a:effectLst/>
                          <a:uLnTx/>
                          <a:uFillTx/>
                          <a:latin typeface="+mn-lt"/>
                          <a:ea typeface="+mn-ea"/>
                          <a:cs typeface="+mn-cs"/>
                        </a:rPr>
                        <a:t>(London)</a:t>
                      </a:r>
                      <a:endParaRPr kumimoji="0" lang="en-GB" sz="1000" b="1"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a:effectLst/>
                        </a:rPr>
                        <a:t>22 September 2015</a:t>
                      </a:r>
                      <a:endParaRPr lang="en-GB" sz="1000">
                        <a:solidFill>
                          <a:srgbClr val="000000"/>
                        </a:solidFill>
                        <a:effectLst/>
                        <a:latin typeface="Calibri"/>
                        <a:ea typeface="Calibri"/>
                        <a:cs typeface="Times New Roman"/>
                      </a:endParaRPr>
                    </a:p>
                  </a:txBody>
                  <a:tcPr marL="72000" marR="72000" marT="72000" marB="72000"/>
                </a:tc>
              </a:tr>
              <a:tr h="0">
                <a:tc>
                  <a:txBody>
                    <a:bodyPr/>
                    <a:lstStyle/>
                    <a:p>
                      <a:pPr>
                        <a:lnSpc>
                          <a:spcPct val="115000"/>
                        </a:lnSpc>
                        <a:spcAft>
                          <a:spcPts val="0"/>
                        </a:spcAft>
                      </a:pPr>
                      <a:r>
                        <a:rPr lang="en-GB" sz="1200" smtClean="0">
                          <a:effectLst/>
                        </a:rPr>
                        <a:t>PL (Warsaw)</a:t>
                      </a:r>
                      <a:endParaRPr lang="en-GB" sz="100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a:effectLst/>
                        </a:rPr>
                        <a:t>28-29 </a:t>
                      </a:r>
                      <a:r>
                        <a:rPr lang="en-GB" sz="1200" smtClean="0">
                          <a:effectLst/>
                        </a:rPr>
                        <a:t>September 2015</a:t>
                      </a:r>
                      <a:endParaRPr lang="en-GB" sz="1000">
                        <a:solidFill>
                          <a:srgbClr val="000000"/>
                        </a:solidFill>
                        <a:effectLst/>
                        <a:latin typeface="Calibri"/>
                        <a:ea typeface="Calibri"/>
                        <a:cs typeface="Times New Roman"/>
                      </a:endParaRPr>
                    </a:p>
                  </a:txBody>
                  <a:tcPr marL="72000" marR="72000" marT="72000" marB="72000"/>
                </a:tc>
              </a:tr>
              <a:tr h="0">
                <a:tc>
                  <a:txBody>
                    <a:bodyPr/>
                    <a:lstStyle/>
                    <a:p>
                      <a:pPr>
                        <a:lnSpc>
                          <a:spcPct val="115000"/>
                        </a:lnSpc>
                        <a:spcAft>
                          <a:spcPts val="0"/>
                        </a:spcAft>
                      </a:pPr>
                      <a:r>
                        <a:rPr lang="en-GB" sz="1200" smtClean="0">
                          <a:effectLst/>
                        </a:rPr>
                        <a:t>FR (Toulouse)</a:t>
                      </a:r>
                      <a:endParaRPr lang="en-GB" sz="100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dirty="0" smtClean="0">
                          <a:effectLst/>
                        </a:rPr>
                        <a:t>9 October 2015</a:t>
                      </a:r>
                      <a:endParaRPr lang="en-GB" sz="1000" dirty="0">
                        <a:solidFill>
                          <a:srgbClr val="000000"/>
                        </a:solidFill>
                        <a:effectLst/>
                        <a:latin typeface="Calibri"/>
                        <a:ea typeface="Calibri"/>
                        <a:cs typeface="Times New Roman"/>
                      </a:endParaRPr>
                    </a:p>
                  </a:txBody>
                  <a:tcPr marL="72000" marR="72000" marT="72000" marB="72000"/>
                </a:tc>
              </a:tr>
              <a:tr h="0">
                <a:tc>
                  <a:txBody>
                    <a:bodyPr/>
                    <a:lstStyle/>
                    <a:p>
                      <a:pPr>
                        <a:lnSpc>
                          <a:spcPct val="115000"/>
                        </a:lnSpc>
                        <a:spcAft>
                          <a:spcPts val="0"/>
                        </a:spcAft>
                      </a:pPr>
                      <a:r>
                        <a:rPr lang="en-GB" sz="1200" smtClean="0">
                          <a:effectLst/>
                        </a:rPr>
                        <a:t>ES (Madrid)</a:t>
                      </a:r>
                      <a:endParaRPr lang="en-GB" sz="100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smtClean="0">
                          <a:effectLst/>
                        </a:rPr>
                        <a:t>20 October 2015</a:t>
                      </a:r>
                      <a:endParaRPr lang="en-GB" sz="1000">
                        <a:solidFill>
                          <a:srgbClr val="000000"/>
                        </a:solidFill>
                        <a:effectLst/>
                        <a:latin typeface="Calibri"/>
                        <a:ea typeface="Calibri"/>
                        <a:cs typeface="Times New Roman"/>
                      </a:endParaRPr>
                    </a:p>
                  </a:txBody>
                  <a:tcPr marL="72000" marR="72000" marT="72000" marB="72000"/>
                </a:tc>
              </a:tr>
              <a:tr h="0">
                <a:tc>
                  <a:txBody>
                    <a:bodyPr/>
                    <a:lstStyle/>
                    <a:p>
                      <a:pPr>
                        <a:lnSpc>
                          <a:spcPct val="115000"/>
                        </a:lnSpc>
                        <a:spcAft>
                          <a:spcPts val="0"/>
                        </a:spcAft>
                      </a:pPr>
                      <a:r>
                        <a:rPr lang="en-GB" sz="1200" dirty="0" smtClean="0">
                          <a:solidFill>
                            <a:schemeClr val="bg1"/>
                          </a:solidFill>
                          <a:effectLst/>
                        </a:rPr>
                        <a:t>Brussels (BE)</a:t>
                      </a:r>
                      <a:endParaRPr lang="en-GB" sz="1000" dirty="0">
                        <a:solidFill>
                          <a:schemeClr val="bg1"/>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Space NCPs meeting</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dirty="0">
                          <a:effectLst/>
                        </a:rPr>
                        <a:t>13 October 2015</a:t>
                      </a:r>
                      <a:endParaRPr lang="en-GB" sz="1000" dirty="0">
                        <a:solidFill>
                          <a:srgbClr val="000000"/>
                        </a:solidFill>
                        <a:effectLst/>
                        <a:latin typeface="Calibri"/>
                        <a:ea typeface="Calibri"/>
                        <a:cs typeface="Times New Roman"/>
                      </a:endParaRPr>
                    </a:p>
                  </a:txBody>
                  <a:tcPr marL="72000" marR="72000" marT="72000" marB="72000"/>
                </a:tc>
              </a:tr>
              <a:tr h="0">
                <a:tc>
                  <a:txBody>
                    <a:bodyPr/>
                    <a:lstStyle/>
                    <a:p>
                      <a:pPr>
                        <a:lnSpc>
                          <a:spcPct val="115000"/>
                        </a:lnSpc>
                        <a:spcAft>
                          <a:spcPts val="0"/>
                        </a:spcAft>
                      </a:pPr>
                      <a:r>
                        <a:rPr lang="en-GB" sz="1200" smtClean="0">
                          <a:effectLst/>
                        </a:rPr>
                        <a:t>IT (Rome)</a:t>
                      </a:r>
                      <a:endParaRPr lang="en-GB" sz="100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dirty="0">
                          <a:effectLst/>
                        </a:rPr>
                        <a:t>21-23 October 2015</a:t>
                      </a:r>
                      <a:endParaRPr lang="en-GB" sz="1000" dirty="0">
                        <a:solidFill>
                          <a:srgbClr val="000000"/>
                        </a:solidFill>
                        <a:effectLst/>
                        <a:latin typeface="Calibri"/>
                        <a:ea typeface="Calibri"/>
                        <a:cs typeface="Times New Roman"/>
                      </a:endParaRPr>
                    </a:p>
                  </a:txBody>
                  <a:tcPr marL="72000" marR="72000" marT="72000" marB="72000"/>
                </a:tc>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mn-lt"/>
                          <a:ea typeface="+mn-ea"/>
                          <a:cs typeface="+mn-cs"/>
                        </a:rPr>
                        <a:t>FR (Paris)</a:t>
                      </a:r>
                      <a:endParaRPr kumimoji="0" lang="en-GB" sz="1000" b="1"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72000" marR="72000" marT="72000" marB="72000">
                    <a:solidFill>
                      <a:srgbClr val="FFC000"/>
                    </a:solidFill>
                  </a:tcPr>
                </a:tc>
                <a:tc>
                  <a:txBody>
                    <a:bodyPr/>
                    <a:lstStyle/>
                    <a:p>
                      <a:pPr algn="ctr">
                        <a:lnSpc>
                          <a:spcPct val="115000"/>
                        </a:lnSpc>
                        <a:spcAft>
                          <a:spcPts val="0"/>
                        </a:spcAft>
                      </a:pPr>
                      <a:r>
                        <a:rPr lang="fr-BE" sz="1200" kern="1200" dirty="0" smtClean="0">
                          <a:solidFill>
                            <a:schemeClr val="dk1"/>
                          </a:solidFill>
                          <a:effectLst/>
                          <a:latin typeface="+mn-lt"/>
                          <a:ea typeface="+mn-ea"/>
                          <a:cs typeface="+mn-cs"/>
                        </a:rPr>
                        <a:t>Horizon 2020 Innovation </a:t>
                      </a:r>
                      <a:r>
                        <a:rPr lang="fr-BE" sz="1200" kern="1200" dirty="0" err="1" smtClean="0">
                          <a:solidFill>
                            <a:schemeClr val="dk1"/>
                          </a:solidFill>
                          <a:effectLst/>
                          <a:latin typeface="+mn-lt"/>
                          <a:ea typeface="+mn-ea"/>
                          <a:cs typeface="+mn-cs"/>
                        </a:rPr>
                        <a:t>Procurement</a:t>
                      </a:r>
                      <a:r>
                        <a:rPr lang="fr-BE" sz="1200" kern="1200" dirty="0" smtClean="0">
                          <a:solidFill>
                            <a:schemeClr val="dk1"/>
                          </a:solidFill>
                          <a:effectLst/>
                          <a:latin typeface="+mn-lt"/>
                          <a:ea typeface="+mn-ea"/>
                          <a:cs typeface="+mn-cs"/>
                        </a:rPr>
                        <a:t> Event</a:t>
                      </a:r>
                      <a:endParaRPr lang="en-GB" sz="1200" kern="1200" dirty="0">
                        <a:solidFill>
                          <a:schemeClr val="dk1"/>
                        </a:solidFill>
                        <a:effectLst/>
                        <a:latin typeface="+mn-lt"/>
                        <a:ea typeface="+mn-ea"/>
                        <a:cs typeface="+mn-cs"/>
                      </a:endParaRPr>
                    </a:p>
                  </a:txBody>
                  <a:tcPr marL="72000" marR="72000" marT="72000" marB="72000">
                    <a:solidFill>
                      <a:srgbClr val="FFC000"/>
                    </a:solidFill>
                  </a:tcPr>
                </a:tc>
                <a:tc>
                  <a:txBody>
                    <a:bodyPr/>
                    <a:lstStyle/>
                    <a:p>
                      <a:pPr algn="ctr">
                        <a:lnSpc>
                          <a:spcPct val="115000"/>
                        </a:lnSpc>
                        <a:spcAft>
                          <a:spcPts val="0"/>
                        </a:spcAft>
                      </a:pPr>
                      <a:r>
                        <a:rPr lang="fr-BE" sz="1200" kern="1200" dirty="0" smtClean="0">
                          <a:solidFill>
                            <a:schemeClr val="dk1"/>
                          </a:solidFill>
                          <a:effectLst/>
                          <a:latin typeface="+mn-lt"/>
                          <a:ea typeface="+mn-ea"/>
                          <a:cs typeface="+mn-cs"/>
                        </a:rPr>
                        <a:t>27-28 </a:t>
                      </a:r>
                      <a:r>
                        <a:rPr lang="fr-BE" sz="1200" kern="1200" dirty="0" err="1" smtClean="0">
                          <a:solidFill>
                            <a:schemeClr val="dk1"/>
                          </a:solidFill>
                          <a:effectLst/>
                          <a:latin typeface="+mn-lt"/>
                          <a:ea typeface="+mn-ea"/>
                          <a:cs typeface="+mn-cs"/>
                        </a:rPr>
                        <a:t>October</a:t>
                      </a:r>
                      <a:r>
                        <a:rPr lang="fr-BE" sz="1200" kern="1200" dirty="0" smtClean="0">
                          <a:solidFill>
                            <a:schemeClr val="dk1"/>
                          </a:solidFill>
                          <a:effectLst/>
                          <a:latin typeface="+mn-lt"/>
                          <a:ea typeface="+mn-ea"/>
                          <a:cs typeface="+mn-cs"/>
                        </a:rPr>
                        <a:t> 2015</a:t>
                      </a:r>
                      <a:endParaRPr lang="en-GB" sz="1200" kern="1200" dirty="0">
                        <a:solidFill>
                          <a:schemeClr val="dk1"/>
                        </a:solidFill>
                        <a:effectLst/>
                        <a:latin typeface="+mn-lt"/>
                        <a:ea typeface="+mn-ea"/>
                        <a:cs typeface="+mn-cs"/>
                      </a:endParaRPr>
                    </a:p>
                  </a:txBody>
                  <a:tcPr marL="72000" marR="72000" marT="72000" marB="72000" anchor="ctr">
                    <a:solidFill>
                      <a:srgbClr val="FFC000"/>
                    </a:solidFill>
                  </a:tcPr>
                </a:tc>
              </a:tr>
              <a:tr h="0">
                <a:tc>
                  <a:txBody>
                    <a:bodyPr/>
                    <a:lstStyle/>
                    <a:p>
                      <a:pPr>
                        <a:lnSpc>
                          <a:spcPct val="115000"/>
                        </a:lnSpc>
                        <a:spcAft>
                          <a:spcPts val="0"/>
                        </a:spcAft>
                      </a:pPr>
                      <a:r>
                        <a:rPr lang="en-GB" sz="1200" dirty="0" smtClean="0">
                          <a:effectLst/>
                        </a:rPr>
                        <a:t>PT</a:t>
                      </a:r>
                      <a:r>
                        <a:rPr lang="en-GB" sz="1200" baseline="0" dirty="0" smtClean="0">
                          <a:effectLst/>
                        </a:rPr>
                        <a:t> (</a:t>
                      </a:r>
                      <a:r>
                        <a:rPr lang="en-GB" sz="1200" dirty="0" smtClean="0">
                          <a:effectLst/>
                        </a:rPr>
                        <a:t>Lisbon)</a:t>
                      </a:r>
                      <a:endParaRPr lang="en-GB" sz="1000" dirty="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dirty="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dirty="0">
                          <a:effectLst/>
                        </a:rPr>
                        <a:t>28 October 2015</a:t>
                      </a:r>
                      <a:endParaRPr lang="en-GB" sz="1000" dirty="0">
                        <a:solidFill>
                          <a:srgbClr val="000000"/>
                        </a:solidFill>
                        <a:effectLst/>
                        <a:latin typeface="Calibri"/>
                        <a:ea typeface="Calibri"/>
                        <a:cs typeface="Times New Roman"/>
                      </a:endParaRPr>
                    </a:p>
                  </a:txBody>
                  <a:tcPr marL="72000" marR="72000" marT="72000" marB="72000"/>
                </a:tc>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FFFF"/>
                          </a:solidFill>
                          <a:effectLst/>
                          <a:uLnTx/>
                          <a:uFillTx/>
                          <a:latin typeface="+mn-lt"/>
                          <a:ea typeface="+mn-ea"/>
                          <a:cs typeface="+mn-cs"/>
                        </a:rPr>
                        <a:t>GR (Athens)</a:t>
                      </a:r>
                      <a:endParaRPr kumimoji="0" lang="en-GB" sz="1000" b="1"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72000" marR="72000" marT="72000" marB="72000">
                    <a:solidFill>
                      <a:srgbClr val="0F5494"/>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000000"/>
                          </a:solidFill>
                          <a:effectLst/>
                          <a:uLnTx/>
                          <a:uFillTx/>
                          <a:latin typeface="+mn-lt"/>
                          <a:ea typeface="+mn-ea"/>
                          <a:cs typeface="+mn-cs"/>
                        </a:rPr>
                        <a:t>National info day</a:t>
                      </a:r>
                      <a:endParaRPr kumimoji="0" lang="en-GB" sz="10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72000" marR="72000" marT="72000" marB="7200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mn-cs"/>
                        </a:rPr>
                        <a:t>2 November 2015</a:t>
                      </a:r>
                      <a:endParaRPr kumimoji="0" lang="en-GB" sz="10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72000" marR="72000" marT="72000" marB="72000"/>
                </a:tc>
              </a:tr>
              <a:tr h="0">
                <a:tc>
                  <a:txBody>
                    <a:bodyPr/>
                    <a:lstStyle/>
                    <a:p>
                      <a:pPr>
                        <a:lnSpc>
                          <a:spcPct val="115000"/>
                        </a:lnSpc>
                        <a:spcAft>
                          <a:spcPts val="0"/>
                        </a:spcAft>
                      </a:pPr>
                      <a:r>
                        <a:rPr lang="en-GB" sz="1200" dirty="0">
                          <a:solidFill>
                            <a:schemeClr val="tx1"/>
                          </a:solidFill>
                          <a:effectLst/>
                        </a:rPr>
                        <a:t>Brussels</a:t>
                      </a:r>
                      <a:endParaRPr lang="en-GB" sz="1000" dirty="0">
                        <a:solidFill>
                          <a:schemeClr val="tx1"/>
                        </a:solidFill>
                        <a:effectLst/>
                        <a:latin typeface="Calibri"/>
                        <a:ea typeface="Calibri"/>
                        <a:cs typeface="Times New Roman"/>
                      </a:endParaRPr>
                    </a:p>
                  </a:txBody>
                  <a:tcPr marL="72000" marR="72000" marT="72000" marB="72000">
                    <a:solidFill>
                      <a:srgbClr val="FFC000"/>
                    </a:solidFill>
                  </a:tcPr>
                </a:tc>
                <a:tc>
                  <a:txBody>
                    <a:bodyPr/>
                    <a:lstStyle/>
                    <a:p>
                      <a:pPr algn="ctr">
                        <a:lnSpc>
                          <a:spcPct val="115000"/>
                        </a:lnSpc>
                        <a:spcAft>
                          <a:spcPts val="0"/>
                        </a:spcAft>
                      </a:pPr>
                      <a:r>
                        <a:rPr lang="en-GB" sz="1200" dirty="0" smtClean="0">
                          <a:effectLst/>
                        </a:rPr>
                        <a:t>Horizon 2020 </a:t>
                      </a:r>
                      <a:r>
                        <a:rPr lang="en-GB" sz="1200" dirty="0" smtClean="0">
                          <a:effectLst/>
                        </a:rPr>
                        <a:t>Space</a:t>
                      </a:r>
                      <a:r>
                        <a:rPr lang="en-GB" sz="1200" baseline="0" dirty="0" smtClean="0">
                          <a:effectLst/>
                        </a:rPr>
                        <a:t> </a:t>
                      </a:r>
                      <a:r>
                        <a:rPr lang="en-GB" sz="1200" baseline="0" dirty="0" err="1" smtClean="0">
                          <a:effectLst/>
                        </a:rPr>
                        <a:t>I</a:t>
                      </a:r>
                      <a:r>
                        <a:rPr lang="en-GB" sz="1200" dirty="0" err="1" smtClean="0">
                          <a:effectLst/>
                        </a:rPr>
                        <a:t>nfoday</a:t>
                      </a:r>
                      <a:r>
                        <a:rPr lang="en-GB" sz="1200" dirty="0" smtClean="0">
                          <a:effectLst/>
                        </a:rPr>
                        <a:t> </a:t>
                      </a:r>
                      <a:endParaRPr lang="en-GB" sz="1000" dirty="0">
                        <a:solidFill>
                          <a:srgbClr val="000000"/>
                        </a:solidFill>
                        <a:effectLst/>
                        <a:latin typeface="Calibri"/>
                        <a:ea typeface="Calibri"/>
                        <a:cs typeface="Times New Roman"/>
                      </a:endParaRPr>
                    </a:p>
                  </a:txBody>
                  <a:tcPr marL="72000" marR="72000" marT="72000" marB="72000">
                    <a:solidFill>
                      <a:srgbClr val="FFC000"/>
                    </a:solidFill>
                  </a:tcPr>
                </a:tc>
                <a:tc>
                  <a:txBody>
                    <a:bodyPr/>
                    <a:lstStyle/>
                    <a:p>
                      <a:pPr algn="ctr">
                        <a:lnSpc>
                          <a:spcPct val="115000"/>
                        </a:lnSpc>
                        <a:spcAft>
                          <a:spcPts val="0"/>
                        </a:spcAft>
                      </a:pPr>
                      <a:r>
                        <a:rPr lang="en-GB" sz="1200" dirty="0">
                          <a:effectLst/>
                        </a:rPr>
                        <a:t>9-10 November 2015</a:t>
                      </a:r>
                      <a:endParaRPr lang="en-GB" sz="1000" dirty="0">
                        <a:solidFill>
                          <a:srgbClr val="000000"/>
                        </a:solidFill>
                        <a:effectLst/>
                        <a:latin typeface="Calibri"/>
                        <a:ea typeface="Calibri"/>
                        <a:cs typeface="Times New Roman"/>
                      </a:endParaRPr>
                    </a:p>
                  </a:txBody>
                  <a:tcPr marL="72000" marR="72000" marT="72000" marB="72000">
                    <a:solidFill>
                      <a:srgbClr val="FFC000"/>
                    </a:solidFill>
                  </a:tcPr>
                </a:tc>
              </a:tr>
              <a:tr h="0">
                <a:tc>
                  <a:txBody>
                    <a:bodyPr/>
                    <a:lstStyle/>
                    <a:p>
                      <a:pPr>
                        <a:lnSpc>
                          <a:spcPct val="115000"/>
                        </a:lnSpc>
                        <a:spcAft>
                          <a:spcPts val="0"/>
                        </a:spcAft>
                      </a:pPr>
                      <a:r>
                        <a:rPr lang="en-GB" sz="1200" smtClean="0">
                          <a:effectLst/>
                        </a:rPr>
                        <a:t>SE (Stockholm)</a:t>
                      </a:r>
                      <a:endParaRPr lang="en-GB" sz="1000">
                        <a:solidFill>
                          <a:srgbClr val="000000"/>
                        </a:solidFill>
                        <a:effectLst/>
                        <a:latin typeface="Calibri"/>
                        <a:ea typeface="Calibri"/>
                        <a:cs typeface="Times New Roman"/>
                      </a:endParaRPr>
                    </a:p>
                  </a:txBody>
                  <a:tcPr marL="72000" marR="72000" marT="72000" marB="72000">
                    <a:solidFill>
                      <a:srgbClr val="0F5494"/>
                    </a:solidFill>
                  </a:tcPr>
                </a:tc>
                <a:tc>
                  <a:txBody>
                    <a:bodyPr/>
                    <a:lstStyle/>
                    <a:p>
                      <a:pPr algn="ctr">
                        <a:lnSpc>
                          <a:spcPct val="115000"/>
                        </a:lnSpc>
                        <a:spcAft>
                          <a:spcPts val="0"/>
                        </a:spcAft>
                      </a:pPr>
                      <a:r>
                        <a:rPr lang="en-GB" sz="1200" smtClean="0">
                          <a:effectLst/>
                        </a:rPr>
                        <a:t>National info day</a:t>
                      </a:r>
                      <a:endParaRPr lang="en-GB" sz="1000">
                        <a:solidFill>
                          <a:srgbClr val="000000"/>
                        </a:solidFill>
                        <a:effectLst/>
                        <a:latin typeface="Calibri"/>
                        <a:ea typeface="Calibri"/>
                        <a:cs typeface="Times New Roman"/>
                      </a:endParaRPr>
                    </a:p>
                  </a:txBody>
                  <a:tcPr marL="72000" marR="72000" marT="72000" marB="72000"/>
                </a:tc>
                <a:tc>
                  <a:txBody>
                    <a:bodyPr/>
                    <a:lstStyle/>
                    <a:p>
                      <a:pPr algn="ctr">
                        <a:lnSpc>
                          <a:spcPct val="115000"/>
                        </a:lnSpc>
                        <a:spcAft>
                          <a:spcPts val="0"/>
                        </a:spcAft>
                      </a:pPr>
                      <a:r>
                        <a:rPr lang="en-GB" sz="1200" dirty="0">
                          <a:effectLst/>
                        </a:rPr>
                        <a:t>9 December 2015</a:t>
                      </a:r>
                      <a:endParaRPr lang="en-GB" sz="1000" dirty="0">
                        <a:solidFill>
                          <a:srgbClr val="000000"/>
                        </a:solidFill>
                        <a:effectLst/>
                        <a:latin typeface="Calibri"/>
                        <a:ea typeface="Calibri"/>
                        <a:cs typeface="Times New Roman"/>
                      </a:endParaRPr>
                    </a:p>
                  </a:txBody>
                  <a:tcPr marL="72000" marR="72000" marT="72000" marB="72000"/>
                </a:tc>
              </a:tr>
            </a:tbl>
          </a:graphicData>
        </a:graphic>
      </p:graphicFrame>
      <p:sp>
        <p:nvSpPr>
          <p:cNvPr id="5" name="Rectangle 4"/>
          <p:cNvSpPr>
            <a:spLocks noChangeArrowheads="1"/>
          </p:cNvSpPr>
          <p:nvPr/>
        </p:nvSpPr>
        <p:spPr bwMode="auto">
          <a:xfrm>
            <a:off x="0" y="1"/>
            <a:ext cx="3810000"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a:solidFill>
                  <a:srgbClr val="FFFFFF"/>
                </a:solidFill>
                <a:latin typeface="Verdana" pitchFamily="34" charset="0"/>
              </a:rPr>
              <a:t>Horizon 2020 Space </a:t>
            </a:r>
            <a:r>
              <a:rPr lang="en-GB" altLang="en-US" sz="2400" i="0" smtClean="0">
                <a:solidFill>
                  <a:srgbClr val="FFFFFF"/>
                </a:solidFill>
                <a:latin typeface="Verdana" pitchFamily="34" charset="0"/>
              </a:rPr>
              <a:t>Info days </a:t>
            </a:r>
            <a:r>
              <a:rPr lang="en-GB" altLang="en-US" sz="2400" i="0">
                <a:solidFill>
                  <a:srgbClr val="FFFFFF"/>
                </a:solidFill>
                <a:latin typeface="Verdana" pitchFamily="34" charset="0"/>
              </a:rPr>
              <a:t>in 2015</a:t>
            </a:r>
          </a:p>
        </p:txBody>
      </p:sp>
      <p:sp>
        <p:nvSpPr>
          <p:cNvPr id="6" name="Right Arrow 5"/>
          <p:cNvSpPr/>
          <p:nvPr/>
        </p:nvSpPr>
        <p:spPr bwMode="auto">
          <a:xfrm>
            <a:off x="251520" y="4365104"/>
            <a:ext cx="360040" cy="242316"/>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7" name="Right Arrow 6"/>
          <p:cNvSpPr/>
          <p:nvPr/>
        </p:nvSpPr>
        <p:spPr bwMode="auto">
          <a:xfrm>
            <a:off x="251520" y="5517232"/>
            <a:ext cx="360040" cy="242316"/>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3033321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427162"/>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219574" y="2369343"/>
            <a:ext cx="4924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i="0" dirty="0" smtClean="0">
                <a:solidFill>
                  <a:schemeClr val="bg1"/>
                </a:solidFill>
                <a:latin typeface="+mn-lt"/>
                <a:ea typeface="Verdana" pitchFamily="34" charset="0"/>
                <a:cs typeface="Verdana" pitchFamily="34" charset="0"/>
              </a:rPr>
              <a:t>HORIZON 2020</a:t>
            </a:r>
          </a:p>
        </p:txBody>
      </p:sp>
      <p:sp>
        <p:nvSpPr>
          <p:cNvPr id="6" name="Title 4"/>
          <p:cNvSpPr txBox="1">
            <a:spLocks/>
          </p:cNvSpPr>
          <p:nvPr/>
        </p:nvSpPr>
        <p:spPr bwMode="auto">
          <a:xfrm>
            <a:off x="4314547" y="3056976"/>
            <a:ext cx="4587505" cy="877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75" indent="-358775" algn="l" rtl="0" eaLnBrk="0" fontAlgn="base" hangingPunct="0">
              <a:spcBef>
                <a:spcPct val="0"/>
              </a:spcBef>
              <a:spcAft>
                <a:spcPct val="0"/>
              </a:spcAft>
              <a:defRPr sz="76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eaLnBrk="1" hangingPunct="1"/>
            <a:r>
              <a:rPr lang="en-GB" altLang="en-US" sz="2400" i="0" kern="0" dirty="0" smtClean="0">
                <a:solidFill>
                  <a:schemeClr val="bg1"/>
                </a:solidFill>
              </a:rPr>
              <a:t>Thank you </a:t>
            </a:r>
            <a:br>
              <a:rPr lang="en-GB" altLang="en-US" sz="2400" i="0" kern="0" dirty="0" smtClean="0">
                <a:solidFill>
                  <a:schemeClr val="bg1"/>
                </a:solidFill>
              </a:rPr>
            </a:br>
            <a:r>
              <a:rPr lang="en-GB" altLang="en-US" sz="2400" i="0" kern="0" dirty="0" smtClean="0">
                <a:solidFill>
                  <a:schemeClr val="bg1"/>
                </a:solidFill>
              </a:rPr>
              <a:t>for your attention</a:t>
            </a:r>
          </a:p>
        </p:txBody>
      </p:sp>
      <p:sp>
        <p:nvSpPr>
          <p:cNvPr id="2" name="Rectangle 1"/>
          <p:cNvSpPr/>
          <p:nvPr/>
        </p:nvSpPr>
        <p:spPr>
          <a:xfrm>
            <a:off x="248575" y="4421081"/>
            <a:ext cx="8644600" cy="2157272"/>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Content Placeholder 5"/>
          <p:cNvSpPr txBox="1">
            <a:spLocks/>
          </p:cNvSpPr>
          <p:nvPr/>
        </p:nvSpPr>
        <p:spPr bwMode="auto">
          <a:xfrm>
            <a:off x="346229" y="4739304"/>
            <a:ext cx="8333747"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eaLnBrk="1" hangingPunct="1">
              <a:spcBef>
                <a:spcPct val="0"/>
              </a:spcBef>
            </a:pPr>
            <a:r>
              <a:rPr lang="en-GB" altLang="en-US" sz="1600" kern="0" dirty="0" smtClean="0">
                <a:solidFill>
                  <a:srgbClr val="0F5494"/>
                </a:solidFill>
              </a:rPr>
              <a:t>Space research and guidance documents</a:t>
            </a:r>
          </a:p>
          <a:p>
            <a:pPr algn="ctr" eaLnBrk="1" hangingPunct="1">
              <a:spcBef>
                <a:spcPct val="0"/>
              </a:spcBef>
            </a:pPr>
            <a:r>
              <a:rPr lang="en-GB" altLang="en-US" sz="1400" b="0" kern="0" dirty="0">
                <a:solidFill>
                  <a:srgbClr val="0F5494"/>
                </a:solidFill>
                <a:hlinkClick r:id="rId3"/>
              </a:rPr>
              <a:t>http://</a:t>
            </a:r>
            <a:r>
              <a:rPr lang="en-GB" altLang="en-US" sz="1400" b="0" kern="0" dirty="0" smtClean="0">
                <a:solidFill>
                  <a:srgbClr val="0F5494"/>
                </a:solidFill>
                <a:hlinkClick r:id="rId3"/>
              </a:rPr>
              <a:t>ec.europa.eu/growth/sectors/space/research/horizon-2020/index_en.htm</a:t>
            </a:r>
            <a:endParaRPr lang="en-GB" altLang="en-US" sz="1400" b="0" kern="0" dirty="0" smtClean="0">
              <a:solidFill>
                <a:srgbClr val="0F5494"/>
              </a:solidFill>
            </a:endParaRPr>
          </a:p>
          <a:p>
            <a:pPr algn="ctr" eaLnBrk="1" hangingPunct="1">
              <a:spcBef>
                <a:spcPct val="0"/>
              </a:spcBef>
            </a:pPr>
            <a:endParaRPr lang="fr-BE" altLang="en-US" sz="1400" b="0" kern="0" dirty="0">
              <a:solidFill>
                <a:srgbClr val="0F5494"/>
              </a:solidFill>
            </a:endParaRPr>
          </a:p>
          <a:p>
            <a:pPr algn="ctr" eaLnBrk="1" hangingPunct="1">
              <a:spcBef>
                <a:spcPct val="0"/>
              </a:spcBef>
            </a:pPr>
            <a:r>
              <a:rPr lang="en-GB" altLang="en-US" sz="1400" kern="0" dirty="0" smtClean="0">
                <a:solidFill>
                  <a:srgbClr val="0F5494"/>
                </a:solidFill>
              </a:rPr>
              <a:t>Pre-published work programme 2016-2017</a:t>
            </a:r>
          </a:p>
          <a:p>
            <a:pPr algn="ctr" eaLnBrk="1" hangingPunct="1">
              <a:spcBef>
                <a:spcPct val="0"/>
              </a:spcBef>
            </a:pPr>
            <a:r>
              <a:rPr lang="en-GB" altLang="en-US" sz="1400" b="0" kern="0" dirty="0" smtClean="0">
                <a:solidFill>
                  <a:srgbClr val="0F5494"/>
                </a:solidFill>
                <a:hlinkClick r:id="rId4"/>
              </a:rPr>
              <a:t>https</a:t>
            </a:r>
            <a:r>
              <a:rPr lang="en-GB" altLang="en-US" sz="1400" b="0" kern="0" dirty="0">
                <a:solidFill>
                  <a:srgbClr val="0F5494"/>
                </a:solidFill>
                <a:hlinkClick r:id="rId4"/>
              </a:rPr>
              <a:t>://</a:t>
            </a:r>
            <a:r>
              <a:rPr lang="en-GB" altLang="en-US" sz="1400" b="0" kern="0" dirty="0" smtClean="0">
                <a:solidFill>
                  <a:srgbClr val="0F5494"/>
                </a:solidFill>
                <a:hlinkClick r:id="rId4"/>
              </a:rPr>
              <a:t>ec.europa.eu/programmes/horizon2020/en/draft-work-programmes-2016-17</a:t>
            </a:r>
            <a:r>
              <a:rPr lang="en-GB" altLang="en-US" sz="1400" b="0" kern="0" dirty="0" smtClean="0">
                <a:solidFill>
                  <a:srgbClr val="0F5494"/>
                </a:solidFill>
              </a:rPr>
              <a:t> </a:t>
            </a:r>
          </a:p>
        </p:txBody>
      </p:sp>
    </p:spTree>
    <p:extLst>
      <p:ext uri="{BB962C8B-B14F-4D97-AF65-F5344CB8AC3E}">
        <p14:creationId xmlns:p14="http://schemas.microsoft.com/office/powerpoint/2010/main" val="1490108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7" name="Text Box 13"/>
          <p:cNvSpPr txBox="1">
            <a:spLocks noChangeArrowheads="1"/>
          </p:cNvSpPr>
          <p:nvPr/>
        </p:nvSpPr>
        <p:spPr bwMode="auto">
          <a:xfrm rot="-771140">
            <a:off x="438429" y="2125853"/>
            <a:ext cx="2906866" cy="523220"/>
          </a:xfrm>
          <a:prstGeom prst="rect">
            <a:avLst/>
          </a:prstGeom>
          <a:noFill/>
          <a:ln w="28575">
            <a:solidFill>
              <a:srgbClr val="0F5494"/>
            </a:solidFill>
            <a:miter lim="800000"/>
            <a:headEnd/>
            <a:tailEnd/>
          </a:ln>
        </p:spPr>
        <p:txBody>
          <a:bodyPr wrap="square">
            <a:spAutoFit/>
          </a:bodyPr>
          <a:lstStyle/>
          <a:p>
            <a:r>
              <a:rPr lang="es-ES" altLang="en-US" sz="2800">
                <a:solidFill>
                  <a:srgbClr val="0F5494"/>
                </a:solidFill>
                <a:latin typeface="+mn-lt"/>
              </a:rPr>
              <a:t>~ 12.000 M€</a:t>
            </a:r>
          </a:p>
        </p:txBody>
      </p:sp>
      <p:sp>
        <p:nvSpPr>
          <p:cNvPr id="111629" name="Text Box 14"/>
          <p:cNvSpPr txBox="1">
            <a:spLocks noChangeArrowheads="1"/>
          </p:cNvSpPr>
          <p:nvPr/>
        </p:nvSpPr>
        <p:spPr bwMode="auto">
          <a:xfrm>
            <a:off x="5798922" y="5950019"/>
            <a:ext cx="2164375" cy="461665"/>
          </a:xfrm>
          <a:prstGeom prst="rect">
            <a:avLst/>
          </a:prstGeom>
          <a:noFill/>
          <a:ln w="9525">
            <a:noFill/>
            <a:miter lim="800000"/>
            <a:headEnd/>
            <a:tailEnd/>
          </a:ln>
        </p:spPr>
        <p:txBody>
          <a:bodyPr wrap="none">
            <a:spAutoFit/>
          </a:bodyPr>
          <a:lstStyle/>
          <a:p>
            <a:r>
              <a:rPr lang="es-ES" altLang="en-US" sz="2400">
                <a:solidFill>
                  <a:srgbClr val="0F5494"/>
                </a:solidFill>
                <a:latin typeface="+mn-lt"/>
              </a:rPr>
              <a:t>~ 6.300 M€</a:t>
            </a:r>
          </a:p>
        </p:txBody>
      </p:sp>
      <p:sp>
        <p:nvSpPr>
          <p:cNvPr id="111627" name="Text Box 15"/>
          <p:cNvSpPr txBox="1">
            <a:spLocks noChangeArrowheads="1"/>
          </p:cNvSpPr>
          <p:nvPr/>
        </p:nvSpPr>
        <p:spPr bwMode="auto">
          <a:xfrm>
            <a:off x="5744622" y="4179101"/>
            <a:ext cx="2164375" cy="461665"/>
          </a:xfrm>
          <a:prstGeom prst="rect">
            <a:avLst/>
          </a:prstGeom>
          <a:noFill/>
          <a:ln w="9525">
            <a:noFill/>
            <a:miter lim="800000"/>
            <a:headEnd/>
            <a:tailEnd/>
          </a:ln>
        </p:spPr>
        <p:txBody>
          <a:bodyPr wrap="none">
            <a:spAutoFit/>
          </a:bodyPr>
          <a:lstStyle/>
          <a:p>
            <a:r>
              <a:rPr lang="es-ES" altLang="en-US" sz="2400">
                <a:solidFill>
                  <a:srgbClr val="0F5494"/>
                </a:solidFill>
                <a:latin typeface="+mn-lt"/>
              </a:rPr>
              <a:t>~ 3.800 M€</a:t>
            </a:r>
          </a:p>
        </p:txBody>
      </p:sp>
      <p:sp>
        <p:nvSpPr>
          <p:cNvPr id="111620" name="Rectangle 1"/>
          <p:cNvSpPr>
            <a:spLocks noChangeArrowheads="1"/>
          </p:cNvSpPr>
          <p:nvPr/>
        </p:nvSpPr>
        <p:spPr bwMode="auto">
          <a:xfrm>
            <a:off x="220662" y="1317433"/>
            <a:ext cx="8688387" cy="461665"/>
          </a:xfrm>
          <a:prstGeom prst="rect">
            <a:avLst/>
          </a:prstGeom>
          <a:noFill/>
          <a:ln w="9525">
            <a:noFill/>
            <a:miter lim="800000"/>
            <a:headEnd/>
            <a:tailEnd/>
          </a:ln>
        </p:spPr>
        <p:txBody>
          <a:bodyPr wrap="square">
            <a:spAutoFit/>
          </a:bodyPr>
          <a:lstStyle/>
          <a:p>
            <a:pPr algn="ctr"/>
            <a:r>
              <a:rPr lang="fr-BE" altLang="en-US" sz="2400" i="0" dirty="0" err="1" smtClean="0">
                <a:solidFill>
                  <a:srgbClr val="0F5494"/>
                </a:solidFill>
                <a:latin typeface="+mn-lt"/>
              </a:rPr>
              <a:t>Multiannual</a:t>
            </a:r>
            <a:r>
              <a:rPr lang="fr-BE" altLang="en-US" sz="2400" i="0" dirty="0" smtClean="0">
                <a:solidFill>
                  <a:srgbClr val="0F5494"/>
                </a:solidFill>
                <a:latin typeface="+mn-lt"/>
              </a:rPr>
              <a:t> </a:t>
            </a:r>
            <a:r>
              <a:rPr lang="fr-BE" altLang="en-US" sz="2400" i="0">
                <a:solidFill>
                  <a:srgbClr val="0F5494"/>
                </a:solidFill>
                <a:latin typeface="+mn-lt"/>
              </a:rPr>
              <a:t>Financial </a:t>
            </a:r>
            <a:r>
              <a:rPr lang="fr-BE" altLang="en-US" sz="2400" i="0" smtClean="0">
                <a:solidFill>
                  <a:srgbClr val="0F5494"/>
                </a:solidFill>
                <a:latin typeface="+mn-lt"/>
              </a:rPr>
              <a:t>Framework 2014-2020</a:t>
            </a:r>
            <a:endParaRPr lang="fr-BE" altLang="en-US" sz="2400" i="0" dirty="0">
              <a:solidFill>
                <a:srgbClr val="0F5494"/>
              </a:solidFill>
              <a:latin typeface="+mn-lt"/>
            </a:endParaRPr>
          </a:p>
        </p:txBody>
      </p:sp>
      <p:pic>
        <p:nvPicPr>
          <p:cNvPr id="11162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8603" y="3319174"/>
            <a:ext cx="2867279" cy="2181518"/>
          </a:xfrm>
          <a:prstGeom prst="rect">
            <a:avLst/>
          </a:prstGeom>
          <a:noFill/>
          <a:ln w="9525">
            <a:noFill/>
            <a:miter lim="800000"/>
            <a:headEnd/>
            <a:tailEnd/>
          </a:ln>
        </p:spPr>
      </p:pic>
      <p:sp>
        <p:nvSpPr>
          <p:cNvPr id="111624" name="Text Box 16"/>
          <p:cNvSpPr txBox="1">
            <a:spLocks noChangeArrowheads="1"/>
          </p:cNvSpPr>
          <p:nvPr/>
        </p:nvSpPr>
        <p:spPr bwMode="auto">
          <a:xfrm>
            <a:off x="1530143" y="5643199"/>
            <a:ext cx="2164375" cy="461665"/>
          </a:xfrm>
          <a:prstGeom prst="rect">
            <a:avLst/>
          </a:prstGeom>
          <a:noFill/>
          <a:ln w="9525">
            <a:noFill/>
            <a:miter lim="800000"/>
            <a:headEnd/>
            <a:tailEnd/>
          </a:ln>
        </p:spPr>
        <p:txBody>
          <a:bodyPr wrap="none">
            <a:spAutoFit/>
          </a:bodyPr>
          <a:lstStyle/>
          <a:p>
            <a:r>
              <a:rPr lang="es-ES" altLang="en-US" sz="2400">
                <a:solidFill>
                  <a:srgbClr val="0F5494"/>
                </a:solidFill>
                <a:latin typeface="+mn-lt"/>
              </a:rPr>
              <a:t>~ 1.400 M€</a:t>
            </a:r>
          </a:p>
        </p:txBody>
      </p:sp>
      <p:sp>
        <p:nvSpPr>
          <p:cNvPr id="3" name="Rounded Rectangle 2"/>
          <p:cNvSpPr/>
          <p:nvPr/>
        </p:nvSpPr>
        <p:spPr bwMode="auto">
          <a:xfrm>
            <a:off x="859631" y="2916569"/>
            <a:ext cx="3705225" cy="3495115"/>
          </a:xfrm>
          <a:prstGeom prst="roundRect">
            <a:avLst/>
          </a:prstGeom>
          <a:noFill/>
          <a:ln w="28575">
            <a:solidFill>
              <a:srgbClr val="0F549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3366CC"/>
              </a:solidFill>
            </a:endParaRPr>
          </a:p>
        </p:txBody>
      </p:sp>
      <p:sp>
        <p:nvSpPr>
          <p:cNvPr id="19" name="Rectangle 17"/>
          <p:cNvSpPr>
            <a:spLocks noChangeArrowheads="1"/>
          </p:cNvSpPr>
          <p:nvPr/>
        </p:nvSpPr>
        <p:spPr bwMode="auto">
          <a:xfrm>
            <a:off x="0" y="77187"/>
            <a:ext cx="3783724" cy="742620"/>
          </a:xfrm>
          <a:prstGeom prst="rect">
            <a:avLst/>
          </a:prstGeom>
          <a:noFill/>
          <a:ln w="9525">
            <a:noFill/>
            <a:miter lim="800000"/>
            <a:headEnd/>
            <a:tailEnd/>
          </a:ln>
        </p:spPr>
        <p:txBody>
          <a:bodyPr wrap="square" anchor="ctr">
            <a:noAutofit/>
          </a:bodyPr>
          <a:lstStyle/>
          <a:p>
            <a:pPr marL="173038">
              <a:spcBef>
                <a:spcPts val="600"/>
              </a:spcBef>
            </a:pPr>
            <a:r>
              <a:rPr lang="fr-BE" altLang="en-US" sz="2400" i="0" dirty="0" err="1" smtClean="0">
                <a:solidFill>
                  <a:srgbClr val="FFFFFF"/>
                </a:solidFill>
                <a:latin typeface="Verdana" pitchFamily="34" charset="0"/>
              </a:rPr>
              <a:t>Space</a:t>
            </a:r>
            <a:r>
              <a:rPr lang="fr-BE" altLang="en-US" sz="2400" i="0" dirty="0" smtClean="0">
                <a:solidFill>
                  <a:srgbClr val="FFFFFF"/>
                </a:solidFill>
                <a:latin typeface="Verdana" pitchFamily="34" charset="0"/>
              </a:rPr>
              <a:t> Programmes in MFF 2014-2020 </a:t>
            </a:r>
            <a:endParaRPr lang="fr-BE" altLang="en-US" sz="2400" i="0" dirty="0">
              <a:solidFill>
                <a:srgbClr val="FFFFFF"/>
              </a:solidFill>
              <a:latin typeface="Verdana" pitchFamily="34" charset="0"/>
            </a:endParaRPr>
          </a:p>
        </p:txBody>
      </p:sp>
      <p:pic>
        <p:nvPicPr>
          <p:cNvPr id="2050" name="Picture 2" descr="http://www.copernicus.eu/sites/default/files/Pictures_Logos/Copernicus_with_tag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591" y="2916569"/>
            <a:ext cx="3241784" cy="12407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sa.europa.eu/sites/default/files/content/images/pages/logo-egnos.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4350" y="5002990"/>
            <a:ext cx="1940025" cy="640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en/thumb/b/bf/Galileo_logo.svg/272px-Galileo_logo.sv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14949" y="4847178"/>
            <a:ext cx="944835" cy="94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619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97"/>
                                        </p:tgtEl>
                                        <p:attrNameLst>
                                          <p:attrName>style.visibility</p:attrName>
                                        </p:attrNameLst>
                                      </p:cBhvr>
                                      <p:to>
                                        <p:strVal val="visible"/>
                                      </p:to>
                                    </p:set>
                                    <p:anim calcmode="lin" valueType="num">
                                      <p:cBhvr>
                                        <p:cTn id="7" dur="500" fill="hold"/>
                                        <p:tgtEl>
                                          <p:spTgt spid="41997"/>
                                        </p:tgtEl>
                                        <p:attrNameLst>
                                          <p:attrName>ppt_w</p:attrName>
                                        </p:attrNameLst>
                                      </p:cBhvr>
                                      <p:tavLst>
                                        <p:tav tm="0">
                                          <p:val>
                                            <p:fltVal val="0"/>
                                          </p:val>
                                        </p:tav>
                                        <p:tav tm="100000">
                                          <p:val>
                                            <p:strVal val="#ppt_w"/>
                                          </p:val>
                                        </p:tav>
                                      </p:tavLst>
                                    </p:anim>
                                    <p:anim calcmode="lin" valueType="num">
                                      <p:cBhvr>
                                        <p:cTn id="8" dur="500" fill="hold"/>
                                        <p:tgtEl>
                                          <p:spTgt spid="41997"/>
                                        </p:tgtEl>
                                        <p:attrNameLst>
                                          <p:attrName>ppt_h</p:attrName>
                                        </p:attrNameLst>
                                      </p:cBhvr>
                                      <p:tavLst>
                                        <p:tav tm="0">
                                          <p:val>
                                            <p:fltVal val="0"/>
                                          </p:val>
                                        </p:tav>
                                        <p:tav tm="100000">
                                          <p:val>
                                            <p:strVal val="#ppt_h"/>
                                          </p:val>
                                        </p:tav>
                                      </p:tavLst>
                                    </p:anim>
                                    <p:animEffect transition="in" filter="fade">
                                      <p:cBhvr>
                                        <p:cTn id="9"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56370"/>
            <a:ext cx="8792666" cy="520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1"/>
          <p:cNvSpPr>
            <a:spLocks noGrp="1"/>
          </p:cNvSpPr>
          <p:nvPr>
            <p:ph type="title" idx="4294967295"/>
          </p:nvPr>
        </p:nvSpPr>
        <p:spPr>
          <a:xfrm>
            <a:off x="0" y="1700213"/>
            <a:ext cx="4916488" cy="504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GB" altLang="en-US" sz="2400" dirty="0" smtClean="0">
                <a:solidFill>
                  <a:srgbClr val="00B0F0"/>
                </a:solidFill>
                <a:latin typeface="Arial" panose="020B0604020202020204" pitchFamily="34" charset="0"/>
                <a:ea typeface="ＭＳ Ｐゴシック" pitchFamily="34" charset="-128"/>
                <a:cs typeface="Arial" panose="020B0604020202020204" pitchFamily="34" charset="0"/>
              </a:rPr>
              <a:t>€ 79 billion from 2014 to 2020</a:t>
            </a:r>
          </a:p>
        </p:txBody>
      </p:sp>
      <p:sp>
        <p:nvSpPr>
          <p:cNvPr id="5" name="Rectangle 17"/>
          <p:cNvSpPr>
            <a:spLocks noChangeArrowheads="1"/>
          </p:cNvSpPr>
          <p:nvPr/>
        </p:nvSpPr>
        <p:spPr bwMode="auto">
          <a:xfrm>
            <a:off x="0" y="266373"/>
            <a:ext cx="3902075" cy="461665"/>
          </a:xfrm>
          <a:prstGeom prst="rect">
            <a:avLst/>
          </a:prstGeom>
          <a:noFill/>
          <a:ln w="9525">
            <a:noFill/>
            <a:miter lim="800000"/>
            <a:headEnd/>
            <a:tailEnd/>
          </a:ln>
        </p:spPr>
        <p:txBody>
          <a:bodyPr wrap="square">
            <a:spAutoFit/>
          </a:bodyPr>
          <a:lstStyle/>
          <a:p>
            <a:pPr marL="173038">
              <a:spcBef>
                <a:spcPts val="600"/>
              </a:spcBef>
            </a:pPr>
            <a:r>
              <a:rPr lang="fr-BE" altLang="en-US" sz="2400" i="0" smtClean="0">
                <a:solidFill>
                  <a:srgbClr val="FFFFFF"/>
                </a:solidFill>
                <a:latin typeface="Verdana" pitchFamily="34" charset="0"/>
              </a:rPr>
              <a:t>Horizon </a:t>
            </a:r>
            <a:r>
              <a:rPr lang="fr-BE" altLang="en-US" sz="2400" i="0" dirty="0">
                <a:solidFill>
                  <a:srgbClr val="FFFFFF"/>
                </a:solidFill>
                <a:latin typeface="Verdana" pitchFamily="34" charset="0"/>
              </a:rPr>
              <a:t>2020</a:t>
            </a:r>
          </a:p>
        </p:txBody>
      </p:sp>
      <p:sp>
        <p:nvSpPr>
          <p:cNvPr id="2" name="TextBox 1"/>
          <p:cNvSpPr txBox="1"/>
          <p:nvPr/>
        </p:nvSpPr>
        <p:spPr>
          <a:xfrm>
            <a:off x="179512" y="6532234"/>
            <a:ext cx="885179" cy="246221"/>
          </a:xfrm>
          <a:prstGeom prst="rect">
            <a:avLst/>
          </a:prstGeom>
          <a:noFill/>
        </p:spPr>
        <p:txBody>
          <a:bodyPr wrap="none" rtlCol="0">
            <a:spAutoFit/>
          </a:bodyPr>
          <a:lstStyle/>
          <a:p>
            <a:r>
              <a:rPr lang="es-ES" b="0" i="0" dirty="0" smtClean="0"/>
              <a:t>2013 figures</a:t>
            </a:r>
            <a:endParaRPr lang="en-GB" b="0" i="0" dirty="0"/>
          </a:p>
        </p:txBody>
      </p:sp>
    </p:spTree>
    <p:extLst>
      <p:ext uri="{BB962C8B-B14F-4D97-AF65-F5344CB8AC3E}">
        <p14:creationId xmlns:p14="http://schemas.microsoft.com/office/powerpoint/2010/main" val="158171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bwMode="auto">
          <a:xfrm>
            <a:off x="320968" y="2132856"/>
            <a:ext cx="8640960" cy="973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2400" dirty="0" smtClean="0">
                <a:solidFill>
                  <a:srgbClr val="FFFFFF"/>
                </a:solidFill>
                <a:latin typeface="Verdana"/>
              </a:rPr>
              <a:t>2. Space Research in </a:t>
            </a:r>
            <a:r>
              <a:rPr lang="en-US" sz="2400" dirty="0" smtClean="0">
                <a:solidFill>
                  <a:srgbClr val="FFFFFF"/>
                </a:solidFill>
                <a:latin typeface="Verdana"/>
              </a:rPr>
              <a:t>Horizon 2020</a:t>
            </a:r>
            <a:endParaRPr lang="en-GB" dirty="0" smtClean="0"/>
          </a:p>
        </p:txBody>
      </p:sp>
    </p:spTree>
    <p:extLst>
      <p:ext uri="{BB962C8B-B14F-4D97-AF65-F5344CB8AC3E}">
        <p14:creationId xmlns:p14="http://schemas.microsoft.com/office/powerpoint/2010/main" val="81734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47" y="1332051"/>
            <a:ext cx="8686219" cy="4401205"/>
          </a:xfrm>
          <a:prstGeom prst="rect">
            <a:avLst/>
          </a:prstGeom>
        </p:spPr>
        <p:txBody>
          <a:bodyPr wrap="square">
            <a:spAutoFit/>
          </a:bodyPr>
          <a:lstStyle/>
          <a:p>
            <a:pPr marL="285750" indent="-285750">
              <a:spcAft>
                <a:spcPts val="600"/>
              </a:spcAft>
              <a:buClr>
                <a:srgbClr val="0F5494"/>
              </a:buClr>
              <a:buFont typeface="Arial" panose="020B0604020202020204" pitchFamily="34" charset="0"/>
              <a:buChar char="•"/>
            </a:pPr>
            <a:r>
              <a:rPr lang="pt-BR" sz="1800" b="0" i="0" dirty="0">
                <a:solidFill>
                  <a:srgbClr val="0F5494"/>
                </a:solidFill>
              </a:rPr>
              <a:t>Enabling European </a:t>
            </a:r>
            <a:r>
              <a:rPr lang="pt-BR" sz="1800" b="0" i="0" dirty="0" smtClean="0">
                <a:solidFill>
                  <a:srgbClr val="0F5494"/>
                </a:solidFill>
              </a:rPr>
              <a:t>competitiveness, </a:t>
            </a:r>
            <a:r>
              <a:rPr lang="pt-BR" sz="1800" b="0" i="0" dirty="0">
                <a:solidFill>
                  <a:srgbClr val="0F5494"/>
                </a:solidFill>
              </a:rPr>
              <a:t>non-dependence and innovation of the European space </a:t>
            </a:r>
            <a:r>
              <a:rPr lang="pt-BR" sz="1800" b="0" i="0" dirty="0" smtClean="0">
                <a:solidFill>
                  <a:srgbClr val="0F5494"/>
                </a:solidFill>
              </a:rPr>
              <a:t>sector</a:t>
            </a:r>
            <a:endParaRPr lang="pt-BR" sz="1600" b="0" i="0" dirty="0">
              <a:solidFill>
                <a:srgbClr val="0F5494"/>
              </a:solidFill>
            </a:endParaRPr>
          </a:p>
          <a:p>
            <a:pPr marL="742950" lvl="1" indent="-285750">
              <a:spcAft>
                <a:spcPts val="600"/>
              </a:spcAft>
              <a:buClr>
                <a:srgbClr val="0F5494"/>
              </a:buClr>
              <a:buFont typeface="Wingdings" panose="05000000000000000000" pitchFamily="2" charset="2"/>
              <a:buChar char="ü"/>
            </a:pPr>
            <a:r>
              <a:rPr lang="en-GB" sz="1600" b="0" i="0" dirty="0">
                <a:solidFill>
                  <a:srgbClr val="0F5494"/>
                </a:solidFill>
              </a:rPr>
              <a:t>Safeguard and further develop a competitive, sustainable and entrepreneurial space industry and research community and </a:t>
            </a:r>
            <a:r>
              <a:rPr lang="en-GB" sz="1600" b="0" i="0" dirty="0" smtClean="0">
                <a:solidFill>
                  <a:srgbClr val="0F5494"/>
                </a:solidFill>
              </a:rPr>
              <a:t>strengthen </a:t>
            </a:r>
            <a:r>
              <a:rPr lang="en-GB" sz="1600" b="0" i="0" dirty="0">
                <a:solidFill>
                  <a:srgbClr val="0F5494"/>
                </a:solidFill>
              </a:rPr>
              <a:t>European </a:t>
            </a:r>
            <a:r>
              <a:rPr lang="en-GB" sz="1600" b="0" i="0" dirty="0" smtClean="0">
                <a:solidFill>
                  <a:srgbClr val="0F5494"/>
                </a:solidFill>
              </a:rPr>
              <a:t>non-dependence </a:t>
            </a:r>
            <a:r>
              <a:rPr lang="en-GB" sz="1600" b="0" i="0" dirty="0">
                <a:solidFill>
                  <a:srgbClr val="0F5494"/>
                </a:solidFill>
              </a:rPr>
              <a:t>in space </a:t>
            </a:r>
            <a:r>
              <a:rPr lang="en-GB" sz="1600" b="0" i="0" dirty="0" smtClean="0">
                <a:solidFill>
                  <a:srgbClr val="0F5494"/>
                </a:solidFill>
              </a:rPr>
              <a:t>systems</a:t>
            </a:r>
            <a:endParaRPr lang="en-GB" sz="1600" b="0" i="0" dirty="0">
              <a:solidFill>
                <a:srgbClr val="0F5494"/>
              </a:solidFill>
            </a:endParaRPr>
          </a:p>
          <a:p>
            <a:pPr marL="742950" lvl="1" indent="-285750">
              <a:spcAft>
                <a:spcPts val="1200"/>
              </a:spcAft>
              <a:buClr>
                <a:srgbClr val="0F5494"/>
              </a:buClr>
              <a:buFont typeface="Wingdings" panose="05000000000000000000" pitchFamily="2" charset="2"/>
              <a:buChar char="ü"/>
            </a:pPr>
            <a:r>
              <a:rPr lang="en-GB" sz="1600" b="0" i="0" dirty="0">
                <a:solidFill>
                  <a:srgbClr val="0F5494"/>
                </a:solidFill>
              </a:rPr>
              <a:t>Boost innovation between space and non-space </a:t>
            </a:r>
            <a:r>
              <a:rPr lang="en-GB" sz="1600" b="0" i="0" dirty="0" smtClean="0">
                <a:solidFill>
                  <a:srgbClr val="0F5494"/>
                </a:solidFill>
              </a:rPr>
              <a:t>sectors</a:t>
            </a:r>
            <a:endParaRPr lang="pt-PT" sz="1600" b="0" i="0" dirty="0">
              <a:solidFill>
                <a:srgbClr val="0F5494"/>
              </a:solidFill>
            </a:endParaRPr>
          </a:p>
          <a:p>
            <a:pPr marL="285750" indent="-285750">
              <a:spcBef>
                <a:spcPts val="1200"/>
              </a:spcBef>
              <a:spcAft>
                <a:spcPts val="1200"/>
              </a:spcAft>
              <a:buClr>
                <a:srgbClr val="0F5494"/>
              </a:buClr>
              <a:buFont typeface="Arial" panose="020B0604020202020204" pitchFamily="34" charset="0"/>
              <a:buChar char="•"/>
            </a:pPr>
            <a:r>
              <a:rPr lang="pt-PT" sz="1800" b="0" i="0" dirty="0" err="1">
                <a:solidFill>
                  <a:srgbClr val="0F5494"/>
                </a:solidFill>
              </a:rPr>
              <a:t>Enabling</a:t>
            </a:r>
            <a:r>
              <a:rPr lang="pt-PT" sz="1800" b="0" i="0" dirty="0">
                <a:solidFill>
                  <a:srgbClr val="0F5494"/>
                </a:solidFill>
              </a:rPr>
              <a:t> </a:t>
            </a:r>
            <a:r>
              <a:rPr lang="pt-PT" sz="1800" b="0" i="0" dirty="0" err="1">
                <a:solidFill>
                  <a:srgbClr val="0F5494"/>
                </a:solidFill>
              </a:rPr>
              <a:t>advances</a:t>
            </a:r>
            <a:r>
              <a:rPr lang="pt-PT" sz="1800" b="0" i="0" dirty="0">
                <a:solidFill>
                  <a:srgbClr val="0F5494"/>
                </a:solidFill>
              </a:rPr>
              <a:t> in </a:t>
            </a:r>
            <a:r>
              <a:rPr lang="pt-PT" sz="1800" b="0" i="0" dirty="0" err="1">
                <a:solidFill>
                  <a:srgbClr val="0F5494"/>
                </a:solidFill>
              </a:rPr>
              <a:t>space</a:t>
            </a:r>
            <a:r>
              <a:rPr lang="pt-PT" sz="1800" b="0" i="0" dirty="0">
                <a:solidFill>
                  <a:srgbClr val="0F5494"/>
                </a:solidFill>
              </a:rPr>
              <a:t> </a:t>
            </a:r>
            <a:r>
              <a:rPr lang="pt-PT" sz="1800" b="0" i="0" dirty="0" err="1" smtClean="0">
                <a:solidFill>
                  <a:srgbClr val="0F5494"/>
                </a:solidFill>
              </a:rPr>
              <a:t>technologies</a:t>
            </a:r>
            <a:endParaRPr lang="pt-PT" sz="1800" b="0" i="0" dirty="0">
              <a:solidFill>
                <a:srgbClr val="0F5494"/>
              </a:solidFill>
            </a:endParaRPr>
          </a:p>
          <a:p>
            <a:pPr marL="285750" indent="-285750">
              <a:spcBef>
                <a:spcPts val="1200"/>
              </a:spcBef>
              <a:spcAft>
                <a:spcPts val="1200"/>
              </a:spcAft>
              <a:buClr>
                <a:srgbClr val="0F5494"/>
              </a:buClr>
              <a:buFont typeface="Arial" panose="020B0604020202020204" pitchFamily="34" charset="0"/>
              <a:buChar char="•"/>
            </a:pPr>
            <a:r>
              <a:rPr lang="pt-PT" sz="1800" b="0" i="0" dirty="0" err="1">
                <a:solidFill>
                  <a:srgbClr val="0F5494"/>
                </a:solidFill>
              </a:rPr>
              <a:t>Enabling</a:t>
            </a:r>
            <a:r>
              <a:rPr lang="pt-PT" sz="1800" b="0" i="0" dirty="0">
                <a:solidFill>
                  <a:srgbClr val="0F5494"/>
                </a:solidFill>
              </a:rPr>
              <a:t> </a:t>
            </a:r>
            <a:r>
              <a:rPr lang="pt-PT" sz="1800" b="0" i="0" dirty="0" err="1">
                <a:solidFill>
                  <a:srgbClr val="0F5494"/>
                </a:solidFill>
              </a:rPr>
              <a:t>the</a:t>
            </a:r>
            <a:r>
              <a:rPr lang="pt-PT" sz="1800" b="0" i="0" dirty="0">
                <a:solidFill>
                  <a:srgbClr val="0F5494"/>
                </a:solidFill>
              </a:rPr>
              <a:t> </a:t>
            </a:r>
            <a:r>
              <a:rPr lang="pt-PT" sz="1800" b="0" i="0" dirty="0" err="1">
                <a:solidFill>
                  <a:srgbClr val="0F5494"/>
                </a:solidFill>
              </a:rPr>
              <a:t>exploitation</a:t>
            </a:r>
            <a:r>
              <a:rPr lang="pt-PT" sz="1800" b="0" i="0" dirty="0">
                <a:solidFill>
                  <a:srgbClr val="0F5494"/>
                </a:solidFill>
              </a:rPr>
              <a:t> </a:t>
            </a:r>
            <a:r>
              <a:rPr lang="pt-PT" sz="1800" b="0" i="0" dirty="0" err="1">
                <a:solidFill>
                  <a:srgbClr val="0F5494"/>
                </a:solidFill>
              </a:rPr>
              <a:t>of</a:t>
            </a:r>
            <a:r>
              <a:rPr lang="pt-PT" sz="1800" b="0" i="0" dirty="0">
                <a:solidFill>
                  <a:srgbClr val="0F5494"/>
                </a:solidFill>
              </a:rPr>
              <a:t> </a:t>
            </a:r>
            <a:r>
              <a:rPr lang="pt-PT" sz="1800" b="0" i="0" dirty="0" err="1">
                <a:solidFill>
                  <a:srgbClr val="0F5494"/>
                </a:solidFill>
              </a:rPr>
              <a:t>space</a:t>
            </a:r>
            <a:r>
              <a:rPr lang="pt-PT" sz="1800" b="0" i="0" dirty="0">
                <a:solidFill>
                  <a:srgbClr val="0F5494"/>
                </a:solidFill>
              </a:rPr>
              <a:t> </a:t>
            </a:r>
            <a:r>
              <a:rPr lang="pt-PT" sz="1800" b="0" i="0" dirty="0" smtClean="0">
                <a:solidFill>
                  <a:srgbClr val="0F5494"/>
                </a:solidFill>
              </a:rPr>
              <a:t>data</a:t>
            </a:r>
            <a:endParaRPr lang="pt-PT" sz="1800" b="0" i="0" dirty="0">
              <a:solidFill>
                <a:srgbClr val="0F5494"/>
              </a:solidFill>
            </a:endParaRPr>
          </a:p>
          <a:p>
            <a:pPr marL="285750" indent="-285750">
              <a:spcBef>
                <a:spcPts val="1200"/>
              </a:spcBef>
              <a:spcAft>
                <a:spcPts val="1200"/>
              </a:spcAft>
              <a:buClr>
                <a:srgbClr val="0F5494"/>
              </a:buClr>
              <a:buFont typeface="Arial" panose="020B0604020202020204" pitchFamily="34" charset="0"/>
              <a:buChar char="•"/>
            </a:pPr>
            <a:r>
              <a:rPr lang="pt-PT" sz="1800" b="0" i="0" dirty="0" err="1">
                <a:solidFill>
                  <a:srgbClr val="0F5494"/>
                </a:solidFill>
              </a:rPr>
              <a:t>Enabling</a:t>
            </a:r>
            <a:r>
              <a:rPr lang="pt-PT" sz="1800" b="0" i="0" dirty="0">
                <a:solidFill>
                  <a:srgbClr val="0F5494"/>
                </a:solidFill>
              </a:rPr>
              <a:t> European research in </a:t>
            </a:r>
            <a:r>
              <a:rPr lang="pt-PT" sz="1800" b="0" i="0" dirty="0" err="1">
                <a:solidFill>
                  <a:srgbClr val="0F5494"/>
                </a:solidFill>
              </a:rPr>
              <a:t>support</a:t>
            </a:r>
            <a:r>
              <a:rPr lang="pt-PT" sz="1800" b="0" i="0" dirty="0">
                <a:solidFill>
                  <a:srgbClr val="0F5494"/>
                </a:solidFill>
              </a:rPr>
              <a:t> </a:t>
            </a:r>
            <a:r>
              <a:rPr lang="pt-PT" sz="1800" b="0" i="0" dirty="0" err="1">
                <a:solidFill>
                  <a:srgbClr val="0F5494"/>
                </a:solidFill>
              </a:rPr>
              <a:t>of</a:t>
            </a:r>
            <a:r>
              <a:rPr lang="pt-PT" sz="1800" b="0" i="0" dirty="0">
                <a:solidFill>
                  <a:srgbClr val="0F5494"/>
                </a:solidFill>
              </a:rPr>
              <a:t> </a:t>
            </a:r>
            <a:r>
              <a:rPr lang="pt-PT" sz="1800" b="0" i="0" dirty="0" err="1">
                <a:solidFill>
                  <a:srgbClr val="0F5494"/>
                </a:solidFill>
              </a:rPr>
              <a:t>international</a:t>
            </a:r>
            <a:r>
              <a:rPr lang="pt-PT" sz="1800" b="0" i="0" dirty="0">
                <a:solidFill>
                  <a:srgbClr val="0F5494"/>
                </a:solidFill>
              </a:rPr>
              <a:t> </a:t>
            </a:r>
            <a:r>
              <a:rPr lang="pt-PT" sz="1800" b="0" i="0" dirty="0" err="1">
                <a:solidFill>
                  <a:srgbClr val="0F5494"/>
                </a:solidFill>
              </a:rPr>
              <a:t>space</a:t>
            </a:r>
            <a:r>
              <a:rPr lang="pt-PT" sz="1800" b="0" i="0" dirty="0">
                <a:solidFill>
                  <a:srgbClr val="0F5494"/>
                </a:solidFill>
              </a:rPr>
              <a:t> </a:t>
            </a:r>
            <a:r>
              <a:rPr lang="pt-PT" sz="1800" b="0" i="0" dirty="0" err="1" smtClean="0">
                <a:solidFill>
                  <a:srgbClr val="0F5494"/>
                </a:solidFill>
              </a:rPr>
              <a:t>partnerships</a:t>
            </a:r>
            <a:endParaRPr lang="pt-PT" sz="1800" b="0" i="0" dirty="0" smtClean="0">
              <a:solidFill>
                <a:srgbClr val="0F5494"/>
              </a:solidFill>
            </a:endParaRPr>
          </a:p>
          <a:p>
            <a:pPr marL="285750" indent="-285750">
              <a:spcBef>
                <a:spcPts val="1200"/>
              </a:spcBef>
              <a:spcAft>
                <a:spcPts val="1200"/>
              </a:spcAft>
              <a:buClr>
                <a:srgbClr val="0F5494"/>
              </a:buClr>
              <a:buFont typeface="Arial" panose="020B0604020202020204" pitchFamily="34" charset="0"/>
              <a:buChar char="•"/>
            </a:pPr>
            <a:r>
              <a:rPr lang="en-GB" sz="1800" b="0" i="0" dirty="0">
                <a:solidFill>
                  <a:srgbClr val="0F5494"/>
                </a:solidFill>
              </a:rPr>
              <a:t>The application of space technologies shall be supported through the respective specific objectives of the priority "Societal challenges", where appropriate</a:t>
            </a:r>
            <a:endParaRPr lang="pt-PT" sz="1800" b="0" i="0" dirty="0">
              <a:solidFill>
                <a:srgbClr val="0F5494"/>
              </a:solidFill>
            </a:endParaRPr>
          </a:p>
        </p:txBody>
      </p:sp>
      <p:sp>
        <p:nvSpPr>
          <p:cNvPr id="3" name="TextBox 2"/>
          <p:cNvSpPr txBox="1"/>
          <p:nvPr/>
        </p:nvSpPr>
        <p:spPr>
          <a:xfrm>
            <a:off x="236447" y="6192397"/>
            <a:ext cx="8686219" cy="261610"/>
          </a:xfrm>
          <a:prstGeom prst="rect">
            <a:avLst/>
          </a:prstGeom>
          <a:noFill/>
        </p:spPr>
        <p:txBody>
          <a:bodyPr wrap="square" rtlCol="0">
            <a:spAutoFit/>
          </a:bodyPr>
          <a:lstStyle/>
          <a:p>
            <a:pPr algn="ctr"/>
            <a:r>
              <a:rPr lang="pt-PT" sz="1100" b="0" dirty="0" smtClean="0">
                <a:solidFill>
                  <a:schemeClr val="tx2">
                    <a:lumMod val="65000"/>
                    <a:lumOff val="35000"/>
                  </a:schemeClr>
                </a:solidFill>
                <a:latin typeface="+mn-lt"/>
              </a:rPr>
              <a:t>For more </a:t>
            </a:r>
            <a:r>
              <a:rPr lang="pt-PT" sz="1100" b="0" dirty="0" err="1" smtClean="0">
                <a:solidFill>
                  <a:schemeClr val="tx2">
                    <a:lumMod val="65000"/>
                    <a:lumOff val="35000"/>
                  </a:schemeClr>
                </a:solidFill>
                <a:latin typeface="+mn-lt"/>
              </a:rPr>
              <a:t>information</a:t>
            </a:r>
            <a:r>
              <a:rPr lang="pt-PT" sz="1100" b="0" dirty="0" smtClean="0">
                <a:solidFill>
                  <a:schemeClr val="tx2">
                    <a:lumMod val="65000"/>
                    <a:lumOff val="35000"/>
                  </a:schemeClr>
                </a:solidFill>
                <a:latin typeface="+mn-lt"/>
              </a:rPr>
              <a:t> </a:t>
            </a:r>
            <a:r>
              <a:rPr lang="pt-PT" sz="1100" b="0" dirty="0" err="1" smtClean="0">
                <a:solidFill>
                  <a:schemeClr val="tx2">
                    <a:lumMod val="65000"/>
                    <a:lumOff val="35000"/>
                  </a:schemeClr>
                </a:solidFill>
                <a:latin typeface="+mn-lt"/>
              </a:rPr>
              <a:t>please</a:t>
            </a:r>
            <a:r>
              <a:rPr lang="pt-PT" sz="1100" b="0" dirty="0" smtClean="0">
                <a:solidFill>
                  <a:schemeClr val="tx2">
                    <a:lumMod val="65000"/>
                    <a:lumOff val="35000"/>
                  </a:schemeClr>
                </a:solidFill>
                <a:latin typeface="+mn-lt"/>
              </a:rPr>
              <a:t> </a:t>
            </a:r>
            <a:r>
              <a:rPr lang="pt-PT" sz="1100" b="0" dirty="0" err="1" smtClean="0">
                <a:solidFill>
                  <a:schemeClr val="tx2">
                    <a:lumMod val="65000"/>
                    <a:lumOff val="35000"/>
                  </a:schemeClr>
                </a:solidFill>
                <a:latin typeface="+mn-lt"/>
              </a:rPr>
              <a:t>consult</a:t>
            </a:r>
            <a:r>
              <a:rPr lang="pt-PT" sz="1100" b="0" dirty="0" smtClean="0">
                <a:solidFill>
                  <a:schemeClr val="tx2">
                    <a:lumMod val="65000"/>
                    <a:lumOff val="35000"/>
                  </a:schemeClr>
                </a:solidFill>
                <a:latin typeface="+mn-lt"/>
              </a:rPr>
              <a:t> </a:t>
            </a:r>
            <a:r>
              <a:rPr lang="pt-PT" sz="1100" b="0" dirty="0" err="1" smtClean="0">
                <a:solidFill>
                  <a:schemeClr val="tx2">
                    <a:lumMod val="65000"/>
                    <a:lumOff val="35000"/>
                  </a:schemeClr>
                </a:solidFill>
                <a:latin typeface="+mn-lt"/>
              </a:rPr>
              <a:t>Council</a:t>
            </a:r>
            <a:r>
              <a:rPr lang="pt-PT" sz="1100" b="0" dirty="0" smtClean="0">
                <a:solidFill>
                  <a:schemeClr val="tx2">
                    <a:lumMod val="65000"/>
                    <a:lumOff val="35000"/>
                  </a:schemeClr>
                </a:solidFill>
                <a:latin typeface="+mn-lt"/>
              </a:rPr>
              <a:t> </a:t>
            </a:r>
            <a:r>
              <a:rPr lang="pt-PT" sz="1100" b="0" dirty="0" err="1" smtClean="0">
                <a:solidFill>
                  <a:schemeClr val="tx2">
                    <a:lumMod val="65000"/>
                    <a:lumOff val="35000"/>
                  </a:schemeClr>
                </a:solidFill>
                <a:latin typeface="+mn-lt"/>
              </a:rPr>
              <a:t>Decision</a:t>
            </a:r>
            <a:r>
              <a:rPr lang="pt-PT" sz="1100" b="0" dirty="0" smtClean="0">
                <a:solidFill>
                  <a:schemeClr val="tx2">
                    <a:lumMod val="65000"/>
                    <a:lumOff val="35000"/>
                  </a:schemeClr>
                </a:solidFill>
                <a:latin typeface="+mn-lt"/>
              </a:rPr>
              <a:t> </a:t>
            </a:r>
            <a:r>
              <a:rPr lang="pt-PT" sz="1100" b="0" dirty="0" err="1" smtClean="0">
                <a:solidFill>
                  <a:schemeClr val="tx2">
                    <a:lumMod val="65000"/>
                    <a:lumOff val="35000"/>
                  </a:schemeClr>
                </a:solidFill>
                <a:latin typeface="+mn-lt"/>
              </a:rPr>
              <a:t>of</a:t>
            </a:r>
            <a:r>
              <a:rPr lang="pt-PT" sz="1100" b="0" dirty="0" smtClean="0">
                <a:solidFill>
                  <a:schemeClr val="tx2">
                    <a:lumMod val="65000"/>
                    <a:lumOff val="35000"/>
                  </a:schemeClr>
                </a:solidFill>
                <a:latin typeface="+mn-lt"/>
              </a:rPr>
              <a:t> 3 </a:t>
            </a:r>
            <a:r>
              <a:rPr lang="pt-PT" sz="1100" b="0" dirty="0" err="1" smtClean="0">
                <a:solidFill>
                  <a:schemeClr val="tx2">
                    <a:lumMod val="65000"/>
                    <a:lumOff val="35000"/>
                  </a:schemeClr>
                </a:solidFill>
                <a:latin typeface="+mn-lt"/>
              </a:rPr>
              <a:t>December</a:t>
            </a:r>
            <a:r>
              <a:rPr lang="pt-PT" sz="1100" b="0" dirty="0" smtClean="0">
                <a:solidFill>
                  <a:schemeClr val="tx2">
                    <a:lumMod val="65000"/>
                    <a:lumOff val="35000"/>
                  </a:schemeClr>
                </a:solidFill>
                <a:latin typeface="+mn-lt"/>
              </a:rPr>
              <a:t> 2013, </a:t>
            </a:r>
            <a:r>
              <a:rPr lang="pt-PT" sz="1100" b="0" i="0" dirty="0" smtClean="0">
                <a:solidFill>
                  <a:schemeClr val="tx2">
                    <a:lumMod val="65000"/>
                    <a:lumOff val="35000"/>
                  </a:schemeClr>
                </a:solidFill>
                <a:latin typeface="+mn-lt"/>
                <a:hlinkClick r:id="rId3"/>
              </a:rPr>
              <a:t>OJ L 347/993</a:t>
            </a:r>
            <a:r>
              <a:rPr lang="pt-PT" sz="1100" b="0" i="0" dirty="0" smtClean="0">
                <a:solidFill>
                  <a:schemeClr val="tx2">
                    <a:lumMod val="65000"/>
                    <a:lumOff val="35000"/>
                  </a:schemeClr>
                </a:solidFill>
                <a:latin typeface="+mn-lt"/>
              </a:rPr>
              <a:t>.</a:t>
            </a:r>
            <a:endParaRPr lang="en-GB" sz="1100" b="0" i="0" dirty="0" smtClean="0">
              <a:solidFill>
                <a:schemeClr val="tx2">
                  <a:lumMod val="65000"/>
                  <a:lumOff val="35000"/>
                </a:schemeClr>
              </a:solidFill>
              <a:latin typeface="+mn-lt"/>
            </a:endParaRPr>
          </a:p>
        </p:txBody>
      </p:sp>
      <p:sp>
        <p:nvSpPr>
          <p:cNvPr id="9"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smtClean="0">
                <a:solidFill>
                  <a:srgbClr val="FFFFFF"/>
                </a:solidFill>
                <a:latin typeface="Verdana" pitchFamily="34" charset="0"/>
              </a:rPr>
              <a:t>H2020 Space</a:t>
            </a:r>
            <a:endParaRPr lang="en-GB" altLang="en-US" sz="2400" i="0">
              <a:solidFill>
                <a:srgbClr val="FFFFFF"/>
              </a:solidFill>
              <a:latin typeface="Verdana" pitchFamily="34" charset="0"/>
            </a:endParaRPr>
          </a:p>
          <a:p>
            <a:pPr marL="173038">
              <a:spcBef>
                <a:spcPts val="600"/>
              </a:spcBef>
            </a:pPr>
            <a:r>
              <a:rPr lang="en-GB" altLang="en-US" sz="2400" i="0" smtClean="0">
                <a:solidFill>
                  <a:srgbClr val="FFFFFF"/>
                </a:solidFill>
                <a:latin typeface="Verdana" pitchFamily="34" charset="0"/>
              </a:rPr>
              <a:t>Specific Programme</a:t>
            </a:r>
            <a:endParaRPr lang="en-GB" altLang="en-US" sz="2400" i="0">
              <a:solidFill>
                <a:srgbClr val="FFFFFF"/>
              </a:solidFill>
              <a:latin typeface="Verdana" pitchFamily="34" charset="0"/>
            </a:endParaRPr>
          </a:p>
        </p:txBody>
      </p:sp>
    </p:spTree>
    <p:extLst>
      <p:ext uri="{BB962C8B-B14F-4D97-AF65-F5344CB8AC3E}">
        <p14:creationId xmlns:p14="http://schemas.microsoft.com/office/powerpoint/2010/main" val="131179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84" y="1403131"/>
            <a:ext cx="2116858" cy="1186396"/>
          </a:xfrm>
          <a:prstGeom prst="rect">
            <a:avLst/>
          </a:prstGeom>
          <a:solidFill>
            <a:srgbClr val="167AD4"/>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800" b="0" i="0" dirty="0" err="1" smtClean="0">
                <a:solidFill>
                  <a:schemeClr val="bg1"/>
                </a:solidFill>
              </a:rPr>
              <a:t>Satellite</a:t>
            </a:r>
            <a:r>
              <a:rPr lang="pt-PT" sz="1800" b="0" i="0" dirty="0" smtClean="0">
                <a:solidFill>
                  <a:schemeClr val="bg1"/>
                </a:solidFill>
              </a:rPr>
              <a:t> </a:t>
            </a:r>
            <a:r>
              <a:rPr lang="pt-PT" sz="1800" b="0" i="0" dirty="0" err="1" smtClean="0">
                <a:solidFill>
                  <a:schemeClr val="bg1"/>
                </a:solidFill>
              </a:rPr>
              <a:t>Navigation</a:t>
            </a:r>
            <a:r>
              <a:rPr lang="pt-PT" sz="1800" b="0" i="0" dirty="0" smtClean="0">
                <a:solidFill>
                  <a:schemeClr val="bg1"/>
                </a:solidFill>
              </a:rPr>
              <a:t> </a:t>
            </a:r>
          </a:p>
          <a:p>
            <a:pPr algn="ctr"/>
            <a:r>
              <a:rPr lang="pt-PT" sz="1600" b="0" i="0" dirty="0" smtClean="0">
                <a:solidFill>
                  <a:schemeClr val="bg1"/>
                </a:solidFill>
              </a:rPr>
              <a:t>(</a:t>
            </a:r>
            <a:r>
              <a:rPr lang="pt-PT" sz="1600" b="0" i="0" dirty="0" err="1" smtClean="0">
                <a:solidFill>
                  <a:schemeClr val="bg1"/>
                </a:solidFill>
              </a:rPr>
              <a:t>Galileo</a:t>
            </a:r>
            <a:r>
              <a:rPr lang="pt-PT" sz="1600" b="0" i="0" dirty="0" smtClean="0">
                <a:solidFill>
                  <a:schemeClr val="bg1"/>
                </a:solidFill>
              </a:rPr>
              <a:t> </a:t>
            </a:r>
            <a:r>
              <a:rPr lang="pt-PT" sz="1600" b="0" i="0" dirty="0" err="1" smtClean="0">
                <a:solidFill>
                  <a:schemeClr val="bg1"/>
                </a:solidFill>
              </a:rPr>
              <a:t>and</a:t>
            </a:r>
            <a:r>
              <a:rPr lang="pt-PT" sz="1600" b="0" i="0" dirty="0" smtClean="0">
                <a:solidFill>
                  <a:schemeClr val="bg1"/>
                </a:solidFill>
              </a:rPr>
              <a:t> EGNOS)</a:t>
            </a:r>
          </a:p>
        </p:txBody>
      </p:sp>
      <p:sp>
        <p:nvSpPr>
          <p:cNvPr id="7" name="Rectangle 6"/>
          <p:cNvSpPr/>
          <p:nvPr/>
        </p:nvSpPr>
        <p:spPr>
          <a:xfrm>
            <a:off x="2382252" y="1403131"/>
            <a:ext cx="2116858" cy="1186396"/>
          </a:xfrm>
          <a:prstGeom prst="rect">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800" b="0" i="0" dirty="0" err="1" smtClean="0">
                <a:solidFill>
                  <a:schemeClr val="bg1"/>
                </a:solidFill>
              </a:rPr>
              <a:t>Earth</a:t>
            </a:r>
            <a:r>
              <a:rPr lang="pt-PT" sz="1800" b="0" i="0" dirty="0" smtClean="0">
                <a:solidFill>
                  <a:schemeClr val="bg1"/>
                </a:solidFill>
              </a:rPr>
              <a:t> </a:t>
            </a:r>
            <a:r>
              <a:rPr lang="pt-PT" sz="1800" b="0" i="0" dirty="0" err="1" smtClean="0">
                <a:solidFill>
                  <a:schemeClr val="bg1"/>
                </a:solidFill>
              </a:rPr>
              <a:t>Observation</a:t>
            </a:r>
            <a:endParaRPr lang="pt-PT" sz="1800" b="0" i="0" dirty="0">
              <a:solidFill>
                <a:schemeClr val="bg1"/>
              </a:solidFill>
            </a:endParaRPr>
          </a:p>
          <a:p>
            <a:pPr algn="ctr"/>
            <a:r>
              <a:rPr lang="pt-PT" sz="1600" b="0" i="0" dirty="0" smtClean="0">
                <a:solidFill>
                  <a:schemeClr val="bg1"/>
                </a:solidFill>
              </a:rPr>
              <a:t>(</a:t>
            </a:r>
            <a:r>
              <a:rPr lang="pt-PT" sz="1600" b="0" i="0" dirty="0" err="1" smtClean="0">
                <a:solidFill>
                  <a:schemeClr val="bg1"/>
                </a:solidFill>
              </a:rPr>
              <a:t>Copernicus</a:t>
            </a:r>
            <a:r>
              <a:rPr lang="pt-PT" sz="1600" b="0" i="0" dirty="0" smtClean="0">
                <a:solidFill>
                  <a:schemeClr val="bg1"/>
                </a:solidFill>
              </a:rPr>
              <a:t>)</a:t>
            </a:r>
          </a:p>
        </p:txBody>
      </p:sp>
      <p:sp>
        <p:nvSpPr>
          <p:cNvPr id="8" name="Rectangle 7"/>
          <p:cNvSpPr/>
          <p:nvPr/>
        </p:nvSpPr>
        <p:spPr>
          <a:xfrm>
            <a:off x="4569159" y="1403131"/>
            <a:ext cx="2116858" cy="1186396"/>
          </a:xfrm>
          <a:prstGeom prst="rect">
            <a:avLst/>
          </a:prstGeom>
          <a:solidFill>
            <a:schemeClr val="accent6">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0" i="0" dirty="0" smtClean="0">
                <a:solidFill>
                  <a:schemeClr val="bg1"/>
                </a:solidFill>
              </a:rPr>
              <a:t>Competitiveness of the European Space sector</a:t>
            </a:r>
          </a:p>
        </p:txBody>
      </p:sp>
      <p:sp>
        <p:nvSpPr>
          <p:cNvPr id="11" name="Rectangle 10"/>
          <p:cNvSpPr/>
          <p:nvPr/>
        </p:nvSpPr>
        <p:spPr>
          <a:xfrm>
            <a:off x="6754625" y="1403131"/>
            <a:ext cx="2154759" cy="1186396"/>
          </a:xfrm>
          <a:prstGeom prst="rect">
            <a:avLst/>
          </a:prstGeom>
          <a:solidFill>
            <a:srgbClr val="A5002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0" i="0" dirty="0" err="1">
                <a:solidFill>
                  <a:schemeClr val="bg1"/>
                </a:solidFill>
              </a:rPr>
              <a:t>Protection</a:t>
            </a:r>
            <a:r>
              <a:rPr lang="pt-PT" sz="1600" b="0" i="0" dirty="0">
                <a:solidFill>
                  <a:schemeClr val="bg1"/>
                </a:solidFill>
              </a:rPr>
              <a:t> </a:t>
            </a:r>
            <a:r>
              <a:rPr lang="pt-PT" sz="1600" b="0" i="0" dirty="0" err="1">
                <a:solidFill>
                  <a:schemeClr val="bg1"/>
                </a:solidFill>
              </a:rPr>
              <a:t>of</a:t>
            </a:r>
            <a:r>
              <a:rPr lang="pt-PT" sz="1600" b="0" i="0" dirty="0">
                <a:solidFill>
                  <a:schemeClr val="bg1"/>
                </a:solidFill>
              </a:rPr>
              <a:t> </a:t>
            </a:r>
            <a:r>
              <a:rPr lang="pt-PT" sz="1600" b="0" i="0" dirty="0" err="1">
                <a:solidFill>
                  <a:schemeClr val="bg1"/>
                </a:solidFill>
              </a:rPr>
              <a:t>the</a:t>
            </a:r>
            <a:r>
              <a:rPr lang="pt-PT" sz="1600" b="0" i="0" dirty="0">
                <a:solidFill>
                  <a:schemeClr val="bg1"/>
                </a:solidFill>
              </a:rPr>
              <a:t> </a:t>
            </a:r>
            <a:r>
              <a:rPr lang="pt-PT" sz="1600" b="0" i="0" dirty="0" err="1">
                <a:solidFill>
                  <a:schemeClr val="bg1"/>
                </a:solidFill>
              </a:rPr>
              <a:t>European</a:t>
            </a:r>
            <a:r>
              <a:rPr lang="pt-PT" sz="1600" b="0" i="0" dirty="0">
                <a:solidFill>
                  <a:schemeClr val="bg1"/>
                </a:solidFill>
              </a:rPr>
              <a:t> </a:t>
            </a:r>
            <a:r>
              <a:rPr lang="pt-PT" sz="1600" b="0" i="0" dirty="0" err="1">
                <a:solidFill>
                  <a:schemeClr val="bg1"/>
                </a:solidFill>
              </a:rPr>
              <a:t>Space</a:t>
            </a:r>
            <a:r>
              <a:rPr lang="pt-PT" sz="1600" b="0" i="0" dirty="0">
                <a:solidFill>
                  <a:schemeClr val="bg1"/>
                </a:solidFill>
              </a:rPr>
              <a:t> </a:t>
            </a:r>
            <a:r>
              <a:rPr lang="pt-PT" sz="1600" b="0" i="0" dirty="0" err="1" smtClean="0">
                <a:solidFill>
                  <a:schemeClr val="bg1"/>
                </a:solidFill>
              </a:rPr>
              <a:t>Assets</a:t>
            </a:r>
            <a:endParaRPr lang="pt-PT" sz="1600" b="0" i="0" dirty="0">
              <a:solidFill>
                <a:schemeClr val="bg1"/>
              </a:solidFill>
            </a:endParaRPr>
          </a:p>
        </p:txBody>
      </p:sp>
      <p:sp>
        <p:nvSpPr>
          <p:cNvPr id="22" name="TextBox 21"/>
          <p:cNvSpPr txBox="1"/>
          <p:nvPr/>
        </p:nvSpPr>
        <p:spPr>
          <a:xfrm>
            <a:off x="356873" y="2806262"/>
            <a:ext cx="1797479" cy="638659"/>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smtClean="0">
                <a:solidFill>
                  <a:schemeClr val="tx1"/>
                </a:solidFill>
              </a:rPr>
              <a:t>Applications</a:t>
            </a:r>
            <a:endParaRPr lang="en-GB" sz="1400" b="0" i="0" dirty="0" smtClean="0">
              <a:solidFill>
                <a:schemeClr val="tx1"/>
              </a:solidFill>
            </a:endParaRPr>
          </a:p>
        </p:txBody>
      </p:sp>
      <p:sp>
        <p:nvSpPr>
          <p:cNvPr id="25" name="TextBox 24"/>
          <p:cNvSpPr txBox="1"/>
          <p:nvPr/>
        </p:nvSpPr>
        <p:spPr>
          <a:xfrm>
            <a:off x="356873" y="3630547"/>
            <a:ext cx="1797479" cy="478387"/>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smtClean="0">
                <a:solidFill>
                  <a:schemeClr val="tx1"/>
                </a:solidFill>
              </a:rPr>
              <a:t>EGNSS evolution</a:t>
            </a:r>
            <a:endParaRPr lang="en-GB" sz="1400" b="0" i="0" dirty="0" smtClean="0">
              <a:solidFill>
                <a:schemeClr val="tx1"/>
              </a:solidFill>
            </a:endParaRPr>
          </a:p>
        </p:txBody>
      </p:sp>
      <p:sp>
        <p:nvSpPr>
          <p:cNvPr id="26" name="TextBox 25"/>
          <p:cNvSpPr txBox="1"/>
          <p:nvPr/>
        </p:nvSpPr>
        <p:spPr>
          <a:xfrm>
            <a:off x="2570983" y="4108935"/>
            <a:ext cx="1797479" cy="893325"/>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smtClean="0">
                <a:solidFill>
                  <a:schemeClr val="tx1"/>
                </a:solidFill>
              </a:rPr>
              <a:t>Copernicus evolution</a:t>
            </a:r>
            <a:endParaRPr lang="en-GB" sz="1400" b="0" i="0" dirty="0" smtClean="0">
              <a:solidFill>
                <a:schemeClr val="tx1"/>
              </a:solidFill>
            </a:endParaRPr>
          </a:p>
        </p:txBody>
      </p:sp>
      <p:sp>
        <p:nvSpPr>
          <p:cNvPr id="27" name="TextBox 26"/>
          <p:cNvSpPr txBox="1"/>
          <p:nvPr/>
        </p:nvSpPr>
        <p:spPr>
          <a:xfrm>
            <a:off x="4760556" y="2806262"/>
            <a:ext cx="1792148" cy="987418"/>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smtClean="0">
                <a:solidFill>
                  <a:schemeClr val="tx1"/>
                </a:solidFill>
              </a:rPr>
              <a:t>Technologies for European non-dependence and competitiveness</a:t>
            </a:r>
            <a:endParaRPr lang="en-GB" sz="1400" b="0" i="0" dirty="0" smtClean="0">
              <a:solidFill>
                <a:schemeClr val="tx1"/>
              </a:solidFill>
            </a:endParaRPr>
          </a:p>
        </p:txBody>
      </p:sp>
      <p:sp>
        <p:nvSpPr>
          <p:cNvPr id="28" name="TextBox 27"/>
          <p:cNvSpPr txBox="1"/>
          <p:nvPr/>
        </p:nvSpPr>
        <p:spPr>
          <a:xfrm>
            <a:off x="4760556" y="3949459"/>
            <a:ext cx="1792149" cy="472845"/>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err="1" smtClean="0">
                <a:solidFill>
                  <a:schemeClr val="tx1"/>
                </a:solidFill>
              </a:rPr>
              <a:t>Independent</a:t>
            </a:r>
            <a:r>
              <a:rPr lang="pt-PT" sz="1400" b="0" i="0" dirty="0" smtClean="0">
                <a:solidFill>
                  <a:schemeClr val="tx1"/>
                </a:solidFill>
              </a:rPr>
              <a:t> </a:t>
            </a:r>
          </a:p>
          <a:p>
            <a:pPr algn="ctr"/>
            <a:r>
              <a:rPr lang="pt-PT" sz="1400" b="0" i="0" dirty="0" err="1" smtClean="0">
                <a:solidFill>
                  <a:schemeClr val="tx1"/>
                </a:solidFill>
              </a:rPr>
              <a:t>access</a:t>
            </a:r>
            <a:r>
              <a:rPr lang="pt-PT" sz="1400" b="0" i="0" dirty="0" smtClean="0">
                <a:solidFill>
                  <a:schemeClr val="tx1"/>
                </a:solidFill>
              </a:rPr>
              <a:t> to </a:t>
            </a:r>
            <a:r>
              <a:rPr lang="pt-PT" sz="1400" b="0" i="0" dirty="0" err="1" smtClean="0">
                <a:solidFill>
                  <a:schemeClr val="tx1"/>
                </a:solidFill>
              </a:rPr>
              <a:t>space</a:t>
            </a:r>
            <a:endParaRPr lang="en-GB" sz="1400" b="0" i="0" dirty="0" smtClean="0">
              <a:solidFill>
                <a:srgbClr val="FF0000"/>
              </a:solidFill>
            </a:endParaRPr>
          </a:p>
        </p:txBody>
      </p:sp>
      <p:sp>
        <p:nvSpPr>
          <p:cNvPr id="30" name="TextBox 29"/>
          <p:cNvSpPr txBox="1"/>
          <p:nvPr/>
        </p:nvSpPr>
        <p:spPr>
          <a:xfrm>
            <a:off x="4760557" y="4547255"/>
            <a:ext cx="1792148" cy="493166"/>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err="1" smtClean="0">
                <a:solidFill>
                  <a:schemeClr val="tx1"/>
                </a:solidFill>
              </a:rPr>
              <a:t>Space</a:t>
            </a:r>
            <a:r>
              <a:rPr lang="pt-PT" sz="1400" b="0" i="0" dirty="0" smtClean="0">
                <a:solidFill>
                  <a:schemeClr val="tx1"/>
                </a:solidFill>
              </a:rPr>
              <a:t> Science </a:t>
            </a:r>
            <a:r>
              <a:rPr lang="pt-PT" sz="1400" b="0" i="0" dirty="0" err="1" smtClean="0">
                <a:solidFill>
                  <a:schemeClr val="tx1"/>
                </a:solidFill>
              </a:rPr>
              <a:t>and</a:t>
            </a:r>
            <a:r>
              <a:rPr lang="pt-PT" sz="1400" b="0" i="0" dirty="0" smtClean="0">
                <a:solidFill>
                  <a:schemeClr val="tx1"/>
                </a:solidFill>
              </a:rPr>
              <a:t> </a:t>
            </a:r>
            <a:r>
              <a:rPr lang="pt-PT" sz="1400" b="0" i="0" dirty="0" err="1" smtClean="0">
                <a:solidFill>
                  <a:schemeClr val="tx1"/>
                </a:solidFill>
              </a:rPr>
              <a:t>Exploration</a:t>
            </a:r>
            <a:endParaRPr lang="en-GB" sz="1400" b="0" i="0" dirty="0" smtClean="0">
              <a:solidFill>
                <a:schemeClr val="tx1"/>
              </a:solidFill>
            </a:endParaRPr>
          </a:p>
        </p:txBody>
      </p:sp>
      <p:sp>
        <p:nvSpPr>
          <p:cNvPr id="32" name="TextBox 31"/>
          <p:cNvSpPr txBox="1"/>
          <p:nvPr/>
        </p:nvSpPr>
        <p:spPr>
          <a:xfrm>
            <a:off x="6962352" y="2806262"/>
            <a:ext cx="1753490" cy="812695"/>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smtClean="0">
                <a:solidFill>
                  <a:schemeClr val="tx1"/>
                </a:solidFill>
              </a:rPr>
              <a:t>Space Surveilance and Tracking</a:t>
            </a:r>
            <a:endParaRPr lang="en-GB" sz="1400" b="0" i="0" dirty="0" smtClean="0">
              <a:solidFill>
                <a:schemeClr val="tx1"/>
              </a:solidFill>
            </a:endParaRPr>
          </a:p>
        </p:txBody>
      </p:sp>
      <p:sp>
        <p:nvSpPr>
          <p:cNvPr id="34" name="TextBox 33"/>
          <p:cNvSpPr txBox="1"/>
          <p:nvPr/>
        </p:nvSpPr>
        <p:spPr>
          <a:xfrm>
            <a:off x="6962353" y="3793680"/>
            <a:ext cx="1753489" cy="1051812"/>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err="1" smtClean="0">
                <a:solidFill>
                  <a:schemeClr val="tx1"/>
                </a:solidFill>
              </a:rPr>
              <a:t>Space</a:t>
            </a:r>
            <a:r>
              <a:rPr lang="pt-PT" sz="1400" b="0" i="0" dirty="0" smtClean="0">
                <a:solidFill>
                  <a:schemeClr val="tx1"/>
                </a:solidFill>
              </a:rPr>
              <a:t> </a:t>
            </a:r>
            <a:r>
              <a:rPr lang="pt-PT" sz="1400" b="0" i="0" dirty="0" err="1" smtClean="0">
                <a:solidFill>
                  <a:schemeClr val="tx1"/>
                </a:solidFill>
              </a:rPr>
              <a:t>Weather</a:t>
            </a:r>
            <a:r>
              <a:rPr lang="pt-PT" sz="1400" b="0" i="0" dirty="0" smtClean="0">
                <a:solidFill>
                  <a:schemeClr val="tx1"/>
                </a:solidFill>
              </a:rPr>
              <a:t>, </a:t>
            </a:r>
            <a:r>
              <a:rPr lang="pt-PT" sz="1400" b="0" i="0" dirty="0" err="1" smtClean="0">
                <a:solidFill>
                  <a:schemeClr val="tx1"/>
                </a:solidFill>
              </a:rPr>
              <a:t>Space</a:t>
            </a:r>
            <a:r>
              <a:rPr lang="pt-PT" sz="1400" b="0" i="0" dirty="0" smtClean="0">
                <a:solidFill>
                  <a:schemeClr val="tx1"/>
                </a:solidFill>
              </a:rPr>
              <a:t> </a:t>
            </a:r>
            <a:r>
              <a:rPr lang="pt-PT" sz="1400" b="0" i="0" dirty="0" err="1" smtClean="0">
                <a:solidFill>
                  <a:schemeClr val="tx1"/>
                </a:solidFill>
              </a:rPr>
              <a:t>Debris</a:t>
            </a:r>
            <a:r>
              <a:rPr lang="pt-PT" sz="1400" b="0" i="0" dirty="0">
                <a:solidFill>
                  <a:schemeClr val="tx1"/>
                </a:solidFill>
              </a:rPr>
              <a:t>, </a:t>
            </a:r>
            <a:endParaRPr lang="pt-PT" sz="1400" b="0" i="0" dirty="0" smtClean="0">
              <a:solidFill>
                <a:schemeClr val="tx1"/>
              </a:solidFill>
            </a:endParaRPr>
          </a:p>
          <a:p>
            <a:pPr algn="ctr"/>
            <a:r>
              <a:rPr lang="pt-PT" sz="1400" b="0" i="0" dirty="0" err="1" smtClean="0">
                <a:solidFill>
                  <a:schemeClr val="tx1"/>
                </a:solidFill>
              </a:rPr>
              <a:t>Near</a:t>
            </a:r>
            <a:r>
              <a:rPr lang="pt-PT" sz="1400" b="0" i="0" dirty="0" smtClean="0">
                <a:solidFill>
                  <a:schemeClr val="tx1"/>
                </a:solidFill>
              </a:rPr>
              <a:t> </a:t>
            </a:r>
            <a:r>
              <a:rPr lang="pt-PT" sz="1400" b="0" i="0" dirty="0" err="1">
                <a:solidFill>
                  <a:schemeClr val="tx1"/>
                </a:solidFill>
              </a:rPr>
              <a:t>Earth</a:t>
            </a:r>
            <a:r>
              <a:rPr lang="pt-PT" sz="1400" b="0" i="0" dirty="0">
                <a:solidFill>
                  <a:schemeClr val="tx1"/>
                </a:solidFill>
              </a:rPr>
              <a:t> </a:t>
            </a:r>
            <a:r>
              <a:rPr lang="pt-PT" sz="1400" b="0" i="0" dirty="0" err="1">
                <a:solidFill>
                  <a:schemeClr val="tx1"/>
                </a:solidFill>
              </a:rPr>
              <a:t>objects</a:t>
            </a:r>
            <a:r>
              <a:rPr lang="pt-PT" sz="1400" b="0" i="0" dirty="0">
                <a:solidFill>
                  <a:schemeClr val="tx1"/>
                </a:solidFill>
              </a:rPr>
              <a:t>  </a:t>
            </a:r>
            <a:endParaRPr lang="en-GB" sz="1400" b="0" i="0" dirty="0" smtClean="0">
              <a:solidFill>
                <a:schemeClr val="tx1"/>
              </a:solidFill>
            </a:endParaRPr>
          </a:p>
        </p:txBody>
      </p:sp>
      <p:sp>
        <p:nvSpPr>
          <p:cNvPr id="36" name="TextBox 35"/>
          <p:cNvSpPr txBox="1"/>
          <p:nvPr/>
        </p:nvSpPr>
        <p:spPr>
          <a:xfrm>
            <a:off x="2562079" y="3618957"/>
            <a:ext cx="1806383" cy="349448"/>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pt-PT" sz="1400" b="0" i="0" dirty="0" smtClean="0">
                <a:solidFill>
                  <a:schemeClr val="tx1"/>
                </a:solidFill>
              </a:rPr>
              <a:t>Data</a:t>
            </a:r>
            <a:endParaRPr lang="en-GB" sz="1400" b="0" i="0" dirty="0" smtClean="0">
              <a:solidFill>
                <a:schemeClr val="tx1"/>
              </a:solidFill>
            </a:endParaRPr>
          </a:p>
        </p:txBody>
      </p:sp>
      <p:sp>
        <p:nvSpPr>
          <p:cNvPr id="23" name="TextBox 22"/>
          <p:cNvSpPr txBox="1"/>
          <p:nvPr/>
        </p:nvSpPr>
        <p:spPr>
          <a:xfrm>
            <a:off x="2570983" y="2806262"/>
            <a:ext cx="1797479" cy="638659"/>
          </a:xfrm>
          <a:prstGeom prst="roundRect">
            <a:avLst>
              <a:gd name="adj" fmla="val 21752"/>
            </a:avLst>
          </a:prstGeom>
          <a:solidFill>
            <a:schemeClr val="bg1"/>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pt-PT" sz="1400" b="0" i="0" dirty="0" smtClean="0">
                <a:solidFill>
                  <a:schemeClr val="tx1"/>
                </a:solidFill>
              </a:rPr>
              <a:t>Applications</a:t>
            </a:r>
            <a:endParaRPr lang="en-GB" sz="1400" b="0" i="0" dirty="0" smtClean="0">
              <a:solidFill>
                <a:schemeClr val="tx1"/>
              </a:solidFill>
            </a:endParaRPr>
          </a:p>
        </p:txBody>
      </p:sp>
      <p:grpSp>
        <p:nvGrpSpPr>
          <p:cNvPr id="3" name="Group 2"/>
          <p:cNvGrpSpPr/>
          <p:nvPr/>
        </p:nvGrpSpPr>
        <p:grpSpPr>
          <a:xfrm>
            <a:off x="1045447" y="5405052"/>
            <a:ext cx="7372134" cy="787872"/>
            <a:chOff x="524467" y="5688629"/>
            <a:chExt cx="7372134" cy="787872"/>
          </a:xfrm>
        </p:grpSpPr>
        <p:sp>
          <p:nvSpPr>
            <p:cNvPr id="37" name="TextBox 36"/>
            <p:cNvSpPr txBox="1"/>
            <p:nvPr/>
          </p:nvSpPr>
          <p:spPr>
            <a:xfrm>
              <a:off x="524467" y="5688629"/>
              <a:ext cx="4904510" cy="787872"/>
            </a:xfrm>
            <a:prstGeom prst="roundRect">
              <a:avLst>
                <a:gd name="adj" fmla="val 21752"/>
              </a:avLst>
            </a:prstGeom>
            <a:solidFill>
              <a:srgbClr val="996633"/>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buClr>
                  <a:srgbClr val="0F5494"/>
                </a:buClr>
                <a:defRPr sz="2000" b="0" i="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PT" sz="1600" dirty="0" err="1"/>
                <a:t>Bottom-up</a:t>
              </a:r>
              <a:r>
                <a:rPr lang="pt-PT" sz="1600" dirty="0"/>
                <a:t> </a:t>
              </a:r>
              <a:r>
                <a:rPr lang="pt-PT" sz="1600" dirty="0" err="1"/>
                <a:t>engagement</a:t>
              </a:r>
              <a:r>
                <a:rPr lang="pt-PT" sz="1600" dirty="0"/>
                <a:t> </a:t>
              </a:r>
              <a:r>
                <a:rPr lang="pt-PT" sz="1600" dirty="0" err="1"/>
                <a:t>of</a:t>
              </a:r>
              <a:r>
                <a:rPr lang="pt-PT" sz="1600" dirty="0"/>
                <a:t> </a:t>
              </a:r>
              <a:r>
                <a:rPr lang="pt-PT" sz="1600" dirty="0" err="1"/>
                <a:t>SMEs</a:t>
              </a:r>
              <a:r>
                <a:rPr lang="pt-PT" sz="1600" dirty="0"/>
                <a:t> in </a:t>
              </a:r>
              <a:r>
                <a:rPr lang="pt-PT" sz="1600" dirty="0" err="1"/>
                <a:t>space</a:t>
              </a:r>
              <a:r>
                <a:rPr lang="pt-PT" sz="1600" dirty="0"/>
                <a:t> </a:t>
              </a:r>
              <a:r>
                <a:rPr lang="pt-PT" sz="1600" dirty="0" smtClean="0"/>
                <a:t>R&amp;D (SME </a:t>
              </a:r>
              <a:r>
                <a:rPr lang="pt-PT" sz="1600" dirty="0" err="1" smtClean="0"/>
                <a:t>Instrument</a:t>
              </a:r>
              <a:r>
                <a:rPr lang="pt-PT" sz="1600" dirty="0" smtClean="0"/>
                <a:t>)</a:t>
              </a:r>
            </a:p>
          </p:txBody>
        </p:sp>
        <p:sp>
          <p:nvSpPr>
            <p:cNvPr id="31" name="TextBox 30"/>
            <p:cNvSpPr txBox="1"/>
            <p:nvPr/>
          </p:nvSpPr>
          <p:spPr>
            <a:xfrm>
              <a:off x="5517649" y="5688629"/>
              <a:ext cx="2378952" cy="787872"/>
            </a:xfrm>
            <a:prstGeom prst="roundRect">
              <a:avLst>
                <a:gd name="adj" fmla="val 21752"/>
              </a:avLst>
            </a:prstGeom>
            <a:solidFill>
              <a:srgbClr val="996633"/>
            </a:solidFill>
            <a:ln w="127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buClr>
                  <a:srgbClr val="0F5494"/>
                </a:buClr>
                <a:defRPr sz="2000" b="0" i="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PT" sz="1600" dirty="0" err="1" smtClean="0"/>
                <a:t>Fast</a:t>
              </a:r>
              <a:r>
                <a:rPr lang="pt-PT" sz="1600" dirty="0" smtClean="0"/>
                <a:t> </a:t>
              </a:r>
              <a:r>
                <a:rPr lang="pt-PT" sz="1600" dirty="0" err="1"/>
                <a:t>Track</a:t>
              </a:r>
              <a:r>
                <a:rPr lang="pt-PT" sz="1600" dirty="0"/>
                <a:t> to </a:t>
              </a:r>
              <a:endParaRPr lang="pt-PT" sz="1600" dirty="0" smtClean="0"/>
            </a:p>
            <a:p>
              <a:r>
                <a:rPr lang="pt-PT" sz="1600" dirty="0" err="1" smtClean="0"/>
                <a:t>Innovation</a:t>
              </a:r>
              <a:r>
                <a:rPr lang="pt-PT" sz="1600" dirty="0" smtClean="0"/>
                <a:t> </a:t>
              </a:r>
              <a:r>
                <a:rPr lang="pt-PT" sz="1600" dirty="0" err="1"/>
                <a:t>pilot</a:t>
              </a:r>
              <a:endParaRPr lang="en-GB" sz="1600" dirty="0"/>
            </a:p>
          </p:txBody>
        </p:sp>
      </p:grpSp>
      <p:sp>
        <p:nvSpPr>
          <p:cNvPr id="24"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smtClean="0">
                <a:solidFill>
                  <a:srgbClr val="FFFFFF"/>
                </a:solidFill>
                <a:latin typeface="Verdana" pitchFamily="34" charset="0"/>
              </a:rPr>
              <a:t>H2020 Space</a:t>
            </a:r>
            <a:endParaRPr lang="en-GB" altLang="en-US" sz="2400" i="0">
              <a:solidFill>
                <a:srgbClr val="FFFFFF"/>
              </a:solidFill>
              <a:latin typeface="Verdana" pitchFamily="34" charset="0"/>
            </a:endParaRPr>
          </a:p>
          <a:p>
            <a:pPr marL="173038">
              <a:spcBef>
                <a:spcPts val="600"/>
              </a:spcBef>
            </a:pPr>
            <a:r>
              <a:rPr lang="en-GB" altLang="en-US" sz="2400" i="0" smtClean="0">
                <a:solidFill>
                  <a:srgbClr val="FFFFFF"/>
                </a:solidFill>
                <a:latin typeface="Verdana" pitchFamily="34" charset="0"/>
              </a:rPr>
              <a:t>building blocks</a:t>
            </a:r>
            <a:endParaRPr lang="en-GB" altLang="en-US" sz="2400" i="0">
              <a:solidFill>
                <a:srgbClr val="FFFFFF"/>
              </a:solidFill>
              <a:latin typeface="Verdana" pitchFamily="34" charset="0"/>
            </a:endParaRPr>
          </a:p>
        </p:txBody>
      </p:sp>
    </p:spTree>
    <p:extLst>
      <p:ext uri="{BB962C8B-B14F-4D97-AF65-F5344CB8AC3E}">
        <p14:creationId xmlns:p14="http://schemas.microsoft.com/office/powerpoint/2010/main" val="2847509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814" y="2950662"/>
            <a:ext cx="7612083" cy="2799664"/>
          </a:xfrm>
          <a:prstGeom prst="rect">
            <a:avLst/>
          </a:prstGeom>
          <a:solidFill>
            <a:srgbClr val="CDF5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spcBef>
                <a:spcPts val="1200"/>
              </a:spcBef>
            </a:pPr>
            <a:r>
              <a:rPr lang="pt-PT" sz="2000" b="0" i="0" dirty="0" err="1" smtClean="0">
                <a:solidFill>
                  <a:srgbClr val="0F5494"/>
                </a:solidFill>
              </a:rPr>
              <a:t>Horizon</a:t>
            </a:r>
            <a:r>
              <a:rPr lang="pt-PT" sz="2000" b="0" i="0" dirty="0" smtClean="0">
                <a:solidFill>
                  <a:srgbClr val="0F5494"/>
                </a:solidFill>
              </a:rPr>
              <a:t> 2020 </a:t>
            </a:r>
            <a:r>
              <a:rPr lang="pt-PT" sz="2000" b="0" i="0" dirty="0" err="1" smtClean="0">
                <a:solidFill>
                  <a:srgbClr val="0F5494"/>
                </a:solidFill>
              </a:rPr>
              <a:t>Space</a:t>
            </a:r>
            <a:r>
              <a:rPr lang="pt-PT" sz="2000" b="0" i="0" dirty="0" smtClean="0">
                <a:solidFill>
                  <a:srgbClr val="0F5494"/>
                </a:solidFill>
              </a:rPr>
              <a:t> </a:t>
            </a:r>
            <a:r>
              <a:rPr lang="pt-PT" sz="2000" b="0" i="0" dirty="0" err="1" smtClean="0">
                <a:solidFill>
                  <a:srgbClr val="0F5494"/>
                </a:solidFill>
              </a:rPr>
              <a:t>Work</a:t>
            </a:r>
            <a:r>
              <a:rPr lang="pt-PT" sz="2000" b="0" i="0" dirty="0" smtClean="0">
                <a:solidFill>
                  <a:srgbClr val="0F5494"/>
                </a:solidFill>
              </a:rPr>
              <a:t> </a:t>
            </a:r>
            <a:r>
              <a:rPr lang="pt-PT" sz="2000" b="0" i="0" dirty="0" err="1" smtClean="0">
                <a:solidFill>
                  <a:srgbClr val="0F5494"/>
                </a:solidFill>
              </a:rPr>
              <a:t>Programmes</a:t>
            </a:r>
            <a:endParaRPr lang="en-GB" sz="2000" b="0" i="0" dirty="0">
              <a:solidFill>
                <a:srgbClr val="0F5494"/>
              </a:solidFill>
            </a:endParaRPr>
          </a:p>
        </p:txBody>
      </p:sp>
      <p:sp>
        <p:nvSpPr>
          <p:cNvPr id="6" name="TextBox 5"/>
          <p:cNvSpPr txBox="1"/>
          <p:nvPr/>
        </p:nvSpPr>
        <p:spPr>
          <a:xfrm>
            <a:off x="35496" y="1700808"/>
            <a:ext cx="9361040" cy="507831"/>
          </a:xfrm>
          <a:prstGeom prst="rect">
            <a:avLst/>
          </a:prstGeom>
          <a:noFill/>
        </p:spPr>
        <p:txBody>
          <a:bodyPr wrap="square" rtlCol="0">
            <a:spAutoFit/>
          </a:bodyPr>
          <a:lstStyle/>
          <a:p>
            <a:pPr>
              <a:lnSpc>
                <a:spcPct val="150000"/>
              </a:lnSpc>
              <a:spcBef>
                <a:spcPts val="0"/>
              </a:spcBef>
              <a:spcAft>
                <a:spcPts val="0"/>
              </a:spcAft>
              <a:buSzPct val="100000"/>
            </a:pPr>
            <a:r>
              <a:rPr lang="pt-PT" sz="1800" b="0" i="0" dirty="0" smtClean="0">
                <a:solidFill>
                  <a:srgbClr val="0F5494"/>
                </a:solidFill>
                <a:latin typeface="+mj-lt"/>
              </a:rPr>
              <a:t>Horizon 2020 is being implemented through a </a:t>
            </a:r>
            <a:r>
              <a:rPr lang="pt-PT" sz="1800" b="0" i="0" dirty="0" err="1" smtClean="0">
                <a:solidFill>
                  <a:srgbClr val="0F5494"/>
                </a:solidFill>
                <a:latin typeface="+mj-lt"/>
              </a:rPr>
              <a:t>sequence</a:t>
            </a:r>
            <a:r>
              <a:rPr lang="pt-PT" sz="1800" b="0" i="0" dirty="0" smtClean="0">
                <a:solidFill>
                  <a:srgbClr val="0F5494"/>
                </a:solidFill>
                <a:latin typeface="+mj-lt"/>
              </a:rPr>
              <a:t> </a:t>
            </a:r>
            <a:r>
              <a:rPr lang="pt-PT" sz="1800" b="0" i="0" dirty="0" err="1" smtClean="0">
                <a:solidFill>
                  <a:srgbClr val="0F5494"/>
                </a:solidFill>
                <a:latin typeface="+mj-lt"/>
              </a:rPr>
              <a:t>of</a:t>
            </a:r>
            <a:r>
              <a:rPr lang="pt-PT" sz="1800" b="0" i="0" dirty="0" smtClean="0">
                <a:solidFill>
                  <a:srgbClr val="0F5494"/>
                </a:solidFill>
                <a:latin typeface="+mj-lt"/>
              </a:rPr>
              <a:t> </a:t>
            </a:r>
            <a:r>
              <a:rPr lang="pt-PT" sz="1800" b="0" i="0" dirty="0" err="1" smtClean="0">
                <a:solidFill>
                  <a:srgbClr val="0F5494"/>
                </a:solidFill>
                <a:latin typeface="+mj-lt"/>
              </a:rPr>
              <a:t>work</a:t>
            </a:r>
            <a:r>
              <a:rPr lang="pt-PT" sz="1800" b="0" i="0" dirty="0" smtClean="0">
                <a:solidFill>
                  <a:srgbClr val="0F5494"/>
                </a:solidFill>
                <a:latin typeface="+mj-lt"/>
              </a:rPr>
              <a:t> </a:t>
            </a:r>
            <a:r>
              <a:rPr lang="pt-PT" sz="1800" b="0" i="0" dirty="0" err="1" smtClean="0">
                <a:solidFill>
                  <a:srgbClr val="0F5494"/>
                </a:solidFill>
                <a:latin typeface="+mj-lt"/>
              </a:rPr>
              <a:t>programmes</a:t>
            </a:r>
            <a:endParaRPr lang="en-GB" sz="1800" b="0" i="0" dirty="0" smtClean="0">
              <a:solidFill>
                <a:srgbClr val="0F5494"/>
              </a:solidFill>
              <a:latin typeface="+mj-lt"/>
            </a:endParaRPr>
          </a:p>
        </p:txBody>
      </p:sp>
      <p:sp>
        <p:nvSpPr>
          <p:cNvPr id="2" name="Rectangle 1"/>
          <p:cNvSpPr/>
          <p:nvPr/>
        </p:nvSpPr>
        <p:spPr>
          <a:xfrm>
            <a:off x="1295710" y="3788521"/>
            <a:ext cx="1333499" cy="80962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i="0" smtClean="0">
                <a:solidFill>
                  <a:srgbClr val="0F5494"/>
                </a:solidFill>
              </a:rPr>
              <a:t>WP </a:t>
            </a:r>
          </a:p>
          <a:p>
            <a:pPr algn="ctr"/>
            <a:r>
              <a:rPr lang="pt-PT" sz="1400" i="0" smtClean="0">
                <a:solidFill>
                  <a:srgbClr val="0F5494"/>
                </a:solidFill>
              </a:rPr>
              <a:t>2014-2015</a:t>
            </a:r>
            <a:endParaRPr lang="en-GB" sz="1400" i="0">
              <a:solidFill>
                <a:srgbClr val="0F5494"/>
              </a:solidFill>
            </a:endParaRPr>
          </a:p>
        </p:txBody>
      </p:sp>
      <p:sp>
        <p:nvSpPr>
          <p:cNvPr id="8" name="Rectangle 7"/>
          <p:cNvSpPr/>
          <p:nvPr/>
        </p:nvSpPr>
        <p:spPr>
          <a:xfrm>
            <a:off x="3173902" y="3788521"/>
            <a:ext cx="1333499" cy="809625"/>
          </a:xfrm>
          <a:prstGeom prst="rect">
            <a:avLst/>
          </a:prstGeom>
          <a:solidFill>
            <a:srgbClr val="0F549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i="0" smtClean="0">
                <a:solidFill>
                  <a:schemeClr val="bg1"/>
                </a:solidFill>
              </a:rPr>
              <a:t>WP </a:t>
            </a:r>
          </a:p>
          <a:p>
            <a:pPr algn="ctr"/>
            <a:r>
              <a:rPr lang="pt-PT" sz="1400" i="0" smtClean="0">
                <a:solidFill>
                  <a:schemeClr val="bg1"/>
                </a:solidFill>
              </a:rPr>
              <a:t>2016-2017</a:t>
            </a:r>
            <a:endParaRPr lang="en-GB" sz="1400" i="0">
              <a:solidFill>
                <a:schemeClr val="bg1"/>
              </a:solidFill>
            </a:endParaRPr>
          </a:p>
        </p:txBody>
      </p:sp>
      <p:sp>
        <p:nvSpPr>
          <p:cNvPr id="15" name="TextBox 14"/>
          <p:cNvSpPr txBox="1"/>
          <p:nvPr/>
        </p:nvSpPr>
        <p:spPr>
          <a:xfrm>
            <a:off x="1022415" y="4705572"/>
            <a:ext cx="1903838" cy="738664"/>
          </a:xfrm>
          <a:prstGeom prst="rect">
            <a:avLst/>
          </a:prstGeom>
          <a:noFill/>
        </p:spPr>
        <p:txBody>
          <a:bodyPr wrap="square" rtlCol="0">
            <a:spAutoFit/>
          </a:bodyPr>
          <a:lstStyle/>
          <a:p>
            <a:pPr algn="ctr">
              <a:lnSpc>
                <a:spcPct val="150000"/>
              </a:lnSpc>
            </a:pPr>
            <a:r>
              <a:rPr lang="pt-PT" sz="1400" b="0" i="0" dirty="0" smtClean="0">
                <a:solidFill>
                  <a:srgbClr val="0F5494"/>
                </a:solidFill>
                <a:latin typeface="+mn-lt"/>
              </a:rPr>
              <a:t>2014: </a:t>
            </a:r>
            <a:r>
              <a:rPr lang="pt-PT" sz="1400" i="0" dirty="0" smtClean="0">
                <a:solidFill>
                  <a:srgbClr val="0F5494"/>
                </a:solidFill>
                <a:latin typeface="+mn-lt"/>
              </a:rPr>
              <a:t>167.57 M€</a:t>
            </a:r>
          </a:p>
          <a:p>
            <a:pPr algn="ctr">
              <a:lnSpc>
                <a:spcPct val="150000"/>
              </a:lnSpc>
            </a:pPr>
            <a:r>
              <a:rPr lang="pt-PT" sz="1400" b="0" i="0" dirty="0" smtClean="0">
                <a:solidFill>
                  <a:srgbClr val="0F5494"/>
                </a:solidFill>
                <a:latin typeface="+mn-lt"/>
              </a:rPr>
              <a:t>2015: </a:t>
            </a:r>
            <a:r>
              <a:rPr lang="pt-PT" sz="1400" i="0" dirty="0" smtClean="0">
                <a:solidFill>
                  <a:srgbClr val="0F5494"/>
                </a:solidFill>
                <a:latin typeface="+mn-lt"/>
              </a:rPr>
              <a:t>182.05 M€</a:t>
            </a:r>
            <a:endParaRPr lang="en-GB" sz="1400" i="0" dirty="0" smtClean="0">
              <a:solidFill>
                <a:srgbClr val="0F5494"/>
              </a:solidFill>
              <a:latin typeface="+mn-lt"/>
            </a:endParaRPr>
          </a:p>
        </p:txBody>
      </p:sp>
      <p:sp>
        <p:nvSpPr>
          <p:cNvPr id="17" name="TextBox 16"/>
          <p:cNvSpPr txBox="1"/>
          <p:nvPr/>
        </p:nvSpPr>
        <p:spPr>
          <a:xfrm>
            <a:off x="2938128" y="4705572"/>
            <a:ext cx="1837230" cy="738664"/>
          </a:xfrm>
          <a:prstGeom prst="rect">
            <a:avLst/>
          </a:prstGeom>
          <a:noFill/>
        </p:spPr>
        <p:txBody>
          <a:bodyPr wrap="square" rtlCol="0">
            <a:spAutoFit/>
          </a:bodyPr>
          <a:lstStyle/>
          <a:p>
            <a:pPr algn="ctr">
              <a:lnSpc>
                <a:spcPct val="150000"/>
              </a:lnSpc>
            </a:pPr>
            <a:r>
              <a:rPr lang="pt-PT" sz="1400" b="0" i="0" dirty="0" smtClean="0">
                <a:solidFill>
                  <a:srgbClr val="0F5494"/>
                </a:solidFill>
                <a:latin typeface="+mn-lt"/>
              </a:rPr>
              <a:t>2016: </a:t>
            </a:r>
            <a:r>
              <a:rPr lang="pt-PT" sz="1400" i="0" dirty="0" smtClean="0">
                <a:solidFill>
                  <a:srgbClr val="0F5494"/>
                </a:solidFill>
                <a:latin typeface="+mn-lt"/>
              </a:rPr>
              <a:t>165.67 M€</a:t>
            </a:r>
          </a:p>
          <a:p>
            <a:pPr algn="ctr">
              <a:lnSpc>
                <a:spcPct val="150000"/>
              </a:lnSpc>
            </a:pPr>
            <a:r>
              <a:rPr lang="pt-PT" sz="1400" b="0" i="0" dirty="0" smtClean="0">
                <a:solidFill>
                  <a:srgbClr val="0F5494"/>
                </a:solidFill>
                <a:latin typeface="+mn-lt"/>
              </a:rPr>
              <a:t>2017: </a:t>
            </a:r>
            <a:r>
              <a:rPr lang="pt-PT" sz="1400" i="0" dirty="0" smtClean="0">
                <a:solidFill>
                  <a:srgbClr val="0F5494"/>
                </a:solidFill>
                <a:latin typeface="+mn-lt"/>
              </a:rPr>
              <a:t>181.40 M€</a:t>
            </a:r>
            <a:endParaRPr lang="en-GB" sz="1400" i="0" dirty="0" smtClean="0">
              <a:solidFill>
                <a:srgbClr val="0F5494"/>
              </a:solidFill>
              <a:latin typeface="+mn-lt"/>
            </a:endParaRPr>
          </a:p>
        </p:txBody>
      </p:sp>
      <p:sp>
        <p:nvSpPr>
          <p:cNvPr id="18" name="Rectangle 17"/>
          <p:cNvSpPr/>
          <p:nvPr/>
        </p:nvSpPr>
        <p:spPr>
          <a:xfrm>
            <a:off x="5052094" y="3788521"/>
            <a:ext cx="2407576" cy="80962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i="0" dirty="0" smtClean="0">
                <a:solidFill>
                  <a:srgbClr val="0F5494"/>
                </a:solidFill>
              </a:rPr>
              <a:t>…</a:t>
            </a:r>
            <a:endParaRPr lang="en-GB" sz="1400" i="0" dirty="0">
              <a:solidFill>
                <a:srgbClr val="0F5494"/>
              </a:solidFill>
            </a:endParaRPr>
          </a:p>
        </p:txBody>
      </p:sp>
      <p:sp>
        <p:nvSpPr>
          <p:cNvPr id="12" name="Rectangle 17"/>
          <p:cNvSpPr>
            <a:spLocks noChangeArrowheads="1"/>
          </p:cNvSpPr>
          <p:nvPr/>
        </p:nvSpPr>
        <p:spPr bwMode="auto">
          <a:xfrm>
            <a:off x="0" y="1"/>
            <a:ext cx="3902075" cy="961696"/>
          </a:xfrm>
          <a:prstGeom prst="rect">
            <a:avLst/>
          </a:prstGeom>
          <a:noFill/>
          <a:ln w="9525">
            <a:noFill/>
            <a:miter lim="800000"/>
            <a:headEnd/>
            <a:tailEnd/>
          </a:ln>
        </p:spPr>
        <p:txBody>
          <a:bodyPr wrap="square" anchor="ctr">
            <a:noAutofit/>
          </a:bodyPr>
          <a:lstStyle/>
          <a:p>
            <a:pPr marL="173038">
              <a:spcBef>
                <a:spcPts val="600"/>
              </a:spcBef>
            </a:pPr>
            <a:r>
              <a:rPr lang="en-GB" altLang="en-US" sz="2400" i="0" smtClean="0">
                <a:solidFill>
                  <a:srgbClr val="FFFFFF"/>
                </a:solidFill>
                <a:latin typeface="Verdana" pitchFamily="34" charset="0"/>
              </a:rPr>
              <a:t>H2020 Space</a:t>
            </a:r>
            <a:endParaRPr lang="en-GB" altLang="en-US" sz="2400" i="0">
              <a:solidFill>
                <a:srgbClr val="FFFFFF"/>
              </a:solidFill>
              <a:latin typeface="Verdana" pitchFamily="34" charset="0"/>
            </a:endParaRPr>
          </a:p>
          <a:p>
            <a:pPr marL="173038">
              <a:spcBef>
                <a:spcPts val="600"/>
              </a:spcBef>
            </a:pPr>
            <a:r>
              <a:rPr lang="en-GB" altLang="en-US" sz="2400" i="0" smtClean="0">
                <a:solidFill>
                  <a:srgbClr val="FFFFFF"/>
                </a:solidFill>
                <a:latin typeface="Verdana" pitchFamily="34" charset="0"/>
              </a:rPr>
              <a:t>Work Programmes</a:t>
            </a:r>
            <a:endParaRPr lang="en-GB" altLang="en-US" sz="2400" i="0">
              <a:solidFill>
                <a:srgbClr val="FFFFFF"/>
              </a:solidFill>
              <a:latin typeface="Verdana" pitchFamily="34" charset="0"/>
            </a:endParaRPr>
          </a:p>
        </p:txBody>
      </p:sp>
    </p:spTree>
    <p:extLst>
      <p:ext uri="{BB962C8B-B14F-4D97-AF65-F5344CB8AC3E}">
        <p14:creationId xmlns:p14="http://schemas.microsoft.com/office/powerpoint/2010/main" val="3739662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1"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1"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9903</TotalTime>
  <Words>2649</Words>
  <Application>Microsoft Office PowerPoint</Application>
  <PresentationFormat>On-screen Show (4:3)</PresentationFormat>
  <Paragraphs>531</Paragraphs>
  <Slides>35</Slides>
  <Notes>25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2_Slide_Master</vt:lpstr>
      <vt:lpstr>1_Nouvelle présentation</vt:lpstr>
      <vt:lpstr>PowerPoint Presentation</vt:lpstr>
      <vt:lpstr>PowerPoint Presentation</vt:lpstr>
      <vt:lpstr>1. HORIZON 2020</vt:lpstr>
      <vt:lpstr>PowerPoint Presentation</vt:lpstr>
      <vt:lpstr>€ 79 billion from 2014 to 2020</vt:lpstr>
      <vt:lpstr>2. Space Research in Horizon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Copernicus Programme   </vt:lpstr>
      <vt:lpstr>PowerPoint Presentation</vt:lpstr>
      <vt:lpstr>PowerPoint Presentation</vt:lpstr>
      <vt:lpstr>PowerPoint Presentation</vt:lpstr>
      <vt:lpstr>PowerPoint Presentation</vt:lpstr>
      <vt:lpstr>Economic and Societal value added</vt:lpstr>
      <vt:lpstr>  4. PCP in Horizon 2020 Space Work Programme 2016-2017 </vt:lpstr>
      <vt:lpstr>PowerPoint Presentation</vt:lpstr>
      <vt:lpstr>PowerPoint Presentation</vt:lpstr>
      <vt:lpstr>PowerPoint Presentation</vt:lpstr>
      <vt:lpstr>PowerPoint Presentation</vt:lpstr>
      <vt:lpstr>PowerPoint Presentation</vt:lpstr>
      <vt:lpstr>PowerPoint Presentation</vt:lpstr>
      <vt:lpstr>  5. Additional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dc:title>
  <dc:creator>REPPEL Katja (REGIO)</dc:creator>
  <cp:lastModifiedBy>Nicolas PETER</cp:lastModifiedBy>
  <cp:revision>422</cp:revision>
  <cp:lastPrinted>2015-10-26T08:29:34Z</cp:lastPrinted>
  <dcterms:created xsi:type="dcterms:W3CDTF">2013-11-28T08:19:55Z</dcterms:created>
  <dcterms:modified xsi:type="dcterms:W3CDTF">2015-10-26T08:32:07Z</dcterms:modified>
</cp:coreProperties>
</file>