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3" r:id="rId1"/>
    <p:sldMasterId id="2147484333" r:id="rId2"/>
    <p:sldMasterId id="2147484336" r:id="rId3"/>
  </p:sldMasterIdLst>
  <p:notesMasterIdLst>
    <p:notesMasterId r:id="rId25"/>
  </p:notesMasterIdLst>
  <p:handoutMasterIdLst>
    <p:handoutMasterId r:id="rId26"/>
  </p:handoutMasterIdLst>
  <p:sldIdLst>
    <p:sldId id="485" r:id="rId4"/>
    <p:sldId id="607" r:id="rId5"/>
    <p:sldId id="583" r:id="rId6"/>
    <p:sldId id="585" r:id="rId7"/>
    <p:sldId id="584" r:id="rId8"/>
    <p:sldId id="606" r:id="rId9"/>
    <p:sldId id="573" r:id="rId10"/>
    <p:sldId id="574" r:id="rId11"/>
    <p:sldId id="575" r:id="rId12"/>
    <p:sldId id="576" r:id="rId13"/>
    <p:sldId id="460" r:id="rId14"/>
    <p:sldId id="598" r:id="rId15"/>
    <p:sldId id="608" r:id="rId16"/>
    <p:sldId id="533" r:id="rId17"/>
    <p:sldId id="535" r:id="rId18"/>
    <p:sldId id="536" r:id="rId19"/>
    <p:sldId id="537" r:id="rId20"/>
    <p:sldId id="609" r:id="rId21"/>
    <p:sldId id="482" r:id="rId22"/>
    <p:sldId id="484" r:id="rId23"/>
    <p:sldId id="592" r:id="rId24"/>
  </p:sldIdLst>
  <p:sldSz cx="9144000" cy="6858000" type="screen4x3"/>
  <p:notesSz cx="6718300" cy="9855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0070C0"/>
    <a:srgbClr val="CC3300"/>
    <a:srgbClr val="FFD624"/>
    <a:srgbClr val="CC0000"/>
    <a:srgbClr val="BADAF8"/>
    <a:srgbClr val="FFEB97"/>
    <a:srgbClr val="82B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24" autoAdjust="0"/>
  </p:normalViewPr>
  <p:slideViewPr>
    <p:cSldViewPr>
      <p:cViewPr>
        <p:scale>
          <a:sx n="100" d="100"/>
          <a:sy n="100" d="100"/>
        </p:scale>
        <p:origin x="-1866" y="-210"/>
      </p:cViewPr>
      <p:guideLst>
        <p:guide orient="horz" pos="2205"/>
        <p:guide pos="2880"/>
      </p:guideLst>
    </p:cSldViewPr>
  </p:slideViewPr>
  <p:outlineViewPr>
    <p:cViewPr>
      <p:scale>
        <a:sx n="33" d="100"/>
        <a:sy n="33" d="100"/>
      </p:scale>
      <p:origin x="0" y="7248"/>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79" d="100"/>
          <a:sy n="79" d="100"/>
        </p:scale>
        <p:origin x="-3954" y="-90"/>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diagrams/_rels/data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diagrams/_rels/data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4D41C-CBB2-469E-8685-43F72598FE81}" type="doc">
      <dgm:prSet loTypeId="urn:microsoft.com/office/officeart/2005/8/layout/vList4#4" loCatId="list" qsTypeId="urn:microsoft.com/office/officeart/2005/8/quickstyle/simple1#2" qsCatId="simple" csTypeId="urn:microsoft.com/office/officeart/2005/8/colors/accent1_2#2" csCatId="accent1" phldr="1"/>
      <dgm:spPr/>
      <dgm:t>
        <a:bodyPr/>
        <a:lstStyle/>
        <a:p>
          <a:endParaRPr lang="en-US"/>
        </a:p>
      </dgm:t>
    </dgm:pt>
    <dgm:pt modelId="{EE748621-B36A-4E82-BD58-BF4A84B201DF}">
      <dgm:prSet phldrT="[Text]" custT="1"/>
      <dgm:spPr>
        <a:solidFill>
          <a:schemeClr val="accent2">
            <a:lumMod val="60000"/>
            <a:lumOff val="40000"/>
          </a:schemeClr>
        </a:solidFill>
        <a:scene3d>
          <a:camera prst="orthographicFront"/>
          <a:lightRig rig="harsh" dir="t"/>
        </a:scene3d>
        <a:sp3d>
          <a:bevelT/>
        </a:sp3d>
      </dgm:spPr>
      <dgm:t>
        <a:bodyPr/>
        <a:lstStyle/>
        <a:p>
          <a:pPr marL="115888" indent="0" defTabSz="1066800">
            <a:lnSpc>
              <a:spcPct val="90000"/>
            </a:lnSpc>
            <a:spcBef>
              <a:spcPct val="0"/>
            </a:spcBef>
            <a:spcAft>
              <a:spcPct val="35000"/>
            </a:spcAft>
          </a:pPr>
          <a:r>
            <a:rPr lang="en-US" sz="2000" dirty="0" smtClean="0"/>
            <a:t>Empowerment</a:t>
          </a:r>
          <a:endParaRPr lang="en-US" sz="2000" dirty="0"/>
        </a:p>
      </dgm:t>
    </dgm:pt>
    <dgm:pt modelId="{DC77C169-12FE-4B81-A6A6-48BB6CCE1909}" type="parTrans" cxnId="{7D0F10A8-2603-478B-A1E9-CDBB74B3FF7B}">
      <dgm:prSet/>
      <dgm:spPr/>
      <dgm:t>
        <a:bodyPr/>
        <a:lstStyle/>
        <a:p>
          <a:endParaRPr lang="en-US"/>
        </a:p>
      </dgm:t>
    </dgm:pt>
    <dgm:pt modelId="{CE693D81-1FCA-47B3-A346-3B0A69382746}" type="sibTrans" cxnId="{7D0F10A8-2603-478B-A1E9-CDBB74B3FF7B}">
      <dgm:prSet/>
      <dgm:spPr/>
      <dgm:t>
        <a:bodyPr/>
        <a:lstStyle/>
        <a:p>
          <a:endParaRPr lang="en-US"/>
        </a:p>
      </dgm:t>
    </dgm:pt>
    <dgm:pt modelId="{D92969A0-AF03-498E-873A-8EF02D6CE45D}">
      <dgm:prSet phldrT="[Text]" custT="1"/>
      <dgm:spPr>
        <a:solidFill>
          <a:schemeClr val="accent2">
            <a:lumMod val="60000"/>
            <a:lumOff val="40000"/>
          </a:schemeClr>
        </a:solidFill>
        <a:scene3d>
          <a:camera prst="orthographicFront"/>
          <a:lightRig rig="harsh" dir="t"/>
        </a:scene3d>
        <a:sp3d>
          <a:bevelT/>
        </a:sp3d>
      </dgm:spPr>
      <dgm:t>
        <a:bodyPr/>
        <a:lstStyle/>
        <a:p>
          <a:pPr marL="231775" marR="0" indent="-115888" defTabSz="914400" eaLnBrk="1" fontAlgn="auto" latinLnBrk="0" hangingPunct="1">
            <a:lnSpc>
              <a:spcPct val="100000"/>
            </a:lnSpc>
            <a:spcBef>
              <a:spcPts val="0"/>
            </a:spcBef>
            <a:spcAft>
              <a:spcPts val="0"/>
            </a:spcAft>
            <a:buClrTx/>
            <a:buSzTx/>
            <a:buFontTx/>
            <a:buNone/>
            <a:tabLst/>
            <a:defRPr/>
          </a:pPr>
          <a:r>
            <a:rPr lang="en-US" sz="1600" b="1" dirty="0" smtClean="0"/>
            <a:t>Active Ageing</a:t>
          </a:r>
          <a:endParaRPr lang="en-US" sz="1600" b="1" dirty="0"/>
        </a:p>
      </dgm:t>
    </dgm:pt>
    <dgm:pt modelId="{A8EB7A21-4059-4338-99DF-400AF846EDC6}" type="parTrans" cxnId="{490C3217-7A29-4B09-9264-C4971D2691AD}">
      <dgm:prSet/>
      <dgm:spPr/>
      <dgm:t>
        <a:bodyPr/>
        <a:lstStyle/>
        <a:p>
          <a:endParaRPr lang="en-US"/>
        </a:p>
      </dgm:t>
    </dgm:pt>
    <dgm:pt modelId="{60AF8FC3-AC2C-4ED8-996E-F8986064FA05}" type="sibTrans" cxnId="{490C3217-7A29-4B09-9264-C4971D2691AD}">
      <dgm:prSet/>
      <dgm:spPr/>
      <dgm:t>
        <a:bodyPr/>
        <a:lstStyle/>
        <a:p>
          <a:endParaRPr lang="en-US"/>
        </a:p>
      </dgm:t>
    </dgm:pt>
    <dgm:pt modelId="{F6EE15A9-5AAF-4DA7-BBB3-9E455BB26F90}">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2000" dirty="0" smtClean="0"/>
            <a:t>New Care Models</a:t>
          </a:r>
          <a:endParaRPr lang="en-US" sz="2000" dirty="0"/>
        </a:p>
      </dgm:t>
    </dgm:pt>
    <dgm:pt modelId="{3DDFE709-5289-428A-85B4-9D75979E8121}" type="parTrans" cxnId="{B842BAD1-F75B-4CA3-BF20-461BD56E59F8}">
      <dgm:prSet/>
      <dgm:spPr/>
      <dgm:t>
        <a:bodyPr/>
        <a:lstStyle/>
        <a:p>
          <a:endParaRPr lang="en-US"/>
        </a:p>
      </dgm:t>
    </dgm:pt>
    <dgm:pt modelId="{5CC90EEC-2EA0-46E4-BBAD-4360D9425BC8}" type="sibTrans" cxnId="{B842BAD1-F75B-4CA3-BF20-461BD56E59F8}">
      <dgm:prSet/>
      <dgm:spPr/>
      <dgm:t>
        <a:bodyPr/>
        <a:lstStyle/>
        <a:p>
          <a:endParaRPr lang="en-US"/>
        </a:p>
      </dgm:t>
    </dgm:pt>
    <dgm:pt modelId="{598B44AF-A5EE-4C11-8A7C-F23B2BC38527}">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1600" b="1" dirty="0" smtClean="0"/>
            <a:t>Home based</a:t>
          </a:r>
          <a:endParaRPr lang="en-US" sz="1600" b="1" dirty="0"/>
        </a:p>
      </dgm:t>
    </dgm:pt>
    <dgm:pt modelId="{5F613CE1-5AF6-4DBE-B7AD-5D7F7C5EA34C}" type="parTrans" cxnId="{F01B4850-FBB0-4509-A99B-7A1BA83A5288}">
      <dgm:prSet/>
      <dgm:spPr/>
      <dgm:t>
        <a:bodyPr/>
        <a:lstStyle/>
        <a:p>
          <a:endParaRPr lang="en-US"/>
        </a:p>
      </dgm:t>
    </dgm:pt>
    <dgm:pt modelId="{03D01106-2F54-4E48-9AAD-C322DC87F84C}" type="sibTrans" cxnId="{F01B4850-FBB0-4509-A99B-7A1BA83A5288}">
      <dgm:prSet/>
      <dgm:spPr/>
      <dgm:t>
        <a:bodyPr/>
        <a:lstStyle/>
        <a:p>
          <a:endParaRPr lang="en-US"/>
        </a:p>
      </dgm:t>
    </dgm:pt>
    <dgm:pt modelId="{2CB56896-6B47-45F6-9B3B-3FCDA992B3E6}">
      <dgm:prSet phldrT="[Text]" custT="1"/>
      <dgm:spPr>
        <a:solidFill>
          <a:schemeClr val="accent2">
            <a:lumMod val="60000"/>
            <a:lumOff val="40000"/>
          </a:schemeClr>
        </a:solidFill>
        <a:scene3d>
          <a:camera prst="orthographicFront"/>
          <a:lightRig rig="harsh" dir="t"/>
        </a:scene3d>
        <a:sp3d>
          <a:bevelT/>
        </a:sp3d>
      </dgm:spPr>
      <dgm:t>
        <a:bodyPr/>
        <a:lstStyle/>
        <a:p>
          <a:pPr marL="115888" indent="0"/>
          <a:endParaRPr lang="en-US" sz="1900" dirty="0"/>
        </a:p>
      </dgm:t>
    </dgm:pt>
    <dgm:pt modelId="{D591B63F-9F7A-4F04-A47D-661A76300FAD}" type="parTrans" cxnId="{CDE4611B-14AE-402A-8C31-CC338D6F45F7}">
      <dgm:prSet/>
      <dgm:spPr/>
      <dgm:t>
        <a:bodyPr/>
        <a:lstStyle/>
        <a:p>
          <a:endParaRPr lang="en-US"/>
        </a:p>
      </dgm:t>
    </dgm:pt>
    <dgm:pt modelId="{6E3F5802-CA0B-48C2-9A9C-47D0B0BC20FE}" type="sibTrans" cxnId="{CDE4611B-14AE-402A-8C31-CC338D6F45F7}">
      <dgm:prSet/>
      <dgm:spPr/>
      <dgm:t>
        <a:bodyPr/>
        <a:lstStyle/>
        <a:p>
          <a:endParaRPr lang="en-US"/>
        </a:p>
      </dgm:t>
    </dgm:pt>
    <dgm:pt modelId="{AB60DD5F-5D30-425D-9365-1C1CF7A19636}">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2000" dirty="0" smtClean="0"/>
            <a:t>Growth and Markets</a:t>
          </a:r>
          <a:endParaRPr lang="en-US" sz="2000" dirty="0"/>
        </a:p>
      </dgm:t>
    </dgm:pt>
    <dgm:pt modelId="{21A6463A-08C1-4A67-A9B3-9F771E8E6D94}" type="parTrans" cxnId="{A2E51A99-E11D-4E0E-8F64-4DCEA8C620CD}">
      <dgm:prSet/>
      <dgm:spPr/>
      <dgm:t>
        <a:bodyPr/>
        <a:lstStyle/>
        <a:p>
          <a:endParaRPr lang="en-US"/>
        </a:p>
      </dgm:t>
    </dgm:pt>
    <dgm:pt modelId="{6EB89763-6B96-49F1-9DA2-721AD07621EB}" type="sibTrans" cxnId="{A2E51A99-E11D-4E0E-8F64-4DCEA8C620CD}">
      <dgm:prSet/>
      <dgm:spPr/>
      <dgm:t>
        <a:bodyPr/>
        <a:lstStyle/>
        <a:p>
          <a:endParaRPr lang="en-US"/>
        </a:p>
      </dgm:t>
    </dgm:pt>
    <dgm:pt modelId="{746AA80F-A2CF-4295-89EA-B0062BB38EED}">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1600" b="1" dirty="0" smtClean="0"/>
            <a:t>3000 B€ wealth</a:t>
          </a:r>
          <a:endParaRPr lang="en-US" sz="1600" b="1" dirty="0"/>
        </a:p>
      </dgm:t>
    </dgm:pt>
    <dgm:pt modelId="{089BBDF6-8778-404A-A270-E622BE9D2D0C}" type="parTrans" cxnId="{B8F485B2-47FF-40E0-87AB-EF97B2580BC9}">
      <dgm:prSet/>
      <dgm:spPr/>
      <dgm:t>
        <a:bodyPr/>
        <a:lstStyle/>
        <a:p>
          <a:endParaRPr lang="en-US"/>
        </a:p>
      </dgm:t>
    </dgm:pt>
    <dgm:pt modelId="{F23C5A86-B57E-4800-966B-8F436A2EC07E}" type="sibTrans" cxnId="{B8F485B2-47FF-40E0-87AB-EF97B2580BC9}">
      <dgm:prSet/>
      <dgm:spPr/>
      <dgm:t>
        <a:bodyPr/>
        <a:lstStyle/>
        <a:p>
          <a:endParaRPr lang="en-US"/>
        </a:p>
      </dgm:t>
    </dgm:pt>
    <dgm:pt modelId="{2E58D439-B7D6-4BD2-B75E-7750F951E7A6}">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1600" b="1" dirty="0" smtClean="0"/>
            <a:t>85 Million Consumers - and growing</a:t>
          </a:r>
          <a:endParaRPr lang="en-US" sz="1600" b="1" dirty="0"/>
        </a:p>
      </dgm:t>
    </dgm:pt>
    <dgm:pt modelId="{9C9D4B0C-E775-40E7-B3BA-9BB620584C43}" type="parTrans" cxnId="{CA700F19-573F-4DBD-92AF-8E0EA7F91815}">
      <dgm:prSet/>
      <dgm:spPr/>
      <dgm:t>
        <a:bodyPr/>
        <a:lstStyle/>
        <a:p>
          <a:endParaRPr lang="en-US"/>
        </a:p>
      </dgm:t>
    </dgm:pt>
    <dgm:pt modelId="{B3650694-A8B6-4D69-9346-80D84FEC1940}" type="sibTrans" cxnId="{CA700F19-573F-4DBD-92AF-8E0EA7F91815}">
      <dgm:prSet/>
      <dgm:spPr/>
      <dgm:t>
        <a:bodyPr/>
        <a:lstStyle/>
        <a:p>
          <a:endParaRPr lang="en-US"/>
        </a:p>
      </dgm:t>
    </dgm:pt>
    <dgm:pt modelId="{129CD1C6-9FCB-4AE1-B8CF-01B2476639D2}">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1600" b="1" dirty="0" smtClean="0"/>
            <a:t>Major Efficiency gains</a:t>
          </a:r>
          <a:endParaRPr lang="en-US" sz="1600" b="1" dirty="0"/>
        </a:p>
      </dgm:t>
    </dgm:pt>
    <dgm:pt modelId="{5A1B4C60-42A2-42CA-B3FD-8A541E01A0CD}" type="parTrans" cxnId="{FA815B55-4CFB-45B9-9D55-CDCD9037D015}">
      <dgm:prSet/>
      <dgm:spPr/>
      <dgm:t>
        <a:bodyPr/>
        <a:lstStyle/>
        <a:p>
          <a:endParaRPr lang="en-US"/>
        </a:p>
      </dgm:t>
    </dgm:pt>
    <dgm:pt modelId="{57DAD36C-D632-47C4-A037-67DF42B3BBA7}" type="sibTrans" cxnId="{FA815B55-4CFB-45B9-9D55-CDCD9037D015}">
      <dgm:prSet/>
      <dgm:spPr/>
      <dgm:t>
        <a:bodyPr/>
        <a:lstStyle/>
        <a:p>
          <a:endParaRPr lang="en-US"/>
        </a:p>
      </dgm:t>
    </dgm:pt>
    <dgm:pt modelId="{F43CF8C1-4127-413E-81AB-6A2920CB0B96}">
      <dgm:prSet phldrT="[Text]" custT="1"/>
      <dgm:spPr>
        <a:solidFill>
          <a:schemeClr val="accent2">
            <a:lumMod val="60000"/>
            <a:lumOff val="40000"/>
          </a:schemeClr>
        </a:solidFill>
        <a:scene3d>
          <a:camera prst="orthographicFront"/>
          <a:lightRig rig="harsh" dir="t"/>
        </a:scene3d>
        <a:sp3d>
          <a:bevelT/>
        </a:sp3d>
      </dgm:spPr>
      <dgm:t>
        <a:bodyPr/>
        <a:lstStyle/>
        <a:p>
          <a:pPr marL="115888" indent="0"/>
          <a:r>
            <a:rPr lang="en-US" sz="1600" b="1" dirty="0" smtClean="0"/>
            <a:t>Integrated care </a:t>
          </a:r>
          <a:endParaRPr lang="en-US" sz="1600" b="1" dirty="0"/>
        </a:p>
      </dgm:t>
    </dgm:pt>
    <dgm:pt modelId="{3E1A693B-5E16-416C-BCCB-1992FAA355B8}" type="parTrans" cxnId="{2ADB842B-79F2-4E46-AFA0-432A1AB242D7}">
      <dgm:prSet/>
      <dgm:spPr/>
      <dgm:t>
        <a:bodyPr/>
        <a:lstStyle/>
        <a:p>
          <a:endParaRPr lang="en-US"/>
        </a:p>
      </dgm:t>
    </dgm:pt>
    <dgm:pt modelId="{299463CD-4E1F-41F8-9245-05C77FA685CC}" type="sibTrans" cxnId="{2ADB842B-79F2-4E46-AFA0-432A1AB242D7}">
      <dgm:prSet/>
      <dgm:spPr/>
      <dgm:t>
        <a:bodyPr/>
        <a:lstStyle/>
        <a:p>
          <a:endParaRPr lang="en-US"/>
        </a:p>
      </dgm:t>
    </dgm:pt>
    <dgm:pt modelId="{6B8CE860-AE53-4E0F-9DD3-E33F81E26F91}">
      <dgm:prSet phldrT="[Text]" custT="1"/>
      <dgm:spPr>
        <a:solidFill>
          <a:schemeClr val="accent2">
            <a:lumMod val="60000"/>
            <a:lumOff val="40000"/>
          </a:schemeClr>
        </a:solidFill>
        <a:scene3d>
          <a:camera prst="orthographicFront"/>
          <a:lightRig rig="harsh" dir="t"/>
        </a:scene3d>
        <a:sp3d>
          <a:bevelT/>
        </a:sp3d>
      </dgm:spPr>
      <dgm:t>
        <a:bodyPr/>
        <a:lstStyle/>
        <a:p>
          <a:pPr marL="231775" marR="0" indent="-115888" defTabSz="914400" eaLnBrk="1" fontAlgn="auto" latinLnBrk="0" hangingPunct="1">
            <a:lnSpc>
              <a:spcPct val="100000"/>
            </a:lnSpc>
            <a:spcBef>
              <a:spcPts val="0"/>
            </a:spcBef>
            <a:spcAft>
              <a:spcPts val="0"/>
            </a:spcAft>
            <a:buClrTx/>
            <a:buSzTx/>
            <a:buFontTx/>
            <a:buNone/>
            <a:tabLst/>
            <a:defRPr/>
          </a:pPr>
          <a:r>
            <a:rPr lang="en-US" sz="1600" b="1" dirty="0" smtClean="0"/>
            <a:t>Consumer products</a:t>
          </a:r>
          <a:endParaRPr lang="en-US" sz="1600" b="1" dirty="0"/>
        </a:p>
      </dgm:t>
    </dgm:pt>
    <dgm:pt modelId="{E0255A16-3867-4A84-A9F3-A2F76DE30091}" type="parTrans" cxnId="{6CED8408-9FE8-4408-BAD4-B0967DEB611E}">
      <dgm:prSet/>
      <dgm:spPr/>
      <dgm:t>
        <a:bodyPr/>
        <a:lstStyle/>
        <a:p>
          <a:endParaRPr lang="en-US"/>
        </a:p>
      </dgm:t>
    </dgm:pt>
    <dgm:pt modelId="{E8DE4CBE-336D-493C-8BDD-BD7D3C7692F3}" type="sibTrans" cxnId="{6CED8408-9FE8-4408-BAD4-B0967DEB611E}">
      <dgm:prSet/>
      <dgm:spPr/>
      <dgm:t>
        <a:bodyPr/>
        <a:lstStyle/>
        <a:p>
          <a:endParaRPr lang="en-US"/>
        </a:p>
      </dgm:t>
    </dgm:pt>
    <dgm:pt modelId="{DDD92E24-1195-45A6-AD15-4695FE8F9133}" type="pres">
      <dgm:prSet presAssocID="{CFD4D41C-CBB2-469E-8685-43F72598FE81}" presName="linear" presStyleCnt="0">
        <dgm:presLayoutVars>
          <dgm:dir/>
          <dgm:resizeHandles val="exact"/>
        </dgm:presLayoutVars>
      </dgm:prSet>
      <dgm:spPr/>
      <dgm:t>
        <a:bodyPr/>
        <a:lstStyle/>
        <a:p>
          <a:endParaRPr lang="en-US"/>
        </a:p>
      </dgm:t>
    </dgm:pt>
    <dgm:pt modelId="{6B00DCEF-1300-49A7-988D-2F50CEF770C7}" type="pres">
      <dgm:prSet presAssocID="{EE748621-B36A-4E82-BD58-BF4A84B201DF}" presName="comp" presStyleCnt="0"/>
      <dgm:spPr/>
    </dgm:pt>
    <dgm:pt modelId="{900060FF-610F-4105-A625-2EB8C1DCF19C}" type="pres">
      <dgm:prSet presAssocID="{EE748621-B36A-4E82-BD58-BF4A84B201DF}" presName="box" presStyleLbl="node1" presStyleIdx="0" presStyleCnt="3"/>
      <dgm:spPr/>
      <dgm:t>
        <a:bodyPr/>
        <a:lstStyle/>
        <a:p>
          <a:endParaRPr lang="en-US"/>
        </a:p>
      </dgm:t>
    </dgm:pt>
    <dgm:pt modelId="{66D1AF35-A116-44F3-ACBA-DE122DD63938}" type="pres">
      <dgm:prSet presAssocID="{EE748621-B36A-4E82-BD58-BF4A84B201DF}" presName="img" presStyleLbl="fgImgPlace1" presStyleIdx="0" presStyleCnt="3" custScaleX="118814" custScaleY="98735"/>
      <dgm:spPr>
        <a:blipFill rotWithShape="0">
          <a:blip xmlns:r="http://schemas.openxmlformats.org/officeDocument/2006/relationships" r:embed="rId1"/>
          <a:stretch>
            <a:fillRect/>
          </a:stretch>
        </a:blipFill>
      </dgm:spPr>
      <dgm:t>
        <a:bodyPr/>
        <a:lstStyle/>
        <a:p>
          <a:endParaRPr lang="en-US"/>
        </a:p>
      </dgm:t>
    </dgm:pt>
    <dgm:pt modelId="{955283E2-AA9E-4044-AD44-984A5A5C86A0}" type="pres">
      <dgm:prSet presAssocID="{EE748621-B36A-4E82-BD58-BF4A84B201DF}" presName="text" presStyleLbl="node1" presStyleIdx="0" presStyleCnt="3">
        <dgm:presLayoutVars>
          <dgm:bulletEnabled val="1"/>
        </dgm:presLayoutVars>
      </dgm:prSet>
      <dgm:spPr/>
      <dgm:t>
        <a:bodyPr/>
        <a:lstStyle/>
        <a:p>
          <a:endParaRPr lang="en-US"/>
        </a:p>
      </dgm:t>
    </dgm:pt>
    <dgm:pt modelId="{CE12FCEF-182C-45C8-9B33-3C1084FE54A5}" type="pres">
      <dgm:prSet presAssocID="{CE693D81-1FCA-47B3-A346-3B0A69382746}" presName="spacer" presStyleCnt="0"/>
      <dgm:spPr/>
    </dgm:pt>
    <dgm:pt modelId="{F487E92E-944E-4900-A939-061B7E732FCF}" type="pres">
      <dgm:prSet presAssocID="{F6EE15A9-5AAF-4DA7-BBB3-9E455BB26F90}" presName="comp" presStyleCnt="0"/>
      <dgm:spPr/>
    </dgm:pt>
    <dgm:pt modelId="{C0F5B2F2-D26B-4DBE-98FA-5E25BDE581CB}" type="pres">
      <dgm:prSet presAssocID="{F6EE15A9-5AAF-4DA7-BBB3-9E455BB26F90}" presName="box" presStyleLbl="node1" presStyleIdx="1" presStyleCnt="3" custScaleY="121675" custLinFactNeighborX="79" custLinFactNeighborY="3613"/>
      <dgm:spPr/>
      <dgm:t>
        <a:bodyPr/>
        <a:lstStyle/>
        <a:p>
          <a:endParaRPr lang="en-US"/>
        </a:p>
      </dgm:t>
    </dgm:pt>
    <dgm:pt modelId="{FAECF0F0-0C71-4673-9C0A-4FB87FD6F429}" type="pres">
      <dgm:prSet presAssocID="{F6EE15A9-5AAF-4DA7-BBB3-9E455BB26F90}" presName="img" presStyleLbl="fgImgPlace1" presStyleIdx="1" presStyleCnt="3" custScaleX="122495"/>
      <dgm:spPr>
        <a:blipFill rotWithShape="0">
          <a:blip xmlns:r="http://schemas.openxmlformats.org/officeDocument/2006/relationships" r:embed="rId2"/>
          <a:stretch>
            <a:fillRect/>
          </a:stretch>
        </a:blipFill>
      </dgm:spPr>
      <dgm:t>
        <a:bodyPr/>
        <a:lstStyle/>
        <a:p>
          <a:endParaRPr lang="en-US"/>
        </a:p>
      </dgm:t>
    </dgm:pt>
    <dgm:pt modelId="{7E4796D4-A950-481F-9846-6D7A195A5E1C}" type="pres">
      <dgm:prSet presAssocID="{F6EE15A9-5AAF-4DA7-BBB3-9E455BB26F90}" presName="text" presStyleLbl="node1" presStyleIdx="1" presStyleCnt="3">
        <dgm:presLayoutVars>
          <dgm:bulletEnabled val="1"/>
        </dgm:presLayoutVars>
      </dgm:prSet>
      <dgm:spPr/>
      <dgm:t>
        <a:bodyPr/>
        <a:lstStyle/>
        <a:p>
          <a:endParaRPr lang="en-US"/>
        </a:p>
      </dgm:t>
    </dgm:pt>
    <dgm:pt modelId="{F3AE1FBC-2117-44BD-A4AE-0EAF771528BC}" type="pres">
      <dgm:prSet presAssocID="{5CC90EEC-2EA0-46E4-BBAD-4360D9425BC8}" presName="spacer" presStyleCnt="0"/>
      <dgm:spPr/>
    </dgm:pt>
    <dgm:pt modelId="{662795F5-713F-4F13-A497-382C6866BB2E}" type="pres">
      <dgm:prSet presAssocID="{AB60DD5F-5D30-425D-9365-1C1CF7A19636}" presName="comp" presStyleCnt="0"/>
      <dgm:spPr/>
    </dgm:pt>
    <dgm:pt modelId="{B695094A-3C19-441A-9323-5D8CA2434AC5}" type="pres">
      <dgm:prSet presAssocID="{AB60DD5F-5D30-425D-9365-1C1CF7A19636}" presName="box" presStyleLbl="node1" presStyleIdx="2" presStyleCnt="3" custLinFactNeighborX="1905" custLinFactNeighborY="-2494"/>
      <dgm:spPr/>
      <dgm:t>
        <a:bodyPr/>
        <a:lstStyle/>
        <a:p>
          <a:endParaRPr lang="en-US"/>
        </a:p>
      </dgm:t>
    </dgm:pt>
    <dgm:pt modelId="{AEF3E0A6-F104-4C89-9DDF-23BFACD62A69}" type="pres">
      <dgm:prSet presAssocID="{AB60DD5F-5D30-425D-9365-1C1CF7A19636}" presName="img" presStyleLbl="fgImgPlace1" presStyleIdx="2" presStyleCnt="3" custScaleX="122495"/>
      <dgm:spPr>
        <a:blipFill rotWithShape="0">
          <a:blip xmlns:r="http://schemas.openxmlformats.org/officeDocument/2006/relationships" r:embed="rId3"/>
          <a:stretch>
            <a:fillRect/>
          </a:stretch>
        </a:blipFill>
      </dgm:spPr>
      <dgm:t>
        <a:bodyPr/>
        <a:lstStyle/>
        <a:p>
          <a:endParaRPr lang="en-US"/>
        </a:p>
      </dgm:t>
    </dgm:pt>
    <dgm:pt modelId="{F99BB802-F652-4BDB-A1D6-B075D3A72152}" type="pres">
      <dgm:prSet presAssocID="{AB60DD5F-5D30-425D-9365-1C1CF7A19636}" presName="text" presStyleLbl="node1" presStyleIdx="2" presStyleCnt="3">
        <dgm:presLayoutVars>
          <dgm:bulletEnabled val="1"/>
        </dgm:presLayoutVars>
      </dgm:prSet>
      <dgm:spPr/>
      <dgm:t>
        <a:bodyPr/>
        <a:lstStyle/>
        <a:p>
          <a:endParaRPr lang="en-US"/>
        </a:p>
      </dgm:t>
    </dgm:pt>
  </dgm:ptLst>
  <dgm:cxnLst>
    <dgm:cxn modelId="{4C802360-DBFF-4ECF-9B7E-8EC119743418}" type="presOf" srcId="{D92969A0-AF03-498E-873A-8EF02D6CE45D}" destId="{900060FF-610F-4105-A625-2EB8C1DCF19C}" srcOrd="0" destOrd="1" presId="urn:microsoft.com/office/officeart/2005/8/layout/vList4#4"/>
    <dgm:cxn modelId="{0B5D0626-471A-4085-9499-1584835DD6CA}" type="presOf" srcId="{2E58D439-B7D6-4BD2-B75E-7750F951E7A6}" destId="{B695094A-3C19-441A-9323-5D8CA2434AC5}" srcOrd="0" destOrd="2" presId="urn:microsoft.com/office/officeart/2005/8/layout/vList4#4"/>
    <dgm:cxn modelId="{2ADB842B-79F2-4E46-AFA0-432A1AB242D7}" srcId="{F6EE15A9-5AAF-4DA7-BBB3-9E455BB26F90}" destId="{F43CF8C1-4127-413E-81AB-6A2920CB0B96}" srcOrd="1" destOrd="0" parTransId="{3E1A693B-5E16-416C-BCCB-1992FAA355B8}" sibTransId="{299463CD-4E1F-41F8-9245-05C77FA685CC}"/>
    <dgm:cxn modelId="{CA700F19-573F-4DBD-92AF-8E0EA7F91815}" srcId="{AB60DD5F-5D30-425D-9365-1C1CF7A19636}" destId="{2E58D439-B7D6-4BD2-B75E-7750F951E7A6}" srcOrd="1" destOrd="0" parTransId="{9C9D4B0C-E775-40E7-B3BA-9BB620584C43}" sibTransId="{B3650694-A8B6-4D69-9346-80D84FEC1940}"/>
    <dgm:cxn modelId="{CDE4611B-14AE-402A-8C31-CC338D6F45F7}" srcId="{F6EE15A9-5AAF-4DA7-BBB3-9E455BB26F90}" destId="{2CB56896-6B47-45F6-9B3B-3FCDA992B3E6}" srcOrd="3" destOrd="0" parTransId="{D591B63F-9F7A-4F04-A47D-661A76300FAD}" sibTransId="{6E3F5802-CA0B-48C2-9A9C-47D0B0BC20FE}"/>
    <dgm:cxn modelId="{6CED8408-9FE8-4408-BAD4-B0967DEB611E}" srcId="{EE748621-B36A-4E82-BD58-BF4A84B201DF}" destId="{6B8CE860-AE53-4E0F-9DD3-E33F81E26F91}" srcOrd="1" destOrd="0" parTransId="{E0255A16-3867-4A84-A9F3-A2F76DE30091}" sibTransId="{E8DE4CBE-336D-493C-8BDD-BD7D3C7692F3}"/>
    <dgm:cxn modelId="{45DA267E-3561-4EB3-A9D5-B2A3D01131D3}" type="presOf" srcId="{CFD4D41C-CBB2-469E-8685-43F72598FE81}" destId="{DDD92E24-1195-45A6-AD15-4695FE8F9133}" srcOrd="0" destOrd="0" presId="urn:microsoft.com/office/officeart/2005/8/layout/vList4#4"/>
    <dgm:cxn modelId="{84DF4327-A0D6-4DAB-999F-284802D11E18}" type="presOf" srcId="{129CD1C6-9FCB-4AE1-B8CF-01B2476639D2}" destId="{C0F5B2F2-D26B-4DBE-98FA-5E25BDE581CB}" srcOrd="0" destOrd="3" presId="urn:microsoft.com/office/officeart/2005/8/layout/vList4#4"/>
    <dgm:cxn modelId="{FFD90F3C-4366-4EE2-91EA-BEF0E0278607}" type="presOf" srcId="{2CB56896-6B47-45F6-9B3B-3FCDA992B3E6}" destId="{7E4796D4-A950-481F-9846-6D7A195A5E1C}" srcOrd="1" destOrd="4" presId="urn:microsoft.com/office/officeart/2005/8/layout/vList4#4"/>
    <dgm:cxn modelId="{A7505817-47AA-45D9-BC35-DE68C9D6863D}" type="presOf" srcId="{EE748621-B36A-4E82-BD58-BF4A84B201DF}" destId="{955283E2-AA9E-4044-AD44-984A5A5C86A0}" srcOrd="1" destOrd="0" presId="urn:microsoft.com/office/officeart/2005/8/layout/vList4#4"/>
    <dgm:cxn modelId="{7E4C869A-8606-4E52-ABBF-FC61A0B42E2A}" type="presOf" srcId="{F6EE15A9-5AAF-4DA7-BBB3-9E455BB26F90}" destId="{C0F5B2F2-D26B-4DBE-98FA-5E25BDE581CB}" srcOrd="0" destOrd="0" presId="urn:microsoft.com/office/officeart/2005/8/layout/vList4#4"/>
    <dgm:cxn modelId="{A735FA64-CFE1-48B3-A8A1-B470F3313477}" type="presOf" srcId="{6B8CE860-AE53-4E0F-9DD3-E33F81E26F91}" destId="{900060FF-610F-4105-A625-2EB8C1DCF19C}" srcOrd="0" destOrd="2" presId="urn:microsoft.com/office/officeart/2005/8/layout/vList4#4"/>
    <dgm:cxn modelId="{6E32469A-B967-4D80-8B1A-5777CCCE336C}" type="presOf" srcId="{D92969A0-AF03-498E-873A-8EF02D6CE45D}" destId="{955283E2-AA9E-4044-AD44-984A5A5C86A0}" srcOrd="1" destOrd="1" presId="urn:microsoft.com/office/officeart/2005/8/layout/vList4#4"/>
    <dgm:cxn modelId="{B57E9978-364D-46BD-A1B2-D98C98AEB608}" type="presOf" srcId="{6B8CE860-AE53-4E0F-9DD3-E33F81E26F91}" destId="{955283E2-AA9E-4044-AD44-984A5A5C86A0}" srcOrd="1" destOrd="2" presId="urn:microsoft.com/office/officeart/2005/8/layout/vList4#4"/>
    <dgm:cxn modelId="{9D3BE5DD-4D26-4BD2-BEF7-31C1C7304B25}" type="presOf" srcId="{AB60DD5F-5D30-425D-9365-1C1CF7A19636}" destId="{F99BB802-F652-4BDB-A1D6-B075D3A72152}" srcOrd="1" destOrd="0" presId="urn:microsoft.com/office/officeart/2005/8/layout/vList4#4"/>
    <dgm:cxn modelId="{989B42CB-4F4A-4E7F-90B6-6C61E11FDA0F}" type="presOf" srcId="{2CB56896-6B47-45F6-9B3B-3FCDA992B3E6}" destId="{C0F5B2F2-D26B-4DBE-98FA-5E25BDE581CB}" srcOrd="0" destOrd="4" presId="urn:microsoft.com/office/officeart/2005/8/layout/vList4#4"/>
    <dgm:cxn modelId="{82570078-0A1D-49C4-A8A7-646C79F45A2D}" type="presOf" srcId="{598B44AF-A5EE-4C11-8A7C-F23B2BC38527}" destId="{C0F5B2F2-D26B-4DBE-98FA-5E25BDE581CB}" srcOrd="0" destOrd="1" presId="urn:microsoft.com/office/officeart/2005/8/layout/vList4#4"/>
    <dgm:cxn modelId="{42E773E9-E30B-4DD7-8CD3-FA68C706ED39}" type="presOf" srcId="{129CD1C6-9FCB-4AE1-B8CF-01B2476639D2}" destId="{7E4796D4-A950-481F-9846-6D7A195A5E1C}" srcOrd="1" destOrd="3" presId="urn:microsoft.com/office/officeart/2005/8/layout/vList4#4"/>
    <dgm:cxn modelId="{FF38619B-5D6E-46AF-A6BF-B7F8C5F2E407}" type="presOf" srcId="{F43CF8C1-4127-413E-81AB-6A2920CB0B96}" destId="{7E4796D4-A950-481F-9846-6D7A195A5E1C}" srcOrd="1" destOrd="2" presId="urn:microsoft.com/office/officeart/2005/8/layout/vList4#4"/>
    <dgm:cxn modelId="{F971827D-E059-4455-94B8-9D28A2F1A3E6}" type="presOf" srcId="{2E58D439-B7D6-4BD2-B75E-7750F951E7A6}" destId="{F99BB802-F652-4BDB-A1D6-B075D3A72152}" srcOrd="1" destOrd="2" presId="urn:microsoft.com/office/officeart/2005/8/layout/vList4#4"/>
    <dgm:cxn modelId="{B8F485B2-47FF-40E0-87AB-EF97B2580BC9}" srcId="{AB60DD5F-5D30-425D-9365-1C1CF7A19636}" destId="{746AA80F-A2CF-4295-89EA-B0062BB38EED}" srcOrd="0" destOrd="0" parTransId="{089BBDF6-8778-404A-A270-E622BE9D2D0C}" sibTransId="{F23C5A86-B57E-4800-966B-8F436A2EC07E}"/>
    <dgm:cxn modelId="{B842BAD1-F75B-4CA3-BF20-461BD56E59F8}" srcId="{CFD4D41C-CBB2-469E-8685-43F72598FE81}" destId="{F6EE15A9-5AAF-4DA7-BBB3-9E455BB26F90}" srcOrd="1" destOrd="0" parTransId="{3DDFE709-5289-428A-85B4-9D75979E8121}" sibTransId="{5CC90EEC-2EA0-46E4-BBAD-4360D9425BC8}"/>
    <dgm:cxn modelId="{4B95323C-6C17-45A6-AB83-0784E7CFA0CF}" type="presOf" srcId="{746AA80F-A2CF-4295-89EA-B0062BB38EED}" destId="{B695094A-3C19-441A-9323-5D8CA2434AC5}" srcOrd="0" destOrd="1" presId="urn:microsoft.com/office/officeart/2005/8/layout/vList4#4"/>
    <dgm:cxn modelId="{C7067167-D997-4B93-8AA2-F55252611472}" type="presOf" srcId="{AB60DD5F-5D30-425D-9365-1C1CF7A19636}" destId="{B695094A-3C19-441A-9323-5D8CA2434AC5}" srcOrd="0" destOrd="0" presId="urn:microsoft.com/office/officeart/2005/8/layout/vList4#4"/>
    <dgm:cxn modelId="{0179E54F-9194-42D6-890E-A49ABCC29892}" type="presOf" srcId="{EE748621-B36A-4E82-BD58-BF4A84B201DF}" destId="{900060FF-610F-4105-A625-2EB8C1DCF19C}" srcOrd="0" destOrd="0" presId="urn:microsoft.com/office/officeart/2005/8/layout/vList4#4"/>
    <dgm:cxn modelId="{3D9F79CE-03C5-4379-9AB9-D81B5DDCFF08}" type="presOf" srcId="{598B44AF-A5EE-4C11-8A7C-F23B2BC38527}" destId="{7E4796D4-A950-481F-9846-6D7A195A5E1C}" srcOrd="1" destOrd="1" presId="urn:microsoft.com/office/officeart/2005/8/layout/vList4#4"/>
    <dgm:cxn modelId="{490C3217-7A29-4B09-9264-C4971D2691AD}" srcId="{EE748621-B36A-4E82-BD58-BF4A84B201DF}" destId="{D92969A0-AF03-498E-873A-8EF02D6CE45D}" srcOrd="0" destOrd="0" parTransId="{A8EB7A21-4059-4338-99DF-400AF846EDC6}" sibTransId="{60AF8FC3-AC2C-4ED8-996E-F8986064FA05}"/>
    <dgm:cxn modelId="{E14A9DC5-AA60-4F18-A985-7217860B87EB}" type="presOf" srcId="{F6EE15A9-5AAF-4DA7-BBB3-9E455BB26F90}" destId="{7E4796D4-A950-481F-9846-6D7A195A5E1C}" srcOrd="1" destOrd="0" presId="urn:microsoft.com/office/officeart/2005/8/layout/vList4#4"/>
    <dgm:cxn modelId="{34918E9B-AF28-4F8F-860B-DF4EA07DFD5F}" type="presOf" srcId="{746AA80F-A2CF-4295-89EA-B0062BB38EED}" destId="{F99BB802-F652-4BDB-A1D6-B075D3A72152}" srcOrd="1" destOrd="1" presId="urn:microsoft.com/office/officeart/2005/8/layout/vList4#4"/>
    <dgm:cxn modelId="{42F1D95B-FEA8-4FF9-AF0D-14100E05539F}" type="presOf" srcId="{F43CF8C1-4127-413E-81AB-6A2920CB0B96}" destId="{C0F5B2F2-D26B-4DBE-98FA-5E25BDE581CB}" srcOrd="0" destOrd="2" presId="urn:microsoft.com/office/officeart/2005/8/layout/vList4#4"/>
    <dgm:cxn modelId="{7D0F10A8-2603-478B-A1E9-CDBB74B3FF7B}" srcId="{CFD4D41C-CBB2-469E-8685-43F72598FE81}" destId="{EE748621-B36A-4E82-BD58-BF4A84B201DF}" srcOrd="0" destOrd="0" parTransId="{DC77C169-12FE-4B81-A6A6-48BB6CCE1909}" sibTransId="{CE693D81-1FCA-47B3-A346-3B0A69382746}"/>
    <dgm:cxn modelId="{A2E51A99-E11D-4E0E-8F64-4DCEA8C620CD}" srcId="{CFD4D41C-CBB2-469E-8685-43F72598FE81}" destId="{AB60DD5F-5D30-425D-9365-1C1CF7A19636}" srcOrd="2" destOrd="0" parTransId="{21A6463A-08C1-4A67-A9B3-9F771E8E6D94}" sibTransId="{6EB89763-6B96-49F1-9DA2-721AD07621EB}"/>
    <dgm:cxn modelId="{F01B4850-FBB0-4509-A99B-7A1BA83A5288}" srcId="{F6EE15A9-5AAF-4DA7-BBB3-9E455BB26F90}" destId="{598B44AF-A5EE-4C11-8A7C-F23B2BC38527}" srcOrd="0" destOrd="0" parTransId="{5F613CE1-5AF6-4DBE-B7AD-5D7F7C5EA34C}" sibTransId="{03D01106-2F54-4E48-9AAD-C322DC87F84C}"/>
    <dgm:cxn modelId="{FA815B55-4CFB-45B9-9D55-CDCD9037D015}" srcId="{F6EE15A9-5AAF-4DA7-BBB3-9E455BB26F90}" destId="{129CD1C6-9FCB-4AE1-B8CF-01B2476639D2}" srcOrd="2" destOrd="0" parTransId="{5A1B4C60-42A2-42CA-B3FD-8A541E01A0CD}" sibTransId="{57DAD36C-D632-47C4-A037-67DF42B3BBA7}"/>
    <dgm:cxn modelId="{2E475A2B-D983-4D8C-A37B-424380385051}" type="presParOf" srcId="{DDD92E24-1195-45A6-AD15-4695FE8F9133}" destId="{6B00DCEF-1300-49A7-988D-2F50CEF770C7}" srcOrd="0" destOrd="0" presId="urn:microsoft.com/office/officeart/2005/8/layout/vList4#4"/>
    <dgm:cxn modelId="{C5C86D80-8F2B-47FB-8FA9-2E272187BF2F}" type="presParOf" srcId="{6B00DCEF-1300-49A7-988D-2F50CEF770C7}" destId="{900060FF-610F-4105-A625-2EB8C1DCF19C}" srcOrd="0" destOrd="0" presId="urn:microsoft.com/office/officeart/2005/8/layout/vList4#4"/>
    <dgm:cxn modelId="{8269E1C2-F3B4-4210-A044-63056EEC17E1}" type="presParOf" srcId="{6B00DCEF-1300-49A7-988D-2F50CEF770C7}" destId="{66D1AF35-A116-44F3-ACBA-DE122DD63938}" srcOrd="1" destOrd="0" presId="urn:microsoft.com/office/officeart/2005/8/layout/vList4#4"/>
    <dgm:cxn modelId="{6D684AC3-2FC4-4613-953A-C834433C8A9B}" type="presParOf" srcId="{6B00DCEF-1300-49A7-988D-2F50CEF770C7}" destId="{955283E2-AA9E-4044-AD44-984A5A5C86A0}" srcOrd="2" destOrd="0" presId="urn:microsoft.com/office/officeart/2005/8/layout/vList4#4"/>
    <dgm:cxn modelId="{0D61F071-1E43-4BEF-A2D0-43C1A8DC4D0E}" type="presParOf" srcId="{DDD92E24-1195-45A6-AD15-4695FE8F9133}" destId="{CE12FCEF-182C-45C8-9B33-3C1084FE54A5}" srcOrd="1" destOrd="0" presId="urn:microsoft.com/office/officeart/2005/8/layout/vList4#4"/>
    <dgm:cxn modelId="{2F0AAB73-1EDF-4BB6-86E9-D4BEC64EEB9A}" type="presParOf" srcId="{DDD92E24-1195-45A6-AD15-4695FE8F9133}" destId="{F487E92E-944E-4900-A939-061B7E732FCF}" srcOrd="2" destOrd="0" presId="urn:microsoft.com/office/officeart/2005/8/layout/vList4#4"/>
    <dgm:cxn modelId="{A2450C4E-66ED-4C24-A40F-346DCE1A877C}" type="presParOf" srcId="{F487E92E-944E-4900-A939-061B7E732FCF}" destId="{C0F5B2F2-D26B-4DBE-98FA-5E25BDE581CB}" srcOrd="0" destOrd="0" presId="urn:microsoft.com/office/officeart/2005/8/layout/vList4#4"/>
    <dgm:cxn modelId="{50E3B543-33D4-4060-9629-0F0E99AAEB80}" type="presParOf" srcId="{F487E92E-944E-4900-A939-061B7E732FCF}" destId="{FAECF0F0-0C71-4673-9C0A-4FB87FD6F429}" srcOrd="1" destOrd="0" presId="urn:microsoft.com/office/officeart/2005/8/layout/vList4#4"/>
    <dgm:cxn modelId="{7BAC1635-09D2-400B-B8A5-ECD2E4BC8121}" type="presParOf" srcId="{F487E92E-944E-4900-A939-061B7E732FCF}" destId="{7E4796D4-A950-481F-9846-6D7A195A5E1C}" srcOrd="2" destOrd="0" presId="urn:microsoft.com/office/officeart/2005/8/layout/vList4#4"/>
    <dgm:cxn modelId="{BA798BD7-9A1D-459A-950B-D7F272FEE631}" type="presParOf" srcId="{DDD92E24-1195-45A6-AD15-4695FE8F9133}" destId="{F3AE1FBC-2117-44BD-A4AE-0EAF771528BC}" srcOrd="3" destOrd="0" presId="urn:microsoft.com/office/officeart/2005/8/layout/vList4#4"/>
    <dgm:cxn modelId="{F8D30BAC-1788-4FB5-B36C-DD8AB4236ECC}" type="presParOf" srcId="{DDD92E24-1195-45A6-AD15-4695FE8F9133}" destId="{662795F5-713F-4F13-A497-382C6866BB2E}" srcOrd="4" destOrd="0" presId="urn:microsoft.com/office/officeart/2005/8/layout/vList4#4"/>
    <dgm:cxn modelId="{D5838430-AF84-4F05-AF41-41A6337D7F79}" type="presParOf" srcId="{662795F5-713F-4F13-A497-382C6866BB2E}" destId="{B695094A-3C19-441A-9323-5D8CA2434AC5}" srcOrd="0" destOrd="0" presId="urn:microsoft.com/office/officeart/2005/8/layout/vList4#4"/>
    <dgm:cxn modelId="{44441B30-2C48-4FAE-8BFB-1CC88DB9EF2A}" type="presParOf" srcId="{662795F5-713F-4F13-A497-382C6866BB2E}" destId="{AEF3E0A6-F104-4C89-9DDF-23BFACD62A69}" srcOrd="1" destOrd="0" presId="urn:microsoft.com/office/officeart/2005/8/layout/vList4#4"/>
    <dgm:cxn modelId="{C1779B89-4CB2-4EF0-8D86-E75555912E18}" type="presParOf" srcId="{662795F5-713F-4F13-A497-382C6866BB2E}" destId="{F99BB802-F652-4BDB-A1D6-B075D3A72152}" srcOrd="2" destOrd="0" presId="urn:microsoft.com/office/officeart/2005/8/layout/vList4#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C9CD40-F706-4E7B-9DE5-2ABFF5B93C4C}"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BAAC04E1-46AD-4D07-95ED-2DC57A78D1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b="1" dirty="0" smtClean="0">
              <a:solidFill>
                <a:srgbClr val="002060"/>
              </a:solidFill>
            </a:rPr>
            <a:t>Improving prescriptions and adherence to treatment</a:t>
          </a:r>
        </a:p>
        <a:p>
          <a:pPr defTabSz="1022350">
            <a:lnSpc>
              <a:spcPct val="90000"/>
            </a:lnSpc>
            <a:spcBef>
              <a:spcPct val="0"/>
            </a:spcBef>
            <a:spcAft>
              <a:spcPct val="35000"/>
            </a:spcAft>
          </a:pPr>
          <a:endParaRPr lang="en-GB" sz="1100" b="1" dirty="0">
            <a:solidFill>
              <a:srgbClr val="002060"/>
            </a:solidFill>
          </a:endParaRPr>
        </a:p>
      </dgm:t>
    </dgm:pt>
    <dgm:pt modelId="{34A87604-2398-422B-88CE-999CC73AB928}" type="parTrans" cxnId="{8882FA4F-6B21-48E7-9124-4B3363F213B7}">
      <dgm:prSet/>
      <dgm:spPr/>
      <dgm:t>
        <a:bodyPr/>
        <a:lstStyle/>
        <a:p>
          <a:endParaRPr lang="en-GB" sz="1100" b="1">
            <a:solidFill>
              <a:srgbClr val="002060"/>
            </a:solidFill>
          </a:endParaRPr>
        </a:p>
      </dgm:t>
    </dgm:pt>
    <dgm:pt modelId="{4D6B92E5-F3D7-4445-A7D2-3F1959B179A8}" type="sibTrans" cxnId="{8882FA4F-6B21-48E7-9124-4B3363F213B7}">
      <dgm:prSet/>
      <dgm:spPr/>
      <dgm:t>
        <a:bodyPr/>
        <a:lstStyle/>
        <a:p>
          <a:endParaRPr lang="en-GB" sz="1100" b="1">
            <a:solidFill>
              <a:srgbClr val="002060"/>
            </a:solidFill>
          </a:endParaRPr>
        </a:p>
      </dgm:t>
    </dgm:pt>
    <dgm:pt modelId="{BA2F77CE-DB39-4866-B13A-323CFEFB8B8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b="1" dirty="0" smtClean="0">
              <a:solidFill>
                <a:srgbClr val="002060"/>
              </a:solidFill>
            </a:rPr>
            <a:t>Better management of health: preventing falls</a:t>
          </a:r>
        </a:p>
        <a:p>
          <a:pPr defTabSz="622300">
            <a:lnSpc>
              <a:spcPct val="90000"/>
            </a:lnSpc>
            <a:spcBef>
              <a:spcPct val="0"/>
            </a:spcBef>
            <a:spcAft>
              <a:spcPct val="35000"/>
            </a:spcAft>
          </a:pPr>
          <a:endParaRPr lang="en-GB" sz="1100" b="1" dirty="0">
            <a:solidFill>
              <a:srgbClr val="002060"/>
            </a:solidFill>
          </a:endParaRPr>
        </a:p>
      </dgm:t>
    </dgm:pt>
    <dgm:pt modelId="{F83B3CC8-BDE3-4AEA-972E-18245EB201CD}" type="parTrans" cxnId="{C0DA2856-9EBB-43FA-8388-37B261CC7560}">
      <dgm:prSet/>
      <dgm:spPr/>
      <dgm:t>
        <a:bodyPr/>
        <a:lstStyle/>
        <a:p>
          <a:endParaRPr lang="en-GB" sz="1100" b="1">
            <a:solidFill>
              <a:srgbClr val="002060"/>
            </a:solidFill>
          </a:endParaRPr>
        </a:p>
      </dgm:t>
    </dgm:pt>
    <dgm:pt modelId="{9D2BBD81-BBFD-478C-92FB-411EBC065159}" type="sibTrans" cxnId="{C0DA2856-9EBB-43FA-8388-37B261CC7560}">
      <dgm:prSet/>
      <dgm:spPr/>
      <dgm:t>
        <a:bodyPr/>
        <a:lstStyle/>
        <a:p>
          <a:endParaRPr lang="en-GB" sz="1100" b="1">
            <a:solidFill>
              <a:srgbClr val="002060"/>
            </a:solidFill>
          </a:endParaRPr>
        </a:p>
      </dgm:t>
    </dgm:pt>
    <dgm:pt modelId="{1504BFBA-AA66-4AA0-BA89-F30A5ADC285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b="1" dirty="0" smtClean="0">
              <a:solidFill>
                <a:srgbClr val="002060"/>
              </a:solidFill>
            </a:rPr>
            <a:t>Preventing functional decline &amp; frailty</a:t>
          </a:r>
        </a:p>
        <a:p>
          <a:pPr defTabSz="533400">
            <a:lnSpc>
              <a:spcPct val="90000"/>
            </a:lnSpc>
            <a:spcBef>
              <a:spcPct val="0"/>
            </a:spcBef>
            <a:spcAft>
              <a:spcPct val="35000"/>
            </a:spcAft>
          </a:pPr>
          <a:endParaRPr lang="en-GB" sz="1100" b="1" dirty="0">
            <a:solidFill>
              <a:srgbClr val="002060"/>
            </a:solidFill>
          </a:endParaRPr>
        </a:p>
      </dgm:t>
    </dgm:pt>
    <dgm:pt modelId="{2B339436-B880-41A7-9399-A7ADA59B57CA}" type="parTrans" cxnId="{F63190E7-943C-4658-A113-28C0316EAC4A}">
      <dgm:prSet/>
      <dgm:spPr/>
      <dgm:t>
        <a:bodyPr/>
        <a:lstStyle/>
        <a:p>
          <a:endParaRPr lang="en-GB" sz="1100" b="1">
            <a:solidFill>
              <a:srgbClr val="002060"/>
            </a:solidFill>
          </a:endParaRPr>
        </a:p>
      </dgm:t>
    </dgm:pt>
    <dgm:pt modelId="{AE67241B-828D-461A-B240-FF09910C317B}" type="sibTrans" cxnId="{F63190E7-943C-4658-A113-28C0316EAC4A}">
      <dgm:prSet/>
      <dgm:spPr/>
      <dgm:t>
        <a:bodyPr/>
        <a:lstStyle/>
        <a:p>
          <a:endParaRPr lang="en-GB" sz="1100" b="1">
            <a:solidFill>
              <a:srgbClr val="002060"/>
            </a:solidFill>
          </a:endParaRPr>
        </a:p>
      </dgm:t>
    </dgm:pt>
    <dgm:pt modelId="{6BD55B3D-8B87-49D9-876E-D08467C904D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b="1" dirty="0" err="1" smtClean="0">
              <a:solidFill>
                <a:srgbClr val="002060"/>
              </a:solidFill>
            </a:rPr>
            <a:t>ICT</a:t>
          </a:r>
          <a:r>
            <a:rPr lang="en-GB" sz="1100" b="1" dirty="0" smtClean="0">
              <a:solidFill>
                <a:srgbClr val="002060"/>
              </a:solidFill>
            </a:rPr>
            <a:t> solutions for independent living &amp; active ageing</a:t>
          </a:r>
        </a:p>
        <a:p>
          <a:pPr defTabSz="444500">
            <a:lnSpc>
              <a:spcPct val="90000"/>
            </a:lnSpc>
            <a:spcBef>
              <a:spcPct val="0"/>
            </a:spcBef>
            <a:spcAft>
              <a:spcPct val="35000"/>
            </a:spcAft>
          </a:pPr>
          <a:endParaRPr lang="en-US" sz="1100" b="1" dirty="0">
            <a:solidFill>
              <a:srgbClr val="002060"/>
            </a:solidFill>
          </a:endParaRPr>
        </a:p>
      </dgm:t>
    </dgm:pt>
    <dgm:pt modelId="{F4517CD4-B33E-43DE-A4F7-54F33772D72A}" type="parTrans" cxnId="{B44FBE54-44FD-47B1-B28D-93C03CA04281}">
      <dgm:prSet/>
      <dgm:spPr/>
      <dgm:t>
        <a:bodyPr/>
        <a:lstStyle/>
        <a:p>
          <a:endParaRPr lang="en-GB" sz="1100" b="1">
            <a:solidFill>
              <a:srgbClr val="002060"/>
            </a:solidFill>
          </a:endParaRPr>
        </a:p>
      </dgm:t>
    </dgm:pt>
    <dgm:pt modelId="{FB281576-81FA-451E-8282-70C0B6C72145}" type="sibTrans" cxnId="{B44FBE54-44FD-47B1-B28D-93C03CA04281}">
      <dgm:prSet/>
      <dgm:spPr/>
      <dgm:t>
        <a:bodyPr/>
        <a:lstStyle/>
        <a:p>
          <a:endParaRPr lang="en-GB" sz="1100" b="1">
            <a:solidFill>
              <a:srgbClr val="002060"/>
            </a:solidFill>
          </a:endParaRPr>
        </a:p>
      </dgm:t>
    </dgm:pt>
    <dgm:pt modelId="{48DA7F43-D5C1-4DF0-929F-E6CD00EBB033}">
      <dgm:prSet custT="1"/>
      <dgm:spPr/>
      <dgm:t>
        <a:bodyPr/>
        <a:lstStyle/>
        <a:p>
          <a:r>
            <a:rPr lang="en-GB" sz="1100" b="1" smtClean="0">
              <a:solidFill>
                <a:srgbClr val="002060"/>
              </a:solidFill>
            </a:rPr>
            <a:t>Age-friendly cities and environments</a:t>
          </a:r>
          <a:endParaRPr lang="en-US" sz="1100" b="1" dirty="0" smtClean="0">
            <a:solidFill>
              <a:srgbClr val="002060"/>
            </a:solidFill>
          </a:endParaRPr>
        </a:p>
      </dgm:t>
    </dgm:pt>
    <dgm:pt modelId="{2D550C2C-1596-4DFE-9115-2ECB9D4497CF}" type="parTrans" cxnId="{CA677E50-C9D5-44DB-94E7-B5FC3B6A1E4A}">
      <dgm:prSet/>
      <dgm:spPr/>
      <dgm:t>
        <a:bodyPr/>
        <a:lstStyle/>
        <a:p>
          <a:endParaRPr lang="en-GB" sz="1100" b="1">
            <a:solidFill>
              <a:srgbClr val="002060"/>
            </a:solidFill>
          </a:endParaRPr>
        </a:p>
      </dgm:t>
    </dgm:pt>
    <dgm:pt modelId="{B94E752A-CB20-482D-9666-CA632491256D}" type="sibTrans" cxnId="{CA677E50-C9D5-44DB-94E7-B5FC3B6A1E4A}">
      <dgm:prSet/>
      <dgm:spPr/>
      <dgm:t>
        <a:bodyPr/>
        <a:lstStyle/>
        <a:p>
          <a:endParaRPr lang="en-GB" sz="1100" b="1">
            <a:solidFill>
              <a:srgbClr val="002060"/>
            </a:solidFill>
          </a:endParaRPr>
        </a:p>
      </dgm:t>
    </dgm:pt>
    <dgm:pt modelId="{E8F9B8A4-8771-4F2C-9630-5FED3D11E701}">
      <dgm:prSet phldrT="[Text]" custT="1"/>
      <dgm:spPr>
        <a:ln cmpd="sng">
          <a:solidFill>
            <a:schemeClr val="accent1">
              <a:hueOff val="0"/>
              <a:satOff val="0"/>
              <a:lumOff val="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b="1" dirty="0" smtClean="0">
              <a:solidFill>
                <a:srgbClr val="002060"/>
              </a:solidFill>
            </a:rPr>
            <a:t>Integrated care for chronic conditions, </a:t>
          </a:r>
          <a:r>
            <a:rPr lang="en-GB" sz="1100" b="1" dirty="0" err="1" smtClean="0">
              <a:solidFill>
                <a:srgbClr val="002060"/>
              </a:solidFill>
            </a:rPr>
            <a:t>inc.</a:t>
          </a:r>
          <a:r>
            <a:rPr lang="en-GB" sz="1100" b="1" dirty="0" smtClean="0">
              <a:solidFill>
                <a:srgbClr val="002060"/>
              </a:solidFill>
            </a:rPr>
            <a:t> </a:t>
          </a:r>
          <a:r>
            <a:rPr lang="en-GB" sz="1100" b="1" dirty="0" err="1" smtClean="0">
              <a:solidFill>
                <a:srgbClr val="002060"/>
              </a:solidFill>
            </a:rPr>
            <a:t>telecare</a:t>
          </a:r>
          <a:endParaRPr lang="en-GB" sz="1100" b="1" dirty="0">
            <a:solidFill>
              <a:srgbClr val="002060"/>
            </a:solidFill>
          </a:endParaRPr>
        </a:p>
      </dgm:t>
    </dgm:pt>
    <dgm:pt modelId="{3581B9F4-B5B5-483A-854B-AE692E64275D}" type="sibTrans" cxnId="{D0924AD8-BF0F-44C4-A5ED-0476C71FA0B6}">
      <dgm:prSet/>
      <dgm:spPr/>
      <dgm:t>
        <a:bodyPr/>
        <a:lstStyle/>
        <a:p>
          <a:endParaRPr lang="en-GB" sz="1100" b="1">
            <a:solidFill>
              <a:srgbClr val="002060"/>
            </a:solidFill>
          </a:endParaRPr>
        </a:p>
      </dgm:t>
    </dgm:pt>
    <dgm:pt modelId="{134DD52B-2B5C-44CC-9AC5-03F7B77AA7E7}" type="parTrans" cxnId="{D0924AD8-BF0F-44C4-A5ED-0476C71FA0B6}">
      <dgm:prSet/>
      <dgm:spPr/>
      <dgm:t>
        <a:bodyPr/>
        <a:lstStyle/>
        <a:p>
          <a:endParaRPr lang="en-GB" sz="1100" b="1">
            <a:solidFill>
              <a:srgbClr val="002060"/>
            </a:solidFill>
          </a:endParaRPr>
        </a:p>
      </dgm:t>
    </dgm:pt>
    <dgm:pt modelId="{C6FB3429-996B-4833-A02A-B93046CA6E96}" type="pres">
      <dgm:prSet presAssocID="{CDC9CD40-F706-4E7B-9DE5-2ABFF5B93C4C}" presName="linear" presStyleCnt="0">
        <dgm:presLayoutVars>
          <dgm:dir/>
          <dgm:resizeHandles val="exact"/>
        </dgm:presLayoutVars>
      </dgm:prSet>
      <dgm:spPr/>
      <dgm:t>
        <a:bodyPr/>
        <a:lstStyle/>
        <a:p>
          <a:endParaRPr lang="en-GB"/>
        </a:p>
      </dgm:t>
    </dgm:pt>
    <dgm:pt modelId="{69EFD135-445E-4124-8C8D-24A645DEFEC8}" type="pres">
      <dgm:prSet presAssocID="{BAAC04E1-46AD-4D07-95ED-2DC57A78D177}" presName="comp" presStyleCnt="0"/>
      <dgm:spPr/>
    </dgm:pt>
    <dgm:pt modelId="{54C41FFB-69B2-4289-AB65-A705ECC102FF}" type="pres">
      <dgm:prSet presAssocID="{BAAC04E1-46AD-4D07-95ED-2DC57A78D177}" presName="box" presStyleLbl="node1" presStyleIdx="0" presStyleCnt="6"/>
      <dgm:spPr/>
      <dgm:t>
        <a:bodyPr/>
        <a:lstStyle/>
        <a:p>
          <a:endParaRPr lang="en-GB"/>
        </a:p>
      </dgm:t>
    </dgm:pt>
    <dgm:pt modelId="{EA06852D-B705-4141-ADA9-BE494301B24C}" type="pres">
      <dgm:prSet presAssocID="{BAAC04E1-46AD-4D07-95ED-2DC57A78D177}" presName="img" presStyleLbl="fgImgPlace1" presStyleIdx="0" presStyleCnt="6"/>
      <dgm:spPr>
        <a:blipFill>
          <a:blip xmlns:r="http://schemas.openxmlformats.org/officeDocument/2006/relationships" r:embed="rId1">
            <a:extLst/>
          </a:blip>
          <a:srcRect/>
          <a:stretch>
            <a:fillRect t="-25000" b="-25000"/>
          </a:stretch>
        </a:blipFill>
      </dgm:spPr>
      <dgm:t>
        <a:bodyPr/>
        <a:lstStyle/>
        <a:p>
          <a:endParaRPr lang="en-GB"/>
        </a:p>
      </dgm:t>
    </dgm:pt>
    <dgm:pt modelId="{DB45683B-A1E6-420C-99DE-8C8EFBD7B8F5}" type="pres">
      <dgm:prSet presAssocID="{BAAC04E1-46AD-4D07-95ED-2DC57A78D177}" presName="text" presStyleLbl="node1" presStyleIdx="0" presStyleCnt="6">
        <dgm:presLayoutVars>
          <dgm:bulletEnabled val="1"/>
        </dgm:presLayoutVars>
      </dgm:prSet>
      <dgm:spPr/>
      <dgm:t>
        <a:bodyPr/>
        <a:lstStyle/>
        <a:p>
          <a:endParaRPr lang="en-GB"/>
        </a:p>
      </dgm:t>
    </dgm:pt>
    <dgm:pt modelId="{7F711686-F68C-4EE6-B088-A32E4FFBC303}" type="pres">
      <dgm:prSet presAssocID="{4D6B92E5-F3D7-4445-A7D2-3F1959B179A8}" presName="spacer" presStyleCnt="0"/>
      <dgm:spPr/>
    </dgm:pt>
    <dgm:pt modelId="{1444DBC0-827D-4C39-8A46-BB4FA76C44FD}" type="pres">
      <dgm:prSet presAssocID="{BA2F77CE-DB39-4866-B13A-323CFEFB8B8F}" presName="comp" presStyleCnt="0"/>
      <dgm:spPr/>
    </dgm:pt>
    <dgm:pt modelId="{598A1570-417A-42E4-AF1E-AFEEAFD4336F}" type="pres">
      <dgm:prSet presAssocID="{BA2F77CE-DB39-4866-B13A-323CFEFB8B8F}" presName="box" presStyleLbl="node1" presStyleIdx="1" presStyleCnt="6"/>
      <dgm:spPr/>
      <dgm:t>
        <a:bodyPr/>
        <a:lstStyle/>
        <a:p>
          <a:endParaRPr lang="en-GB"/>
        </a:p>
      </dgm:t>
    </dgm:pt>
    <dgm:pt modelId="{E78F9118-0CA8-45B1-ACCB-B7C2F87E4BE9}" type="pres">
      <dgm:prSet presAssocID="{BA2F77CE-DB39-4866-B13A-323CFEFB8B8F}" presName="img" presStyleLbl="fgImgPlace1" presStyleIdx="1" presStyleCnt="6"/>
      <dgm:spPr>
        <a:blipFill>
          <a:blip xmlns:r="http://schemas.openxmlformats.org/officeDocument/2006/relationships" r:embed="rId2">
            <a:extLst/>
          </a:blip>
          <a:srcRect/>
          <a:stretch>
            <a:fillRect t="-26000" b="-26000"/>
          </a:stretch>
        </a:blipFill>
      </dgm:spPr>
      <dgm:t>
        <a:bodyPr/>
        <a:lstStyle/>
        <a:p>
          <a:endParaRPr lang="en-GB"/>
        </a:p>
      </dgm:t>
    </dgm:pt>
    <dgm:pt modelId="{15192FE0-6B47-4265-8EF9-C2F43A21A504}" type="pres">
      <dgm:prSet presAssocID="{BA2F77CE-DB39-4866-B13A-323CFEFB8B8F}" presName="text" presStyleLbl="node1" presStyleIdx="1" presStyleCnt="6">
        <dgm:presLayoutVars>
          <dgm:bulletEnabled val="1"/>
        </dgm:presLayoutVars>
      </dgm:prSet>
      <dgm:spPr/>
      <dgm:t>
        <a:bodyPr/>
        <a:lstStyle/>
        <a:p>
          <a:endParaRPr lang="en-GB"/>
        </a:p>
      </dgm:t>
    </dgm:pt>
    <dgm:pt modelId="{1E4993E5-E940-419D-9F8E-EB5D424F9EA8}" type="pres">
      <dgm:prSet presAssocID="{9D2BBD81-BBFD-478C-92FB-411EBC065159}" presName="spacer" presStyleCnt="0"/>
      <dgm:spPr/>
    </dgm:pt>
    <dgm:pt modelId="{9B660A06-F9B0-438F-AEAE-A86B78E1808F}" type="pres">
      <dgm:prSet presAssocID="{1504BFBA-AA66-4AA0-BA89-F30A5ADC2858}" presName="comp" presStyleCnt="0"/>
      <dgm:spPr/>
    </dgm:pt>
    <dgm:pt modelId="{D92292CE-0972-4BA0-930D-EBC61CF56B6B}" type="pres">
      <dgm:prSet presAssocID="{1504BFBA-AA66-4AA0-BA89-F30A5ADC2858}" presName="box" presStyleLbl="node1" presStyleIdx="2" presStyleCnt="6"/>
      <dgm:spPr/>
      <dgm:t>
        <a:bodyPr/>
        <a:lstStyle/>
        <a:p>
          <a:endParaRPr lang="en-GB"/>
        </a:p>
      </dgm:t>
    </dgm:pt>
    <dgm:pt modelId="{23CAB8A0-4419-40C6-A3F4-04068CC64414}" type="pres">
      <dgm:prSet presAssocID="{1504BFBA-AA66-4AA0-BA89-F30A5ADC2858}" presName="img" presStyleLbl="fgImgPlace1" presStyleIdx="2" presStyleCnt="6"/>
      <dgm:spPr>
        <a:blipFill>
          <a:blip xmlns:r="http://schemas.openxmlformats.org/officeDocument/2006/relationships" r:embed="rId3">
            <a:extLst/>
          </a:blip>
          <a:srcRect/>
          <a:stretch>
            <a:fillRect t="-18000" b="-18000"/>
          </a:stretch>
        </a:blipFill>
      </dgm:spPr>
      <dgm:t>
        <a:bodyPr/>
        <a:lstStyle/>
        <a:p>
          <a:endParaRPr lang="en-GB"/>
        </a:p>
      </dgm:t>
    </dgm:pt>
    <dgm:pt modelId="{2F9FB9C3-E872-4A03-8953-AC530EF4CC4F}" type="pres">
      <dgm:prSet presAssocID="{1504BFBA-AA66-4AA0-BA89-F30A5ADC2858}" presName="text" presStyleLbl="node1" presStyleIdx="2" presStyleCnt="6">
        <dgm:presLayoutVars>
          <dgm:bulletEnabled val="1"/>
        </dgm:presLayoutVars>
      </dgm:prSet>
      <dgm:spPr/>
      <dgm:t>
        <a:bodyPr/>
        <a:lstStyle/>
        <a:p>
          <a:endParaRPr lang="en-GB"/>
        </a:p>
      </dgm:t>
    </dgm:pt>
    <dgm:pt modelId="{10607825-D863-4963-993A-CD45AE4027F9}" type="pres">
      <dgm:prSet presAssocID="{AE67241B-828D-461A-B240-FF09910C317B}" presName="spacer" presStyleCnt="0"/>
      <dgm:spPr/>
    </dgm:pt>
    <dgm:pt modelId="{BF2354DE-9BF9-4189-B689-FCDAB97078C2}" type="pres">
      <dgm:prSet presAssocID="{E8F9B8A4-8771-4F2C-9630-5FED3D11E701}" presName="comp" presStyleCnt="0"/>
      <dgm:spPr/>
    </dgm:pt>
    <dgm:pt modelId="{C545F0AF-B7A6-4759-BBF8-C2204A79E38E}" type="pres">
      <dgm:prSet presAssocID="{E8F9B8A4-8771-4F2C-9630-5FED3D11E701}" presName="box" presStyleLbl="node1" presStyleIdx="3" presStyleCnt="6"/>
      <dgm:spPr/>
      <dgm:t>
        <a:bodyPr/>
        <a:lstStyle/>
        <a:p>
          <a:endParaRPr lang="en-GB"/>
        </a:p>
      </dgm:t>
    </dgm:pt>
    <dgm:pt modelId="{1FC5FF9E-3495-4FFE-82F9-136F7DB3D632}" type="pres">
      <dgm:prSet presAssocID="{E8F9B8A4-8771-4F2C-9630-5FED3D11E701}" presName="img" presStyleLbl="fgImgPlace1" presStyleIdx="3" presStyleCnt="6"/>
      <dgm:spPr>
        <a:blipFill>
          <a:blip xmlns:r="http://schemas.openxmlformats.org/officeDocument/2006/relationships" r:embed="rId4">
            <a:extLst/>
          </a:blip>
          <a:srcRect/>
          <a:stretch>
            <a:fillRect l="-12000" r="-12000"/>
          </a:stretch>
        </a:blipFill>
      </dgm:spPr>
    </dgm:pt>
    <dgm:pt modelId="{A22E2B0E-6D9C-4895-809B-BCEFFCE0E446}" type="pres">
      <dgm:prSet presAssocID="{E8F9B8A4-8771-4F2C-9630-5FED3D11E701}" presName="text" presStyleLbl="node1" presStyleIdx="3" presStyleCnt="6">
        <dgm:presLayoutVars>
          <dgm:bulletEnabled val="1"/>
        </dgm:presLayoutVars>
      </dgm:prSet>
      <dgm:spPr/>
      <dgm:t>
        <a:bodyPr/>
        <a:lstStyle/>
        <a:p>
          <a:endParaRPr lang="en-GB"/>
        </a:p>
      </dgm:t>
    </dgm:pt>
    <dgm:pt modelId="{A0FBFFE2-0FCB-4768-ABDC-7E1A88125203}" type="pres">
      <dgm:prSet presAssocID="{3581B9F4-B5B5-483A-854B-AE692E64275D}" presName="spacer" presStyleCnt="0"/>
      <dgm:spPr/>
    </dgm:pt>
    <dgm:pt modelId="{17ACEEC7-457D-4C87-98D0-B9C6016D37DC}" type="pres">
      <dgm:prSet presAssocID="{6BD55B3D-8B87-49D9-876E-D08467C904DC}" presName="comp" presStyleCnt="0"/>
      <dgm:spPr/>
    </dgm:pt>
    <dgm:pt modelId="{F7B28565-8DC3-44A0-A1C5-ECA858EF25AF}" type="pres">
      <dgm:prSet presAssocID="{6BD55B3D-8B87-49D9-876E-D08467C904DC}" presName="box" presStyleLbl="node1" presStyleIdx="4" presStyleCnt="6"/>
      <dgm:spPr/>
      <dgm:t>
        <a:bodyPr/>
        <a:lstStyle/>
        <a:p>
          <a:endParaRPr lang="en-GB"/>
        </a:p>
      </dgm:t>
    </dgm:pt>
    <dgm:pt modelId="{D8840E56-2745-428A-8E01-8D006DE0658E}" type="pres">
      <dgm:prSet presAssocID="{6BD55B3D-8B87-49D9-876E-D08467C904DC}" presName="img" presStyleLbl="fgImgPlace1" presStyleIdx="4" presStyleCnt="6"/>
      <dgm:spPr>
        <a:blipFill>
          <a:blip xmlns:r="http://schemas.openxmlformats.org/officeDocument/2006/relationships" r:embed="rId5">
            <a:extLst/>
          </a:blip>
          <a:srcRect/>
          <a:stretch>
            <a:fillRect t="-125000" b="-125000"/>
          </a:stretch>
        </a:blipFill>
      </dgm:spPr>
      <dgm:t>
        <a:bodyPr/>
        <a:lstStyle/>
        <a:p>
          <a:endParaRPr lang="en-GB"/>
        </a:p>
      </dgm:t>
    </dgm:pt>
    <dgm:pt modelId="{70722197-9F60-497B-827D-13B743E4DE84}" type="pres">
      <dgm:prSet presAssocID="{6BD55B3D-8B87-49D9-876E-D08467C904DC}" presName="text" presStyleLbl="node1" presStyleIdx="4" presStyleCnt="6">
        <dgm:presLayoutVars>
          <dgm:bulletEnabled val="1"/>
        </dgm:presLayoutVars>
      </dgm:prSet>
      <dgm:spPr/>
      <dgm:t>
        <a:bodyPr/>
        <a:lstStyle/>
        <a:p>
          <a:endParaRPr lang="en-GB"/>
        </a:p>
      </dgm:t>
    </dgm:pt>
    <dgm:pt modelId="{9EC85C18-355E-4E70-AB68-4A6FA77AF01E}" type="pres">
      <dgm:prSet presAssocID="{FB281576-81FA-451E-8282-70C0B6C72145}" presName="spacer" presStyleCnt="0"/>
      <dgm:spPr/>
    </dgm:pt>
    <dgm:pt modelId="{D2E7654B-1B18-416D-8275-6C20BE9152E3}" type="pres">
      <dgm:prSet presAssocID="{48DA7F43-D5C1-4DF0-929F-E6CD00EBB033}" presName="comp" presStyleCnt="0"/>
      <dgm:spPr/>
    </dgm:pt>
    <dgm:pt modelId="{509FC606-5C7B-4FDC-920D-9C595804DF13}" type="pres">
      <dgm:prSet presAssocID="{48DA7F43-D5C1-4DF0-929F-E6CD00EBB033}" presName="box" presStyleLbl="node1" presStyleIdx="5" presStyleCnt="6"/>
      <dgm:spPr/>
      <dgm:t>
        <a:bodyPr/>
        <a:lstStyle/>
        <a:p>
          <a:endParaRPr lang="en-GB"/>
        </a:p>
      </dgm:t>
    </dgm:pt>
    <dgm:pt modelId="{427BA1F3-2D9E-42F1-82AB-56B3468FCE0D}" type="pres">
      <dgm:prSet presAssocID="{48DA7F43-D5C1-4DF0-929F-E6CD00EBB033}" presName="img" presStyleLbl="fgImgPlace1" presStyleIdx="5" presStyleCnt="6"/>
      <dgm:spPr>
        <a:blipFill>
          <a:blip xmlns:r="http://schemas.openxmlformats.org/officeDocument/2006/relationships" r:embed="rId6">
            <a:extLst/>
          </a:blip>
          <a:srcRect/>
          <a:stretch>
            <a:fillRect t="-23000" b="-23000"/>
          </a:stretch>
        </a:blipFill>
      </dgm:spPr>
      <dgm:t>
        <a:bodyPr/>
        <a:lstStyle/>
        <a:p>
          <a:endParaRPr lang="en-GB"/>
        </a:p>
      </dgm:t>
    </dgm:pt>
    <dgm:pt modelId="{479F33CA-F8A8-4A19-83E2-8C67B87C96C9}" type="pres">
      <dgm:prSet presAssocID="{48DA7F43-D5C1-4DF0-929F-E6CD00EBB033}" presName="text" presStyleLbl="node1" presStyleIdx="5" presStyleCnt="6">
        <dgm:presLayoutVars>
          <dgm:bulletEnabled val="1"/>
        </dgm:presLayoutVars>
      </dgm:prSet>
      <dgm:spPr/>
      <dgm:t>
        <a:bodyPr/>
        <a:lstStyle/>
        <a:p>
          <a:endParaRPr lang="en-GB"/>
        </a:p>
      </dgm:t>
    </dgm:pt>
  </dgm:ptLst>
  <dgm:cxnLst>
    <dgm:cxn modelId="{135094FC-587A-4E41-9821-F16F291292BB}" type="presOf" srcId="{1504BFBA-AA66-4AA0-BA89-F30A5ADC2858}" destId="{D92292CE-0972-4BA0-930D-EBC61CF56B6B}" srcOrd="0" destOrd="0" presId="urn:microsoft.com/office/officeart/2005/8/layout/vList4#1"/>
    <dgm:cxn modelId="{8882FA4F-6B21-48E7-9124-4B3363F213B7}" srcId="{CDC9CD40-F706-4E7B-9DE5-2ABFF5B93C4C}" destId="{BAAC04E1-46AD-4D07-95ED-2DC57A78D177}" srcOrd="0" destOrd="0" parTransId="{34A87604-2398-422B-88CE-999CC73AB928}" sibTransId="{4D6B92E5-F3D7-4445-A7D2-3F1959B179A8}"/>
    <dgm:cxn modelId="{448F8B62-3C50-4A68-BF99-834487C10D09}" type="presOf" srcId="{BAAC04E1-46AD-4D07-95ED-2DC57A78D177}" destId="{DB45683B-A1E6-420C-99DE-8C8EFBD7B8F5}" srcOrd="1" destOrd="0" presId="urn:microsoft.com/office/officeart/2005/8/layout/vList4#1"/>
    <dgm:cxn modelId="{705F5670-FEF9-42A6-88A6-0E27E39648C4}" type="presOf" srcId="{E8F9B8A4-8771-4F2C-9630-5FED3D11E701}" destId="{A22E2B0E-6D9C-4895-809B-BCEFFCE0E446}" srcOrd="1" destOrd="0" presId="urn:microsoft.com/office/officeart/2005/8/layout/vList4#1"/>
    <dgm:cxn modelId="{F277EFC5-709E-455C-89ED-FF5DD49BED85}" type="presOf" srcId="{1504BFBA-AA66-4AA0-BA89-F30A5ADC2858}" destId="{2F9FB9C3-E872-4A03-8953-AC530EF4CC4F}" srcOrd="1" destOrd="0" presId="urn:microsoft.com/office/officeart/2005/8/layout/vList4#1"/>
    <dgm:cxn modelId="{130D2C2C-CFF8-4BAF-8934-A8B4CAEE7D37}" type="presOf" srcId="{E8F9B8A4-8771-4F2C-9630-5FED3D11E701}" destId="{C545F0AF-B7A6-4759-BBF8-C2204A79E38E}" srcOrd="0" destOrd="0" presId="urn:microsoft.com/office/officeart/2005/8/layout/vList4#1"/>
    <dgm:cxn modelId="{E90E3989-36A4-4B4F-9F0B-150ED15FCF50}" type="presOf" srcId="{CDC9CD40-F706-4E7B-9DE5-2ABFF5B93C4C}" destId="{C6FB3429-996B-4833-A02A-B93046CA6E96}" srcOrd="0" destOrd="0" presId="urn:microsoft.com/office/officeart/2005/8/layout/vList4#1"/>
    <dgm:cxn modelId="{4F3E10FD-5DA1-4632-8882-2B717AF6D644}" type="presOf" srcId="{48DA7F43-D5C1-4DF0-929F-E6CD00EBB033}" destId="{509FC606-5C7B-4FDC-920D-9C595804DF13}" srcOrd="0" destOrd="0" presId="urn:microsoft.com/office/officeart/2005/8/layout/vList4#1"/>
    <dgm:cxn modelId="{C0DA2856-9EBB-43FA-8388-37B261CC7560}" srcId="{CDC9CD40-F706-4E7B-9DE5-2ABFF5B93C4C}" destId="{BA2F77CE-DB39-4866-B13A-323CFEFB8B8F}" srcOrd="1" destOrd="0" parTransId="{F83B3CC8-BDE3-4AEA-972E-18245EB201CD}" sibTransId="{9D2BBD81-BBFD-478C-92FB-411EBC065159}"/>
    <dgm:cxn modelId="{F63190E7-943C-4658-A113-28C0316EAC4A}" srcId="{CDC9CD40-F706-4E7B-9DE5-2ABFF5B93C4C}" destId="{1504BFBA-AA66-4AA0-BA89-F30A5ADC2858}" srcOrd="2" destOrd="0" parTransId="{2B339436-B880-41A7-9399-A7ADA59B57CA}" sibTransId="{AE67241B-828D-461A-B240-FF09910C317B}"/>
    <dgm:cxn modelId="{B44FBE54-44FD-47B1-B28D-93C03CA04281}" srcId="{CDC9CD40-F706-4E7B-9DE5-2ABFF5B93C4C}" destId="{6BD55B3D-8B87-49D9-876E-D08467C904DC}" srcOrd="4" destOrd="0" parTransId="{F4517CD4-B33E-43DE-A4F7-54F33772D72A}" sibTransId="{FB281576-81FA-451E-8282-70C0B6C72145}"/>
    <dgm:cxn modelId="{E676AAD0-F20A-4E47-8FF5-E6675D4D3C24}" type="presOf" srcId="{BA2F77CE-DB39-4866-B13A-323CFEFB8B8F}" destId="{598A1570-417A-42E4-AF1E-AFEEAFD4336F}" srcOrd="0" destOrd="0" presId="urn:microsoft.com/office/officeart/2005/8/layout/vList4#1"/>
    <dgm:cxn modelId="{5B3F6BD3-61A0-403E-B945-84DA1F73878C}" type="presOf" srcId="{BA2F77CE-DB39-4866-B13A-323CFEFB8B8F}" destId="{15192FE0-6B47-4265-8EF9-C2F43A21A504}" srcOrd="1" destOrd="0" presId="urn:microsoft.com/office/officeart/2005/8/layout/vList4#1"/>
    <dgm:cxn modelId="{CA677E50-C9D5-44DB-94E7-B5FC3B6A1E4A}" srcId="{CDC9CD40-F706-4E7B-9DE5-2ABFF5B93C4C}" destId="{48DA7F43-D5C1-4DF0-929F-E6CD00EBB033}" srcOrd="5" destOrd="0" parTransId="{2D550C2C-1596-4DFE-9115-2ECB9D4497CF}" sibTransId="{B94E752A-CB20-482D-9666-CA632491256D}"/>
    <dgm:cxn modelId="{D9267314-CF0D-4628-BDDA-4C7573F5AD36}" type="presOf" srcId="{BAAC04E1-46AD-4D07-95ED-2DC57A78D177}" destId="{54C41FFB-69B2-4289-AB65-A705ECC102FF}" srcOrd="0" destOrd="0" presId="urn:microsoft.com/office/officeart/2005/8/layout/vList4#1"/>
    <dgm:cxn modelId="{070AAD8D-B116-4D20-92CA-65688463354D}" type="presOf" srcId="{6BD55B3D-8B87-49D9-876E-D08467C904DC}" destId="{70722197-9F60-497B-827D-13B743E4DE84}" srcOrd="1" destOrd="0" presId="urn:microsoft.com/office/officeart/2005/8/layout/vList4#1"/>
    <dgm:cxn modelId="{74DB8989-5422-4FA5-93DD-40FE581BC6DC}" type="presOf" srcId="{48DA7F43-D5C1-4DF0-929F-E6CD00EBB033}" destId="{479F33CA-F8A8-4A19-83E2-8C67B87C96C9}" srcOrd="1" destOrd="0" presId="urn:microsoft.com/office/officeart/2005/8/layout/vList4#1"/>
    <dgm:cxn modelId="{D0924AD8-BF0F-44C4-A5ED-0476C71FA0B6}" srcId="{CDC9CD40-F706-4E7B-9DE5-2ABFF5B93C4C}" destId="{E8F9B8A4-8771-4F2C-9630-5FED3D11E701}" srcOrd="3" destOrd="0" parTransId="{134DD52B-2B5C-44CC-9AC5-03F7B77AA7E7}" sibTransId="{3581B9F4-B5B5-483A-854B-AE692E64275D}"/>
    <dgm:cxn modelId="{111BC220-A6ED-4F15-8B00-4E6557430922}" type="presOf" srcId="{6BD55B3D-8B87-49D9-876E-D08467C904DC}" destId="{F7B28565-8DC3-44A0-A1C5-ECA858EF25AF}" srcOrd="0" destOrd="0" presId="urn:microsoft.com/office/officeart/2005/8/layout/vList4#1"/>
    <dgm:cxn modelId="{05A981E5-4B56-4D73-970A-8AE3DCCEBB31}" type="presParOf" srcId="{C6FB3429-996B-4833-A02A-B93046CA6E96}" destId="{69EFD135-445E-4124-8C8D-24A645DEFEC8}" srcOrd="0" destOrd="0" presId="urn:microsoft.com/office/officeart/2005/8/layout/vList4#1"/>
    <dgm:cxn modelId="{B42A58EB-69D0-4C30-B735-84B503BF228D}" type="presParOf" srcId="{69EFD135-445E-4124-8C8D-24A645DEFEC8}" destId="{54C41FFB-69B2-4289-AB65-A705ECC102FF}" srcOrd="0" destOrd="0" presId="urn:microsoft.com/office/officeart/2005/8/layout/vList4#1"/>
    <dgm:cxn modelId="{E427B133-487C-4D4F-9D4E-7856A9292D63}" type="presParOf" srcId="{69EFD135-445E-4124-8C8D-24A645DEFEC8}" destId="{EA06852D-B705-4141-ADA9-BE494301B24C}" srcOrd="1" destOrd="0" presId="urn:microsoft.com/office/officeart/2005/8/layout/vList4#1"/>
    <dgm:cxn modelId="{DC8F34F9-AB5D-49BD-97D2-08B3B970D679}" type="presParOf" srcId="{69EFD135-445E-4124-8C8D-24A645DEFEC8}" destId="{DB45683B-A1E6-420C-99DE-8C8EFBD7B8F5}" srcOrd="2" destOrd="0" presId="urn:microsoft.com/office/officeart/2005/8/layout/vList4#1"/>
    <dgm:cxn modelId="{A555F533-7C32-4C8F-9B9C-DA8B8960B6F0}" type="presParOf" srcId="{C6FB3429-996B-4833-A02A-B93046CA6E96}" destId="{7F711686-F68C-4EE6-B088-A32E4FFBC303}" srcOrd="1" destOrd="0" presId="urn:microsoft.com/office/officeart/2005/8/layout/vList4#1"/>
    <dgm:cxn modelId="{D55C8CE1-02D2-4E56-9106-ABF425D74104}" type="presParOf" srcId="{C6FB3429-996B-4833-A02A-B93046CA6E96}" destId="{1444DBC0-827D-4C39-8A46-BB4FA76C44FD}" srcOrd="2" destOrd="0" presId="urn:microsoft.com/office/officeart/2005/8/layout/vList4#1"/>
    <dgm:cxn modelId="{39D8E1F8-8DA3-4327-8E55-A7F06EC0D02E}" type="presParOf" srcId="{1444DBC0-827D-4C39-8A46-BB4FA76C44FD}" destId="{598A1570-417A-42E4-AF1E-AFEEAFD4336F}" srcOrd="0" destOrd="0" presId="urn:microsoft.com/office/officeart/2005/8/layout/vList4#1"/>
    <dgm:cxn modelId="{112EA8FD-ACA6-49B2-B3B3-9162B892892E}" type="presParOf" srcId="{1444DBC0-827D-4C39-8A46-BB4FA76C44FD}" destId="{E78F9118-0CA8-45B1-ACCB-B7C2F87E4BE9}" srcOrd="1" destOrd="0" presId="urn:microsoft.com/office/officeart/2005/8/layout/vList4#1"/>
    <dgm:cxn modelId="{E85ADB6B-A6AA-4A84-8CD9-0B8D0915C094}" type="presParOf" srcId="{1444DBC0-827D-4C39-8A46-BB4FA76C44FD}" destId="{15192FE0-6B47-4265-8EF9-C2F43A21A504}" srcOrd="2" destOrd="0" presId="urn:microsoft.com/office/officeart/2005/8/layout/vList4#1"/>
    <dgm:cxn modelId="{7D30C7ED-BBE4-4B7E-9D02-824F83BA9D97}" type="presParOf" srcId="{C6FB3429-996B-4833-A02A-B93046CA6E96}" destId="{1E4993E5-E940-419D-9F8E-EB5D424F9EA8}" srcOrd="3" destOrd="0" presId="urn:microsoft.com/office/officeart/2005/8/layout/vList4#1"/>
    <dgm:cxn modelId="{C13D03A4-E7AD-4734-BAC7-A3E15B79A4DF}" type="presParOf" srcId="{C6FB3429-996B-4833-A02A-B93046CA6E96}" destId="{9B660A06-F9B0-438F-AEAE-A86B78E1808F}" srcOrd="4" destOrd="0" presId="urn:microsoft.com/office/officeart/2005/8/layout/vList4#1"/>
    <dgm:cxn modelId="{AD59B780-6CEE-46AF-B204-40F219486588}" type="presParOf" srcId="{9B660A06-F9B0-438F-AEAE-A86B78E1808F}" destId="{D92292CE-0972-4BA0-930D-EBC61CF56B6B}" srcOrd="0" destOrd="0" presId="urn:microsoft.com/office/officeart/2005/8/layout/vList4#1"/>
    <dgm:cxn modelId="{0791ADBB-8DD3-46C0-B335-610C02C43BE8}" type="presParOf" srcId="{9B660A06-F9B0-438F-AEAE-A86B78E1808F}" destId="{23CAB8A0-4419-40C6-A3F4-04068CC64414}" srcOrd="1" destOrd="0" presId="urn:microsoft.com/office/officeart/2005/8/layout/vList4#1"/>
    <dgm:cxn modelId="{2A713C05-3EE7-4E15-A3BC-7CC3C6BA26FF}" type="presParOf" srcId="{9B660A06-F9B0-438F-AEAE-A86B78E1808F}" destId="{2F9FB9C3-E872-4A03-8953-AC530EF4CC4F}" srcOrd="2" destOrd="0" presId="urn:microsoft.com/office/officeart/2005/8/layout/vList4#1"/>
    <dgm:cxn modelId="{6DA912DF-AE2F-48F2-872B-F9A07AE7FEFD}" type="presParOf" srcId="{C6FB3429-996B-4833-A02A-B93046CA6E96}" destId="{10607825-D863-4963-993A-CD45AE4027F9}" srcOrd="5" destOrd="0" presId="urn:microsoft.com/office/officeart/2005/8/layout/vList4#1"/>
    <dgm:cxn modelId="{04B7D35A-EB26-41CF-AE76-01AD835BD392}" type="presParOf" srcId="{C6FB3429-996B-4833-A02A-B93046CA6E96}" destId="{BF2354DE-9BF9-4189-B689-FCDAB97078C2}" srcOrd="6" destOrd="0" presId="urn:microsoft.com/office/officeart/2005/8/layout/vList4#1"/>
    <dgm:cxn modelId="{3175E914-C5D8-42C4-9CAA-B10D597015C3}" type="presParOf" srcId="{BF2354DE-9BF9-4189-B689-FCDAB97078C2}" destId="{C545F0AF-B7A6-4759-BBF8-C2204A79E38E}" srcOrd="0" destOrd="0" presId="urn:microsoft.com/office/officeart/2005/8/layout/vList4#1"/>
    <dgm:cxn modelId="{66B48177-AD88-4F8D-8D67-6C417046DF4E}" type="presParOf" srcId="{BF2354DE-9BF9-4189-B689-FCDAB97078C2}" destId="{1FC5FF9E-3495-4FFE-82F9-136F7DB3D632}" srcOrd="1" destOrd="0" presId="urn:microsoft.com/office/officeart/2005/8/layout/vList4#1"/>
    <dgm:cxn modelId="{77F6FBF2-6F97-40F6-AED9-34A1016B815D}" type="presParOf" srcId="{BF2354DE-9BF9-4189-B689-FCDAB97078C2}" destId="{A22E2B0E-6D9C-4895-809B-BCEFFCE0E446}" srcOrd="2" destOrd="0" presId="urn:microsoft.com/office/officeart/2005/8/layout/vList4#1"/>
    <dgm:cxn modelId="{40CC83F6-988E-41C8-9764-0C1429EC3B3E}" type="presParOf" srcId="{C6FB3429-996B-4833-A02A-B93046CA6E96}" destId="{A0FBFFE2-0FCB-4768-ABDC-7E1A88125203}" srcOrd="7" destOrd="0" presId="urn:microsoft.com/office/officeart/2005/8/layout/vList4#1"/>
    <dgm:cxn modelId="{1E581D7E-5C29-4282-9811-2F0F26F8B651}" type="presParOf" srcId="{C6FB3429-996B-4833-A02A-B93046CA6E96}" destId="{17ACEEC7-457D-4C87-98D0-B9C6016D37DC}" srcOrd="8" destOrd="0" presId="urn:microsoft.com/office/officeart/2005/8/layout/vList4#1"/>
    <dgm:cxn modelId="{273181DD-F5E0-43A7-ACD5-16B9AC8708F0}" type="presParOf" srcId="{17ACEEC7-457D-4C87-98D0-B9C6016D37DC}" destId="{F7B28565-8DC3-44A0-A1C5-ECA858EF25AF}" srcOrd="0" destOrd="0" presId="urn:microsoft.com/office/officeart/2005/8/layout/vList4#1"/>
    <dgm:cxn modelId="{AFF6B1DC-53BF-4673-8938-BFD251BE2579}" type="presParOf" srcId="{17ACEEC7-457D-4C87-98D0-B9C6016D37DC}" destId="{D8840E56-2745-428A-8E01-8D006DE0658E}" srcOrd="1" destOrd="0" presId="urn:microsoft.com/office/officeart/2005/8/layout/vList4#1"/>
    <dgm:cxn modelId="{5AA09182-E21B-4B40-AC32-FACBA0156EC5}" type="presParOf" srcId="{17ACEEC7-457D-4C87-98D0-B9C6016D37DC}" destId="{70722197-9F60-497B-827D-13B743E4DE84}" srcOrd="2" destOrd="0" presId="urn:microsoft.com/office/officeart/2005/8/layout/vList4#1"/>
    <dgm:cxn modelId="{69C069EE-C6AD-4C6F-BEF8-88925A412028}" type="presParOf" srcId="{C6FB3429-996B-4833-A02A-B93046CA6E96}" destId="{9EC85C18-355E-4E70-AB68-4A6FA77AF01E}" srcOrd="9" destOrd="0" presId="urn:microsoft.com/office/officeart/2005/8/layout/vList4#1"/>
    <dgm:cxn modelId="{9B374D87-7497-43F8-9B19-BCEB10FC90B8}" type="presParOf" srcId="{C6FB3429-996B-4833-A02A-B93046CA6E96}" destId="{D2E7654B-1B18-416D-8275-6C20BE9152E3}" srcOrd="10" destOrd="0" presId="urn:microsoft.com/office/officeart/2005/8/layout/vList4#1"/>
    <dgm:cxn modelId="{EE4E007E-6F7F-48E1-9EC6-A8A2EF69BE4F}" type="presParOf" srcId="{D2E7654B-1B18-416D-8275-6C20BE9152E3}" destId="{509FC606-5C7B-4FDC-920D-9C595804DF13}" srcOrd="0" destOrd="0" presId="urn:microsoft.com/office/officeart/2005/8/layout/vList4#1"/>
    <dgm:cxn modelId="{24728D6E-1197-4B86-9C09-6DE5AD0B7034}" type="presParOf" srcId="{D2E7654B-1B18-416D-8275-6C20BE9152E3}" destId="{427BA1F3-2D9E-42F1-82AB-56B3468FCE0D}" srcOrd="1" destOrd="0" presId="urn:microsoft.com/office/officeart/2005/8/layout/vList4#1"/>
    <dgm:cxn modelId="{1FBE1797-EDD4-467F-AE5D-993CA3E5BFF1}" type="presParOf" srcId="{D2E7654B-1B18-416D-8275-6C20BE9152E3}" destId="{479F33CA-F8A8-4A19-83E2-8C67B87C96C9}" srcOrd="2" destOrd="0" presId="urn:microsoft.com/office/officeart/2005/8/layout/vList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443C19-FF48-492C-A809-6040203ECBF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2F606709-1146-44D6-8EBB-5A8EBA8D5CC5}">
      <dgm:prSet phldrT="[Text]" custT="1"/>
      <dgm:spPr>
        <a:solidFill>
          <a:srgbClr val="003300"/>
        </a:solidFill>
      </dgm:spPr>
      <dgm:t>
        <a:bodyPr/>
        <a:lstStyle/>
        <a:p>
          <a:r>
            <a:rPr lang="en-GB" sz="1000" b="1" dirty="0" smtClean="0">
              <a:solidFill>
                <a:schemeClr val="bg1"/>
              </a:solidFill>
            </a:rPr>
            <a:t>Pillar I</a:t>
          </a:r>
          <a:endParaRPr lang="en-GB" sz="1000" b="1" dirty="0">
            <a:solidFill>
              <a:schemeClr val="bg1"/>
            </a:solidFill>
          </a:endParaRPr>
        </a:p>
      </dgm:t>
    </dgm:pt>
    <dgm:pt modelId="{A3B1ABD9-F421-4EB1-86FF-D2A5AEFCDA3E}" type="parTrans" cxnId="{54F24B27-0813-43E9-96D5-3D9882C3A72B}">
      <dgm:prSet/>
      <dgm:spPr/>
      <dgm:t>
        <a:bodyPr/>
        <a:lstStyle/>
        <a:p>
          <a:endParaRPr lang="en-GB" sz="1000" b="1">
            <a:solidFill>
              <a:srgbClr val="0F5494"/>
            </a:solidFill>
          </a:endParaRPr>
        </a:p>
      </dgm:t>
    </dgm:pt>
    <dgm:pt modelId="{4AC31064-6E38-4939-A49B-FA1A1AAF3658}" type="sibTrans" cxnId="{54F24B27-0813-43E9-96D5-3D9882C3A72B}">
      <dgm:prSet/>
      <dgm:spPr/>
      <dgm:t>
        <a:bodyPr/>
        <a:lstStyle/>
        <a:p>
          <a:endParaRPr lang="en-GB" sz="1000" b="1">
            <a:solidFill>
              <a:srgbClr val="0F5494"/>
            </a:solidFill>
          </a:endParaRPr>
        </a:p>
      </dgm:t>
    </dgm:pt>
    <dgm:pt modelId="{10EF4B34-CA53-4AF6-94E5-10C28A4216EC}">
      <dgm:prSet phldrT="[Text]" custT="1"/>
      <dgm:spPr>
        <a:solidFill>
          <a:srgbClr val="E1FFE1"/>
        </a:solidFill>
      </dgm:spPr>
      <dgm:t>
        <a:bodyPr/>
        <a:lstStyle/>
        <a:p>
          <a:pPr algn="ctr"/>
          <a:r>
            <a:rPr lang="en-GB" sz="1000" b="1" dirty="0" smtClean="0">
              <a:solidFill>
                <a:schemeClr val="tx1">
                  <a:lumMod val="95000"/>
                  <a:lumOff val="5000"/>
                </a:schemeClr>
              </a:solidFill>
            </a:rPr>
            <a:t>Prevention</a:t>
          </a:r>
        </a:p>
        <a:p>
          <a:pPr algn="ctr"/>
          <a:r>
            <a:rPr lang="en-GB" sz="1000" b="1" dirty="0" smtClean="0">
              <a:solidFill>
                <a:schemeClr val="tx1">
                  <a:lumMod val="95000"/>
                  <a:lumOff val="5000"/>
                </a:schemeClr>
              </a:solidFill>
            </a:rPr>
            <a:t>screening early diagnosis </a:t>
          </a:r>
          <a:endParaRPr lang="en-GB" sz="1000" b="1" dirty="0">
            <a:solidFill>
              <a:schemeClr val="tx1">
                <a:lumMod val="95000"/>
                <a:lumOff val="5000"/>
              </a:schemeClr>
            </a:solidFill>
          </a:endParaRPr>
        </a:p>
      </dgm:t>
    </dgm:pt>
    <dgm:pt modelId="{F7D97737-FE31-4F91-AABF-9BE54758EDEA}" type="parTrans" cxnId="{F848A2AA-177B-434D-BFBE-ABEE234D16E6}">
      <dgm:prSet/>
      <dgm:spPr/>
      <dgm:t>
        <a:bodyPr/>
        <a:lstStyle/>
        <a:p>
          <a:endParaRPr lang="en-GB" sz="1000" b="1">
            <a:solidFill>
              <a:srgbClr val="0F5494"/>
            </a:solidFill>
          </a:endParaRPr>
        </a:p>
      </dgm:t>
    </dgm:pt>
    <dgm:pt modelId="{D439915C-0DEC-43F0-BE1D-E8A4984DA8D4}" type="sibTrans" cxnId="{F848A2AA-177B-434D-BFBE-ABEE234D16E6}">
      <dgm:prSet/>
      <dgm:spPr/>
      <dgm:t>
        <a:bodyPr/>
        <a:lstStyle/>
        <a:p>
          <a:endParaRPr lang="en-GB" sz="1000" b="1">
            <a:solidFill>
              <a:srgbClr val="0F5494"/>
            </a:solidFill>
          </a:endParaRPr>
        </a:p>
      </dgm:t>
    </dgm:pt>
    <dgm:pt modelId="{4EC92BE1-6102-48B6-8012-EA7401D6A3B6}">
      <dgm:prSet phldrT="[Text]" custT="1"/>
      <dgm:spPr>
        <a:solidFill>
          <a:srgbClr val="003300"/>
        </a:solidFill>
      </dgm:spPr>
      <dgm:t>
        <a:bodyPr/>
        <a:lstStyle/>
        <a:p>
          <a:r>
            <a:rPr lang="en-GB" sz="1000" b="1" dirty="0" smtClean="0">
              <a:solidFill>
                <a:schemeClr val="bg1"/>
              </a:solidFill>
            </a:rPr>
            <a:t>Pillar II</a:t>
          </a:r>
          <a:endParaRPr lang="en-GB" sz="1000" b="1" dirty="0">
            <a:solidFill>
              <a:schemeClr val="bg1"/>
            </a:solidFill>
          </a:endParaRPr>
        </a:p>
      </dgm:t>
    </dgm:pt>
    <dgm:pt modelId="{DC681C77-E7D9-4348-8BF2-1A09E3A1A67B}" type="parTrans" cxnId="{B76DC0DB-4FBA-4C13-941A-0523250BE521}">
      <dgm:prSet/>
      <dgm:spPr/>
      <dgm:t>
        <a:bodyPr/>
        <a:lstStyle/>
        <a:p>
          <a:endParaRPr lang="en-GB" sz="1000" b="1">
            <a:solidFill>
              <a:srgbClr val="0F5494"/>
            </a:solidFill>
          </a:endParaRPr>
        </a:p>
      </dgm:t>
    </dgm:pt>
    <dgm:pt modelId="{EE20F9AE-7E1D-472C-B361-26D4417E2631}" type="sibTrans" cxnId="{B76DC0DB-4FBA-4C13-941A-0523250BE521}">
      <dgm:prSet/>
      <dgm:spPr/>
      <dgm:t>
        <a:bodyPr/>
        <a:lstStyle/>
        <a:p>
          <a:endParaRPr lang="en-GB" sz="1000" b="1">
            <a:solidFill>
              <a:srgbClr val="0F5494"/>
            </a:solidFill>
          </a:endParaRPr>
        </a:p>
      </dgm:t>
    </dgm:pt>
    <dgm:pt modelId="{5C2ECD46-A2A5-495E-8F2A-CD76BAC63C16}">
      <dgm:prSet phldrT="[Text]" custT="1"/>
      <dgm:spPr>
        <a:solidFill>
          <a:srgbClr val="E1FFE1"/>
        </a:solidFill>
      </dgm:spPr>
      <dgm:t>
        <a:bodyPr/>
        <a:lstStyle/>
        <a:p>
          <a:pPr algn="ctr"/>
          <a:endParaRPr lang="en-GB" sz="1000" b="1" dirty="0" smtClean="0">
            <a:solidFill>
              <a:schemeClr val="tx1">
                <a:lumMod val="95000"/>
                <a:lumOff val="5000"/>
              </a:schemeClr>
            </a:solidFill>
          </a:endParaRPr>
        </a:p>
        <a:p>
          <a:pPr algn="ctr"/>
          <a:r>
            <a:rPr lang="en-GB" sz="1000" b="1" dirty="0" smtClean="0">
              <a:solidFill>
                <a:schemeClr val="tx1">
                  <a:lumMod val="95000"/>
                  <a:lumOff val="5000"/>
                </a:schemeClr>
              </a:solidFill>
            </a:rPr>
            <a:t>Care &amp; cure</a:t>
          </a:r>
          <a:endParaRPr lang="en-GB" sz="1000" b="1" dirty="0">
            <a:solidFill>
              <a:schemeClr val="tx1">
                <a:lumMod val="95000"/>
                <a:lumOff val="5000"/>
              </a:schemeClr>
            </a:solidFill>
          </a:endParaRPr>
        </a:p>
      </dgm:t>
    </dgm:pt>
    <dgm:pt modelId="{CE687E72-E3D3-4CDC-BB07-9A2A7A12B852}" type="parTrans" cxnId="{C46AEB94-59F7-43D1-8430-D7CBE79428D3}">
      <dgm:prSet/>
      <dgm:spPr/>
      <dgm:t>
        <a:bodyPr/>
        <a:lstStyle/>
        <a:p>
          <a:endParaRPr lang="en-GB" sz="1000" b="1">
            <a:solidFill>
              <a:srgbClr val="0F5494"/>
            </a:solidFill>
          </a:endParaRPr>
        </a:p>
      </dgm:t>
    </dgm:pt>
    <dgm:pt modelId="{F2CC11F3-1421-43F0-8413-1DCF4E38C3A3}" type="sibTrans" cxnId="{C46AEB94-59F7-43D1-8430-D7CBE79428D3}">
      <dgm:prSet/>
      <dgm:spPr/>
      <dgm:t>
        <a:bodyPr/>
        <a:lstStyle/>
        <a:p>
          <a:endParaRPr lang="en-GB" sz="1000" b="1">
            <a:solidFill>
              <a:srgbClr val="0F5494"/>
            </a:solidFill>
          </a:endParaRPr>
        </a:p>
      </dgm:t>
    </dgm:pt>
    <dgm:pt modelId="{D9EECC38-C195-4AA2-B265-75A3193B476B}">
      <dgm:prSet phldrT="[Text]" custT="1"/>
      <dgm:spPr>
        <a:solidFill>
          <a:srgbClr val="E1FFE1"/>
        </a:solidFill>
      </dgm:spPr>
      <dgm:t>
        <a:bodyPr/>
        <a:lstStyle/>
        <a:p>
          <a:pPr algn="ctr"/>
          <a:r>
            <a:rPr lang="en-GB" sz="1000" b="1" dirty="0" smtClean="0">
              <a:solidFill>
                <a:schemeClr val="tx1">
                  <a:lumMod val="95000"/>
                  <a:lumOff val="5000"/>
                </a:schemeClr>
              </a:solidFill>
            </a:rPr>
            <a:t>Independent living &amp; active ageing</a:t>
          </a:r>
          <a:endParaRPr lang="en-GB" sz="1000" b="1" dirty="0">
            <a:solidFill>
              <a:schemeClr val="tx1">
                <a:lumMod val="95000"/>
                <a:lumOff val="5000"/>
              </a:schemeClr>
            </a:solidFill>
          </a:endParaRPr>
        </a:p>
      </dgm:t>
    </dgm:pt>
    <dgm:pt modelId="{B4299519-09D9-484D-B2A1-348E86E4CFFF}" type="parTrans" cxnId="{6AB0ADFC-A633-459D-928B-E7EB95303F91}">
      <dgm:prSet/>
      <dgm:spPr/>
      <dgm:t>
        <a:bodyPr/>
        <a:lstStyle/>
        <a:p>
          <a:endParaRPr lang="en-GB" sz="1000" b="1">
            <a:solidFill>
              <a:srgbClr val="0F5494"/>
            </a:solidFill>
          </a:endParaRPr>
        </a:p>
      </dgm:t>
    </dgm:pt>
    <dgm:pt modelId="{85B348AD-E35D-4EEC-A071-60331B103DD0}" type="sibTrans" cxnId="{6AB0ADFC-A633-459D-928B-E7EB95303F91}">
      <dgm:prSet/>
      <dgm:spPr/>
      <dgm:t>
        <a:bodyPr/>
        <a:lstStyle/>
        <a:p>
          <a:endParaRPr lang="en-GB" sz="1000" b="1">
            <a:solidFill>
              <a:srgbClr val="0F5494"/>
            </a:solidFill>
          </a:endParaRPr>
        </a:p>
      </dgm:t>
    </dgm:pt>
    <dgm:pt modelId="{2C1B7F64-ED93-4CEF-AA87-60ACEC5B6164}">
      <dgm:prSet phldrT="[Text]" custT="1"/>
      <dgm:spPr>
        <a:solidFill>
          <a:srgbClr val="003300"/>
        </a:solidFill>
      </dgm:spPr>
      <dgm:t>
        <a:bodyPr/>
        <a:lstStyle/>
        <a:p>
          <a:r>
            <a:rPr lang="en-GB" sz="1000" b="1" dirty="0" smtClean="0">
              <a:solidFill>
                <a:schemeClr val="bg1"/>
              </a:solidFill>
            </a:rPr>
            <a:t>Pillar III</a:t>
          </a:r>
          <a:endParaRPr lang="en-GB" sz="1000" b="1" dirty="0">
            <a:solidFill>
              <a:schemeClr val="bg1"/>
            </a:solidFill>
          </a:endParaRPr>
        </a:p>
      </dgm:t>
    </dgm:pt>
    <dgm:pt modelId="{8747CB94-B61B-47DA-86ED-442B0D0D180E}" type="sibTrans" cxnId="{06694C35-542A-4B05-8612-935F17874DC6}">
      <dgm:prSet/>
      <dgm:spPr/>
      <dgm:t>
        <a:bodyPr/>
        <a:lstStyle/>
        <a:p>
          <a:endParaRPr lang="en-GB" sz="1000" b="1">
            <a:solidFill>
              <a:srgbClr val="0F5494"/>
            </a:solidFill>
          </a:endParaRPr>
        </a:p>
      </dgm:t>
    </dgm:pt>
    <dgm:pt modelId="{691E7857-B014-4C75-97A8-2A8C73C3CD13}" type="parTrans" cxnId="{06694C35-542A-4B05-8612-935F17874DC6}">
      <dgm:prSet/>
      <dgm:spPr/>
      <dgm:t>
        <a:bodyPr/>
        <a:lstStyle/>
        <a:p>
          <a:endParaRPr lang="en-GB" sz="1000" b="1">
            <a:solidFill>
              <a:srgbClr val="0F5494"/>
            </a:solidFill>
          </a:endParaRPr>
        </a:p>
      </dgm:t>
    </dgm:pt>
    <dgm:pt modelId="{BD43318E-4906-4083-B376-CF0E4870C759}" type="pres">
      <dgm:prSet presAssocID="{14443C19-FF48-492C-A809-6040203ECBFD}" presName="Name0" presStyleCnt="0">
        <dgm:presLayoutVars>
          <dgm:chMax val="5"/>
          <dgm:chPref val="5"/>
          <dgm:dir/>
          <dgm:animLvl val="lvl"/>
        </dgm:presLayoutVars>
      </dgm:prSet>
      <dgm:spPr/>
      <dgm:t>
        <a:bodyPr/>
        <a:lstStyle/>
        <a:p>
          <a:endParaRPr lang="en-GB"/>
        </a:p>
      </dgm:t>
    </dgm:pt>
    <dgm:pt modelId="{6C858D1B-E83C-4CB3-A402-B7C6421F7F34}" type="pres">
      <dgm:prSet presAssocID="{2F606709-1146-44D6-8EBB-5A8EBA8D5CC5}" presName="parentText1" presStyleLbl="node1" presStyleIdx="0" presStyleCnt="3" custScaleY="94520">
        <dgm:presLayoutVars>
          <dgm:chMax/>
          <dgm:chPref val="3"/>
          <dgm:bulletEnabled val="1"/>
        </dgm:presLayoutVars>
      </dgm:prSet>
      <dgm:spPr/>
      <dgm:t>
        <a:bodyPr/>
        <a:lstStyle/>
        <a:p>
          <a:endParaRPr lang="en-GB"/>
        </a:p>
      </dgm:t>
    </dgm:pt>
    <dgm:pt modelId="{8BBD01A6-6229-446A-821F-3334D56FB45A}" type="pres">
      <dgm:prSet presAssocID="{2F606709-1146-44D6-8EBB-5A8EBA8D5CC5}" presName="childText1" presStyleLbl="solidAlignAcc1" presStyleIdx="0" presStyleCnt="3" custScaleX="115273" custScaleY="94679" custLinFactNeighborX="1622" custLinFactNeighborY="-6500">
        <dgm:presLayoutVars>
          <dgm:chMax val="0"/>
          <dgm:chPref val="0"/>
          <dgm:bulletEnabled val="1"/>
        </dgm:presLayoutVars>
      </dgm:prSet>
      <dgm:spPr/>
      <dgm:t>
        <a:bodyPr/>
        <a:lstStyle/>
        <a:p>
          <a:endParaRPr lang="en-GB"/>
        </a:p>
      </dgm:t>
    </dgm:pt>
    <dgm:pt modelId="{238EB079-A02D-4773-82FF-1A5B357CA7B8}" type="pres">
      <dgm:prSet presAssocID="{4EC92BE1-6102-48B6-8012-EA7401D6A3B6}" presName="parentText2" presStyleLbl="node1" presStyleIdx="1" presStyleCnt="3">
        <dgm:presLayoutVars>
          <dgm:chMax/>
          <dgm:chPref val="3"/>
          <dgm:bulletEnabled val="1"/>
        </dgm:presLayoutVars>
      </dgm:prSet>
      <dgm:spPr/>
      <dgm:t>
        <a:bodyPr/>
        <a:lstStyle/>
        <a:p>
          <a:endParaRPr lang="en-GB"/>
        </a:p>
      </dgm:t>
    </dgm:pt>
    <dgm:pt modelId="{4E0304CB-B8FA-4638-95CE-A1A2EFE34A68}" type="pres">
      <dgm:prSet presAssocID="{4EC92BE1-6102-48B6-8012-EA7401D6A3B6}" presName="childText2" presStyleLbl="solidAlignAcc1" presStyleIdx="1" presStyleCnt="3" custScaleY="85561" custLinFactNeighborX="-846" custLinFactNeighborY="-9312">
        <dgm:presLayoutVars>
          <dgm:chMax val="0"/>
          <dgm:chPref val="0"/>
          <dgm:bulletEnabled val="1"/>
        </dgm:presLayoutVars>
      </dgm:prSet>
      <dgm:spPr/>
      <dgm:t>
        <a:bodyPr/>
        <a:lstStyle/>
        <a:p>
          <a:endParaRPr lang="en-GB"/>
        </a:p>
      </dgm:t>
    </dgm:pt>
    <dgm:pt modelId="{276C17E5-D774-4B4E-8280-44CE9639E8D5}" type="pres">
      <dgm:prSet presAssocID="{2C1B7F64-ED93-4CEF-AA87-60ACEC5B6164}" presName="parentText3" presStyleLbl="node1" presStyleIdx="2" presStyleCnt="3">
        <dgm:presLayoutVars>
          <dgm:chMax/>
          <dgm:chPref val="3"/>
          <dgm:bulletEnabled val="1"/>
        </dgm:presLayoutVars>
      </dgm:prSet>
      <dgm:spPr/>
      <dgm:t>
        <a:bodyPr/>
        <a:lstStyle/>
        <a:p>
          <a:endParaRPr lang="en-GB"/>
        </a:p>
      </dgm:t>
    </dgm:pt>
    <dgm:pt modelId="{6E0AD41E-6A1F-4EB5-8C74-08955156BE82}" type="pres">
      <dgm:prSet presAssocID="{2C1B7F64-ED93-4CEF-AA87-60ACEC5B6164}" presName="childText3" presStyleLbl="solidAlignAcc1" presStyleIdx="2" presStyleCnt="3" custScaleX="122411" custScaleY="81099" custLinFactNeighborX="12144" custLinFactNeighborY="-10234">
        <dgm:presLayoutVars>
          <dgm:chMax val="0"/>
          <dgm:chPref val="0"/>
          <dgm:bulletEnabled val="1"/>
        </dgm:presLayoutVars>
      </dgm:prSet>
      <dgm:spPr/>
      <dgm:t>
        <a:bodyPr/>
        <a:lstStyle/>
        <a:p>
          <a:endParaRPr lang="en-GB"/>
        </a:p>
      </dgm:t>
    </dgm:pt>
  </dgm:ptLst>
  <dgm:cxnLst>
    <dgm:cxn modelId="{F848A2AA-177B-434D-BFBE-ABEE234D16E6}" srcId="{2F606709-1146-44D6-8EBB-5A8EBA8D5CC5}" destId="{10EF4B34-CA53-4AF6-94E5-10C28A4216EC}" srcOrd="0" destOrd="0" parTransId="{F7D97737-FE31-4F91-AABF-9BE54758EDEA}" sibTransId="{D439915C-0DEC-43F0-BE1D-E8A4984DA8D4}"/>
    <dgm:cxn modelId="{78662F2B-21BA-44A0-93E9-6EE429CDA514}" type="presOf" srcId="{10EF4B34-CA53-4AF6-94E5-10C28A4216EC}" destId="{8BBD01A6-6229-446A-821F-3334D56FB45A}" srcOrd="0" destOrd="0" presId="urn:microsoft.com/office/officeart/2009/3/layout/IncreasingArrowsProcess"/>
    <dgm:cxn modelId="{C46AEB94-59F7-43D1-8430-D7CBE79428D3}" srcId="{4EC92BE1-6102-48B6-8012-EA7401D6A3B6}" destId="{5C2ECD46-A2A5-495E-8F2A-CD76BAC63C16}" srcOrd="0" destOrd="0" parTransId="{CE687E72-E3D3-4CDC-BB07-9A2A7A12B852}" sibTransId="{F2CC11F3-1421-43F0-8413-1DCF4E38C3A3}"/>
    <dgm:cxn modelId="{36EC8E5A-10A6-4A30-A005-EBC5F0CE6A74}" type="presOf" srcId="{D9EECC38-C195-4AA2-B265-75A3193B476B}" destId="{6E0AD41E-6A1F-4EB5-8C74-08955156BE82}" srcOrd="0" destOrd="0" presId="urn:microsoft.com/office/officeart/2009/3/layout/IncreasingArrowsProcess"/>
    <dgm:cxn modelId="{9DBAE2A6-5D11-4F3D-9681-8BD33B445393}" type="presOf" srcId="{2F606709-1146-44D6-8EBB-5A8EBA8D5CC5}" destId="{6C858D1B-E83C-4CB3-A402-B7C6421F7F34}" srcOrd="0" destOrd="0" presId="urn:microsoft.com/office/officeart/2009/3/layout/IncreasingArrowsProcess"/>
    <dgm:cxn modelId="{06694C35-542A-4B05-8612-935F17874DC6}" srcId="{14443C19-FF48-492C-A809-6040203ECBFD}" destId="{2C1B7F64-ED93-4CEF-AA87-60ACEC5B6164}" srcOrd="2" destOrd="0" parTransId="{691E7857-B014-4C75-97A8-2A8C73C3CD13}" sibTransId="{8747CB94-B61B-47DA-86ED-442B0D0D180E}"/>
    <dgm:cxn modelId="{0287521A-08AA-42F1-8DED-EC2164037C91}" type="presOf" srcId="{4EC92BE1-6102-48B6-8012-EA7401D6A3B6}" destId="{238EB079-A02D-4773-82FF-1A5B357CA7B8}" srcOrd="0" destOrd="0" presId="urn:microsoft.com/office/officeart/2009/3/layout/IncreasingArrowsProcess"/>
    <dgm:cxn modelId="{2AE8C11A-7D01-4610-AF31-4ADEA752674F}" type="presOf" srcId="{2C1B7F64-ED93-4CEF-AA87-60ACEC5B6164}" destId="{276C17E5-D774-4B4E-8280-44CE9639E8D5}" srcOrd="0" destOrd="0" presId="urn:microsoft.com/office/officeart/2009/3/layout/IncreasingArrowsProcess"/>
    <dgm:cxn modelId="{2DF7C9D4-F35A-442D-AB7E-4C667DC04FC4}" type="presOf" srcId="{14443C19-FF48-492C-A809-6040203ECBFD}" destId="{BD43318E-4906-4083-B376-CF0E4870C759}" srcOrd="0" destOrd="0" presId="urn:microsoft.com/office/officeart/2009/3/layout/IncreasingArrowsProcess"/>
    <dgm:cxn modelId="{B76DC0DB-4FBA-4C13-941A-0523250BE521}" srcId="{14443C19-FF48-492C-A809-6040203ECBFD}" destId="{4EC92BE1-6102-48B6-8012-EA7401D6A3B6}" srcOrd="1" destOrd="0" parTransId="{DC681C77-E7D9-4348-8BF2-1A09E3A1A67B}" sibTransId="{EE20F9AE-7E1D-472C-B361-26D4417E2631}"/>
    <dgm:cxn modelId="{6AB0ADFC-A633-459D-928B-E7EB95303F91}" srcId="{2C1B7F64-ED93-4CEF-AA87-60ACEC5B6164}" destId="{D9EECC38-C195-4AA2-B265-75A3193B476B}" srcOrd="0" destOrd="0" parTransId="{B4299519-09D9-484D-B2A1-348E86E4CFFF}" sibTransId="{85B348AD-E35D-4EEC-A071-60331B103DD0}"/>
    <dgm:cxn modelId="{86C6F8F5-2983-407B-B4B3-49E0DE037DC0}" type="presOf" srcId="{5C2ECD46-A2A5-495E-8F2A-CD76BAC63C16}" destId="{4E0304CB-B8FA-4638-95CE-A1A2EFE34A68}" srcOrd="0" destOrd="0" presId="urn:microsoft.com/office/officeart/2009/3/layout/IncreasingArrowsProcess"/>
    <dgm:cxn modelId="{54F24B27-0813-43E9-96D5-3D9882C3A72B}" srcId="{14443C19-FF48-492C-A809-6040203ECBFD}" destId="{2F606709-1146-44D6-8EBB-5A8EBA8D5CC5}" srcOrd="0" destOrd="0" parTransId="{A3B1ABD9-F421-4EB1-86FF-D2A5AEFCDA3E}" sibTransId="{4AC31064-6E38-4939-A49B-FA1A1AAF3658}"/>
    <dgm:cxn modelId="{46C8A8F5-D6A3-4F3E-BD54-315A226CE545}" type="presParOf" srcId="{BD43318E-4906-4083-B376-CF0E4870C759}" destId="{6C858D1B-E83C-4CB3-A402-B7C6421F7F34}" srcOrd="0" destOrd="0" presId="urn:microsoft.com/office/officeart/2009/3/layout/IncreasingArrowsProcess"/>
    <dgm:cxn modelId="{4D5E9843-A67A-4C63-B738-836346EDA015}" type="presParOf" srcId="{BD43318E-4906-4083-B376-CF0E4870C759}" destId="{8BBD01A6-6229-446A-821F-3334D56FB45A}" srcOrd="1" destOrd="0" presId="urn:microsoft.com/office/officeart/2009/3/layout/IncreasingArrowsProcess"/>
    <dgm:cxn modelId="{7323E83C-3805-4B40-BF01-1BE3BD50E905}" type="presParOf" srcId="{BD43318E-4906-4083-B376-CF0E4870C759}" destId="{238EB079-A02D-4773-82FF-1A5B357CA7B8}" srcOrd="2" destOrd="0" presId="urn:microsoft.com/office/officeart/2009/3/layout/IncreasingArrowsProcess"/>
    <dgm:cxn modelId="{57723DEC-FC73-490D-BE8A-785AECD5C01B}" type="presParOf" srcId="{BD43318E-4906-4083-B376-CF0E4870C759}" destId="{4E0304CB-B8FA-4638-95CE-A1A2EFE34A68}" srcOrd="3" destOrd="0" presId="urn:microsoft.com/office/officeart/2009/3/layout/IncreasingArrowsProcess"/>
    <dgm:cxn modelId="{A7CEAB3A-29D5-47E7-AA88-4E34C8C7E019}" type="presParOf" srcId="{BD43318E-4906-4083-B376-CF0E4870C759}" destId="{276C17E5-D774-4B4E-8280-44CE9639E8D5}" srcOrd="4" destOrd="0" presId="urn:microsoft.com/office/officeart/2009/3/layout/IncreasingArrowsProcess"/>
    <dgm:cxn modelId="{E6D37D29-0022-47B1-BAE7-B5E7E4B8BC46}" type="presParOf" srcId="{BD43318E-4906-4083-B376-CF0E4870C759}" destId="{6E0AD41E-6A1F-4EB5-8C74-08955156BE82}" srcOrd="5" destOrd="0" presId="urn:microsoft.com/office/officeart/2009/3/layout/IncreasingArrows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934883-A9B8-454C-BC85-204CF6E7DBA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706EB959-DC78-4A91-88A5-EF9AD4BD9701}">
      <dgm:prSet phldrT="[Text]"/>
      <dgm:spPr>
        <a:solidFill>
          <a:srgbClr val="BDDEFF"/>
        </a:solidFill>
      </dgm:spPr>
      <dgm:t>
        <a:bodyPr/>
        <a:lstStyle/>
        <a:p>
          <a:r>
            <a:rPr lang="de-AT" dirty="0" smtClean="0"/>
            <a:t> </a:t>
          </a:r>
          <a:endParaRPr lang="en-GB" dirty="0"/>
        </a:p>
      </dgm:t>
    </dgm:pt>
    <dgm:pt modelId="{5B59D377-7D7C-4190-8CDA-DF6745073BF2}" type="parTrans" cxnId="{F79A9B7B-BFF2-4091-AFFA-23A585C70DFC}">
      <dgm:prSet/>
      <dgm:spPr/>
      <dgm:t>
        <a:bodyPr/>
        <a:lstStyle/>
        <a:p>
          <a:endParaRPr lang="en-GB"/>
        </a:p>
      </dgm:t>
    </dgm:pt>
    <dgm:pt modelId="{4BA0ADEF-6537-4B26-83C0-D3D0EB9FB7C6}" type="sibTrans" cxnId="{F79A9B7B-BFF2-4091-AFFA-23A585C70DFC}">
      <dgm:prSet/>
      <dgm:spPr/>
      <dgm:t>
        <a:bodyPr/>
        <a:lstStyle/>
        <a:p>
          <a:endParaRPr lang="en-GB"/>
        </a:p>
      </dgm:t>
    </dgm:pt>
    <dgm:pt modelId="{21FC4752-BD51-4230-A4E5-5D31243A8754}">
      <dgm:prSet phldrT="[Text]" custT="1"/>
      <dgm:spPr>
        <a:solidFill>
          <a:srgbClr val="004494"/>
        </a:solidFill>
      </dgm:spPr>
      <dgm:t>
        <a:bodyPr/>
        <a:lstStyle/>
        <a:p>
          <a:pPr marL="0" indent="0" algn="ctr"/>
          <a:endParaRPr lang="en-GB" sz="1800" dirty="0">
            <a:solidFill>
              <a:srgbClr val="FF9933"/>
            </a:solidFill>
            <a:latin typeface="Aharoni" panose="02010803020104030203" pitchFamily="2" charset="-79"/>
            <a:cs typeface="Aharoni" panose="02010803020104030203" pitchFamily="2" charset="-79"/>
          </a:endParaRPr>
        </a:p>
      </dgm:t>
    </dgm:pt>
    <dgm:pt modelId="{F03D6994-AF84-443B-A267-28976A56D095}" type="parTrans" cxnId="{630856D6-A1C1-4EAB-BC0C-3CCC085F5B84}">
      <dgm:prSet/>
      <dgm:spPr/>
      <dgm:t>
        <a:bodyPr/>
        <a:lstStyle/>
        <a:p>
          <a:endParaRPr lang="en-GB"/>
        </a:p>
      </dgm:t>
    </dgm:pt>
    <dgm:pt modelId="{F5222026-12FE-499A-9BFE-54D728FFF3AB}" type="sibTrans" cxnId="{630856D6-A1C1-4EAB-BC0C-3CCC085F5B84}">
      <dgm:prSet/>
      <dgm:spPr/>
      <dgm:t>
        <a:bodyPr/>
        <a:lstStyle/>
        <a:p>
          <a:endParaRPr lang="en-GB"/>
        </a:p>
      </dgm:t>
    </dgm:pt>
    <dgm:pt modelId="{B3CB8D43-24B8-4B99-8556-74661E7569C1}">
      <dgm:prSet phldrT="[Text]" custT="1"/>
      <dgm:spPr>
        <a:solidFill>
          <a:srgbClr val="FF9933"/>
        </a:solidFill>
      </dgm:spPr>
      <dgm:t>
        <a:bodyPr/>
        <a:lstStyle/>
        <a:p>
          <a:pPr marL="0" indent="0" algn="ctr"/>
          <a:endParaRPr lang="en-GB" sz="1800" dirty="0">
            <a:solidFill>
              <a:srgbClr val="FF9933"/>
            </a:solidFill>
            <a:latin typeface="Aharoni" panose="02010803020104030203" pitchFamily="2" charset="-79"/>
            <a:cs typeface="Aharoni" panose="02010803020104030203" pitchFamily="2" charset="-79"/>
          </a:endParaRPr>
        </a:p>
      </dgm:t>
    </dgm:pt>
    <dgm:pt modelId="{25A35CC5-A469-423E-A462-C15DCD00E299}" type="parTrans" cxnId="{FAA797DC-95AC-416C-B908-0226E8D230DC}">
      <dgm:prSet/>
      <dgm:spPr/>
      <dgm:t>
        <a:bodyPr/>
        <a:lstStyle/>
        <a:p>
          <a:endParaRPr lang="en-GB"/>
        </a:p>
      </dgm:t>
    </dgm:pt>
    <dgm:pt modelId="{A7100A64-2364-4BBA-8A41-8F7D78A80B11}" type="sibTrans" cxnId="{FAA797DC-95AC-416C-B908-0226E8D230DC}">
      <dgm:prSet/>
      <dgm:spPr/>
      <dgm:t>
        <a:bodyPr/>
        <a:lstStyle/>
        <a:p>
          <a:endParaRPr lang="en-GB"/>
        </a:p>
      </dgm:t>
    </dgm:pt>
    <dgm:pt modelId="{15219F28-4853-442D-8D7B-22ACB7579AC5}">
      <dgm:prSet phldrT="[Text]"/>
      <dgm:spPr>
        <a:solidFill>
          <a:srgbClr val="FFCC00"/>
        </a:solidFill>
      </dgm:spPr>
      <dgm:t>
        <a:bodyPr/>
        <a:lstStyle/>
        <a:p>
          <a:r>
            <a:rPr lang="de-AT" dirty="0" smtClean="0"/>
            <a:t> </a:t>
          </a:r>
          <a:endParaRPr lang="en-GB" dirty="0"/>
        </a:p>
      </dgm:t>
    </dgm:pt>
    <dgm:pt modelId="{64AE5F70-1F05-4604-9C0F-F348F3EC97AF}" type="sibTrans" cxnId="{7EA42799-58FF-4FAD-B81E-16F24053E05A}">
      <dgm:prSet/>
      <dgm:spPr/>
      <dgm:t>
        <a:bodyPr/>
        <a:lstStyle/>
        <a:p>
          <a:endParaRPr lang="en-GB"/>
        </a:p>
      </dgm:t>
    </dgm:pt>
    <dgm:pt modelId="{1722A47F-48BA-4886-B002-2C104D6012AE}" type="parTrans" cxnId="{7EA42799-58FF-4FAD-B81E-16F24053E05A}">
      <dgm:prSet/>
      <dgm:spPr/>
      <dgm:t>
        <a:bodyPr/>
        <a:lstStyle/>
        <a:p>
          <a:endParaRPr lang="en-GB"/>
        </a:p>
      </dgm:t>
    </dgm:pt>
    <dgm:pt modelId="{63E1EDDA-FEB5-4209-86BA-47A05292AD21}" type="pres">
      <dgm:prSet presAssocID="{02934883-A9B8-454C-BC85-204CF6E7DBA3}" presName="compositeShape" presStyleCnt="0">
        <dgm:presLayoutVars>
          <dgm:chMax val="7"/>
          <dgm:dir/>
          <dgm:resizeHandles val="exact"/>
        </dgm:presLayoutVars>
      </dgm:prSet>
      <dgm:spPr/>
      <dgm:t>
        <a:bodyPr/>
        <a:lstStyle/>
        <a:p>
          <a:endParaRPr lang="en-GB"/>
        </a:p>
      </dgm:t>
    </dgm:pt>
    <dgm:pt modelId="{72FB3DC0-774F-4221-A354-0B2A2E7795B0}" type="pres">
      <dgm:prSet presAssocID="{706EB959-DC78-4A91-88A5-EF9AD4BD9701}" presName="circ1" presStyleLbl="vennNode1" presStyleIdx="0" presStyleCnt="4" custLinFactNeighborX="-4802" custLinFactNeighborY="-2287"/>
      <dgm:spPr/>
      <dgm:t>
        <a:bodyPr/>
        <a:lstStyle/>
        <a:p>
          <a:endParaRPr lang="en-GB"/>
        </a:p>
      </dgm:t>
    </dgm:pt>
    <dgm:pt modelId="{4C152A4D-EBBD-4858-BE6C-07DBF9989743}" type="pres">
      <dgm:prSet presAssocID="{706EB959-DC78-4A91-88A5-EF9AD4BD9701}" presName="circ1Tx" presStyleLbl="revTx" presStyleIdx="0" presStyleCnt="0">
        <dgm:presLayoutVars>
          <dgm:chMax val="0"/>
          <dgm:chPref val="0"/>
          <dgm:bulletEnabled val="1"/>
        </dgm:presLayoutVars>
      </dgm:prSet>
      <dgm:spPr/>
      <dgm:t>
        <a:bodyPr/>
        <a:lstStyle/>
        <a:p>
          <a:endParaRPr lang="en-GB"/>
        </a:p>
      </dgm:t>
    </dgm:pt>
    <dgm:pt modelId="{BACB21BE-5D1C-4328-A7BE-CDA6C2085EDE}" type="pres">
      <dgm:prSet presAssocID="{15219F28-4853-442D-8D7B-22ACB7579AC5}" presName="circ2" presStyleLbl="vennNode1" presStyleIdx="1" presStyleCnt="4" custLinFactNeighborX="18773" custLinFactNeighborY="-9465"/>
      <dgm:spPr/>
      <dgm:t>
        <a:bodyPr/>
        <a:lstStyle/>
        <a:p>
          <a:endParaRPr lang="en-GB"/>
        </a:p>
      </dgm:t>
    </dgm:pt>
    <dgm:pt modelId="{CCD3461F-68CF-4314-B18C-E0E5EBD5BE47}" type="pres">
      <dgm:prSet presAssocID="{15219F28-4853-442D-8D7B-22ACB7579AC5}" presName="circ2Tx" presStyleLbl="revTx" presStyleIdx="0" presStyleCnt="0">
        <dgm:presLayoutVars>
          <dgm:chMax val="0"/>
          <dgm:chPref val="0"/>
          <dgm:bulletEnabled val="1"/>
        </dgm:presLayoutVars>
      </dgm:prSet>
      <dgm:spPr/>
      <dgm:t>
        <a:bodyPr/>
        <a:lstStyle/>
        <a:p>
          <a:endParaRPr lang="en-GB"/>
        </a:p>
      </dgm:t>
    </dgm:pt>
    <dgm:pt modelId="{AE9AC3AB-3C25-4164-9840-5AABF1240D9E}" type="pres">
      <dgm:prSet presAssocID="{B3CB8D43-24B8-4B99-8556-74661E7569C1}" presName="circ3" presStyleLbl="vennNode1" presStyleIdx="2" presStyleCnt="4" custLinFactNeighborX="-7612" custLinFactNeighborY="462"/>
      <dgm:spPr/>
      <dgm:t>
        <a:bodyPr/>
        <a:lstStyle/>
        <a:p>
          <a:endParaRPr lang="en-GB"/>
        </a:p>
      </dgm:t>
    </dgm:pt>
    <dgm:pt modelId="{7EB7E9DA-46EF-4220-AAA1-117478A6E022}" type="pres">
      <dgm:prSet presAssocID="{B3CB8D43-24B8-4B99-8556-74661E7569C1}" presName="circ3Tx" presStyleLbl="revTx" presStyleIdx="0" presStyleCnt="0">
        <dgm:presLayoutVars>
          <dgm:chMax val="0"/>
          <dgm:chPref val="0"/>
          <dgm:bulletEnabled val="1"/>
        </dgm:presLayoutVars>
      </dgm:prSet>
      <dgm:spPr/>
      <dgm:t>
        <a:bodyPr/>
        <a:lstStyle/>
        <a:p>
          <a:endParaRPr lang="en-GB"/>
        </a:p>
      </dgm:t>
    </dgm:pt>
    <dgm:pt modelId="{B222CD0F-6EB6-407D-B03D-B062FBB284A9}" type="pres">
      <dgm:prSet presAssocID="{21FC4752-BD51-4230-A4E5-5D31243A8754}" presName="circ4" presStyleLbl="vennNode1" presStyleIdx="3" presStyleCnt="4" custLinFactNeighborX="-37282" custLinFactNeighborY="-8336"/>
      <dgm:spPr/>
      <dgm:t>
        <a:bodyPr/>
        <a:lstStyle/>
        <a:p>
          <a:endParaRPr lang="en-GB"/>
        </a:p>
      </dgm:t>
    </dgm:pt>
    <dgm:pt modelId="{76EE70EB-395D-46F6-857E-1D3C4B6BBD95}" type="pres">
      <dgm:prSet presAssocID="{21FC4752-BD51-4230-A4E5-5D31243A8754}" presName="circ4Tx" presStyleLbl="revTx" presStyleIdx="0" presStyleCnt="0">
        <dgm:presLayoutVars>
          <dgm:chMax val="0"/>
          <dgm:chPref val="0"/>
          <dgm:bulletEnabled val="1"/>
        </dgm:presLayoutVars>
      </dgm:prSet>
      <dgm:spPr/>
      <dgm:t>
        <a:bodyPr/>
        <a:lstStyle/>
        <a:p>
          <a:endParaRPr lang="en-GB"/>
        </a:p>
      </dgm:t>
    </dgm:pt>
  </dgm:ptLst>
  <dgm:cxnLst>
    <dgm:cxn modelId="{8D237033-FF10-47AE-9D5D-BF778417C360}" type="presOf" srcId="{B3CB8D43-24B8-4B99-8556-74661E7569C1}" destId="{AE9AC3AB-3C25-4164-9840-5AABF1240D9E}" srcOrd="0" destOrd="0" presId="urn:microsoft.com/office/officeart/2005/8/layout/venn1"/>
    <dgm:cxn modelId="{A7F175DC-14FC-49F0-B693-45CBA16A9E4F}" type="presOf" srcId="{15219F28-4853-442D-8D7B-22ACB7579AC5}" destId="{CCD3461F-68CF-4314-B18C-E0E5EBD5BE47}" srcOrd="1" destOrd="0" presId="urn:microsoft.com/office/officeart/2005/8/layout/venn1"/>
    <dgm:cxn modelId="{F79A9B7B-BFF2-4091-AFFA-23A585C70DFC}" srcId="{02934883-A9B8-454C-BC85-204CF6E7DBA3}" destId="{706EB959-DC78-4A91-88A5-EF9AD4BD9701}" srcOrd="0" destOrd="0" parTransId="{5B59D377-7D7C-4190-8CDA-DF6745073BF2}" sibTransId="{4BA0ADEF-6537-4B26-83C0-D3D0EB9FB7C6}"/>
    <dgm:cxn modelId="{FAA797DC-95AC-416C-B908-0226E8D230DC}" srcId="{02934883-A9B8-454C-BC85-204CF6E7DBA3}" destId="{B3CB8D43-24B8-4B99-8556-74661E7569C1}" srcOrd="2" destOrd="0" parTransId="{25A35CC5-A469-423E-A462-C15DCD00E299}" sibTransId="{A7100A64-2364-4BBA-8A41-8F7D78A80B11}"/>
    <dgm:cxn modelId="{CD4D2F0E-D41C-479C-8417-87FEED91CBD7}" type="presOf" srcId="{02934883-A9B8-454C-BC85-204CF6E7DBA3}" destId="{63E1EDDA-FEB5-4209-86BA-47A05292AD21}" srcOrd="0" destOrd="0" presId="urn:microsoft.com/office/officeart/2005/8/layout/venn1"/>
    <dgm:cxn modelId="{A4534430-7C3C-47EF-B103-BBF656A22A82}" type="presOf" srcId="{21FC4752-BD51-4230-A4E5-5D31243A8754}" destId="{76EE70EB-395D-46F6-857E-1D3C4B6BBD95}" srcOrd="1" destOrd="0" presId="urn:microsoft.com/office/officeart/2005/8/layout/venn1"/>
    <dgm:cxn modelId="{42405B4A-540F-44E2-B402-F3B47AC056AE}" type="presOf" srcId="{706EB959-DC78-4A91-88A5-EF9AD4BD9701}" destId="{72FB3DC0-774F-4221-A354-0B2A2E7795B0}" srcOrd="0" destOrd="0" presId="urn:microsoft.com/office/officeart/2005/8/layout/venn1"/>
    <dgm:cxn modelId="{630856D6-A1C1-4EAB-BC0C-3CCC085F5B84}" srcId="{02934883-A9B8-454C-BC85-204CF6E7DBA3}" destId="{21FC4752-BD51-4230-A4E5-5D31243A8754}" srcOrd="3" destOrd="0" parTransId="{F03D6994-AF84-443B-A267-28976A56D095}" sibTransId="{F5222026-12FE-499A-9BFE-54D728FFF3AB}"/>
    <dgm:cxn modelId="{95193409-B058-4020-8987-5691FC9A1835}" type="presOf" srcId="{706EB959-DC78-4A91-88A5-EF9AD4BD9701}" destId="{4C152A4D-EBBD-4858-BE6C-07DBF9989743}" srcOrd="1" destOrd="0" presId="urn:microsoft.com/office/officeart/2005/8/layout/venn1"/>
    <dgm:cxn modelId="{5B2CECB9-2084-495C-A616-DB761DBCA3DB}" type="presOf" srcId="{21FC4752-BD51-4230-A4E5-5D31243A8754}" destId="{B222CD0F-6EB6-407D-B03D-B062FBB284A9}" srcOrd="0" destOrd="0" presId="urn:microsoft.com/office/officeart/2005/8/layout/venn1"/>
    <dgm:cxn modelId="{1BD2BB49-EA60-460C-B138-020328FD9E9E}" type="presOf" srcId="{B3CB8D43-24B8-4B99-8556-74661E7569C1}" destId="{7EB7E9DA-46EF-4220-AAA1-117478A6E022}" srcOrd="1" destOrd="0" presId="urn:microsoft.com/office/officeart/2005/8/layout/venn1"/>
    <dgm:cxn modelId="{7EA42799-58FF-4FAD-B81E-16F24053E05A}" srcId="{02934883-A9B8-454C-BC85-204CF6E7DBA3}" destId="{15219F28-4853-442D-8D7B-22ACB7579AC5}" srcOrd="1" destOrd="0" parTransId="{1722A47F-48BA-4886-B002-2C104D6012AE}" sibTransId="{64AE5F70-1F05-4604-9C0F-F348F3EC97AF}"/>
    <dgm:cxn modelId="{95680E92-75E3-41A2-AF16-63DEABAF2892}" type="presOf" srcId="{15219F28-4853-442D-8D7B-22ACB7579AC5}" destId="{BACB21BE-5D1C-4328-A7BE-CDA6C2085EDE}" srcOrd="0" destOrd="0" presId="urn:microsoft.com/office/officeart/2005/8/layout/venn1"/>
    <dgm:cxn modelId="{23258DD9-895C-4B07-ACE3-E3C4EFFFB780}" type="presParOf" srcId="{63E1EDDA-FEB5-4209-86BA-47A05292AD21}" destId="{72FB3DC0-774F-4221-A354-0B2A2E7795B0}" srcOrd="0" destOrd="0" presId="urn:microsoft.com/office/officeart/2005/8/layout/venn1"/>
    <dgm:cxn modelId="{9DF263AB-FDC8-4B9D-A105-8FA18ACF1400}" type="presParOf" srcId="{63E1EDDA-FEB5-4209-86BA-47A05292AD21}" destId="{4C152A4D-EBBD-4858-BE6C-07DBF9989743}" srcOrd="1" destOrd="0" presId="urn:microsoft.com/office/officeart/2005/8/layout/venn1"/>
    <dgm:cxn modelId="{8E5CC124-8A9A-4438-85C1-F77857C0CE65}" type="presParOf" srcId="{63E1EDDA-FEB5-4209-86BA-47A05292AD21}" destId="{BACB21BE-5D1C-4328-A7BE-CDA6C2085EDE}" srcOrd="2" destOrd="0" presId="urn:microsoft.com/office/officeart/2005/8/layout/venn1"/>
    <dgm:cxn modelId="{F557CE3C-39E1-4C3A-8B6A-0389EF982449}" type="presParOf" srcId="{63E1EDDA-FEB5-4209-86BA-47A05292AD21}" destId="{CCD3461F-68CF-4314-B18C-E0E5EBD5BE47}" srcOrd="3" destOrd="0" presId="urn:microsoft.com/office/officeart/2005/8/layout/venn1"/>
    <dgm:cxn modelId="{52D03378-BDA9-44FE-AD8A-EA243FF6AF50}" type="presParOf" srcId="{63E1EDDA-FEB5-4209-86BA-47A05292AD21}" destId="{AE9AC3AB-3C25-4164-9840-5AABF1240D9E}" srcOrd="4" destOrd="0" presId="urn:microsoft.com/office/officeart/2005/8/layout/venn1"/>
    <dgm:cxn modelId="{6B25D73E-87AD-4C79-852B-7B4497606260}" type="presParOf" srcId="{63E1EDDA-FEB5-4209-86BA-47A05292AD21}" destId="{7EB7E9DA-46EF-4220-AAA1-117478A6E022}" srcOrd="5" destOrd="0" presId="urn:microsoft.com/office/officeart/2005/8/layout/venn1"/>
    <dgm:cxn modelId="{934FC04C-FE6F-4811-9648-FFF7B46C45BA}" type="presParOf" srcId="{63E1EDDA-FEB5-4209-86BA-47A05292AD21}" destId="{B222CD0F-6EB6-407D-B03D-B062FBB284A9}" srcOrd="6" destOrd="0" presId="urn:microsoft.com/office/officeart/2005/8/layout/venn1"/>
    <dgm:cxn modelId="{5BE4951B-05F1-422B-83E1-0AD409FFFA87}" type="presParOf" srcId="{63E1EDDA-FEB5-4209-86BA-47A05292AD21}" destId="{76EE70EB-395D-46F6-857E-1D3C4B6BBD9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3083C-11D3-4870-A797-8F515D5C77F9}" type="doc">
      <dgm:prSet loTypeId="urn:microsoft.com/office/officeart/2005/8/layout/hProcess9" loCatId="process" qsTypeId="urn:microsoft.com/office/officeart/2005/8/quickstyle/simple1" qsCatId="simple" csTypeId="urn:microsoft.com/office/officeart/2005/8/colors/accent1_2" csCatId="accent1" phldr="1"/>
      <dgm:spPr/>
    </dgm:pt>
    <dgm:pt modelId="{C90391F2-0FE5-4441-920F-EB9DDF786407}">
      <dgm:prSet phldrT="[Text]"/>
      <dgm:spPr>
        <a:solidFill>
          <a:srgbClr val="99CCFF"/>
        </a:solidFill>
      </dgm:spPr>
      <dgm:t>
        <a:bodyPr/>
        <a:lstStyle/>
        <a:p>
          <a:r>
            <a:rPr lang="en-US" dirty="0" smtClean="0"/>
            <a:t>Acute care</a:t>
          </a:r>
          <a:endParaRPr lang="en-US" dirty="0"/>
        </a:p>
      </dgm:t>
    </dgm:pt>
    <dgm:pt modelId="{C28FEF70-0A04-4059-BE33-FB39A9105CC9}" type="parTrans" cxnId="{FCC597DA-6BCD-4379-9615-E09E5D7316B4}">
      <dgm:prSet/>
      <dgm:spPr/>
      <dgm:t>
        <a:bodyPr/>
        <a:lstStyle/>
        <a:p>
          <a:endParaRPr lang="en-US"/>
        </a:p>
      </dgm:t>
    </dgm:pt>
    <dgm:pt modelId="{667E6DE5-63B3-4EC3-AAB2-00F965026BDD}" type="sibTrans" cxnId="{FCC597DA-6BCD-4379-9615-E09E5D7316B4}">
      <dgm:prSet/>
      <dgm:spPr/>
      <dgm:t>
        <a:bodyPr/>
        <a:lstStyle/>
        <a:p>
          <a:endParaRPr lang="en-US"/>
        </a:p>
      </dgm:t>
    </dgm:pt>
    <dgm:pt modelId="{7EC0EC22-ECA8-4B72-8766-BB520D45ABB8}">
      <dgm:prSet phldrT="[Text]"/>
      <dgm:spPr>
        <a:solidFill>
          <a:srgbClr val="2D5EC1"/>
        </a:solidFill>
      </dgm:spPr>
      <dgm:t>
        <a:bodyPr/>
        <a:lstStyle/>
        <a:p>
          <a:r>
            <a:rPr lang="en-US" dirty="0" smtClean="0"/>
            <a:t>Long-term-care</a:t>
          </a:r>
          <a:endParaRPr lang="en-US" dirty="0"/>
        </a:p>
      </dgm:t>
    </dgm:pt>
    <dgm:pt modelId="{02EFC457-9512-48C5-8A2C-1D85772BCDF2}" type="parTrans" cxnId="{D04B0DCD-3A4E-43A9-BA3E-CA8BE3D8437E}">
      <dgm:prSet/>
      <dgm:spPr/>
      <dgm:t>
        <a:bodyPr/>
        <a:lstStyle/>
        <a:p>
          <a:endParaRPr lang="en-US"/>
        </a:p>
      </dgm:t>
    </dgm:pt>
    <dgm:pt modelId="{1413FD61-6301-488C-BF2E-95B8C908C53C}" type="sibTrans" cxnId="{D04B0DCD-3A4E-43A9-BA3E-CA8BE3D8437E}">
      <dgm:prSet/>
      <dgm:spPr/>
      <dgm:t>
        <a:bodyPr/>
        <a:lstStyle/>
        <a:p>
          <a:endParaRPr lang="en-US"/>
        </a:p>
      </dgm:t>
    </dgm:pt>
    <dgm:pt modelId="{81FF1A26-DF55-44B7-97F8-3340FF98F201}" type="pres">
      <dgm:prSet presAssocID="{D9C3083C-11D3-4870-A797-8F515D5C77F9}" presName="CompostProcess" presStyleCnt="0">
        <dgm:presLayoutVars>
          <dgm:dir/>
          <dgm:resizeHandles val="exact"/>
        </dgm:presLayoutVars>
      </dgm:prSet>
      <dgm:spPr/>
    </dgm:pt>
    <dgm:pt modelId="{DE8C4788-3ED7-4F82-8A9E-4E8EA1CD007F}" type="pres">
      <dgm:prSet presAssocID="{D9C3083C-11D3-4870-A797-8F515D5C77F9}" presName="arrow" presStyleLbl="bgShp" presStyleIdx="0" presStyleCnt="1" custScaleX="14700" custScaleY="25000" custLinFactNeighborX="814"/>
      <dgm:spPr>
        <a:solidFill>
          <a:schemeClr val="accent2"/>
        </a:solidFill>
      </dgm:spPr>
    </dgm:pt>
    <dgm:pt modelId="{73413E4B-DD5B-4328-8A1F-4A78EA5FB6EA}" type="pres">
      <dgm:prSet presAssocID="{D9C3083C-11D3-4870-A797-8F515D5C77F9}" presName="linearProcess" presStyleCnt="0"/>
      <dgm:spPr/>
    </dgm:pt>
    <dgm:pt modelId="{6D61D8BD-663E-4721-8717-07D8E0F04FCB}" type="pres">
      <dgm:prSet presAssocID="{C90391F2-0FE5-4441-920F-EB9DDF786407}" presName="textNode" presStyleLbl="node1" presStyleIdx="0" presStyleCnt="2" custLinFactX="-16209" custLinFactNeighborX="-100000" custLinFactNeighborY="3125">
        <dgm:presLayoutVars>
          <dgm:bulletEnabled val="1"/>
        </dgm:presLayoutVars>
      </dgm:prSet>
      <dgm:spPr/>
      <dgm:t>
        <a:bodyPr/>
        <a:lstStyle/>
        <a:p>
          <a:endParaRPr lang="en-US"/>
        </a:p>
      </dgm:t>
    </dgm:pt>
    <dgm:pt modelId="{C4FD376B-7383-487E-834C-FA743E5E068E}" type="pres">
      <dgm:prSet presAssocID="{667E6DE5-63B3-4EC3-AAB2-00F965026BDD}" presName="sibTrans" presStyleCnt="0"/>
      <dgm:spPr/>
    </dgm:pt>
    <dgm:pt modelId="{618FA922-02C2-49B7-8198-B88E2A0777B1}" type="pres">
      <dgm:prSet presAssocID="{7EC0EC22-ECA8-4B72-8766-BB520D45ABB8}" presName="textNode" presStyleLbl="node1" presStyleIdx="1" presStyleCnt="2" custLinFactX="14428" custLinFactNeighborX="100000" custLinFactNeighborY="3125">
        <dgm:presLayoutVars>
          <dgm:bulletEnabled val="1"/>
        </dgm:presLayoutVars>
      </dgm:prSet>
      <dgm:spPr/>
      <dgm:t>
        <a:bodyPr/>
        <a:lstStyle/>
        <a:p>
          <a:endParaRPr lang="en-US"/>
        </a:p>
      </dgm:t>
    </dgm:pt>
  </dgm:ptLst>
  <dgm:cxnLst>
    <dgm:cxn modelId="{D44F7C27-1D19-40FA-BA5E-CC4F584EA3B8}" type="presOf" srcId="{C90391F2-0FE5-4441-920F-EB9DDF786407}" destId="{6D61D8BD-663E-4721-8717-07D8E0F04FCB}" srcOrd="0" destOrd="0" presId="urn:microsoft.com/office/officeart/2005/8/layout/hProcess9"/>
    <dgm:cxn modelId="{14AAD0A1-8A3F-4FC4-BEA8-0DEED08565D8}" type="presOf" srcId="{D9C3083C-11D3-4870-A797-8F515D5C77F9}" destId="{81FF1A26-DF55-44B7-97F8-3340FF98F201}" srcOrd="0" destOrd="0" presId="urn:microsoft.com/office/officeart/2005/8/layout/hProcess9"/>
    <dgm:cxn modelId="{3CF9E823-3422-423A-B297-2809535AF234}" type="presOf" srcId="{7EC0EC22-ECA8-4B72-8766-BB520D45ABB8}" destId="{618FA922-02C2-49B7-8198-B88E2A0777B1}" srcOrd="0" destOrd="0" presId="urn:microsoft.com/office/officeart/2005/8/layout/hProcess9"/>
    <dgm:cxn modelId="{FCC597DA-6BCD-4379-9615-E09E5D7316B4}" srcId="{D9C3083C-11D3-4870-A797-8F515D5C77F9}" destId="{C90391F2-0FE5-4441-920F-EB9DDF786407}" srcOrd="0" destOrd="0" parTransId="{C28FEF70-0A04-4059-BE33-FB39A9105CC9}" sibTransId="{667E6DE5-63B3-4EC3-AAB2-00F965026BDD}"/>
    <dgm:cxn modelId="{D04B0DCD-3A4E-43A9-BA3E-CA8BE3D8437E}" srcId="{D9C3083C-11D3-4870-A797-8F515D5C77F9}" destId="{7EC0EC22-ECA8-4B72-8766-BB520D45ABB8}" srcOrd="1" destOrd="0" parTransId="{02EFC457-9512-48C5-8A2C-1D85772BCDF2}" sibTransId="{1413FD61-6301-488C-BF2E-95B8C908C53C}"/>
    <dgm:cxn modelId="{A7BEECBC-AA2D-4107-B0EF-9586EA59D1D0}" type="presParOf" srcId="{81FF1A26-DF55-44B7-97F8-3340FF98F201}" destId="{DE8C4788-3ED7-4F82-8A9E-4E8EA1CD007F}" srcOrd="0" destOrd="0" presId="urn:microsoft.com/office/officeart/2005/8/layout/hProcess9"/>
    <dgm:cxn modelId="{3730E727-C161-4560-A147-5637C7FFB7FF}" type="presParOf" srcId="{81FF1A26-DF55-44B7-97F8-3340FF98F201}" destId="{73413E4B-DD5B-4328-8A1F-4A78EA5FB6EA}" srcOrd="1" destOrd="0" presId="urn:microsoft.com/office/officeart/2005/8/layout/hProcess9"/>
    <dgm:cxn modelId="{ABA357CA-35DC-406D-B27F-78629BEE1823}" type="presParOf" srcId="{73413E4B-DD5B-4328-8A1F-4A78EA5FB6EA}" destId="{6D61D8BD-663E-4721-8717-07D8E0F04FCB}" srcOrd="0" destOrd="0" presId="urn:microsoft.com/office/officeart/2005/8/layout/hProcess9"/>
    <dgm:cxn modelId="{1BA53C36-218B-4E53-97CD-EA8ECC6A76E0}" type="presParOf" srcId="{73413E4B-DD5B-4328-8A1F-4A78EA5FB6EA}" destId="{C4FD376B-7383-487E-834C-FA743E5E068E}" srcOrd="1" destOrd="0" presId="urn:microsoft.com/office/officeart/2005/8/layout/hProcess9"/>
    <dgm:cxn modelId="{692C696A-3C80-451C-B29B-42FBDD134B52}" type="presParOf" srcId="{73413E4B-DD5B-4328-8A1F-4A78EA5FB6EA}" destId="{618FA922-02C2-49B7-8198-B88E2A0777B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C3083C-11D3-4870-A797-8F515D5C77F9}" type="doc">
      <dgm:prSet loTypeId="urn:microsoft.com/office/officeart/2005/8/layout/hProcess9" loCatId="process" qsTypeId="urn:microsoft.com/office/officeart/2005/8/quickstyle/simple1" qsCatId="simple" csTypeId="urn:microsoft.com/office/officeart/2005/8/colors/accent1_2" csCatId="accent1" phldr="1"/>
      <dgm:spPr/>
    </dgm:pt>
    <dgm:pt modelId="{C90391F2-0FE5-4441-920F-EB9DDF786407}">
      <dgm:prSet phldrT="[Text]"/>
      <dgm:spPr>
        <a:solidFill>
          <a:srgbClr val="99CCFF"/>
        </a:solidFill>
      </dgm:spPr>
      <dgm:t>
        <a:bodyPr/>
        <a:lstStyle/>
        <a:p>
          <a:r>
            <a:rPr lang="en-US" dirty="0" smtClean="0"/>
            <a:t>Single Diseases</a:t>
          </a:r>
          <a:endParaRPr lang="en-US" dirty="0"/>
        </a:p>
      </dgm:t>
    </dgm:pt>
    <dgm:pt modelId="{C28FEF70-0A04-4059-BE33-FB39A9105CC9}" type="parTrans" cxnId="{FCC597DA-6BCD-4379-9615-E09E5D7316B4}">
      <dgm:prSet/>
      <dgm:spPr/>
      <dgm:t>
        <a:bodyPr/>
        <a:lstStyle/>
        <a:p>
          <a:endParaRPr lang="en-US"/>
        </a:p>
      </dgm:t>
    </dgm:pt>
    <dgm:pt modelId="{667E6DE5-63B3-4EC3-AAB2-00F965026BDD}" type="sibTrans" cxnId="{FCC597DA-6BCD-4379-9615-E09E5D7316B4}">
      <dgm:prSet/>
      <dgm:spPr/>
      <dgm:t>
        <a:bodyPr/>
        <a:lstStyle/>
        <a:p>
          <a:endParaRPr lang="en-US"/>
        </a:p>
      </dgm:t>
    </dgm:pt>
    <dgm:pt modelId="{7EC0EC22-ECA8-4B72-8766-BB520D45ABB8}">
      <dgm:prSet phldrT="[Text]"/>
      <dgm:spPr>
        <a:solidFill>
          <a:srgbClr val="3166CF"/>
        </a:solidFill>
      </dgm:spPr>
      <dgm:t>
        <a:bodyPr/>
        <a:lstStyle/>
        <a:p>
          <a:r>
            <a:rPr lang="en-US" dirty="0" smtClean="0"/>
            <a:t>Multiple chronic </a:t>
          </a:r>
          <a:br>
            <a:rPr lang="en-US" dirty="0" smtClean="0"/>
          </a:br>
          <a:r>
            <a:rPr lang="en-US" dirty="0" smtClean="0"/>
            <a:t>conditions</a:t>
          </a:r>
          <a:endParaRPr lang="en-US" dirty="0"/>
        </a:p>
      </dgm:t>
    </dgm:pt>
    <dgm:pt modelId="{02EFC457-9512-48C5-8A2C-1D85772BCDF2}" type="parTrans" cxnId="{D04B0DCD-3A4E-43A9-BA3E-CA8BE3D8437E}">
      <dgm:prSet/>
      <dgm:spPr/>
      <dgm:t>
        <a:bodyPr/>
        <a:lstStyle/>
        <a:p>
          <a:endParaRPr lang="en-US"/>
        </a:p>
      </dgm:t>
    </dgm:pt>
    <dgm:pt modelId="{1413FD61-6301-488C-BF2E-95B8C908C53C}" type="sibTrans" cxnId="{D04B0DCD-3A4E-43A9-BA3E-CA8BE3D8437E}">
      <dgm:prSet/>
      <dgm:spPr/>
      <dgm:t>
        <a:bodyPr/>
        <a:lstStyle/>
        <a:p>
          <a:endParaRPr lang="en-US"/>
        </a:p>
      </dgm:t>
    </dgm:pt>
    <dgm:pt modelId="{81FF1A26-DF55-44B7-97F8-3340FF98F201}" type="pres">
      <dgm:prSet presAssocID="{D9C3083C-11D3-4870-A797-8F515D5C77F9}" presName="CompostProcess" presStyleCnt="0">
        <dgm:presLayoutVars>
          <dgm:dir/>
          <dgm:resizeHandles val="exact"/>
        </dgm:presLayoutVars>
      </dgm:prSet>
      <dgm:spPr/>
    </dgm:pt>
    <dgm:pt modelId="{DE8C4788-3ED7-4F82-8A9E-4E8EA1CD007F}" type="pres">
      <dgm:prSet presAssocID="{D9C3083C-11D3-4870-A797-8F515D5C77F9}" presName="arrow" presStyleLbl="bgShp" presStyleIdx="0" presStyleCnt="1" custScaleX="14700" custScaleY="14520" custLinFactNeighborX="1256" custLinFactNeighborY="1260"/>
      <dgm:spPr>
        <a:solidFill>
          <a:schemeClr val="accent2"/>
        </a:solidFill>
      </dgm:spPr>
    </dgm:pt>
    <dgm:pt modelId="{73413E4B-DD5B-4328-8A1F-4A78EA5FB6EA}" type="pres">
      <dgm:prSet presAssocID="{D9C3083C-11D3-4870-A797-8F515D5C77F9}" presName="linearProcess" presStyleCnt="0"/>
      <dgm:spPr/>
    </dgm:pt>
    <dgm:pt modelId="{6D61D8BD-663E-4721-8717-07D8E0F04FCB}" type="pres">
      <dgm:prSet presAssocID="{C90391F2-0FE5-4441-920F-EB9DDF786407}" presName="textNode" presStyleLbl="node1" presStyleIdx="0" presStyleCnt="2" custScaleX="107885" custLinFactX="-16209" custLinFactNeighborX="-100000" custLinFactNeighborY="3125">
        <dgm:presLayoutVars>
          <dgm:bulletEnabled val="1"/>
        </dgm:presLayoutVars>
      </dgm:prSet>
      <dgm:spPr/>
      <dgm:t>
        <a:bodyPr/>
        <a:lstStyle/>
        <a:p>
          <a:endParaRPr lang="en-US"/>
        </a:p>
      </dgm:t>
    </dgm:pt>
    <dgm:pt modelId="{C4FD376B-7383-487E-834C-FA743E5E068E}" type="pres">
      <dgm:prSet presAssocID="{667E6DE5-63B3-4EC3-AAB2-00F965026BDD}" presName="sibTrans" presStyleCnt="0"/>
      <dgm:spPr/>
    </dgm:pt>
    <dgm:pt modelId="{618FA922-02C2-49B7-8198-B88E2A0777B1}" type="pres">
      <dgm:prSet presAssocID="{7EC0EC22-ECA8-4B72-8766-BB520D45ABB8}" presName="textNode" presStyleLbl="node1" presStyleIdx="1" presStyleCnt="2" custScaleX="104728" custLinFactX="14428" custLinFactNeighborX="100000" custLinFactNeighborY="3125">
        <dgm:presLayoutVars>
          <dgm:bulletEnabled val="1"/>
        </dgm:presLayoutVars>
      </dgm:prSet>
      <dgm:spPr/>
      <dgm:t>
        <a:bodyPr/>
        <a:lstStyle/>
        <a:p>
          <a:endParaRPr lang="en-US"/>
        </a:p>
      </dgm:t>
    </dgm:pt>
  </dgm:ptLst>
  <dgm:cxnLst>
    <dgm:cxn modelId="{64F92487-71A9-4F09-AF70-593A9375FDA0}" type="presOf" srcId="{7EC0EC22-ECA8-4B72-8766-BB520D45ABB8}" destId="{618FA922-02C2-49B7-8198-B88E2A0777B1}" srcOrd="0" destOrd="0" presId="urn:microsoft.com/office/officeart/2005/8/layout/hProcess9"/>
    <dgm:cxn modelId="{FCC597DA-6BCD-4379-9615-E09E5D7316B4}" srcId="{D9C3083C-11D3-4870-A797-8F515D5C77F9}" destId="{C90391F2-0FE5-4441-920F-EB9DDF786407}" srcOrd="0" destOrd="0" parTransId="{C28FEF70-0A04-4059-BE33-FB39A9105CC9}" sibTransId="{667E6DE5-63B3-4EC3-AAB2-00F965026BDD}"/>
    <dgm:cxn modelId="{8E881635-9678-406B-B629-515780E8B5E4}" type="presOf" srcId="{C90391F2-0FE5-4441-920F-EB9DDF786407}" destId="{6D61D8BD-663E-4721-8717-07D8E0F04FCB}" srcOrd="0" destOrd="0" presId="urn:microsoft.com/office/officeart/2005/8/layout/hProcess9"/>
    <dgm:cxn modelId="{D04B0DCD-3A4E-43A9-BA3E-CA8BE3D8437E}" srcId="{D9C3083C-11D3-4870-A797-8F515D5C77F9}" destId="{7EC0EC22-ECA8-4B72-8766-BB520D45ABB8}" srcOrd="1" destOrd="0" parTransId="{02EFC457-9512-48C5-8A2C-1D85772BCDF2}" sibTransId="{1413FD61-6301-488C-BF2E-95B8C908C53C}"/>
    <dgm:cxn modelId="{60E278FA-8FCA-4A89-A985-F2190FC9279E}" type="presOf" srcId="{D9C3083C-11D3-4870-A797-8F515D5C77F9}" destId="{81FF1A26-DF55-44B7-97F8-3340FF98F201}" srcOrd="0" destOrd="0" presId="urn:microsoft.com/office/officeart/2005/8/layout/hProcess9"/>
    <dgm:cxn modelId="{D709834A-B726-476D-9E22-508806134408}" type="presParOf" srcId="{81FF1A26-DF55-44B7-97F8-3340FF98F201}" destId="{DE8C4788-3ED7-4F82-8A9E-4E8EA1CD007F}" srcOrd="0" destOrd="0" presId="urn:microsoft.com/office/officeart/2005/8/layout/hProcess9"/>
    <dgm:cxn modelId="{0C66D045-098F-41BA-98CB-6408E7BAAC8B}" type="presParOf" srcId="{81FF1A26-DF55-44B7-97F8-3340FF98F201}" destId="{73413E4B-DD5B-4328-8A1F-4A78EA5FB6EA}" srcOrd="1" destOrd="0" presId="urn:microsoft.com/office/officeart/2005/8/layout/hProcess9"/>
    <dgm:cxn modelId="{A51C1636-6D91-4C10-9788-3C75373BC35B}" type="presParOf" srcId="{73413E4B-DD5B-4328-8A1F-4A78EA5FB6EA}" destId="{6D61D8BD-663E-4721-8717-07D8E0F04FCB}" srcOrd="0" destOrd="0" presId="urn:microsoft.com/office/officeart/2005/8/layout/hProcess9"/>
    <dgm:cxn modelId="{A96DED6D-7012-43AE-9A70-79095770DB7C}" type="presParOf" srcId="{73413E4B-DD5B-4328-8A1F-4A78EA5FB6EA}" destId="{C4FD376B-7383-487E-834C-FA743E5E068E}" srcOrd="1" destOrd="0" presId="urn:microsoft.com/office/officeart/2005/8/layout/hProcess9"/>
    <dgm:cxn modelId="{BF5C7CD8-1658-4115-A764-98FB742A1F18}" type="presParOf" srcId="{73413E4B-DD5B-4328-8A1F-4A78EA5FB6EA}" destId="{618FA922-02C2-49B7-8198-B88E2A0777B1}"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3083C-11D3-4870-A797-8F515D5C77F9}" type="doc">
      <dgm:prSet loTypeId="urn:microsoft.com/office/officeart/2005/8/layout/hProcess9" loCatId="process" qsTypeId="urn:microsoft.com/office/officeart/2005/8/quickstyle/simple1" qsCatId="simple" csTypeId="urn:microsoft.com/office/officeart/2005/8/colors/accent1_2" csCatId="accent1" phldr="1"/>
      <dgm:spPr/>
    </dgm:pt>
    <dgm:pt modelId="{C90391F2-0FE5-4441-920F-EB9DDF786407}">
      <dgm:prSet phldrT="[Text]"/>
      <dgm:spPr>
        <a:solidFill>
          <a:srgbClr val="99CCFF"/>
        </a:solidFill>
      </dgm:spPr>
      <dgm:t>
        <a:bodyPr/>
        <a:lstStyle/>
        <a:p>
          <a:r>
            <a:rPr lang="en-US" dirty="0" smtClean="0"/>
            <a:t>Passive Patient</a:t>
          </a:r>
          <a:endParaRPr lang="en-US" dirty="0"/>
        </a:p>
      </dgm:t>
    </dgm:pt>
    <dgm:pt modelId="{C28FEF70-0A04-4059-BE33-FB39A9105CC9}" type="parTrans" cxnId="{FCC597DA-6BCD-4379-9615-E09E5D7316B4}">
      <dgm:prSet/>
      <dgm:spPr/>
      <dgm:t>
        <a:bodyPr/>
        <a:lstStyle/>
        <a:p>
          <a:endParaRPr lang="en-US"/>
        </a:p>
      </dgm:t>
    </dgm:pt>
    <dgm:pt modelId="{667E6DE5-63B3-4EC3-AAB2-00F965026BDD}" type="sibTrans" cxnId="{FCC597DA-6BCD-4379-9615-E09E5D7316B4}">
      <dgm:prSet/>
      <dgm:spPr/>
      <dgm:t>
        <a:bodyPr/>
        <a:lstStyle/>
        <a:p>
          <a:endParaRPr lang="en-US"/>
        </a:p>
      </dgm:t>
    </dgm:pt>
    <dgm:pt modelId="{7EC0EC22-ECA8-4B72-8766-BB520D45ABB8}">
      <dgm:prSet phldrT="[Text]"/>
      <dgm:spPr>
        <a:solidFill>
          <a:srgbClr val="3166CF"/>
        </a:solidFill>
      </dgm:spPr>
      <dgm:t>
        <a:bodyPr/>
        <a:lstStyle/>
        <a:p>
          <a:r>
            <a:rPr lang="en-US" dirty="0" smtClean="0"/>
            <a:t>Active consumer</a:t>
          </a:r>
          <a:endParaRPr lang="en-US" dirty="0"/>
        </a:p>
      </dgm:t>
    </dgm:pt>
    <dgm:pt modelId="{02EFC457-9512-48C5-8A2C-1D85772BCDF2}" type="parTrans" cxnId="{D04B0DCD-3A4E-43A9-BA3E-CA8BE3D8437E}">
      <dgm:prSet/>
      <dgm:spPr/>
      <dgm:t>
        <a:bodyPr/>
        <a:lstStyle/>
        <a:p>
          <a:endParaRPr lang="en-US"/>
        </a:p>
      </dgm:t>
    </dgm:pt>
    <dgm:pt modelId="{1413FD61-6301-488C-BF2E-95B8C908C53C}" type="sibTrans" cxnId="{D04B0DCD-3A4E-43A9-BA3E-CA8BE3D8437E}">
      <dgm:prSet/>
      <dgm:spPr/>
      <dgm:t>
        <a:bodyPr/>
        <a:lstStyle/>
        <a:p>
          <a:endParaRPr lang="en-US"/>
        </a:p>
      </dgm:t>
    </dgm:pt>
    <dgm:pt modelId="{81FF1A26-DF55-44B7-97F8-3340FF98F201}" type="pres">
      <dgm:prSet presAssocID="{D9C3083C-11D3-4870-A797-8F515D5C77F9}" presName="CompostProcess" presStyleCnt="0">
        <dgm:presLayoutVars>
          <dgm:dir/>
          <dgm:resizeHandles val="exact"/>
        </dgm:presLayoutVars>
      </dgm:prSet>
      <dgm:spPr/>
    </dgm:pt>
    <dgm:pt modelId="{DE8C4788-3ED7-4F82-8A9E-4E8EA1CD007F}" type="pres">
      <dgm:prSet presAssocID="{D9C3083C-11D3-4870-A797-8F515D5C77F9}" presName="arrow" presStyleLbl="bgShp" presStyleIdx="0" presStyleCnt="1" custScaleX="14700" custScaleY="25000" custLinFactNeighborX="814"/>
      <dgm:spPr>
        <a:solidFill>
          <a:schemeClr val="accent2"/>
        </a:solidFill>
      </dgm:spPr>
    </dgm:pt>
    <dgm:pt modelId="{73413E4B-DD5B-4328-8A1F-4A78EA5FB6EA}" type="pres">
      <dgm:prSet presAssocID="{D9C3083C-11D3-4870-A797-8F515D5C77F9}" presName="linearProcess" presStyleCnt="0"/>
      <dgm:spPr/>
    </dgm:pt>
    <dgm:pt modelId="{6D61D8BD-663E-4721-8717-07D8E0F04FCB}" type="pres">
      <dgm:prSet presAssocID="{C90391F2-0FE5-4441-920F-EB9DDF786407}" presName="textNode" presStyleLbl="node1" presStyleIdx="0" presStyleCnt="2" custLinFactX="-16209" custLinFactNeighborX="-100000" custLinFactNeighborY="3125">
        <dgm:presLayoutVars>
          <dgm:bulletEnabled val="1"/>
        </dgm:presLayoutVars>
      </dgm:prSet>
      <dgm:spPr/>
      <dgm:t>
        <a:bodyPr/>
        <a:lstStyle/>
        <a:p>
          <a:endParaRPr lang="en-US"/>
        </a:p>
      </dgm:t>
    </dgm:pt>
    <dgm:pt modelId="{C4FD376B-7383-487E-834C-FA743E5E068E}" type="pres">
      <dgm:prSet presAssocID="{667E6DE5-63B3-4EC3-AAB2-00F965026BDD}" presName="sibTrans" presStyleCnt="0"/>
      <dgm:spPr/>
    </dgm:pt>
    <dgm:pt modelId="{618FA922-02C2-49B7-8198-B88E2A0777B1}" type="pres">
      <dgm:prSet presAssocID="{7EC0EC22-ECA8-4B72-8766-BB520D45ABB8}" presName="textNode" presStyleLbl="node1" presStyleIdx="1" presStyleCnt="2" custScaleX="95719" custLinFactX="14428" custLinFactNeighborX="100000" custLinFactNeighborY="3125">
        <dgm:presLayoutVars>
          <dgm:bulletEnabled val="1"/>
        </dgm:presLayoutVars>
      </dgm:prSet>
      <dgm:spPr/>
      <dgm:t>
        <a:bodyPr/>
        <a:lstStyle/>
        <a:p>
          <a:endParaRPr lang="en-US"/>
        </a:p>
      </dgm:t>
    </dgm:pt>
  </dgm:ptLst>
  <dgm:cxnLst>
    <dgm:cxn modelId="{66C43DA0-8FB0-4BA6-93F4-3AF93377ED06}" type="presOf" srcId="{D9C3083C-11D3-4870-A797-8F515D5C77F9}" destId="{81FF1A26-DF55-44B7-97F8-3340FF98F201}" srcOrd="0" destOrd="0" presId="urn:microsoft.com/office/officeart/2005/8/layout/hProcess9"/>
    <dgm:cxn modelId="{D1126D02-D5D0-43F9-89CB-CEDC510111B1}" type="presOf" srcId="{7EC0EC22-ECA8-4B72-8766-BB520D45ABB8}" destId="{618FA922-02C2-49B7-8198-B88E2A0777B1}" srcOrd="0" destOrd="0" presId="urn:microsoft.com/office/officeart/2005/8/layout/hProcess9"/>
    <dgm:cxn modelId="{FCC597DA-6BCD-4379-9615-E09E5D7316B4}" srcId="{D9C3083C-11D3-4870-A797-8F515D5C77F9}" destId="{C90391F2-0FE5-4441-920F-EB9DDF786407}" srcOrd="0" destOrd="0" parTransId="{C28FEF70-0A04-4059-BE33-FB39A9105CC9}" sibTransId="{667E6DE5-63B3-4EC3-AAB2-00F965026BDD}"/>
    <dgm:cxn modelId="{D04B0DCD-3A4E-43A9-BA3E-CA8BE3D8437E}" srcId="{D9C3083C-11D3-4870-A797-8F515D5C77F9}" destId="{7EC0EC22-ECA8-4B72-8766-BB520D45ABB8}" srcOrd="1" destOrd="0" parTransId="{02EFC457-9512-48C5-8A2C-1D85772BCDF2}" sibTransId="{1413FD61-6301-488C-BF2E-95B8C908C53C}"/>
    <dgm:cxn modelId="{BE74E8C4-8BA2-48AA-859B-610EB91EFD39}" type="presOf" srcId="{C90391F2-0FE5-4441-920F-EB9DDF786407}" destId="{6D61D8BD-663E-4721-8717-07D8E0F04FCB}" srcOrd="0" destOrd="0" presId="urn:microsoft.com/office/officeart/2005/8/layout/hProcess9"/>
    <dgm:cxn modelId="{E7368CD7-2A72-476E-B791-C8D5400A380C}" type="presParOf" srcId="{81FF1A26-DF55-44B7-97F8-3340FF98F201}" destId="{DE8C4788-3ED7-4F82-8A9E-4E8EA1CD007F}" srcOrd="0" destOrd="0" presId="urn:microsoft.com/office/officeart/2005/8/layout/hProcess9"/>
    <dgm:cxn modelId="{05E5654C-539D-4059-A6A7-95AAF2E20DEF}" type="presParOf" srcId="{81FF1A26-DF55-44B7-97F8-3340FF98F201}" destId="{73413E4B-DD5B-4328-8A1F-4A78EA5FB6EA}" srcOrd="1" destOrd="0" presId="urn:microsoft.com/office/officeart/2005/8/layout/hProcess9"/>
    <dgm:cxn modelId="{1A909D03-1B33-472F-91E4-4FBD064B3A06}" type="presParOf" srcId="{73413E4B-DD5B-4328-8A1F-4A78EA5FB6EA}" destId="{6D61D8BD-663E-4721-8717-07D8E0F04FCB}" srcOrd="0" destOrd="0" presId="urn:microsoft.com/office/officeart/2005/8/layout/hProcess9"/>
    <dgm:cxn modelId="{E7C51B7F-8E7C-40B7-93C4-A2C10022C0BD}" type="presParOf" srcId="{73413E4B-DD5B-4328-8A1F-4A78EA5FB6EA}" destId="{C4FD376B-7383-487E-834C-FA743E5E068E}" srcOrd="1" destOrd="0" presId="urn:microsoft.com/office/officeart/2005/8/layout/hProcess9"/>
    <dgm:cxn modelId="{5865CBA6-C200-4843-8554-FCC0ABF003B7}" type="presParOf" srcId="{73413E4B-DD5B-4328-8A1F-4A78EA5FB6EA}" destId="{618FA922-02C2-49B7-8198-B88E2A0777B1}" srcOrd="2"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C3083C-11D3-4870-A797-8F515D5C77F9}" type="doc">
      <dgm:prSet loTypeId="urn:microsoft.com/office/officeart/2005/8/layout/hProcess9" loCatId="process" qsTypeId="urn:microsoft.com/office/officeart/2005/8/quickstyle/simple1" qsCatId="simple" csTypeId="urn:microsoft.com/office/officeart/2005/8/colors/accent1_2" csCatId="accent1" phldr="1"/>
      <dgm:spPr/>
    </dgm:pt>
    <dgm:pt modelId="{C90391F2-0FE5-4441-920F-EB9DDF786407}">
      <dgm:prSet phldrT="[Text]"/>
      <dgm:spPr>
        <a:solidFill>
          <a:srgbClr val="99CCFF"/>
        </a:solidFill>
      </dgm:spPr>
      <dgm:t>
        <a:bodyPr/>
        <a:lstStyle/>
        <a:p>
          <a:r>
            <a:rPr lang="en-US" dirty="0" smtClean="0"/>
            <a:t>Institutional care</a:t>
          </a:r>
          <a:endParaRPr lang="en-US" dirty="0"/>
        </a:p>
      </dgm:t>
    </dgm:pt>
    <dgm:pt modelId="{C28FEF70-0A04-4059-BE33-FB39A9105CC9}" type="parTrans" cxnId="{FCC597DA-6BCD-4379-9615-E09E5D7316B4}">
      <dgm:prSet/>
      <dgm:spPr/>
      <dgm:t>
        <a:bodyPr/>
        <a:lstStyle/>
        <a:p>
          <a:endParaRPr lang="en-US"/>
        </a:p>
      </dgm:t>
    </dgm:pt>
    <dgm:pt modelId="{667E6DE5-63B3-4EC3-AAB2-00F965026BDD}" type="sibTrans" cxnId="{FCC597DA-6BCD-4379-9615-E09E5D7316B4}">
      <dgm:prSet/>
      <dgm:spPr/>
      <dgm:t>
        <a:bodyPr/>
        <a:lstStyle/>
        <a:p>
          <a:endParaRPr lang="en-US"/>
        </a:p>
      </dgm:t>
    </dgm:pt>
    <dgm:pt modelId="{7EC0EC22-ECA8-4B72-8766-BB520D45ABB8}">
      <dgm:prSet phldrT="[Text]"/>
      <dgm:spPr>
        <a:solidFill>
          <a:srgbClr val="3166CF"/>
        </a:solidFill>
      </dgm:spPr>
      <dgm:t>
        <a:bodyPr/>
        <a:lstStyle/>
        <a:p>
          <a:r>
            <a:rPr lang="en-US" dirty="0" smtClean="0"/>
            <a:t>Home care</a:t>
          </a:r>
          <a:endParaRPr lang="en-US" dirty="0"/>
        </a:p>
      </dgm:t>
    </dgm:pt>
    <dgm:pt modelId="{02EFC457-9512-48C5-8A2C-1D85772BCDF2}" type="parTrans" cxnId="{D04B0DCD-3A4E-43A9-BA3E-CA8BE3D8437E}">
      <dgm:prSet/>
      <dgm:spPr/>
      <dgm:t>
        <a:bodyPr/>
        <a:lstStyle/>
        <a:p>
          <a:endParaRPr lang="en-US"/>
        </a:p>
      </dgm:t>
    </dgm:pt>
    <dgm:pt modelId="{1413FD61-6301-488C-BF2E-95B8C908C53C}" type="sibTrans" cxnId="{D04B0DCD-3A4E-43A9-BA3E-CA8BE3D8437E}">
      <dgm:prSet/>
      <dgm:spPr/>
      <dgm:t>
        <a:bodyPr/>
        <a:lstStyle/>
        <a:p>
          <a:endParaRPr lang="en-US"/>
        </a:p>
      </dgm:t>
    </dgm:pt>
    <dgm:pt modelId="{81FF1A26-DF55-44B7-97F8-3340FF98F201}" type="pres">
      <dgm:prSet presAssocID="{D9C3083C-11D3-4870-A797-8F515D5C77F9}" presName="CompostProcess" presStyleCnt="0">
        <dgm:presLayoutVars>
          <dgm:dir/>
          <dgm:resizeHandles val="exact"/>
        </dgm:presLayoutVars>
      </dgm:prSet>
      <dgm:spPr/>
    </dgm:pt>
    <dgm:pt modelId="{DE8C4788-3ED7-4F82-8A9E-4E8EA1CD007F}" type="pres">
      <dgm:prSet presAssocID="{D9C3083C-11D3-4870-A797-8F515D5C77F9}" presName="arrow" presStyleLbl="bgShp" presStyleIdx="0" presStyleCnt="1" custScaleX="14700" custScaleY="25000" custLinFactNeighborX="814"/>
      <dgm:spPr>
        <a:solidFill>
          <a:schemeClr val="accent2"/>
        </a:solidFill>
      </dgm:spPr>
    </dgm:pt>
    <dgm:pt modelId="{73413E4B-DD5B-4328-8A1F-4A78EA5FB6EA}" type="pres">
      <dgm:prSet presAssocID="{D9C3083C-11D3-4870-A797-8F515D5C77F9}" presName="linearProcess" presStyleCnt="0"/>
      <dgm:spPr/>
    </dgm:pt>
    <dgm:pt modelId="{6D61D8BD-663E-4721-8717-07D8E0F04FCB}" type="pres">
      <dgm:prSet presAssocID="{C90391F2-0FE5-4441-920F-EB9DDF786407}" presName="textNode" presStyleLbl="node1" presStyleIdx="0" presStyleCnt="2" custScaleX="93869" custLinFactX="-14783" custLinFactNeighborX="-100000" custLinFactNeighborY="3125">
        <dgm:presLayoutVars>
          <dgm:bulletEnabled val="1"/>
        </dgm:presLayoutVars>
      </dgm:prSet>
      <dgm:spPr/>
      <dgm:t>
        <a:bodyPr/>
        <a:lstStyle/>
        <a:p>
          <a:endParaRPr lang="en-US"/>
        </a:p>
      </dgm:t>
    </dgm:pt>
    <dgm:pt modelId="{C4FD376B-7383-487E-834C-FA743E5E068E}" type="pres">
      <dgm:prSet presAssocID="{667E6DE5-63B3-4EC3-AAB2-00F965026BDD}" presName="sibTrans" presStyleCnt="0"/>
      <dgm:spPr/>
    </dgm:pt>
    <dgm:pt modelId="{618FA922-02C2-49B7-8198-B88E2A0777B1}" type="pres">
      <dgm:prSet presAssocID="{7EC0EC22-ECA8-4B72-8766-BB520D45ABB8}" presName="textNode" presStyleLbl="node1" presStyleIdx="1" presStyleCnt="2" custScaleX="93488" custLinFactX="14428" custLinFactNeighborX="100000" custLinFactNeighborY="3125">
        <dgm:presLayoutVars>
          <dgm:bulletEnabled val="1"/>
        </dgm:presLayoutVars>
      </dgm:prSet>
      <dgm:spPr/>
      <dgm:t>
        <a:bodyPr/>
        <a:lstStyle/>
        <a:p>
          <a:endParaRPr lang="en-US"/>
        </a:p>
      </dgm:t>
    </dgm:pt>
  </dgm:ptLst>
  <dgm:cxnLst>
    <dgm:cxn modelId="{6C5582E7-C8C1-4950-B99B-DD20E8477551}" type="presOf" srcId="{C90391F2-0FE5-4441-920F-EB9DDF786407}" destId="{6D61D8BD-663E-4721-8717-07D8E0F04FCB}" srcOrd="0" destOrd="0" presId="urn:microsoft.com/office/officeart/2005/8/layout/hProcess9"/>
    <dgm:cxn modelId="{1CF344F5-012A-4E48-B18C-8C851CB55BBD}" type="presOf" srcId="{D9C3083C-11D3-4870-A797-8F515D5C77F9}" destId="{81FF1A26-DF55-44B7-97F8-3340FF98F201}" srcOrd="0" destOrd="0" presId="urn:microsoft.com/office/officeart/2005/8/layout/hProcess9"/>
    <dgm:cxn modelId="{FCC597DA-6BCD-4379-9615-E09E5D7316B4}" srcId="{D9C3083C-11D3-4870-A797-8F515D5C77F9}" destId="{C90391F2-0FE5-4441-920F-EB9DDF786407}" srcOrd="0" destOrd="0" parTransId="{C28FEF70-0A04-4059-BE33-FB39A9105CC9}" sibTransId="{667E6DE5-63B3-4EC3-AAB2-00F965026BDD}"/>
    <dgm:cxn modelId="{789A70A5-66C8-4497-8E08-7E4745D43499}" type="presOf" srcId="{7EC0EC22-ECA8-4B72-8766-BB520D45ABB8}" destId="{618FA922-02C2-49B7-8198-B88E2A0777B1}" srcOrd="0" destOrd="0" presId="urn:microsoft.com/office/officeart/2005/8/layout/hProcess9"/>
    <dgm:cxn modelId="{D04B0DCD-3A4E-43A9-BA3E-CA8BE3D8437E}" srcId="{D9C3083C-11D3-4870-A797-8F515D5C77F9}" destId="{7EC0EC22-ECA8-4B72-8766-BB520D45ABB8}" srcOrd="1" destOrd="0" parTransId="{02EFC457-9512-48C5-8A2C-1D85772BCDF2}" sibTransId="{1413FD61-6301-488C-BF2E-95B8C908C53C}"/>
    <dgm:cxn modelId="{B6AEF0AF-450F-4453-B840-8177A443D641}" type="presParOf" srcId="{81FF1A26-DF55-44B7-97F8-3340FF98F201}" destId="{DE8C4788-3ED7-4F82-8A9E-4E8EA1CD007F}" srcOrd="0" destOrd="0" presId="urn:microsoft.com/office/officeart/2005/8/layout/hProcess9"/>
    <dgm:cxn modelId="{FDE4F937-8F15-492D-8720-9A1B6967944B}" type="presParOf" srcId="{81FF1A26-DF55-44B7-97F8-3340FF98F201}" destId="{73413E4B-DD5B-4328-8A1F-4A78EA5FB6EA}" srcOrd="1" destOrd="0" presId="urn:microsoft.com/office/officeart/2005/8/layout/hProcess9"/>
    <dgm:cxn modelId="{F6050AE6-8555-4359-B5C3-05C416D5439E}" type="presParOf" srcId="{73413E4B-DD5B-4328-8A1F-4A78EA5FB6EA}" destId="{6D61D8BD-663E-4721-8717-07D8E0F04FCB}" srcOrd="0" destOrd="0" presId="urn:microsoft.com/office/officeart/2005/8/layout/hProcess9"/>
    <dgm:cxn modelId="{39661A64-50BB-470B-B476-0B1FA5F8DAA8}" type="presParOf" srcId="{73413E4B-DD5B-4328-8A1F-4A78EA5FB6EA}" destId="{C4FD376B-7383-487E-834C-FA743E5E068E}" srcOrd="1" destOrd="0" presId="urn:microsoft.com/office/officeart/2005/8/layout/hProcess9"/>
    <dgm:cxn modelId="{AF4661AC-4628-4FDE-94DD-8658CF4E2423}" type="presParOf" srcId="{73413E4B-DD5B-4328-8A1F-4A78EA5FB6EA}" destId="{618FA922-02C2-49B7-8198-B88E2A0777B1}" srcOrd="2"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C3083C-11D3-4870-A797-8F515D5C77F9}" type="doc">
      <dgm:prSet loTypeId="urn:microsoft.com/office/officeart/2005/8/layout/hProcess9" loCatId="process" qsTypeId="urn:microsoft.com/office/officeart/2005/8/quickstyle/simple1" qsCatId="simple" csTypeId="urn:microsoft.com/office/officeart/2005/8/colors/accent1_2" csCatId="accent1" phldr="1"/>
      <dgm:spPr/>
    </dgm:pt>
    <dgm:pt modelId="{C90391F2-0FE5-4441-920F-EB9DDF786407}">
      <dgm:prSet phldrT="[Text]"/>
      <dgm:spPr>
        <a:solidFill>
          <a:srgbClr val="99CCFF"/>
        </a:solidFill>
      </dgm:spPr>
      <dgm:t>
        <a:bodyPr/>
        <a:lstStyle/>
        <a:p>
          <a:r>
            <a:rPr lang="en-US" dirty="0" smtClean="0"/>
            <a:t>Generic Approach</a:t>
          </a:r>
          <a:endParaRPr lang="en-US" dirty="0"/>
        </a:p>
      </dgm:t>
    </dgm:pt>
    <dgm:pt modelId="{C28FEF70-0A04-4059-BE33-FB39A9105CC9}" type="parTrans" cxnId="{FCC597DA-6BCD-4379-9615-E09E5D7316B4}">
      <dgm:prSet/>
      <dgm:spPr/>
      <dgm:t>
        <a:bodyPr/>
        <a:lstStyle/>
        <a:p>
          <a:endParaRPr lang="en-US"/>
        </a:p>
      </dgm:t>
    </dgm:pt>
    <dgm:pt modelId="{667E6DE5-63B3-4EC3-AAB2-00F965026BDD}" type="sibTrans" cxnId="{FCC597DA-6BCD-4379-9615-E09E5D7316B4}">
      <dgm:prSet/>
      <dgm:spPr/>
      <dgm:t>
        <a:bodyPr/>
        <a:lstStyle/>
        <a:p>
          <a:endParaRPr lang="en-US"/>
        </a:p>
      </dgm:t>
    </dgm:pt>
    <dgm:pt modelId="{7EC0EC22-ECA8-4B72-8766-BB520D45ABB8}">
      <dgm:prSet phldrT="[Text]"/>
      <dgm:spPr>
        <a:solidFill>
          <a:srgbClr val="3166CF"/>
        </a:solidFill>
      </dgm:spPr>
      <dgm:t>
        <a:bodyPr/>
        <a:lstStyle/>
        <a:p>
          <a:r>
            <a:rPr lang="en-US" dirty="0" err="1" smtClean="0"/>
            <a:t>Personalised</a:t>
          </a:r>
          <a:r>
            <a:rPr lang="en-US" dirty="0" smtClean="0"/>
            <a:t> </a:t>
          </a:r>
          <a:br>
            <a:rPr lang="en-US" dirty="0" smtClean="0"/>
          </a:br>
          <a:r>
            <a:rPr lang="en-US" dirty="0" smtClean="0"/>
            <a:t>Care</a:t>
          </a:r>
          <a:endParaRPr lang="en-US" dirty="0"/>
        </a:p>
      </dgm:t>
    </dgm:pt>
    <dgm:pt modelId="{02EFC457-9512-48C5-8A2C-1D85772BCDF2}" type="parTrans" cxnId="{D04B0DCD-3A4E-43A9-BA3E-CA8BE3D8437E}">
      <dgm:prSet/>
      <dgm:spPr/>
      <dgm:t>
        <a:bodyPr/>
        <a:lstStyle/>
        <a:p>
          <a:endParaRPr lang="en-US"/>
        </a:p>
      </dgm:t>
    </dgm:pt>
    <dgm:pt modelId="{1413FD61-6301-488C-BF2E-95B8C908C53C}" type="sibTrans" cxnId="{D04B0DCD-3A4E-43A9-BA3E-CA8BE3D8437E}">
      <dgm:prSet/>
      <dgm:spPr/>
      <dgm:t>
        <a:bodyPr/>
        <a:lstStyle/>
        <a:p>
          <a:endParaRPr lang="en-US"/>
        </a:p>
      </dgm:t>
    </dgm:pt>
    <dgm:pt modelId="{81FF1A26-DF55-44B7-97F8-3340FF98F201}" type="pres">
      <dgm:prSet presAssocID="{D9C3083C-11D3-4870-A797-8F515D5C77F9}" presName="CompostProcess" presStyleCnt="0">
        <dgm:presLayoutVars>
          <dgm:dir/>
          <dgm:resizeHandles val="exact"/>
        </dgm:presLayoutVars>
      </dgm:prSet>
      <dgm:spPr/>
    </dgm:pt>
    <dgm:pt modelId="{DE8C4788-3ED7-4F82-8A9E-4E8EA1CD007F}" type="pres">
      <dgm:prSet presAssocID="{D9C3083C-11D3-4870-A797-8F515D5C77F9}" presName="arrow" presStyleLbl="bgShp" presStyleIdx="0" presStyleCnt="1" custScaleX="14700" custScaleY="14520" custLinFactNeighborX="1256" custLinFactNeighborY="1260"/>
      <dgm:spPr>
        <a:solidFill>
          <a:schemeClr val="accent2"/>
        </a:solidFill>
      </dgm:spPr>
    </dgm:pt>
    <dgm:pt modelId="{73413E4B-DD5B-4328-8A1F-4A78EA5FB6EA}" type="pres">
      <dgm:prSet presAssocID="{D9C3083C-11D3-4870-A797-8F515D5C77F9}" presName="linearProcess" presStyleCnt="0"/>
      <dgm:spPr/>
    </dgm:pt>
    <dgm:pt modelId="{6D61D8BD-663E-4721-8717-07D8E0F04FCB}" type="pres">
      <dgm:prSet presAssocID="{C90391F2-0FE5-4441-920F-EB9DDF786407}" presName="textNode" presStyleLbl="node1" presStyleIdx="0" presStyleCnt="2" custScaleX="127432" custLinFactX="-29441" custLinFactNeighborX="-100000" custLinFactNeighborY="5000">
        <dgm:presLayoutVars>
          <dgm:bulletEnabled val="1"/>
        </dgm:presLayoutVars>
      </dgm:prSet>
      <dgm:spPr/>
      <dgm:t>
        <a:bodyPr/>
        <a:lstStyle/>
        <a:p>
          <a:endParaRPr lang="en-US"/>
        </a:p>
      </dgm:t>
    </dgm:pt>
    <dgm:pt modelId="{C4FD376B-7383-487E-834C-FA743E5E068E}" type="pres">
      <dgm:prSet presAssocID="{667E6DE5-63B3-4EC3-AAB2-00F965026BDD}" presName="sibTrans" presStyleCnt="0"/>
      <dgm:spPr/>
    </dgm:pt>
    <dgm:pt modelId="{618FA922-02C2-49B7-8198-B88E2A0777B1}" type="pres">
      <dgm:prSet presAssocID="{7EC0EC22-ECA8-4B72-8766-BB520D45ABB8}" presName="textNode" presStyleLbl="node1" presStyleIdx="1" presStyleCnt="2" custScaleX="127928" custLinFactX="20694" custLinFactNeighborX="100000" custLinFactNeighborY="5000">
        <dgm:presLayoutVars>
          <dgm:bulletEnabled val="1"/>
        </dgm:presLayoutVars>
      </dgm:prSet>
      <dgm:spPr/>
      <dgm:t>
        <a:bodyPr/>
        <a:lstStyle/>
        <a:p>
          <a:endParaRPr lang="en-US"/>
        </a:p>
      </dgm:t>
    </dgm:pt>
  </dgm:ptLst>
  <dgm:cxnLst>
    <dgm:cxn modelId="{AC11DF22-7D06-4279-876A-27D7B2A19CBE}" type="presOf" srcId="{7EC0EC22-ECA8-4B72-8766-BB520D45ABB8}" destId="{618FA922-02C2-49B7-8198-B88E2A0777B1}" srcOrd="0" destOrd="0" presId="urn:microsoft.com/office/officeart/2005/8/layout/hProcess9"/>
    <dgm:cxn modelId="{FCC597DA-6BCD-4379-9615-E09E5D7316B4}" srcId="{D9C3083C-11D3-4870-A797-8F515D5C77F9}" destId="{C90391F2-0FE5-4441-920F-EB9DDF786407}" srcOrd="0" destOrd="0" parTransId="{C28FEF70-0A04-4059-BE33-FB39A9105CC9}" sibTransId="{667E6DE5-63B3-4EC3-AAB2-00F965026BDD}"/>
    <dgm:cxn modelId="{7B191D1D-C131-4D73-AEBD-FCA1E283F1DB}" type="presOf" srcId="{C90391F2-0FE5-4441-920F-EB9DDF786407}" destId="{6D61D8BD-663E-4721-8717-07D8E0F04FCB}" srcOrd="0" destOrd="0" presId="urn:microsoft.com/office/officeart/2005/8/layout/hProcess9"/>
    <dgm:cxn modelId="{AB469C5D-B486-4E71-8B33-68AE69DF24B9}" type="presOf" srcId="{D9C3083C-11D3-4870-A797-8F515D5C77F9}" destId="{81FF1A26-DF55-44B7-97F8-3340FF98F201}" srcOrd="0" destOrd="0" presId="urn:microsoft.com/office/officeart/2005/8/layout/hProcess9"/>
    <dgm:cxn modelId="{D04B0DCD-3A4E-43A9-BA3E-CA8BE3D8437E}" srcId="{D9C3083C-11D3-4870-A797-8F515D5C77F9}" destId="{7EC0EC22-ECA8-4B72-8766-BB520D45ABB8}" srcOrd="1" destOrd="0" parTransId="{02EFC457-9512-48C5-8A2C-1D85772BCDF2}" sibTransId="{1413FD61-6301-488C-BF2E-95B8C908C53C}"/>
    <dgm:cxn modelId="{E40E01EE-EAA2-4349-9BF7-816D5CCA0A02}" type="presParOf" srcId="{81FF1A26-DF55-44B7-97F8-3340FF98F201}" destId="{DE8C4788-3ED7-4F82-8A9E-4E8EA1CD007F}" srcOrd="0" destOrd="0" presId="urn:microsoft.com/office/officeart/2005/8/layout/hProcess9"/>
    <dgm:cxn modelId="{C17501D1-7DBD-404E-8C08-63BDFDE3FB1A}" type="presParOf" srcId="{81FF1A26-DF55-44B7-97F8-3340FF98F201}" destId="{73413E4B-DD5B-4328-8A1F-4A78EA5FB6EA}" srcOrd="1" destOrd="0" presId="urn:microsoft.com/office/officeart/2005/8/layout/hProcess9"/>
    <dgm:cxn modelId="{0BF72D89-D2AB-4BB6-B830-F641F5395B74}" type="presParOf" srcId="{73413E4B-DD5B-4328-8A1F-4A78EA5FB6EA}" destId="{6D61D8BD-663E-4721-8717-07D8E0F04FCB}" srcOrd="0" destOrd="0" presId="urn:microsoft.com/office/officeart/2005/8/layout/hProcess9"/>
    <dgm:cxn modelId="{95CCF008-137A-4131-8A4A-B57EACD9E86E}" type="presParOf" srcId="{73413E4B-DD5B-4328-8A1F-4A78EA5FB6EA}" destId="{C4FD376B-7383-487E-834C-FA743E5E068E}" srcOrd="1" destOrd="0" presId="urn:microsoft.com/office/officeart/2005/8/layout/hProcess9"/>
    <dgm:cxn modelId="{DB4B07A4-90FF-46AA-8A3D-32CF1B1F8604}" type="presParOf" srcId="{73413E4B-DD5B-4328-8A1F-4A78EA5FB6EA}" destId="{618FA922-02C2-49B7-8198-B88E2A0777B1}" srcOrd="2"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C7A81-9F80-4370-9BB6-F5ED1DADC55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BFC53C2-2777-49A5-B2F6-D64B0920082C}">
      <dgm:prSet/>
      <dgm:spPr>
        <a:solidFill>
          <a:schemeClr val="accent6">
            <a:lumMod val="40000"/>
            <a:lumOff val="60000"/>
          </a:schemeClr>
        </a:solidFill>
      </dgm:spPr>
      <dgm:t>
        <a:bodyPr/>
        <a:lstStyle/>
        <a:p>
          <a:pPr rtl="0"/>
          <a:r>
            <a:rPr lang="en-GB" dirty="0" smtClean="0"/>
            <a:t>Smarter, innovation friendly Policies</a:t>
          </a:r>
          <a:endParaRPr lang="en-US" dirty="0"/>
        </a:p>
      </dgm:t>
    </dgm:pt>
    <dgm:pt modelId="{6F94C6B3-C981-4546-A1ED-DA15D71F6846}" type="parTrans" cxnId="{3B370C22-C4F5-453B-BE2C-D35C751303D7}">
      <dgm:prSet/>
      <dgm:spPr/>
      <dgm:t>
        <a:bodyPr/>
        <a:lstStyle/>
        <a:p>
          <a:endParaRPr lang="en-US"/>
        </a:p>
      </dgm:t>
    </dgm:pt>
    <dgm:pt modelId="{9FF7C49C-D2B5-4B53-9AC7-3F42F6904BF8}" type="sibTrans" cxnId="{3B370C22-C4F5-453B-BE2C-D35C751303D7}">
      <dgm:prSet/>
      <dgm:spPr/>
      <dgm:t>
        <a:bodyPr/>
        <a:lstStyle/>
        <a:p>
          <a:endParaRPr lang="en-US"/>
        </a:p>
      </dgm:t>
    </dgm:pt>
    <dgm:pt modelId="{27A0E944-6519-49D2-8A82-F0304AD244F2}">
      <dgm:prSet/>
      <dgm:spPr>
        <a:solidFill>
          <a:srgbClr val="3E6FD2"/>
        </a:solidFill>
      </dgm:spPr>
      <dgm:t>
        <a:bodyPr/>
        <a:lstStyle/>
        <a:p>
          <a:pPr rtl="0"/>
          <a:r>
            <a:rPr lang="en-GB" dirty="0" smtClean="0"/>
            <a:t>Creating scale, partnerships and return of investments</a:t>
          </a:r>
          <a:endParaRPr lang="en-US" dirty="0"/>
        </a:p>
      </dgm:t>
    </dgm:pt>
    <dgm:pt modelId="{17093B0A-2A28-4CAE-B852-9E8967AF2F76}" type="parTrans" cxnId="{AB2585C1-F3C9-4F8C-B72E-7CE765EA0B82}">
      <dgm:prSet/>
      <dgm:spPr/>
      <dgm:t>
        <a:bodyPr/>
        <a:lstStyle/>
        <a:p>
          <a:endParaRPr lang="en-US"/>
        </a:p>
      </dgm:t>
    </dgm:pt>
    <dgm:pt modelId="{7BE70EB1-31BD-4B1D-ADBB-2A248335DB81}" type="sibTrans" cxnId="{AB2585C1-F3C9-4F8C-B72E-7CE765EA0B82}">
      <dgm:prSet/>
      <dgm:spPr/>
      <dgm:t>
        <a:bodyPr/>
        <a:lstStyle/>
        <a:p>
          <a:endParaRPr lang="en-US"/>
        </a:p>
      </dgm:t>
    </dgm:pt>
    <dgm:pt modelId="{965350A3-054C-4C06-B52E-66DFFE562DDD}">
      <dgm:prSet/>
      <dgm:spPr>
        <a:solidFill>
          <a:srgbClr val="00B0F0"/>
        </a:solidFill>
      </dgm:spPr>
      <dgm:t>
        <a:bodyPr/>
        <a:lstStyle/>
        <a:p>
          <a:pPr rtl="0"/>
          <a:r>
            <a:rPr lang="en-GB" dirty="0" smtClean="0"/>
            <a:t>Investing in Research and Innovation</a:t>
          </a:r>
        </a:p>
        <a:p>
          <a:pPr rtl="0"/>
          <a:r>
            <a:rPr lang="en-GB" dirty="0" smtClean="0"/>
            <a:t>(H2020)</a:t>
          </a:r>
          <a:endParaRPr lang="en-GB" dirty="0"/>
        </a:p>
      </dgm:t>
    </dgm:pt>
    <dgm:pt modelId="{D92C044E-572B-4914-9E86-161EB5614BEB}" type="parTrans" cxnId="{8786FCE6-4AF8-46E0-B3B7-92A0BF447259}">
      <dgm:prSet/>
      <dgm:spPr/>
      <dgm:t>
        <a:bodyPr/>
        <a:lstStyle/>
        <a:p>
          <a:endParaRPr lang="en-US"/>
        </a:p>
      </dgm:t>
    </dgm:pt>
    <dgm:pt modelId="{38615062-44B1-41E1-9164-2568EDF6F616}" type="sibTrans" cxnId="{8786FCE6-4AF8-46E0-B3B7-92A0BF447259}">
      <dgm:prSet/>
      <dgm:spPr/>
      <dgm:t>
        <a:bodyPr/>
        <a:lstStyle/>
        <a:p>
          <a:endParaRPr lang="en-US"/>
        </a:p>
      </dgm:t>
    </dgm:pt>
    <dgm:pt modelId="{8CB9CDE4-AD3F-41CE-AAAD-52B77ADD4DC9}">
      <dgm:prSet/>
      <dgm:spPr>
        <a:solidFill>
          <a:schemeClr val="accent6">
            <a:lumMod val="60000"/>
            <a:lumOff val="40000"/>
          </a:schemeClr>
        </a:solidFill>
      </dgm:spPr>
      <dgm:t>
        <a:bodyPr/>
        <a:lstStyle/>
        <a:p>
          <a:pPr rtl="0"/>
          <a:r>
            <a:rPr lang="en-GB" dirty="0" smtClean="0"/>
            <a:t>European Innovation Partnership on Active and Healthy Ageing</a:t>
          </a:r>
          <a:endParaRPr lang="en-US" dirty="0"/>
        </a:p>
      </dgm:t>
    </dgm:pt>
    <dgm:pt modelId="{6B1A2283-48A2-40C0-BE07-48435B1BE20E}" type="parTrans" cxnId="{F9A14A62-2427-4D87-813A-71EEF428397A}">
      <dgm:prSet/>
      <dgm:spPr/>
      <dgm:t>
        <a:bodyPr/>
        <a:lstStyle/>
        <a:p>
          <a:endParaRPr lang="en-US"/>
        </a:p>
      </dgm:t>
    </dgm:pt>
    <dgm:pt modelId="{4014B7F2-83B9-49DB-962A-3BE8FC28CC86}" type="sibTrans" cxnId="{F9A14A62-2427-4D87-813A-71EEF428397A}">
      <dgm:prSet/>
      <dgm:spPr/>
      <dgm:t>
        <a:bodyPr/>
        <a:lstStyle/>
        <a:p>
          <a:endParaRPr lang="en-US"/>
        </a:p>
      </dgm:t>
    </dgm:pt>
    <dgm:pt modelId="{E6B0F68A-43FC-47A2-97A0-6790ED7C33A0}">
      <dgm:prSet/>
      <dgm:spPr/>
      <dgm:t>
        <a:bodyPr/>
        <a:lstStyle/>
        <a:p>
          <a:endParaRPr lang="en-US" dirty="0"/>
        </a:p>
      </dgm:t>
    </dgm:pt>
    <dgm:pt modelId="{ECF5F4B6-2AB5-4840-8C0B-5707636DE7AB}" type="parTrans" cxnId="{AD1AC874-8827-47AE-BCAE-166FEF8F4E96}">
      <dgm:prSet/>
      <dgm:spPr/>
      <dgm:t>
        <a:bodyPr/>
        <a:lstStyle/>
        <a:p>
          <a:endParaRPr lang="en-US"/>
        </a:p>
      </dgm:t>
    </dgm:pt>
    <dgm:pt modelId="{2271C918-EC6C-4792-9E45-B3424025F323}" type="sibTrans" cxnId="{AD1AC874-8827-47AE-BCAE-166FEF8F4E96}">
      <dgm:prSet/>
      <dgm:spPr/>
      <dgm:t>
        <a:bodyPr/>
        <a:lstStyle/>
        <a:p>
          <a:endParaRPr lang="en-US"/>
        </a:p>
      </dgm:t>
    </dgm:pt>
    <dgm:pt modelId="{0B3298B6-3135-4073-85A2-A1287896D8F2}">
      <dgm:prSet/>
      <dgm:spPr/>
      <dgm:t>
        <a:bodyPr/>
        <a:lstStyle/>
        <a:p>
          <a:endParaRPr lang="en-US" dirty="0"/>
        </a:p>
      </dgm:t>
    </dgm:pt>
    <dgm:pt modelId="{E45D7737-5C4C-4174-AA33-49F1D410A8B5}" type="parTrans" cxnId="{E239C19D-436F-4614-897C-C9649A10E5B9}">
      <dgm:prSet/>
      <dgm:spPr/>
      <dgm:t>
        <a:bodyPr/>
        <a:lstStyle/>
        <a:p>
          <a:endParaRPr lang="en-US"/>
        </a:p>
      </dgm:t>
    </dgm:pt>
    <dgm:pt modelId="{2FAB3B97-7D6C-4C84-B0B3-9A7873D69CE5}" type="sibTrans" cxnId="{E239C19D-436F-4614-897C-C9649A10E5B9}">
      <dgm:prSet/>
      <dgm:spPr/>
      <dgm:t>
        <a:bodyPr/>
        <a:lstStyle/>
        <a:p>
          <a:endParaRPr lang="en-US"/>
        </a:p>
      </dgm:t>
    </dgm:pt>
    <dgm:pt modelId="{655DE15B-CF6C-4447-B981-84ED6437C994}">
      <dgm:prSet/>
      <dgm:spPr/>
      <dgm:t>
        <a:bodyPr/>
        <a:lstStyle/>
        <a:p>
          <a:pPr rtl="0"/>
          <a:endParaRPr lang="en-GB" dirty="0"/>
        </a:p>
      </dgm:t>
    </dgm:pt>
    <dgm:pt modelId="{54BCA1EE-34E7-4B0E-B9ED-0E40DCE111B3}" type="parTrans" cxnId="{828B4294-B3F4-49F4-8DBA-0E55D382F1A1}">
      <dgm:prSet/>
      <dgm:spPr/>
      <dgm:t>
        <a:bodyPr/>
        <a:lstStyle/>
        <a:p>
          <a:endParaRPr lang="en-US"/>
        </a:p>
      </dgm:t>
    </dgm:pt>
    <dgm:pt modelId="{2EBC11A1-2871-40C5-94C1-9DC600C7FBB8}" type="sibTrans" cxnId="{828B4294-B3F4-49F4-8DBA-0E55D382F1A1}">
      <dgm:prSet/>
      <dgm:spPr/>
      <dgm:t>
        <a:bodyPr/>
        <a:lstStyle/>
        <a:p>
          <a:endParaRPr lang="en-US"/>
        </a:p>
      </dgm:t>
    </dgm:pt>
    <dgm:pt modelId="{7850DEB2-4A9C-4229-BED8-A1A01612D215}" type="pres">
      <dgm:prSet presAssocID="{AEFC7A81-9F80-4370-9BB6-F5ED1DADC551}" presName="matrix" presStyleCnt="0">
        <dgm:presLayoutVars>
          <dgm:chMax val="1"/>
          <dgm:dir/>
          <dgm:resizeHandles val="exact"/>
        </dgm:presLayoutVars>
      </dgm:prSet>
      <dgm:spPr/>
      <dgm:t>
        <a:bodyPr/>
        <a:lstStyle/>
        <a:p>
          <a:endParaRPr lang="en-US"/>
        </a:p>
      </dgm:t>
    </dgm:pt>
    <dgm:pt modelId="{017B769D-65DC-417B-9176-335B68B0FAB0}" type="pres">
      <dgm:prSet presAssocID="{AEFC7A81-9F80-4370-9BB6-F5ED1DADC551}" presName="diamond" presStyleLbl="bgShp" presStyleIdx="0" presStyleCnt="1"/>
      <dgm:spPr/>
    </dgm:pt>
    <dgm:pt modelId="{6BB7729A-EA75-4C7D-B4FB-51B4187224D7}" type="pres">
      <dgm:prSet presAssocID="{AEFC7A81-9F80-4370-9BB6-F5ED1DADC551}" presName="quad1" presStyleLbl="node1" presStyleIdx="0" presStyleCnt="4" custLinFactNeighborY="-1059">
        <dgm:presLayoutVars>
          <dgm:chMax val="0"/>
          <dgm:chPref val="0"/>
          <dgm:bulletEnabled val="1"/>
        </dgm:presLayoutVars>
      </dgm:prSet>
      <dgm:spPr/>
      <dgm:t>
        <a:bodyPr/>
        <a:lstStyle/>
        <a:p>
          <a:endParaRPr lang="en-US"/>
        </a:p>
      </dgm:t>
    </dgm:pt>
    <dgm:pt modelId="{CF34BDAC-41C9-4D26-AECC-70A0E8F630C7}" type="pres">
      <dgm:prSet presAssocID="{AEFC7A81-9F80-4370-9BB6-F5ED1DADC551}" presName="quad2" presStyleLbl="node1" presStyleIdx="1" presStyleCnt="4">
        <dgm:presLayoutVars>
          <dgm:chMax val="0"/>
          <dgm:chPref val="0"/>
          <dgm:bulletEnabled val="1"/>
        </dgm:presLayoutVars>
      </dgm:prSet>
      <dgm:spPr/>
      <dgm:t>
        <a:bodyPr/>
        <a:lstStyle/>
        <a:p>
          <a:endParaRPr lang="en-US"/>
        </a:p>
      </dgm:t>
    </dgm:pt>
    <dgm:pt modelId="{64F11795-6D6E-4410-A775-A280A83239E7}" type="pres">
      <dgm:prSet presAssocID="{AEFC7A81-9F80-4370-9BB6-F5ED1DADC551}" presName="quad3" presStyleLbl="node1" presStyleIdx="2" presStyleCnt="4">
        <dgm:presLayoutVars>
          <dgm:chMax val="0"/>
          <dgm:chPref val="0"/>
          <dgm:bulletEnabled val="1"/>
        </dgm:presLayoutVars>
      </dgm:prSet>
      <dgm:spPr/>
      <dgm:t>
        <a:bodyPr/>
        <a:lstStyle/>
        <a:p>
          <a:endParaRPr lang="en-US"/>
        </a:p>
      </dgm:t>
    </dgm:pt>
    <dgm:pt modelId="{FB50AB92-B674-460F-AD0B-549B6BEF566B}" type="pres">
      <dgm:prSet presAssocID="{AEFC7A81-9F80-4370-9BB6-F5ED1DADC551}" presName="quad4" presStyleLbl="node1" presStyleIdx="3" presStyleCnt="4" custLinFactNeighborX="-1028">
        <dgm:presLayoutVars>
          <dgm:chMax val="0"/>
          <dgm:chPref val="0"/>
          <dgm:bulletEnabled val="1"/>
        </dgm:presLayoutVars>
      </dgm:prSet>
      <dgm:spPr/>
      <dgm:t>
        <a:bodyPr/>
        <a:lstStyle/>
        <a:p>
          <a:endParaRPr lang="en-US"/>
        </a:p>
      </dgm:t>
    </dgm:pt>
  </dgm:ptLst>
  <dgm:cxnLst>
    <dgm:cxn modelId="{8786FCE6-4AF8-46E0-B3B7-92A0BF447259}" srcId="{AEFC7A81-9F80-4370-9BB6-F5ED1DADC551}" destId="{965350A3-054C-4C06-B52E-66DFFE562DDD}" srcOrd="2" destOrd="0" parTransId="{D92C044E-572B-4914-9E86-161EB5614BEB}" sibTransId="{38615062-44B1-41E1-9164-2568EDF6F616}"/>
    <dgm:cxn modelId="{E239C19D-436F-4614-897C-C9649A10E5B9}" srcId="{AEFC7A81-9F80-4370-9BB6-F5ED1DADC551}" destId="{0B3298B6-3135-4073-85A2-A1287896D8F2}" srcOrd="5" destOrd="0" parTransId="{E45D7737-5C4C-4174-AA33-49F1D410A8B5}" sibTransId="{2FAB3B97-7D6C-4C84-B0B3-9A7873D69CE5}"/>
    <dgm:cxn modelId="{F9A14A62-2427-4D87-813A-71EEF428397A}" srcId="{AEFC7A81-9F80-4370-9BB6-F5ED1DADC551}" destId="{8CB9CDE4-AD3F-41CE-AAAD-52B77ADD4DC9}" srcOrd="3" destOrd="0" parTransId="{6B1A2283-48A2-40C0-BE07-48435B1BE20E}" sibTransId="{4014B7F2-83B9-49DB-962A-3BE8FC28CC86}"/>
    <dgm:cxn modelId="{828B4294-B3F4-49F4-8DBA-0E55D382F1A1}" srcId="{0B3298B6-3135-4073-85A2-A1287896D8F2}" destId="{655DE15B-CF6C-4447-B981-84ED6437C994}" srcOrd="0" destOrd="0" parTransId="{54BCA1EE-34E7-4B0E-B9ED-0E40DCE111B3}" sibTransId="{2EBC11A1-2871-40C5-94C1-9DC600C7FBB8}"/>
    <dgm:cxn modelId="{3B370C22-C4F5-453B-BE2C-D35C751303D7}" srcId="{AEFC7A81-9F80-4370-9BB6-F5ED1DADC551}" destId="{0BFC53C2-2777-49A5-B2F6-D64B0920082C}" srcOrd="0" destOrd="0" parTransId="{6F94C6B3-C981-4546-A1ED-DA15D71F6846}" sibTransId="{9FF7C49C-D2B5-4B53-9AC7-3F42F6904BF8}"/>
    <dgm:cxn modelId="{AD1AC874-8827-47AE-BCAE-166FEF8F4E96}" srcId="{AEFC7A81-9F80-4370-9BB6-F5ED1DADC551}" destId="{E6B0F68A-43FC-47A2-97A0-6790ED7C33A0}" srcOrd="4" destOrd="0" parTransId="{ECF5F4B6-2AB5-4840-8C0B-5707636DE7AB}" sibTransId="{2271C918-EC6C-4792-9E45-B3424025F323}"/>
    <dgm:cxn modelId="{FB237BD3-B59D-4EA8-B503-32186FA9A11D}" type="presOf" srcId="{27A0E944-6519-49D2-8A82-F0304AD244F2}" destId="{CF34BDAC-41C9-4D26-AECC-70A0E8F630C7}" srcOrd="0" destOrd="0" presId="urn:microsoft.com/office/officeart/2005/8/layout/matrix3"/>
    <dgm:cxn modelId="{AB2585C1-F3C9-4F8C-B72E-7CE765EA0B82}" srcId="{AEFC7A81-9F80-4370-9BB6-F5ED1DADC551}" destId="{27A0E944-6519-49D2-8A82-F0304AD244F2}" srcOrd="1" destOrd="0" parTransId="{17093B0A-2A28-4CAE-B852-9E8967AF2F76}" sibTransId="{7BE70EB1-31BD-4B1D-ADBB-2A248335DB81}"/>
    <dgm:cxn modelId="{28012CA9-611D-4BA3-9A23-CE3FD51DA8FF}" type="presOf" srcId="{965350A3-054C-4C06-B52E-66DFFE562DDD}" destId="{64F11795-6D6E-4410-A775-A280A83239E7}" srcOrd="0" destOrd="0" presId="urn:microsoft.com/office/officeart/2005/8/layout/matrix3"/>
    <dgm:cxn modelId="{4E121D28-8AF0-4A45-A486-6CCE84461EB8}" type="presOf" srcId="{AEFC7A81-9F80-4370-9BB6-F5ED1DADC551}" destId="{7850DEB2-4A9C-4229-BED8-A1A01612D215}" srcOrd="0" destOrd="0" presId="urn:microsoft.com/office/officeart/2005/8/layout/matrix3"/>
    <dgm:cxn modelId="{7E90B7B6-DD70-410B-8A9D-2164C283BA76}" type="presOf" srcId="{8CB9CDE4-AD3F-41CE-AAAD-52B77ADD4DC9}" destId="{FB50AB92-B674-460F-AD0B-549B6BEF566B}" srcOrd="0" destOrd="0" presId="urn:microsoft.com/office/officeart/2005/8/layout/matrix3"/>
    <dgm:cxn modelId="{E66DE4FB-25E7-426B-B32C-FA64191BADEB}" type="presOf" srcId="{0BFC53C2-2777-49A5-B2F6-D64B0920082C}" destId="{6BB7729A-EA75-4C7D-B4FB-51B4187224D7}" srcOrd="0" destOrd="0" presId="urn:microsoft.com/office/officeart/2005/8/layout/matrix3"/>
    <dgm:cxn modelId="{3F5DD093-90D8-4E96-B7AE-A7F1A29AB28A}" type="presParOf" srcId="{7850DEB2-4A9C-4229-BED8-A1A01612D215}" destId="{017B769D-65DC-417B-9176-335B68B0FAB0}" srcOrd="0" destOrd="0" presId="urn:microsoft.com/office/officeart/2005/8/layout/matrix3"/>
    <dgm:cxn modelId="{FAC371E8-41F1-4322-909F-8D5DC46026A5}" type="presParOf" srcId="{7850DEB2-4A9C-4229-BED8-A1A01612D215}" destId="{6BB7729A-EA75-4C7D-B4FB-51B4187224D7}" srcOrd="1" destOrd="0" presId="urn:microsoft.com/office/officeart/2005/8/layout/matrix3"/>
    <dgm:cxn modelId="{380A1E27-DE89-4BCC-86FE-4D9F1515EC82}" type="presParOf" srcId="{7850DEB2-4A9C-4229-BED8-A1A01612D215}" destId="{CF34BDAC-41C9-4D26-AECC-70A0E8F630C7}" srcOrd="2" destOrd="0" presId="urn:microsoft.com/office/officeart/2005/8/layout/matrix3"/>
    <dgm:cxn modelId="{F9EBC8B6-F517-446F-9BCF-6F9630E49B1C}" type="presParOf" srcId="{7850DEB2-4A9C-4229-BED8-A1A01612D215}" destId="{64F11795-6D6E-4410-A775-A280A83239E7}" srcOrd="3" destOrd="0" presId="urn:microsoft.com/office/officeart/2005/8/layout/matrix3"/>
    <dgm:cxn modelId="{38A35B9B-10FB-498E-BFDC-DC551F8C04CE}" type="presParOf" srcId="{7850DEB2-4A9C-4229-BED8-A1A01612D215}" destId="{FB50AB92-B674-460F-AD0B-549B6BEF566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F3869-4B89-47F1-B023-50BC150FB5AF}"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n-US"/>
        </a:p>
      </dgm:t>
    </dgm:pt>
    <dgm:pt modelId="{3461D897-D032-47A5-B4EA-C540B805736B}">
      <dgm:prSet/>
      <dgm:spPr/>
      <dgm:t>
        <a:bodyPr/>
        <a:lstStyle/>
        <a:p>
          <a:pPr rtl="0"/>
          <a:r>
            <a:rPr lang="en-GB" baseline="0" dirty="0" smtClean="0">
              <a:solidFill>
                <a:schemeClr val="accent2"/>
              </a:solidFill>
            </a:rPr>
            <a:t>The Consumer Market</a:t>
          </a:r>
          <a:endParaRPr lang="en-US" baseline="0" dirty="0">
            <a:solidFill>
              <a:schemeClr val="accent2"/>
            </a:solidFill>
          </a:endParaRPr>
        </a:p>
      </dgm:t>
    </dgm:pt>
    <dgm:pt modelId="{9EC543EE-286D-4AB5-903A-6F5B8D3E5524}" type="parTrans" cxnId="{247EBC2D-19FF-41C3-B493-F97D5929D859}">
      <dgm:prSet/>
      <dgm:spPr/>
      <dgm:t>
        <a:bodyPr/>
        <a:lstStyle/>
        <a:p>
          <a:endParaRPr lang="en-US"/>
        </a:p>
      </dgm:t>
    </dgm:pt>
    <dgm:pt modelId="{CA7FBE90-B393-4005-B789-12D438BB052C}" type="sibTrans" cxnId="{247EBC2D-19FF-41C3-B493-F97D5929D859}">
      <dgm:prSet/>
      <dgm:spPr/>
      <dgm:t>
        <a:bodyPr/>
        <a:lstStyle/>
        <a:p>
          <a:endParaRPr lang="en-US"/>
        </a:p>
      </dgm:t>
    </dgm:pt>
    <dgm:pt modelId="{B6B456EA-525C-4B30-8BDC-3C163277FFC4}">
      <dgm:prSet/>
      <dgm:spPr/>
      <dgm:t>
        <a:bodyPr/>
        <a:lstStyle/>
        <a:p>
          <a:pPr rtl="0"/>
          <a:r>
            <a:rPr lang="en-GB" baseline="0" dirty="0" smtClean="0">
              <a:solidFill>
                <a:schemeClr val="accent2"/>
              </a:solidFill>
            </a:rPr>
            <a:t>The Public Market</a:t>
          </a:r>
          <a:endParaRPr lang="en-US" baseline="0" dirty="0">
            <a:solidFill>
              <a:schemeClr val="accent2"/>
            </a:solidFill>
          </a:endParaRPr>
        </a:p>
      </dgm:t>
    </dgm:pt>
    <dgm:pt modelId="{93E27957-08C3-4E54-A9EC-443D861B8A46}" type="parTrans" cxnId="{10CD26BB-2DBE-4944-9D1B-7F2AB122A66D}">
      <dgm:prSet/>
      <dgm:spPr/>
      <dgm:t>
        <a:bodyPr/>
        <a:lstStyle/>
        <a:p>
          <a:endParaRPr lang="en-US"/>
        </a:p>
      </dgm:t>
    </dgm:pt>
    <dgm:pt modelId="{624AB904-785D-4618-9795-FC3DD290773E}" type="sibTrans" cxnId="{10CD26BB-2DBE-4944-9D1B-7F2AB122A66D}">
      <dgm:prSet/>
      <dgm:spPr/>
      <dgm:t>
        <a:bodyPr/>
        <a:lstStyle/>
        <a:p>
          <a:endParaRPr lang="en-US"/>
        </a:p>
      </dgm:t>
    </dgm:pt>
    <dgm:pt modelId="{91A8614A-967E-47AB-8B6B-744792E7174F}">
      <dgm:prSet custT="1"/>
      <dgm:spPr/>
      <dgm:t>
        <a:bodyPr/>
        <a:lstStyle/>
        <a:p>
          <a:r>
            <a:rPr lang="en-US" sz="2000" dirty="0" smtClean="0"/>
            <a:t>3000 B€ Wealth by people over 65</a:t>
          </a:r>
          <a:endParaRPr lang="en-US" sz="2000" dirty="0"/>
        </a:p>
      </dgm:t>
    </dgm:pt>
    <dgm:pt modelId="{7D71035A-585C-470A-AEB0-4303CF57CC97}" type="parTrans" cxnId="{72A6EC52-1655-4E8F-83A8-AC16BAD83812}">
      <dgm:prSet/>
      <dgm:spPr/>
      <dgm:t>
        <a:bodyPr/>
        <a:lstStyle/>
        <a:p>
          <a:endParaRPr lang="en-US"/>
        </a:p>
      </dgm:t>
    </dgm:pt>
    <dgm:pt modelId="{2BB62DE9-1831-4B09-A283-C28734471B8D}" type="sibTrans" cxnId="{72A6EC52-1655-4E8F-83A8-AC16BAD83812}">
      <dgm:prSet/>
      <dgm:spPr/>
      <dgm:t>
        <a:bodyPr/>
        <a:lstStyle/>
        <a:p>
          <a:endParaRPr lang="en-US"/>
        </a:p>
      </dgm:t>
    </dgm:pt>
    <dgm:pt modelId="{435117C1-305E-4458-8DC7-AA5E1E48B1B7}">
      <dgm:prSet custT="1"/>
      <dgm:spPr/>
      <dgm:t>
        <a:bodyPr/>
        <a:lstStyle/>
        <a:p>
          <a:r>
            <a:rPr lang="en-US" sz="2000" dirty="0" smtClean="0"/>
            <a:t>85 Million Consumers over 65 and growing</a:t>
          </a:r>
          <a:endParaRPr lang="en-US" sz="2000" dirty="0"/>
        </a:p>
      </dgm:t>
    </dgm:pt>
    <dgm:pt modelId="{B0986014-9452-41D8-9FE9-7CF9152FC0CE}" type="parTrans" cxnId="{A04924D0-2A6C-4B2D-A347-D618441FF98A}">
      <dgm:prSet/>
      <dgm:spPr/>
      <dgm:t>
        <a:bodyPr/>
        <a:lstStyle/>
        <a:p>
          <a:endParaRPr lang="en-US"/>
        </a:p>
      </dgm:t>
    </dgm:pt>
    <dgm:pt modelId="{56C223A3-BF7F-4616-865A-588E2EE14A01}" type="sibTrans" cxnId="{A04924D0-2A6C-4B2D-A347-D618441FF98A}">
      <dgm:prSet/>
      <dgm:spPr/>
      <dgm:t>
        <a:bodyPr/>
        <a:lstStyle/>
        <a:p>
          <a:endParaRPr lang="en-US"/>
        </a:p>
      </dgm:t>
    </dgm:pt>
    <dgm:pt modelId="{0E6B73A2-3982-491D-A45D-597E9A978836}">
      <dgm:prSet custT="1"/>
      <dgm:spPr/>
      <dgm:t>
        <a:bodyPr/>
        <a:lstStyle/>
        <a:p>
          <a:r>
            <a:rPr lang="en-US" sz="2000" dirty="0" smtClean="0"/>
            <a:t>&lt;15% ICT use</a:t>
          </a:r>
          <a:endParaRPr lang="en-US" sz="2400" dirty="0"/>
        </a:p>
      </dgm:t>
    </dgm:pt>
    <dgm:pt modelId="{CF889D0F-CFAD-409E-A2CF-F52C8EF116DD}" type="parTrans" cxnId="{923BC7DD-5B86-4B79-99AA-3C45947057A1}">
      <dgm:prSet/>
      <dgm:spPr/>
      <dgm:t>
        <a:bodyPr/>
        <a:lstStyle/>
        <a:p>
          <a:endParaRPr lang="en-US"/>
        </a:p>
      </dgm:t>
    </dgm:pt>
    <dgm:pt modelId="{A983D3B1-F85E-4B40-BF2C-4BE0D59BFF82}" type="sibTrans" cxnId="{923BC7DD-5B86-4B79-99AA-3C45947057A1}">
      <dgm:prSet/>
      <dgm:spPr/>
      <dgm:t>
        <a:bodyPr/>
        <a:lstStyle/>
        <a:p>
          <a:endParaRPr lang="en-US"/>
        </a:p>
      </dgm:t>
    </dgm:pt>
    <dgm:pt modelId="{F33600B0-DD20-41A9-9234-D65ABB5A5CEC}">
      <dgm:prSet custT="1"/>
      <dgm:spPr/>
      <dgm:t>
        <a:bodyPr/>
        <a:lstStyle/>
        <a:p>
          <a:r>
            <a:rPr lang="en-US" sz="2000" dirty="0" smtClean="0"/>
            <a:t>Care costs </a:t>
          </a:r>
          <a:br>
            <a:rPr lang="en-US" sz="2000" dirty="0" smtClean="0"/>
          </a:br>
          <a:r>
            <a:rPr lang="en-US" sz="2000" dirty="0" smtClean="0"/>
            <a:t>~1000 B€ /year in Europe (8 % GDP)</a:t>
          </a:r>
          <a:endParaRPr lang="en-US" sz="2000" dirty="0"/>
        </a:p>
      </dgm:t>
    </dgm:pt>
    <dgm:pt modelId="{CA9D88E3-D965-4C14-B9CF-2FCABA9985FE}" type="parTrans" cxnId="{C3E107A9-84E7-4A6D-93C4-302F4C0F9041}">
      <dgm:prSet/>
      <dgm:spPr/>
      <dgm:t>
        <a:bodyPr/>
        <a:lstStyle/>
        <a:p>
          <a:endParaRPr lang="en-US"/>
        </a:p>
      </dgm:t>
    </dgm:pt>
    <dgm:pt modelId="{1A4BAA0A-9809-45AC-A19F-D4B912782111}" type="sibTrans" cxnId="{C3E107A9-84E7-4A6D-93C4-302F4C0F9041}">
      <dgm:prSet/>
      <dgm:spPr/>
      <dgm:t>
        <a:bodyPr/>
        <a:lstStyle/>
        <a:p>
          <a:endParaRPr lang="en-US"/>
        </a:p>
      </dgm:t>
    </dgm:pt>
    <dgm:pt modelId="{05DD4971-9A34-489D-8B4F-036BDD81844D}">
      <dgm:prSet/>
      <dgm:spPr/>
      <dgm:t>
        <a:bodyPr/>
        <a:lstStyle/>
        <a:p>
          <a:endParaRPr lang="en-US" sz="2400" dirty="0"/>
        </a:p>
      </dgm:t>
    </dgm:pt>
    <dgm:pt modelId="{042DACE3-4ACB-4041-97D4-8D5BE6E2B5E8}" type="parTrans" cxnId="{5588F6DA-6354-45ED-839B-96B34237AA69}">
      <dgm:prSet/>
      <dgm:spPr/>
      <dgm:t>
        <a:bodyPr/>
        <a:lstStyle/>
        <a:p>
          <a:endParaRPr lang="en-US"/>
        </a:p>
      </dgm:t>
    </dgm:pt>
    <dgm:pt modelId="{E004B51A-DA3C-46CB-827C-A834E2C6A2ED}" type="sibTrans" cxnId="{5588F6DA-6354-45ED-839B-96B34237AA69}">
      <dgm:prSet/>
      <dgm:spPr/>
      <dgm:t>
        <a:bodyPr/>
        <a:lstStyle/>
        <a:p>
          <a:endParaRPr lang="en-US"/>
        </a:p>
      </dgm:t>
    </dgm:pt>
    <dgm:pt modelId="{EC9C6F52-DF12-4AAE-A99E-1D4116CD317C}">
      <dgm:prSet custT="1"/>
      <dgm:spPr/>
      <dgm:t>
        <a:bodyPr/>
        <a:lstStyle/>
        <a:p>
          <a:r>
            <a:rPr lang="en-US" sz="2000" dirty="0" smtClean="0"/>
            <a:t>10% for innovation </a:t>
          </a:r>
          <a:br>
            <a:rPr lang="en-US" sz="2000" dirty="0" smtClean="0"/>
          </a:br>
          <a:r>
            <a:rPr lang="en-US" sz="2000" dirty="0" smtClean="0"/>
            <a:t/>
          </a:r>
          <a:br>
            <a:rPr lang="en-US" sz="2000" dirty="0" smtClean="0"/>
          </a:br>
          <a:r>
            <a:rPr lang="en-US" sz="2000" dirty="0" smtClean="0"/>
            <a:t>~100 B€ /year</a:t>
          </a:r>
          <a:endParaRPr lang="en-US" sz="2000" dirty="0"/>
        </a:p>
      </dgm:t>
    </dgm:pt>
    <dgm:pt modelId="{E6A5D779-9C9B-47B5-9646-5E74959DECC0}" type="parTrans" cxnId="{07D33DCD-1368-41C9-B900-DF6821062041}">
      <dgm:prSet/>
      <dgm:spPr/>
      <dgm:t>
        <a:bodyPr/>
        <a:lstStyle/>
        <a:p>
          <a:endParaRPr lang="en-US"/>
        </a:p>
      </dgm:t>
    </dgm:pt>
    <dgm:pt modelId="{333624CE-E486-4B18-B8D2-4925986757A7}" type="sibTrans" cxnId="{07D33DCD-1368-41C9-B900-DF6821062041}">
      <dgm:prSet/>
      <dgm:spPr/>
      <dgm:t>
        <a:bodyPr/>
        <a:lstStyle/>
        <a:p>
          <a:endParaRPr lang="en-US"/>
        </a:p>
      </dgm:t>
    </dgm:pt>
    <dgm:pt modelId="{3DD093E6-4E49-4C9E-B494-FF489DBBF467}">
      <dgm:prSet custT="1"/>
      <dgm:spPr/>
      <dgm:t>
        <a:bodyPr/>
        <a:lstStyle/>
        <a:p>
          <a:endParaRPr lang="en-US" sz="2000" dirty="0"/>
        </a:p>
      </dgm:t>
    </dgm:pt>
    <dgm:pt modelId="{4EF0A15E-D796-4B9E-9D7C-9CC6EA6B91EA}" type="parTrans" cxnId="{010DBCDF-3DEA-42D9-AB4E-B0AC46D02742}">
      <dgm:prSet/>
      <dgm:spPr/>
      <dgm:t>
        <a:bodyPr/>
        <a:lstStyle/>
        <a:p>
          <a:endParaRPr lang="en-US"/>
        </a:p>
      </dgm:t>
    </dgm:pt>
    <dgm:pt modelId="{DB0B309A-F170-4071-9AF7-552F48B8E82A}" type="sibTrans" cxnId="{010DBCDF-3DEA-42D9-AB4E-B0AC46D02742}">
      <dgm:prSet/>
      <dgm:spPr/>
      <dgm:t>
        <a:bodyPr/>
        <a:lstStyle/>
        <a:p>
          <a:endParaRPr lang="en-US"/>
        </a:p>
      </dgm:t>
    </dgm:pt>
    <dgm:pt modelId="{37DA1E08-BB05-46F5-84B2-7D12689970EB}">
      <dgm:prSet custT="1"/>
      <dgm:spPr/>
      <dgm:t>
        <a:bodyPr/>
        <a:lstStyle/>
        <a:p>
          <a:endParaRPr lang="en-US" sz="2000" dirty="0"/>
        </a:p>
      </dgm:t>
    </dgm:pt>
    <dgm:pt modelId="{98CC2E2D-40C8-4E7E-8631-D51B7BC0576E}" type="parTrans" cxnId="{7D7C7F70-0968-4AC1-B73F-3091D310E3FB}">
      <dgm:prSet/>
      <dgm:spPr/>
      <dgm:t>
        <a:bodyPr/>
        <a:lstStyle/>
        <a:p>
          <a:endParaRPr lang="en-US"/>
        </a:p>
      </dgm:t>
    </dgm:pt>
    <dgm:pt modelId="{A8545860-E523-41D7-B91A-0CD97F99F74E}" type="sibTrans" cxnId="{7D7C7F70-0968-4AC1-B73F-3091D310E3FB}">
      <dgm:prSet/>
      <dgm:spPr/>
      <dgm:t>
        <a:bodyPr/>
        <a:lstStyle/>
        <a:p>
          <a:endParaRPr lang="en-US"/>
        </a:p>
      </dgm:t>
    </dgm:pt>
    <dgm:pt modelId="{D8B3836D-4C37-4704-9B6B-C4A85486DF0A}">
      <dgm:prSet custT="1"/>
      <dgm:spPr/>
      <dgm:t>
        <a:bodyPr/>
        <a:lstStyle/>
        <a:p>
          <a:endParaRPr lang="en-US" sz="2000" dirty="0"/>
        </a:p>
      </dgm:t>
    </dgm:pt>
    <dgm:pt modelId="{E0C1BC0E-FDE9-42E8-9B06-6C1D377B7F19}" type="parTrans" cxnId="{2382D1AF-361C-4592-B8C2-94D2D68F167C}">
      <dgm:prSet/>
      <dgm:spPr/>
      <dgm:t>
        <a:bodyPr/>
        <a:lstStyle/>
        <a:p>
          <a:endParaRPr lang="en-US"/>
        </a:p>
      </dgm:t>
    </dgm:pt>
    <dgm:pt modelId="{ACD9DB98-AFE9-4F78-89C2-7D9001D84F9A}" type="sibTrans" cxnId="{2382D1AF-361C-4592-B8C2-94D2D68F167C}">
      <dgm:prSet/>
      <dgm:spPr/>
      <dgm:t>
        <a:bodyPr/>
        <a:lstStyle/>
        <a:p>
          <a:endParaRPr lang="en-US"/>
        </a:p>
      </dgm:t>
    </dgm:pt>
    <dgm:pt modelId="{F6CF27BE-014F-4B48-B6DF-BFB67E0BDD6B}" type="pres">
      <dgm:prSet presAssocID="{6C2F3869-4B89-47F1-B023-50BC150FB5AF}" presName="diagram" presStyleCnt="0">
        <dgm:presLayoutVars>
          <dgm:dir/>
          <dgm:animLvl val="lvl"/>
          <dgm:resizeHandles val="exact"/>
        </dgm:presLayoutVars>
      </dgm:prSet>
      <dgm:spPr/>
      <dgm:t>
        <a:bodyPr/>
        <a:lstStyle/>
        <a:p>
          <a:endParaRPr lang="en-US"/>
        </a:p>
      </dgm:t>
    </dgm:pt>
    <dgm:pt modelId="{0FE7E9CB-DDC9-432C-BF0B-769B8EC65171}" type="pres">
      <dgm:prSet presAssocID="{3461D897-D032-47A5-B4EA-C540B805736B}" presName="compNode" presStyleCnt="0"/>
      <dgm:spPr/>
    </dgm:pt>
    <dgm:pt modelId="{661A1204-5DB1-4AD5-9771-868F94F86274}" type="pres">
      <dgm:prSet presAssocID="{3461D897-D032-47A5-B4EA-C540B805736B}" presName="childRect" presStyleLbl="bgAcc1" presStyleIdx="0" presStyleCnt="2">
        <dgm:presLayoutVars>
          <dgm:bulletEnabled val="1"/>
        </dgm:presLayoutVars>
      </dgm:prSet>
      <dgm:spPr/>
      <dgm:t>
        <a:bodyPr/>
        <a:lstStyle/>
        <a:p>
          <a:endParaRPr lang="en-US"/>
        </a:p>
      </dgm:t>
    </dgm:pt>
    <dgm:pt modelId="{588151A8-8B5E-40FC-AA6B-C0598D48208F}" type="pres">
      <dgm:prSet presAssocID="{3461D897-D032-47A5-B4EA-C540B805736B}" presName="parentText" presStyleLbl="node1" presStyleIdx="0" presStyleCnt="0">
        <dgm:presLayoutVars>
          <dgm:chMax val="0"/>
          <dgm:bulletEnabled val="1"/>
        </dgm:presLayoutVars>
      </dgm:prSet>
      <dgm:spPr/>
      <dgm:t>
        <a:bodyPr/>
        <a:lstStyle/>
        <a:p>
          <a:endParaRPr lang="en-US"/>
        </a:p>
      </dgm:t>
    </dgm:pt>
    <dgm:pt modelId="{F37D97E8-88F4-4951-B74F-5886DC57AF0A}" type="pres">
      <dgm:prSet presAssocID="{3461D897-D032-47A5-B4EA-C540B805736B}" presName="parentRect" presStyleLbl="alignNode1" presStyleIdx="0" presStyleCnt="2"/>
      <dgm:spPr/>
      <dgm:t>
        <a:bodyPr/>
        <a:lstStyle/>
        <a:p>
          <a:endParaRPr lang="en-US"/>
        </a:p>
      </dgm:t>
    </dgm:pt>
    <dgm:pt modelId="{DA997B64-3EFB-493A-A90E-9DBC9922DC9A}" type="pres">
      <dgm:prSet presAssocID="{3461D897-D032-47A5-B4EA-C540B805736B}" presName="adorn" presStyleLbl="fgAccFollowNode1" presStyleIdx="0" presStyleCnt="2"/>
      <dgm:spPr>
        <a:blipFill rotWithShape="0">
          <a:blip xmlns:r="http://schemas.openxmlformats.org/officeDocument/2006/relationships" r:embed="rId1"/>
          <a:stretch>
            <a:fillRect/>
          </a:stretch>
        </a:blipFill>
      </dgm:spPr>
    </dgm:pt>
    <dgm:pt modelId="{EE419D29-9C09-4888-B289-B4E39CFC2675}" type="pres">
      <dgm:prSet presAssocID="{CA7FBE90-B393-4005-B789-12D438BB052C}" presName="sibTrans" presStyleLbl="sibTrans2D1" presStyleIdx="0" presStyleCnt="0"/>
      <dgm:spPr/>
      <dgm:t>
        <a:bodyPr/>
        <a:lstStyle/>
        <a:p>
          <a:endParaRPr lang="en-US"/>
        </a:p>
      </dgm:t>
    </dgm:pt>
    <dgm:pt modelId="{9B51B728-B8B8-4F80-A99C-15064F43B99C}" type="pres">
      <dgm:prSet presAssocID="{B6B456EA-525C-4B30-8BDC-3C163277FFC4}" presName="compNode" presStyleCnt="0"/>
      <dgm:spPr/>
    </dgm:pt>
    <dgm:pt modelId="{E37832CB-5A55-4EC1-97BD-F2ADF1D9CEC7}" type="pres">
      <dgm:prSet presAssocID="{B6B456EA-525C-4B30-8BDC-3C163277FFC4}" presName="childRect" presStyleLbl="bgAcc1" presStyleIdx="1" presStyleCnt="2">
        <dgm:presLayoutVars>
          <dgm:bulletEnabled val="1"/>
        </dgm:presLayoutVars>
      </dgm:prSet>
      <dgm:spPr/>
      <dgm:t>
        <a:bodyPr/>
        <a:lstStyle/>
        <a:p>
          <a:endParaRPr lang="en-US"/>
        </a:p>
      </dgm:t>
    </dgm:pt>
    <dgm:pt modelId="{A5BFABE7-07CA-4E1E-B7AC-0EA090937805}" type="pres">
      <dgm:prSet presAssocID="{B6B456EA-525C-4B30-8BDC-3C163277FFC4}" presName="parentText" presStyleLbl="node1" presStyleIdx="0" presStyleCnt="0">
        <dgm:presLayoutVars>
          <dgm:chMax val="0"/>
          <dgm:bulletEnabled val="1"/>
        </dgm:presLayoutVars>
      </dgm:prSet>
      <dgm:spPr/>
      <dgm:t>
        <a:bodyPr/>
        <a:lstStyle/>
        <a:p>
          <a:endParaRPr lang="en-US"/>
        </a:p>
      </dgm:t>
    </dgm:pt>
    <dgm:pt modelId="{07306D6B-3941-49B4-9E28-7691BFEB6EA7}" type="pres">
      <dgm:prSet presAssocID="{B6B456EA-525C-4B30-8BDC-3C163277FFC4}" presName="parentRect" presStyleLbl="alignNode1" presStyleIdx="1" presStyleCnt="2"/>
      <dgm:spPr/>
      <dgm:t>
        <a:bodyPr/>
        <a:lstStyle/>
        <a:p>
          <a:endParaRPr lang="en-US"/>
        </a:p>
      </dgm:t>
    </dgm:pt>
    <dgm:pt modelId="{5B90C119-3180-41D8-B8BF-D81574E07B7F}" type="pres">
      <dgm:prSet presAssocID="{B6B456EA-525C-4B30-8BDC-3C163277FFC4}" presName="adorn" presStyleLbl="fgAccFollowNode1" presStyleIdx="1" presStyleCnt="2"/>
      <dgm:spPr>
        <a:blipFill rotWithShape="0">
          <a:blip xmlns:r="http://schemas.openxmlformats.org/officeDocument/2006/relationships" r:embed="rId2"/>
          <a:stretch>
            <a:fillRect/>
          </a:stretch>
        </a:blipFill>
      </dgm:spPr>
    </dgm:pt>
  </dgm:ptLst>
  <dgm:cxnLst>
    <dgm:cxn modelId="{64E1266D-A9A7-4A60-BDDF-5C7EA99546ED}" type="presOf" srcId="{435117C1-305E-4458-8DC7-AA5E1E48B1B7}" destId="{661A1204-5DB1-4AD5-9771-868F94F86274}" srcOrd="0" destOrd="2" presId="urn:microsoft.com/office/officeart/2005/8/layout/bList2#1"/>
    <dgm:cxn modelId="{5DD4A362-252A-4CFA-AF84-568A75ABF095}" type="presOf" srcId="{37DA1E08-BB05-46F5-84B2-7D12689970EB}" destId="{661A1204-5DB1-4AD5-9771-868F94F86274}" srcOrd="0" destOrd="3" presId="urn:microsoft.com/office/officeart/2005/8/layout/bList2#1"/>
    <dgm:cxn modelId="{72A6EC52-1655-4E8F-83A8-AC16BAD83812}" srcId="{3461D897-D032-47A5-B4EA-C540B805736B}" destId="{91A8614A-967E-47AB-8B6B-744792E7174F}" srcOrd="0" destOrd="0" parTransId="{7D71035A-585C-470A-AEB0-4303CF57CC97}" sibTransId="{2BB62DE9-1831-4B09-A283-C28734471B8D}"/>
    <dgm:cxn modelId="{A04924D0-2A6C-4B2D-A347-D618441FF98A}" srcId="{3461D897-D032-47A5-B4EA-C540B805736B}" destId="{435117C1-305E-4458-8DC7-AA5E1E48B1B7}" srcOrd="2" destOrd="0" parTransId="{B0986014-9452-41D8-9FE9-7CF9152FC0CE}" sibTransId="{56C223A3-BF7F-4616-865A-588E2EE14A01}"/>
    <dgm:cxn modelId="{AF94297C-DC70-4BE3-82ED-78CD17DD6F06}" type="presOf" srcId="{D8B3836D-4C37-4704-9B6B-C4A85486DF0A}" destId="{E37832CB-5A55-4EC1-97BD-F2ADF1D9CEC7}" srcOrd="0" destOrd="1" presId="urn:microsoft.com/office/officeart/2005/8/layout/bList2#1"/>
    <dgm:cxn modelId="{12B1C103-9B2F-4809-B73D-C6301A212111}" type="presOf" srcId="{B6B456EA-525C-4B30-8BDC-3C163277FFC4}" destId="{07306D6B-3941-49B4-9E28-7691BFEB6EA7}" srcOrd="1" destOrd="0" presId="urn:microsoft.com/office/officeart/2005/8/layout/bList2#1"/>
    <dgm:cxn modelId="{923BC7DD-5B86-4B79-99AA-3C45947057A1}" srcId="{3461D897-D032-47A5-B4EA-C540B805736B}" destId="{0E6B73A2-3982-491D-A45D-597E9A978836}" srcOrd="4" destOrd="0" parTransId="{CF889D0F-CFAD-409E-A2CF-F52C8EF116DD}" sibTransId="{A983D3B1-F85E-4B40-BF2C-4BE0D59BFF82}"/>
    <dgm:cxn modelId="{C3E107A9-84E7-4A6D-93C4-302F4C0F9041}" srcId="{B6B456EA-525C-4B30-8BDC-3C163277FFC4}" destId="{F33600B0-DD20-41A9-9234-D65ABB5A5CEC}" srcOrd="0" destOrd="0" parTransId="{CA9D88E3-D965-4C14-B9CF-2FCABA9985FE}" sibTransId="{1A4BAA0A-9809-45AC-A19F-D4B912782111}"/>
    <dgm:cxn modelId="{38F6A595-48E5-4DED-A450-A3817BCFB351}" type="presOf" srcId="{EC9C6F52-DF12-4AAE-A99E-1D4116CD317C}" destId="{E37832CB-5A55-4EC1-97BD-F2ADF1D9CEC7}" srcOrd="0" destOrd="2" presId="urn:microsoft.com/office/officeart/2005/8/layout/bList2#1"/>
    <dgm:cxn modelId="{07D33DCD-1368-41C9-B900-DF6821062041}" srcId="{B6B456EA-525C-4B30-8BDC-3C163277FFC4}" destId="{EC9C6F52-DF12-4AAE-A99E-1D4116CD317C}" srcOrd="2" destOrd="0" parTransId="{E6A5D779-9C9B-47B5-9646-5E74959DECC0}" sibTransId="{333624CE-E486-4B18-B8D2-4925986757A7}"/>
    <dgm:cxn modelId="{247EBC2D-19FF-41C3-B493-F97D5929D859}" srcId="{6C2F3869-4B89-47F1-B023-50BC150FB5AF}" destId="{3461D897-D032-47A5-B4EA-C540B805736B}" srcOrd="0" destOrd="0" parTransId="{9EC543EE-286D-4AB5-903A-6F5B8D3E5524}" sibTransId="{CA7FBE90-B393-4005-B789-12D438BB052C}"/>
    <dgm:cxn modelId="{E748DCA6-68E8-4248-8CCD-6094AF76CBC3}" type="presOf" srcId="{CA7FBE90-B393-4005-B789-12D438BB052C}" destId="{EE419D29-9C09-4888-B289-B4E39CFC2675}" srcOrd="0" destOrd="0" presId="urn:microsoft.com/office/officeart/2005/8/layout/bList2#1"/>
    <dgm:cxn modelId="{38FE20A0-1C73-4D46-BE47-B210FFDE093D}" type="presOf" srcId="{3DD093E6-4E49-4C9E-B494-FF489DBBF467}" destId="{661A1204-5DB1-4AD5-9771-868F94F86274}" srcOrd="0" destOrd="1" presId="urn:microsoft.com/office/officeart/2005/8/layout/bList2#1"/>
    <dgm:cxn modelId="{010DBCDF-3DEA-42D9-AB4E-B0AC46D02742}" srcId="{3461D897-D032-47A5-B4EA-C540B805736B}" destId="{3DD093E6-4E49-4C9E-B494-FF489DBBF467}" srcOrd="1" destOrd="0" parTransId="{4EF0A15E-D796-4B9E-9D7C-9CC6EA6B91EA}" sibTransId="{DB0B309A-F170-4071-9AF7-552F48B8E82A}"/>
    <dgm:cxn modelId="{5588F6DA-6354-45ED-839B-96B34237AA69}" srcId="{B6B456EA-525C-4B30-8BDC-3C163277FFC4}" destId="{05DD4971-9A34-489D-8B4F-036BDD81844D}" srcOrd="3" destOrd="0" parTransId="{042DACE3-4ACB-4041-97D4-8D5BE6E2B5E8}" sibTransId="{E004B51A-DA3C-46CB-827C-A834E2C6A2ED}"/>
    <dgm:cxn modelId="{32D2736F-BB05-42F1-B92E-1B4C40055762}" type="presOf" srcId="{3461D897-D032-47A5-B4EA-C540B805736B}" destId="{F37D97E8-88F4-4951-B74F-5886DC57AF0A}" srcOrd="1" destOrd="0" presId="urn:microsoft.com/office/officeart/2005/8/layout/bList2#1"/>
    <dgm:cxn modelId="{72B0F31D-9926-4942-8C4A-9E34D2FD947B}" type="presOf" srcId="{91A8614A-967E-47AB-8B6B-744792E7174F}" destId="{661A1204-5DB1-4AD5-9771-868F94F86274}" srcOrd="0" destOrd="0" presId="urn:microsoft.com/office/officeart/2005/8/layout/bList2#1"/>
    <dgm:cxn modelId="{0071D757-F21B-4574-82D9-09E64AD8F0C7}" type="presOf" srcId="{6C2F3869-4B89-47F1-B023-50BC150FB5AF}" destId="{F6CF27BE-014F-4B48-B6DF-BFB67E0BDD6B}" srcOrd="0" destOrd="0" presId="urn:microsoft.com/office/officeart/2005/8/layout/bList2#1"/>
    <dgm:cxn modelId="{1D027B99-28E1-4411-A975-1EB49BD4782C}" type="presOf" srcId="{3461D897-D032-47A5-B4EA-C540B805736B}" destId="{588151A8-8B5E-40FC-AA6B-C0598D48208F}" srcOrd="0" destOrd="0" presId="urn:microsoft.com/office/officeart/2005/8/layout/bList2#1"/>
    <dgm:cxn modelId="{51C0B537-6FA8-4A57-B3B8-B32481BC1AF0}" type="presOf" srcId="{0E6B73A2-3982-491D-A45D-597E9A978836}" destId="{661A1204-5DB1-4AD5-9771-868F94F86274}" srcOrd="0" destOrd="4" presId="urn:microsoft.com/office/officeart/2005/8/layout/bList2#1"/>
    <dgm:cxn modelId="{10CD26BB-2DBE-4944-9D1B-7F2AB122A66D}" srcId="{6C2F3869-4B89-47F1-B023-50BC150FB5AF}" destId="{B6B456EA-525C-4B30-8BDC-3C163277FFC4}" srcOrd="1" destOrd="0" parTransId="{93E27957-08C3-4E54-A9EC-443D861B8A46}" sibTransId="{624AB904-785D-4618-9795-FC3DD290773E}"/>
    <dgm:cxn modelId="{2622C932-58E8-4575-B9A1-5651417C0FD6}" type="presOf" srcId="{F33600B0-DD20-41A9-9234-D65ABB5A5CEC}" destId="{E37832CB-5A55-4EC1-97BD-F2ADF1D9CEC7}" srcOrd="0" destOrd="0" presId="urn:microsoft.com/office/officeart/2005/8/layout/bList2#1"/>
    <dgm:cxn modelId="{2382D1AF-361C-4592-B8C2-94D2D68F167C}" srcId="{B6B456EA-525C-4B30-8BDC-3C163277FFC4}" destId="{D8B3836D-4C37-4704-9B6B-C4A85486DF0A}" srcOrd="1" destOrd="0" parTransId="{E0C1BC0E-FDE9-42E8-9B06-6C1D377B7F19}" sibTransId="{ACD9DB98-AFE9-4F78-89C2-7D9001D84F9A}"/>
    <dgm:cxn modelId="{126FB3E3-DADE-4D68-B67A-110F49EB6E2B}" type="presOf" srcId="{B6B456EA-525C-4B30-8BDC-3C163277FFC4}" destId="{A5BFABE7-07CA-4E1E-B7AC-0EA090937805}" srcOrd="0" destOrd="0" presId="urn:microsoft.com/office/officeart/2005/8/layout/bList2#1"/>
    <dgm:cxn modelId="{49AB8B30-F66B-4F1F-9061-1E83E9570408}" type="presOf" srcId="{05DD4971-9A34-489D-8B4F-036BDD81844D}" destId="{E37832CB-5A55-4EC1-97BD-F2ADF1D9CEC7}" srcOrd="0" destOrd="3" presId="urn:microsoft.com/office/officeart/2005/8/layout/bList2#1"/>
    <dgm:cxn modelId="{7D7C7F70-0968-4AC1-B73F-3091D310E3FB}" srcId="{3461D897-D032-47A5-B4EA-C540B805736B}" destId="{37DA1E08-BB05-46F5-84B2-7D12689970EB}" srcOrd="3" destOrd="0" parTransId="{98CC2E2D-40C8-4E7E-8631-D51B7BC0576E}" sibTransId="{A8545860-E523-41D7-B91A-0CD97F99F74E}"/>
    <dgm:cxn modelId="{0ABF143C-4051-40C1-8A98-1598EE1720B8}" type="presParOf" srcId="{F6CF27BE-014F-4B48-B6DF-BFB67E0BDD6B}" destId="{0FE7E9CB-DDC9-432C-BF0B-769B8EC65171}" srcOrd="0" destOrd="0" presId="urn:microsoft.com/office/officeart/2005/8/layout/bList2#1"/>
    <dgm:cxn modelId="{86BE78C9-72EF-45B1-B17A-14D4004C341B}" type="presParOf" srcId="{0FE7E9CB-DDC9-432C-BF0B-769B8EC65171}" destId="{661A1204-5DB1-4AD5-9771-868F94F86274}" srcOrd="0" destOrd="0" presId="urn:microsoft.com/office/officeart/2005/8/layout/bList2#1"/>
    <dgm:cxn modelId="{50298ECA-F6C6-4B67-852E-2B85F4AE680E}" type="presParOf" srcId="{0FE7E9CB-DDC9-432C-BF0B-769B8EC65171}" destId="{588151A8-8B5E-40FC-AA6B-C0598D48208F}" srcOrd="1" destOrd="0" presId="urn:microsoft.com/office/officeart/2005/8/layout/bList2#1"/>
    <dgm:cxn modelId="{4E8B4E44-218D-43DB-B866-046690CFB415}" type="presParOf" srcId="{0FE7E9CB-DDC9-432C-BF0B-769B8EC65171}" destId="{F37D97E8-88F4-4951-B74F-5886DC57AF0A}" srcOrd="2" destOrd="0" presId="urn:microsoft.com/office/officeart/2005/8/layout/bList2#1"/>
    <dgm:cxn modelId="{4D687418-3680-4000-8E0C-AD15D0DE210B}" type="presParOf" srcId="{0FE7E9CB-DDC9-432C-BF0B-769B8EC65171}" destId="{DA997B64-3EFB-493A-A90E-9DBC9922DC9A}" srcOrd="3" destOrd="0" presId="urn:microsoft.com/office/officeart/2005/8/layout/bList2#1"/>
    <dgm:cxn modelId="{B1557593-116A-4167-9EA3-AE4DCCA310F4}" type="presParOf" srcId="{F6CF27BE-014F-4B48-B6DF-BFB67E0BDD6B}" destId="{EE419D29-9C09-4888-B289-B4E39CFC2675}" srcOrd="1" destOrd="0" presId="urn:microsoft.com/office/officeart/2005/8/layout/bList2#1"/>
    <dgm:cxn modelId="{5E1626F2-D73C-420A-BCF6-35F2143996B4}" type="presParOf" srcId="{F6CF27BE-014F-4B48-B6DF-BFB67E0BDD6B}" destId="{9B51B728-B8B8-4F80-A99C-15064F43B99C}" srcOrd="2" destOrd="0" presId="urn:microsoft.com/office/officeart/2005/8/layout/bList2#1"/>
    <dgm:cxn modelId="{BA5B1FD7-AC9E-4A3B-AE61-4827EBC84CC3}" type="presParOf" srcId="{9B51B728-B8B8-4F80-A99C-15064F43B99C}" destId="{E37832CB-5A55-4EC1-97BD-F2ADF1D9CEC7}" srcOrd="0" destOrd="0" presId="urn:microsoft.com/office/officeart/2005/8/layout/bList2#1"/>
    <dgm:cxn modelId="{2812D98F-DCEA-4326-8E25-396187B52F4D}" type="presParOf" srcId="{9B51B728-B8B8-4F80-A99C-15064F43B99C}" destId="{A5BFABE7-07CA-4E1E-B7AC-0EA090937805}" srcOrd="1" destOrd="0" presId="urn:microsoft.com/office/officeart/2005/8/layout/bList2#1"/>
    <dgm:cxn modelId="{C7EF177F-F620-4EAD-97DA-8D9E7DB11CA7}" type="presParOf" srcId="{9B51B728-B8B8-4F80-A99C-15064F43B99C}" destId="{07306D6B-3941-49B4-9E28-7691BFEB6EA7}" srcOrd="2" destOrd="0" presId="urn:microsoft.com/office/officeart/2005/8/layout/bList2#1"/>
    <dgm:cxn modelId="{806DD13D-A1CB-40A1-BBE8-16FE6E25FD2E}" type="presParOf" srcId="{9B51B728-B8B8-4F80-A99C-15064F43B99C}" destId="{5B90C119-3180-41D8-B8BF-D81574E07B7F}"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38C4DC-2249-4609-A2E8-338353B18BA4}" type="doc">
      <dgm:prSet loTypeId="urn:microsoft.com/office/officeart/2005/8/layout/venn1" loCatId="relationship" qsTypeId="urn:microsoft.com/office/officeart/2005/8/quickstyle/simple1" qsCatId="simple" csTypeId="urn:microsoft.com/office/officeart/2005/8/colors/accent1_2" csCatId="accent1" phldr="1"/>
      <dgm:spPr/>
    </dgm:pt>
    <dgm:pt modelId="{5A15C758-2B1B-4FBC-9121-575E0A139156}">
      <dgm:prSet phldrT="[Text]" custT="1"/>
      <dgm:spPr>
        <a:solidFill>
          <a:srgbClr val="D9D416">
            <a:alpha val="50000"/>
          </a:srgbClr>
        </a:solidFill>
      </dgm:spPr>
      <dgm:t>
        <a:bodyPr/>
        <a:lstStyle/>
        <a:p>
          <a:r>
            <a:rPr lang="en-GB" sz="900" b="1" dirty="0" smtClean="0">
              <a:solidFill>
                <a:schemeClr val="bg2">
                  <a:lumMod val="50000"/>
                </a:schemeClr>
              </a:solidFill>
              <a:latin typeface="+mn-lt"/>
            </a:rPr>
            <a:t>health &amp; quality of life of </a:t>
          </a:r>
          <a:r>
            <a:rPr lang="en-GB" sz="900" b="1" dirty="0" smtClean="0">
              <a:solidFill>
                <a:schemeClr val="tx1"/>
              </a:solidFill>
              <a:latin typeface="+mn-lt"/>
            </a:rPr>
            <a:t>European citizens</a:t>
          </a:r>
          <a:endParaRPr lang="en-GB" sz="900" dirty="0">
            <a:solidFill>
              <a:schemeClr val="tx1"/>
            </a:solidFill>
            <a:latin typeface="+mn-lt"/>
          </a:endParaRPr>
        </a:p>
      </dgm:t>
    </dgm:pt>
    <dgm:pt modelId="{78C80173-D912-4154-9084-F7313625A64F}" type="parTrans" cxnId="{96956AB8-FE4E-420F-A228-9F4377D2D2E3}">
      <dgm:prSet/>
      <dgm:spPr/>
      <dgm:t>
        <a:bodyPr/>
        <a:lstStyle/>
        <a:p>
          <a:endParaRPr lang="en-GB" sz="900">
            <a:latin typeface="+mn-lt"/>
          </a:endParaRPr>
        </a:p>
      </dgm:t>
    </dgm:pt>
    <dgm:pt modelId="{F5FCF166-A613-4AAA-952D-4267D4047768}" type="sibTrans" cxnId="{96956AB8-FE4E-420F-A228-9F4377D2D2E3}">
      <dgm:prSet/>
      <dgm:spPr/>
      <dgm:t>
        <a:bodyPr/>
        <a:lstStyle/>
        <a:p>
          <a:endParaRPr lang="en-GB" sz="900">
            <a:latin typeface="+mn-lt"/>
          </a:endParaRPr>
        </a:p>
      </dgm:t>
    </dgm:pt>
    <dgm:pt modelId="{4B8C18DC-7A37-4D92-96B4-FBDEA42BECC6}">
      <dgm:prSet phldrT="[Text]" custT="1"/>
      <dgm:spPr>
        <a:solidFill>
          <a:srgbClr val="92D050">
            <a:alpha val="50000"/>
          </a:srgbClr>
        </a:solidFill>
      </dgm:spPr>
      <dgm:t>
        <a:bodyPr/>
        <a:lstStyle/>
        <a:p>
          <a:r>
            <a:rPr lang="en-GB" sz="900" b="1" dirty="0" smtClean="0">
              <a:solidFill>
                <a:schemeClr val="bg2">
                  <a:lumMod val="50000"/>
                </a:schemeClr>
              </a:solidFill>
              <a:latin typeface="+mn-lt"/>
            </a:rPr>
            <a:t>growth &amp; expansion of </a:t>
          </a:r>
          <a:r>
            <a:rPr lang="en-GB" sz="900" b="1" dirty="0" smtClean="0">
              <a:solidFill>
                <a:schemeClr val="tx1"/>
              </a:solidFill>
              <a:latin typeface="+mn-lt"/>
            </a:rPr>
            <a:t>EU industry</a:t>
          </a:r>
          <a:endParaRPr lang="en-GB" sz="900" dirty="0">
            <a:solidFill>
              <a:schemeClr val="tx1"/>
            </a:solidFill>
            <a:latin typeface="+mn-lt"/>
          </a:endParaRPr>
        </a:p>
      </dgm:t>
    </dgm:pt>
    <dgm:pt modelId="{0F9B7E9C-1B3C-4202-A99E-5FC886815531}" type="parTrans" cxnId="{43CA8EDF-119E-458D-BD25-2784CE24FCEE}">
      <dgm:prSet/>
      <dgm:spPr/>
      <dgm:t>
        <a:bodyPr/>
        <a:lstStyle/>
        <a:p>
          <a:endParaRPr lang="en-GB" sz="900">
            <a:latin typeface="+mn-lt"/>
          </a:endParaRPr>
        </a:p>
      </dgm:t>
    </dgm:pt>
    <dgm:pt modelId="{410291DE-3F68-4657-A08F-D374E2AB2DB4}" type="sibTrans" cxnId="{43CA8EDF-119E-458D-BD25-2784CE24FCEE}">
      <dgm:prSet/>
      <dgm:spPr/>
      <dgm:t>
        <a:bodyPr/>
        <a:lstStyle/>
        <a:p>
          <a:endParaRPr lang="en-GB" sz="900">
            <a:latin typeface="+mn-lt"/>
          </a:endParaRPr>
        </a:p>
      </dgm:t>
    </dgm:pt>
    <dgm:pt modelId="{E1DCF731-1FC3-4A84-BDA6-F5AC0A4F8878}">
      <dgm:prSet phldrT="[Text]" custT="1"/>
      <dgm:spPr>
        <a:solidFill>
          <a:schemeClr val="accent1">
            <a:lumMod val="75000"/>
            <a:alpha val="50000"/>
          </a:schemeClr>
        </a:solidFill>
      </dgm:spPr>
      <dgm:t>
        <a:bodyPr/>
        <a:lstStyle/>
        <a:p>
          <a:pPr algn="ctr"/>
          <a:r>
            <a:rPr lang="en-GB" sz="900" b="1" dirty="0" smtClean="0">
              <a:solidFill>
                <a:schemeClr val="bg2">
                  <a:lumMod val="50000"/>
                </a:schemeClr>
              </a:solidFill>
              <a:latin typeface="+mn-lt"/>
            </a:rPr>
            <a:t>sustainable&amp; efficient</a:t>
          </a:r>
          <a:r>
            <a:rPr lang="en-GB" sz="900" b="1" dirty="0" smtClean="0">
              <a:solidFill>
                <a:schemeClr val="tx1"/>
              </a:solidFill>
              <a:latin typeface="+mn-lt"/>
            </a:rPr>
            <a:t> care systems</a:t>
          </a:r>
          <a:endParaRPr lang="en-GB" sz="900" dirty="0">
            <a:solidFill>
              <a:schemeClr val="tx1"/>
            </a:solidFill>
            <a:latin typeface="+mn-lt"/>
          </a:endParaRPr>
        </a:p>
      </dgm:t>
    </dgm:pt>
    <dgm:pt modelId="{37F23374-2866-4612-9FCE-1BD4ADA9CE6C}" type="parTrans" cxnId="{49A1F16C-E559-4CCB-9FEE-2350E231701B}">
      <dgm:prSet/>
      <dgm:spPr/>
      <dgm:t>
        <a:bodyPr/>
        <a:lstStyle/>
        <a:p>
          <a:endParaRPr lang="en-GB" sz="900">
            <a:latin typeface="+mn-lt"/>
          </a:endParaRPr>
        </a:p>
      </dgm:t>
    </dgm:pt>
    <dgm:pt modelId="{D1896650-A5AB-4EAB-A13A-49286B8E2FA9}" type="sibTrans" cxnId="{49A1F16C-E559-4CCB-9FEE-2350E231701B}">
      <dgm:prSet/>
      <dgm:spPr/>
      <dgm:t>
        <a:bodyPr/>
        <a:lstStyle/>
        <a:p>
          <a:endParaRPr lang="en-GB" sz="900">
            <a:latin typeface="+mn-lt"/>
          </a:endParaRPr>
        </a:p>
      </dgm:t>
    </dgm:pt>
    <dgm:pt modelId="{616F6102-E3A1-485C-82EC-795DCB870AEB}" type="pres">
      <dgm:prSet presAssocID="{1A38C4DC-2249-4609-A2E8-338353B18BA4}" presName="compositeShape" presStyleCnt="0">
        <dgm:presLayoutVars>
          <dgm:chMax val="7"/>
          <dgm:dir/>
          <dgm:resizeHandles val="exact"/>
        </dgm:presLayoutVars>
      </dgm:prSet>
      <dgm:spPr/>
    </dgm:pt>
    <dgm:pt modelId="{65F87112-D95A-4C62-B608-42ECF555F9B8}" type="pres">
      <dgm:prSet presAssocID="{5A15C758-2B1B-4FBC-9121-575E0A139156}" presName="circ1" presStyleLbl="vennNode1" presStyleIdx="0" presStyleCnt="3" custLinFactNeighborX="1780" custLinFactNeighborY="2213"/>
      <dgm:spPr/>
      <dgm:t>
        <a:bodyPr/>
        <a:lstStyle/>
        <a:p>
          <a:endParaRPr lang="en-GB"/>
        </a:p>
      </dgm:t>
    </dgm:pt>
    <dgm:pt modelId="{98A49DAB-F223-461B-BE50-07C27EBA3CFD}" type="pres">
      <dgm:prSet presAssocID="{5A15C758-2B1B-4FBC-9121-575E0A139156}" presName="circ1Tx" presStyleLbl="revTx" presStyleIdx="0" presStyleCnt="0">
        <dgm:presLayoutVars>
          <dgm:chMax val="0"/>
          <dgm:chPref val="0"/>
          <dgm:bulletEnabled val="1"/>
        </dgm:presLayoutVars>
      </dgm:prSet>
      <dgm:spPr/>
      <dgm:t>
        <a:bodyPr/>
        <a:lstStyle/>
        <a:p>
          <a:endParaRPr lang="en-GB"/>
        </a:p>
      </dgm:t>
    </dgm:pt>
    <dgm:pt modelId="{DD9D6C8D-7BEE-4A12-B343-A0AEC1B63A9F}" type="pres">
      <dgm:prSet presAssocID="{4B8C18DC-7A37-4D92-96B4-FBDEA42BECC6}" presName="circ2" presStyleLbl="vennNode1" presStyleIdx="1" presStyleCnt="3" custLinFactNeighborX="7454" custLinFactNeighborY="-10085"/>
      <dgm:spPr/>
      <dgm:t>
        <a:bodyPr/>
        <a:lstStyle/>
        <a:p>
          <a:endParaRPr lang="en-GB"/>
        </a:p>
      </dgm:t>
    </dgm:pt>
    <dgm:pt modelId="{194A3691-83AD-4653-B31A-6004F013FE85}" type="pres">
      <dgm:prSet presAssocID="{4B8C18DC-7A37-4D92-96B4-FBDEA42BECC6}" presName="circ2Tx" presStyleLbl="revTx" presStyleIdx="0" presStyleCnt="0">
        <dgm:presLayoutVars>
          <dgm:chMax val="0"/>
          <dgm:chPref val="0"/>
          <dgm:bulletEnabled val="1"/>
        </dgm:presLayoutVars>
      </dgm:prSet>
      <dgm:spPr/>
      <dgm:t>
        <a:bodyPr/>
        <a:lstStyle/>
        <a:p>
          <a:endParaRPr lang="en-GB"/>
        </a:p>
      </dgm:t>
    </dgm:pt>
    <dgm:pt modelId="{AC66841F-66B9-4A01-AC64-5DE119312FCC}" type="pres">
      <dgm:prSet presAssocID="{E1DCF731-1FC3-4A84-BDA6-F5AC0A4F8878}" presName="circ3" presStyleLbl="vennNode1" presStyleIdx="2" presStyleCnt="3" custLinFactNeighborX="-6817" custLinFactNeighborY="-10085"/>
      <dgm:spPr/>
      <dgm:t>
        <a:bodyPr/>
        <a:lstStyle/>
        <a:p>
          <a:endParaRPr lang="en-GB"/>
        </a:p>
      </dgm:t>
    </dgm:pt>
    <dgm:pt modelId="{371CA0E9-E833-4F94-94B9-B79F322F4E27}" type="pres">
      <dgm:prSet presAssocID="{E1DCF731-1FC3-4A84-BDA6-F5AC0A4F8878}" presName="circ3Tx" presStyleLbl="revTx" presStyleIdx="0" presStyleCnt="0">
        <dgm:presLayoutVars>
          <dgm:chMax val="0"/>
          <dgm:chPref val="0"/>
          <dgm:bulletEnabled val="1"/>
        </dgm:presLayoutVars>
      </dgm:prSet>
      <dgm:spPr/>
      <dgm:t>
        <a:bodyPr/>
        <a:lstStyle/>
        <a:p>
          <a:endParaRPr lang="en-GB"/>
        </a:p>
      </dgm:t>
    </dgm:pt>
  </dgm:ptLst>
  <dgm:cxnLst>
    <dgm:cxn modelId="{B6315EA2-46F1-47D5-8698-F0C89EA43240}" type="presOf" srcId="{4B8C18DC-7A37-4D92-96B4-FBDEA42BECC6}" destId="{194A3691-83AD-4653-B31A-6004F013FE85}" srcOrd="1" destOrd="0" presId="urn:microsoft.com/office/officeart/2005/8/layout/venn1"/>
    <dgm:cxn modelId="{3C2AE7BB-CA87-4375-8BA1-0D0979A021E2}" type="presOf" srcId="{4B8C18DC-7A37-4D92-96B4-FBDEA42BECC6}" destId="{DD9D6C8D-7BEE-4A12-B343-A0AEC1B63A9F}" srcOrd="0" destOrd="0" presId="urn:microsoft.com/office/officeart/2005/8/layout/venn1"/>
    <dgm:cxn modelId="{2AE230E0-220A-4332-9ABB-75CF6172E220}" type="presOf" srcId="{E1DCF731-1FC3-4A84-BDA6-F5AC0A4F8878}" destId="{AC66841F-66B9-4A01-AC64-5DE119312FCC}" srcOrd="0" destOrd="0" presId="urn:microsoft.com/office/officeart/2005/8/layout/venn1"/>
    <dgm:cxn modelId="{49A1F16C-E559-4CCB-9FEE-2350E231701B}" srcId="{1A38C4DC-2249-4609-A2E8-338353B18BA4}" destId="{E1DCF731-1FC3-4A84-BDA6-F5AC0A4F8878}" srcOrd="2" destOrd="0" parTransId="{37F23374-2866-4612-9FCE-1BD4ADA9CE6C}" sibTransId="{D1896650-A5AB-4EAB-A13A-49286B8E2FA9}"/>
    <dgm:cxn modelId="{B6D2B4CC-EEF0-485A-B48A-22DFA75A584F}" type="presOf" srcId="{E1DCF731-1FC3-4A84-BDA6-F5AC0A4F8878}" destId="{371CA0E9-E833-4F94-94B9-B79F322F4E27}" srcOrd="1" destOrd="0" presId="urn:microsoft.com/office/officeart/2005/8/layout/venn1"/>
    <dgm:cxn modelId="{7465EEBD-526A-4AB8-A2D9-AF4115BC16DF}" type="presOf" srcId="{5A15C758-2B1B-4FBC-9121-575E0A139156}" destId="{65F87112-D95A-4C62-B608-42ECF555F9B8}" srcOrd="0" destOrd="0" presId="urn:microsoft.com/office/officeart/2005/8/layout/venn1"/>
    <dgm:cxn modelId="{43CA8EDF-119E-458D-BD25-2784CE24FCEE}" srcId="{1A38C4DC-2249-4609-A2E8-338353B18BA4}" destId="{4B8C18DC-7A37-4D92-96B4-FBDEA42BECC6}" srcOrd="1" destOrd="0" parTransId="{0F9B7E9C-1B3C-4202-A99E-5FC886815531}" sibTransId="{410291DE-3F68-4657-A08F-D374E2AB2DB4}"/>
    <dgm:cxn modelId="{788D32E9-3CFA-420C-9672-C463FDE2777F}" type="presOf" srcId="{5A15C758-2B1B-4FBC-9121-575E0A139156}" destId="{98A49DAB-F223-461B-BE50-07C27EBA3CFD}" srcOrd="1" destOrd="0" presId="urn:microsoft.com/office/officeart/2005/8/layout/venn1"/>
    <dgm:cxn modelId="{A4D9437E-22C7-4983-A6D2-937479269994}" type="presOf" srcId="{1A38C4DC-2249-4609-A2E8-338353B18BA4}" destId="{616F6102-E3A1-485C-82EC-795DCB870AEB}" srcOrd="0" destOrd="0" presId="urn:microsoft.com/office/officeart/2005/8/layout/venn1"/>
    <dgm:cxn modelId="{96956AB8-FE4E-420F-A228-9F4377D2D2E3}" srcId="{1A38C4DC-2249-4609-A2E8-338353B18BA4}" destId="{5A15C758-2B1B-4FBC-9121-575E0A139156}" srcOrd="0" destOrd="0" parTransId="{78C80173-D912-4154-9084-F7313625A64F}" sibTransId="{F5FCF166-A613-4AAA-952D-4267D4047768}"/>
    <dgm:cxn modelId="{81751AE5-B0FE-4436-ACF8-6C96469631B2}" type="presParOf" srcId="{616F6102-E3A1-485C-82EC-795DCB870AEB}" destId="{65F87112-D95A-4C62-B608-42ECF555F9B8}" srcOrd="0" destOrd="0" presId="urn:microsoft.com/office/officeart/2005/8/layout/venn1"/>
    <dgm:cxn modelId="{37C9E8D6-9575-4426-9258-476702EC5F45}" type="presParOf" srcId="{616F6102-E3A1-485C-82EC-795DCB870AEB}" destId="{98A49DAB-F223-461B-BE50-07C27EBA3CFD}" srcOrd="1" destOrd="0" presId="urn:microsoft.com/office/officeart/2005/8/layout/venn1"/>
    <dgm:cxn modelId="{6EF94C94-7F68-450E-B8EF-1B3B333D2E05}" type="presParOf" srcId="{616F6102-E3A1-485C-82EC-795DCB870AEB}" destId="{DD9D6C8D-7BEE-4A12-B343-A0AEC1B63A9F}" srcOrd="2" destOrd="0" presId="urn:microsoft.com/office/officeart/2005/8/layout/venn1"/>
    <dgm:cxn modelId="{2F11DAEB-6F8E-45CC-9242-16B7A4315B73}" type="presParOf" srcId="{616F6102-E3A1-485C-82EC-795DCB870AEB}" destId="{194A3691-83AD-4653-B31A-6004F013FE85}" srcOrd="3" destOrd="0" presId="urn:microsoft.com/office/officeart/2005/8/layout/venn1"/>
    <dgm:cxn modelId="{5F957BD5-1521-4266-959E-29097B1CF166}" type="presParOf" srcId="{616F6102-E3A1-485C-82EC-795DCB870AEB}" destId="{AC66841F-66B9-4A01-AC64-5DE119312FCC}" srcOrd="4" destOrd="0" presId="urn:microsoft.com/office/officeart/2005/8/layout/venn1"/>
    <dgm:cxn modelId="{4F0E5B07-ABCD-491D-9A76-06CE8E3CAFE4}" type="presParOf" srcId="{616F6102-E3A1-485C-82EC-795DCB870AEB}" destId="{371CA0E9-E833-4F94-94B9-B79F322F4E2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060FF-610F-4105-A625-2EB8C1DCF19C}">
      <dsp:nvSpPr>
        <dsp:cNvPr id="0" name=""/>
        <dsp:cNvSpPr/>
      </dsp:nvSpPr>
      <dsp:spPr>
        <a:xfrm>
          <a:off x="0" y="0"/>
          <a:ext cx="3942522" cy="121351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harsh"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115888" lvl="0" indent="0" algn="l" defTabSz="1066800">
            <a:lnSpc>
              <a:spcPct val="90000"/>
            </a:lnSpc>
            <a:spcBef>
              <a:spcPct val="0"/>
            </a:spcBef>
            <a:spcAft>
              <a:spcPct val="35000"/>
            </a:spcAft>
          </a:pPr>
          <a:r>
            <a:rPr lang="en-US" sz="2000" kern="1200" dirty="0" smtClean="0"/>
            <a:t>Empowerment</a:t>
          </a:r>
          <a:endParaRPr lang="en-US" sz="2000" kern="1200" dirty="0"/>
        </a:p>
        <a:p>
          <a:pPr marL="231775" marR="0" lvl="1" indent="-115888" algn="l" defTabSz="914400" eaLnBrk="1" fontAlgn="auto" latinLnBrk="0" hangingPunct="1">
            <a:lnSpc>
              <a:spcPct val="100000"/>
            </a:lnSpc>
            <a:spcBef>
              <a:spcPct val="0"/>
            </a:spcBef>
            <a:spcAft>
              <a:spcPts val="0"/>
            </a:spcAft>
            <a:buClrTx/>
            <a:buSzTx/>
            <a:buFontTx/>
            <a:buChar char="••"/>
            <a:tabLst/>
            <a:defRPr/>
          </a:pPr>
          <a:r>
            <a:rPr lang="en-US" sz="1600" b="1" kern="1200" dirty="0" smtClean="0"/>
            <a:t>Active Ageing</a:t>
          </a:r>
          <a:endParaRPr lang="en-US" sz="1600" b="1" kern="1200" dirty="0"/>
        </a:p>
        <a:p>
          <a:pPr marL="231775" marR="0" lvl="1" indent="-115888" algn="l" defTabSz="914400" eaLnBrk="1" fontAlgn="auto" latinLnBrk="0" hangingPunct="1">
            <a:lnSpc>
              <a:spcPct val="100000"/>
            </a:lnSpc>
            <a:spcBef>
              <a:spcPct val="0"/>
            </a:spcBef>
            <a:spcAft>
              <a:spcPts val="0"/>
            </a:spcAft>
            <a:buClrTx/>
            <a:buSzTx/>
            <a:buFontTx/>
            <a:buChar char="••"/>
            <a:tabLst/>
            <a:defRPr/>
          </a:pPr>
          <a:r>
            <a:rPr lang="en-US" sz="1600" b="1" kern="1200" dirty="0" smtClean="0"/>
            <a:t>Consumer products</a:t>
          </a:r>
          <a:endParaRPr lang="en-US" sz="1600" b="1" kern="1200" dirty="0"/>
        </a:p>
      </dsp:txBody>
      <dsp:txXfrm>
        <a:off x="909855" y="0"/>
        <a:ext cx="3032666" cy="1213511"/>
      </dsp:txXfrm>
    </dsp:sp>
    <dsp:sp modelId="{66D1AF35-A116-44F3-ACBA-DE122DD63938}">
      <dsp:nvSpPr>
        <dsp:cNvPr id="0" name=""/>
        <dsp:cNvSpPr/>
      </dsp:nvSpPr>
      <dsp:spPr>
        <a:xfrm>
          <a:off x="47176" y="127491"/>
          <a:ext cx="936853" cy="95852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F5B2F2-D26B-4DBE-98FA-5E25BDE581CB}">
      <dsp:nvSpPr>
        <dsp:cNvPr id="0" name=""/>
        <dsp:cNvSpPr/>
      </dsp:nvSpPr>
      <dsp:spPr>
        <a:xfrm>
          <a:off x="0" y="1378707"/>
          <a:ext cx="3942522" cy="147654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harsh"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115888" lvl="0" indent="0" algn="l" defTabSz="889000">
            <a:lnSpc>
              <a:spcPct val="90000"/>
            </a:lnSpc>
            <a:spcBef>
              <a:spcPct val="0"/>
            </a:spcBef>
            <a:spcAft>
              <a:spcPct val="35000"/>
            </a:spcAft>
          </a:pPr>
          <a:r>
            <a:rPr lang="en-US" sz="2000" kern="1200" dirty="0" smtClean="0"/>
            <a:t>New Care Models</a:t>
          </a:r>
          <a:endParaRPr lang="en-US" sz="2000" kern="1200" dirty="0"/>
        </a:p>
        <a:p>
          <a:pPr marL="115888" lvl="1" indent="0" algn="l" defTabSz="711200">
            <a:lnSpc>
              <a:spcPct val="90000"/>
            </a:lnSpc>
            <a:spcBef>
              <a:spcPct val="0"/>
            </a:spcBef>
            <a:spcAft>
              <a:spcPct val="15000"/>
            </a:spcAft>
            <a:buChar char="••"/>
          </a:pPr>
          <a:r>
            <a:rPr lang="en-US" sz="1600" b="1" kern="1200" dirty="0" smtClean="0"/>
            <a:t>Home based</a:t>
          </a:r>
          <a:endParaRPr lang="en-US" sz="1600" b="1" kern="1200" dirty="0"/>
        </a:p>
        <a:p>
          <a:pPr marL="115888" lvl="1" indent="0" algn="l" defTabSz="711200">
            <a:lnSpc>
              <a:spcPct val="90000"/>
            </a:lnSpc>
            <a:spcBef>
              <a:spcPct val="0"/>
            </a:spcBef>
            <a:spcAft>
              <a:spcPct val="15000"/>
            </a:spcAft>
            <a:buChar char="••"/>
          </a:pPr>
          <a:r>
            <a:rPr lang="en-US" sz="1600" b="1" kern="1200" dirty="0" smtClean="0"/>
            <a:t>Integrated care </a:t>
          </a:r>
          <a:endParaRPr lang="en-US" sz="1600" b="1" kern="1200" dirty="0"/>
        </a:p>
        <a:p>
          <a:pPr marL="115888" lvl="1" indent="0" algn="l" defTabSz="711200">
            <a:lnSpc>
              <a:spcPct val="90000"/>
            </a:lnSpc>
            <a:spcBef>
              <a:spcPct val="0"/>
            </a:spcBef>
            <a:spcAft>
              <a:spcPct val="15000"/>
            </a:spcAft>
            <a:buChar char="••"/>
          </a:pPr>
          <a:r>
            <a:rPr lang="en-US" sz="1600" b="1" kern="1200" dirty="0" smtClean="0"/>
            <a:t>Major Efficiency gains</a:t>
          </a:r>
          <a:endParaRPr lang="en-US" sz="1600" b="1" kern="1200" dirty="0"/>
        </a:p>
        <a:p>
          <a:pPr marL="115888" lvl="1" indent="0" algn="l" defTabSz="844550">
            <a:lnSpc>
              <a:spcPct val="90000"/>
            </a:lnSpc>
            <a:spcBef>
              <a:spcPct val="0"/>
            </a:spcBef>
            <a:spcAft>
              <a:spcPct val="15000"/>
            </a:spcAft>
            <a:buChar char="••"/>
          </a:pPr>
          <a:endParaRPr lang="en-US" sz="1900" kern="1200" dirty="0"/>
        </a:p>
      </dsp:txBody>
      <dsp:txXfrm>
        <a:off x="909855" y="1378707"/>
        <a:ext cx="3032666" cy="1476540"/>
      </dsp:txXfrm>
    </dsp:sp>
    <dsp:sp modelId="{FAECF0F0-0C71-4673-9C0A-4FB87FD6F429}">
      <dsp:nvSpPr>
        <dsp:cNvPr id="0" name=""/>
        <dsp:cNvSpPr/>
      </dsp:nvSpPr>
      <dsp:spPr>
        <a:xfrm>
          <a:off x="32664" y="1587728"/>
          <a:ext cx="965878" cy="97080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5094A-3C19-441A-9323-5D8CA2434AC5}">
      <dsp:nvSpPr>
        <dsp:cNvPr id="0" name=""/>
        <dsp:cNvSpPr/>
      </dsp:nvSpPr>
      <dsp:spPr>
        <a:xfrm>
          <a:off x="0" y="2902489"/>
          <a:ext cx="3942522" cy="121351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harsh"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115888" lvl="0" indent="0" algn="l" defTabSz="889000">
            <a:lnSpc>
              <a:spcPct val="90000"/>
            </a:lnSpc>
            <a:spcBef>
              <a:spcPct val="0"/>
            </a:spcBef>
            <a:spcAft>
              <a:spcPct val="35000"/>
            </a:spcAft>
          </a:pPr>
          <a:r>
            <a:rPr lang="en-US" sz="2000" kern="1200" dirty="0" smtClean="0"/>
            <a:t>Growth and Markets</a:t>
          </a:r>
          <a:endParaRPr lang="en-US" sz="2000" kern="1200" dirty="0"/>
        </a:p>
        <a:p>
          <a:pPr marL="115888" lvl="1" indent="0" algn="l" defTabSz="711200">
            <a:lnSpc>
              <a:spcPct val="90000"/>
            </a:lnSpc>
            <a:spcBef>
              <a:spcPct val="0"/>
            </a:spcBef>
            <a:spcAft>
              <a:spcPct val="15000"/>
            </a:spcAft>
            <a:buChar char="••"/>
          </a:pPr>
          <a:r>
            <a:rPr lang="en-US" sz="1600" b="1" kern="1200" dirty="0" smtClean="0"/>
            <a:t>3000 B€ wealth</a:t>
          </a:r>
          <a:endParaRPr lang="en-US" sz="1600" b="1" kern="1200" dirty="0"/>
        </a:p>
        <a:p>
          <a:pPr marL="115888" lvl="1" indent="0" algn="l" defTabSz="711200">
            <a:lnSpc>
              <a:spcPct val="90000"/>
            </a:lnSpc>
            <a:spcBef>
              <a:spcPct val="0"/>
            </a:spcBef>
            <a:spcAft>
              <a:spcPct val="15000"/>
            </a:spcAft>
            <a:buChar char="••"/>
          </a:pPr>
          <a:r>
            <a:rPr lang="en-US" sz="1600" b="1" kern="1200" dirty="0" smtClean="0"/>
            <a:t>85 Million Consumers - and growing</a:t>
          </a:r>
          <a:endParaRPr lang="en-US" sz="1600" b="1" kern="1200" dirty="0"/>
        </a:p>
      </dsp:txBody>
      <dsp:txXfrm>
        <a:off x="909855" y="2902489"/>
        <a:ext cx="3032666" cy="1213511"/>
      </dsp:txXfrm>
    </dsp:sp>
    <dsp:sp modelId="{AEF3E0A6-F104-4C89-9DDF-23BFACD62A69}">
      <dsp:nvSpPr>
        <dsp:cNvPr id="0" name=""/>
        <dsp:cNvSpPr/>
      </dsp:nvSpPr>
      <dsp:spPr>
        <a:xfrm>
          <a:off x="32664" y="3054105"/>
          <a:ext cx="965878" cy="97080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41FFB-69B2-4289-AB65-A705ECC102FF}">
      <dsp:nvSpPr>
        <dsp:cNvPr id="0" name=""/>
        <dsp:cNvSpPr/>
      </dsp:nvSpPr>
      <dsp:spPr>
        <a:xfrm>
          <a:off x="0" y="0"/>
          <a:ext cx="3456384" cy="560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100" b="1" kern="1200" dirty="0" smtClean="0">
              <a:solidFill>
                <a:srgbClr val="002060"/>
              </a:solidFill>
            </a:rPr>
            <a:t>Improving prescriptions and adherence to treatment</a:t>
          </a:r>
        </a:p>
        <a:p>
          <a:pPr lvl="0" algn="l" defTabSz="1022350">
            <a:lnSpc>
              <a:spcPct val="90000"/>
            </a:lnSpc>
            <a:spcBef>
              <a:spcPct val="0"/>
            </a:spcBef>
            <a:spcAft>
              <a:spcPct val="35000"/>
            </a:spcAft>
          </a:pPr>
          <a:endParaRPr lang="en-GB" sz="1100" b="1" kern="1200" dirty="0">
            <a:solidFill>
              <a:srgbClr val="002060"/>
            </a:solidFill>
          </a:endParaRPr>
        </a:p>
      </dsp:txBody>
      <dsp:txXfrm>
        <a:off x="747312" y="0"/>
        <a:ext cx="2709071" cy="560352"/>
      </dsp:txXfrm>
    </dsp:sp>
    <dsp:sp modelId="{EA06852D-B705-4141-ADA9-BE494301B24C}">
      <dsp:nvSpPr>
        <dsp:cNvPr id="0" name=""/>
        <dsp:cNvSpPr/>
      </dsp:nvSpPr>
      <dsp:spPr>
        <a:xfrm>
          <a:off x="56035" y="56035"/>
          <a:ext cx="691276" cy="448281"/>
        </a:xfrm>
        <a:prstGeom prst="roundRect">
          <a:avLst>
            <a:gd name="adj" fmla="val 10000"/>
          </a:avLst>
        </a:prstGeom>
        <a:blipFill>
          <a:blip xmlns:r="http://schemas.openxmlformats.org/officeDocument/2006/relationships" r:embed="rId1">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A1570-417A-42E4-AF1E-AFEEAFD4336F}">
      <dsp:nvSpPr>
        <dsp:cNvPr id="0" name=""/>
        <dsp:cNvSpPr/>
      </dsp:nvSpPr>
      <dsp:spPr>
        <a:xfrm>
          <a:off x="0" y="616387"/>
          <a:ext cx="3456384" cy="560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100" b="1" kern="1200" dirty="0" smtClean="0">
              <a:solidFill>
                <a:srgbClr val="002060"/>
              </a:solidFill>
            </a:rPr>
            <a:t>Better management of health: preventing falls</a:t>
          </a:r>
        </a:p>
        <a:p>
          <a:pPr lvl="0" algn="l" defTabSz="622300">
            <a:lnSpc>
              <a:spcPct val="90000"/>
            </a:lnSpc>
            <a:spcBef>
              <a:spcPct val="0"/>
            </a:spcBef>
            <a:spcAft>
              <a:spcPct val="35000"/>
            </a:spcAft>
          </a:pPr>
          <a:endParaRPr lang="en-GB" sz="1100" b="1" kern="1200" dirty="0">
            <a:solidFill>
              <a:srgbClr val="002060"/>
            </a:solidFill>
          </a:endParaRPr>
        </a:p>
      </dsp:txBody>
      <dsp:txXfrm>
        <a:off x="747312" y="616387"/>
        <a:ext cx="2709071" cy="560352"/>
      </dsp:txXfrm>
    </dsp:sp>
    <dsp:sp modelId="{E78F9118-0CA8-45B1-ACCB-B7C2F87E4BE9}">
      <dsp:nvSpPr>
        <dsp:cNvPr id="0" name=""/>
        <dsp:cNvSpPr/>
      </dsp:nvSpPr>
      <dsp:spPr>
        <a:xfrm>
          <a:off x="56035" y="672422"/>
          <a:ext cx="691276" cy="448281"/>
        </a:xfrm>
        <a:prstGeom prst="roundRect">
          <a:avLst>
            <a:gd name="adj" fmla="val 10000"/>
          </a:avLst>
        </a:prstGeom>
        <a:blipFill>
          <a:blip xmlns:r="http://schemas.openxmlformats.org/officeDocument/2006/relationships" r:embed="rId2">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292CE-0972-4BA0-930D-EBC61CF56B6B}">
      <dsp:nvSpPr>
        <dsp:cNvPr id="0" name=""/>
        <dsp:cNvSpPr/>
      </dsp:nvSpPr>
      <dsp:spPr>
        <a:xfrm>
          <a:off x="0" y="1232774"/>
          <a:ext cx="3456384" cy="560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100" b="1" kern="1200" dirty="0" smtClean="0">
              <a:solidFill>
                <a:srgbClr val="002060"/>
              </a:solidFill>
            </a:rPr>
            <a:t>Preventing functional decline &amp; frailty</a:t>
          </a:r>
        </a:p>
        <a:p>
          <a:pPr lvl="0" algn="l" defTabSz="533400">
            <a:lnSpc>
              <a:spcPct val="90000"/>
            </a:lnSpc>
            <a:spcBef>
              <a:spcPct val="0"/>
            </a:spcBef>
            <a:spcAft>
              <a:spcPct val="35000"/>
            </a:spcAft>
          </a:pPr>
          <a:endParaRPr lang="en-GB" sz="1100" b="1" kern="1200" dirty="0">
            <a:solidFill>
              <a:srgbClr val="002060"/>
            </a:solidFill>
          </a:endParaRPr>
        </a:p>
      </dsp:txBody>
      <dsp:txXfrm>
        <a:off x="747312" y="1232774"/>
        <a:ext cx="2709071" cy="560352"/>
      </dsp:txXfrm>
    </dsp:sp>
    <dsp:sp modelId="{23CAB8A0-4419-40C6-A3F4-04068CC64414}">
      <dsp:nvSpPr>
        <dsp:cNvPr id="0" name=""/>
        <dsp:cNvSpPr/>
      </dsp:nvSpPr>
      <dsp:spPr>
        <a:xfrm>
          <a:off x="56035" y="1288810"/>
          <a:ext cx="691276" cy="448281"/>
        </a:xfrm>
        <a:prstGeom prst="roundRect">
          <a:avLst>
            <a:gd name="adj" fmla="val 10000"/>
          </a:avLst>
        </a:prstGeom>
        <a:blipFill>
          <a:blip xmlns:r="http://schemas.openxmlformats.org/officeDocument/2006/relationships" r:embed="rId3">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45F0AF-B7A6-4759-BBF8-C2204A79E38E}">
      <dsp:nvSpPr>
        <dsp:cNvPr id="0" name=""/>
        <dsp:cNvSpPr/>
      </dsp:nvSpPr>
      <dsp:spPr>
        <a:xfrm>
          <a:off x="0" y="1849162"/>
          <a:ext cx="3456384" cy="560352"/>
        </a:xfrm>
        <a:prstGeom prst="roundRect">
          <a:avLst>
            <a:gd name="adj" fmla="val 10000"/>
          </a:avLst>
        </a:prstGeom>
        <a:solidFill>
          <a:schemeClr val="accent1">
            <a:hueOff val="0"/>
            <a:satOff val="0"/>
            <a:lumOff val="0"/>
            <a:alphaOff val="0"/>
          </a:schemeClr>
        </a:solidFill>
        <a:ln w="25400" cap="flat" cmpd="sng" algn="ctr">
          <a:solidFill>
            <a:schemeClr val="accen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100" b="1" kern="1200" dirty="0" smtClean="0">
              <a:solidFill>
                <a:srgbClr val="002060"/>
              </a:solidFill>
            </a:rPr>
            <a:t>Integrated care for chronic conditions, </a:t>
          </a:r>
          <a:r>
            <a:rPr lang="en-GB" sz="1100" b="1" kern="1200" dirty="0" err="1" smtClean="0">
              <a:solidFill>
                <a:srgbClr val="002060"/>
              </a:solidFill>
            </a:rPr>
            <a:t>inc.</a:t>
          </a:r>
          <a:r>
            <a:rPr lang="en-GB" sz="1100" b="1" kern="1200" dirty="0" smtClean="0">
              <a:solidFill>
                <a:srgbClr val="002060"/>
              </a:solidFill>
            </a:rPr>
            <a:t> </a:t>
          </a:r>
          <a:r>
            <a:rPr lang="en-GB" sz="1100" b="1" kern="1200" dirty="0" err="1" smtClean="0">
              <a:solidFill>
                <a:srgbClr val="002060"/>
              </a:solidFill>
            </a:rPr>
            <a:t>telecare</a:t>
          </a:r>
          <a:endParaRPr lang="en-GB" sz="1100" b="1" kern="1200" dirty="0">
            <a:solidFill>
              <a:srgbClr val="002060"/>
            </a:solidFill>
          </a:endParaRPr>
        </a:p>
      </dsp:txBody>
      <dsp:txXfrm>
        <a:off x="747312" y="1849162"/>
        <a:ext cx="2709071" cy="560352"/>
      </dsp:txXfrm>
    </dsp:sp>
    <dsp:sp modelId="{1FC5FF9E-3495-4FFE-82F9-136F7DB3D632}">
      <dsp:nvSpPr>
        <dsp:cNvPr id="0" name=""/>
        <dsp:cNvSpPr/>
      </dsp:nvSpPr>
      <dsp:spPr>
        <a:xfrm>
          <a:off x="56035" y="1905197"/>
          <a:ext cx="691276" cy="448281"/>
        </a:xfrm>
        <a:prstGeom prst="roundRect">
          <a:avLst>
            <a:gd name="adj" fmla="val 10000"/>
          </a:avLst>
        </a:prstGeom>
        <a:blipFill>
          <a:blip xmlns:r="http://schemas.openxmlformats.org/officeDocument/2006/relationships" r:embed="rId4">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B28565-8DC3-44A0-A1C5-ECA858EF25AF}">
      <dsp:nvSpPr>
        <dsp:cNvPr id="0" name=""/>
        <dsp:cNvSpPr/>
      </dsp:nvSpPr>
      <dsp:spPr>
        <a:xfrm>
          <a:off x="0" y="2465549"/>
          <a:ext cx="3456384" cy="560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100" b="1" kern="1200" dirty="0" err="1" smtClean="0">
              <a:solidFill>
                <a:srgbClr val="002060"/>
              </a:solidFill>
            </a:rPr>
            <a:t>ICT</a:t>
          </a:r>
          <a:r>
            <a:rPr lang="en-GB" sz="1100" b="1" kern="1200" dirty="0" smtClean="0">
              <a:solidFill>
                <a:srgbClr val="002060"/>
              </a:solidFill>
            </a:rPr>
            <a:t> solutions for independent living &amp; active ageing</a:t>
          </a:r>
        </a:p>
        <a:p>
          <a:pPr lvl="0" algn="l" defTabSz="444500">
            <a:lnSpc>
              <a:spcPct val="90000"/>
            </a:lnSpc>
            <a:spcBef>
              <a:spcPct val="0"/>
            </a:spcBef>
            <a:spcAft>
              <a:spcPct val="35000"/>
            </a:spcAft>
          </a:pPr>
          <a:endParaRPr lang="en-US" sz="1100" b="1" kern="1200" dirty="0">
            <a:solidFill>
              <a:srgbClr val="002060"/>
            </a:solidFill>
          </a:endParaRPr>
        </a:p>
      </dsp:txBody>
      <dsp:txXfrm>
        <a:off x="747312" y="2465549"/>
        <a:ext cx="2709071" cy="560352"/>
      </dsp:txXfrm>
    </dsp:sp>
    <dsp:sp modelId="{D8840E56-2745-428A-8E01-8D006DE0658E}">
      <dsp:nvSpPr>
        <dsp:cNvPr id="0" name=""/>
        <dsp:cNvSpPr/>
      </dsp:nvSpPr>
      <dsp:spPr>
        <a:xfrm>
          <a:off x="56035" y="2521585"/>
          <a:ext cx="691276" cy="448281"/>
        </a:xfrm>
        <a:prstGeom prst="roundRect">
          <a:avLst>
            <a:gd name="adj" fmla="val 10000"/>
          </a:avLst>
        </a:prstGeom>
        <a:blipFill>
          <a:blip xmlns:r="http://schemas.openxmlformats.org/officeDocument/2006/relationships" r:embed="rId5">
            <a:extLst/>
          </a:blip>
          <a:srcRect/>
          <a:stretch>
            <a:fillRect t="-125000" b="-1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FC606-5C7B-4FDC-920D-9C595804DF13}">
      <dsp:nvSpPr>
        <dsp:cNvPr id="0" name=""/>
        <dsp:cNvSpPr/>
      </dsp:nvSpPr>
      <dsp:spPr>
        <a:xfrm>
          <a:off x="0" y="3081937"/>
          <a:ext cx="3456384" cy="560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smtClean="0">
              <a:solidFill>
                <a:srgbClr val="002060"/>
              </a:solidFill>
            </a:rPr>
            <a:t>Age-friendly cities and environments</a:t>
          </a:r>
          <a:endParaRPr lang="en-US" sz="1100" b="1" kern="1200" dirty="0" smtClean="0">
            <a:solidFill>
              <a:srgbClr val="002060"/>
            </a:solidFill>
          </a:endParaRPr>
        </a:p>
      </dsp:txBody>
      <dsp:txXfrm>
        <a:off x="747312" y="3081937"/>
        <a:ext cx="2709071" cy="560352"/>
      </dsp:txXfrm>
    </dsp:sp>
    <dsp:sp modelId="{427BA1F3-2D9E-42F1-82AB-56B3468FCE0D}">
      <dsp:nvSpPr>
        <dsp:cNvPr id="0" name=""/>
        <dsp:cNvSpPr/>
      </dsp:nvSpPr>
      <dsp:spPr>
        <a:xfrm>
          <a:off x="56035" y="3137972"/>
          <a:ext cx="691276" cy="448281"/>
        </a:xfrm>
        <a:prstGeom prst="roundRect">
          <a:avLst>
            <a:gd name="adj" fmla="val 10000"/>
          </a:avLst>
        </a:prstGeom>
        <a:blipFill>
          <a:blip xmlns:r="http://schemas.openxmlformats.org/officeDocument/2006/relationships" r:embed="rId6">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58D1B-E83C-4CB3-A402-B7C6421F7F34}">
      <dsp:nvSpPr>
        <dsp:cNvPr id="0" name=""/>
        <dsp:cNvSpPr/>
      </dsp:nvSpPr>
      <dsp:spPr>
        <a:xfrm>
          <a:off x="40408" y="727794"/>
          <a:ext cx="2756322" cy="379427"/>
        </a:xfrm>
        <a:prstGeom prst="rightArrow">
          <a:avLst>
            <a:gd name="adj1" fmla="val 50000"/>
            <a:gd name="adj2" fmla="val 50000"/>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63726" numCol="1" spcCol="1270" anchor="ctr" anchorCtr="0">
          <a:noAutofit/>
        </a:bodyPr>
        <a:lstStyle/>
        <a:p>
          <a:pPr lvl="0" algn="l" defTabSz="444500">
            <a:lnSpc>
              <a:spcPct val="90000"/>
            </a:lnSpc>
            <a:spcBef>
              <a:spcPct val="0"/>
            </a:spcBef>
            <a:spcAft>
              <a:spcPct val="35000"/>
            </a:spcAft>
          </a:pPr>
          <a:r>
            <a:rPr lang="en-GB" sz="1000" b="1" kern="1200" dirty="0" smtClean="0">
              <a:solidFill>
                <a:schemeClr val="bg1"/>
              </a:solidFill>
            </a:rPr>
            <a:t>Pillar I</a:t>
          </a:r>
          <a:endParaRPr lang="en-GB" sz="1000" b="1" kern="1200" dirty="0">
            <a:solidFill>
              <a:schemeClr val="bg1"/>
            </a:solidFill>
          </a:endParaRPr>
        </a:p>
      </dsp:txBody>
      <dsp:txXfrm>
        <a:off x="40408" y="822651"/>
        <a:ext cx="2661465" cy="189713"/>
      </dsp:txXfrm>
    </dsp:sp>
    <dsp:sp modelId="{8BBD01A6-6229-446A-821F-3334D56FB45A}">
      <dsp:nvSpPr>
        <dsp:cNvPr id="0" name=""/>
        <dsp:cNvSpPr/>
      </dsp:nvSpPr>
      <dsp:spPr>
        <a:xfrm>
          <a:off x="-10651" y="996661"/>
          <a:ext cx="978606" cy="732146"/>
        </a:xfrm>
        <a:prstGeom prst="rect">
          <a:avLst/>
        </a:prstGeom>
        <a:solidFill>
          <a:srgbClr val="E1FFE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GB" sz="1000" b="1" kern="1200" dirty="0" smtClean="0">
              <a:solidFill>
                <a:schemeClr val="tx1">
                  <a:lumMod val="95000"/>
                  <a:lumOff val="5000"/>
                </a:schemeClr>
              </a:solidFill>
            </a:rPr>
            <a:t>Prevention</a:t>
          </a:r>
        </a:p>
        <a:p>
          <a:pPr lvl="0" algn="ctr" defTabSz="444500">
            <a:lnSpc>
              <a:spcPct val="90000"/>
            </a:lnSpc>
            <a:spcBef>
              <a:spcPct val="0"/>
            </a:spcBef>
            <a:spcAft>
              <a:spcPct val="35000"/>
            </a:spcAft>
          </a:pPr>
          <a:r>
            <a:rPr lang="en-GB" sz="1000" b="1" kern="1200" dirty="0" smtClean="0">
              <a:solidFill>
                <a:schemeClr val="tx1">
                  <a:lumMod val="95000"/>
                  <a:lumOff val="5000"/>
                </a:schemeClr>
              </a:solidFill>
            </a:rPr>
            <a:t>screening early diagnosis </a:t>
          </a:r>
          <a:endParaRPr lang="en-GB" sz="1000" b="1" kern="1200" dirty="0">
            <a:solidFill>
              <a:schemeClr val="tx1">
                <a:lumMod val="95000"/>
                <a:lumOff val="5000"/>
              </a:schemeClr>
            </a:solidFill>
          </a:endParaRPr>
        </a:p>
      </dsp:txBody>
      <dsp:txXfrm>
        <a:off x="-10651" y="996661"/>
        <a:ext cx="978606" cy="732146"/>
      </dsp:txXfrm>
    </dsp:sp>
    <dsp:sp modelId="{238EB079-A02D-4773-82FF-1A5B357CA7B8}">
      <dsp:nvSpPr>
        <dsp:cNvPr id="0" name=""/>
        <dsp:cNvSpPr/>
      </dsp:nvSpPr>
      <dsp:spPr>
        <a:xfrm>
          <a:off x="889355" y="850603"/>
          <a:ext cx="1907375" cy="401425"/>
        </a:xfrm>
        <a:prstGeom prst="rightArrow">
          <a:avLst>
            <a:gd name="adj1" fmla="val 50000"/>
            <a:gd name="adj2" fmla="val 50000"/>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63726" numCol="1" spcCol="1270" anchor="ctr" anchorCtr="0">
          <a:noAutofit/>
        </a:bodyPr>
        <a:lstStyle/>
        <a:p>
          <a:pPr lvl="0" algn="l" defTabSz="444500">
            <a:lnSpc>
              <a:spcPct val="90000"/>
            </a:lnSpc>
            <a:spcBef>
              <a:spcPct val="0"/>
            </a:spcBef>
            <a:spcAft>
              <a:spcPct val="35000"/>
            </a:spcAft>
          </a:pPr>
          <a:r>
            <a:rPr lang="en-GB" sz="1000" b="1" kern="1200" dirty="0" smtClean="0">
              <a:solidFill>
                <a:schemeClr val="bg1"/>
              </a:solidFill>
            </a:rPr>
            <a:t>Pillar II</a:t>
          </a:r>
          <a:endParaRPr lang="en-GB" sz="1000" b="1" kern="1200" dirty="0">
            <a:solidFill>
              <a:schemeClr val="bg1"/>
            </a:solidFill>
          </a:endParaRPr>
        </a:p>
      </dsp:txBody>
      <dsp:txXfrm>
        <a:off x="889355" y="950959"/>
        <a:ext cx="1807019" cy="200713"/>
      </dsp:txXfrm>
    </dsp:sp>
    <dsp:sp modelId="{4E0304CB-B8FA-4638-95CE-A1A2EFE34A68}">
      <dsp:nvSpPr>
        <dsp:cNvPr id="0" name=""/>
        <dsp:cNvSpPr/>
      </dsp:nvSpPr>
      <dsp:spPr>
        <a:xfrm>
          <a:off x="882173" y="1143979"/>
          <a:ext cx="848947" cy="661637"/>
        </a:xfrm>
        <a:prstGeom prst="rect">
          <a:avLst/>
        </a:prstGeom>
        <a:solidFill>
          <a:srgbClr val="E1FFE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endParaRPr lang="en-GB" sz="1000" b="1" kern="1200" dirty="0" smtClean="0">
            <a:solidFill>
              <a:schemeClr val="tx1">
                <a:lumMod val="95000"/>
                <a:lumOff val="5000"/>
              </a:schemeClr>
            </a:solidFill>
          </a:endParaRPr>
        </a:p>
        <a:p>
          <a:pPr lvl="0" algn="ctr" defTabSz="444500">
            <a:lnSpc>
              <a:spcPct val="90000"/>
            </a:lnSpc>
            <a:spcBef>
              <a:spcPct val="0"/>
            </a:spcBef>
            <a:spcAft>
              <a:spcPct val="35000"/>
            </a:spcAft>
          </a:pPr>
          <a:r>
            <a:rPr lang="en-GB" sz="1000" b="1" kern="1200" dirty="0" smtClean="0">
              <a:solidFill>
                <a:schemeClr val="tx1">
                  <a:lumMod val="95000"/>
                  <a:lumOff val="5000"/>
                </a:schemeClr>
              </a:solidFill>
            </a:rPr>
            <a:t>Care &amp; cure</a:t>
          </a:r>
          <a:endParaRPr lang="en-GB" sz="1000" b="1" kern="1200" dirty="0">
            <a:solidFill>
              <a:schemeClr val="tx1">
                <a:lumMod val="95000"/>
                <a:lumOff val="5000"/>
              </a:schemeClr>
            </a:solidFill>
          </a:endParaRPr>
        </a:p>
      </dsp:txBody>
      <dsp:txXfrm>
        <a:off x="882173" y="1143979"/>
        <a:ext cx="848947" cy="661637"/>
      </dsp:txXfrm>
    </dsp:sp>
    <dsp:sp modelId="{276C17E5-D774-4B4E-8280-44CE9639E8D5}">
      <dsp:nvSpPr>
        <dsp:cNvPr id="0" name=""/>
        <dsp:cNvSpPr/>
      </dsp:nvSpPr>
      <dsp:spPr>
        <a:xfrm>
          <a:off x="1738302" y="984412"/>
          <a:ext cx="1058427" cy="401425"/>
        </a:xfrm>
        <a:prstGeom prst="rightArrow">
          <a:avLst>
            <a:gd name="adj1" fmla="val 50000"/>
            <a:gd name="adj2" fmla="val 50000"/>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63726" numCol="1" spcCol="1270" anchor="ctr" anchorCtr="0">
          <a:noAutofit/>
        </a:bodyPr>
        <a:lstStyle/>
        <a:p>
          <a:pPr lvl="0" algn="l" defTabSz="444500">
            <a:lnSpc>
              <a:spcPct val="90000"/>
            </a:lnSpc>
            <a:spcBef>
              <a:spcPct val="0"/>
            </a:spcBef>
            <a:spcAft>
              <a:spcPct val="35000"/>
            </a:spcAft>
          </a:pPr>
          <a:r>
            <a:rPr lang="en-GB" sz="1000" b="1" kern="1200" dirty="0" smtClean="0">
              <a:solidFill>
                <a:schemeClr val="bg1"/>
              </a:solidFill>
            </a:rPr>
            <a:t>Pillar III</a:t>
          </a:r>
          <a:endParaRPr lang="en-GB" sz="1000" b="1" kern="1200" dirty="0">
            <a:solidFill>
              <a:schemeClr val="bg1"/>
            </a:solidFill>
          </a:endParaRPr>
        </a:p>
      </dsp:txBody>
      <dsp:txXfrm>
        <a:off x="1738302" y="1084768"/>
        <a:ext cx="958071" cy="200713"/>
      </dsp:txXfrm>
    </dsp:sp>
    <dsp:sp modelId="{6E0AD41E-6A1F-4EB5-8C74-08955156BE82}">
      <dsp:nvSpPr>
        <dsp:cNvPr id="0" name=""/>
        <dsp:cNvSpPr/>
      </dsp:nvSpPr>
      <dsp:spPr>
        <a:xfrm>
          <a:off x="1733104" y="1287999"/>
          <a:ext cx="1039204" cy="617955"/>
        </a:xfrm>
        <a:prstGeom prst="rect">
          <a:avLst/>
        </a:prstGeom>
        <a:solidFill>
          <a:srgbClr val="E1FFE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GB" sz="1000" b="1" kern="1200" dirty="0" smtClean="0">
              <a:solidFill>
                <a:schemeClr val="tx1">
                  <a:lumMod val="95000"/>
                  <a:lumOff val="5000"/>
                </a:schemeClr>
              </a:solidFill>
            </a:rPr>
            <a:t>Independent living &amp; active ageing</a:t>
          </a:r>
          <a:endParaRPr lang="en-GB" sz="1000" b="1" kern="1200" dirty="0">
            <a:solidFill>
              <a:schemeClr val="tx1">
                <a:lumMod val="95000"/>
                <a:lumOff val="5000"/>
              </a:schemeClr>
            </a:solidFill>
          </a:endParaRPr>
        </a:p>
      </dsp:txBody>
      <dsp:txXfrm>
        <a:off x="1733104" y="1287999"/>
        <a:ext cx="1039204" cy="617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4788-3ED7-4F82-8A9E-4E8EA1CD007F}">
      <dsp:nvSpPr>
        <dsp:cNvPr id="0" name=""/>
        <dsp:cNvSpPr/>
      </dsp:nvSpPr>
      <dsp:spPr>
        <a:xfrm>
          <a:off x="2368260" y="432048"/>
          <a:ext cx="665807" cy="288032"/>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6D61D8BD-663E-4721-8717-07D8E0F04FCB}">
      <dsp:nvSpPr>
        <dsp:cNvPr id="0" name=""/>
        <dsp:cNvSpPr/>
      </dsp:nvSpPr>
      <dsp:spPr>
        <a:xfrm>
          <a:off x="0" y="360040"/>
          <a:ext cx="2181392" cy="46085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Acute care</a:t>
          </a:r>
          <a:endParaRPr lang="en-US" sz="1900" kern="1200" dirty="0"/>
        </a:p>
      </dsp:txBody>
      <dsp:txXfrm>
        <a:off x="22497" y="382537"/>
        <a:ext cx="2136398" cy="415857"/>
      </dsp:txXfrm>
    </dsp:sp>
    <dsp:sp modelId="{618FA922-02C2-49B7-8198-B88E2A0777B1}">
      <dsp:nvSpPr>
        <dsp:cNvPr id="0" name=""/>
        <dsp:cNvSpPr/>
      </dsp:nvSpPr>
      <dsp:spPr>
        <a:xfrm>
          <a:off x="3147199" y="360040"/>
          <a:ext cx="2181392" cy="460851"/>
        </a:xfrm>
        <a:prstGeom prst="roundRect">
          <a:avLst/>
        </a:prstGeom>
        <a:solidFill>
          <a:srgbClr val="2D5E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Long-term-care</a:t>
          </a:r>
          <a:endParaRPr lang="en-US" sz="1900" kern="1200" dirty="0"/>
        </a:p>
      </dsp:txBody>
      <dsp:txXfrm>
        <a:off x="3169696" y="382537"/>
        <a:ext cx="2136398" cy="415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4788-3ED7-4F82-8A9E-4E8EA1CD007F}">
      <dsp:nvSpPr>
        <dsp:cNvPr id="0" name=""/>
        <dsp:cNvSpPr/>
      </dsp:nvSpPr>
      <dsp:spPr>
        <a:xfrm>
          <a:off x="2388280" y="792087"/>
          <a:ext cx="665807" cy="261389"/>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6D61D8BD-663E-4721-8717-07D8E0F04FCB}">
      <dsp:nvSpPr>
        <dsp:cNvPr id="0" name=""/>
        <dsp:cNvSpPr/>
      </dsp:nvSpPr>
      <dsp:spPr>
        <a:xfrm>
          <a:off x="0" y="562562"/>
          <a:ext cx="2227641" cy="72008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Single Diseases</a:t>
          </a:r>
          <a:endParaRPr lang="en-US" sz="1800" kern="1200" dirty="0"/>
        </a:p>
      </dsp:txBody>
      <dsp:txXfrm>
        <a:off x="35151" y="597713"/>
        <a:ext cx="2157339" cy="649778"/>
      </dsp:txXfrm>
    </dsp:sp>
    <dsp:sp modelId="{618FA922-02C2-49B7-8198-B88E2A0777B1}">
      <dsp:nvSpPr>
        <dsp:cNvPr id="0" name=""/>
        <dsp:cNvSpPr/>
      </dsp:nvSpPr>
      <dsp:spPr>
        <a:xfrm>
          <a:off x="3166137" y="562562"/>
          <a:ext cx="2162454" cy="720080"/>
        </a:xfrm>
        <a:prstGeom prst="roundRect">
          <a:avLst/>
        </a:prstGeom>
        <a:solidFill>
          <a:srgbClr val="3166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Multiple chronic </a:t>
          </a:r>
          <a:br>
            <a:rPr lang="en-US" sz="1800" kern="1200" dirty="0" smtClean="0"/>
          </a:br>
          <a:r>
            <a:rPr lang="en-US" sz="1800" kern="1200" dirty="0" smtClean="0"/>
            <a:t>conditions</a:t>
          </a:r>
          <a:endParaRPr lang="en-US" sz="1800" kern="1200" dirty="0"/>
        </a:p>
      </dsp:txBody>
      <dsp:txXfrm>
        <a:off x="3201288" y="597713"/>
        <a:ext cx="2092152" cy="649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4788-3ED7-4F82-8A9E-4E8EA1CD007F}">
      <dsp:nvSpPr>
        <dsp:cNvPr id="0" name=""/>
        <dsp:cNvSpPr/>
      </dsp:nvSpPr>
      <dsp:spPr>
        <a:xfrm>
          <a:off x="2368260" y="432048"/>
          <a:ext cx="665807" cy="288032"/>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6D61D8BD-663E-4721-8717-07D8E0F04FCB}">
      <dsp:nvSpPr>
        <dsp:cNvPr id="0" name=""/>
        <dsp:cNvSpPr/>
      </dsp:nvSpPr>
      <dsp:spPr>
        <a:xfrm>
          <a:off x="0" y="360040"/>
          <a:ext cx="2268814" cy="46085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Passive Patient</a:t>
          </a:r>
          <a:endParaRPr lang="en-US" sz="1800" kern="1200" dirty="0"/>
        </a:p>
      </dsp:txBody>
      <dsp:txXfrm>
        <a:off x="22497" y="382537"/>
        <a:ext cx="2223820" cy="415857"/>
      </dsp:txXfrm>
    </dsp:sp>
    <dsp:sp modelId="{618FA922-02C2-49B7-8198-B88E2A0777B1}">
      <dsp:nvSpPr>
        <dsp:cNvPr id="0" name=""/>
        <dsp:cNvSpPr/>
      </dsp:nvSpPr>
      <dsp:spPr>
        <a:xfrm>
          <a:off x="3156905" y="360040"/>
          <a:ext cx="2171686" cy="460851"/>
        </a:xfrm>
        <a:prstGeom prst="roundRect">
          <a:avLst/>
        </a:prstGeom>
        <a:solidFill>
          <a:srgbClr val="3166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Active consumer</a:t>
          </a:r>
          <a:endParaRPr lang="en-US" sz="1800" kern="1200" dirty="0"/>
        </a:p>
      </dsp:txBody>
      <dsp:txXfrm>
        <a:off x="3179402" y="382537"/>
        <a:ext cx="2126692" cy="415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4788-3ED7-4F82-8A9E-4E8EA1CD007F}">
      <dsp:nvSpPr>
        <dsp:cNvPr id="0" name=""/>
        <dsp:cNvSpPr/>
      </dsp:nvSpPr>
      <dsp:spPr>
        <a:xfrm>
          <a:off x="2336257" y="432048"/>
          <a:ext cx="656810" cy="288032"/>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6D61D8BD-663E-4721-8717-07D8E0F04FCB}">
      <dsp:nvSpPr>
        <dsp:cNvPr id="0" name=""/>
        <dsp:cNvSpPr/>
      </dsp:nvSpPr>
      <dsp:spPr>
        <a:xfrm>
          <a:off x="0" y="360040"/>
          <a:ext cx="2127918" cy="46085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Institutional care</a:t>
          </a:r>
          <a:endParaRPr lang="en-US" sz="1700" kern="1200" dirty="0"/>
        </a:p>
      </dsp:txBody>
      <dsp:txXfrm>
        <a:off x="22497" y="382537"/>
        <a:ext cx="2082924" cy="415857"/>
      </dsp:txXfrm>
    </dsp:sp>
    <dsp:sp modelId="{618FA922-02C2-49B7-8198-B88E2A0777B1}">
      <dsp:nvSpPr>
        <dsp:cNvPr id="0" name=""/>
        <dsp:cNvSpPr/>
      </dsp:nvSpPr>
      <dsp:spPr>
        <a:xfrm>
          <a:off x="3137302" y="360040"/>
          <a:ext cx="2119281" cy="460851"/>
        </a:xfrm>
        <a:prstGeom prst="roundRect">
          <a:avLst/>
        </a:prstGeom>
        <a:solidFill>
          <a:srgbClr val="3166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Home care</a:t>
          </a:r>
          <a:endParaRPr lang="en-US" sz="1700" kern="1200" dirty="0"/>
        </a:p>
      </dsp:txBody>
      <dsp:txXfrm>
        <a:off x="3159799" y="382537"/>
        <a:ext cx="2074287" cy="4158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4788-3ED7-4F82-8A9E-4E8EA1CD007F}">
      <dsp:nvSpPr>
        <dsp:cNvPr id="0" name=""/>
        <dsp:cNvSpPr/>
      </dsp:nvSpPr>
      <dsp:spPr>
        <a:xfrm>
          <a:off x="2388280" y="792087"/>
          <a:ext cx="665807" cy="261389"/>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6D61D8BD-663E-4721-8717-07D8E0F04FCB}">
      <dsp:nvSpPr>
        <dsp:cNvPr id="0" name=""/>
        <dsp:cNvSpPr/>
      </dsp:nvSpPr>
      <dsp:spPr>
        <a:xfrm>
          <a:off x="0" y="576063"/>
          <a:ext cx="2185637" cy="72008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Generic Approach</a:t>
          </a:r>
          <a:endParaRPr lang="en-US" sz="1800" kern="1200" dirty="0"/>
        </a:p>
      </dsp:txBody>
      <dsp:txXfrm>
        <a:off x="35151" y="611214"/>
        <a:ext cx="2115335" cy="649778"/>
      </dsp:txXfrm>
    </dsp:sp>
    <dsp:sp modelId="{618FA922-02C2-49B7-8198-B88E2A0777B1}">
      <dsp:nvSpPr>
        <dsp:cNvPr id="0" name=""/>
        <dsp:cNvSpPr/>
      </dsp:nvSpPr>
      <dsp:spPr>
        <a:xfrm>
          <a:off x="3134446" y="576063"/>
          <a:ext cx="2194145" cy="720080"/>
        </a:xfrm>
        <a:prstGeom prst="roundRect">
          <a:avLst/>
        </a:prstGeom>
        <a:solidFill>
          <a:srgbClr val="3166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Personalised</a:t>
          </a:r>
          <a:r>
            <a:rPr lang="en-US" sz="1800" kern="1200" dirty="0" smtClean="0"/>
            <a:t> </a:t>
          </a:r>
          <a:br>
            <a:rPr lang="en-US" sz="1800" kern="1200" dirty="0" smtClean="0"/>
          </a:br>
          <a:r>
            <a:rPr lang="en-US" sz="1800" kern="1200" dirty="0" smtClean="0"/>
            <a:t>Care</a:t>
          </a:r>
          <a:endParaRPr lang="en-US" sz="1800" kern="1200" dirty="0"/>
        </a:p>
      </dsp:txBody>
      <dsp:txXfrm>
        <a:off x="3169597" y="611214"/>
        <a:ext cx="2123843" cy="6497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B769D-65DC-417B-9176-335B68B0FAB0}">
      <dsp:nvSpPr>
        <dsp:cNvPr id="0" name=""/>
        <dsp:cNvSpPr/>
      </dsp:nvSpPr>
      <dsp:spPr>
        <a:xfrm>
          <a:off x="542404" y="0"/>
          <a:ext cx="4703761" cy="470376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7729A-EA75-4C7D-B4FB-51B4187224D7}">
      <dsp:nvSpPr>
        <dsp:cNvPr id="0" name=""/>
        <dsp:cNvSpPr/>
      </dsp:nvSpPr>
      <dsp:spPr>
        <a:xfrm>
          <a:off x="989261" y="427430"/>
          <a:ext cx="1834467" cy="1834467"/>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Smarter, innovation friendly Policies</a:t>
          </a:r>
          <a:endParaRPr lang="en-US" sz="1800" kern="1200" dirty="0"/>
        </a:p>
      </dsp:txBody>
      <dsp:txXfrm>
        <a:off x="1078812" y="516981"/>
        <a:ext cx="1655365" cy="1655365"/>
      </dsp:txXfrm>
    </dsp:sp>
    <dsp:sp modelId="{CF34BDAC-41C9-4D26-AECC-70A0E8F630C7}">
      <dsp:nvSpPr>
        <dsp:cNvPr id="0" name=""/>
        <dsp:cNvSpPr/>
      </dsp:nvSpPr>
      <dsp:spPr>
        <a:xfrm>
          <a:off x="2964841" y="446857"/>
          <a:ext cx="1834467" cy="1834467"/>
        </a:xfrm>
        <a:prstGeom prst="roundRect">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Creating scale, partnerships and return of investments</a:t>
          </a:r>
          <a:endParaRPr lang="en-US" sz="1800" kern="1200" dirty="0"/>
        </a:p>
      </dsp:txBody>
      <dsp:txXfrm>
        <a:off x="3054392" y="536408"/>
        <a:ext cx="1655365" cy="1655365"/>
      </dsp:txXfrm>
    </dsp:sp>
    <dsp:sp modelId="{64F11795-6D6E-4410-A775-A280A83239E7}">
      <dsp:nvSpPr>
        <dsp:cNvPr id="0" name=""/>
        <dsp:cNvSpPr/>
      </dsp:nvSpPr>
      <dsp:spPr>
        <a:xfrm>
          <a:off x="989261" y="2422437"/>
          <a:ext cx="1834467" cy="183446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Investing in Research and Innovation</a:t>
          </a:r>
        </a:p>
        <a:p>
          <a:pPr lvl="0" algn="ctr" defTabSz="800100" rtl="0">
            <a:lnSpc>
              <a:spcPct val="90000"/>
            </a:lnSpc>
            <a:spcBef>
              <a:spcPct val="0"/>
            </a:spcBef>
            <a:spcAft>
              <a:spcPct val="35000"/>
            </a:spcAft>
          </a:pPr>
          <a:r>
            <a:rPr lang="en-GB" sz="1800" kern="1200" dirty="0" smtClean="0"/>
            <a:t>(H2020)</a:t>
          </a:r>
          <a:endParaRPr lang="en-GB" sz="1800" kern="1200" dirty="0"/>
        </a:p>
      </dsp:txBody>
      <dsp:txXfrm>
        <a:off x="1078812" y="2511988"/>
        <a:ext cx="1655365" cy="1655365"/>
      </dsp:txXfrm>
    </dsp:sp>
    <dsp:sp modelId="{FB50AB92-B674-460F-AD0B-549B6BEF566B}">
      <dsp:nvSpPr>
        <dsp:cNvPr id="0" name=""/>
        <dsp:cNvSpPr/>
      </dsp:nvSpPr>
      <dsp:spPr>
        <a:xfrm>
          <a:off x="2945983" y="2422437"/>
          <a:ext cx="1834467" cy="183446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European Innovation Partnership on Active and Healthy Ageing</a:t>
          </a:r>
          <a:endParaRPr lang="en-US" sz="1800" kern="1200" dirty="0"/>
        </a:p>
      </dsp:txBody>
      <dsp:txXfrm>
        <a:off x="3035534" y="2511988"/>
        <a:ext cx="1655365" cy="1655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A1204-5DB1-4AD5-9771-868F94F86274}">
      <dsp:nvSpPr>
        <dsp:cNvPr id="0" name=""/>
        <dsp:cNvSpPr/>
      </dsp:nvSpPr>
      <dsp:spPr>
        <a:xfrm>
          <a:off x="3114" y="261941"/>
          <a:ext cx="3367417" cy="251370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3000 B€ Wealth by people over 65</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85 Million Consumers over 65 and growing</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&lt;15% ICT use</a:t>
          </a:r>
          <a:endParaRPr lang="en-US" sz="2400" kern="1200" dirty="0"/>
        </a:p>
      </dsp:txBody>
      <dsp:txXfrm>
        <a:off x="62013" y="320840"/>
        <a:ext cx="3249619" cy="2454806"/>
      </dsp:txXfrm>
    </dsp:sp>
    <dsp:sp modelId="{F37D97E8-88F4-4951-B74F-5886DC57AF0A}">
      <dsp:nvSpPr>
        <dsp:cNvPr id="0" name=""/>
        <dsp:cNvSpPr/>
      </dsp:nvSpPr>
      <dsp:spPr>
        <a:xfrm>
          <a:off x="3114" y="2775646"/>
          <a:ext cx="3367417" cy="10808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rtl="0">
            <a:lnSpc>
              <a:spcPct val="90000"/>
            </a:lnSpc>
            <a:spcBef>
              <a:spcPct val="0"/>
            </a:spcBef>
            <a:spcAft>
              <a:spcPct val="35000"/>
            </a:spcAft>
          </a:pPr>
          <a:r>
            <a:rPr lang="en-GB" sz="2500" kern="1200" baseline="0" dirty="0" smtClean="0">
              <a:solidFill>
                <a:schemeClr val="accent2"/>
              </a:solidFill>
            </a:rPr>
            <a:t>The Consumer Market</a:t>
          </a:r>
          <a:endParaRPr lang="en-US" sz="2500" kern="1200" baseline="0" dirty="0">
            <a:solidFill>
              <a:schemeClr val="accent2"/>
            </a:solidFill>
          </a:endParaRPr>
        </a:p>
      </dsp:txBody>
      <dsp:txXfrm>
        <a:off x="3114" y="2775646"/>
        <a:ext cx="2371420" cy="1080893"/>
      </dsp:txXfrm>
    </dsp:sp>
    <dsp:sp modelId="{DA997B64-3EFB-493A-A90E-9DBC9922DC9A}">
      <dsp:nvSpPr>
        <dsp:cNvPr id="0" name=""/>
        <dsp:cNvSpPr/>
      </dsp:nvSpPr>
      <dsp:spPr>
        <a:xfrm>
          <a:off x="2469794" y="2947336"/>
          <a:ext cx="1178596" cy="1178596"/>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832CB-5A55-4EC1-97BD-F2ADF1D9CEC7}">
      <dsp:nvSpPr>
        <dsp:cNvPr id="0" name=""/>
        <dsp:cNvSpPr/>
      </dsp:nvSpPr>
      <dsp:spPr>
        <a:xfrm>
          <a:off x="3940379" y="261941"/>
          <a:ext cx="3367417" cy="251370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Care costs </a:t>
          </a:r>
          <a:br>
            <a:rPr lang="en-US" sz="2000" kern="1200" dirty="0" smtClean="0"/>
          </a:br>
          <a:r>
            <a:rPr lang="en-US" sz="2000" kern="1200" dirty="0" smtClean="0"/>
            <a:t>~1000 B€ /year in Europe (8 % GDP)</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10% for innovation </a:t>
          </a:r>
          <a:br>
            <a:rPr lang="en-US" sz="2000" kern="1200" dirty="0" smtClean="0"/>
          </a:br>
          <a:r>
            <a:rPr lang="en-US" sz="2000" kern="1200" dirty="0" smtClean="0"/>
            <a:t/>
          </a:r>
          <a:br>
            <a:rPr lang="en-US" sz="2000" kern="1200" dirty="0" smtClean="0"/>
          </a:br>
          <a:r>
            <a:rPr lang="en-US" sz="2000" kern="1200" dirty="0" smtClean="0"/>
            <a:t>~100 B€ /year</a:t>
          </a:r>
          <a:endParaRPr lang="en-US" sz="2000" kern="1200" dirty="0"/>
        </a:p>
        <a:p>
          <a:pPr marL="228600" lvl="1" indent="-228600" algn="l" defTabSz="1066800">
            <a:lnSpc>
              <a:spcPct val="90000"/>
            </a:lnSpc>
            <a:spcBef>
              <a:spcPct val="0"/>
            </a:spcBef>
            <a:spcAft>
              <a:spcPct val="15000"/>
            </a:spcAft>
            <a:buChar char="••"/>
          </a:pPr>
          <a:endParaRPr lang="en-US" sz="2400" kern="1200" dirty="0"/>
        </a:p>
      </dsp:txBody>
      <dsp:txXfrm>
        <a:off x="3999278" y="320840"/>
        <a:ext cx="3249619" cy="2454806"/>
      </dsp:txXfrm>
    </dsp:sp>
    <dsp:sp modelId="{07306D6B-3941-49B4-9E28-7691BFEB6EA7}">
      <dsp:nvSpPr>
        <dsp:cNvPr id="0" name=""/>
        <dsp:cNvSpPr/>
      </dsp:nvSpPr>
      <dsp:spPr>
        <a:xfrm>
          <a:off x="3940379" y="2775646"/>
          <a:ext cx="3367417" cy="10808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rtl="0">
            <a:lnSpc>
              <a:spcPct val="90000"/>
            </a:lnSpc>
            <a:spcBef>
              <a:spcPct val="0"/>
            </a:spcBef>
            <a:spcAft>
              <a:spcPct val="35000"/>
            </a:spcAft>
          </a:pPr>
          <a:r>
            <a:rPr lang="en-GB" sz="2500" kern="1200" baseline="0" dirty="0" smtClean="0">
              <a:solidFill>
                <a:schemeClr val="accent2"/>
              </a:solidFill>
            </a:rPr>
            <a:t>The Public Market</a:t>
          </a:r>
          <a:endParaRPr lang="en-US" sz="2500" kern="1200" baseline="0" dirty="0">
            <a:solidFill>
              <a:schemeClr val="accent2"/>
            </a:solidFill>
          </a:endParaRPr>
        </a:p>
      </dsp:txBody>
      <dsp:txXfrm>
        <a:off x="3940379" y="2775646"/>
        <a:ext cx="2371420" cy="1080893"/>
      </dsp:txXfrm>
    </dsp:sp>
    <dsp:sp modelId="{5B90C119-3180-41D8-B8BF-D81574E07B7F}">
      <dsp:nvSpPr>
        <dsp:cNvPr id="0" name=""/>
        <dsp:cNvSpPr/>
      </dsp:nvSpPr>
      <dsp:spPr>
        <a:xfrm>
          <a:off x="6407059" y="2947336"/>
          <a:ext cx="1178596" cy="1178596"/>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87112-D95A-4C62-B608-42ECF555F9B8}">
      <dsp:nvSpPr>
        <dsp:cNvPr id="0" name=""/>
        <dsp:cNvSpPr/>
      </dsp:nvSpPr>
      <dsp:spPr>
        <a:xfrm>
          <a:off x="795898" y="87647"/>
          <a:ext cx="1243874" cy="1243874"/>
        </a:xfrm>
        <a:prstGeom prst="ellipse">
          <a:avLst/>
        </a:prstGeom>
        <a:solidFill>
          <a:srgbClr val="D9D41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2">
                  <a:lumMod val="50000"/>
                </a:schemeClr>
              </a:solidFill>
              <a:latin typeface="+mn-lt"/>
            </a:rPr>
            <a:t>health &amp; quality of life of </a:t>
          </a:r>
          <a:r>
            <a:rPr lang="en-GB" sz="900" b="1" kern="1200" dirty="0" smtClean="0">
              <a:solidFill>
                <a:schemeClr val="tx1"/>
              </a:solidFill>
              <a:latin typeface="+mn-lt"/>
            </a:rPr>
            <a:t>European citizens</a:t>
          </a:r>
          <a:endParaRPr lang="en-GB" sz="900" kern="1200" dirty="0">
            <a:solidFill>
              <a:schemeClr val="tx1"/>
            </a:solidFill>
            <a:latin typeface="+mn-lt"/>
          </a:endParaRPr>
        </a:p>
      </dsp:txBody>
      <dsp:txXfrm>
        <a:off x="961748" y="305325"/>
        <a:ext cx="912174" cy="559743"/>
      </dsp:txXfrm>
    </dsp:sp>
    <dsp:sp modelId="{DD9D6C8D-7BEE-4A12-B343-A0AEC1B63A9F}">
      <dsp:nvSpPr>
        <dsp:cNvPr id="0" name=""/>
        <dsp:cNvSpPr/>
      </dsp:nvSpPr>
      <dsp:spPr>
        <a:xfrm>
          <a:off x="1315307" y="712097"/>
          <a:ext cx="1243874" cy="1243874"/>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2">
                  <a:lumMod val="50000"/>
                </a:schemeClr>
              </a:solidFill>
              <a:latin typeface="+mn-lt"/>
            </a:rPr>
            <a:t>growth &amp; expansion of </a:t>
          </a:r>
          <a:r>
            <a:rPr lang="en-GB" sz="900" b="1" kern="1200" dirty="0" smtClean="0">
              <a:solidFill>
                <a:schemeClr val="tx1"/>
              </a:solidFill>
              <a:latin typeface="+mn-lt"/>
            </a:rPr>
            <a:t>EU industry</a:t>
          </a:r>
          <a:endParaRPr lang="en-GB" sz="900" kern="1200" dirty="0">
            <a:solidFill>
              <a:schemeClr val="tx1"/>
            </a:solidFill>
            <a:latin typeface="+mn-lt"/>
          </a:endParaRPr>
        </a:p>
      </dsp:txBody>
      <dsp:txXfrm>
        <a:off x="1695725" y="1033431"/>
        <a:ext cx="746324" cy="684130"/>
      </dsp:txXfrm>
    </dsp:sp>
    <dsp:sp modelId="{AC66841F-66B9-4A01-AC64-5DE119312FCC}">
      <dsp:nvSpPr>
        <dsp:cNvPr id="0" name=""/>
        <dsp:cNvSpPr/>
      </dsp:nvSpPr>
      <dsp:spPr>
        <a:xfrm>
          <a:off x="240131" y="712097"/>
          <a:ext cx="1243874" cy="1243874"/>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2">
                  <a:lumMod val="50000"/>
                </a:schemeClr>
              </a:solidFill>
              <a:latin typeface="+mn-lt"/>
            </a:rPr>
            <a:t>sustainable&amp; efficient</a:t>
          </a:r>
          <a:r>
            <a:rPr lang="en-GB" sz="900" b="1" kern="1200" dirty="0" smtClean="0">
              <a:solidFill>
                <a:schemeClr val="tx1"/>
              </a:solidFill>
              <a:latin typeface="+mn-lt"/>
            </a:rPr>
            <a:t> care systems</a:t>
          </a:r>
          <a:endParaRPr lang="en-GB" sz="900" kern="1200" dirty="0">
            <a:solidFill>
              <a:schemeClr val="tx1"/>
            </a:solidFill>
            <a:latin typeface="+mn-lt"/>
          </a:endParaRPr>
        </a:p>
      </dsp:txBody>
      <dsp:txXfrm>
        <a:off x="357262" y="1033431"/>
        <a:ext cx="746324" cy="684130"/>
      </dsp:txXfrm>
    </dsp:sp>
  </dsp:spTree>
</dsp:drawing>
</file>

<file path=ppt/diagrams/layout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1476" cy="492125"/>
          </a:xfrm>
          <a:prstGeom prst="rect">
            <a:avLst/>
          </a:prstGeom>
        </p:spPr>
        <p:txBody>
          <a:bodyPr vert="horz" lIns="90306" tIns="45152" rIns="90306" bIns="45152"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05239" y="2"/>
            <a:ext cx="2911476" cy="492125"/>
          </a:xfrm>
          <a:prstGeom prst="rect">
            <a:avLst/>
          </a:prstGeom>
        </p:spPr>
        <p:txBody>
          <a:bodyPr vert="horz" lIns="90306" tIns="45152" rIns="90306" bIns="45152" rtlCol="0"/>
          <a:lstStyle>
            <a:lvl1pPr algn="r">
              <a:defRPr sz="1200">
                <a:latin typeface="Arial" charset="0"/>
                <a:cs typeface="Arial" charset="0"/>
              </a:defRPr>
            </a:lvl1pPr>
          </a:lstStyle>
          <a:p>
            <a:pPr>
              <a:defRPr/>
            </a:pPr>
            <a:fld id="{442DFCE8-EF23-45B7-9A88-72C0C17FAE82}" type="datetimeFigureOut">
              <a:rPr lang="en-GB"/>
              <a:pPr>
                <a:defRPr/>
              </a:pPr>
              <a:t>27/10/2015</a:t>
            </a:fld>
            <a:endParaRPr lang="en-GB"/>
          </a:p>
        </p:txBody>
      </p:sp>
      <p:sp>
        <p:nvSpPr>
          <p:cNvPr id="4" name="Footer Placeholder 3"/>
          <p:cNvSpPr>
            <a:spLocks noGrp="1"/>
          </p:cNvSpPr>
          <p:nvPr>
            <p:ph type="ftr" sz="quarter" idx="2"/>
          </p:nvPr>
        </p:nvSpPr>
        <p:spPr>
          <a:xfrm>
            <a:off x="1" y="9361489"/>
            <a:ext cx="2911476" cy="492125"/>
          </a:xfrm>
          <a:prstGeom prst="rect">
            <a:avLst/>
          </a:prstGeom>
        </p:spPr>
        <p:txBody>
          <a:bodyPr vert="horz" lIns="90306" tIns="45152" rIns="90306" bIns="45152"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05239" y="9361489"/>
            <a:ext cx="2911476" cy="492125"/>
          </a:xfrm>
          <a:prstGeom prst="rect">
            <a:avLst/>
          </a:prstGeom>
        </p:spPr>
        <p:txBody>
          <a:bodyPr vert="horz" lIns="90306" tIns="45152" rIns="90306" bIns="45152" rtlCol="0" anchor="b"/>
          <a:lstStyle>
            <a:lvl1pPr algn="r">
              <a:defRPr sz="1200">
                <a:latin typeface="Arial" charset="0"/>
                <a:cs typeface="Arial" charset="0"/>
              </a:defRPr>
            </a:lvl1pPr>
          </a:lstStyle>
          <a:p>
            <a:pPr>
              <a:defRPr/>
            </a:pPr>
            <a:fld id="{E6191C92-0460-47B0-A60C-332552B73526}" type="slidenum">
              <a:rPr lang="en-GB"/>
              <a:pPr>
                <a:defRPr/>
              </a:pPr>
              <a:t>‹#›</a:t>
            </a:fld>
            <a:endParaRPr lang="en-GB"/>
          </a:p>
        </p:txBody>
      </p:sp>
    </p:spTree>
    <p:extLst>
      <p:ext uri="{BB962C8B-B14F-4D97-AF65-F5344CB8AC3E}">
        <p14:creationId xmlns:p14="http://schemas.microsoft.com/office/powerpoint/2010/main" val="32831443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1476" cy="492125"/>
          </a:xfrm>
          <a:prstGeom prst="rect">
            <a:avLst/>
          </a:prstGeom>
        </p:spPr>
        <p:txBody>
          <a:bodyPr vert="horz" lIns="90306" tIns="45152" rIns="90306" bIns="45152" rtlCol="0"/>
          <a:lstStyle>
            <a:lvl1pPr algn="l">
              <a:defRPr sz="1200"/>
            </a:lvl1pPr>
          </a:lstStyle>
          <a:p>
            <a:endParaRPr lang="en-GB"/>
          </a:p>
        </p:txBody>
      </p:sp>
      <p:sp>
        <p:nvSpPr>
          <p:cNvPr id="3" name="Date Placeholder 2"/>
          <p:cNvSpPr>
            <a:spLocks noGrp="1"/>
          </p:cNvSpPr>
          <p:nvPr>
            <p:ph type="dt" idx="1"/>
          </p:nvPr>
        </p:nvSpPr>
        <p:spPr>
          <a:xfrm>
            <a:off x="3805239" y="2"/>
            <a:ext cx="2911476" cy="492125"/>
          </a:xfrm>
          <a:prstGeom prst="rect">
            <a:avLst/>
          </a:prstGeom>
        </p:spPr>
        <p:txBody>
          <a:bodyPr vert="horz" lIns="90306" tIns="45152" rIns="90306" bIns="45152" rtlCol="0"/>
          <a:lstStyle>
            <a:lvl1pPr algn="r">
              <a:defRPr sz="1200"/>
            </a:lvl1pPr>
          </a:lstStyle>
          <a:p>
            <a:fld id="{E919B777-929B-4B7A-8F64-E88F34AD395C}" type="datetimeFigureOut">
              <a:rPr lang="en-GB" smtClean="0"/>
              <a:t>27/10/2015</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0306" tIns="45152" rIns="90306" bIns="45152" rtlCol="0" anchor="ctr"/>
          <a:lstStyle/>
          <a:p>
            <a:endParaRPr lang="en-GB"/>
          </a:p>
        </p:txBody>
      </p:sp>
      <p:sp>
        <p:nvSpPr>
          <p:cNvPr id="5" name="Notes Placeholder 4"/>
          <p:cNvSpPr>
            <a:spLocks noGrp="1"/>
          </p:cNvSpPr>
          <p:nvPr>
            <p:ph type="body" sz="quarter" idx="3"/>
          </p:nvPr>
        </p:nvSpPr>
        <p:spPr>
          <a:xfrm>
            <a:off x="671514" y="4681539"/>
            <a:ext cx="5375275" cy="4433888"/>
          </a:xfrm>
          <a:prstGeom prst="rect">
            <a:avLst/>
          </a:prstGeom>
        </p:spPr>
        <p:txBody>
          <a:bodyPr vert="horz" lIns="90306" tIns="45152" rIns="90306" bIns="451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61489"/>
            <a:ext cx="2911476" cy="492125"/>
          </a:xfrm>
          <a:prstGeom prst="rect">
            <a:avLst/>
          </a:prstGeom>
        </p:spPr>
        <p:txBody>
          <a:bodyPr vert="horz" lIns="90306" tIns="45152" rIns="90306" bIns="45152" rtlCol="0" anchor="b"/>
          <a:lstStyle>
            <a:lvl1pPr algn="l">
              <a:defRPr sz="1200"/>
            </a:lvl1pPr>
          </a:lstStyle>
          <a:p>
            <a:endParaRPr lang="en-GB"/>
          </a:p>
        </p:txBody>
      </p:sp>
      <p:sp>
        <p:nvSpPr>
          <p:cNvPr id="7" name="Slide Number Placeholder 6"/>
          <p:cNvSpPr>
            <a:spLocks noGrp="1"/>
          </p:cNvSpPr>
          <p:nvPr>
            <p:ph type="sldNum" sz="quarter" idx="5"/>
          </p:nvPr>
        </p:nvSpPr>
        <p:spPr>
          <a:xfrm>
            <a:off x="3805239" y="9361489"/>
            <a:ext cx="2911476" cy="492125"/>
          </a:xfrm>
          <a:prstGeom prst="rect">
            <a:avLst/>
          </a:prstGeom>
        </p:spPr>
        <p:txBody>
          <a:bodyPr vert="horz" lIns="90306" tIns="45152" rIns="90306" bIns="45152" rtlCol="0" anchor="b"/>
          <a:lstStyle>
            <a:lvl1pPr algn="r">
              <a:defRPr sz="1200"/>
            </a:lvl1pPr>
          </a:lstStyle>
          <a:p>
            <a:fld id="{1161E8F3-8190-4C4F-AFA1-7A0BF58834FF}" type="slidenum">
              <a:rPr lang="en-GB" smtClean="0"/>
              <a:t>‹#›</a:t>
            </a:fld>
            <a:endParaRPr lang="en-GB"/>
          </a:p>
        </p:txBody>
      </p:sp>
    </p:spTree>
    <p:extLst>
      <p:ext uri="{BB962C8B-B14F-4D97-AF65-F5344CB8AC3E}">
        <p14:creationId xmlns:p14="http://schemas.microsoft.com/office/powerpoint/2010/main" val="1895357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9254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err="1" smtClean="0">
                <a:ea typeface="ＭＳ Ｐゴシック" pitchFamily="34" charset="-128"/>
              </a:rPr>
              <a:t>HrQoL</a:t>
            </a:r>
            <a:r>
              <a:rPr lang="en-US" altLang="en-US" dirty="0" smtClean="0">
                <a:ea typeface="ＭＳ Ｐゴシック" pitchFamily="34" charset="-128"/>
              </a:rPr>
              <a:t> and </a:t>
            </a:r>
            <a:r>
              <a:rPr lang="en-US" altLang="en-US" b="1" dirty="0" smtClean="0">
                <a:ea typeface="ＭＳ Ｐゴシック" pitchFamily="34" charset="-128"/>
              </a:rPr>
              <a:t>Mortality</a:t>
            </a:r>
            <a:r>
              <a:rPr lang="en-US" altLang="en-US" dirty="0" smtClean="0">
                <a:ea typeface="ＭＳ Ｐゴシック" pitchFamily="34" charset="-128"/>
              </a:rPr>
              <a:t> are primary indicators (i.e.</a:t>
            </a:r>
            <a:r>
              <a:rPr lang="en-GB" dirty="0" smtClean="0">
                <a:ea typeface="ＭＳ Ｐゴシック" pitchFamily="34" charset="-128"/>
              </a:rPr>
              <a:t> general enough to be relevant across all Action Groups of the EIP on AHA, but also sufficiently specific and sensitive to capture the impact of particular interventions within each Action Group)</a:t>
            </a:r>
            <a:endParaRPr lang="en-US" altLang="en-US" dirty="0" smtClean="0">
              <a:ea typeface="ＭＳ Ｐゴシック" pitchFamily="34" charset="-128"/>
            </a:endParaRPr>
          </a:p>
          <a:p>
            <a:r>
              <a:rPr lang="en-US" altLang="en-US" b="1" dirty="0" smtClean="0">
                <a:ea typeface="ＭＳ Ｐゴシック" pitchFamily="34" charset="-128"/>
              </a:rPr>
              <a:t>Greyed</a:t>
            </a:r>
            <a:r>
              <a:rPr lang="en-US" altLang="en-US" dirty="0" smtClean="0">
                <a:ea typeface="ＭＳ Ｐゴシック" pitchFamily="34" charset="-128"/>
              </a:rPr>
              <a:t> indicators are Secondary indicators (i.e. they </a:t>
            </a:r>
            <a:r>
              <a:rPr lang="en-GB" dirty="0" smtClean="0">
                <a:ea typeface="ＭＳ Ｐゴシック" pitchFamily="34" charset="-128"/>
              </a:rPr>
              <a:t>require a more elaborate approach for linking outcomes</a:t>
            </a:r>
            <a:r>
              <a:rPr lang="en-GB" i="1" dirty="0" smtClean="0">
                <a:ea typeface="ＭＳ Ｐゴシック" pitchFamily="34" charset="-128"/>
              </a:rPr>
              <a:t> </a:t>
            </a:r>
            <a:r>
              <a:rPr lang="en-GB" dirty="0" smtClean="0">
                <a:ea typeface="ＭＳ Ｐゴシック" pitchFamily="34" charset="-128"/>
              </a:rPr>
              <a:t>to the EIP on AHA objectives and the headline target and they could either be relevant for several Action Groups, or targeted at particular Action Groups)</a:t>
            </a:r>
            <a:endParaRPr lang="en-US" altLang="en-US" dirty="0" smtClean="0">
              <a:ea typeface="ＭＳ Ｐゴシック" pitchFamily="34" charset="-128"/>
            </a:endParaRPr>
          </a:p>
        </p:txBody>
      </p:sp>
      <p:sp>
        <p:nvSpPr>
          <p:cNvPr id="33796"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F5494"/>
                </a:solidFill>
                <a:latin typeface="Verdana" pitchFamily="34" charset="0"/>
                <a:ea typeface="ＭＳ Ｐゴシック" pitchFamily="34" charset="-128"/>
              </a:defRPr>
            </a:lvl1pPr>
            <a:lvl2pPr marL="736107" indent="-283118" eaLnBrk="0" hangingPunct="0">
              <a:defRPr sz="3200">
                <a:solidFill>
                  <a:srgbClr val="0F5494"/>
                </a:solidFill>
                <a:latin typeface="Verdana" pitchFamily="34" charset="0"/>
                <a:ea typeface="ＭＳ Ｐゴシック" pitchFamily="34" charset="-128"/>
              </a:defRPr>
            </a:lvl2pPr>
            <a:lvl3pPr marL="1132472" indent="-226494" eaLnBrk="0" hangingPunct="0">
              <a:defRPr sz="3200">
                <a:solidFill>
                  <a:srgbClr val="0F5494"/>
                </a:solidFill>
                <a:latin typeface="Verdana" pitchFamily="34" charset="0"/>
                <a:ea typeface="ＭＳ Ｐゴシック" pitchFamily="34" charset="-128"/>
              </a:defRPr>
            </a:lvl3pPr>
            <a:lvl4pPr marL="1585460" indent="-226494" eaLnBrk="0" hangingPunct="0">
              <a:defRPr sz="3200">
                <a:solidFill>
                  <a:srgbClr val="0F5494"/>
                </a:solidFill>
                <a:latin typeface="Verdana" pitchFamily="34" charset="0"/>
                <a:ea typeface="ＭＳ Ｐゴシック" pitchFamily="34" charset="-128"/>
              </a:defRPr>
            </a:lvl4pPr>
            <a:lvl5pPr marL="2038449" indent="-226494" eaLnBrk="0" hangingPunct="0">
              <a:defRPr sz="3200">
                <a:solidFill>
                  <a:srgbClr val="0F5494"/>
                </a:solidFill>
                <a:latin typeface="Verdana" pitchFamily="34" charset="0"/>
                <a:ea typeface="ＭＳ Ｐゴシック" pitchFamily="34" charset="-128"/>
              </a:defRPr>
            </a:lvl5pPr>
            <a:lvl6pPr marL="2491437"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44426"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397415"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50403"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defRPr/>
            </a:pPr>
            <a:endParaRPr lang="en-US" altLang="en-US" sz="1200">
              <a:solidFill>
                <a:schemeClr val="tx1"/>
              </a:solidFill>
              <a:latin typeface="Arial" charset="0"/>
            </a:endParaRPr>
          </a:p>
        </p:txBody>
      </p:sp>
      <p:sp>
        <p:nvSpPr>
          <p:cNvPr id="3379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F5494"/>
                </a:solidFill>
                <a:latin typeface="Verdana" pitchFamily="34" charset="0"/>
                <a:ea typeface="ＭＳ Ｐゴシック" pitchFamily="34" charset="-128"/>
              </a:defRPr>
            </a:lvl1pPr>
            <a:lvl2pPr marL="736107" indent="-283118" eaLnBrk="0" hangingPunct="0">
              <a:defRPr sz="3200">
                <a:solidFill>
                  <a:srgbClr val="0F5494"/>
                </a:solidFill>
                <a:latin typeface="Verdana" pitchFamily="34" charset="0"/>
                <a:ea typeface="ＭＳ Ｐゴシック" pitchFamily="34" charset="-128"/>
              </a:defRPr>
            </a:lvl2pPr>
            <a:lvl3pPr marL="1132472" indent="-226494" eaLnBrk="0" hangingPunct="0">
              <a:defRPr sz="3200">
                <a:solidFill>
                  <a:srgbClr val="0F5494"/>
                </a:solidFill>
                <a:latin typeface="Verdana" pitchFamily="34" charset="0"/>
                <a:ea typeface="ＭＳ Ｐゴシック" pitchFamily="34" charset="-128"/>
              </a:defRPr>
            </a:lvl3pPr>
            <a:lvl4pPr marL="1585460" indent="-226494" eaLnBrk="0" hangingPunct="0">
              <a:defRPr sz="3200">
                <a:solidFill>
                  <a:srgbClr val="0F5494"/>
                </a:solidFill>
                <a:latin typeface="Verdana" pitchFamily="34" charset="0"/>
                <a:ea typeface="ＭＳ Ｐゴシック" pitchFamily="34" charset="-128"/>
              </a:defRPr>
            </a:lvl4pPr>
            <a:lvl5pPr marL="2038449" indent="-226494" eaLnBrk="0" hangingPunct="0">
              <a:defRPr sz="3200">
                <a:solidFill>
                  <a:srgbClr val="0F5494"/>
                </a:solidFill>
                <a:latin typeface="Verdana" pitchFamily="34" charset="0"/>
                <a:ea typeface="ＭＳ Ｐゴシック" pitchFamily="34" charset="-128"/>
              </a:defRPr>
            </a:lvl5pPr>
            <a:lvl6pPr marL="2491437"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44426"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397415"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50403" indent="-226494"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defRPr/>
            </a:pPr>
            <a:fld id="{CBA0240E-1710-4DD5-81D6-CBEAEC58C92B}" type="slidenum">
              <a:rPr lang="en-GB" altLang="en-US" sz="1200">
                <a:solidFill>
                  <a:schemeClr val="tx1"/>
                </a:solidFill>
                <a:latin typeface="Arial" charset="0"/>
              </a:rPr>
              <a:pPr eaLnBrk="1" hangingPunct="1">
                <a:defRPr/>
              </a:pPr>
              <a:t>10</a:t>
            </a:fld>
            <a:endParaRPr lang="en-GB" altLang="en-US" sz="120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626B0-0EDD-4B5E-AD2A-94F986A0A7E8}" type="slidenum">
              <a:rPr lang="en-GB"/>
              <a:pPr/>
              <a:t>11</a:t>
            </a:fld>
            <a:endParaRPr lang="en-GB"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662658" y="4485144"/>
            <a:ext cx="5375267" cy="4435076"/>
          </a:xfrm>
        </p:spPr>
        <p:txBody>
          <a:bodyPr/>
          <a:lstStyle/>
          <a:p>
            <a:r>
              <a:rPr lang="en-US" sz="1400" dirty="0" smtClean="0"/>
              <a:t>SME-Instrument </a:t>
            </a:r>
            <a:r>
              <a:rPr lang="en-US" sz="1400" dirty="0"/>
              <a:t>H1+H2: 1 activity:  </a:t>
            </a:r>
            <a:r>
              <a:rPr lang="en-GB" b="1" dirty="0">
                <a:latin typeface="Arial" charset="0"/>
              </a:rPr>
              <a:t>SMEInst-06-2016-2017 - Accelerating market introduction of ICT solutions for Health, Well-Being and Ageing Well</a:t>
            </a:r>
            <a:endParaRPr lang="en-GB" dirty="0">
              <a:latin typeface="Arial" charset="0"/>
            </a:endParaRPr>
          </a:p>
          <a:p>
            <a:pPr algn="just"/>
            <a:endParaRPr lang="en-US" sz="1400" dirty="0"/>
          </a:p>
          <a:p>
            <a:pPr algn="just"/>
            <a:r>
              <a:rPr lang="en-US" sz="1400" dirty="0"/>
              <a:t>IA:1 activity: </a:t>
            </a:r>
            <a:r>
              <a:rPr lang="en-GB" dirty="0">
                <a:latin typeface="Arial" charset="0"/>
              </a:rPr>
              <a:t>Focus Area Activity,  "</a:t>
            </a:r>
            <a:r>
              <a:rPr lang="en-GB" b="1" dirty="0">
                <a:latin typeface="Arial" charset="0"/>
              </a:rPr>
              <a:t>Pilot 1: Smart living environments for ageing well</a:t>
            </a:r>
            <a:r>
              <a:rPr lang="en-GB" dirty="0">
                <a:latin typeface="Arial" charset="0"/>
              </a:rPr>
              <a:t>" of the topic IoT-01-2016: Large Scale Pilots</a:t>
            </a:r>
          </a:p>
          <a:p>
            <a:endParaRPr lang="en-US" sz="1400" dirty="0"/>
          </a:p>
          <a:p>
            <a:r>
              <a:rPr lang="en-US" sz="1400" dirty="0"/>
              <a:t>PPI:</a:t>
            </a:r>
            <a:r>
              <a:rPr lang="en-US" dirty="0" smtClean="0"/>
              <a:t>1 </a:t>
            </a:r>
            <a:r>
              <a:rPr lang="en-US" dirty="0"/>
              <a:t>activity: </a:t>
            </a:r>
            <a:r>
              <a:rPr lang="en-GB" b="1" dirty="0">
                <a:latin typeface="Arial" charset="0"/>
              </a:rPr>
              <a:t>SC1-PM-13–2016: PPI for deployment and scaling up of ICT solutions for active and healthy ageing</a:t>
            </a:r>
          </a:p>
          <a:p>
            <a:endParaRPr lang="en-US" sz="1400" dirty="0"/>
          </a:p>
          <a:p>
            <a:r>
              <a:rPr lang="en-US" sz="1400" dirty="0"/>
              <a:t>CSA: 2</a:t>
            </a:r>
            <a:r>
              <a:rPr lang="en-US" dirty="0" smtClean="0"/>
              <a:t> activities: </a:t>
            </a:r>
            <a:r>
              <a:rPr lang="en-GB" b="1" dirty="0">
                <a:latin typeface="Arial" charset="0"/>
              </a:rPr>
              <a:t>SC1-HCO-11–2016: Coordinated action to support the recognition of Silver Economy opportunities arising from demographic change </a:t>
            </a:r>
            <a:r>
              <a:rPr lang="en-GB" dirty="0">
                <a:latin typeface="Arial" charset="0"/>
              </a:rPr>
              <a:t>and </a:t>
            </a:r>
            <a:r>
              <a:rPr lang="en-GB" b="1" dirty="0">
                <a:latin typeface="Arial" charset="0"/>
              </a:rPr>
              <a:t>SC1-HCO-16-2016: Standardisation needs in the field of ICT for Active and Healthy Ageing</a:t>
            </a:r>
          </a:p>
          <a:p>
            <a:pPr defTabSz="906039" fontAlgn="base">
              <a:spcBef>
                <a:spcPct val="30000"/>
              </a:spcBef>
              <a:spcAft>
                <a:spcPct val="0"/>
              </a:spcAft>
              <a:defRPr/>
            </a:pPr>
            <a:endParaRPr lang="en-US" sz="1600" dirty="0"/>
          </a:p>
          <a:p>
            <a:pPr defTabSz="906039" fontAlgn="base">
              <a:spcBef>
                <a:spcPct val="30000"/>
              </a:spcBef>
              <a:spcAft>
                <a:spcPct val="0"/>
              </a:spcAft>
              <a:defRPr/>
            </a:pPr>
            <a:r>
              <a:rPr lang="en-US" sz="1600" dirty="0"/>
              <a:t>RIA: </a:t>
            </a:r>
            <a:r>
              <a:rPr lang="en-US" sz="1400" dirty="0"/>
              <a:t>2 activities: </a:t>
            </a:r>
            <a:r>
              <a:rPr lang="en-GB" b="1" dirty="0">
                <a:latin typeface="Arial" charset="0"/>
              </a:rPr>
              <a:t>SC1-PM-15-2017: Personalised coaching for well-being and care of people as they age</a:t>
            </a:r>
          </a:p>
          <a:p>
            <a:r>
              <a:rPr lang="en-GB" dirty="0">
                <a:latin typeface="Arial" charset="0"/>
              </a:rPr>
              <a:t> and</a:t>
            </a:r>
            <a:r>
              <a:rPr lang="en-GB" sz="1400" dirty="0"/>
              <a:t> </a:t>
            </a:r>
            <a:r>
              <a:rPr lang="en-GB" b="1" dirty="0">
                <a:latin typeface="Arial" charset="0"/>
              </a:rPr>
              <a:t>SC1-PM-14–2016: EU-Japan cooperation on Novel ICT Robotics based solutions for active and healthy ageing at home or in care facilities</a:t>
            </a:r>
          </a:p>
          <a:p>
            <a:pPr algn="just"/>
            <a:endParaRPr lang="en-US" sz="1400" dirty="0"/>
          </a:p>
          <a:p>
            <a:pPr algn="just"/>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75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896938" y="739775"/>
            <a:ext cx="4924425" cy="3694113"/>
          </a:xfr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7951" indent="-167951">
              <a:spcBef>
                <a:spcPct val="0"/>
              </a:spcBef>
              <a:spcAft>
                <a:spcPts val="393"/>
              </a:spcAft>
              <a:buFontTx/>
              <a:buChar char="•"/>
            </a:pPr>
            <a:r>
              <a:rPr lang="en-CA" dirty="0" smtClean="0"/>
              <a:t>Care is often duplicated, or sometimes there are significant gaps in care.  Patients don’t get the care they need or deserve.  This inefficiency costs the system and taxpayers with overuse of emergency room visits, hospital admissions, conflicting and overlapping prescriptions (with all the resulting dangers)…we know the story all too well…</a:t>
            </a:r>
          </a:p>
          <a:p>
            <a:pPr marL="167951" indent="-167951">
              <a:spcBef>
                <a:spcPct val="0"/>
              </a:spcBef>
              <a:spcAft>
                <a:spcPts val="393"/>
              </a:spcAft>
              <a:buFontTx/>
              <a:buChar char="•"/>
            </a:pPr>
            <a:endParaRPr lang="en-CA" dirty="0" smtClean="0"/>
          </a:p>
          <a:p>
            <a:pPr marL="167951" indent="-167951">
              <a:spcBef>
                <a:spcPct val="0"/>
              </a:spcBef>
              <a:spcAft>
                <a:spcPts val="393"/>
              </a:spcAft>
              <a:buFontTx/>
              <a:buChar char="•"/>
            </a:pPr>
            <a:r>
              <a:rPr lang="en-CA" dirty="0" smtClean="0"/>
              <a:t>In a Health Link, providers work together to develop a coordinated care plan for each complex patient, they share information, eliminate duplication and provide better care for the patient.  For example, if a Health Link patient goes to their local emergency room, his/her care coordinator is informed. The coordinator then alerts the appropriate providers in the “circle of care’, especially the patient’s family physician, who can follow up as needed.</a:t>
            </a:r>
          </a:p>
          <a:p>
            <a:pPr marL="167951" indent="-167951">
              <a:spcBef>
                <a:spcPct val="0"/>
              </a:spcBef>
              <a:spcAft>
                <a:spcPts val="393"/>
              </a:spcAft>
              <a:buFontTx/>
              <a:buChar char="•"/>
            </a:pPr>
            <a:endParaRPr lang="en-CA" dirty="0" smtClean="0"/>
          </a:p>
          <a:p>
            <a:pPr marL="167951" indent="-167951">
              <a:spcBef>
                <a:spcPct val="0"/>
              </a:spcBef>
              <a:spcAft>
                <a:spcPts val="393"/>
              </a:spcAft>
              <a:buFontTx/>
              <a:buChar char="•"/>
            </a:pPr>
            <a:r>
              <a:rPr lang="en-CA" dirty="0" smtClean="0"/>
              <a:t>Patients get faster access to family health care, they stay healthier, get connected to the right care and are less likely to require hospitalization.</a:t>
            </a:r>
          </a:p>
          <a:p>
            <a:pPr marL="167951" indent="-167951">
              <a:spcBef>
                <a:spcPct val="0"/>
              </a:spcBef>
              <a:spcAft>
                <a:spcPts val="393"/>
              </a:spcAft>
              <a:buFontTx/>
              <a:buChar char="•"/>
            </a:pPr>
            <a:endParaRPr lang="en-CA" dirty="0" smtClean="0"/>
          </a:p>
          <a:p>
            <a:pPr marL="167951" indent="-167951">
              <a:spcBef>
                <a:spcPct val="0"/>
              </a:spcBef>
              <a:spcAft>
                <a:spcPts val="393"/>
              </a:spcAft>
              <a:buFontTx/>
              <a:buChar char="•"/>
            </a:pPr>
            <a:r>
              <a:rPr lang="en-CA" dirty="0" smtClean="0"/>
              <a:t>A system focused on wellness and integrated care works most effectively where primary care providers work as members of interdisciplinary teams that can wrap services around the patient and prevent patients from falling through the cracks.</a:t>
            </a:r>
          </a:p>
          <a:p>
            <a:pPr marL="167951" indent="-167951">
              <a:spcBef>
                <a:spcPct val="0"/>
              </a:spcBef>
              <a:spcAft>
                <a:spcPts val="393"/>
              </a:spcAft>
              <a:buFontTx/>
              <a:buChar char="•"/>
            </a:pPr>
            <a:endParaRPr lang="en-CA" dirty="0" smtClean="0"/>
          </a:p>
          <a:p>
            <a:pPr marL="167951" indent="-167951">
              <a:spcBef>
                <a:spcPct val="0"/>
              </a:spcBef>
              <a:spcAft>
                <a:spcPts val="393"/>
              </a:spcAft>
              <a:buFontTx/>
              <a:buChar char="•"/>
            </a:pPr>
            <a:r>
              <a:rPr lang="en-CA" dirty="0" smtClean="0"/>
              <a:t>Every provider is accountable for the full patient journey. There is increased collaboration, communication and integration across the spectrum of health care providers and services that patients encounter. </a:t>
            </a:r>
          </a:p>
          <a:p>
            <a:pPr marL="167951" indent="-167951">
              <a:spcBef>
                <a:spcPct val="0"/>
              </a:spcBef>
              <a:spcAft>
                <a:spcPts val="393"/>
              </a:spcAft>
              <a:buFontTx/>
              <a:buChar char="•"/>
            </a:pPr>
            <a:endParaRPr lang="en-CA" dirty="0" smtClean="0"/>
          </a:p>
          <a:p>
            <a:pPr marL="167951" indent="-167951">
              <a:spcBef>
                <a:spcPct val="0"/>
              </a:spcBef>
              <a:spcAft>
                <a:spcPts val="393"/>
              </a:spcAft>
              <a:buFontTx/>
              <a:buChar char="•"/>
            </a:pPr>
            <a:r>
              <a:rPr lang="en-CA" dirty="0" smtClean="0"/>
              <a:t>Integrated care is about everyone in the system working together, sharing their expertise and helping to strengthen partnerships, so that care can be organized around the patient. </a:t>
            </a:r>
          </a:p>
          <a:p>
            <a:endParaRPr lang="en-CA" dirty="0" smtClean="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97" eaLnBrk="0" hangingPunct="0">
              <a:defRPr sz="1200">
                <a:solidFill>
                  <a:schemeClr val="bg1"/>
                </a:solidFill>
                <a:latin typeface="Arial Narrow" charset="0"/>
                <a:ea typeface="MS PGothic" charset="0"/>
                <a:cs typeface="MS PGothic" charset="0"/>
              </a:defRPr>
            </a:lvl1pPr>
            <a:lvl2pPr marL="727793" indent="-279921" defTabSz="911297" eaLnBrk="0" hangingPunct="0">
              <a:defRPr sz="1200">
                <a:solidFill>
                  <a:schemeClr val="bg1"/>
                </a:solidFill>
                <a:latin typeface="Arial Narrow" charset="0"/>
                <a:ea typeface="MS PGothic" charset="0"/>
                <a:cs typeface="MS PGothic" charset="0"/>
              </a:defRPr>
            </a:lvl2pPr>
            <a:lvl3pPr marL="1119682" indent="-223936" defTabSz="911297" eaLnBrk="0" hangingPunct="0">
              <a:defRPr sz="1200">
                <a:solidFill>
                  <a:schemeClr val="bg1"/>
                </a:solidFill>
                <a:latin typeface="Arial Narrow" charset="0"/>
                <a:ea typeface="MS PGothic" charset="0"/>
                <a:cs typeface="MS PGothic" charset="0"/>
              </a:defRPr>
            </a:lvl3pPr>
            <a:lvl4pPr marL="1567555" indent="-223936" defTabSz="911297" eaLnBrk="0" hangingPunct="0">
              <a:defRPr sz="1200">
                <a:solidFill>
                  <a:schemeClr val="bg1"/>
                </a:solidFill>
                <a:latin typeface="Arial Narrow" charset="0"/>
                <a:ea typeface="MS PGothic" charset="0"/>
                <a:cs typeface="MS PGothic" charset="0"/>
              </a:defRPr>
            </a:lvl4pPr>
            <a:lvl5pPr marL="2015428" indent="-223936" defTabSz="911297" eaLnBrk="0" hangingPunct="0">
              <a:defRPr sz="1200">
                <a:solidFill>
                  <a:schemeClr val="bg1"/>
                </a:solidFill>
                <a:latin typeface="Arial Narrow" charset="0"/>
                <a:ea typeface="MS PGothic" charset="0"/>
                <a:cs typeface="MS PGothic" charset="0"/>
              </a:defRPr>
            </a:lvl5pPr>
            <a:lvl6pPr marL="2463300" indent="-223936" defTabSz="911297"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11173" indent="-223936" defTabSz="911297"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359046" indent="-223936" defTabSz="911297"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06918" indent="-223936" defTabSz="911297"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eaLnBrk="1" hangingPunct="1"/>
            <a:fld id="{192514C0-1F7C-A647-BD7B-78E89269C091}" type="slidenum">
              <a:rPr lang="en-CA">
                <a:solidFill>
                  <a:prstClr val="black"/>
                </a:solidFill>
                <a:latin typeface="Arial" charset="0"/>
              </a:rPr>
              <a:pPr eaLnBrk="1" hangingPunct="1"/>
              <a:t>13</a:t>
            </a:fld>
            <a:endParaRPr lang="en-CA">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5328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401A66-8923-46B3-B483-92CBCCD78DF5}" type="slidenum">
              <a:rPr lang="en-GB" altLang="en-US" smtClean="0">
                <a:latin typeface="Arial" charset="0"/>
              </a:rPr>
              <a:pPr/>
              <a:t>15</a:t>
            </a:fld>
            <a:endParaRPr lang="en-GB" altLang="en-US" smtClean="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31D081-4550-4D0D-94A7-61C0C543E255}" type="slidenum">
              <a:rPr lang="en-GB" altLang="en-US" smtClean="0">
                <a:latin typeface="Arial" charset="0"/>
              </a:rPr>
              <a:pPr/>
              <a:t>16</a:t>
            </a:fld>
            <a:endParaRPr lang="en-GB" alt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DBE218-ADD6-4AF8-8A75-CF3ED11D880F}" type="slidenum">
              <a:rPr lang="en-GB" altLang="en-US" smtClean="0">
                <a:latin typeface="Arial" charset="0"/>
              </a:rPr>
              <a:pPr/>
              <a:t>17</a:t>
            </a:fld>
            <a:endParaRPr lang="en-GB" altLang="en-US"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230395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14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Demographic Ageing is a major challenge for Japan and the EU. </a:t>
            </a:r>
          </a:p>
          <a:p>
            <a:pPr>
              <a:defRPr/>
            </a:pPr>
            <a:endParaRPr lang="en-GB" dirty="0" smtClean="0"/>
          </a:p>
          <a:p>
            <a:pPr>
              <a:defRPr/>
            </a:pPr>
            <a:r>
              <a:rPr lang="en-GB" dirty="0" smtClean="0"/>
              <a:t>Demographic ageing affects our quality of life: More people will be dependent on others to care for them, less people will be productive and active in the economy. We expect a dramatic shortage of 20 million care-workers in the EU by 2020.</a:t>
            </a:r>
          </a:p>
          <a:p>
            <a:pPr>
              <a:defRPr/>
            </a:pPr>
            <a:endParaRPr lang="en-GB" dirty="0" smtClean="0"/>
          </a:p>
          <a:p>
            <a:pPr>
              <a:defRPr/>
            </a:pPr>
            <a:r>
              <a:rPr lang="en-GB" dirty="0" smtClean="0"/>
              <a:t>Ageing is disruptive to our society, it distorts our budget balance. The costs of care are expected to go up by 4 to 8 percent of our European GDP by 2025. The costs of chronic care will probably more than double. We can't solve this by austerity measures or pension reform.</a:t>
            </a:r>
          </a:p>
          <a:p>
            <a:pPr>
              <a:defRPr/>
            </a:pPr>
            <a:endParaRPr lang="en-GB" dirty="0" smtClean="0"/>
          </a:p>
          <a:p>
            <a:pPr>
              <a:defRPr/>
            </a:pPr>
            <a:r>
              <a:rPr lang="en-GB" b="1" dirty="0" smtClean="0"/>
              <a:t>We will have to turn this challenge into an opportunity</a:t>
            </a:r>
            <a:r>
              <a:rPr lang="en-GB" dirty="0" smtClean="0"/>
              <a:t>.</a:t>
            </a:r>
          </a:p>
          <a:p>
            <a:pPr marL="172180" indent="-172180">
              <a:buFont typeface="Arial" panose="020B0604020202020204" pitchFamily="34" charset="0"/>
              <a:buChar char="•"/>
              <a:defRPr/>
            </a:pPr>
            <a:r>
              <a:rPr lang="en-GB" dirty="0" smtClean="0"/>
              <a:t>The citizens / patients should be empowered to manage their own health and stay active, healthy and independent as long as possible.</a:t>
            </a:r>
          </a:p>
          <a:p>
            <a:pPr marL="172180" indent="-172180">
              <a:buFont typeface="Arial" panose="020B0604020202020204" pitchFamily="34" charset="0"/>
              <a:buChar char="•"/>
              <a:defRPr/>
            </a:pPr>
            <a:r>
              <a:rPr lang="en-GB" dirty="0" smtClean="0"/>
              <a:t>Our systems for health and care must change fundamentally: more people-centred, home based integrated care. </a:t>
            </a:r>
          </a:p>
          <a:p>
            <a:pPr marL="172180" indent="-172180">
              <a:buFont typeface="Arial" panose="020B0604020202020204" pitchFamily="34" charset="0"/>
              <a:buChar char="•"/>
              <a:defRPr/>
            </a:pPr>
            <a:r>
              <a:rPr lang="en-GB" dirty="0" smtClean="0"/>
              <a:t>Our economy should adapt to new categories of clients and their needs: with ICT-driven innovation we can tap into the growing Silver economy of 85 million consumers over 65 and € 3000 billion </a:t>
            </a:r>
          </a:p>
          <a:p>
            <a:pPr>
              <a:defRPr/>
            </a:pPr>
            <a:endParaRPr lang="en-GB" dirty="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F5494"/>
                </a:solidFill>
                <a:latin typeface="Verdana" pitchFamily="34" charset="0"/>
                <a:ea typeface="MS PGothic" pitchFamily="34" charset="-128"/>
              </a:defRPr>
            </a:lvl1pPr>
            <a:lvl2pPr marL="734942" indent="-282669" eaLnBrk="0" hangingPunct="0">
              <a:defRPr sz="3200">
                <a:solidFill>
                  <a:srgbClr val="0F5494"/>
                </a:solidFill>
                <a:latin typeface="Verdana" pitchFamily="34" charset="0"/>
                <a:ea typeface="MS PGothic" pitchFamily="34" charset="-128"/>
              </a:defRPr>
            </a:lvl2pPr>
            <a:lvl3pPr marL="1130678" indent="-226136" eaLnBrk="0" hangingPunct="0">
              <a:defRPr sz="3200">
                <a:solidFill>
                  <a:srgbClr val="0F5494"/>
                </a:solidFill>
                <a:latin typeface="Verdana" pitchFamily="34" charset="0"/>
                <a:ea typeface="MS PGothic" pitchFamily="34" charset="-128"/>
              </a:defRPr>
            </a:lvl3pPr>
            <a:lvl4pPr marL="1582950" indent="-226136" eaLnBrk="0" hangingPunct="0">
              <a:defRPr sz="3200">
                <a:solidFill>
                  <a:srgbClr val="0F5494"/>
                </a:solidFill>
                <a:latin typeface="Verdana" pitchFamily="34" charset="0"/>
                <a:ea typeface="MS PGothic" pitchFamily="34" charset="-128"/>
              </a:defRPr>
            </a:lvl4pPr>
            <a:lvl5pPr marL="2035221" indent="-226136" eaLnBrk="0" hangingPunct="0">
              <a:defRPr sz="3200">
                <a:solidFill>
                  <a:srgbClr val="0F5494"/>
                </a:solidFill>
                <a:latin typeface="Verdana" pitchFamily="34" charset="0"/>
                <a:ea typeface="MS PGothic" pitchFamily="34" charset="-128"/>
              </a:defRPr>
            </a:lvl5pPr>
            <a:lvl6pPr marL="2487493" indent="-226136" eaLnBrk="0" fontAlgn="base" hangingPunct="0">
              <a:spcBef>
                <a:spcPct val="0"/>
              </a:spcBef>
              <a:spcAft>
                <a:spcPct val="0"/>
              </a:spcAft>
              <a:defRPr sz="3200">
                <a:solidFill>
                  <a:srgbClr val="0F5494"/>
                </a:solidFill>
                <a:latin typeface="Verdana" pitchFamily="34" charset="0"/>
                <a:ea typeface="MS PGothic" pitchFamily="34" charset="-128"/>
              </a:defRPr>
            </a:lvl6pPr>
            <a:lvl7pPr marL="2939764" indent="-226136" eaLnBrk="0" fontAlgn="base" hangingPunct="0">
              <a:spcBef>
                <a:spcPct val="0"/>
              </a:spcBef>
              <a:spcAft>
                <a:spcPct val="0"/>
              </a:spcAft>
              <a:defRPr sz="3200">
                <a:solidFill>
                  <a:srgbClr val="0F5494"/>
                </a:solidFill>
                <a:latin typeface="Verdana" pitchFamily="34" charset="0"/>
                <a:ea typeface="MS PGothic" pitchFamily="34" charset="-128"/>
              </a:defRPr>
            </a:lvl7pPr>
            <a:lvl8pPr marL="3392036" indent="-226136" eaLnBrk="0" fontAlgn="base" hangingPunct="0">
              <a:spcBef>
                <a:spcPct val="0"/>
              </a:spcBef>
              <a:spcAft>
                <a:spcPct val="0"/>
              </a:spcAft>
              <a:defRPr sz="3200">
                <a:solidFill>
                  <a:srgbClr val="0F5494"/>
                </a:solidFill>
                <a:latin typeface="Verdana" pitchFamily="34" charset="0"/>
                <a:ea typeface="MS PGothic" pitchFamily="34" charset="-128"/>
              </a:defRPr>
            </a:lvl8pPr>
            <a:lvl9pPr marL="3844307" indent="-226136" eaLnBrk="0" fontAlgn="base" hangingPunct="0">
              <a:spcBef>
                <a:spcPct val="0"/>
              </a:spcBef>
              <a:spcAft>
                <a:spcPct val="0"/>
              </a:spcAft>
              <a:defRPr sz="3200">
                <a:solidFill>
                  <a:srgbClr val="0F5494"/>
                </a:solidFill>
                <a:latin typeface="Verdana" pitchFamily="34" charset="0"/>
                <a:ea typeface="MS PGothic" pitchFamily="34" charset="-128"/>
              </a:defRPr>
            </a:lvl9pPr>
          </a:lstStyle>
          <a:p>
            <a:pPr eaLnBrk="1" hangingPunct="1">
              <a:defRPr/>
            </a:pPr>
            <a:fld id="{890C39D2-7665-4F2E-B0A5-DA6AE2CE084C}" type="slidenum">
              <a:rPr lang="en-GB" altLang="en-US" sz="1200">
                <a:solidFill>
                  <a:schemeClr val="tx1"/>
                </a:solidFill>
                <a:latin typeface="Arial" pitchFamily="34" charset="0"/>
              </a:rPr>
              <a:pPr eaLnBrk="1" hangingPunct="1">
                <a:defRPr/>
              </a:pPr>
              <a:t>2</a:t>
            </a:fld>
            <a:endParaRPr lang="en-GB" altLang="en-US" sz="1200">
              <a:solidFill>
                <a:schemeClr val="tx1"/>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14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07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8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831" eaLnBrk="0" hangingPunct="0">
              <a:defRPr sz="3200">
                <a:solidFill>
                  <a:srgbClr val="0F5494"/>
                </a:solidFill>
                <a:latin typeface="Verdana" pitchFamily="34" charset="0"/>
                <a:ea typeface="ＭＳ Ｐゴシック" pitchFamily="34" charset="-128"/>
              </a:defRPr>
            </a:lvl1pPr>
            <a:lvl2pPr marL="736107" indent="-283118" defTabSz="902831" eaLnBrk="0" hangingPunct="0">
              <a:defRPr sz="3200">
                <a:solidFill>
                  <a:srgbClr val="0F5494"/>
                </a:solidFill>
                <a:latin typeface="Verdana" pitchFamily="34" charset="0"/>
                <a:ea typeface="ＭＳ Ｐゴシック" pitchFamily="34" charset="-128"/>
              </a:defRPr>
            </a:lvl2pPr>
            <a:lvl3pPr marL="1132472" indent="-226494" defTabSz="902831" eaLnBrk="0" hangingPunct="0">
              <a:defRPr sz="3200">
                <a:solidFill>
                  <a:srgbClr val="0F5494"/>
                </a:solidFill>
                <a:latin typeface="Verdana" pitchFamily="34" charset="0"/>
                <a:ea typeface="ＭＳ Ｐゴシック" pitchFamily="34" charset="-128"/>
              </a:defRPr>
            </a:lvl3pPr>
            <a:lvl4pPr marL="1585460" indent="-226494" defTabSz="902831" eaLnBrk="0" hangingPunct="0">
              <a:defRPr sz="3200">
                <a:solidFill>
                  <a:srgbClr val="0F5494"/>
                </a:solidFill>
                <a:latin typeface="Verdana" pitchFamily="34" charset="0"/>
                <a:ea typeface="ＭＳ Ｐゴシック" pitchFamily="34" charset="-128"/>
              </a:defRPr>
            </a:lvl4pPr>
            <a:lvl5pPr marL="2038449" indent="-226494" defTabSz="902831" eaLnBrk="0" hangingPunct="0">
              <a:defRPr sz="3200">
                <a:solidFill>
                  <a:srgbClr val="0F5494"/>
                </a:solidFill>
                <a:latin typeface="Verdana" pitchFamily="34" charset="0"/>
                <a:ea typeface="ＭＳ Ｐゴシック" pitchFamily="34" charset="-128"/>
              </a:defRPr>
            </a:lvl5pPr>
            <a:lvl6pPr marL="2491437" indent="-226494" defTabSz="902831"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44426" indent="-226494" defTabSz="902831"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397415" indent="-226494" defTabSz="902831"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50403" indent="-226494" defTabSz="902831"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defRPr/>
            </a:pPr>
            <a:fld id="{C9E4B45B-F61D-422F-9288-3EC2867E0606}" type="slidenum">
              <a:rPr lang="en-GB" sz="1200">
                <a:solidFill>
                  <a:schemeClr val="tx1"/>
                </a:solidFill>
                <a:latin typeface="Arial" charset="0"/>
              </a:rPr>
              <a:pPr eaLnBrk="1" hangingPunct="1">
                <a:defRPr/>
              </a:pPr>
              <a:t>4</a:t>
            </a:fld>
            <a:endParaRPr lang="en-GB"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157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896938" y="739775"/>
            <a:ext cx="4926012" cy="36957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txBox="1">
            <a:spLocks noGrp="1"/>
          </p:cNvSpPr>
          <p:nvPr/>
        </p:nvSpPr>
        <p:spPr bwMode="auto">
          <a:xfrm>
            <a:off x="3804736" y="9361891"/>
            <a:ext cx="2911996" cy="49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5286" rIns="90569" bIns="45286" anchor="b"/>
          <a:lstStyle>
            <a:lvl1pPr defTabSz="912813" eaLnBrk="0" hangingPunct="0">
              <a:defRPr sz="1200">
                <a:solidFill>
                  <a:srgbClr val="0F5494"/>
                </a:solidFill>
                <a:latin typeface="Verdana" pitchFamily="34" charset="0"/>
                <a:ea typeface="MS PGothic" pitchFamily="34" charset="-128"/>
              </a:defRPr>
            </a:lvl1pPr>
            <a:lvl2pPr marL="742950" indent="-285750" defTabSz="912813" eaLnBrk="0" hangingPunct="0">
              <a:defRPr sz="1200">
                <a:solidFill>
                  <a:srgbClr val="0F5494"/>
                </a:solidFill>
                <a:latin typeface="Verdana" pitchFamily="34" charset="0"/>
                <a:ea typeface="MS PGothic" pitchFamily="34" charset="-128"/>
              </a:defRPr>
            </a:lvl2pPr>
            <a:lvl3pPr marL="1143000" indent="-228600" defTabSz="912813" eaLnBrk="0" hangingPunct="0">
              <a:defRPr sz="1200">
                <a:solidFill>
                  <a:srgbClr val="0F5494"/>
                </a:solidFill>
                <a:latin typeface="Verdana" pitchFamily="34" charset="0"/>
                <a:ea typeface="MS PGothic" pitchFamily="34" charset="-128"/>
              </a:defRPr>
            </a:lvl3pPr>
            <a:lvl4pPr marL="1600200" indent="-228600" defTabSz="912813" eaLnBrk="0" hangingPunct="0">
              <a:defRPr sz="1200">
                <a:solidFill>
                  <a:srgbClr val="0F5494"/>
                </a:solidFill>
                <a:latin typeface="Verdana" pitchFamily="34" charset="0"/>
                <a:ea typeface="MS PGothic" pitchFamily="34" charset="-128"/>
              </a:defRPr>
            </a:lvl4pPr>
            <a:lvl5pPr marL="2057400" indent="-228600" defTabSz="912813" eaLnBrk="0" hangingPunct="0">
              <a:defRPr sz="1200">
                <a:solidFill>
                  <a:srgbClr val="0F5494"/>
                </a:solidFill>
                <a:latin typeface="Verdana" pitchFamily="34" charset="0"/>
                <a:ea typeface="MS PGothic" pitchFamily="34" charset="-128"/>
              </a:defRPr>
            </a:lvl5pPr>
            <a:lvl6pPr marL="2514600" indent="-228600" defTabSz="912813"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912813"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912813"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912813"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eaLnBrk="1" hangingPunct="1"/>
            <a:fld id="{A8222CD6-23A3-4777-B19F-DAC9D1E87E9A}" type="slidenum">
              <a:rPr lang="en-GB">
                <a:solidFill>
                  <a:prstClr val="black"/>
                </a:solidFill>
                <a:latin typeface="Arial" charset="0"/>
                <a:cs typeface="+mn-cs"/>
              </a:rPr>
              <a:pPr algn="r" eaLnBrk="1" hangingPunct="1"/>
              <a:t>6</a:t>
            </a:fld>
            <a:endParaRPr lang="en-GB">
              <a:solidFill>
                <a:prstClr val="black"/>
              </a:solidFill>
              <a:latin typeface="Arial"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030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661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405" eaLnBrk="0" hangingPunct="0">
              <a:defRPr sz="3200">
                <a:solidFill>
                  <a:srgbClr val="0F5494"/>
                </a:solidFill>
                <a:latin typeface="Verdana" pitchFamily="34" charset="0"/>
                <a:ea typeface="ＭＳ Ｐゴシック" pitchFamily="34" charset="-128"/>
              </a:defRPr>
            </a:lvl1pPr>
            <a:lvl2pPr marL="736107" indent="-283118" defTabSz="904405" eaLnBrk="0" hangingPunct="0">
              <a:defRPr sz="3200">
                <a:solidFill>
                  <a:srgbClr val="0F5494"/>
                </a:solidFill>
                <a:latin typeface="Verdana" pitchFamily="34" charset="0"/>
                <a:ea typeface="ＭＳ Ｐゴシック" pitchFamily="34" charset="-128"/>
              </a:defRPr>
            </a:lvl2pPr>
            <a:lvl3pPr marL="1132472" indent="-226494" defTabSz="904405" eaLnBrk="0" hangingPunct="0">
              <a:defRPr sz="3200">
                <a:solidFill>
                  <a:srgbClr val="0F5494"/>
                </a:solidFill>
                <a:latin typeface="Verdana" pitchFamily="34" charset="0"/>
                <a:ea typeface="ＭＳ Ｐゴシック" pitchFamily="34" charset="-128"/>
              </a:defRPr>
            </a:lvl3pPr>
            <a:lvl4pPr marL="1585460" indent="-226494" defTabSz="904405" eaLnBrk="0" hangingPunct="0">
              <a:defRPr sz="3200">
                <a:solidFill>
                  <a:srgbClr val="0F5494"/>
                </a:solidFill>
                <a:latin typeface="Verdana" pitchFamily="34" charset="0"/>
                <a:ea typeface="ＭＳ Ｐゴシック" pitchFamily="34" charset="-128"/>
              </a:defRPr>
            </a:lvl4pPr>
            <a:lvl5pPr marL="2038449" indent="-226494" defTabSz="904405" eaLnBrk="0" hangingPunct="0">
              <a:defRPr sz="3200">
                <a:solidFill>
                  <a:srgbClr val="0F5494"/>
                </a:solidFill>
                <a:latin typeface="Verdana" pitchFamily="34" charset="0"/>
                <a:ea typeface="ＭＳ Ｐゴシック" pitchFamily="34" charset="-128"/>
              </a:defRPr>
            </a:lvl5pPr>
            <a:lvl6pPr marL="2491437" indent="-226494" defTabSz="904405"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44426" indent="-226494" defTabSz="904405"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397415" indent="-226494" defTabSz="904405"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50403" indent="-226494" defTabSz="904405"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defRPr/>
            </a:pPr>
            <a:fld id="{B8D82066-DF17-4911-95E7-EAFEA01CC337}" type="slidenum">
              <a:rPr lang="en-GB" sz="1200">
                <a:solidFill>
                  <a:schemeClr val="tx1"/>
                </a:solidFill>
                <a:latin typeface="Arial" charset="0"/>
              </a:rPr>
              <a:pPr eaLnBrk="1" hangingPunct="1">
                <a:defRPr/>
              </a:pPr>
              <a:t>9</a:t>
            </a:fld>
            <a:endParaRPr lang="en-GB"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hasCustomPrompt="1"/>
          </p:nvPr>
        </p:nvSpPr>
        <p:spPr>
          <a:xfrm>
            <a:off x="4139952" y="2565400"/>
            <a:ext cx="4534710" cy="790575"/>
          </a:xfrm>
        </p:spPr>
        <p:txBody>
          <a:bodyPr/>
          <a:lstStyle>
            <a:lvl1pPr marL="3175">
              <a:defRPr sz="4000">
                <a:solidFill>
                  <a:srgbClr val="E5232D"/>
                </a:solidFill>
              </a:defRPr>
            </a:lvl1pPr>
          </a:lstStyle>
          <a:p>
            <a:pPr lvl="0"/>
            <a:r>
              <a:rPr lang="fr-BE" noProof="0" dirty="0" smtClean="0"/>
              <a:t>&lt;</a:t>
            </a:r>
            <a:r>
              <a:rPr lang="fr-BE" noProof="0" dirty="0" err="1" smtClean="0"/>
              <a:t>Title</a:t>
            </a:r>
            <a:r>
              <a:rPr lang="fr-BE" noProof="0" dirty="0" smtClean="0"/>
              <a:t>&gt;</a:t>
            </a:r>
            <a:endParaRPr lang="en-GB" noProof="0" dirty="0" smtClean="0"/>
          </a:p>
        </p:txBody>
      </p:sp>
      <p:sp>
        <p:nvSpPr>
          <p:cNvPr id="3077" name="Rectangle 5"/>
          <p:cNvSpPr>
            <a:spLocks noGrp="1" noChangeArrowheads="1"/>
          </p:cNvSpPr>
          <p:nvPr>
            <p:ph type="subTitle" idx="1" hasCustomPrompt="1"/>
          </p:nvPr>
        </p:nvSpPr>
        <p:spPr>
          <a:xfrm>
            <a:off x="611188" y="3716339"/>
            <a:ext cx="8071566" cy="782834"/>
          </a:xfrm>
        </p:spPr>
        <p:txBody>
          <a:bodyPr/>
          <a:lstStyle>
            <a:lvl1pPr marL="0" indent="0">
              <a:buFontTx/>
              <a:buNone/>
              <a:defRPr sz="2600" b="1" i="0">
                <a:solidFill>
                  <a:srgbClr val="E5232D"/>
                </a:solidFill>
              </a:defRPr>
            </a:lvl1pPr>
          </a:lstStyle>
          <a:p>
            <a:pPr lvl="0"/>
            <a:r>
              <a:rPr lang="fr-BE" noProof="0" dirty="0" smtClean="0"/>
              <a:t>&lt;Subtitle&gt;</a:t>
            </a:r>
            <a:endParaRPr lang="en-GB" noProof="0" dirty="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101A23EE-6562-41E6-AED1-3C85EDBB4B10}" type="slidenum">
              <a:rPr lang="en-GB">
                <a:solidFill>
                  <a:srgbClr val="FFFFFF"/>
                </a:solidFill>
              </a:rPr>
              <a:pPr/>
              <a:t>‹#›</a:t>
            </a:fld>
            <a:endParaRPr lang="en-GB">
              <a:solidFill>
                <a:srgbClr val="FFFFFF"/>
              </a:solidFill>
            </a:endParaRPr>
          </a:p>
        </p:txBody>
      </p:sp>
      <p:grpSp>
        <p:nvGrpSpPr>
          <p:cNvPr id="3" name="Group 2"/>
          <p:cNvGrpSpPr/>
          <p:nvPr userDrawn="1"/>
        </p:nvGrpSpPr>
        <p:grpSpPr>
          <a:xfrm>
            <a:off x="0" y="0"/>
            <a:ext cx="9144000" cy="1263650"/>
            <a:chOff x="0" y="0"/>
            <a:chExt cx="9144000" cy="1263650"/>
          </a:xfrm>
        </p:grpSpPr>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3097" name="Picture 25" descr="LOGO CE_Vertical_EN_NEG_quadri_H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p:cNvSpPr>
              <a:spLocks noChangeArrowheads="1"/>
            </p:cNvSpPr>
            <p:nvPr userDrawn="1"/>
          </p:nvSpPr>
          <p:spPr bwMode="auto">
            <a:xfrm>
              <a:off x="4139952" y="1223236"/>
              <a:ext cx="619125" cy="36000"/>
            </a:xfrm>
            <a:prstGeom prst="rect">
              <a:avLst/>
            </a:prstGeom>
            <a:solidFill>
              <a:srgbClr val="E52322"/>
            </a:solidFill>
            <a:ln w="9525" algn="ctr">
              <a:solidFill>
                <a:srgbClr val="E523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600" b="1">
                <a:solidFill>
                  <a:srgbClr val="FFD624"/>
                </a:solidFill>
                <a:latin typeface="Verdana" pitchFamily="34" charset="0"/>
                <a:cs typeface="+mn-cs"/>
              </a:endParaRPr>
            </a:p>
          </p:txBody>
        </p:sp>
      </p:grpSp>
      <p:sp>
        <p:nvSpPr>
          <p:cNvPr id="16" name="TextBox 15"/>
          <p:cNvSpPr txBox="1"/>
          <p:nvPr userDrawn="1"/>
        </p:nvSpPr>
        <p:spPr>
          <a:xfrm>
            <a:off x="5440896" y="1261726"/>
            <a:ext cx="3441700" cy="276999"/>
          </a:xfrm>
          <a:prstGeom prst="rect">
            <a:avLst/>
          </a:prstGeom>
          <a:solidFill>
            <a:srgbClr val="0F5494"/>
          </a:solidFill>
        </p:spPr>
        <p:txBody>
          <a:bodyPr wrap="square" rtlCol="0">
            <a:spAutoFit/>
          </a:bodyPr>
          <a:lstStyle/>
          <a:p>
            <a:pPr algn="ctr"/>
            <a:r>
              <a:rPr lang="en-GB" sz="1200" b="1" dirty="0" smtClean="0">
                <a:solidFill>
                  <a:srgbClr val="FFFFFF"/>
                </a:solidFill>
                <a:latin typeface="Verdana" pitchFamily="34" charset="0"/>
                <a:cs typeface="+mn-cs"/>
              </a:rPr>
              <a:t>Horizon 2020 - societal challenge 1</a:t>
            </a:r>
            <a:endParaRPr lang="en-GB" sz="1200" b="1" dirty="0">
              <a:solidFill>
                <a:srgbClr val="FFFFFF"/>
              </a:solidFill>
              <a:latin typeface="Verdana" pitchFamily="34" charset="0"/>
              <a:cs typeface="+mn-cs"/>
            </a:endParaRPr>
          </a:p>
        </p:txBody>
      </p:sp>
      <p:pic>
        <p:nvPicPr>
          <p:cNvPr id="12"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2"/>
          <p:cNvSpPr txBox="1">
            <a:spLocks/>
          </p:cNvSpPr>
          <p:nvPr userDrawn="1"/>
        </p:nvSpPr>
        <p:spPr bwMode="auto">
          <a:xfrm>
            <a:off x="6990338"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rgbClr val="0F5494"/>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702564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131916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40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hasCustomPrompt="1"/>
          </p:nvPr>
        </p:nvSpPr>
        <p:spPr>
          <a:xfrm>
            <a:off x="4139952" y="2565402"/>
            <a:ext cx="4534710" cy="790575"/>
          </a:xfrm>
        </p:spPr>
        <p:txBody>
          <a:bodyPr/>
          <a:lstStyle>
            <a:lvl1pPr marL="3175">
              <a:defRPr sz="4000">
                <a:solidFill>
                  <a:srgbClr val="E5232D"/>
                </a:solidFill>
              </a:defRPr>
            </a:lvl1pPr>
          </a:lstStyle>
          <a:p>
            <a:pPr lvl="0"/>
            <a:r>
              <a:rPr lang="fr-BE" noProof="0" dirty="0" smtClean="0"/>
              <a:t>&lt;</a:t>
            </a:r>
            <a:r>
              <a:rPr lang="fr-BE" noProof="0" dirty="0" err="1" smtClean="0"/>
              <a:t>Title</a:t>
            </a:r>
            <a:r>
              <a:rPr lang="fr-BE" noProof="0" dirty="0" smtClean="0"/>
              <a:t>&gt;</a:t>
            </a:r>
            <a:endParaRPr lang="en-GB" noProof="0" dirty="0" smtClean="0"/>
          </a:p>
        </p:txBody>
      </p:sp>
      <p:sp>
        <p:nvSpPr>
          <p:cNvPr id="3077" name="Rectangle 5"/>
          <p:cNvSpPr>
            <a:spLocks noGrp="1" noChangeArrowheads="1"/>
          </p:cNvSpPr>
          <p:nvPr>
            <p:ph type="subTitle" idx="1" hasCustomPrompt="1"/>
          </p:nvPr>
        </p:nvSpPr>
        <p:spPr>
          <a:xfrm>
            <a:off x="611188" y="3716339"/>
            <a:ext cx="8071566" cy="782835"/>
          </a:xfrm>
        </p:spPr>
        <p:txBody>
          <a:bodyPr/>
          <a:lstStyle>
            <a:lvl1pPr marL="0" indent="0">
              <a:buFontTx/>
              <a:buNone/>
              <a:defRPr sz="2600" b="1" i="0">
                <a:solidFill>
                  <a:srgbClr val="E5232D"/>
                </a:solidFill>
              </a:defRPr>
            </a:lvl1pPr>
          </a:lstStyle>
          <a:p>
            <a:pPr lvl="0"/>
            <a:r>
              <a:rPr lang="fr-BE" noProof="0" dirty="0" smtClean="0"/>
              <a:t>&lt;Subtitle&gt;</a:t>
            </a:r>
            <a:endParaRPr lang="en-GB" noProof="0" dirty="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101A23EE-6562-41E6-AED1-3C85EDBB4B10}" type="slidenum">
              <a:rPr lang="en-GB">
                <a:solidFill>
                  <a:srgbClr val="FFFFFF"/>
                </a:solidFill>
              </a:rPr>
              <a:pPr/>
              <a:t>‹#›</a:t>
            </a:fld>
            <a:endParaRPr lang="en-GB">
              <a:solidFill>
                <a:srgbClr val="FFFFFF"/>
              </a:solidFill>
            </a:endParaRPr>
          </a:p>
        </p:txBody>
      </p:sp>
      <p:grpSp>
        <p:nvGrpSpPr>
          <p:cNvPr id="3" name="Group 2"/>
          <p:cNvGrpSpPr/>
          <p:nvPr userDrawn="1"/>
        </p:nvGrpSpPr>
        <p:grpSpPr>
          <a:xfrm>
            <a:off x="0" y="0"/>
            <a:ext cx="9144000" cy="1263651"/>
            <a:chOff x="0" y="0"/>
            <a:chExt cx="9144000" cy="1263650"/>
          </a:xfrm>
        </p:grpSpPr>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3097" name="Picture 25" descr="LOGO CE_Vertical_EN_NEG_quadri_H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p:cNvSpPr>
              <a:spLocks noChangeArrowheads="1"/>
            </p:cNvSpPr>
            <p:nvPr userDrawn="1"/>
          </p:nvSpPr>
          <p:spPr bwMode="auto">
            <a:xfrm>
              <a:off x="4139952" y="1223236"/>
              <a:ext cx="619125" cy="36000"/>
            </a:xfrm>
            <a:prstGeom prst="rect">
              <a:avLst/>
            </a:prstGeom>
            <a:solidFill>
              <a:srgbClr val="E52322"/>
            </a:solidFill>
            <a:ln w="9525" algn="ctr">
              <a:solidFill>
                <a:srgbClr val="E523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600" b="1">
                <a:solidFill>
                  <a:srgbClr val="FFD624"/>
                </a:solidFill>
                <a:latin typeface="Verdana" pitchFamily="34" charset="0"/>
              </a:endParaRPr>
            </a:p>
          </p:txBody>
        </p:sp>
      </p:grpSp>
      <p:sp>
        <p:nvSpPr>
          <p:cNvPr id="16" name="TextBox 15"/>
          <p:cNvSpPr txBox="1"/>
          <p:nvPr userDrawn="1"/>
        </p:nvSpPr>
        <p:spPr>
          <a:xfrm>
            <a:off x="5440896" y="1261727"/>
            <a:ext cx="3441700" cy="276999"/>
          </a:xfrm>
          <a:prstGeom prst="rect">
            <a:avLst/>
          </a:prstGeom>
          <a:solidFill>
            <a:srgbClr val="0F5494"/>
          </a:solidFill>
        </p:spPr>
        <p:txBody>
          <a:bodyPr wrap="square" rtlCol="0">
            <a:spAutoFit/>
          </a:bodyPr>
          <a:lstStyle/>
          <a:p>
            <a:pPr algn="ctr"/>
            <a:r>
              <a:rPr lang="en-GB" sz="1200" b="1" dirty="0" smtClean="0">
                <a:solidFill>
                  <a:srgbClr val="FFFFFF"/>
                </a:solidFill>
                <a:latin typeface="Verdana" pitchFamily="34" charset="0"/>
              </a:rPr>
              <a:t>Horizon 2020 - societal challenge 1</a:t>
            </a:r>
            <a:endParaRPr lang="en-GB" sz="1200" b="1" dirty="0">
              <a:solidFill>
                <a:srgbClr val="FFFFFF"/>
              </a:solidFill>
              <a:latin typeface="Verdana" pitchFamily="34" charset="0"/>
            </a:endParaRPr>
          </a:p>
        </p:txBody>
      </p:sp>
      <p:pic>
        <p:nvPicPr>
          <p:cNvPr id="12"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2"/>
          <p:cNvSpPr txBox="1">
            <a:spLocks/>
          </p:cNvSpPr>
          <p:nvPr userDrawn="1"/>
        </p:nvSpPr>
        <p:spPr bwMode="auto">
          <a:xfrm>
            <a:off x="6990338" y="6381749"/>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rgbClr val="0F5494"/>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19217413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5232D"/>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A65F9A0-E3FD-4DFC-98BE-5DC72DC7C921}" type="slidenum">
              <a:rPr lang="en-GB"/>
              <a:pPr/>
              <a:t>‹#›</a:t>
            </a:fld>
            <a:endParaRPr lang="en-GB"/>
          </a:p>
        </p:txBody>
      </p:sp>
      <p:sp>
        <p:nvSpPr>
          <p:cNvPr id="7" name="Slide Number Placeholder 2"/>
          <p:cNvSpPr txBox="1">
            <a:spLocks/>
          </p:cNvSpPr>
          <p:nvPr userDrawn="1"/>
        </p:nvSpPr>
        <p:spPr bwMode="auto">
          <a:xfrm>
            <a:off x="6990338" y="6381749"/>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rgbClr val="0F5494"/>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3D44AD5-0DF7-4660-8F99-8B18B0ADD353}" type="slidenum">
              <a:rPr lang="en-GB" smtClean="0"/>
              <a:pPr>
                <a:defRPr/>
              </a:pPr>
              <a:t>‹#›</a:t>
            </a:fld>
            <a:endParaRPr lang="en-GB" dirty="0"/>
          </a:p>
        </p:txBody>
      </p:sp>
      <p:pic>
        <p:nvPicPr>
          <p:cNvPr id="8"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49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9173753-0444-40CB-9411-24B24120C073}" type="slidenum">
              <a:rPr lang="en-GB"/>
              <a:pPr/>
              <a:t>‹#›</a:t>
            </a:fld>
            <a:endParaRPr lang="en-GB"/>
          </a:p>
        </p:txBody>
      </p:sp>
      <p:pic>
        <p:nvPicPr>
          <p:cNvPr id="8"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43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0A2ED4-01AE-4D98-B8EF-0B0A1B57E6B3}" type="slidenum">
              <a:rPr lang="en-GB"/>
              <a:pPr/>
              <a:t>‹#›</a:t>
            </a:fld>
            <a:endParaRPr lang="en-GB"/>
          </a:p>
        </p:txBody>
      </p:sp>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97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4BA59D5-B159-463C-9107-C91CB4C2438B}" type="slidenum">
              <a:rPr lang="en-GB"/>
              <a:pPr/>
              <a:t>‹#›</a:t>
            </a:fld>
            <a:endParaRPr lang="en-GB"/>
          </a:p>
        </p:txBody>
      </p:sp>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66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a:ext>
            </a:extLst>
          </a:blip>
          <a:srcRect b="-2"/>
          <a:stretch>
            <a:fillRect/>
          </a:stretch>
        </p:blipFill>
        <p:spPr bwMode="auto">
          <a:xfrm>
            <a:off x="-17463" y="1104901"/>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40" y="323851"/>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2715366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1125538"/>
            <a:ext cx="9144000" cy="5732463"/>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40" y="323851"/>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90"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7"/>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
        <p:nvSpPr>
          <p:cNvPr id="7" name="Slide Number Placeholder 2"/>
          <p:cNvSpPr>
            <a:spLocks noGrp="1"/>
          </p:cNvSpPr>
          <p:nvPr>
            <p:ph type="sldNum" sz="quarter" idx="12"/>
          </p:nvPr>
        </p:nvSpPr>
        <p:spPr>
          <a:xfrm>
            <a:off x="6990338" y="6381749"/>
            <a:ext cx="2133600" cy="476251"/>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1175338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40" y="323851"/>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6"/>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
        <p:nvSpPr>
          <p:cNvPr id="6" name="Slide Number Placeholder 2"/>
          <p:cNvSpPr>
            <a:spLocks noGrp="1"/>
          </p:cNvSpPr>
          <p:nvPr>
            <p:ph type="sldNum" sz="quarter" idx="12"/>
          </p:nvPr>
        </p:nvSpPr>
        <p:spPr>
          <a:xfrm>
            <a:off x="6990338" y="6381749"/>
            <a:ext cx="2133600" cy="476251"/>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344970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5232D"/>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A65F9A0-E3FD-4DFC-98BE-5DC72DC7C921}" type="slidenum">
              <a:rPr lang="en-GB"/>
              <a:pPr/>
              <a:t>‹#›</a:t>
            </a:fld>
            <a:endParaRPr lang="en-GB"/>
          </a:p>
        </p:txBody>
      </p:sp>
      <p:sp>
        <p:nvSpPr>
          <p:cNvPr id="7" name="Slide Number Placeholder 2"/>
          <p:cNvSpPr txBox="1">
            <a:spLocks/>
          </p:cNvSpPr>
          <p:nvPr userDrawn="1"/>
        </p:nvSpPr>
        <p:spPr bwMode="auto">
          <a:xfrm>
            <a:off x="6990338"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rgbClr val="0F5494"/>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3D44AD5-0DF7-4660-8F99-8B18B0ADD353}" type="slidenum">
              <a:rPr lang="en-GB" smtClean="0"/>
              <a:pPr>
                <a:defRPr/>
              </a:pPr>
              <a:t>‹#›</a:t>
            </a:fld>
            <a:endParaRPr lang="en-GB" dirty="0"/>
          </a:p>
        </p:txBody>
      </p:sp>
      <p:pic>
        <p:nvPicPr>
          <p:cNvPr id="8"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1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latin typeface="Arial" charset="0"/>
              <a:cs typeface="Arial" charset="0"/>
            </a:endParaRPr>
          </a:p>
        </p:txBody>
      </p:sp>
      <p:pic>
        <p:nvPicPr>
          <p:cNvPr id="7" name="Picture 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87600" y="1484314"/>
            <a:ext cx="4344988" cy="412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7013" y="5940426"/>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3" y="548681"/>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90" y="1844676"/>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0" name="Slide Number Placeholder 2"/>
          <p:cNvSpPr>
            <a:spLocks noGrp="1"/>
          </p:cNvSpPr>
          <p:nvPr>
            <p:ph type="sldNum" sz="quarter" idx="12"/>
          </p:nvPr>
        </p:nvSpPr>
        <p:spPr>
          <a:xfrm>
            <a:off x="6990338" y="6381749"/>
            <a:ext cx="2133600" cy="476251"/>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1760749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6"/>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3" y="548681"/>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4"/>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4"/>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Slide Number Placeholder 2"/>
          <p:cNvSpPr>
            <a:spLocks noGrp="1"/>
          </p:cNvSpPr>
          <p:nvPr>
            <p:ph type="sldNum" sz="quarter" idx="12"/>
          </p:nvPr>
        </p:nvSpPr>
        <p:spPr>
          <a:xfrm>
            <a:off x="6990338" y="6381749"/>
            <a:ext cx="2133600" cy="476251"/>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397051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9173753-0444-40CB-9411-24B24120C073}" type="slidenum">
              <a:rPr lang="en-GB"/>
              <a:pPr/>
              <a:t>‹#›</a:t>
            </a:fld>
            <a:endParaRPr lang="en-GB"/>
          </a:p>
        </p:txBody>
      </p:sp>
      <p:pic>
        <p:nvPicPr>
          <p:cNvPr id="8"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46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0A2ED4-01AE-4D98-B8EF-0B0A1B57E6B3}" type="slidenum">
              <a:rPr lang="en-GB"/>
              <a:pPr/>
              <a:t>‹#›</a:t>
            </a:fld>
            <a:endParaRPr lang="en-GB"/>
          </a:p>
        </p:txBody>
      </p:sp>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18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4BA59D5-B159-463C-9107-C91CB4C2438B}" type="slidenum">
              <a:rPr lang="en-GB"/>
              <a:pPr/>
              <a:t>‹#›</a:t>
            </a:fld>
            <a:endParaRPr lang="en-GB"/>
          </a:p>
        </p:txBody>
      </p:sp>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64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a:ext>
            </a:extLst>
          </a:blip>
          <a:srcRect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5277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
        <p:nvSpPr>
          <p:cNvPr id="7"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258943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
        <p:nvSpPr>
          <p:cNvPr id="6"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214162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latin typeface="Arial" charset="0"/>
              <a:cs typeface="Arial" charset="0"/>
            </a:endParaRPr>
          </a:p>
        </p:txBody>
      </p:sp>
      <p:pic>
        <p:nvPicPr>
          <p:cNvPr id="7" name="Picture 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0"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a:t>
            </a:fld>
            <a:endParaRPr lang="en-GB" dirty="0"/>
          </a:p>
        </p:txBody>
      </p:sp>
    </p:spTree>
    <p:extLst>
      <p:ext uri="{BB962C8B-B14F-4D97-AF65-F5344CB8AC3E}">
        <p14:creationId xmlns:p14="http://schemas.microsoft.com/office/powerpoint/2010/main" val="411174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3231" y="1707419"/>
            <a:ext cx="8229600" cy="7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a:t>
            </a:r>
          </a:p>
        </p:txBody>
      </p:sp>
      <p:sp>
        <p:nvSpPr>
          <p:cNvPr id="1027" name="Rectangle 3"/>
          <p:cNvSpPr>
            <a:spLocks noGrp="1" noChangeArrowheads="1"/>
          </p:cNvSpPr>
          <p:nvPr>
            <p:ph type="body" idx="1"/>
          </p:nvPr>
        </p:nvSpPr>
        <p:spPr bwMode="auto">
          <a:xfrm>
            <a:off x="457200" y="2816028"/>
            <a:ext cx="8229600" cy="320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F5494"/>
                </a:solidFill>
                <a:latin typeface="Arial" charset="0"/>
              </a:defRPr>
            </a:lvl1pPr>
          </a:lstStyle>
          <a:p>
            <a:endParaRPr lang="en-GB" dirty="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F5494"/>
                </a:solidFill>
                <a:latin typeface="Arial" charset="0"/>
              </a:defRPr>
            </a:lvl1pPr>
          </a:lstStyle>
          <a:p>
            <a:endParaRPr lang="en-GB">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F5494"/>
                </a:solidFill>
                <a:latin typeface="Arial" charset="0"/>
              </a:defRPr>
            </a:lvl1pPr>
          </a:lstStyle>
          <a:p>
            <a:fld id="{C2E45F36-A117-472D-9D82-1F1186D649C1}" type="slidenum">
              <a:rPr lang="en-GB" smtClean="0">
                <a:cs typeface="+mn-cs"/>
              </a:rPr>
              <a:pPr/>
              <a:t>‹#›</a:t>
            </a:fld>
            <a:endParaRPr lang="en-GB" dirty="0">
              <a:cs typeface="+mn-cs"/>
            </a:endParaRPr>
          </a:p>
        </p:txBody>
      </p:sp>
      <p:grpSp>
        <p:nvGrpSpPr>
          <p:cNvPr id="14" name="Group 13"/>
          <p:cNvGrpSpPr/>
          <p:nvPr userDrawn="1"/>
        </p:nvGrpSpPr>
        <p:grpSpPr>
          <a:xfrm>
            <a:off x="0" y="0"/>
            <a:ext cx="9144000" cy="1263650"/>
            <a:chOff x="0" y="0"/>
            <a:chExt cx="9144000" cy="1263650"/>
          </a:xfrm>
        </p:grpSpPr>
        <p:sp>
          <p:nvSpPr>
            <p:cNvPr id="16" name="Rectangle 15"/>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7" name="Picture 25" descr="LOGO CE_Vertical_EN_NEG_quadri_H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6"/>
            <p:cNvSpPr>
              <a:spLocks noChangeArrowheads="1"/>
            </p:cNvSpPr>
            <p:nvPr userDrawn="1"/>
          </p:nvSpPr>
          <p:spPr bwMode="auto">
            <a:xfrm>
              <a:off x="4139952" y="1223236"/>
              <a:ext cx="619125" cy="36000"/>
            </a:xfrm>
            <a:prstGeom prst="rect">
              <a:avLst/>
            </a:prstGeom>
            <a:solidFill>
              <a:srgbClr val="E52322"/>
            </a:solidFill>
            <a:ln w="9525" algn="ctr">
              <a:solidFill>
                <a:srgbClr val="E523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600" b="1">
                <a:solidFill>
                  <a:srgbClr val="FFD624"/>
                </a:solidFill>
                <a:latin typeface="Verdana" pitchFamily="34" charset="0"/>
                <a:cs typeface="+mn-cs"/>
              </a:endParaRPr>
            </a:p>
          </p:txBody>
        </p:sp>
      </p:grpSp>
      <p:sp>
        <p:nvSpPr>
          <p:cNvPr id="15" name="TextBox 14"/>
          <p:cNvSpPr txBox="1"/>
          <p:nvPr userDrawn="1"/>
        </p:nvSpPr>
        <p:spPr>
          <a:xfrm>
            <a:off x="5448300" y="1260252"/>
            <a:ext cx="3441700" cy="276999"/>
          </a:xfrm>
          <a:prstGeom prst="rect">
            <a:avLst/>
          </a:prstGeom>
          <a:solidFill>
            <a:srgbClr val="0F5494"/>
          </a:solidFill>
        </p:spPr>
        <p:txBody>
          <a:bodyPr wrap="square" rtlCol="0">
            <a:spAutoFit/>
          </a:bodyPr>
          <a:lstStyle/>
          <a:p>
            <a:pPr algn="ctr"/>
            <a:r>
              <a:rPr lang="en-GB" sz="1200" b="1" dirty="0" smtClean="0">
                <a:solidFill>
                  <a:srgbClr val="FFFFFF"/>
                </a:solidFill>
                <a:latin typeface="Verdana" pitchFamily="34" charset="0"/>
                <a:cs typeface="+mn-cs"/>
              </a:rPr>
              <a:t>Horizon 2020 - societal challenge 1</a:t>
            </a:r>
            <a:endParaRPr lang="en-GB" sz="1200" b="1" dirty="0">
              <a:solidFill>
                <a:srgbClr val="FFFFFF"/>
              </a:solidFill>
              <a:latin typeface="Verdana" pitchFamily="34" charset="0"/>
              <a:cs typeface="+mn-cs"/>
            </a:endParaRPr>
          </a:p>
        </p:txBody>
      </p:sp>
    </p:spTree>
    <p:extLst>
      <p:ext uri="{BB962C8B-B14F-4D97-AF65-F5344CB8AC3E}">
        <p14:creationId xmlns:p14="http://schemas.microsoft.com/office/powerpoint/2010/main" val="1527574146"/>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30" r:id="rId6"/>
    <p:sldLayoutId id="2147484196" r:id="rId7"/>
    <p:sldLayoutId id="2147484198" r:id="rId8"/>
    <p:sldLayoutId id="2147484201" r:id="rId9"/>
    <p:sldLayoutId id="2147484205" r:id="rId10"/>
  </p:sldLayoutIdLst>
  <p:timing>
    <p:tnLst>
      <p:par>
        <p:cTn id="1" dur="indefinite" restart="never" nodeType="tmRoot"/>
      </p:par>
    </p:tnLst>
  </p:timing>
  <p:txStyles>
    <p:titleStyle>
      <a:lvl1pPr marL="358775" algn="l" rtl="0" eaLnBrk="1" fontAlgn="base" hangingPunct="1">
        <a:spcBef>
          <a:spcPct val="0"/>
        </a:spcBef>
        <a:spcAft>
          <a:spcPct val="0"/>
        </a:spcAft>
        <a:defRPr sz="2800" b="1">
          <a:solidFill>
            <a:srgbClr val="E5232D"/>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ts val="0"/>
        </a:spcBef>
        <a:spcAft>
          <a:spcPts val="1200"/>
        </a:spcAft>
        <a:buClr>
          <a:srgbClr val="E5222D"/>
        </a:buClr>
        <a:buChar char="•"/>
        <a:defRPr sz="2200" b="1" i="0">
          <a:solidFill>
            <a:srgbClr val="0F5494"/>
          </a:solidFill>
          <a:latin typeface="+mn-lt"/>
          <a:ea typeface="+mn-ea"/>
          <a:cs typeface="+mn-cs"/>
        </a:defRPr>
      </a:lvl1pPr>
      <a:lvl2pPr marL="742950" indent="-285750" algn="l" rtl="0" eaLnBrk="1" fontAlgn="base" hangingPunct="1">
        <a:spcBef>
          <a:spcPts val="0"/>
        </a:spcBef>
        <a:spcAft>
          <a:spcPts val="1200"/>
        </a:spcAft>
        <a:buClr>
          <a:srgbClr val="004494"/>
        </a:buClr>
        <a:buChar char="•"/>
        <a:defRPr sz="2000" b="0">
          <a:solidFill>
            <a:srgbClr val="0F5494"/>
          </a:solidFill>
          <a:latin typeface="+mn-lt"/>
        </a:defRPr>
      </a:lvl2pPr>
      <a:lvl3pPr marL="1200150" indent="-285750" algn="l" rtl="0" eaLnBrk="1" fontAlgn="base" hangingPunct="1">
        <a:spcBef>
          <a:spcPts val="0"/>
        </a:spcBef>
        <a:spcAft>
          <a:spcPts val="1200"/>
        </a:spcAft>
        <a:buClr>
          <a:srgbClr val="0F5494"/>
        </a:buClr>
        <a:buFont typeface="Verdana" pitchFamily="34" charset="0"/>
        <a:buChar char="−"/>
        <a:defRPr sz="1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15E92589-DA1F-A24B-9551-18FCA99FCB15}" type="datetimeFigureOut">
              <a:rPr lang="en-US" smtClean="0">
                <a:solidFill>
                  <a:prstClr val="black">
                    <a:tint val="75000"/>
                  </a:prstClr>
                </a:solidFill>
                <a:latin typeface="Calibri"/>
                <a:cs typeface="+mn-cs"/>
              </a:rPr>
              <a:pPr defTabSz="457200" fontAlgn="auto">
                <a:spcBef>
                  <a:spcPts val="0"/>
                </a:spcBef>
                <a:spcAft>
                  <a:spcPts val="0"/>
                </a:spcAft>
              </a:pPr>
              <a:t>10/27/2015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F0A1A63-AEF4-564E-9CC3-AB0C77D3D9FD}"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pic>
        <p:nvPicPr>
          <p:cNvPr id="7" name="Picture 6" descr="ideal-ist_ppt_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userDrawn="1"/>
        </p:nvSpPr>
        <p:spPr>
          <a:xfrm>
            <a:off x="685800" y="2352493"/>
            <a:ext cx="7772400" cy="92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dirty="0">
              <a:solidFill>
                <a:prstClr val="black"/>
              </a:solidFill>
            </a:endParaRPr>
          </a:p>
        </p:txBody>
      </p:sp>
      <p:sp>
        <p:nvSpPr>
          <p:cNvPr id="9" name="Subtitle 2"/>
          <p:cNvSpPr txBox="1">
            <a:spLocks/>
          </p:cNvSpPr>
          <p:nvPr userDrawn="1"/>
        </p:nvSpPr>
        <p:spPr>
          <a:xfrm>
            <a:off x="1371600" y="3435130"/>
            <a:ext cx="6400800" cy="175260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endParaRPr lang="en-US" dirty="0">
              <a:solidFill>
                <a:prstClr val="black"/>
              </a:solidFill>
            </a:endParaRPr>
          </a:p>
        </p:txBody>
      </p:sp>
    </p:spTree>
    <p:extLst>
      <p:ext uri="{BB962C8B-B14F-4D97-AF65-F5344CB8AC3E}">
        <p14:creationId xmlns:p14="http://schemas.microsoft.com/office/powerpoint/2010/main" val="1973893210"/>
      </p:ext>
    </p:extLst>
  </p:cSld>
  <p:clrMap bg1="lt1" tx1="dk1" bg2="lt2" tx2="dk2" accent1="accent1" accent2="accent2" accent3="accent3" accent4="accent4" accent5="accent5" accent6="accent6" hlink="hlink" folHlink="folHlink"/>
  <p:sldLayoutIdLst>
    <p:sldLayoutId id="2147484334"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3231" y="1707419"/>
            <a:ext cx="8229600" cy="7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a:t>
            </a:r>
          </a:p>
        </p:txBody>
      </p:sp>
      <p:sp>
        <p:nvSpPr>
          <p:cNvPr id="1027" name="Rectangle 3"/>
          <p:cNvSpPr>
            <a:spLocks noGrp="1" noChangeArrowheads="1"/>
          </p:cNvSpPr>
          <p:nvPr>
            <p:ph type="body" idx="1"/>
          </p:nvPr>
        </p:nvSpPr>
        <p:spPr bwMode="auto">
          <a:xfrm>
            <a:off x="457200" y="2816028"/>
            <a:ext cx="8229600" cy="320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Fourth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F5494"/>
                </a:solidFill>
                <a:latin typeface="Arial" charset="0"/>
              </a:defRPr>
            </a:lvl1pPr>
          </a:lstStyle>
          <a:p>
            <a:endParaRPr lang="en-GB" dirty="0"/>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F5494"/>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F5494"/>
                </a:solidFill>
                <a:latin typeface="Arial" charset="0"/>
              </a:defRPr>
            </a:lvl1pPr>
          </a:lstStyle>
          <a:p>
            <a:fld id="{C2E45F36-A117-472D-9D82-1F1186D649C1}" type="slidenum">
              <a:rPr lang="en-GB" smtClean="0"/>
              <a:pPr/>
              <a:t>‹#›</a:t>
            </a:fld>
            <a:endParaRPr lang="en-GB" dirty="0"/>
          </a:p>
        </p:txBody>
      </p:sp>
      <p:grpSp>
        <p:nvGrpSpPr>
          <p:cNvPr id="14" name="Group 13"/>
          <p:cNvGrpSpPr/>
          <p:nvPr userDrawn="1"/>
        </p:nvGrpSpPr>
        <p:grpSpPr>
          <a:xfrm>
            <a:off x="0" y="0"/>
            <a:ext cx="9144000" cy="1263651"/>
            <a:chOff x="0" y="0"/>
            <a:chExt cx="9144000" cy="1263650"/>
          </a:xfrm>
        </p:grpSpPr>
        <p:sp>
          <p:nvSpPr>
            <p:cNvPr id="16" name="Rectangle 15"/>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7" name="Picture 25" descr="LOGO CE_Vertical_EN_NEG_quadri_H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6"/>
            <p:cNvSpPr>
              <a:spLocks noChangeArrowheads="1"/>
            </p:cNvSpPr>
            <p:nvPr userDrawn="1"/>
          </p:nvSpPr>
          <p:spPr bwMode="auto">
            <a:xfrm>
              <a:off x="4139952" y="1223236"/>
              <a:ext cx="619125" cy="36000"/>
            </a:xfrm>
            <a:prstGeom prst="rect">
              <a:avLst/>
            </a:prstGeom>
            <a:solidFill>
              <a:srgbClr val="E52322"/>
            </a:solidFill>
            <a:ln w="9525" algn="ctr">
              <a:solidFill>
                <a:srgbClr val="E523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600" b="1">
                <a:solidFill>
                  <a:srgbClr val="FFD624"/>
                </a:solidFill>
                <a:latin typeface="Verdana" pitchFamily="34" charset="0"/>
              </a:endParaRPr>
            </a:p>
          </p:txBody>
        </p:sp>
      </p:grpSp>
      <p:sp>
        <p:nvSpPr>
          <p:cNvPr id="15" name="TextBox 14"/>
          <p:cNvSpPr txBox="1"/>
          <p:nvPr userDrawn="1"/>
        </p:nvSpPr>
        <p:spPr>
          <a:xfrm>
            <a:off x="5448300" y="1260254"/>
            <a:ext cx="3441700" cy="276999"/>
          </a:xfrm>
          <a:prstGeom prst="rect">
            <a:avLst/>
          </a:prstGeom>
          <a:solidFill>
            <a:srgbClr val="0F5494"/>
          </a:solidFill>
        </p:spPr>
        <p:txBody>
          <a:bodyPr wrap="square" rtlCol="0">
            <a:spAutoFit/>
          </a:bodyPr>
          <a:lstStyle/>
          <a:p>
            <a:pPr algn="ctr"/>
            <a:r>
              <a:rPr lang="en-GB" sz="1200" b="1" dirty="0" smtClean="0">
                <a:solidFill>
                  <a:srgbClr val="FFFFFF"/>
                </a:solidFill>
                <a:latin typeface="Verdana" pitchFamily="34" charset="0"/>
              </a:rPr>
              <a:t>Horizon 2020 - societal challenge 1</a:t>
            </a:r>
            <a:endParaRPr lang="en-GB" sz="1200" b="1" dirty="0">
              <a:solidFill>
                <a:srgbClr val="FFFFFF"/>
              </a:solidFill>
              <a:latin typeface="Verdana" pitchFamily="34" charset="0"/>
            </a:endParaRPr>
          </a:p>
        </p:txBody>
      </p:sp>
    </p:spTree>
    <p:extLst>
      <p:ext uri="{BB962C8B-B14F-4D97-AF65-F5344CB8AC3E}">
        <p14:creationId xmlns:p14="http://schemas.microsoft.com/office/powerpoint/2010/main" val="124566486"/>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Lst>
  <p:timing>
    <p:tnLst>
      <p:par>
        <p:cTn id="1" dur="indefinite" restart="never" nodeType="tmRoot"/>
      </p:par>
    </p:tnLst>
  </p:timing>
  <p:txStyles>
    <p:titleStyle>
      <a:lvl1pPr marL="358775" algn="l" rtl="0" eaLnBrk="1" fontAlgn="base" hangingPunct="1">
        <a:spcBef>
          <a:spcPct val="0"/>
        </a:spcBef>
        <a:spcAft>
          <a:spcPct val="0"/>
        </a:spcAft>
        <a:defRPr sz="2800" b="1">
          <a:solidFill>
            <a:srgbClr val="E5232D"/>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ts val="0"/>
        </a:spcBef>
        <a:spcAft>
          <a:spcPts val="1200"/>
        </a:spcAft>
        <a:buClr>
          <a:srgbClr val="E5222D"/>
        </a:buClr>
        <a:buChar char="•"/>
        <a:defRPr sz="2200" b="1" i="0">
          <a:solidFill>
            <a:srgbClr val="0F5494"/>
          </a:solidFill>
          <a:latin typeface="+mn-lt"/>
          <a:ea typeface="+mn-ea"/>
          <a:cs typeface="+mn-cs"/>
        </a:defRPr>
      </a:lvl1pPr>
      <a:lvl2pPr marL="742950" indent="-285750" algn="l" rtl="0" eaLnBrk="1" fontAlgn="base" hangingPunct="1">
        <a:spcBef>
          <a:spcPts val="0"/>
        </a:spcBef>
        <a:spcAft>
          <a:spcPts val="1200"/>
        </a:spcAft>
        <a:buClr>
          <a:srgbClr val="004494"/>
        </a:buClr>
        <a:buChar char="•"/>
        <a:defRPr sz="2000" b="0">
          <a:solidFill>
            <a:srgbClr val="0F5494"/>
          </a:solidFill>
          <a:latin typeface="+mn-lt"/>
        </a:defRPr>
      </a:lvl2pPr>
      <a:lvl3pPr marL="1200150" indent="-285750" algn="l" rtl="0" eaLnBrk="1" fontAlgn="base" hangingPunct="1">
        <a:spcBef>
          <a:spcPts val="0"/>
        </a:spcBef>
        <a:spcAft>
          <a:spcPts val="1200"/>
        </a:spcAft>
        <a:buClr>
          <a:srgbClr val="0F5494"/>
        </a:buClr>
        <a:buFont typeface="Verdana" pitchFamily="34" charset="0"/>
        <a:buChar char="−"/>
        <a:defRPr sz="1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6.jpeg"/><Relationship Id="rId5" Type="http://schemas.openxmlformats.org/officeDocument/2006/relationships/image" Target="../media/image31.jpeg"/><Relationship Id="rId10" Type="http://schemas.openxmlformats.org/officeDocument/2006/relationships/image" Target="../media/image35.jpeg"/><Relationship Id="rId4" Type="http://schemas.openxmlformats.org/officeDocument/2006/relationships/image" Target="../media/image30.jp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EC-EIP-AHA@ec.europa.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aal-europe.eu/" TargetMode="External"/><Relationship Id="rId3" Type="http://schemas.openxmlformats.org/officeDocument/2006/relationships/hyperlink" Target="http://ec.europa.eu/research/innovation-union/index_en.cfm?section=active-healthy-ageing&amp;pg=silvereconomy" TargetMode="External"/><Relationship Id="rId7" Type="http://schemas.openxmlformats.org/officeDocument/2006/relationships/hyperlink" Target="http://ec.europa.eu/research/innovation-union/index_en.cfm?section=active-healthy-age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ec.europa.eu/digital-agenda/en/policies-ageing-well-ict" TargetMode="External"/><Relationship Id="rId11" Type="http://schemas.openxmlformats.org/officeDocument/2006/relationships/hyperlink" Target="https://ec.europa.eu/digital-agenda/en/news/overview-eu-funded-running-projects-area-ict-ageing-well" TargetMode="External"/><Relationship Id="rId5" Type="http://schemas.openxmlformats.org/officeDocument/2006/relationships/hyperlink" Target="http://ec.europa.eu/research/innovation-union/index_en.cfm?section=active-healthy-ageing&amp;pg=2015-summit" TargetMode="External"/><Relationship Id="rId10" Type="http://schemas.openxmlformats.org/officeDocument/2006/relationships/hyperlink" Target="http://www.jp-demographic.eu/" TargetMode="External"/><Relationship Id="rId4" Type="http://schemas.openxmlformats.org/officeDocument/2006/relationships/hyperlink" Target="https://ec.europa.eu/research/innovation-union/pdf/active-healthy-ageing/scaling_up_strategy.pdf" TargetMode="External"/><Relationship Id="rId9" Type="http://schemas.openxmlformats.org/officeDocument/2006/relationships/hyperlink" Target="https://eithealth.eu/" TargetMode="Externa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10.jpeg"/><Relationship Id="rId10" Type="http://schemas.microsoft.com/office/2007/relationships/diagramDrawing" Target="../diagrams/drawing1.xml"/><Relationship Id="rId4" Type="http://schemas.openxmlformats.org/officeDocument/2006/relationships/image" Target="../media/image9.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hyperlink" Target="mailto:CNECT-ICT4ageing@ec.europa.e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research/participants/portal/desktop/en/home.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ec.europa.eu/research/participants/portal/desktop/en/support/national_contact_points.html"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1.emf"/><Relationship Id="rId18" Type="http://schemas.microsoft.com/office/2007/relationships/diagramDrawing" Target="../diagrams/drawing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openxmlformats.org/officeDocument/2006/relationships/diagramColors" Target="../diagrams/colors11.xml"/><Relationship Id="rId2" Type="http://schemas.openxmlformats.org/officeDocument/2006/relationships/notesSlide" Target="../notesSlides/notesSlide7.xml"/><Relationship Id="rId16"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Layout" Target="../diagrams/layout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Data" Target="../diagrams/data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a:spLocks noGrp="1"/>
          </p:cNvSpPr>
          <p:nvPr>
            <p:ph idx="10"/>
          </p:nvPr>
        </p:nvSpPr>
        <p:spPr bwMode="auto">
          <a:xfrm>
            <a:off x="395536" y="1340768"/>
            <a:ext cx="8447883" cy="156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2800" dirty="0" smtClean="0"/>
              <a:t>Horizon 2020 Societal Challenge 1 </a:t>
            </a:r>
            <a:br>
              <a:rPr lang="en-GB" sz="2800" dirty="0" smtClean="0"/>
            </a:br>
            <a:r>
              <a:rPr lang="fr-FR" sz="2800" dirty="0" err="1" smtClean="0"/>
              <a:t>Work</a:t>
            </a:r>
            <a:r>
              <a:rPr lang="fr-FR" sz="2800" dirty="0" smtClean="0"/>
              <a:t> </a:t>
            </a:r>
            <a:r>
              <a:rPr lang="fr-FR" sz="2800" dirty="0"/>
              <a:t>Programme 2016-17</a:t>
            </a:r>
            <a:r>
              <a:rPr lang="en-GB" sz="2800" dirty="0" smtClean="0"/>
              <a:t/>
            </a:r>
            <a:br>
              <a:rPr lang="en-GB" sz="2800" dirty="0" smtClean="0"/>
            </a:br>
            <a:r>
              <a:rPr lang="en-GB" sz="2800" dirty="0" smtClean="0"/>
              <a:t>PPI on Innovative Solutions for Active and Healthy Ageing</a:t>
            </a:r>
            <a:r>
              <a:rPr lang="fr-FR" sz="2400" dirty="0" smtClean="0"/>
              <a:t/>
            </a:r>
            <a:br>
              <a:rPr lang="fr-FR" sz="2400" dirty="0" smtClean="0"/>
            </a:br>
            <a:r>
              <a:rPr lang="fr-FR" sz="2400" dirty="0" smtClean="0"/>
              <a:t/>
            </a:r>
            <a:br>
              <a:rPr lang="fr-FR" sz="2400" dirty="0" smtClean="0"/>
            </a:br>
            <a:endParaRPr lang="en-GB" sz="1400" i="1" dirty="0">
              <a:solidFill>
                <a:srgbClr val="FFD624"/>
              </a:solidFill>
            </a:endParaRPr>
          </a:p>
        </p:txBody>
      </p:sp>
      <p:sp>
        <p:nvSpPr>
          <p:cNvPr id="12291" name="Title 2"/>
          <p:cNvSpPr>
            <a:spLocks noGrp="1"/>
          </p:cNvSpPr>
          <p:nvPr>
            <p:ph type="title"/>
          </p:nvPr>
        </p:nvSpPr>
        <p:spPr bwMode="auto">
          <a:xfrm>
            <a:off x="394146" y="3501008"/>
            <a:ext cx="8642350"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dirty="0" smtClean="0"/>
              <a:t>2015 Innovation Procurement Event</a:t>
            </a:r>
            <a:br>
              <a:rPr lang="en-GB" sz="2400" dirty="0" smtClean="0"/>
            </a:br>
            <a:r>
              <a:rPr lang="en-GB" sz="2400" dirty="0" smtClean="0"/>
              <a:t>28-10-2015 Paris</a:t>
            </a:r>
            <a:br>
              <a:rPr lang="en-GB" sz="2400" dirty="0" smtClean="0"/>
            </a:br>
            <a:r>
              <a:rPr lang="en-GB" sz="2400" dirty="0"/>
              <a:t/>
            </a:r>
            <a:br>
              <a:rPr lang="en-GB" sz="2400" dirty="0"/>
            </a:br>
            <a:r>
              <a:rPr lang="en-GB" sz="1800" dirty="0" smtClean="0"/>
              <a:t>Peter Wintlev-Jensen</a:t>
            </a:r>
            <a:endParaRPr lang="en-GB" sz="4800" dirty="0" smtClean="0"/>
          </a:p>
        </p:txBody>
      </p:sp>
      <p:sp>
        <p:nvSpPr>
          <p:cNvPr id="4" name="Content Placeholder 2"/>
          <p:cNvSpPr txBox="1">
            <a:spLocks/>
          </p:cNvSpPr>
          <p:nvPr/>
        </p:nvSpPr>
        <p:spPr bwMode="auto">
          <a:xfrm>
            <a:off x="2843808" y="5013176"/>
            <a:ext cx="6192688" cy="1440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49263" rtl="0" eaLnBrk="0" fontAlgn="base" hangingPunct="0">
              <a:spcBef>
                <a:spcPts val="300"/>
              </a:spcBef>
              <a:spcAft>
                <a:spcPts val="300"/>
              </a:spcAft>
              <a:buClr>
                <a:srgbClr val="000000"/>
              </a:buClr>
              <a:buSzPct val="100000"/>
              <a:buFont typeface="Times New Roman" pitchFamily="18" charset="0"/>
              <a:buNone/>
              <a:defRPr sz="1600" b="0" i="0">
                <a:solidFill>
                  <a:schemeClr val="bg1"/>
                </a:solidFill>
                <a:latin typeface="Verdana" pitchFamily="34" charset="0"/>
                <a:ea typeface="Verdana" pitchFamily="34" charset="0"/>
                <a:cs typeface="Verdana" pitchFamily="34" charset="0"/>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228600" indent="-228600" algn="l" defTabSz="449263" rtl="0" eaLnBrk="0" fontAlgn="base" hangingPunct="0">
              <a:spcBef>
                <a:spcPts val="600"/>
              </a:spcBef>
              <a:spcAft>
                <a:spcPct val="0"/>
              </a:spcAft>
              <a:buClr>
                <a:srgbClr val="000000"/>
              </a:buClr>
              <a:buSzPct val="100000"/>
              <a:buFont typeface="Times New Roman" pitchFamily="18" charset="0"/>
              <a:defRPr sz="3000" b="1">
                <a:solidFill>
                  <a:schemeClr val="bg1"/>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algn="r"/>
            <a:endParaRPr lang="fr-BE" sz="1400" b="1" dirty="0" smtClean="0">
              <a:solidFill>
                <a:srgbClr val="FFD624"/>
              </a:solidFill>
            </a:endParaRPr>
          </a:p>
          <a:p>
            <a:pPr algn="r"/>
            <a:r>
              <a:rPr lang="fr-BE" sz="1400" b="1" dirty="0" smtClean="0">
                <a:solidFill>
                  <a:srgbClr val="FFD624"/>
                </a:solidFill>
              </a:rPr>
              <a:t>Digital Social </a:t>
            </a:r>
            <a:r>
              <a:rPr lang="fr-BE" sz="1400" b="1" dirty="0" err="1" smtClean="0">
                <a:solidFill>
                  <a:srgbClr val="FFD624"/>
                </a:solidFill>
              </a:rPr>
              <a:t>Platforms</a:t>
            </a:r>
            <a:r>
              <a:rPr lang="fr-BE" sz="1400" b="1" dirty="0" smtClean="0">
                <a:solidFill>
                  <a:srgbClr val="FFD624"/>
                </a:solidFill>
              </a:rPr>
              <a:t> Unit (H2)</a:t>
            </a:r>
            <a:r>
              <a:rPr lang="fr-BE" sz="1400" b="1" dirty="0">
                <a:solidFill>
                  <a:srgbClr val="FFD624"/>
                </a:solidFill>
              </a:rPr>
              <a:t/>
            </a:r>
            <a:br>
              <a:rPr lang="fr-BE" sz="1400" b="1" dirty="0">
                <a:solidFill>
                  <a:srgbClr val="FFD624"/>
                </a:solidFill>
              </a:rPr>
            </a:br>
            <a:r>
              <a:rPr lang="fr-BE" sz="1400" b="1" dirty="0">
                <a:solidFill>
                  <a:srgbClr val="FFD624"/>
                </a:solidFill>
              </a:rPr>
              <a:t>DG </a:t>
            </a:r>
            <a:r>
              <a:rPr lang="fr-BE" sz="1400" b="1" dirty="0" smtClean="0">
                <a:solidFill>
                  <a:srgbClr val="FFD624"/>
                </a:solidFill>
              </a:rPr>
              <a:t>Communications Networks, Content and </a:t>
            </a:r>
            <a:r>
              <a:rPr lang="fr-BE" sz="1400" b="1" dirty="0" err="1" smtClean="0">
                <a:solidFill>
                  <a:srgbClr val="FFD624"/>
                </a:solidFill>
              </a:rPr>
              <a:t>Technology</a:t>
            </a:r>
            <a:r>
              <a:rPr lang="fr-BE" sz="1400" b="1" dirty="0" smtClean="0">
                <a:solidFill>
                  <a:srgbClr val="FFD624"/>
                </a:solidFill>
              </a:rPr>
              <a:t> </a:t>
            </a:r>
            <a:r>
              <a:rPr lang="fr-BE" sz="1400" b="1" dirty="0">
                <a:solidFill>
                  <a:srgbClr val="FFD624"/>
                </a:solidFill>
              </a:rPr>
              <a:t/>
            </a:r>
            <a:br>
              <a:rPr lang="fr-BE" sz="1400" b="1" dirty="0">
                <a:solidFill>
                  <a:srgbClr val="FFD624"/>
                </a:solidFill>
              </a:rPr>
            </a:br>
            <a:r>
              <a:rPr lang="fr-BE" sz="1400" b="1" dirty="0" smtClean="0">
                <a:solidFill>
                  <a:srgbClr val="FFD624"/>
                </a:solidFill>
              </a:rPr>
              <a:t>European Commission</a:t>
            </a:r>
          </a:p>
        </p:txBody>
      </p:sp>
    </p:spTree>
    <p:extLst>
      <p:ext uri="{BB962C8B-B14F-4D97-AF65-F5344CB8AC3E}">
        <p14:creationId xmlns:p14="http://schemas.microsoft.com/office/powerpoint/2010/main" val="287711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ltLang="en-US"/>
          </a:p>
        </p:txBody>
      </p:sp>
      <p:sp>
        <p:nvSpPr>
          <p:cNvPr id="25603"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ltLang="en-US"/>
          </a:p>
        </p:txBody>
      </p:sp>
      <p:sp>
        <p:nvSpPr>
          <p:cNvPr id="49" name="Rectangle 2"/>
          <p:cNvSpPr txBox="1">
            <a:spLocks noChangeArrowheads="1"/>
          </p:cNvSpPr>
          <p:nvPr/>
        </p:nvSpPr>
        <p:spPr bwMode="auto">
          <a:xfrm>
            <a:off x="184150" y="149225"/>
            <a:ext cx="822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rtl="0" eaLnBrk="0" fontAlgn="base" hangingPunct="0">
              <a:spcBef>
                <a:spcPct val="0"/>
              </a:spcBef>
              <a:spcAft>
                <a:spcPct val="0"/>
              </a:spcAft>
              <a:defRPr sz="2800" b="1">
                <a:solidFill>
                  <a:srgbClr val="004494"/>
                </a:solidFill>
                <a:latin typeface="Verdana"/>
                <a:ea typeface="+mj-ea"/>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eaLnBrk="1" hangingPunct="1">
              <a:defRPr/>
            </a:pPr>
            <a:r>
              <a:rPr lang="en-US" altLang="en-US" sz="2400" b="0" kern="0" dirty="0" smtClean="0">
                <a:solidFill>
                  <a:schemeClr val="bg1"/>
                </a:solidFill>
                <a:latin typeface="Verdana" pitchFamily="34" charset="0"/>
              </a:rPr>
              <a:t>EIP-AHA Outcome </a:t>
            </a:r>
          </a:p>
          <a:p>
            <a:pPr eaLnBrk="1" hangingPunct="1">
              <a:defRPr/>
            </a:pPr>
            <a:r>
              <a:rPr lang="en-US" altLang="en-US" sz="2400" b="0" kern="0" dirty="0" smtClean="0">
                <a:solidFill>
                  <a:schemeClr val="bg1"/>
                </a:solidFill>
                <a:latin typeface="Verdana" pitchFamily="34" charset="0"/>
              </a:rPr>
              <a:t>Indicators</a:t>
            </a:r>
            <a:endParaRPr lang="en-GB" altLang="en-US" sz="2400" b="0" kern="0" dirty="0" smtClean="0">
              <a:solidFill>
                <a:schemeClr val="bg1"/>
              </a:solidFill>
              <a:latin typeface="Verdana" pitchFamily="34" charset="0"/>
            </a:endParaRPr>
          </a:p>
        </p:txBody>
      </p:sp>
      <p:sp>
        <p:nvSpPr>
          <p:cNvPr id="8" name="Rectangle 7"/>
          <p:cNvSpPr/>
          <p:nvPr/>
        </p:nvSpPr>
        <p:spPr>
          <a:xfrm>
            <a:off x="190762" y="2324993"/>
            <a:ext cx="8751849" cy="6286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9" name="Rectangle 8"/>
          <p:cNvSpPr/>
          <p:nvPr/>
        </p:nvSpPr>
        <p:spPr>
          <a:xfrm>
            <a:off x="193675" y="3382963"/>
            <a:ext cx="8759825" cy="308133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0" name="Rectangle 9"/>
          <p:cNvSpPr/>
          <p:nvPr/>
        </p:nvSpPr>
        <p:spPr>
          <a:xfrm>
            <a:off x="184150" y="1196181"/>
            <a:ext cx="8759825" cy="55403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1" name="Rectangle 10"/>
          <p:cNvSpPr/>
          <p:nvPr/>
        </p:nvSpPr>
        <p:spPr>
          <a:xfrm>
            <a:off x="344488" y="3825875"/>
            <a:ext cx="1327150" cy="11826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nSpc>
                <a:spcPct val="115000"/>
              </a:lnSpc>
              <a:spcAft>
                <a:spcPts val="1000"/>
              </a:spcAft>
              <a:defRPr/>
            </a:pPr>
            <a:r>
              <a:rPr lang="en-GB" sz="1100" b="1" dirty="0">
                <a:ea typeface="Calibri"/>
                <a:cs typeface="Times New Roman"/>
              </a:rPr>
              <a:t>Outcome Indicators on intervention / commitment level</a:t>
            </a:r>
            <a:endParaRPr lang="en-GB" sz="1100" dirty="0">
              <a:ea typeface="Calibri"/>
              <a:cs typeface="Times New Roman"/>
            </a:endParaRPr>
          </a:p>
        </p:txBody>
      </p:sp>
      <p:sp>
        <p:nvSpPr>
          <p:cNvPr id="13" name="Rectangle 12"/>
          <p:cNvSpPr/>
          <p:nvPr/>
        </p:nvSpPr>
        <p:spPr>
          <a:xfrm>
            <a:off x="319088" y="2352675"/>
            <a:ext cx="1973262" cy="614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nSpc>
                <a:spcPct val="115000"/>
              </a:lnSpc>
              <a:spcAft>
                <a:spcPts val="1000"/>
              </a:spcAft>
              <a:defRPr/>
            </a:pPr>
            <a:r>
              <a:rPr lang="en-GB" sz="1200" b="1" dirty="0">
                <a:ea typeface="Calibri"/>
                <a:cs typeface="Times New Roman"/>
              </a:rPr>
              <a:t>Triple Win</a:t>
            </a:r>
            <a:endParaRPr lang="en-GB" sz="1200" dirty="0">
              <a:ea typeface="Calibri"/>
              <a:cs typeface="Times New Roman"/>
            </a:endParaRPr>
          </a:p>
        </p:txBody>
      </p:sp>
      <p:sp>
        <p:nvSpPr>
          <p:cNvPr id="14" name="Rectangle 13"/>
          <p:cNvSpPr/>
          <p:nvPr/>
        </p:nvSpPr>
        <p:spPr>
          <a:xfrm>
            <a:off x="4422775" y="1272381"/>
            <a:ext cx="1233488" cy="403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+2 HLYs</a:t>
            </a:r>
          </a:p>
        </p:txBody>
      </p:sp>
      <p:sp>
        <p:nvSpPr>
          <p:cNvPr id="15" name="Rectangle 14"/>
          <p:cNvSpPr/>
          <p:nvPr/>
        </p:nvSpPr>
        <p:spPr>
          <a:xfrm>
            <a:off x="4422775" y="2413000"/>
            <a:ext cx="1233488" cy="403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Sustainability</a:t>
            </a:r>
          </a:p>
        </p:txBody>
      </p:sp>
      <p:sp>
        <p:nvSpPr>
          <p:cNvPr id="16" name="Rectangle 15"/>
          <p:cNvSpPr/>
          <p:nvPr/>
        </p:nvSpPr>
        <p:spPr>
          <a:xfrm>
            <a:off x="2182813" y="2413000"/>
            <a:ext cx="1233487" cy="403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Quality of Life</a:t>
            </a:r>
          </a:p>
        </p:txBody>
      </p:sp>
      <p:sp>
        <p:nvSpPr>
          <p:cNvPr id="17" name="Rectangle 16"/>
          <p:cNvSpPr/>
          <p:nvPr/>
        </p:nvSpPr>
        <p:spPr>
          <a:xfrm>
            <a:off x="6961188" y="2413000"/>
            <a:ext cx="1233487" cy="403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Innovation &amp; Growth</a:t>
            </a:r>
          </a:p>
        </p:txBody>
      </p:sp>
      <p:sp>
        <p:nvSpPr>
          <p:cNvPr id="25616" name="Up Arrow 1"/>
          <p:cNvSpPr>
            <a:spLocks noChangeArrowheads="1"/>
          </p:cNvSpPr>
          <p:nvPr/>
        </p:nvSpPr>
        <p:spPr bwMode="auto">
          <a:xfrm>
            <a:off x="2554288" y="2952750"/>
            <a:ext cx="488950" cy="323850"/>
          </a:xfrm>
          <a:prstGeom prst="upArrow">
            <a:avLst>
              <a:gd name="adj1" fmla="val 50000"/>
              <a:gd name="adj2" fmla="val 4988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US" altLang="en-US" sz="1200"/>
          </a:p>
        </p:txBody>
      </p:sp>
      <p:sp>
        <p:nvSpPr>
          <p:cNvPr id="21" name="Rectangle 20"/>
          <p:cNvSpPr/>
          <p:nvPr/>
        </p:nvSpPr>
        <p:spPr>
          <a:xfrm>
            <a:off x="331788" y="1178719"/>
            <a:ext cx="1973262" cy="6143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nSpc>
                <a:spcPct val="115000"/>
              </a:lnSpc>
              <a:spcAft>
                <a:spcPts val="1000"/>
              </a:spcAft>
              <a:defRPr/>
            </a:pPr>
            <a:r>
              <a:rPr lang="en-GB" sz="1200" b="1" dirty="0">
                <a:ea typeface="Calibri"/>
                <a:cs typeface="Times New Roman"/>
              </a:rPr>
              <a:t>Headline Target</a:t>
            </a:r>
            <a:endParaRPr lang="en-GB" sz="1200" dirty="0">
              <a:ea typeface="Calibri"/>
              <a:cs typeface="Times New Roman"/>
            </a:endParaRPr>
          </a:p>
        </p:txBody>
      </p:sp>
      <p:sp>
        <p:nvSpPr>
          <p:cNvPr id="2" name="Action Button: Help 1">
            <a:hlinkClick r:id="" action="ppaction://noaction" highlightClick="1"/>
          </p:cNvPr>
          <p:cNvSpPr/>
          <p:nvPr/>
        </p:nvSpPr>
        <p:spPr bwMode="auto">
          <a:xfrm>
            <a:off x="3959225" y="4049713"/>
            <a:ext cx="1709738" cy="901700"/>
          </a:xfrm>
          <a:prstGeom prst="actionButtonHelp">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marL="3175">
              <a:defRPr/>
            </a:pPr>
            <a:endParaRPr lang="en-GB" sz="7600" b="1">
              <a:latin typeface="Verdana" charset="0"/>
              <a:ea typeface="ＭＳ Ｐゴシック" charset="0"/>
              <a:cs typeface="Arial" pitchFamily="34" charset="0"/>
            </a:endParaRPr>
          </a:p>
        </p:txBody>
      </p:sp>
      <p:sp>
        <p:nvSpPr>
          <p:cNvPr id="25619" name="Up Arrow 1"/>
          <p:cNvSpPr>
            <a:spLocks noChangeArrowheads="1"/>
          </p:cNvSpPr>
          <p:nvPr/>
        </p:nvSpPr>
        <p:spPr bwMode="auto">
          <a:xfrm>
            <a:off x="4779963" y="2973388"/>
            <a:ext cx="488950" cy="323850"/>
          </a:xfrm>
          <a:prstGeom prst="upArrow">
            <a:avLst>
              <a:gd name="adj1" fmla="val 50000"/>
              <a:gd name="adj2" fmla="val 4988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US" altLang="en-US" sz="1200"/>
          </a:p>
        </p:txBody>
      </p:sp>
      <p:sp>
        <p:nvSpPr>
          <p:cNvPr id="25620" name="Up Arrow 1"/>
          <p:cNvSpPr>
            <a:spLocks noChangeArrowheads="1"/>
          </p:cNvSpPr>
          <p:nvPr/>
        </p:nvSpPr>
        <p:spPr bwMode="auto">
          <a:xfrm>
            <a:off x="7334250" y="2973388"/>
            <a:ext cx="488950" cy="323850"/>
          </a:xfrm>
          <a:prstGeom prst="upArrow">
            <a:avLst>
              <a:gd name="adj1" fmla="val 50000"/>
              <a:gd name="adj2" fmla="val 4988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US" altLang="en-US" sz="1200"/>
          </a:p>
        </p:txBody>
      </p:sp>
      <p:sp>
        <p:nvSpPr>
          <p:cNvPr id="35" name="Rectangle 34"/>
          <p:cNvSpPr/>
          <p:nvPr/>
        </p:nvSpPr>
        <p:spPr>
          <a:xfrm>
            <a:off x="1720850" y="3503613"/>
            <a:ext cx="977900" cy="40481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err="1">
                <a:ea typeface="Calibri"/>
                <a:cs typeface="Times New Roman"/>
              </a:rPr>
              <a:t>HRQoL</a:t>
            </a:r>
            <a:endParaRPr lang="en-GB" sz="1100" dirty="0">
              <a:ea typeface="Calibri"/>
              <a:cs typeface="Times New Roman"/>
            </a:endParaRPr>
          </a:p>
        </p:txBody>
      </p:sp>
      <p:sp>
        <p:nvSpPr>
          <p:cNvPr id="36" name="Rectangle 35"/>
          <p:cNvSpPr/>
          <p:nvPr/>
        </p:nvSpPr>
        <p:spPr>
          <a:xfrm>
            <a:off x="1720850" y="4041775"/>
            <a:ext cx="977900"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Risk factors</a:t>
            </a:r>
          </a:p>
        </p:txBody>
      </p:sp>
      <p:sp>
        <p:nvSpPr>
          <p:cNvPr id="42" name="Rectangle 41"/>
          <p:cNvSpPr/>
          <p:nvPr/>
        </p:nvSpPr>
        <p:spPr>
          <a:xfrm>
            <a:off x="2778125" y="5040313"/>
            <a:ext cx="947738"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Falls</a:t>
            </a:r>
          </a:p>
        </p:txBody>
      </p:sp>
      <p:sp>
        <p:nvSpPr>
          <p:cNvPr id="43" name="Rectangle 42"/>
          <p:cNvSpPr/>
          <p:nvPr/>
        </p:nvSpPr>
        <p:spPr>
          <a:xfrm>
            <a:off x="2778125" y="4548188"/>
            <a:ext cx="946150"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Frailty</a:t>
            </a:r>
          </a:p>
        </p:txBody>
      </p:sp>
      <p:sp>
        <p:nvSpPr>
          <p:cNvPr id="44" name="Rectangle 43"/>
          <p:cNvSpPr/>
          <p:nvPr/>
        </p:nvSpPr>
        <p:spPr>
          <a:xfrm>
            <a:off x="1717675" y="5984875"/>
            <a:ext cx="969963"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Cognitive decline</a:t>
            </a:r>
          </a:p>
        </p:txBody>
      </p:sp>
      <p:sp>
        <p:nvSpPr>
          <p:cNvPr id="45" name="Rectangle 44"/>
          <p:cNvSpPr/>
          <p:nvPr/>
        </p:nvSpPr>
        <p:spPr>
          <a:xfrm>
            <a:off x="1717675" y="5040313"/>
            <a:ext cx="969963"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Functional status</a:t>
            </a:r>
          </a:p>
        </p:txBody>
      </p:sp>
      <p:sp>
        <p:nvSpPr>
          <p:cNvPr id="46" name="Rectangle 45"/>
          <p:cNvSpPr/>
          <p:nvPr/>
        </p:nvSpPr>
        <p:spPr>
          <a:xfrm>
            <a:off x="1720850" y="4541838"/>
            <a:ext cx="977900"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Adherence</a:t>
            </a:r>
          </a:p>
        </p:txBody>
      </p:sp>
      <p:sp>
        <p:nvSpPr>
          <p:cNvPr id="47" name="Rectangle 46"/>
          <p:cNvSpPr/>
          <p:nvPr/>
        </p:nvSpPr>
        <p:spPr>
          <a:xfrm>
            <a:off x="2774950" y="5534025"/>
            <a:ext cx="949325"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Mental health</a:t>
            </a:r>
          </a:p>
        </p:txBody>
      </p:sp>
      <p:sp>
        <p:nvSpPr>
          <p:cNvPr id="48" name="Rectangle 47"/>
          <p:cNvSpPr/>
          <p:nvPr/>
        </p:nvSpPr>
        <p:spPr>
          <a:xfrm>
            <a:off x="1730375" y="5511800"/>
            <a:ext cx="969963"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Nutrition</a:t>
            </a:r>
          </a:p>
        </p:txBody>
      </p:sp>
      <p:sp>
        <p:nvSpPr>
          <p:cNvPr id="50" name="Rectangle 49"/>
          <p:cNvSpPr/>
          <p:nvPr/>
        </p:nvSpPr>
        <p:spPr>
          <a:xfrm>
            <a:off x="2746375" y="3505200"/>
            <a:ext cx="977900" cy="403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Mortality</a:t>
            </a:r>
          </a:p>
        </p:txBody>
      </p:sp>
      <p:sp>
        <p:nvSpPr>
          <p:cNvPr id="51" name="Rectangle 50"/>
          <p:cNvSpPr/>
          <p:nvPr/>
        </p:nvSpPr>
        <p:spPr>
          <a:xfrm>
            <a:off x="2749550" y="4049713"/>
            <a:ext cx="976313" cy="403225"/>
          </a:xfrm>
          <a:prstGeom prst="rect">
            <a:avLst/>
          </a:prstGeom>
          <a:solidFill>
            <a:schemeClr val="bg1">
              <a:lumMod val="85000"/>
            </a:schemeClr>
          </a:solid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Physical Activity</a:t>
            </a:r>
          </a:p>
        </p:txBody>
      </p:sp>
      <p:sp>
        <p:nvSpPr>
          <p:cNvPr id="52" name="Rectangle 51"/>
          <p:cNvSpPr/>
          <p:nvPr/>
        </p:nvSpPr>
        <p:spPr>
          <a:xfrm>
            <a:off x="4148138" y="3500438"/>
            <a:ext cx="1752600" cy="4889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Incremental change in resources used</a:t>
            </a:r>
          </a:p>
        </p:txBody>
      </p:sp>
      <p:sp>
        <p:nvSpPr>
          <p:cNvPr id="53" name="Rectangle 52"/>
          <p:cNvSpPr/>
          <p:nvPr/>
        </p:nvSpPr>
        <p:spPr>
          <a:xfrm>
            <a:off x="4144963" y="4492625"/>
            <a:ext cx="1757362" cy="4889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(Local) unit cost for resources</a:t>
            </a:r>
          </a:p>
        </p:txBody>
      </p:sp>
      <p:sp>
        <p:nvSpPr>
          <p:cNvPr id="54" name="Rectangle 53"/>
          <p:cNvSpPr/>
          <p:nvPr/>
        </p:nvSpPr>
        <p:spPr>
          <a:xfrm>
            <a:off x="4051300" y="3952875"/>
            <a:ext cx="1944688" cy="488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4400" dirty="0">
                <a:ea typeface="Calibri"/>
                <a:cs typeface="Times New Roman"/>
              </a:rPr>
              <a:t>x</a:t>
            </a:r>
          </a:p>
        </p:txBody>
      </p:sp>
      <p:sp>
        <p:nvSpPr>
          <p:cNvPr id="55" name="Rectangle 54"/>
          <p:cNvSpPr/>
          <p:nvPr/>
        </p:nvSpPr>
        <p:spPr>
          <a:xfrm>
            <a:off x="6405563" y="3505200"/>
            <a:ext cx="1162050" cy="7080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Nr. of implemented technologies</a:t>
            </a:r>
          </a:p>
        </p:txBody>
      </p:sp>
      <p:sp>
        <p:nvSpPr>
          <p:cNvPr id="56" name="Rectangle 55"/>
          <p:cNvSpPr/>
          <p:nvPr/>
        </p:nvSpPr>
        <p:spPr>
          <a:xfrm>
            <a:off x="7637463" y="4260850"/>
            <a:ext cx="1176337" cy="7270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Nr. of new SMEs</a:t>
            </a:r>
          </a:p>
        </p:txBody>
      </p:sp>
      <p:sp>
        <p:nvSpPr>
          <p:cNvPr id="57" name="Rectangle 56"/>
          <p:cNvSpPr/>
          <p:nvPr/>
        </p:nvSpPr>
        <p:spPr>
          <a:xfrm>
            <a:off x="7637463" y="3505200"/>
            <a:ext cx="1176337" cy="7080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Nr. of users of new technologies</a:t>
            </a:r>
          </a:p>
        </p:txBody>
      </p:sp>
      <p:sp>
        <p:nvSpPr>
          <p:cNvPr id="58" name="Rectangle 57"/>
          <p:cNvSpPr/>
          <p:nvPr/>
        </p:nvSpPr>
        <p:spPr>
          <a:xfrm>
            <a:off x="6405563" y="4260850"/>
            <a:ext cx="1162050" cy="7270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r>
              <a:rPr lang="en-GB" sz="1100" dirty="0">
                <a:ea typeface="Calibri"/>
                <a:cs typeface="Times New Roman"/>
              </a:rPr>
              <a:t>Nr. of created jobs</a:t>
            </a:r>
          </a:p>
        </p:txBody>
      </p:sp>
      <p:sp>
        <p:nvSpPr>
          <p:cNvPr id="37" name="Rectangle 36"/>
          <p:cNvSpPr/>
          <p:nvPr/>
        </p:nvSpPr>
        <p:spPr>
          <a:xfrm>
            <a:off x="4132263" y="5067300"/>
            <a:ext cx="1682750" cy="357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nSpc>
                <a:spcPct val="115000"/>
              </a:lnSpc>
              <a:spcAft>
                <a:spcPts val="1000"/>
              </a:spcAft>
              <a:defRPr/>
            </a:pPr>
            <a:r>
              <a:rPr lang="en-GB" sz="1000" dirty="0">
                <a:ea typeface="Calibri"/>
                <a:cs typeface="Times New Roman"/>
              </a:rPr>
              <a:t>Some frequent resource categories: </a:t>
            </a:r>
          </a:p>
        </p:txBody>
      </p:sp>
      <p:sp>
        <p:nvSpPr>
          <p:cNvPr id="38" name="Rectangle 37"/>
          <p:cNvSpPr/>
          <p:nvPr/>
        </p:nvSpPr>
        <p:spPr>
          <a:xfrm>
            <a:off x="4148138" y="5573713"/>
            <a:ext cx="2470150" cy="7096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marL="171450" indent="-171450">
              <a:lnSpc>
                <a:spcPct val="115000"/>
              </a:lnSpc>
              <a:spcAft>
                <a:spcPts val="0"/>
              </a:spcAft>
              <a:buFont typeface="Arial" panose="020B0604020202020204" pitchFamily="34" charset="0"/>
              <a:buChar char="•"/>
              <a:defRPr/>
            </a:pPr>
            <a:r>
              <a:rPr lang="en-GB" sz="1000" dirty="0">
                <a:ea typeface="Calibri"/>
                <a:cs typeface="Times New Roman"/>
              </a:rPr>
              <a:t>Hospital (re-) admissions</a:t>
            </a:r>
          </a:p>
          <a:p>
            <a:pPr marL="171450" indent="-171450">
              <a:lnSpc>
                <a:spcPct val="115000"/>
              </a:lnSpc>
              <a:spcAft>
                <a:spcPts val="0"/>
              </a:spcAft>
              <a:buFont typeface="Arial" panose="020B0604020202020204" pitchFamily="34" charset="0"/>
              <a:buChar char="•"/>
              <a:defRPr/>
            </a:pPr>
            <a:r>
              <a:rPr lang="en-GB" sz="1000" dirty="0">
                <a:ea typeface="Calibri"/>
                <a:cs typeface="Times New Roman"/>
              </a:rPr>
              <a:t>Length of hospital stay</a:t>
            </a:r>
          </a:p>
          <a:p>
            <a:pPr marL="171450" indent="-171450">
              <a:lnSpc>
                <a:spcPct val="115000"/>
              </a:lnSpc>
              <a:spcAft>
                <a:spcPts val="0"/>
              </a:spcAft>
              <a:buFont typeface="Arial" panose="020B0604020202020204" pitchFamily="34" charset="0"/>
              <a:buChar char="•"/>
              <a:defRPr/>
            </a:pPr>
            <a:r>
              <a:rPr lang="en-GB" sz="1000" dirty="0">
                <a:ea typeface="Calibri"/>
                <a:cs typeface="Times New Roman"/>
              </a:rPr>
              <a:t>Emergency visits</a:t>
            </a:r>
          </a:p>
          <a:p>
            <a:pPr marL="171450" indent="-171450">
              <a:lnSpc>
                <a:spcPct val="115000"/>
              </a:lnSpc>
              <a:spcAft>
                <a:spcPts val="0"/>
              </a:spcAft>
              <a:buFont typeface="Arial" panose="020B0604020202020204" pitchFamily="34" charset="0"/>
              <a:buChar char="•"/>
              <a:defRPr/>
            </a:pPr>
            <a:r>
              <a:rPr lang="en-GB" sz="1000" dirty="0">
                <a:ea typeface="Calibri"/>
                <a:cs typeface="Times New Roman"/>
              </a:rPr>
              <a:t>Primary care visits</a:t>
            </a:r>
          </a:p>
          <a:p>
            <a:pPr marL="171450" indent="-171450">
              <a:lnSpc>
                <a:spcPct val="115000"/>
              </a:lnSpc>
              <a:spcAft>
                <a:spcPts val="0"/>
              </a:spcAft>
              <a:buFont typeface="Arial" panose="020B0604020202020204" pitchFamily="34" charset="0"/>
              <a:buChar char="•"/>
              <a:defRPr/>
            </a:pPr>
            <a:r>
              <a:rPr lang="en-GB" sz="1000" dirty="0">
                <a:ea typeface="Calibri"/>
                <a:cs typeface="Times New Roman"/>
              </a:rPr>
              <a:t>Specialist visits</a:t>
            </a:r>
          </a:p>
          <a:p>
            <a:pPr marL="171450" indent="-171450">
              <a:lnSpc>
                <a:spcPct val="115000"/>
              </a:lnSpc>
              <a:spcAft>
                <a:spcPts val="0"/>
              </a:spcAft>
              <a:buFont typeface="Arial" panose="020B0604020202020204" pitchFamily="34" charset="0"/>
              <a:buChar char="•"/>
              <a:defRPr/>
            </a:pPr>
            <a:r>
              <a:rPr lang="en-GB" sz="1000" dirty="0">
                <a:ea typeface="Calibri"/>
                <a:cs typeface="Times New Roman"/>
              </a:rPr>
              <a:t>Institutionalisation</a:t>
            </a:r>
          </a:p>
        </p:txBody>
      </p:sp>
      <p:sp>
        <p:nvSpPr>
          <p:cNvPr id="40"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10</a:t>
            </a:fld>
            <a:endParaRPr lang="en-GB" dirty="0"/>
          </a:p>
        </p:txBody>
      </p:sp>
    </p:spTree>
    <p:extLst>
      <p:ext uri="{BB962C8B-B14F-4D97-AF65-F5344CB8AC3E}">
        <p14:creationId xmlns:p14="http://schemas.microsoft.com/office/powerpoint/2010/main" val="302451896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endParaRPr lang="en-GB" dirty="0" smtClean="0"/>
          </a:p>
          <a:p>
            <a:fld id="{101A23EE-6562-41E6-AED1-3C85EDBB4B10}" type="slidenum">
              <a:rPr lang="en-GB" smtClean="0"/>
              <a:pPr/>
              <a:t>11</a:t>
            </a:fld>
            <a:endParaRPr lang="en-GB" dirty="0"/>
          </a:p>
        </p:txBody>
      </p:sp>
      <p:cxnSp>
        <p:nvCxnSpPr>
          <p:cNvPr id="3" name="Straight Connector 2"/>
          <p:cNvCxnSpPr/>
          <p:nvPr/>
        </p:nvCxnSpPr>
        <p:spPr bwMode="auto">
          <a:xfrm flipH="1">
            <a:off x="374875" y="919661"/>
            <a:ext cx="504056" cy="583264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5344948" y="94665"/>
            <a:ext cx="3630130" cy="707886"/>
          </a:xfrm>
          <a:prstGeom prst="rect">
            <a:avLst/>
          </a:prstGeom>
          <a:solidFill>
            <a:srgbClr val="0F5494"/>
          </a:solidFill>
        </p:spPr>
        <p:txBody>
          <a:bodyPr wrap="square" rtlCol="0">
            <a:spAutoFit/>
          </a:bodyPr>
          <a:lstStyle/>
          <a:p>
            <a:r>
              <a:rPr lang="en-GB" sz="1600" b="1" dirty="0">
                <a:solidFill>
                  <a:schemeClr val="bg1"/>
                </a:solidFill>
              </a:rPr>
              <a:t>	</a:t>
            </a:r>
            <a:r>
              <a:rPr lang="en-GB" sz="1600" b="1" dirty="0" smtClean="0">
                <a:solidFill>
                  <a:schemeClr val="bg1"/>
                </a:solidFill>
              </a:rPr>
              <a:t> 			</a:t>
            </a:r>
            <a:r>
              <a:rPr lang="en-GB" sz="2400" b="1" dirty="0" smtClean="0">
                <a:solidFill>
                  <a:schemeClr val="bg1"/>
                </a:solidFill>
              </a:rPr>
              <a:t>Overview</a:t>
            </a:r>
            <a:endParaRPr lang="en-GB" sz="2400" b="1" dirty="0">
              <a:solidFill>
                <a:schemeClr val="bg1"/>
              </a:solidFill>
            </a:endParaRPr>
          </a:p>
        </p:txBody>
      </p:sp>
      <p:sp>
        <p:nvSpPr>
          <p:cNvPr id="2" name="Isosceles Triangle 1"/>
          <p:cNvSpPr/>
          <p:nvPr/>
        </p:nvSpPr>
        <p:spPr bwMode="auto">
          <a:xfrm>
            <a:off x="2373324" y="3673341"/>
            <a:ext cx="2798283" cy="1551666"/>
          </a:xfrm>
          <a:prstGeom prs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7600" b="1">
              <a:solidFill>
                <a:srgbClr val="FFD624"/>
              </a:solidFill>
            </a:endParaRPr>
          </a:p>
        </p:txBody>
      </p:sp>
      <p:sp>
        <p:nvSpPr>
          <p:cNvPr id="5" name="Isosceles Triangle 4"/>
          <p:cNvSpPr/>
          <p:nvPr/>
        </p:nvSpPr>
        <p:spPr bwMode="auto">
          <a:xfrm>
            <a:off x="1379095" y="3673341"/>
            <a:ext cx="3942413" cy="2427656"/>
          </a:xfrm>
          <a:prstGeom prs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7600" b="1">
              <a:solidFill>
                <a:srgbClr val="FFD624"/>
              </a:solidFill>
            </a:endParaRPr>
          </a:p>
        </p:txBody>
      </p:sp>
      <p:graphicFrame>
        <p:nvGraphicFramePr>
          <p:cNvPr id="4" name="Diagram 3"/>
          <p:cNvGraphicFramePr/>
          <p:nvPr>
            <p:extLst>
              <p:ext uri="{D42A27DB-BD31-4B8C-83A1-F6EECF244321}">
                <p14:modId xmlns:p14="http://schemas.microsoft.com/office/powerpoint/2010/main" val="1221089466"/>
              </p:ext>
            </p:extLst>
          </p:nvPr>
        </p:nvGraphicFramePr>
        <p:xfrm>
          <a:off x="2843808" y="2060848"/>
          <a:ext cx="6848375" cy="457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296724" y="3057278"/>
            <a:ext cx="2178959" cy="2492990"/>
          </a:xfrm>
          <a:prstGeom prst="rect">
            <a:avLst/>
          </a:prstGeom>
          <a:noFill/>
        </p:spPr>
        <p:txBody>
          <a:bodyPr wrap="square" rtlCol="0">
            <a:spAutoFit/>
          </a:bodyPr>
          <a:lstStyle>
            <a:defPPr>
              <a:defRPr lang="en-GB"/>
            </a:defPPr>
            <a:lvl1pPr marL="0" lvl="0" indent="0" algn="ctr">
              <a:defRPr sz="1800">
                <a:solidFill>
                  <a:srgbClr val="FF9933"/>
                </a:solidFill>
                <a:latin typeface="Aharoni" panose="02010803020104030203" pitchFamily="2" charset="-79"/>
                <a:cs typeface="Aharoni" panose="02010803020104030203" pitchFamily="2" charset="-79"/>
              </a:defRPr>
            </a:lvl1pPr>
          </a:lstStyle>
          <a:p>
            <a:r>
              <a:rPr lang="en-GB" b="1" dirty="0" smtClean="0">
                <a:solidFill>
                  <a:srgbClr val="FFFFFF"/>
                </a:solidFill>
              </a:rPr>
              <a:t>Ground-</a:t>
            </a:r>
            <a:br>
              <a:rPr lang="en-GB" b="1" dirty="0" smtClean="0">
                <a:solidFill>
                  <a:srgbClr val="FFFFFF"/>
                </a:solidFill>
              </a:rPr>
            </a:br>
            <a:r>
              <a:rPr lang="en-GB" b="1" dirty="0" smtClean="0">
                <a:solidFill>
                  <a:srgbClr val="FFFFFF"/>
                </a:solidFill>
              </a:rPr>
              <a:t>breaking R&amp;D </a:t>
            </a:r>
            <a:br>
              <a:rPr lang="en-GB" b="1" dirty="0" smtClean="0">
                <a:solidFill>
                  <a:srgbClr val="FFFFFF"/>
                </a:solidFill>
              </a:rPr>
            </a:br>
            <a:r>
              <a:rPr lang="en-GB" b="1" dirty="0" smtClean="0">
                <a:solidFill>
                  <a:srgbClr val="FFFFFF"/>
                </a:solidFill>
              </a:rPr>
              <a:t>in Personalised Coaching (2017)</a:t>
            </a:r>
          </a:p>
          <a:p>
            <a:endParaRPr lang="de-AT" sz="1200" b="1" dirty="0" smtClean="0">
              <a:solidFill>
                <a:srgbClr val="FFFFFF"/>
              </a:solidFill>
            </a:endParaRPr>
          </a:p>
          <a:p>
            <a:r>
              <a:rPr lang="en-GB" b="1" dirty="0">
                <a:solidFill>
                  <a:srgbClr val="FFFFFF"/>
                </a:solidFill>
              </a:rPr>
              <a:t>EU – </a:t>
            </a:r>
            <a:r>
              <a:rPr lang="en-GB" b="1" dirty="0" smtClean="0">
                <a:solidFill>
                  <a:srgbClr val="FFFFFF"/>
                </a:solidFill>
              </a:rPr>
              <a:t>Japan</a:t>
            </a:r>
          </a:p>
          <a:p>
            <a:r>
              <a:rPr lang="en-GB" b="1" dirty="0" smtClean="0">
                <a:solidFill>
                  <a:srgbClr val="FFFFFF"/>
                </a:solidFill>
              </a:rPr>
              <a:t>Cooperation</a:t>
            </a:r>
            <a:br>
              <a:rPr lang="en-GB" b="1" dirty="0" smtClean="0">
                <a:solidFill>
                  <a:srgbClr val="FFFFFF"/>
                </a:solidFill>
              </a:rPr>
            </a:br>
            <a:r>
              <a:rPr lang="en-GB" b="1" dirty="0" smtClean="0">
                <a:solidFill>
                  <a:srgbClr val="FFFFFF"/>
                </a:solidFill>
              </a:rPr>
              <a:t>(2016)</a:t>
            </a:r>
            <a:endParaRPr lang="en-GB" b="1" dirty="0">
              <a:solidFill>
                <a:srgbClr val="FFFFFF"/>
              </a:solidFill>
            </a:endParaRPr>
          </a:p>
          <a:p>
            <a:endParaRPr lang="en-GB" b="1" dirty="0"/>
          </a:p>
        </p:txBody>
      </p:sp>
      <p:sp>
        <p:nvSpPr>
          <p:cNvPr id="16" name="TextBox 15"/>
          <p:cNvSpPr txBox="1"/>
          <p:nvPr/>
        </p:nvSpPr>
        <p:spPr>
          <a:xfrm>
            <a:off x="6821302" y="2996952"/>
            <a:ext cx="2143186" cy="2585323"/>
          </a:xfrm>
          <a:prstGeom prst="rect">
            <a:avLst/>
          </a:prstGeom>
          <a:noFill/>
        </p:spPr>
        <p:txBody>
          <a:bodyPr wrap="square" rtlCol="0">
            <a:spAutoFit/>
          </a:bodyPr>
          <a:lstStyle/>
          <a:p>
            <a:pPr algn="ctr"/>
            <a:r>
              <a:rPr lang="en-GB" sz="1800" b="1" dirty="0">
                <a:solidFill>
                  <a:srgbClr val="000000"/>
                </a:solidFill>
                <a:latin typeface="Aharoni" panose="02010803020104030203" pitchFamily="2" charset="-79"/>
                <a:cs typeface="Aharoni" panose="02010803020104030203" pitchFamily="2" charset="-79"/>
              </a:rPr>
              <a:t>PPI for deployment </a:t>
            </a:r>
            <a:br>
              <a:rPr lang="en-GB" sz="1800" b="1" dirty="0">
                <a:solidFill>
                  <a:srgbClr val="000000"/>
                </a:solidFill>
                <a:latin typeface="Aharoni" panose="02010803020104030203" pitchFamily="2" charset="-79"/>
                <a:cs typeface="Aharoni" panose="02010803020104030203" pitchFamily="2" charset="-79"/>
              </a:rPr>
            </a:br>
            <a:r>
              <a:rPr lang="en-GB" sz="1800" b="1" dirty="0">
                <a:solidFill>
                  <a:srgbClr val="000000"/>
                </a:solidFill>
                <a:latin typeface="Aharoni" panose="02010803020104030203" pitchFamily="2" charset="-79"/>
                <a:cs typeface="Aharoni" panose="02010803020104030203" pitchFamily="2" charset="-79"/>
              </a:rPr>
              <a:t>and scaling </a:t>
            </a:r>
            <a:r>
              <a:rPr lang="en-GB" sz="1800" b="1" dirty="0" smtClean="0">
                <a:solidFill>
                  <a:srgbClr val="000000"/>
                </a:solidFill>
                <a:latin typeface="Aharoni" panose="02010803020104030203" pitchFamily="2" charset="-79"/>
                <a:cs typeface="Aharoni" panose="02010803020104030203" pitchFamily="2" charset="-79"/>
              </a:rPr>
              <a:t>up</a:t>
            </a:r>
          </a:p>
          <a:p>
            <a:pPr algn="ctr"/>
            <a:r>
              <a:rPr lang="en-GB" b="1" dirty="0" smtClean="0">
                <a:solidFill>
                  <a:srgbClr val="000000"/>
                </a:solidFill>
                <a:latin typeface="Aharoni" panose="02010803020104030203" pitchFamily="2" charset="-79"/>
                <a:cs typeface="Aharoni" panose="02010803020104030203" pitchFamily="2" charset="-79"/>
              </a:rPr>
              <a:t>(2016)</a:t>
            </a:r>
            <a:endParaRPr lang="en-GB" sz="1800" b="1" dirty="0">
              <a:solidFill>
                <a:srgbClr val="000000"/>
              </a:solidFill>
              <a:latin typeface="Aharoni" panose="02010803020104030203" pitchFamily="2" charset="-79"/>
              <a:cs typeface="Aharoni" panose="02010803020104030203" pitchFamily="2" charset="-79"/>
            </a:endParaRPr>
          </a:p>
          <a:p>
            <a:pPr algn="ctr"/>
            <a:r>
              <a:rPr lang="en-GB" sz="1800" b="1" kern="0" dirty="0" smtClean="0">
                <a:solidFill>
                  <a:srgbClr val="000000"/>
                </a:solidFill>
                <a:latin typeface="Aharoni" panose="02010803020104030203" pitchFamily="2" charset="-79"/>
                <a:cs typeface="Aharoni" panose="02010803020104030203" pitchFamily="2" charset="-79"/>
              </a:rPr>
              <a:t>CSAs Standards &amp; Silver </a:t>
            </a:r>
            <a:r>
              <a:rPr lang="en-GB" sz="1800" b="1" kern="0" dirty="0">
                <a:solidFill>
                  <a:srgbClr val="000000"/>
                </a:solidFill>
                <a:latin typeface="Aharoni" panose="02010803020104030203" pitchFamily="2" charset="-79"/>
                <a:cs typeface="Aharoni" panose="02010803020104030203" pitchFamily="2" charset="-79"/>
              </a:rPr>
              <a:t>Economy</a:t>
            </a:r>
            <a:br>
              <a:rPr lang="en-GB" sz="1800" b="1" kern="0" dirty="0">
                <a:solidFill>
                  <a:srgbClr val="000000"/>
                </a:solidFill>
                <a:latin typeface="Aharoni" panose="02010803020104030203" pitchFamily="2" charset="-79"/>
                <a:cs typeface="Aharoni" panose="02010803020104030203" pitchFamily="2" charset="-79"/>
              </a:rPr>
            </a:br>
            <a:r>
              <a:rPr lang="en-GB" sz="1800" b="1" kern="0" dirty="0" smtClean="0">
                <a:solidFill>
                  <a:srgbClr val="000000"/>
                </a:solidFill>
                <a:latin typeface="Aharoni" panose="02010803020104030203" pitchFamily="2" charset="-79"/>
                <a:cs typeface="Aharoni" panose="02010803020104030203" pitchFamily="2" charset="-79"/>
              </a:rPr>
              <a:t>take-up</a:t>
            </a:r>
          </a:p>
          <a:p>
            <a:pPr algn="ctr"/>
            <a:r>
              <a:rPr lang="en-GB" b="1" dirty="0">
                <a:solidFill>
                  <a:srgbClr val="000000"/>
                </a:solidFill>
                <a:latin typeface="Aharoni" panose="02010803020104030203" pitchFamily="2" charset="-79"/>
                <a:cs typeface="Aharoni" panose="02010803020104030203" pitchFamily="2" charset="-79"/>
              </a:rPr>
              <a:t>(2016)</a:t>
            </a:r>
          </a:p>
          <a:p>
            <a:pPr algn="ctr"/>
            <a:endParaRPr lang="en-GB" sz="1800" b="1" dirty="0">
              <a:solidFill>
                <a:srgbClr val="000000"/>
              </a:solidFill>
              <a:latin typeface="Aharoni" panose="02010803020104030203" pitchFamily="2" charset="-79"/>
              <a:cs typeface="Aharoni" panose="02010803020104030203" pitchFamily="2" charset="-79"/>
            </a:endParaRPr>
          </a:p>
        </p:txBody>
      </p:sp>
      <p:sp>
        <p:nvSpPr>
          <p:cNvPr id="17" name="TextBox 16"/>
          <p:cNvSpPr txBox="1"/>
          <p:nvPr/>
        </p:nvSpPr>
        <p:spPr>
          <a:xfrm>
            <a:off x="5004048" y="4797152"/>
            <a:ext cx="2225726" cy="1815882"/>
          </a:xfrm>
          <a:prstGeom prst="rect">
            <a:avLst/>
          </a:prstGeom>
          <a:noFill/>
        </p:spPr>
        <p:txBody>
          <a:bodyPr wrap="square" rtlCol="0">
            <a:spAutoFit/>
          </a:bodyPr>
          <a:lstStyle/>
          <a:p>
            <a:pPr algn="ctr"/>
            <a:r>
              <a:rPr lang="en-GB" sz="1800" b="1" dirty="0">
                <a:solidFill>
                  <a:srgbClr val="000000"/>
                </a:solidFill>
                <a:latin typeface="Aharoni" panose="02010803020104030203" pitchFamily="2" charset="-79"/>
                <a:cs typeface="Aharoni" panose="02010803020104030203" pitchFamily="2" charset="-79"/>
              </a:rPr>
              <a:t>Stimulate </a:t>
            </a:r>
            <a:br>
              <a:rPr lang="en-GB" sz="1800" b="1" dirty="0">
                <a:solidFill>
                  <a:srgbClr val="000000"/>
                </a:solidFill>
                <a:latin typeface="Aharoni" panose="02010803020104030203" pitchFamily="2" charset="-79"/>
                <a:cs typeface="Aharoni" panose="02010803020104030203" pitchFamily="2" charset="-79"/>
              </a:rPr>
            </a:br>
            <a:r>
              <a:rPr lang="en-GB" sz="1800" b="1" dirty="0">
                <a:solidFill>
                  <a:srgbClr val="000000"/>
                </a:solidFill>
                <a:latin typeface="Aharoni" panose="02010803020104030203" pitchFamily="2" charset="-79"/>
                <a:cs typeface="Aharoni" panose="02010803020104030203" pitchFamily="2" charset="-79"/>
              </a:rPr>
              <a:t>research and growth </a:t>
            </a:r>
            <a:br>
              <a:rPr lang="en-GB" sz="1800" b="1" dirty="0">
                <a:solidFill>
                  <a:srgbClr val="000000"/>
                </a:solidFill>
                <a:latin typeface="Aharoni" panose="02010803020104030203" pitchFamily="2" charset="-79"/>
                <a:cs typeface="Aharoni" panose="02010803020104030203" pitchFamily="2" charset="-79"/>
              </a:rPr>
            </a:br>
            <a:r>
              <a:rPr lang="en-GB" sz="1800" b="1" dirty="0">
                <a:solidFill>
                  <a:srgbClr val="000000"/>
                </a:solidFill>
                <a:latin typeface="Aharoni" panose="02010803020104030203" pitchFamily="2" charset="-79"/>
                <a:cs typeface="Aharoni" panose="02010803020104030203" pitchFamily="2" charset="-79"/>
              </a:rPr>
              <a:t>in </a:t>
            </a:r>
            <a:r>
              <a:rPr lang="en-GB" sz="1800" b="1" dirty="0" smtClean="0">
                <a:solidFill>
                  <a:srgbClr val="000000"/>
                </a:solidFill>
                <a:latin typeface="Aharoni" panose="02010803020104030203" pitchFamily="2" charset="-79"/>
                <a:cs typeface="Aharoni" panose="02010803020104030203" pitchFamily="2" charset="-79"/>
              </a:rPr>
              <a:t>SMEs</a:t>
            </a:r>
          </a:p>
          <a:p>
            <a:pPr algn="ctr"/>
            <a:r>
              <a:rPr lang="en-GB" b="1" dirty="0" smtClean="0">
                <a:solidFill>
                  <a:srgbClr val="000000"/>
                </a:solidFill>
                <a:latin typeface="Aharoni" panose="02010803020104030203" pitchFamily="2" charset="-79"/>
                <a:cs typeface="Aharoni" panose="02010803020104030203" pitchFamily="2" charset="-79"/>
              </a:rPr>
              <a:t>(2016-17)</a:t>
            </a:r>
            <a:r>
              <a:rPr lang="en-GB" sz="2000" b="1" dirty="0">
                <a:solidFill>
                  <a:srgbClr val="000000"/>
                </a:solidFill>
                <a:latin typeface="Aharoni" panose="02010803020104030203" pitchFamily="2" charset="-79"/>
                <a:cs typeface="Aharoni" panose="02010803020104030203" pitchFamily="2" charset="-79"/>
              </a:rPr>
              <a:t/>
            </a:r>
            <a:br>
              <a:rPr lang="en-GB" sz="2000" b="1" dirty="0">
                <a:solidFill>
                  <a:srgbClr val="000000"/>
                </a:solidFill>
                <a:latin typeface="Aharoni" panose="02010803020104030203" pitchFamily="2" charset="-79"/>
                <a:cs typeface="Aharoni" panose="02010803020104030203" pitchFamily="2" charset="-79"/>
              </a:rPr>
            </a:br>
            <a:endParaRPr lang="en-GB" sz="2000" b="1" dirty="0">
              <a:solidFill>
                <a:srgbClr val="000000"/>
              </a:solidFill>
              <a:latin typeface="Aharoni" panose="02010803020104030203" pitchFamily="2" charset="-79"/>
              <a:cs typeface="Aharoni" panose="02010803020104030203" pitchFamily="2" charset="-79"/>
            </a:endParaRPr>
          </a:p>
        </p:txBody>
      </p:sp>
      <p:sp>
        <p:nvSpPr>
          <p:cNvPr id="18" name="TextBox 17"/>
          <p:cNvSpPr txBox="1"/>
          <p:nvPr/>
        </p:nvSpPr>
        <p:spPr>
          <a:xfrm>
            <a:off x="5148064" y="2492896"/>
            <a:ext cx="1869742" cy="1477328"/>
          </a:xfrm>
          <a:prstGeom prst="rect">
            <a:avLst/>
          </a:prstGeom>
          <a:noFill/>
        </p:spPr>
        <p:txBody>
          <a:bodyPr wrap="square" rtlCol="0">
            <a:spAutoFit/>
          </a:bodyPr>
          <a:lstStyle/>
          <a:p>
            <a:pPr algn="ctr"/>
            <a:r>
              <a:rPr lang="en-GB" sz="1800" b="1" dirty="0">
                <a:solidFill>
                  <a:srgbClr val="2D2D8A">
                    <a:lumMod val="75000"/>
                  </a:srgbClr>
                </a:solidFill>
                <a:latin typeface="Aharoni" panose="02010803020104030203" pitchFamily="2" charset="-79"/>
                <a:cs typeface="Aharoni" panose="02010803020104030203" pitchFamily="2" charset="-79"/>
              </a:rPr>
              <a:t>Smart Living Environments </a:t>
            </a:r>
            <a:r>
              <a:rPr lang="de-AT" sz="1800" b="1" dirty="0">
                <a:solidFill>
                  <a:srgbClr val="2D2D8A">
                    <a:lumMod val="75000"/>
                  </a:srgbClr>
                </a:solidFill>
                <a:latin typeface="Aharoni" panose="02010803020104030203" pitchFamily="2" charset="-79"/>
                <a:cs typeface="Aharoni" panose="02010803020104030203" pitchFamily="2" charset="-79"/>
              </a:rPr>
              <a:t> </a:t>
            </a:r>
            <a:r>
              <a:rPr lang="en-GB" sz="1800" b="1" dirty="0">
                <a:solidFill>
                  <a:srgbClr val="2D2D8A">
                    <a:lumMod val="75000"/>
                  </a:srgbClr>
                </a:solidFill>
                <a:latin typeface="Aharoni" panose="02010803020104030203" pitchFamily="2" charset="-79"/>
                <a:cs typeface="Aharoni" panose="02010803020104030203" pitchFamily="2" charset="-79"/>
              </a:rPr>
              <a:t>Large-scale </a:t>
            </a:r>
            <a:r>
              <a:rPr lang="en-GB" sz="1800" b="1" dirty="0" smtClean="0">
                <a:solidFill>
                  <a:srgbClr val="2D2D8A">
                    <a:lumMod val="75000"/>
                  </a:srgbClr>
                </a:solidFill>
                <a:latin typeface="Aharoni" panose="02010803020104030203" pitchFamily="2" charset="-79"/>
                <a:cs typeface="Aharoni" panose="02010803020104030203" pitchFamily="2" charset="-79"/>
              </a:rPr>
              <a:t>pilot</a:t>
            </a:r>
          </a:p>
          <a:p>
            <a:pPr algn="ctr"/>
            <a:r>
              <a:rPr lang="en-GB" b="1" dirty="0" smtClean="0">
                <a:solidFill>
                  <a:srgbClr val="2D2D8A">
                    <a:lumMod val="75000"/>
                  </a:srgbClr>
                </a:solidFill>
                <a:latin typeface="Aharoni" panose="02010803020104030203" pitchFamily="2" charset="-79"/>
                <a:cs typeface="Aharoni" panose="02010803020104030203" pitchFamily="2" charset="-79"/>
              </a:rPr>
              <a:t>(2016)</a:t>
            </a:r>
            <a:endParaRPr lang="en-GB" sz="1800" b="1" dirty="0">
              <a:solidFill>
                <a:srgbClr val="2D2D8A">
                  <a:lumMod val="75000"/>
                </a:srgbClr>
              </a:solidFill>
              <a:latin typeface="Aharoni" panose="02010803020104030203" pitchFamily="2" charset="-79"/>
              <a:cs typeface="Aharoni" panose="02010803020104030203" pitchFamily="2" charset="-79"/>
            </a:endParaRPr>
          </a:p>
        </p:txBody>
      </p:sp>
      <p:sp>
        <p:nvSpPr>
          <p:cNvPr id="7" name="TextBox 6"/>
          <p:cNvSpPr txBox="1"/>
          <p:nvPr/>
        </p:nvSpPr>
        <p:spPr>
          <a:xfrm>
            <a:off x="155971" y="1548727"/>
            <a:ext cx="3295957" cy="4801314"/>
          </a:xfrm>
          <a:prstGeom prst="rect">
            <a:avLst/>
          </a:prstGeom>
          <a:noFill/>
        </p:spPr>
        <p:txBody>
          <a:bodyPr wrap="square" rtlCol="0">
            <a:spAutoFit/>
          </a:bodyPr>
          <a:lstStyle/>
          <a:p>
            <a:endParaRPr lang="en-GB" sz="1800" dirty="0">
              <a:latin typeface="Verdana"/>
              <a:cs typeface="ＭＳ Ｐゴシック" charset="-128"/>
            </a:endParaRPr>
          </a:p>
          <a:p>
            <a:pPr marL="342900" indent="-342900">
              <a:buFont typeface="Arial" panose="020B0604020202020204" pitchFamily="34" charset="0"/>
              <a:buChar char="•"/>
            </a:pPr>
            <a:r>
              <a:rPr lang="en-GB" sz="1800" dirty="0">
                <a:latin typeface="Verdana"/>
                <a:cs typeface="ＭＳ Ｐゴシック" charset="-128"/>
              </a:rPr>
              <a:t>Exploring new </a:t>
            </a:r>
            <a:r>
              <a:rPr lang="en-GB" sz="1800" dirty="0" smtClean="0">
                <a:latin typeface="Verdana"/>
                <a:cs typeface="ＭＳ Ｐゴシック" charset="-128"/>
              </a:rPr>
              <a:t>opportunities</a:t>
            </a:r>
            <a:br>
              <a:rPr lang="en-GB" sz="1800" dirty="0" smtClean="0">
                <a:latin typeface="Verdana"/>
                <a:cs typeface="ＭＳ Ｐゴシック" charset="-128"/>
              </a:rPr>
            </a:br>
            <a:endParaRPr lang="en-GB" sz="1800" dirty="0">
              <a:latin typeface="Verdana"/>
              <a:cs typeface="ＭＳ Ｐゴシック" charset="-128"/>
            </a:endParaRPr>
          </a:p>
          <a:p>
            <a:pPr marL="342900" indent="-342900">
              <a:buFont typeface="Arial" panose="020B0604020202020204" pitchFamily="34" charset="0"/>
              <a:buChar char="•"/>
            </a:pPr>
            <a:r>
              <a:rPr lang="en-GB" sz="1800" dirty="0">
                <a:latin typeface="Verdana"/>
                <a:cs typeface="ＭＳ Ｐゴシック" charset="-128"/>
              </a:rPr>
              <a:t>Catalyse Silver </a:t>
            </a:r>
            <a:r>
              <a:rPr lang="en-GB" sz="1800" dirty="0" smtClean="0">
                <a:latin typeface="Verdana"/>
                <a:cs typeface="ＭＳ Ｐゴシック" charset="-128"/>
              </a:rPr>
              <a:t>Economy</a:t>
            </a:r>
            <a:br>
              <a:rPr lang="en-GB" sz="1800" dirty="0" smtClean="0">
                <a:latin typeface="Verdana"/>
                <a:cs typeface="ＭＳ Ｐゴシック" charset="-128"/>
              </a:rPr>
            </a:br>
            <a:endParaRPr lang="en-GB" sz="1800" dirty="0">
              <a:latin typeface="Verdana"/>
              <a:cs typeface="ＭＳ Ｐゴシック" charset="-128"/>
            </a:endParaRPr>
          </a:p>
          <a:p>
            <a:pPr marL="342900" indent="-342900">
              <a:buFont typeface="Arial" panose="020B0604020202020204" pitchFamily="34" charset="0"/>
              <a:buChar char="•"/>
            </a:pPr>
            <a:r>
              <a:rPr lang="en-GB" sz="1800" dirty="0">
                <a:latin typeface="Verdana"/>
                <a:cs typeface="ＭＳ Ｐゴシック" charset="-128"/>
              </a:rPr>
              <a:t>IoT for Smart Living Environments</a:t>
            </a:r>
            <a:br>
              <a:rPr lang="en-GB" sz="1800" dirty="0">
                <a:latin typeface="Verdana"/>
                <a:cs typeface="ＭＳ Ｐゴシック" charset="-128"/>
              </a:rPr>
            </a:br>
            <a:r>
              <a:rPr lang="en-GB" sz="1800" dirty="0">
                <a:latin typeface="Verdana"/>
                <a:cs typeface="ＭＳ Ｐゴシック" charset="-128"/>
              </a:rPr>
              <a:t>(with ICT-LEIT</a:t>
            </a:r>
            <a:r>
              <a:rPr lang="en-GB" sz="1800" dirty="0" smtClean="0">
                <a:latin typeface="Verdana"/>
                <a:cs typeface="ＭＳ Ｐゴシック" charset="-128"/>
              </a:rPr>
              <a:t>)</a:t>
            </a:r>
            <a:br>
              <a:rPr lang="en-GB" sz="1800" dirty="0" smtClean="0">
                <a:latin typeface="Verdana"/>
                <a:cs typeface="ＭＳ Ｐゴシック" charset="-128"/>
              </a:rPr>
            </a:br>
            <a:endParaRPr lang="en-GB" sz="1800" dirty="0">
              <a:latin typeface="Verdana"/>
              <a:cs typeface="ＭＳ Ｐゴシック" charset="-128"/>
            </a:endParaRPr>
          </a:p>
          <a:p>
            <a:pPr marL="342900" indent="-342900">
              <a:buFont typeface="Arial" panose="020B0604020202020204" pitchFamily="34" charset="0"/>
              <a:buChar char="•"/>
            </a:pPr>
            <a:r>
              <a:rPr lang="en-GB" sz="1800" dirty="0">
                <a:latin typeface="Verdana"/>
                <a:cs typeface="ＭＳ Ｐゴシック" charset="-128"/>
              </a:rPr>
              <a:t>Scale up Innovative Care </a:t>
            </a:r>
            <a:r>
              <a:rPr lang="en-GB" sz="1800" dirty="0" smtClean="0">
                <a:latin typeface="Verdana"/>
                <a:cs typeface="ＭＳ Ｐゴシック" charset="-128"/>
              </a:rPr>
              <a:t>Services</a:t>
            </a:r>
            <a:br>
              <a:rPr lang="en-GB" sz="1800" dirty="0" smtClean="0">
                <a:latin typeface="Verdana"/>
                <a:cs typeface="ＭＳ Ｐゴシック" charset="-128"/>
              </a:rPr>
            </a:br>
            <a:endParaRPr lang="en-GB" sz="1800" dirty="0">
              <a:latin typeface="Verdana"/>
              <a:cs typeface="ＭＳ Ｐゴシック" charset="-128"/>
            </a:endParaRPr>
          </a:p>
          <a:p>
            <a:pPr marL="342900" indent="-342900">
              <a:buFont typeface="Arial" panose="020B0604020202020204" pitchFamily="34" charset="0"/>
              <a:buChar char="•"/>
            </a:pPr>
            <a:r>
              <a:rPr lang="en-GB" sz="1800" dirty="0">
                <a:latin typeface="Verdana"/>
                <a:cs typeface="ＭＳ Ｐゴシック" charset="-128"/>
              </a:rPr>
              <a:t>Complementing previous calls</a:t>
            </a:r>
          </a:p>
          <a:p>
            <a:pPr marL="342900" indent="-342900">
              <a:buFont typeface="Arial" panose="020B0604020202020204" pitchFamily="34" charset="0"/>
              <a:buChar char="•"/>
            </a:pPr>
            <a:endParaRPr lang="en-GB" sz="1800" dirty="0">
              <a:latin typeface="Verdana"/>
              <a:cs typeface="ＭＳ Ｐゴシック" charset="-128"/>
            </a:endParaRPr>
          </a:p>
        </p:txBody>
      </p:sp>
      <p:sp>
        <p:nvSpPr>
          <p:cNvPr id="8" name="Rectangle 7"/>
          <p:cNvSpPr/>
          <p:nvPr/>
        </p:nvSpPr>
        <p:spPr>
          <a:xfrm>
            <a:off x="87324" y="125442"/>
            <a:ext cx="4064020" cy="707886"/>
          </a:xfrm>
          <a:prstGeom prst="rect">
            <a:avLst/>
          </a:prstGeom>
        </p:spPr>
        <p:txBody>
          <a:bodyPr wrap="square">
            <a:spAutoFit/>
          </a:bodyPr>
          <a:lstStyle/>
          <a:p>
            <a:r>
              <a:rPr lang="en-GB" sz="2000" b="1" dirty="0" smtClean="0">
                <a:solidFill>
                  <a:schemeClr val="bg1"/>
                </a:solidFill>
                <a:latin typeface="Verdana"/>
                <a:cs typeface="ＭＳ Ｐゴシック" charset="-128"/>
              </a:rPr>
              <a:t>ICT </a:t>
            </a:r>
            <a:r>
              <a:rPr lang="en-GB" sz="2000" b="1" dirty="0">
                <a:solidFill>
                  <a:schemeClr val="bg1"/>
                </a:solidFill>
                <a:latin typeface="Verdana"/>
                <a:cs typeface="ＭＳ Ｐゴシック" charset="-128"/>
              </a:rPr>
              <a:t>solutions for Active and </a:t>
            </a:r>
            <a:r>
              <a:rPr lang="en-GB" sz="2000" b="1" dirty="0" smtClean="0">
                <a:solidFill>
                  <a:schemeClr val="bg1"/>
                </a:solidFill>
                <a:latin typeface="Verdana"/>
                <a:cs typeface="ＭＳ Ｐゴシック" charset="-128"/>
              </a:rPr>
              <a:t>Healthy Ageing</a:t>
            </a:r>
            <a:endParaRPr lang="en-GB" sz="2000" b="1" dirty="0">
              <a:solidFill>
                <a:schemeClr val="bg1"/>
              </a:solidFill>
              <a:latin typeface="Verdana"/>
              <a:cs typeface="ＭＳ Ｐゴシック" charset="-128"/>
            </a:endParaRPr>
          </a:p>
        </p:txBody>
      </p:sp>
    </p:spTree>
    <p:extLst>
      <p:ext uri="{BB962C8B-B14F-4D97-AF65-F5344CB8AC3E}">
        <p14:creationId xmlns:p14="http://schemas.microsoft.com/office/powerpoint/2010/main" val="1745563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503238" y="1593850"/>
            <a:ext cx="8229600" cy="3348039"/>
          </a:xfrm>
        </p:spPr>
        <p:txBody>
          <a:bodyPr/>
          <a:lstStyle/>
          <a:p>
            <a:pPr marL="0" indent="0">
              <a:buFontTx/>
              <a:buNone/>
            </a:pPr>
            <a:r>
              <a:rPr lang="en-GB" dirty="0" smtClean="0">
                <a:solidFill>
                  <a:srgbClr val="204388"/>
                </a:solidFill>
              </a:rPr>
              <a:t>Smart living environments for ageing well</a:t>
            </a:r>
            <a:endParaRPr lang="en-GB" dirty="0" smtClean="0"/>
          </a:p>
        </p:txBody>
      </p:sp>
      <p:pic>
        <p:nvPicPr>
          <p:cNvPr id="11268" name="Picture 4" descr="http://www.familycarenetworks.com/images/cu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3644900"/>
            <a:ext cx="2584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3238" y="2781301"/>
            <a:ext cx="1981200" cy="1079500"/>
          </a:xfrm>
          <a:prstGeom prst="roundRect">
            <a:avLst>
              <a:gd name="adj" fmla="val 10000"/>
            </a:avLst>
          </a:pr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solidFill>
                <a:srgbClr val="FFFFFF"/>
              </a:solidFill>
            </a:endParaRPr>
          </a:p>
        </p:txBody>
      </p:sp>
      <p:sp>
        <p:nvSpPr>
          <p:cNvPr id="11270" name="TextBox 17"/>
          <p:cNvSpPr txBox="1">
            <a:spLocks noChangeArrowheads="1"/>
          </p:cNvSpPr>
          <p:nvPr/>
        </p:nvSpPr>
        <p:spPr bwMode="auto">
          <a:xfrm>
            <a:off x="755650" y="2852738"/>
            <a:ext cx="2376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da-DK" altLang="en-US" sz="2400" b="0">
                <a:solidFill>
                  <a:srgbClr val="0F5494"/>
                </a:solidFill>
                <a:ea typeface="MS PGothic" pitchFamily="34" charset="-128"/>
              </a:rPr>
              <a:t>safety &amp; security</a:t>
            </a:r>
            <a:endParaRPr lang="en-US" altLang="en-US" sz="2400" b="0">
              <a:solidFill>
                <a:srgbClr val="0F5494"/>
              </a:solidFill>
              <a:ea typeface="MS PGothic" pitchFamily="34" charset="-128"/>
            </a:endParaRPr>
          </a:p>
        </p:txBody>
      </p:sp>
      <p:grpSp>
        <p:nvGrpSpPr>
          <p:cNvPr id="11271" name="Group 7"/>
          <p:cNvGrpSpPr>
            <a:grpSpLocks/>
          </p:cNvGrpSpPr>
          <p:nvPr/>
        </p:nvGrpSpPr>
        <p:grpSpPr bwMode="auto">
          <a:xfrm>
            <a:off x="503238" y="5084765"/>
            <a:ext cx="1981200" cy="1081087"/>
            <a:chOff x="0" y="15773"/>
            <a:chExt cx="6096000" cy="1269999"/>
          </a:xfrm>
        </p:grpSpPr>
        <p:sp>
          <p:nvSpPr>
            <p:cNvPr id="26" name="Rounded Rectangle 25"/>
            <p:cNvSpPr/>
            <p:nvPr/>
          </p:nvSpPr>
          <p:spPr>
            <a:xfrm>
              <a:off x="0" y="15773"/>
              <a:ext cx="6096000" cy="12699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solidFill>
                  <a:srgbClr val="FFFFFF"/>
                </a:solidFill>
              </a:endParaRPr>
            </a:p>
          </p:txBody>
        </p:sp>
        <p:sp>
          <p:nvSpPr>
            <p:cNvPr id="27" name="Rounded Rectangle 4"/>
            <p:cNvSpPr/>
            <p:nvPr/>
          </p:nvSpPr>
          <p:spPr>
            <a:xfrm>
              <a:off x="1348154" y="15773"/>
              <a:ext cx="4747846" cy="1269999"/>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4025" indent="3175" algn="l" rtl="0" fontAlgn="base">
                <a:spcBef>
                  <a:spcPct val="0"/>
                </a:spcBef>
                <a:spcAft>
                  <a:spcPct val="0"/>
                </a:spcAft>
                <a:defRPr sz="7600" b="1" kern="1200">
                  <a:solidFill>
                    <a:schemeClr val="lt1"/>
                  </a:solidFill>
                  <a:latin typeface="+mn-lt"/>
                  <a:ea typeface="+mn-ea"/>
                  <a:cs typeface="+mn-cs"/>
                </a:defRPr>
              </a:lvl2pPr>
              <a:lvl3pPr marL="911225" indent="3175" algn="l" rtl="0" fontAlgn="base">
                <a:spcBef>
                  <a:spcPct val="0"/>
                </a:spcBef>
                <a:spcAft>
                  <a:spcPct val="0"/>
                </a:spcAft>
                <a:defRPr sz="7600" b="1" kern="1200">
                  <a:solidFill>
                    <a:schemeClr val="lt1"/>
                  </a:solidFill>
                  <a:latin typeface="+mn-lt"/>
                  <a:ea typeface="+mn-ea"/>
                  <a:cs typeface="+mn-cs"/>
                </a:defRPr>
              </a:lvl3pPr>
              <a:lvl4pPr marL="1368425" indent="3175" algn="l" rtl="0" fontAlgn="base">
                <a:spcBef>
                  <a:spcPct val="0"/>
                </a:spcBef>
                <a:spcAft>
                  <a:spcPct val="0"/>
                </a:spcAft>
                <a:defRPr sz="7600" b="1" kern="1200">
                  <a:solidFill>
                    <a:schemeClr val="lt1"/>
                  </a:solidFill>
                  <a:latin typeface="+mn-lt"/>
                  <a:ea typeface="+mn-ea"/>
                  <a:cs typeface="+mn-cs"/>
                </a:defRPr>
              </a:lvl4pPr>
              <a:lvl5pPr marL="1824038" indent="4763"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nSpc>
                  <a:spcPct val="90000"/>
                </a:lnSpc>
                <a:spcAft>
                  <a:spcPct val="35000"/>
                </a:spcAft>
                <a:defRPr/>
              </a:pPr>
              <a:endParaRPr lang="en-US" altLang="en-US" sz="2400" b="0" smtClean="0">
                <a:solidFill>
                  <a:srgbClr val="FFFFFF"/>
                </a:solidFill>
              </a:endParaRPr>
            </a:p>
            <a:p>
              <a:pPr lvl="1">
                <a:lnSpc>
                  <a:spcPct val="90000"/>
                </a:lnSpc>
                <a:spcAft>
                  <a:spcPct val="15000"/>
                </a:spcAft>
                <a:buFontTx/>
                <a:buChar char="•"/>
                <a:defRPr/>
              </a:pPr>
              <a:endParaRPr lang="en-US" altLang="en-US" sz="1900" b="0" smtClean="0">
                <a:solidFill>
                  <a:srgbClr val="FFFFFF"/>
                </a:solidFill>
              </a:endParaRPr>
            </a:p>
            <a:p>
              <a:pPr lvl="1">
                <a:lnSpc>
                  <a:spcPct val="90000"/>
                </a:lnSpc>
                <a:spcAft>
                  <a:spcPct val="15000"/>
                </a:spcAft>
                <a:buFontTx/>
                <a:buChar char="•"/>
                <a:defRPr/>
              </a:pPr>
              <a:endParaRPr lang="en-US" altLang="en-US" sz="1900" b="0" smtClean="0">
                <a:solidFill>
                  <a:srgbClr val="FFFFFF"/>
                </a:solidFill>
              </a:endParaRPr>
            </a:p>
          </p:txBody>
        </p:sp>
      </p:grpSp>
      <p:sp>
        <p:nvSpPr>
          <p:cNvPr id="11272" name="TextBox 21"/>
          <p:cNvSpPr txBox="1">
            <a:spLocks noChangeArrowheads="1"/>
          </p:cNvSpPr>
          <p:nvPr/>
        </p:nvSpPr>
        <p:spPr bwMode="auto">
          <a:xfrm>
            <a:off x="503239" y="5229226"/>
            <a:ext cx="2376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da-DK" altLang="en-US" sz="2400" b="0">
                <a:solidFill>
                  <a:srgbClr val="0F5494"/>
                </a:solidFill>
                <a:ea typeface="MS PGothic" pitchFamily="34" charset="-128"/>
              </a:rPr>
              <a:t>Health/care monitoring</a:t>
            </a:r>
            <a:endParaRPr lang="en-US" altLang="en-US" sz="2400" b="0">
              <a:solidFill>
                <a:srgbClr val="0F5494"/>
              </a:solidFill>
              <a:ea typeface="MS PGothic" pitchFamily="34" charset="-128"/>
            </a:endParaRPr>
          </a:p>
        </p:txBody>
      </p:sp>
      <p:sp>
        <p:nvSpPr>
          <p:cNvPr id="10" name="Rounded Rectangle 9"/>
          <p:cNvSpPr/>
          <p:nvPr/>
        </p:nvSpPr>
        <p:spPr>
          <a:xfrm>
            <a:off x="3529013" y="2179640"/>
            <a:ext cx="1871662" cy="936625"/>
          </a:xfrm>
          <a:prstGeom prst="roundRect">
            <a:avLst>
              <a:gd name="adj" fmla="val 10000"/>
            </a:avLst>
          </a:prstGeom>
          <a:solidFill>
            <a:srgbClr val="71919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solidFill>
                <a:srgbClr val="FFFFFF"/>
              </a:solidFill>
            </a:endParaRPr>
          </a:p>
        </p:txBody>
      </p:sp>
      <p:sp>
        <p:nvSpPr>
          <p:cNvPr id="11274" name="TextBox 26"/>
          <p:cNvSpPr txBox="1">
            <a:spLocks noChangeArrowheads="1"/>
          </p:cNvSpPr>
          <p:nvPr/>
        </p:nvSpPr>
        <p:spPr bwMode="auto">
          <a:xfrm>
            <a:off x="3600452" y="2205038"/>
            <a:ext cx="1908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da-DK" altLang="en-US" sz="2400" b="0">
                <a:solidFill>
                  <a:srgbClr val="0F5494"/>
                </a:solidFill>
                <a:ea typeface="MS PGothic" pitchFamily="34" charset="-128"/>
              </a:rPr>
              <a:t>Prevention</a:t>
            </a:r>
          </a:p>
          <a:p>
            <a:pPr eaLnBrk="1" hangingPunct="1"/>
            <a:r>
              <a:rPr lang="da-DK" altLang="en-US" sz="2400" b="0">
                <a:solidFill>
                  <a:srgbClr val="0F5494"/>
                </a:solidFill>
                <a:ea typeface="MS PGothic" pitchFamily="34" charset="-128"/>
              </a:rPr>
              <a:t>Wellbeing</a:t>
            </a:r>
            <a:endParaRPr lang="en-US" altLang="en-US" sz="2400" b="0">
              <a:solidFill>
                <a:srgbClr val="0F5494"/>
              </a:solidFill>
              <a:ea typeface="MS PGothic" pitchFamily="34" charset="-128"/>
            </a:endParaRPr>
          </a:p>
        </p:txBody>
      </p:sp>
      <p:sp>
        <p:nvSpPr>
          <p:cNvPr id="12" name="Rounded Rectangle 11"/>
          <p:cNvSpPr/>
          <p:nvPr/>
        </p:nvSpPr>
        <p:spPr>
          <a:xfrm>
            <a:off x="6769102" y="2989264"/>
            <a:ext cx="1979613" cy="1081087"/>
          </a:xfrm>
          <a:prstGeom prst="roundRect">
            <a:avLst>
              <a:gd name="adj" fmla="val 10000"/>
            </a:avLst>
          </a:prstGeom>
          <a:solidFill>
            <a:srgbClr val="CFB9E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solidFill>
                <a:srgbClr val="FFFFFF"/>
              </a:solidFill>
            </a:endParaRPr>
          </a:p>
        </p:txBody>
      </p:sp>
      <p:sp>
        <p:nvSpPr>
          <p:cNvPr id="13" name="Rounded Rectangle 4"/>
          <p:cNvSpPr/>
          <p:nvPr/>
        </p:nvSpPr>
        <p:spPr>
          <a:xfrm>
            <a:off x="6702427" y="2846389"/>
            <a:ext cx="1541463" cy="1079500"/>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4025" indent="3175" algn="l" rtl="0" fontAlgn="base">
              <a:spcBef>
                <a:spcPct val="0"/>
              </a:spcBef>
              <a:spcAft>
                <a:spcPct val="0"/>
              </a:spcAft>
              <a:defRPr sz="7600" b="1" kern="1200">
                <a:solidFill>
                  <a:schemeClr val="lt1"/>
                </a:solidFill>
                <a:latin typeface="+mn-lt"/>
                <a:ea typeface="+mn-ea"/>
                <a:cs typeface="+mn-cs"/>
              </a:defRPr>
            </a:lvl2pPr>
            <a:lvl3pPr marL="911225" indent="3175" algn="l" rtl="0" fontAlgn="base">
              <a:spcBef>
                <a:spcPct val="0"/>
              </a:spcBef>
              <a:spcAft>
                <a:spcPct val="0"/>
              </a:spcAft>
              <a:defRPr sz="7600" b="1" kern="1200">
                <a:solidFill>
                  <a:schemeClr val="lt1"/>
                </a:solidFill>
                <a:latin typeface="+mn-lt"/>
                <a:ea typeface="+mn-ea"/>
                <a:cs typeface="+mn-cs"/>
              </a:defRPr>
            </a:lvl3pPr>
            <a:lvl4pPr marL="1368425" indent="3175" algn="l" rtl="0" fontAlgn="base">
              <a:spcBef>
                <a:spcPct val="0"/>
              </a:spcBef>
              <a:spcAft>
                <a:spcPct val="0"/>
              </a:spcAft>
              <a:defRPr sz="7600" b="1" kern="1200">
                <a:solidFill>
                  <a:schemeClr val="lt1"/>
                </a:solidFill>
                <a:latin typeface="+mn-lt"/>
                <a:ea typeface="+mn-ea"/>
                <a:cs typeface="+mn-cs"/>
              </a:defRPr>
            </a:lvl4pPr>
            <a:lvl5pPr marL="1824038" indent="4763"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nSpc>
                <a:spcPct val="90000"/>
              </a:lnSpc>
              <a:spcAft>
                <a:spcPct val="35000"/>
              </a:spcAft>
              <a:defRPr/>
            </a:pPr>
            <a:endParaRPr lang="en-US" altLang="en-US" sz="2400" b="0" smtClean="0">
              <a:solidFill>
                <a:srgbClr val="FFFFFF"/>
              </a:solidFill>
            </a:endParaRPr>
          </a:p>
          <a:p>
            <a:pPr lvl="1">
              <a:lnSpc>
                <a:spcPct val="90000"/>
              </a:lnSpc>
              <a:spcAft>
                <a:spcPct val="15000"/>
              </a:spcAft>
              <a:buFontTx/>
              <a:buChar char="•"/>
              <a:defRPr/>
            </a:pPr>
            <a:endParaRPr lang="en-US" altLang="en-US" sz="1900" b="0" smtClean="0">
              <a:solidFill>
                <a:srgbClr val="FFFFFF"/>
              </a:solidFill>
            </a:endParaRPr>
          </a:p>
          <a:p>
            <a:pPr lvl="1">
              <a:lnSpc>
                <a:spcPct val="90000"/>
              </a:lnSpc>
              <a:spcAft>
                <a:spcPct val="15000"/>
              </a:spcAft>
              <a:buFontTx/>
              <a:buChar char="•"/>
              <a:defRPr/>
            </a:pPr>
            <a:endParaRPr lang="en-US" altLang="en-US" sz="1900" b="0" smtClean="0">
              <a:solidFill>
                <a:srgbClr val="FFFFFF"/>
              </a:solidFill>
            </a:endParaRPr>
          </a:p>
        </p:txBody>
      </p:sp>
      <p:sp>
        <p:nvSpPr>
          <p:cNvPr id="11277" name="TextBox 31"/>
          <p:cNvSpPr txBox="1">
            <a:spLocks noChangeArrowheads="1"/>
          </p:cNvSpPr>
          <p:nvPr/>
        </p:nvSpPr>
        <p:spPr bwMode="auto">
          <a:xfrm>
            <a:off x="7092950" y="3062289"/>
            <a:ext cx="2374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da-DK" altLang="en-US" sz="2400" b="0">
                <a:solidFill>
                  <a:srgbClr val="0F5494"/>
                </a:solidFill>
                <a:ea typeface="MS PGothic" pitchFamily="34" charset="-128"/>
              </a:rPr>
              <a:t>Social Inclusion</a:t>
            </a:r>
            <a:endParaRPr lang="en-US" altLang="en-US" sz="2400" b="0">
              <a:solidFill>
                <a:srgbClr val="0F5494"/>
              </a:solidFill>
              <a:ea typeface="MS PGothic" pitchFamily="34" charset="-128"/>
            </a:endParaRPr>
          </a:p>
        </p:txBody>
      </p:sp>
      <p:grpSp>
        <p:nvGrpSpPr>
          <p:cNvPr id="11278" name="Group 14"/>
          <p:cNvGrpSpPr>
            <a:grpSpLocks/>
          </p:cNvGrpSpPr>
          <p:nvPr/>
        </p:nvGrpSpPr>
        <p:grpSpPr bwMode="auto">
          <a:xfrm>
            <a:off x="6769102" y="5294315"/>
            <a:ext cx="2843213" cy="1079500"/>
            <a:chOff x="5868144" y="4365104"/>
            <a:chExt cx="2843808" cy="1080120"/>
          </a:xfrm>
        </p:grpSpPr>
        <p:sp>
          <p:nvSpPr>
            <p:cNvPr id="24" name="Rounded Rectangle 23"/>
            <p:cNvSpPr/>
            <p:nvPr/>
          </p:nvSpPr>
          <p:spPr>
            <a:xfrm>
              <a:off x="5868144" y="4365104"/>
              <a:ext cx="1980027" cy="1080120"/>
            </a:xfrm>
            <a:prstGeom prst="roundRect">
              <a:avLst>
                <a:gd name="adj" fmla="val 10000"/>
              </a:avLst>
            </a:prstGeom>
            <a:solidFill>
              <a:srgbClr val="CAE7B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solidFill>
                  <a:srgbClr val="FFFFFF"/>
                </a:solidFill>
              </a:endParaRPr>
            </a:p>
          </p:txBody>
        </p:sp>
        <p:sp>
          <p:nvSpPr>
            <p:cNvPr id="11289" name="TextBox 36"/>
            <p:cNvSpPr txBox="1">
              <a:spLocks noChangeArrowheads="1"/>
            </p:cNvSpPr>
            <p:nvPr/>
          </p:nvSpPr>
          <p:spPr bwMode="auto">
            <a:xfrm>
              <a:off x="6335688" y="4437111"/>
              <a:ext cx="2376264" cy="83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da-DK" altLang="en-US" sz="2400" b="0">
                  <a:solidFill>
                    <a:srgbClr val="0F5494"/>
                  </a:solidFill>
                  <a:ea typeface="MS PGothic" pitchFamily="34" charset="-128"/>
                </a:rPr>
                <a:t>Daily </a:t>
              </a:r>
              <a:br>
                <a:rPr lang="da-DK" altLang="en-US" sz="2400" b="0">
                  <a:solidFill>
                    <a:srgbClr val="0F5494"/>
                  </a:solidFill>
                  <a:ea typeface="MS PGothic" pitchFamily="34" charset="-128"/>
                </a:rPr>
              </a:br>
              <a:r>
                <a:rPr lang="da-DK" altLang="en-US" sz="2400" b="0">
                  <a:solidFill>
                    <a:srgbClr val="0F5494"/>
                  </a:solidFill>
                  <a:ea typeface="MS PGothic" pitchFamily="34" charset="-128"/>
                </a:rPr>
                <a:t>living</a:t>
              </a:r>
              <a:endParaRPr lang="en-US" altLang="en-US" sz="2400" b="0">
                <a:solidFill>
                  <a:srgbClr val="0F5494"/>
                </a:solidFill>
                <a:ea typeface="MS PGothic" pitchFamily="34" charset="-128"/>
              </a:endParaRPr>
            </a:p>
          </p:txBody>
        </p:sp>
      </p:grpSp>
      <p:cxnSp>
        <p:nvCxnSpPr>
          <p:cNvPr id="11281" name="Straight Arrow Connector 17"/>
          <p:cNvCxnSpPr>
            <a:cxnSpLocks noChangeShapeType="1"/>
          </p:cNvCxnSpPr>
          <p:nvPr/>
        </p:nvCxnSpPr>
        <p:spPr bwMode="auto">
          <a:xfrm>
            <a:off x="2592389" y="3789364"/>
            <a:ext cx="1152525" cy="720725"/>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2" name="Straight Arrow Connector 18"/>
          <p:cNvCxnSpPr>
            <a:cxnSpLocks noChangeShapeType="1"/>
          </p:cNvCxnSpPr>
          <p:nvPr/>
        </p:nvCxnSpPr>
        <p:spPr bwMode="auto">
          <a:xfrm flipV="1">
            <a:off x="2592388" y="5013326"/>
            <a:ext cx="1223962" cy="504825"/>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3" name="Straight Arrow Connector 19"/>
          <p:cNvCxnSpPr>
            <a:cxnSpLocks noChangeShapeType="1"/>
          </p:cNvCxnSpPr>
          <p:nvPr/>
        </p:nvCxnSpPr>
        <p:spPr bwMode="auto">
          <a:xfrm flipV="1">
            <a:off x="4464050" y="3284539"/>
            <a:ext cx="0" cy="433387"/>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4" name="Straight Arrow Connector 20"/>
          <p:cNvCxnSpPr>
            <a:cxnSpLocks noChangeShapeType="1"/>
          </p:cNvCxnSpPr>
          <p:nvPr/>
        </p:nvCxnSpPr>
        <p:spPr bwMode="auto">
          <a:xfrm flipH="1">
            <a:off x="5184775" y="3644900"/>
            <a:ext cx="1079500" cy="649288"/>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5" name="Straight Arrow Connector 21"/>
          <p:cNvCxnSpPr>
            <a:cxnSpLocks noChangeShapeType="1"/>
          </p:cNvCxnSpPr>
          <p:nvPr/>
        </p:nvCxnSpPr>
        <p:spPr bwMode="auto">
          <a:xfrm>
            <a:off x="5400677" y="5229226"/>
            <a:ext cx="1152525" cy="720725"/>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19973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23080" y="2844194"/>
            <a:ext cx="1101699" cy="188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a:spLocks noChangeArrowheads="1"/>
          </p:cNvSpPr>
          <p:nvPr/>
        </p:nvSpPr>
        <p:spPr bwMode="auto">
          <a:xfrm>
            <a:off x="6311496" y="564356"/>
            <a:ext cx="2725039" cy="5630068"/>
          </a:xfrm>
          <a:prstGeom prst="roundRect">
            <a:avLst>
              <a:gd name="adj" fmla="val 2824"/>
            </a:avLst>
          </a:prstGeom>
          <a:solidFill>
            <a:srgbClr val="4E3594">
              <a:alpha val="25098"/>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sz="1200">
              <a:solidFill>
                <a:prstClr val="white"/>
              </a:solidFill>
              <a:latin typeface="Calibri"/>
            </a:endParaRPr>
          </a:p>
        </p:txBody>
      </p:sp>
      <p:sp>
        <p:nvSpPr>
          <p:cNvPr id="37893" name="TextBox 5"/>
          <p:cNvSpPr txBox="1">
            <a:spLocks noChangeArrowheads="1"/>
          </p:cNvSpPr>
          <p:nvPr/>
        </p:nvSpPr>
        <p:spPr bwMode="auto">
          <a:xfrm>
            <a:off x="228601" y="203931"/>
            <a:ext cx="627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eaLnBrk="1" hangingPunct="1"/>
            <a:r>
              <a:rPr lang="en-US" sz="2800" b="1" dirty="0" smtClean="0">
                <a:latin typeface="Calibri"/>
              </a:rPr>
              <a:t>Integrated care</a:t>
            </a:r>
            <a:endParaRPr lang="en-US" sz="2800" b="1" dirty="0">
              <a:latin typeface="Calibri"/>
            </a:endParaRPr>
          </a:p>
        </p:txBody>
      </p:sp>
      <p:sp>
        <p:nvSpPr>
          <p:cNvPr id="37894" name="TextBox 6"/>
          <p:cNvSpPr txBox="1">
            <a:spLocks noChangeArrowheads="1"/>
          </p:cNvSpPr>
          <p:nvPr/>
        </p:nvSpPr>
        <p:spPr bwMode="auto">
          <a:xfrm>
            <a:off x="6519151" y="580733"/>
            <a:ext cx="2343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spcAft>
                <a:spcPts val="900"/>
              </a:spcAft>
              <a:buClr>
                <a:srgbClr val="8989E3"/>
              </a:buClr>
              <a:buSzPct val="60000"/>
            </a:pPr>
            <a:r>
              <a:rPr lang="en-US" sz="1800" b="1" dirty="0" smtClean="0">
                <a:latin typeface="Calibri"/>
              </a:rPr>
              <a:t>What this means for patients</a:t>
            </a:r>
            <a:endParaRPr lang="en-US" sz="1800" b="1" dirty="0">
              <a:latin typeface="Calibri"/>
            </a:endParaRPr>
          </a:p>
        </p:txBody>
      </p:sp>
      <p:sp>
        <p:nvSpPr>
          <p:cNvPr id="37895" name="TextBox 7"/>
          <p:cNvSpPr txBox="1">
            <a:spLocks noChangeArrowheads="1"/>
          </p:cNvSpPr>
          <p:nvPr/>
        </p:nvSpPr>
        <p:spPr bwMode="auto">
          <a:xfrm>
            <a:off x="1692446" y="1019600"/>
            <a:ext cx="1008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Hospital</a:t>
            </a:r>
          </a:p>
        </p:txBody>
      </p:sp>
      <p:sp>
        <p:nvSpPr>
          <p:cNvPr id="37896" name="TextBox 8"/>
          <p:cNvSpPr txBox="1">
            <a:spLocks noChangeArrowheads="1"/>
          </p:cNvSpPr>
          <p:nvPr/>
        </p:nvSpPr>
        <p:spPr bwMode="auto">
          <a:xfrm>
            <a:off x="4378844" y="1422871"/>
            <a:ext cx="1008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Home Care</a:t>
            </a:r>
          </a:p>
        </p:txBody>
      </p:sp>
      <p:sp>
        <p:nvSpPr>
          <p:cNvPr id="37898" name="TextBox 10"/>
          <p:cNvSpPr txBox="1">
            <a:spLocks noChangeArrowheads="1"/>
          </p:cNvSpPr>
          <p:nvPr/>
        </p:nvSpPr>
        <p:spPr bwMode="auto">
          <a:xfrm>
            <a:off x="4272851" y="5710831"/>
            <a:ext cx="1588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Primary Care </a:t>
            </a:r>
            <a:r>
              <a:rPr lang="en-US" b="1" dirty="0" smtClean="0">
                <a:solidFill>
                  <a:srgbClr val="000000"/>
                </a:solidFill>
                <a:latin typeface="Calibri"/>
              </a:rPr>
              <a:t>Practitioners</a:t>
            </a:r>
            <a:endParaRPr lang="en-US" b="1" dirty="0">
              <a:solidFill>
                <a:srgbClr val="000000"/>
              </a:solidFill>
              <a:latin typeface="Calibri"/>
            </a:endParaRPr>
          </a:p>
        </p:txBody>
      </p:sp>
      <p:sp>
        <p:nvSpPr>
          <p:cNvPr id="37899" name="TextBox 11"/>
          <p:cNvSpPr txBox="1">
            <a:spLocks noChangeArrowheads="1"/>
          </p:cNvSpPr>
          <p:nvPr/>
        </p:nvSpPr>
        <p:spPr bwMode="auto">
          <a:xfrm>
            <a:off x="1155180" y="6034383"/>
            <a:ext cx="1970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Allied Health Professionals</a:t>
            </a:r>
          </a:p>
        </p:txBody>
      </p:sp>
      <p:sp>
        <p:nvSpPr>
          <p:cNvPr id="37900" name="TextBox 12"/>
          <p:cNvSpPr txBox="1">
            <a:spLocks noChangeArrowheads="1"/>
          </p:cNvSpPr>
          <p:nvPr/>
        </p:nvSpPr>
        <p:spPr bwMode="auto">
          <a:xfrm>
            <a:off x="-123191" y="4437190"/>
            <a:ext cx="1008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Specialists</a:t>
            </a:r>
          </a:p>
        </p:txBody>
      </p:sp>
      <p:sp>
        <p:nvSpPr>
          <p:cNvPr id="37901" name="TextBox 13"/>
          <p:cNvSpPr txBox="1">
            <a:spLocks noChangeArrowheads="1"/>
          </p:cNvSpPr>
          <p:nvPr/>
        </p:nvSpPr>
        <p:spPr bwMode="auto">
          <a:xfrm>
            <a:off x="412359" y="1385172"/>
            <a:ext cx="1128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Long-Term Care Homes</a:t>
            </a:r>
          </a:p>
        </p:txBody>
      </p:sp>
      <p:sp>
        <p:nvSpPr>
          <p:cNvPr id="379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eaLnBrk="1" hangingPunct="1"/>
            <a:fld id="{6D9CF6B3-3ED2-164C-8EDB-EA92D1B93F6B}" type="slidenum">
              <a:rPr lang="en-CA">
                <a:solidFill>
                  <a:srgbClr val="898989"/>
                </a:solidFill>
                <a:latin typeface="Calibri"/>
              </a:rPr>
              <a:pPr eaLnBrk="1" hangingPunct="1"/>
              <a:t>13</a:t>
            </a:fld>
            <a:endParaRPr lang="en-CA">
              <a:solidFill>
                <a:srgbClr val="898989"/>
              </a:solidFill>
              <a:latin typeface="Calibri"/>
            </a:endParaRPr>
          </a:p>
        </p:txBody>
      </p:sp>
      <p:sp>
        <p:nvSpPr>
          <p:cNvPr id="37904" name="Rectangle 6"/>
          <p:cNvSpPr txBox="1">
            <a:spLocks noGrp="1" noChangeArrowheads="1"/>
          </p:cNvSpPr>
          <p:nvPr/>
        </p:nvSpPr>
        <p:spPr bwMode="auto">
          <a:xfrm>
            <a:off x="7885152" y="6453266"/>
            <a:ext cx="8985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r" eaLnBrk="1" hangingPunct="1"/>
            <a:fld id="{ACFCB534-F096-484B-9C77-A59CF436B1A5}" type="slidenum">
              <a:rPr lang="en-US" sz="1000">
                <a:solidFill>
                  <a:prstClr val="white"/>
                </a:solidFill>
                <a:latin typeface="Calibri"/>
              </a:rPr>
              <a:pPr algn="r" eaLnBrk="1" hangingPunct="1"/>
              <a:t>13</a:t>
            </a:fld>
            <a:endParaRPr lang="en-US" sz="1000">
              <a:solidFill>
                <a:prstClr val="white"/>
              </a:solidFill>
              <a:latin typeface="Calibri"/>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195340">
            <a:off x="1565051" y="1697222"/>
            <a:ext cx="937791" cy="501650"/>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2620925">
            <a:off x="3555743" y="1747503"/>
            <a:ext cx="937791" cy="50165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5890497">
            <a:off x="4611730" y="2913284"/>
            <a:ext cx="937791" cy="525201"/>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18302693">
            <a:off x="390139" y="3017678"/>
            <a:ext cx="937791" cy="501650"/>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15019056">
            <a:off x="810106" y="4759603"/>
            <a:ext cx="937791" cy="501650"/>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9069086">
            <a:off x="4258414" y="4655997"/>
            <a:ext cx="965324" cy="516378"/>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5682" b="50000"/>
          <a:stretch/>
        </p:blipFill>
        <p:spPr>
          <a:xfrm rot="11905978">
            <a:off x="2639234" y="5493514"/>
            <a:ext cx="937791" cy="501650"/>
          </a:xfrm>
          <a:prstGeom prst="rect">
            <a:avLst/>
          </a:prstGeom>
        </p:spPr>
      </p:pic>
      <p:sp>
        <p:nvSpPr>
          <p:cNvPr id="4" name="Oval 3"/>
          <p:cNvSpPr/>
          <p:nvPr/>
        </p:nvSpPr>
        <p:spPr>
          <a:xfrm>
            <a:off x="649670" y="1825914"/>
            <a:ext cx="1194477" cy="1113871"/>
          </a:xfrm>
          <a:prstGeom prst="ellipse">
            <a:avLst/>
          </a:prstGeom>
          <a:blipFill dpi="0" rotWithShape="1">
            <a:blip r:embed="rId5" cstate="email">
              <a:extLst>
                <a:ext uri="{28A0092B-C50C-407E-A947-70E740481C1C}">
                  <a14:useLocalDpi xmlns:a14="http://schemas.microsoft.com/office/drawing/2010/main" val="0"/>
                </a:ext>
              </a:extLst>
            </a:blip>
            <a:srcRect/>
            <a:stretch>
              <a:fillRect l="2684" t="1827" r="-23310" b="-418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28" name="Oval 27"/>
          <p:cNvSpPr/>
          <p:nvPr/>
        </p:nvSpPr>
        <p:spPr>
          <a:xfrm>
            <a:off x="2444879" y="1004968"/>
            <a:ext cx="1194477" cy="1113871"/>
          </a:xfrm>
          <a:prstGeom prst="ellipse">
            <a:avLst/>
          </a:prstGeom>
          <a:blipFill dpi="0" rotWithShape="1">
            <a:blip r:embed="rId6"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30" name="Oval 29"/>
          <p:cNvSpPr/>
          <p:nvPr/>
        </p:nvSpPr>
        <p:spPr>
          <a:xfrm>
            <a:off x="3490949" y="4947909"/>
            <a:ext cx="1194477" cy="1113871"/>
          </a:xfrm>
          <a:prstGeom prst="ellipse">
            <a:avLst/>
          </a:prstGeom>
          <a:blipFill dpi="0" rotWithShape="1">
            <a:blip r:embed="rId7"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32" name="Oval 31"/>
          <p:cNvSpPr/>
          <p:nvPr/>
        </p:nvSpPr>
        <p:spPr>
          <a:xfrm>
            <a:off x="1525337" y="4876343"/>
            <a:ext cx="1194477" cy="1113871"/>
          </a:xfrm>
          <a:prstGeom prst="ellipse">
            <a:avLst/>
          </a:prstGeom>
          <a:blipFill dpi="0"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6697" t="4685" r="-6697" b="-2302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33" name="Oval 32"/>
          <p:cNvSpPr/>
          <p:nvPr/>
        </p:nvSpPr>
        <p:spPr>
          <a:xfrm>
            <a:off x="459962" y="3520141"/>
            <a:ext cx="1194477" cy="1113871"/>
          </a:xfrm>
          <a:prstGeom prst="ellipse">
            <a:avLst/>
          </a:prstGeom>
          <a:blipFill dpi="0" rotWithShape="1">
            <a:blip r:embed="rId10"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35" name="Oval 34"/>
          <p:cNvSpPr/>
          <p:nvPr/>
        </p:nvSpPr>
        <p:spPr>
          <a:xfrm>
            <a:off x="4202513" y="1730299"/>
            <a:ext cx="1194477" cy="1113871"/>
          </a:xfrm>
          <a:prstGeom prst="ellipse">
            <a:avLst/>
          </a:prstGeom>
          <a:blipFill dpi="0" rotWithShape="1">
            <a:blip r:embed="rId11"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36" name="Oval 35"/>
          <p:cNvSpPr/>
          <p:nvPr/>
        </p:nvSpPr>
        <p:spPr>
          <a:xfrm>
            <a:off x="4488875" y="3536200"/>
            <a:ext cx="1194477" cy="1113871"/>
          </a:xfrm>
          <a:prstGeom prst="ellipse">
            <a:avLst/>
          </a:prstGeom>
          <a:blipFill dpi="0" rotWithShape="1">
            <a:blip r:embed="rId12"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37897" name="TextBox 9"/>
          <p:cNvSpPr txBox="1">
            <a:spLocks noChangeArrowheads="1"/>
          </p:cNvSpPr>
          <p:nvPr/>
        </p:nvSpPr>
        <p:spPr bwMode="auto">
          <a:xfrm>
            <a:off x="4930592" y="4776936"/>
            <a:ext cx="1296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charset="0"/>
                <a:ea typeface="MS PGothic" charset="0"/>
                <a:cs typeface="MS PGothic" charset="0"/>
              </a:defRPr>
            </a:lvl1pPr>
            <a:lvl2pPr marL="742950" indent="-285750" eaLnBrk="0" hangingPunct="0">
              <a:defRPr sz="1200">
                <a:solidFill>
                  <a:schemeClr val="bg1"/>
                </a:solidFill>
                <a:latin typeface="Arial Narrow" charset="0"/>
                <a:ea typeface="MS PGothic" charset="0"/>
                <a:cs typeface="MS PGothic" charset="0"/>
              </a:defRPr>
            </a:lvl2pPr>
            <a:lvl3pPr marL="1143000" indent="-228600" eaLnBrk="0" hangingPunct="0">
              <a:defRPr sz="1200">
                <a:solidFill>
                  <a:schemeClr val="bg1"/>
                </a:solidFill>
                <a:latin typeface="Arial Narrow" charset="0"/>
                <a:ea typeface="MS PGothic" charset="0"/>
                <a:cs typeface="MS PGothic" charset="0"/>
              </a:defRPr>
            </a:lvl3pPr>
            <a:lvl4pPr marL="1600200" indent="-228600" eaLnBrk="0" hangingPunct="0">
              <a:defRPr sz="1200">
                <a:solidFill>
                  <a:schemeClr val="bg1"/>
                </a:solidFill>
                <a:latin typeface="Arial Narrow" charset="0"/>
                <a:ea typeface="MS PGothic" charset="0"/>
                <a:cs typeface="MS PGothic" charset="0"/>
              </a:defRPr>
            </a:lvl4pPr>
            <a:lvl5pPr marL="2057400" indent="-228600" eaLnBrk="0" hangingPunct="0">
              <a:defRPr sz="1200">
                <a:solidFill>
                  <a:schemeClr val="bg1"/>
                </a:solidFill>
                <a:latin typeface="Arial Narrow" charset="0"/>
                <a:ea typeface="MS PGothic" charset="0"/>
                <a:cs typeface="MS PGothic" charset="0"/>
              </a:defRPr>
            </a:lvl5pPr>
            <a:lvl6pPr marL="2514600" indent="-228600" eaLnBrk="0" fontAlgn="base" hangingPunct="0">
              <a:spcBef>
                <a:spcPct val="0"/>
              </a:spcBef>
              <a:spcAft>
                <a:spcPct val="0"/>
              </a:spcAft>
              <a:defRPr sz="1200">
                <a:solidFill>
                  <a:schemeClr val="bg1"/>
                </a:solidFill>
                <a:latin typeface="Arial Narrow" charset="0"/>
                <a:ea typeface="MS PGothic" charset="0"/>
                <a:cs typeface="MS PGothic" charset="0"/>
              </a:defRPr>
            </a:lvl6pPr>
            <a:lvl7pPr marL="2971800" indent="-228600" eaLnBrk="0" fontAlgn="base" hangingPunct="0">
              <a:spcBef>
                <a:spcPct val="0"/>
              </a:spcBef>
              <a:spcAft>
                <a:spcPct val="0"/>
              </a:spcAft>
              <a:defRPr sz="1200">
                <a:solidFill>
                  <a:schemeClr val="bg1"/>
                </a:solidFill>
                <a:latin typeface="Arial Narrow" charset="0"/>
                <a:ea typeface="MS PGothic" charset="0"/>
                <a:cs typeface="MS PGothic" charset="0"/>
              </a:defRPr>
            </a:lvl7pPr>
            <a:lvl8pPr marL="3429000" indent="-228600" eaLnBrk="0" fontAlgn="base" hangingPunct="0">
              <a:spcBef>
                <a:spcPct val="0"/>
              </a:spcBef>
              <a:spcAft>
                <a:spcPct val="0"/>
              </a:spcAft>
              <a:defRPr sz="1200">
                <a:solidFill>
                  <a:schemeClr val="bg1"/>
                </a:solidFill>
                <a:latin typeface="Arial Narrow" charset="0"/>
                <a:ea typeface="MS PGothic" charset="0"/>
                <a:cs typeface="MS PGothic" charset="0"/>
              </a:defRPr>
            </a:lvl8pPr>
            <a:lvl9pPr marL="3886200" indent="-228600" eaLnBrk="0" fontAlgn="base" hangingPunct="0">
              <a:spcBef>
                <a:spcPct val="0"/>
              </a:spcBef>
              <a:spcAft>
                <a:spcPct val="0"/>
              </a:spcAft>
              <a:defRPr sz="1200">
                <a:solidFill>
                  <a:schemeClr val="bg1"/>
                </a:solidFill>
                <a:latin typeface="Arial Narrow" charset="0"/>
                <a:ea typeface="MS PGothic" charset="0"/>
                <a:cs typeface="MS PGothic" charset="0"/>
              </a:defRPr>
            </a:lvl9pPr>
          </a:lstStyle>
          <a:p>
            <a:pPr algn="ctr" eaLnBrk="1" hangingPunct="1"/>
            <a:r>
              <a:rPr lang="en-US" b="1" dirty="0">
                <a:solidFill>
                  <a:srgbClr val="000000"/>
                </a:solidFill>
                <a:latin typeface="Calibri"/>
              </a:rPr>
              <a:t>Community </a:t>
            </a:r>
            <a:r>
              <a:rPr lang="en-US" b="1" dirty="0" smtClean="0">
                <a:solidFill>
                  <a:srgbClr val="000000"/>
                </a:solidFill>
                <a:latin typeface="Calibri"/>
              </a:rPr>
              <a:t>and Social </a:t>
            </a:r>
            <a:r>
              <a:rPr lang="en-US" b="1" dirty="0">
                <a:solidFill>
                  <a:srgbClr val="000000"/>
                </a:solidFill>
                <a:latin typeface="Calibri"/>
              </a:rPr>
              <a:t>Services</a:t>
            </a:r>
          </a:p>
        </p:txBody>
      </p:sp>
      <p:sp>
        <p:nvSpPr>
          <p:cNvPr id="6" name="Rectangle 5"/>
          <p:cNvSpPr/>
          <p:nvPr/>
        </p:nvSpPr>
        <p:spPr>
          <a:xfrm rot="10800000">
            <a:off x="3027989" y="2144287"/>
            <a:ext cx="80139" cy="820949"/>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41" name="Rectangle 40"/>
          <p:cNvSpPr>
            <a:spLocks/>
          </p:cNvSpPr>
          <p:nvPr/>
        </p:nvSpPr>
        <p:spPr>
          <a:xfrm rot="2700000">
            <a:off x="2521209" y="4239658"/>
            <a:ext cx="93455" cy="788780"/>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42" name="Rectangle 41"/>
          <p:cNvSpPr/>
          <p:nvPr/>
        </p:nvSpPr>
        <p:spPr>
          <a:xfrm rot="19200000">
            <a:off x="3561123" y="4219774"/>
            <a:ext cx="85091" cy="860594"/>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43" name="Rectangle 42"/>
          <p:cNvSpPr/>
          <p:nvPr/>
        </p:nvSpPr>
        <p:spPr>
          <a:xfrm rot="5400000">
            <a:off x="2156408" y="3301372"/>
            <a:ext cx="80141" cy="1046745"/>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44" name="Rectangle 43"/>
          <p:cNvSpPr/>
          <p:nvPr/>
        </p:nvSpPr>
        <p:spPr>
          <a:xfrm rot="16200000">
            <a:off x="3915758" y="3305741"/>
            <a:ext cx="80141" cy="1046745"/>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45" name="Rectangle 44"/>
          <p:cNvSpPr>
            <a:spLocks/>
          </p:cNvSpPr>
          <p:nvPr/>
        </p:nvSpPr>
        <p:spPr>
          <a:xfrm rot="14400000">
            <a:off x="3762859" y="2419579"/>
            <a:ext cx="99143" cy="1041212"/>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47" name="Rectangle 46"/>
          <p:cNvSpPr/>
          <p:nvPr/>
        </p:nvSpPr>
        <p:spPr>
          <a:xfrm rot="7200000">
            <a:off x="2212699" y="2442039"/>
            <a:ext cx="82732" cy="1088774"/>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prstClr val="white"/>
              </a:solidFill>
            </a:endParaRPr>
          </a:p>
        </p:txBody>
      </p:sp>
      <p:sp>
        <p:nvSpPr>
          <p:cNvPr id="7" name="TextBox 6"/>
          <p:cNvSpPr txBox="1"/>
          <p:nvPr/>
        </p:nvSpPr>
        <p:spPr>
          <a:xfrm>
            <a:off x="6279342" y="1616004"/>
            <a:ext cx="2584894" cy="4665893"/>
          </a:xfrm>
          <a:prstGeom prst="rect">
            <a:avLst/>
          </a:prstGeom>
          <a:noFill/>
        </p:spPr>
        <p:txBody>
          <a:bodyPr wrap="square" rtlCol="0">
            <a:spAutoFit/>
          </a:bodyPr>
          <a:lstStyle/>
          <a:p>
            <a:pPr marL="342900" indent="-342900" eaLnBrk="0" hangingPunct="0">
              <a:lnSpc>
                <a:spcPts val="2400"/>
              </a:lnSpc>
              <a:spcBef>
                <a:spcPct val="20000"/>
              </a:spcBef>
              <a:spcAft>
                <a:spcPts val="600"/>
              </a:spcAft>
              <a:buClr>
                <a:srgbClr val="4E3594"/>
              </a:buClr>
              <a:buSzPct val="60000"/>
              <a:buFont typeface="Wingdings" charset="0"/>
              <a:buChar char="u"/>
            </a:pPr>
            <a:r>
              <a:rPr lang="en-CA" sz="1800" dirty="0">
                <a:solidFill>
                  <a:prstClr val="black"/>
                </a:solidFill>
                <a:latin typeface="Calibri"/>
                <a:ea typeface="MS PGothic" charset="0"/>
                <a:cs typeface="Times New Roman" charset="0"/>
              </a:rPr>
              <a:t>Common principles for coordinated care plans so all complex patients will have the same experience</a:t>
            </a:r>
          </a:p>
          <a:p>
            <a:pPr marL="342900" indent="-342900" eaLnBrk="0" hangingPunct="0">
              <a:lnSpc>
                <a:spcPts val="2400"/>
              </a:lnSpc>
              <a:spcBef>
                <a:spcPct val="20000"/>
              </a:spcBef>
              <a:spcAft>
                <a:spcPts val="600"/>
              </a:spcAft>
              <a:buClr>
                <a:srgbClr val="4E3594"/>
              </a:buClr>
              <a:buSzPct val="60000"/>
              <a:buFont typeface="Wingdings" charset="0"/>
              <a:buChar char="u"/>
            </a:pPr>
            <a:r>
              <a:rPr lang="en-CA" sz="1800" dirty="0">
                <a:solidFill>
                  <a:prstClr val="black"/>
                </a:solidFill>
                <a:latin typeface="Calibri"/>
                <a:ea typeface="MS PGothic" charset="0"/>
                <a:cs typeface="Times New Roman" charset="0"/>
              </a:rPr>
              <a:t>Help </a:t>
            </a:r>
            <a:r>
              <a:rPr lang="en-CA" sz="1800" dirty="0" smtClean="0">
                <a:solidFill>
                  <a:prstClr val="black"/>
                </a:solidFill>
                <a:latin typeface="Calibri"/>
                <a:ea typeface="MS PGothic" charset="0"/>
                <a:cs typeface="Times New Roman" charset="0"/>
              </a:rPr>
              <a:t>for patients and families to navigate </a:t>
            </a:r>
            <a:r>
              <a:rPr lang="en-CA" sz="1800" dirty="0">
                <a:solidFill>
                  <a:prstClr val="black"/>
                </a:solidFill>
                <a:latin typeface="Calibri"/>
                <a:ea typeface="MS PGothic" charset="0"/>
                <a:cs typeface="Times New Roman" charset="0"/>
              </a:rPr>
              <a:t>the </a:t>
            </a:r>
            <a:r>
              <a:rPr lang="en-CA" sz="1800" dirty="0" smtClean="0">
                <a:solidFill>
                  <a:prstClr val="black"/>
                </a:solidFill>
                <a:latin typeface="Calibri"/>
                <a:ea typeface="MS PGothic" charset="0"/>
                <a:cs typeface="Times New Roman" charset="0"/>
              </a:rPr>
              <a:t>health system</a:t>
            </a:r>
            <a:endParaRPr lang="en-CA" sz="1800" dirty="0">
              <a:solidFill>
                <a:prstClr val="black"/>
              </a:solidFill>
              <a:latin typeface="Calibri"/>
              <a:ea typeface="MS PGothic" charset="0"/>
              <a:cs typeface="Times New Roman" charset="0"/>
            </a:endParaRPr>
          </a:p>
          <a:p>
            <a:pPr marL="342900" indent="-342900" eaLnBrk="0" hangingPunct="0">
              <a:lnSpc>
                <a:spcPts val="2400"/>
              </a:lnSpc>
              <a:spcBef>
                <a:spcPct val="20000"/>
              </a:spcBef>
              <a:spcAft>
                <a:spcPts val="600"/>
              </a:spcAft>
              <a:buClr>
                <a:srgbClr val="4E3594"/>
              </a:buClr>
              <a:buSzPct val="60000"/>
              <a:buFont typeface="Wingdings" charset="0"/>
              <a:buChar char="u"/>
            </a:pPr>
            <a:r>
              <a:rPr lang="en-CA" sz="1800" dirty="0">
                <a:solidFill>
                  <a:prstClr val="black"/>
                </a:solidFill>
                <a:latin typeface="Calibri"/>
                <a:ea typeface="MS PGothic" charset="0"/>
                <a:cs typeface="Times New Roman" charset="0"/>
              </a:rPr>
              <a:t>Listening to and involving the patients, families and caregivers in all stages of the care design process</a:t>
            </a:r>
          </a:p>
        </p:txBody>
      </p:sp>
      <p:sp>
        <p:nvSpPr>
          <p:cNvPr id="8" name="Right Arrow 7"/>
          <p:cNvSpPr/>
          <p:nvPr/>
        </p:nvSpPr>
        <p:spPr>
          <a:xfrm>
            <a:off x="5339256" y="2758748"/>
            <a:ext cx="888359" cy="484632"/>
          </a:xfrm>
          <a:prstGeom prst="rightArrow">
            <a:avLst/>
          </a:prstGeom>
          <a:solidFill>
            <a:srgbClr val="007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CA" sz="2400">
              <a:solidFill>
                <a:prstClr val="white"/>
              </a:solidFill>
            </a:endParaRPr>
          </a:p>
        </p:txBody>
      </p:sp>
    </p:spTree>
    <p:extLst>
      <p:ext uri="{BB962C8B-B14F-4D97-AF65-F5344CB8AC3E}">
        <p14:creationId xmlns:p14="http://schemas.microsoft.com/office/powerpoint/2010/main" val="13688709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digital-agenda/sites/digital-agenda/files/PCP%20PPI%20chart%20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789363"/>
            <a:ext cx="65532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567719" y="1753324"/>
            <a:ext cx="83534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AT" sz="1600" dirty="0" err="1">
                <a:solidFill>
                  <a:srgbClr val="204388"/>
                </a:solidFill>
              </a:rPr>
              <a:t>About</a:t>
            </a:r>
            <a:r>
              <a:rPr lang="de-AT" sz="1600" dirty="0">
                <a:solidFill>
                  <a:srgbClr val="204388"/>
                </a:solidFill>
              </a:rPr>
              <a:t> Public </a:t>
            </a:r>
            <a:r>
              <a:rPr lang="de-AT" sz="1600" dirty="0" err="1">
                <a:solidFill>
                  <a:srgbClr val="204388"/>
                </a:solidFill>
              </a:rPr>
              <a:t>Procurement</a:t>
            </a:r>
            <a:r>
              <a:rPr lang="de-AT" sz="1600" dirty="0">
                <a:solidFill>
                  <a:srgbClr val="204388"/>
                </a:solidFill>
              </a:rPr>
              <a:t> of Innovation (PPI) </a:t>
            </a:r>
          </a:p>
          <a:p>
            <a:r>
              <a:rPr lang="en-GB" sz="1600" b="0" dirty="0">
                <a:solidFill>
                  <a:srgbClr val="204388"/>
                </a:solidFill>
              </a:rPr>
              <a:t>The PPI instrument can stimulate innovation by bringing innovative commercial end-solutions earlier to the market.</a:t>
            </a:r>
          </a:p>
          <a:p>
            <a:endParaRPr lang="en-GB" sz="1600" b="0" dirty="0">
              <a:solidFill>
                <a:srgbClr val="204388"/>
              </a:solidFill>
            </a:endParaRPr>
          </a:p>
          <a:p>
            <a:r>
              <a:rPr lang="en-GB" sz="1600" b="0" dirty="0">
                <a:solidFill>
                  <a:srgbClr val="204388"/>
                </a:solidFill>
              </a:rPr>
              <a:t>Public Procurement of Innovative solutions (PPI) is used when challenges can be addressed by innovative solutions that are nearly on the market (or already in small quantity in the market) and don't need new Research &amp; Development (R&amp;D). PPI acts as launching customer / early adopter / first buyer of innovative commercial end-solutions newly arriving on the market </a:t>
            </a:r>
          </a:p>
          <a:p>
            <a:endParaRPr lang="en-GB" sz="1600" b="0" dirty="0"/>
          </a:p>
        </p:txBody>
      </p:sp>
      <p:sp>
        <p:nvSpPr>
          <p:cNvPr id="8196" name="Left Arrow 11"/>
          <p:cNvSpPr>
            <a:spLocks noChangeArrowheads="1"/>
          </p:cNvSpPr>
          <p:nvPr/>
        </p:nvSpPr>
        <p:spPr bwMode="auto">
          <a:xfrm>
            <a:off x="8059738" y="4997450"/>
            <a:ext cx="977900" cy="484188"/>
          </a:xfrm>
          <a:prstGeom prst="leftArrow">
            <a:avLst>
              <a:gd name="adj1" fmla="val 50000"/>
              <a:gd name="adj2" fmla="val 50024"/>
            </a:avLst>
          </a:prstGeom>
          <a:solidFill>
            <a:srgbClr val="3166CF">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US"/>
          </a:p>
        </p:txBody>
      </p:sp>
      <p:sp>
        <p:nvSpPr>
          <p:cNvPr id="8197" name="Rounded Rectangle 12"/>
          <p:cNvSpPr>
            <a:spLocks noChangeArrowheads="1"/>
          </p:cNvSpPr>
          <p:nvPr/>
        </p:nvSpPr>
        <p:spPr bwMode="auto">
          <a:xfrm>
            <a:off x="5940425" y="3933825"/>
            <a:ext cx="2087563" cy="2735263"/>
          </a:xfrm>
          <a:prstGeom prst="roundRect">
            <a:avLst>
              <a:gd name="adj" fmla="val 16667"/>
            </a:avLst>
          </a:prstGeom>
          <a:noFill/>
          <a:ln w="38100" algn="ctr">
            <a:solidFill>
              <a:srgbClr val="3E6FD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endParaRPr lang="en-US"/>
          </a:p>
        </p:txBody>
      </p:sp>
      <p:sp>
        <p:nvSpPr>
          <p:cNvPr id="6" name="Rectangle 5"/>
          <p:cNvSpPr/>
          <p:nvPr/>
        </p:nvSpPr>
        <p:spPr>
          <a:xfrm>
            <a:off x="-22200" y="908720"/>
            <a:ext cx="3874120" cy="646331"/>
          </a:xfrm>
          <a:prstGeom prst="rect">
            <a:avLst/>
          </a:prstGeom>
        </p:spPr>
        <p:txBody>
          <a:bodyPr wrap="square">
            <a:spAutoFit/>
          </a:bodyPr>
          <a:lstStyle/>
          <a:p>
            <a:r>
              <a:rPr lang="en-GB" sz="1200" b="1" dirty="0">
                <a:solidFill>
                  <a:srgbClr val="E5232D"/>
                </a:solidFill>
                <a:latin typeface="Verdana" pitchFamily="34" charset="0"/>
              </a:rPr>
              <a:t>Call - Personalised Medicine</a:t>
            </a:r>
          </a:p>
          <a:p>
            <a:r>
              <a:rPr lang="en-GB" sz="1200" b="1" dirty="0">
                <a:solidFill>
                  <a:srgbClr val="E5232D"/>
                </a:solidFill>
                <a:latin typeface="Verdana" pitchFamily="34" charset="0"/>
              </a:rPr>
              <a:t>1.4 Active ageing and self-management of health</a:t>
            </a:r>
          </a:p>
        </p:txBody>
      </p:sp>
    </p:spTree>
    <p:extLst>
      <p:ext uri="{BB962C8B-B14F-4D97-AF65-F5344CB8AC3E}">
        <p14:creationId xmlns:p14="http://schemas.microsoft.com/office/powerpoint/2010/main" val="3718988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604838" y="1451613"/>
            <a:ext cx="8539162" cy="360363"/>
          </a:xfrm>
        </p:spPr>
        <p:txBody>
          <a:bodyPr/>
          <a:lstStyle/>
          <a:p>
            <a:pPr>
              <a:spcBef>
                <a:spcPts val="600"/>
              </a:spcBef>
            </a:pPr>
            <a:r>
              <a:rPr lang="en-GB" altLang="en-US" sz="2400" dirty="0" smtClean="0">
                <a:solidFill>
                  <a:srgbClr val="204388"/>
                </a:solidFill>
              </a:rPr>
              <a:t/>
            </a:r>
            <a:br>
              <a:rPr lang="en-GB" altLang="en-US" sz="2400" dirty="0" smtClean="0">
                <a:solidFill>
                  <a:srgbClr val="204388"/>
                </a:solidFill>
              </a:rPr>
            </a:br>
            <a:r>
              <a:rPr lang="en-GB" altLang="en-US" sz="2400" dirty="0" smtClean="0">
                <a:solidFill>
                  <a:srgbClr val="204388"/>
                </a:solidFill>
              </a:rPr>
              <a:t/>
            </a:r>
            <a:br>
              <a:rPr lang="en-GB" altLang="en-US" sz="2400" dirty="0" smtClean="0">
                <a:solidFill>
                  <a:srgbClr val="204388"/>
                </a:solidFill>
              </a:rPr>
            </a:br>
            <a:r>
              <a:rPr lang="en-GB" altLang="en-US" sz="2400" dirty="0" smtClean="0">
                <a:solidFill>
                  <a:srgbClr val="204388"/>
                </a:solidFill>
              </a:rPr>
              <a:t/>
            </a:r>
            <a:br>
              <a:rPr lang="en-GB" altLang="en-US" sz="2400" dirty="0" smtClean="0">
                <a:solidFill>
                  <a:srgbClr val="204388"/>
                </a:solidFill>
              </a:rPr>
            </a:br>
            <a:r>
              <a:rPr lang="en-GB" altLang="en-US" sz="1800" dirty="0">
                <a:solidFill>
                  <a:srgbClr val="FF0000"/>
                </a:solidFill>
              </a:rPr>
              <a:t>SC1-PM-13–2016</a:t>
            </a:r>
            <a:br>
              <a:rPr lang="en-GB" altLang="en-US" sz="1800" dirty="0">
                <a:solidFill>
                  <a:srgbClr val="FF0000"/>
                </a:solidFill>
              </a:rPr>
            </a:br>
            <a:r>
              <a:rPr lang="en-GB" altLang="en-US" sz="1800" dirty="0">
                <a:solidFill>
                  <a:srgbClr val="FF0000"/>
                </a:solidFill>
              </a:rPr>
              <a:t>PPI for deployment and scaling up of ICT solutions for active and healthy </a:t>
            </a:r>
            <a:r>
              <a:rPr lang="en-GB" altLang="en-US" sz="1800" dirty="0" smtClean="0">
                <a:solidFill>
                  <a:srgbClr val="FF0000"/>
                </a:solidFill>
              </a:rPr>
              <a:t>ageing</a:t>
            </a:r>
            <a:br>
              <a:rPr lang="en-GB" altLang="en-US" sz="1800" dirty="0" smtClean="0">
                <a:solidFill>
                  <a:srgbClr val="FF0000"/>
                </a:solidFill>
              </a:rPr>
            </a:br>
            <a:r>
              <a:rPr lang="en-GB" altLang="en-US" sz="1800" dirty="0" smtClean="0">
                <a:solidFill>
                  <a:srgbClr val="FF0000"/>
                </a:solidFill>
              </a:rPr>
              <a:t/>
            </a:r>
            <a:br>
              <a:rPr lang="en-GB" altLang="en-US" sz="1800" dirty="0" smtClean="0">
                <a:solidFill>
                  <a:srgbClr val="FF0000"/>
                </a:solidFill>
              </a:rPr>
            </a:br>
            <a:r>
              <a:rPr lang="de-AT" altLang="en-US" sz="2000" u="sng" dirty="0" smtClean="0">
                <a:solidFill>
                  <a:srgbClr val="FF0000"/>
                </a:solidFill>
              </a:rPr>
              <a:t>Scope</a:t>
            </a:r>
            <a:endParaRPr lang="en-GB" altLang="en-US" sz="2400" u="sng" dirty="0" smtClean="0">
              <a:solidFill>
                <a:srgbClr val="FF0000"/>
              </a:solidFill>
            </a:endParaRPr>
          </a:p>
        </p:txBody>
      </p:sp>
      <p:sp>
        <p:nvSpPr>
          <p:cNvPr id="81926" name="Rectangle 6"/>
          <p:cNvSpPr>
            <a:spLocks noGrp="1" noChangeArrowheads="1"/>
          </p:cNvSpPr>
          <p:nvPr>
            <p:ph type="subTitle" idx="1"/>
          </p:nvPr>
        </p:nvSpPr>
        <p:spPr>
          <a:xfrm>
            <a:off x="148967" y="3055200"/>
            <a:ext cx="8782050" cy="4210050"/>
          </a:xfrm>
        </p:spPr>
        <p:txBody>
          <a:bodyPr/>
          <a:lstStyle/>
          <a:p>
            <a:pPr marL="449263" indent="-163513">
              <a:spcAft>
                <a:spcPts val="600"/>
              </a:spcAft>
              <a:buClr>
                <a:srgbClr val="004494"/>
              </a:buClr>
              <a:buSzPct val="150000"/>
              <a:buFont typeface="Arial" pitchFamily="34" charset="0"/>
              <a:buChar char="•"/>
              <a:tabLst>
                <a:tab pos="898525" algn="l"/>
              </a:tabLst>
              <a:defRPr/>
            </a:pPr>
            <a:r>
              <a:rPr lang="en-GB" sz="1800" b="0" kern="1200" dirty="0">
                <a:solidFill>
                  <a:srgbClr val="004494"/>
                </a:solidFill>
              </a:rPr>
              <a:t> </a:t>
            </a:r>
            <a:r>
              <a:rPr lang="en-GB" sz="1800" b="0" kern="1200" dirty="0" smtClean="0">
                <a:solidFill>
                  <a:srgbClr val="004494"/>
                </a:solidFill>
              </a:rPr>
              <a:t>	Target </a:t>
            </a:r>
            <a:r>
              <a:rPr lang="en-GB" sz="1800" b="0" kern="1200" dirty="0">
                <a:solidFill>
                  <a:srgbClr val="004494"/>
                </a:solidFill>
              </a:rPr>
              <a:t>deployment of active and healthy ageing solutions at large scale across different regions in </a:t>
            </a:r>
            <a:r>
              <a:rPr lang="en-GB" sz="1800" b="0" kern="1200" dirty="0" smtClean="0">
                <a:solidFill>
                  <a:srgbClr val="004494"/>
                </a:solidFill>
              </a:rPr>
              <a:t>Europe</a:t>
            </a:r>
            <a:endParaRPr lang="en-GB" sz="1800" b="0" kern="1200" dirty="0">
              <a:solidFill>
                <a:srgbClr val="004494"/>
              </a:solidFill>
            </a:endParaRPr>
          </a:p>
          <a:p>
            <a:pPr marL="285750">
              <a:spcAft>
                <a:spcPts val="600"/>
              </a:spcAft>
              <a:buClr>
                <a:srgbClr val="004494"/>
              </a:buClr>
              <a:buSzPct val="150000"/>
              <a:buFont typeface="Arial" pitchFamily="34" charset="0"/>
              <a:buChar char="•"/>
              <a:defRPr/>
            </a:pPr>
            <a:r>
              <a:rPr lang="en-GB" sz="1800" b="0" kern="1200" dirty="0" smtClean="0">
                <a:solidFill>
                  <a:srgbClr val="004494"/>
                </a:solidFill>
              </a:rPr>
              <a:t>	Specify</a:t>
            </a:r>
            <a:r>
              <a:rPr lang="en-GB" sz="1800" b="0" kern="1200" dirty="0">
                <a:solidFill>
                  <a:srgbClr val="004494"/>
                </a:solidFill>
              </a:rPr>
              <a:t>, purchase and deploy ICT based solutions for active and healthy </a:t>
            </a:r>
            <a:r>
              <a:rPr lang="en-GB" sz="1800" b="0" kern="1200" dirty="0" smtClean="0">
                <a:solidFill>
                  <a:srgbClr val="004494"/>
                </a:solidFill>
              </a:rPr>
              <a:t>ageing</a:t>
            </a:r>
          </a:p>
          <a:p>
            <a:pPr marL="714375" lvl="1" indent="-449263">
              <a:spcAft>
                <a:spcPts val="600"/>
              </a:spcAft>
              <a:buSzPct val="150000"/>
              <a:buFont typeface="Arial" pitchFamily="34" charset="0"/>
              <a:buChar char="•"/>
              <a:defRPr/>
            </a:pPr>
            <a:r>
              <a:rPr lang="en-GB" sz="1800" b="0" kern="1200" dirty="0" smtClean="0">
                <a:solidFill>
                  <a:srgbClr val="004494"/>
                </a:solidFill>
              </a:rPr>
              <a:t>	</a:t>
            </a:r>
            <a:r>
              <a:rPr lang="en-GB" sz="1800" kern="1200" dirty="0">
                <a:solidFill>
                  <a:srgbClr val="004494"/>
                </a:solidFill>
              </a:rPr>
              <a:t>Must contribute to:</a:t>
            </a:r>
          </a:p>
          <a:p>
            <a:pPr marL="1163638" lvl="1" indent="-265113" eaLnBrk="1" hangingPunct="1">
              <a:spcBef>
                <a:spcPts val="0"/>
              </a:spcBef>
              <a:spcAft>
                <a:spcPts val="600"/>
              </a:spcAft>
              <a:buSzPct val="150000"/>
              <a:buFont typeface="Arial" pitchFamily="34" charset="0"/>
              <a:buChar char="•"/>
              <a:defRPr/>
            </a:pPr>
            <a:r>
              <a:rPr lang="en-GB" sz="1600" kern="1200" dirty="0" smtClean="0">
                <a:solidFill>
                  <a:srgbClr val="004494"/>
                </a:solidFill>
              </a:rPr>
              <a:t>Scaling </a:t>
            </a:r>
            <a:r>
              <a:rPr lang="en-GB" sz="1600" kern="1200" dirty="0">
                <a:solidFill>
                  <a:srgbClr val="004494"/>
                </a:solidFill>
              </a:rPr>
              <a:t>Up </a:t>
            </a:r>
            <a:r>
              <a:rPr lang="en-GB" sz="1600" kern="1200" dirty="0" smtClean="0">
                <a:solidFill>
                  <a:srgbClr val="004494"/>
                </a:solidFill>
              </a:rPr>
              <a:t>Strategy </a:t>
            </a:r>
            <a:r>
              <a:rPr lang="en-GB" sz="1600" kern="1200" dirty="0">
                <a:solidFill>
                  <a:srgbClr val="004494"/>
                </a:solidFill>
              </a:rPr>
              <a:t>of the </a:t>
            </a:r>
            <a:r>
              <a:rPr lang="en-GB" sz="1600" b="1" kern="1200" dirty="0">
                <a:solidFill>
                  <a:srgbClr val="004494"/>
                </a:solidFill>
              </a:rPr>
              <a:t>European Innovation Partnership on Active and Healthy </a:t>
            </a:r>
            <a:r>
              <a:rPr lang="en-GB" sz="1600" b="1" kern="1200" dirty="0" smtClean="0">
                <a:solidFill>
                  <a:srgbClr val="004494"/>
                </a:solidFill>
              </a:rPr>
              <a:t>Ageing</a:t>
            </a:r>
          </a:p>
          <a:p>
            <a:pPr marL="1163638" lvl="1" indent="-265113" eaLnBrk="1" hangingPunct="1">
              <a:spcBef>
                <a:spcPts val="0"/>
              </a:spcBef>
              <a:spcAft>
                <a:spcPts val="600"/>
              </a:spcAft>
              <a:buSzPct val="150000"/>
              <a:buFont typeface="Arial" pitchFamily="34" charset="0"/>
              <a:buChar char="•"/>
              <a:defRPr/>
            </a:pPr>
            <a:r>
              <a:rPr lang="en-GB" sz="1600" kern="1200" dirty="0" smtClean="0">
                <a:solidFill>
                  <a:srgbClr val="004494"/>
                </a:solidFill>
              </a:rPr>
              <a:t>Boosting </a:t>
            </a:r>
            <a:r>
              <a:rPr lang="en-GB" sz="1600" kern="1200" dirty="0">
                <a:solidFill>
                  <a:srgbClr val="004494"/>
                </a:solidFill>
              </a:rPr>
              <a:t>the </a:t>
            </a:r>
            <a:r>
              <a:rPr lang="en-GB" sz="1600" b="1" kern="1200" dirty="0">
                <a:solidFill>
                  <a:srgbClr val="004494"/>
                </a:solidFill>
              </a:rPr>
              <a:t>Silver Economy </a:t>
            </a:r>
            <a:r>
              <a:rPr lang="en-GB" sz="1600" kern="1200" dirty="0">
                <a:solidFill>
                  <a:srgbClr val="004494"/>
                </a:solidFill>
              </a:rPr>
              <a:t>and </a:t>
            </a:r>
            <a:r>
              <a:rPr lang="en-GB" sz="1600" b="1" kern="1200" dirty="0">
                <a:solidFill>
                  <a:srgbClr val="004494"/>
                </a:solidFill>
              </a:rPr>
              <a:t>Digital Single Market</a:t>
            </a:r>
            <a:r>
              <a:rPr lang="en-GB" sz="1600" kern="1200" dirty="0">
                <a:solidFill>
                  <a:srgbClr val="004494"/>
                </a:solidFill>
              </a:rPr>
              <a:t> in </a:t>
            </a:r>
            <a:r>
              <a:rPr lang="en-GB" sz="1600" kern="1200" dirty="0" smtClean="0">
                <a:solidFill>
                  <a:srgbClr val="004494"/>
                </a:solidFill>
              </a:rPr>
              <a:t>Europe </a:t>
            </a:r>
            <a:endParaRPr lang="en-GB" sz="1400" kern="1200" dirty="0">
              <a:solidFill>
                <a:srgbClr val="004494"/>
              </a:solidFill>
            </a:endParaRPr>
          </a:p>
          <a:p>
            <a:pPr marL="714375" lvl="1" indent="-449263" eaLnBrk="1" hangingPunct="1">
              <a:spcBef>
                <a:spcPts val="0"/>
              </a:spcBef>
              <a:spcAft>
                <a:spcPts val="600"/>
              </a:spcAft>
              <a:buSzPct val="150000"/>
              <a:buFont typeface="Arial" pitchFamily="34" charset="0"/>
              <a:buChar char="•"/>
              <a:defRPr/>
            </a:pPr>
            <a:r>
              <a:rPr lang="en-GB" sz="1800" b="0" kern="1200" dirty="0" smtClean="0">
                <a:solidFill>
                  <a:srgbClr val="004494"/>
                </a:solidFill>
              </a:rPr>
              <a:t>Proposals </a:t>
            </a:r>
            <a:r>
              <a:rPr lang="en-GB" sz="1800" b="0" kern="1200" dirty="0">
                <a:solidFill>
                  <a:srgbClr val="004494"/>
                </a:solidFill>
              </a:rPr>
              <a:t>requesting a contribution from the EU of between EUR 2 and 5 million would allow this specific challenge to be addressed appropriately through </a:t>
            </a:r>
            <a:r>
              <a:rPr lang="en-GB" sz="1800" b="0" kern="1200" dirty="0" smtClean="0">
                <a:solidFill>
                  <a:srgbClr val="004494"/>
                </a:solidFill>
              </a:rPr>
              <a:t>PPI </a:t>
            </a:r>
            <a:endParaRPr lang="en-GB" sz="1800" b="0" kern="1200" dirty="0">
              <a:solidFill>
                <a:srgbClr val="004494"/>
              </a:solidFill>
            </a:endParaRPr>
          </a:p>
        </p:txBody>
      </p:sp>
      <p:cxnSp>
        <p:nvCxnSpPr>
          <p:cNvPr id="10244" name="Straight Connector 2"/>
          <p:cNvCxnSpPr>
            <a:cxnSpLocks noChangeShapeType="1"/>
          </p:cNvCxnSpPr>
          <p:nvPr/>
        </p:nvCxnSpPr>
        <p:spPr bwMode="auto">
          <a:xfrm flipH="1">
            <a:off x="6012160" y="1444625"/>
            <a:ext cx="503238" cy="58324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2200" y="908720"/>
            <a:ext cx="3874120" cy="646331"/>
          </a:xfrm>
          <a:prstGeom prst="rect">
            <a:avLst/>
          </a:prstGeom>
        </p:spPr>
        <p:txBody>
          <a:bodyPr wrap="square">
            <a:spAutoFit/>
          </a:bodyPr>
          <a:lstStyle/>
          <a:p>
            <a:r>
              <a:rPr lang="en-GB" sz="1200" b="1" dirty="0">
                <a:solidFill>
                  <a:srgbClr val="E5232D"/>
                </a:solidFill>
                <a:latin typeface="Verdana" pitchFamily="34" charset="0"/>
              </a:rPr>
              <a:t>Call - Personalised Medicine</a:t>
            </a:r>
          </a:p>
          <a:p>
            <a:r>
              <a:rPr lang="en-GB" sz="1200" b="1" dirty="0">
                <a:solidFill>
                  <a:srgbClr val="E5232D"/>
                </a:solidFill>
                <a:latin typeface="Verdana" pitchFamily="34" charset="0"/>
              </a:rPr>
              <a:t>1.4 Active ageing and self-management of health</a:t>
            </a:r>
          </a:p>
        </p:txBody>
      </p:sp>
    </p:spTree>
    <p:extLst>
      <p:ext uri="{BB962C8B-B14F-4D97-AF65-F5344CB8AC3E}">
        <p14:creationId xmlns:p14="http://schemas.microsoft.com/office/powerpoint/2010/main" val="389610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a:xfrm>
            <a:off x="373063" y="1052513"/>
            <a:ext cx="8539162" cy="790575"/>
          </a:xfrm>
        </p:spPr>
        <p:txBody>
          <a:bodyPr/>
          <a:lstStyle/>
          <a:p>
            <a:r>
              <a:rPr lang="en-GB" altLang="en-US" sz="2400" dirty="0" smtClean="0">
                <a:solidFill>
                  <a:schemeClr val="tx1"/>
                </a:solidFill>
              </a:rPr>
              <a:t/>
            </a:r>
            <a:br>
              <a:rPr lang="en-GB" altLang="en-US" sz="2400" dirty="0" smtClean="0">
                <a:solidFill>
                  <a:schemeClr val="tx1"/>
                </a:solidFill>
              </a:rPr>
            </a:br>
            <a:r>
              <a:rPr lang="en-GB" altLang="en-US" sz="2400" dirty="0" smtClean="0">
                <a:solidFill>
                  <a:srgbClr val="204388"/>
                </a:solidFill>
              </a:rPr>
              <a:t/>
            </a:r>
            <a:br>
              <a:rPr lang="en-GB" altLang="en-US" sz="2400" dirty="0" smtClean="0">
                <a:solidFill>
                  <a:srgbClr val="204388"/>
                </a:solidFill>
              </a:rPr>
            </a:br>
            <a:r>
              <a:rPr lang="en-GB" altLang="en-US" sz="800" dirty="0" smtClean="0">
                <a:solidFill>
                  <a:srgbClr val="204388"/>
                </a:solidFill>
              </a:rPr>
              <a:t> </a:t>
            </a:r>
            <a:r>
              <a:rPr lang="en-GB" altLang="en-US" sz="2400" dirty="0" smtClean="0">
                <a:solidFill>
                  <a:srgbClr val="204388"/>
                </a:solidFill>
              </a:rPr>
              <a:t/>
            </a:r>
            <a:br>
              <a:rPr lang="en-GB" altLang="en-US" sz="2400" dirty="0" smtClean="0">
                <a:solidFill>
                  <a:srgbClr val="204388"/>
                </a:solidFill>
              </a:rPr>
            </a:br>
            <a:r>
              <a:rPr lang="en-GB" altLang="en-US" sz="2000" dirty="0" smtClean="0">
                <a:solidFill>
                  <a:srgbClr val="FF0000"/>
                </a:solidFill>
              </a:rPr>
              <a:t>SC1-PM-13 </a:t>
            </a:r>
            <a:r>
              <a:rPr lang="en-GB" altLang="en-US" sz="2000" u="sng" dirty="0" smtClean="0">
                <a:solidFill>
                  <a:srgbClr val="FF0000"/>
                </a:solidFill>
              </a:rPr>
              <a:t>Expected Impact</a:t>
            </a:r>
            <a:endParaRPr lang="en-GB" altLang="en-US" sz="2400" u="sng" dirty="0" smtClean="0">
              <a:solidFill>
                <a:srgbClr val="FF0000"/>
              </a:solidFill>
            </a:endParaRPr>
          </a:p>
        </p:txBody>
      </p:sp>
      <p:cxnSp>
        <p:nvCxnSpPr>
          <p:cNvPr id="11267" name="Straight Connector 2"/>
          <p:cNvCxnSpPr>
            <a:cxnSpLocks noChangeShapeType="1"/>
          </p:cNvCxnSpPr>
          <p:nvPr/>
        </p:nvCxnSpPr>
        <p:spPr bwMode="auto">
          <a:xfrm flipH="1">
            <a:off x="3451225" y="1196975"/>
            <a:ext cx="503238" cy="58324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0" name="Rectangle 6"/>
          <p:cNvSpPr txBox="1">
            <a:spLocks noChangeArrowheads="1"/>
          </p:cNvSpPr>
          <p:nvPr/>
        </p:nvSpPr>
        <p:spPr bwMode="auto">
          <a:xfrm>
            <a:off x="234950" y="2114550"/>
            <a:ext cx="8688388"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2200" b="1">
                <a:solidFill>
                  <a:srgbClr val="0F5494"/>
                </a:solidFill>
                <a:latin typeface="Verdana" pitchFamily="34" charset="0"/>
              </a:defRPr>
            </a:lvl1pPr>
            <a:lvl2pPr>
              <a:defRPr sz="2000">
                <a:solidFill>
                  <a:srgbClr val="0F5494"/>
                </a:solidFill>
                <a:latin typeface="Verdana" pitchFamily="34" charset="0"/>
              </a:defRPr>
            </a:lvl2pPr>
            <a:lvl3pPr>
              <a:defRPr sz="1400">
                <a:solidFill>
                  <a:schemeClr val="tx1"/>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Aft>
                <a:spcPts val="600"/>
              </a:spcAft>
              <a:buClr>
                <a:srgbClr val="004494"/>
              </a:buClr>
              <a:buSzPct val="150000"/>
              <a:buFontTx/>
              <a:buChar char="•"/>
            </a:pPr>
            <a:r>
              <a:rPr lang="en-GB" sz="1800" b="0" dirty="0">
                <a:solidFill>
                  <a:srgbClr val="004494"/>
                </a:solidFill>
              </a:rPr>
              <a:t>Growing awareness and successful use of public procurement to boost ICT innovation applied to active and healthy ageing, </a:t>
            </a:r>
          </a:p>
          <a:p>
            <a:pPr>
              <a:spcAft>
                <a:spcPts val="600"/>
              </a:spcAft>
              <a:buClr>
                <a:srgbClr val="004494"/>
              </a:buClr>
              <a:buSzPct val="150000"/>
              <a:buFontTx/>
              <a:buChar char="•"/>
            </a:pPr>
            <a:r>
              <a:rPr lang="en-GB" sz="1800" b="0" dirty="0">
                <a:solidFill>
                  <a:srgbClr val="004494"/>
                </a:solidFill>
              </a:rPr>
              <a:t>Contribution with data and experiences to regulatory and legislative process development</a:t>
            </a:r>
          </a:p>
          <a:p>
            <a:pPr>
              <a:spcAft>
                <a:spcPts val="600"/>
              </a:spcAft>
              <a:buClr>
                <a:srgbClr val="004494"/>
              </a:buClr>
              <a:buSzPct val="150000"/>
              <a:buFontTx/>
              <a:buChar char="•"/>
            </a:pPr>
            <a:r>
              <a:rPr lang="en-GB" sz="1800" b="0" dirty="0">
                <a:solidFill>
                  <a:srgbClr val="004494"/>
                </a:solidFill>
              </a:rPr>
              <a:t>Contribution of open and comprehensive socio-economic evidence base for ICT investments in the field that can support the development of sustainable business models </a:t>
            </a:r>
          </a:p>
          <a:p>
            <a:pPr>
              <a:spcAft>
                <a:spcPts val="600"/>
              </a:spcAft>
              <a:buClr>
                <a:srgbClr val="004494"/>
              </a:buClr>
              <a:buSzPct val="150000"/>
              <a:buFontTx/>
              <a:buChar char="•"/>
            </a:pPr>
            <a:r>
              <a:rPr lang="en-GB" sz="1800" b="0" dirty="0">
                <a:solidFill>
                  <a:srgbClr val="004494"/>
                </a:solidFill>
              </a:rPr>
              <a:t>Support initiatives on interoperability and standardisation that can contribute to defragmentation of the market</a:t>
            </a:r>
          </a:p>
          <a:p>
            <a:pPr>
              <a:spcAft>
                <a:spcPts val="600"/>
              </a:spcAft>
              <a:buClr>
                <a:srgbClr val="004494"/>
              </a:buClr>
              <a:buSzPct val="150000"/>
              <a:buFontTx/>
              <a:buChar char="•"/>
            </a:pPr>
            <a:r>
              <a:rPr lang="en-GB" sz="1800" b="0" dirty="0">
                <a:solidFill>
                  <a:srgbClr val="004494"/>
                </a:solidFill>
              </a:rPr>
              <a:t>Creation of economic boundary conditions that can support long-term sustainability of health and care systems and emergence of new business models</a:t>
            </a:r>
          </a:p>
          <a:p>
            <a:pPr>
              <a:spcAft>
                <a:spcPts val="600"/>
              </a:spcAft>
              <a:buClr>
                <a:srgbClr val="004494"/>
              </a:buClr>
              <a:buSzPct val="150000"/>
              <a:buFontTx/>
              <a:buChar char="•"/>
            </a:pPr>
            <a:r>
              <a:rPr lang="en-GB" sz="1800" b="0" dirty="0">
                <a:solidFill>
                  <a:srgbClr val="004494"/>
                </a:solidFill>
              </a:rPr>
              <a:t>Support forward looking, concerted public-sector investment strategies that benefit from joint approaches across different regions;  </a:t>
            </a:r>
          </a:p>
          <a:p>
            <a:pPr>
              <a:spcAft>
                <a:spcPts val="1200"/>
              </a:spcAft>
              <a:buClr>
                <a:srgbClr val="004494"/>
              </a:buClr>
              <a:buSzPct val="150000"/>
            </a:pPr>
            <a:endParaRPr lang="en-GB" altLang="en-US" sz="1800" b="0" dirty="0">
              <a:solidFill>
                <a:srgbClr val="004494"/>
              </a:solidFill>
            </a:endParaRPr>
          </a:p>
          <a:p>
            <a:pPr>
              <a:spcAft>
                <a:spcPts val="1200"/>
              </a:spcAft>
              <a:buClr>
                <a:srgbClr val="E5222D"/>
              </a:buClr>
              <a:buSzPct val="150000"/>
              <a:buFontTx/>
              <a:buChar char="•"/>
            </a:pPr>
            <a:endParaRPr lang="en-GB" altLang="en-US" sz="1800" b="0" dirty="0">
              <a:solidFill>
                <a:srgbClr val="004494"/>
              </a:solidFill>
            </a:endParaRPr>
          </a:p>
        </p:txBody>
      </p:sp>
      <p:sp>
        <p:nvSpPr>
          <p:cNvPr id="6" name="Rectangle 5"/>
          <p:cNvSpPr/>
          <p:nvPr/>
        </p:nvSpPr>
        <p:spPr>
          <a:xfrm>
            <a:off x="-22200" y="908720"/>
            <a:ext cx="3874120" cy="646331"/>
          </a:xfrm>
          <a:prstGeom prst="rect">
            <a:avLst/>
          </a:prstGeom>
        </p:spPr>
        <p:txBody>
          <a:bodyPr wrap="square">
            <a:spAutoFit/>
          </a:bodyPr>
          <a:lstStyle/>
          <a:p>
            <a:r>
              <a:rPr lang="en-GB" sz="1200" b="1" dirty="0">
                <a:solidFill>
                  <a:srgbClr val="E5232D"/>
                </a:solidFill>
                <a:latin typeface="Verdana" pitchFamily="34" charset="0"/>
              </a:rPr>
              <a:t>Call - Personalised Medicine</a:t>
            </a:r>
          </a:p>
          <a:p>
            <a:r>
              <a:rPr lang="en-GB" sz="1200" b="1" dirty="0">
                <a:solidFill>
                  <a:srgbClr val="E5232D"/>
                </a:solidFill>
                <a:latin typeface="Verdana" pitchFamily="34" charset="0"/>
              </a:rPr>
              <a:t>1.4 Active ageing and self-management of health</a:t>
            </a:r>
          </a:p>
        </p:txBody>
      </p:sp>
    </p:spTree>
    <p:extLst>
      <p:ext uri="{BB962C8B-B14F-4D97-AF65-F5344CB8AC3E}">
        <p14:creationId xmlns:p14="http://schemas.microsoft.com/office/powerpoint/2010/main" val="3290946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ctrTitle"/>
          </p:nvPr>
        </p:nvSpPr>
        <p:spPr>
          <a:xfrm>
            <a:off x="384175" y="1635125"/>
            <a:ext cx="8539163" cy="790575"/>
          </a:xfrm>
        </p:spPr>
        <p:txBody>
          <a:bodyPr/>
          <a:lstStyle/>
          <a:p>
            <a:pPr algn="ctr"/>
            <a:r>
              <a:rPr lang="en-GB" altLang="en-US" sz="800" dirty="0" smtClean="0">
                <a:solidFill>
                  <a:schemeClr val="tx1"/>
                </a:solidFill>
              </a:rPr>
              <a:t/>
            </a:r>
            <a:br>
              <a:rPr lang="en-GB" altLang="en-US" sz="800" dirty="0" smtClean="0">
                <a:solidFill>
                  <a:schemeClr val="tx1"/>
                </a:solidFill>
              </a:rPr>
            </a:br>
            <a:r>
              <a:rPr lang="en-GB" altLang="en-US" sz="2400" dirty="0" smtClean="0">
                <a:solidFill>
                  <a:schemeClr val="tx1"/>
                </a:solidFill>
              </a:rPr>
              <a:t/>
            </a:r>
            <a:br>
              <a:rPr lang="en-GB" altLang="en-US" sz="2400" dirty="0" smtClean="0">
                <a:solidFill>
                  <a:schemeClr val="tx1"/>
                </a:solidFill>
              </a:rPr>
            </a:br>
            <a:r>
              <a:rPr lang="en-GB" altLang="en-US" sz="2400" dirty="0" smtClean="0">
                <a:solidFill>
                  <a:srgbClr val="204388"/>
                </a:solidFill>
              </a:rPr>
              <a:t/>
            </a:r>
            <a:br>
              <a:rPr lang="en-GB" altLang="en-US" sz="2400" dirty="0" smtClean="0">
                <a:solidFill>
                  <a:srgbClr val="204388"/>
                </a:solidFill>
              </a:rPr>
            </a:br>
            <a:r>
              <a:rPr lang="en-GB" altLang="en-US" sz="2400" dirty="0" smtClean="0">
                <a:solidFill>
                  <a:srgbClr val="FF0000"/>
                </a:solidFill>
              </a:rPr>
              <a:t>SC1-PM-13 Deadline, Budgets, Thresholds</a:t>
            </a:r>
          </a:p>
        </p:txBody>
      </p:sp>
      <p:cxnSp>
        <p:nvCxnSpPr>
          <p:cNvPr id="12291" name="Straight Connector 2"/>
          <p:cNvCxnSpPr>
            <a:cxnSpLocks noChangeShapeType="1"/>
          </p:cNvCxnSpPr>
          <p:nvPr/>
        </p:nvCxnSpPr>
        <p:spPr bwMode="auto">
          <a:xfrm flipH="1">
            <a:off x="3451225" y="1196975"/>
            <a:ext cx="503238" cy="58324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2" name="Rectangle 6"/>
          <p:cNvSpPr txBox="1">
            <a:spLocks noChangeArrowheads="1"/>
          </p:cNvSpPr>
          <p:nvPr/>
        </p:nvSpPr>
        <p:spPr bwMode="auto">
          <a:xfrm>
            <a:off x="234950" y="2686050"/>
            <a:ext cx="8688388"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2200" b="1">
                <a:solidFill>
                  <a:srgbClr val="0F5494"/>
                </a:solidFill>
                <a:latin typeface="Verdana" pitchFamily="34" charset="0"/>
              </a:defRPr>
            </a:lvl1pPr>
            <a:lvl2pPr>
              <a:defRPr sz="2000">
                <a:solidFill>
                  <a:srgbClr val="0F5494"/>
                </a:solidFill>
                <a:latin typeface="Verdana" pitchFamily="34" charset="0"/>
              </a:defRPr>
            </a:lvl2pPr>
            <a:lvl3pPr>
              <a:defRPr sz="1400">
                <a:solidFill>
                  <a:schemeClr val="tx1"/>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Aft>
                <a:spcPts val="1200"/>
              </a:spcAft>
              <a:buClr>
                <a:srgbClr val="004494"/>
              </a:buClr>
              <a:buSzPct val="150000"/>
              <a:buFontTx/>
              <a:buChar char="•"/>
            </a:pPr>
            <a:endParaRPr lang="en-GB" altLang="en-US" sz="1800" b="0" dirty="0">
              <a:solidFill>
                <a:srgbClr val="004494"/>
              </a:solidFill>
            </a:endParaRPr>
          </a:p>
          <a:p>
            <a:pPr>
              <a:spcAft>
                <a:spcPts val="1200"/>
              </a:spcAft>
              <a:buClr>
                <a:srgbClr val="004494"/>
              </a:buClr>
              <a:buSzPct val="150000"/>
              <a:buFontTx/>
              <a:buChar char="•"/>
            </a:pPr>
            <a:r>
              <a:rPr lang="en-GB" altLang="en-US" sz="1800" b="0" dirty="0">
                <a:solidFill>
                  <a:srgbClr val="004494"/>
                </a:solidFill>
              </a:rPr>
              <a:t>Submission Deadline: </a:t>
            </a:r>
            <a:r>
              <a:rPr lang="en-GB" altLang="en-US" sz="1800" b="0" dirty="0" smtClean="0">
                <a:solidFill>
                  <a:srgbClr val="004494"/>
                </a:solidFill>
              </a:rPr>
              <a:t>16 February 2016, </a:t>
            </a:r>
            <a:r>
              <a:rPr lang="en-GB" sz="1800" b="0" dirty="0">
                <a:solidFill>
                  <a:srgbClr val="004494"/>
                </a:solidFill>
              </a:rPr>
              <a:t>17:00:00</a:t>
            </a:r>
            <a:r>
              <a:rPr lang="en-GB" altLang="en-US" sz="1800" b="0" dirty="0" smtClean="0">
                <a:solidFill>
                  <a:srgbClr val="004494"/>
                </a:solidFill>
              </a:rPr>
              <a:t> </a:t>
            </a:r>
            <a:r>
              <a:rPr lang="en-GB" altLang="en-US" sz="1800" b="0" dirty="0">
                <a:solidFill>
                  <a:srgbClr val="004494"/>
                </a:solidFill>
              </a:rPr>
              <a:t>(Brussels local time)</a:t>
            </a:r>
          </a:p>
          <a:p>
            <a:pPr>
              <a:spcAft>
                <a:spcPts val="1200"/>
              </a:spcAft>
              <a:buClr>
                <a:srgbClr val="004494"/>
              </a:buClr>
              <a:buSzPct val="150000"/>
              <a:buFontTx/>
              <a:buChar char="•"/>
            </a:pPr>
            <a:r>
              <a:rPr lang="de-AT" altLang="en-US" sz="1800" b="0" dirty="0" smtClean="0">
                <a:solidFill>
                  <a:srgbClr val="004494"/>
                </a:solidFill>
              </a:rPr>
              <a:t>Budget: </a:t>
            </a:r>
            <a:r>
              <a:rPr lang="en-GB" altLang="en-US" sz="1800" b="0" dirty="0">
                <a:solidFill>
                  <a:srgbClr val="004494"/>
                </a:solidFill>
              </a:rPr>
              <a:t>EUR 10.5 million funded by </a:t>
            </a:r>
            <a:r>
              <a:rPr lang="en-GB" altLang="en-US" sz="1800" b="0" dirty="0" smtClean="0">
                <a:solidFill>
                  <a:srgbClr val="004494"/>
                </a:solidFill>
              </a:rPr>
              <a:t>SC1</a:t>
            </a:r>
          </a:p>
          <a:p>
            <a:pPr>
              <a:spcAft>
                <a:spcPts val="1200"/>
              </a:spcAft>
              <a:buClr>
                <a:srgbClr val="004494"/>
              </a:buClr>
              <a:buSzPct val="150000"/>
              <a:buFontTx/>
              <a:buChar char="•"/>
            </a:pPr>
            <a:r>
              <a:rPr lang="de-AT" altLang="en-US" sz="1800" b="0" dirty="0" err="1" smtClean="0">
                <a:solidFill>
                  <a:srgbClr val="004494"/>
                </a:solidFill>
              </a:rPr>
              <a:t>Funding</a:t>
            </a:r>
            <a:r>
              <a:rPr lang="de-AT" altLang="en-US" sz="1800" b="0" dirty="0" smtClean="0">
                <a:solidFill>
                  <a:srgbClr val="004494"/>
                </a:solidFill>
              </a:rPr>
              <a:t> rate: </a:t>
            </a:r>
            <a:r>
              <a:rPr lang="de-AT" altLang="en-US" sz="1800" b="0" dirty="0" err="1" smtClean="0">
                <a:solidFill>
                  <a:srgbClr val="004494"/>
                </a:solidFill>
              </a:rPr>
              <a:t>up</a:t>
            </a:r>
            <a:r>
              <a:rPr lang="de-AT" altLang="en-US" sz="1800" b="0" dirty="0" smtClean="0">
                <a:solidFill>
                  <a:srgbClr val="004494"/>
                </a:solidFill>
              </a:rPr>
              <a:t> </a:t>
            </a:r>
            <a:r>
              <a:rPr lang="de-AT" altLang="en-US" sz="1800" b="0" dirty="0" err="1" smtClean="0">
                <a:solidFill>
                  <a:srgbClr val="004494"/>
                </a:solidFill>
              </a:rPr>
              <a:t>to</a:t>
            </a:r>
            <a:r>
              <a:rPr lang="de-AT" altLang="en-US" sz="1800" b="0" dirty="0" smtClean="0">
                <a:solidFill>
                  <a:srgbClr val="004494"/>
                </a:solidFill>
              </a:rPr>
              <a:t> 35%</a:t>
            </a:r>
            <a:endParaRPr lang="de-AT" altLang="en-US" sz="1800" b="0" dirty="0" smtClean="0">
              <a:solidFill>
                <a:srgbClr val="FF0000"/>
              </a:solidFill>
            </a:endParaRPr>
          </a:p>
          <a:p>
            <a:pPr>
              <a:spcAft>
                <a:spcPts val="1200"/>
              </a:spcAft>
              <a:buClr>
                <a:srgbClr val="004494"/>
              </a:buClr>
              <a:buSzPct val="150000"/>
              <a:buFontTx/>
              <a:buChar char="•"/>
            </a:pPr>
            <a:r>
              <a:rPr lang="en-GB" sz="1800" b="0" dirty="0">
                <a:solidFill>
                  <a:srgbClr val="004494"/>
                </a:solidFill>
              </a:rPr>
              <a:t>Cumulative threshold: 10 (3/3/3</a:t>
            </a:r>
            <a:r>
              <a:rPr lang="en-GB" sz="1800" b="0" dirty="0" smtClean="0">
                <a:solidFill>
                  <a:srgbClr val="004494"/>
                </a:solidFill>
              </a:rPr>
              <a:t>)</a:t>
            </a:r>
          </a:p>
          <a:p>
            <a:pPr>
              <a:spcAft>
                <a:spcPts val="1200"/>
              </a:spcAft>
              <a:buClr>
                <a:srgbClr val="004494"/>
              </a:buClr>
              <a:buSzPct val="150000"/>
              <a:buFontTx/>
              <a:buChar char="•"/>
            </a:pPr>
            <a:endParaRPr lang="de-AT" altLang="en-US" sz="1800" b="0" dirty="0">
              <a:solidFill>
                <a:srgbClr val="004494"/>
              </a:solidFill>
            </a:endParaRPr>
          </a:p>
          <a:p>
            <a:pPr>
              <a:spcAft>
                <a:spcPts val="1200"/>
              </a:spcAft>
              <a:buClr>
                <a:srgbClr val="004494"/>
              </a:buClr>
              <a:buSzPct val="150000"/>
              <a:buFontTx/>
              <a:buChar char="•"/>
            </a:pPr>
            <a:r>
              <a:rPr lang="de-AT" altLang="en-US" sz="1800" b="0" dirty="0">
                <a:solidFill>
                  <a:srgbClr val="004494"/>
                </a:solidFill>
              </a:rPr>
              <a:t>Link </a:t>
            </a:r>
            <a:r>
              <a:rPr lang="de-AT" altLang="en-US" sz="1800" b="0" dirty="0" err="1">
                <a:solidFill>
                  <a:srgbClr val="004494"/>
                </a:solidFill>
              </a:rPr>
              <a:t>to</a:t>
            </a:r>
            <a:r>
              <a:rPr lang="de-AT" altLang="en-US" sz="1800" b="0" dirty="0">
                <a:solidFill>
                  <a:srgbClr val="004494"/>
                </a:solidFill>
              </a:rPr>
              <a:t> </a:t>
            </a:r>
            <a:r>
              <a:rPr lang="de-AT" altLang="en-US" sz="1800" b="0" dirty="0" err="1">
                <a:solidFill>
                  <a:srgbClr val="004494"/>
                </a:solidFill>
              </a:rPr>
              <a:t>Participant</a:t>
            </a:r>
            <a:r>
              <a:rPr lang="de-AT" altLang="en-US" sz="1800" b="0" dirty="0">
                <a:solidFill>
                  <a:srgbClr val="004494"/>
                </a:solidFill>
              </a:rPr>
              <a:t> Portal:</a:t>
            </a:r>
            <a:br>
              <a:rPr lang="de-AT" altLang="en-US" sz="1800" b="0" dirty="0">
                <a:solidFill>
                  <a:srgbClr val="004494"/>
                </a:solidFill>
              </a:rPr>
            </a:br>
            <a:r>
              <a:rPr lang="de-AT" altLang="en-US" sz="1800" b="0" dirty="0">
                <a:solidFill>
                  <a:srgbClr val="004494"/>
                </a:solidFill>
              </a:rPr>
              <a:t>http://ec.europa.eu/research/participants/portal/desktop/en</a:t>
            </a:r>
            <a:r>
              <a:rPr lang="de-AT" altLang="en-US" sz="1800" b="0" dirty="0" smtClean="0">
                <a:solidFill>
                  <a:srgbClr val="004494"/>
                </a:solidFill>
              </a:rPr>
              <a:t>/</a:t>
            </a:r>
            <a:br>
              <a:rPr lang="de-AT" altLang="en-US" sz="1800" b="0" dirty="0" smtClean="0">
                <a:solidFill>
                  <a:srgbClr val="004494"/>
                </a:solidFill>
              </a:rPr>
            </a:br>
            <a:r>
              <a:rPr lang="de-AT" altLang="en-US" sz="1800" b="0" dirty="0" err="1" smtClean="0">
                <a:solidFill>
                  <a:srgbClr val="004494"/>
                </a:solidFill>
              </a:rPr>
              <a:t>opportunities</a:t>
            </a:r>
            <a:r>
              <a:rPr lang="de-AT" altLang="en-US" sz="1800" b="0" dirty="0" smtClean="0">
                <a:solidFill>
                  <a:srgbClr val="004494"/>
                </a:solidFill>
              </a:rPr>
              <a:t>/h2020/</a:t>
            </a:r>
            <a:r>
              <a:rPr lang="de-AT" altLang="en-US" sz="1800" b="0" dirty="0" err="1" smtClean="0">
                <a:solidFill>
                  <a:srgbClr val="004494"/>
                </a:solidFill>
              </a:rPr>
              <a:t>topics</a:t>
            </a:r>
            <a:r>
              <a:rPr lang="de-AT" altLang="en-US" sz="1800" b="0" dirty="0" smtClean="0">
                <a:solidFill>
                  <a:srgbClr val="004494"/>
                </a:solidFill>
              </a:rPr>
              <a:t>/2447-sc1-pm-13-2016.html</a:t>
            </a:r>
            <a:endParaRPr lang="de-AT" altLang="en-US" sz="1800" b="0" dirty="0" smtClean="0">
              <a:solidFill>
                <a:srgbClr val="FF0000"/>
              </a:solidFill>
            </a:endParaRPr>
          </a:p>
          <a:p>
            <a:pPr>
              <a:spcAft>
                <a:spcPts val="1200"/>
              </a:spcAft>
              <a:buClr>
                <a:srgbClr val="004494"/>
              </a:buClr>
              <a:buSzPct val="150000"/>
              <a:buFontTx/>
              <a:buChar char="•"/>
            </a:pPr>
            <a:endParaRPr lang="de-AT" altLang="en-US" sz="1800" b="0" dirty="0">
              <a:solidFill>
                <a:srgbClr val="004494"/>
              </a:solidFill>
            </a:endParaRPr>
          </a:p>
          <a:p>
            <a:pPr>
              <a:spcAft>
                <a:spcPts val="1200"/>
              </a:spcAft>
              <a:buClr>
                <a:srgbClr val="E5222D"/>
              </a:buClr>
              <a:buSzPct val="150000"/>
              <a:buFontTx/>
              <a:buChar char="•"/>
            </a:pPr>
            <a:endParaRPr lang="en-GB" altLang="en-US" sz="1800" b="0" dirty="0">
              <a:solidFill>
                <a:srgbClr val="004494"/>
              </a:solidFill>
            </a:endParaRPr>
          </a:p>
        </p:txBody>
      </p:sp>
      <p:sp>
        <p:nvSpPr>
          <p:cNvPr id="6" name="Rectangle 5"/>
          <p:cNvSpPr/>
          <p:nvPr/>
        </p:nvSpPr>
        <p:spPr>
          <a:xfrm>
            <a:off x="-22200" y="908720"/>
            <a:ext cx="3874120" cy="646331"/>
          </a:xfrm>
          <a:prstGeom prst="rect">
            <a:avLst/>
          </a:prstGeom>
        </p:spPr>
        <p:txBody>
          <a:bodyPr wrap="square">
            <a:spAutoFit/>
          </a:bodyPr>
          <a:lstStyle/>
          <a:p>
            <a:r>
              <a:rPr lang="en-GB" sz="1200" b="1" dirty="0">
                <a:solidFill>
                  <a:srgbClr val="E5232D"/>
                </a:solidFill>
                <a:latin typeface="Verdana" pitchFamily="34" charset="0"/>
              </a:rPr>
              <a:t>Call - Personalised Medicine</a:t>
            </a:r>
          </a:p>
          <a:p>
            <a:r>
              <a:rPr lang="en-GB" sz="1200" b="1" dirty="0">
                <a:solidFill>
                  <a:srgbClr val="E5232D"/>
                </a:solidFill>
                <a:latin typeface="Verdana" pitchFamily="34" charset="0"/>
              </a:rPr>
              <a:t>1.4 Active ageing and self-management of health</a:t>
            </a:r>
          </a:p>
        </p:txBody>
      </p:sp>
      <p:pic>
        <p:nvPicPr>
          <p:cNvPr id="7170" name="Picture 2" descr="H:\Desktop\static_qr_code_without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1280" y="5229200"/>
            <a:ext cx="1051200" cy="10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6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3645024"/>
            <a:ext cx="8229600" cy="936625"/>
          </a:xfrm>
        </p:spPr>
        <p:txBody>
          <a:bodyPr/>
          <a:lstStyle/>
          <a:p>
            <a:pPr algn="ctr"/>
            <a:r>
              <a:rPr lang="en-GB" dirty="0" smtClean="0"/>
              <a:t/>
            </a:r>
            <a:br>
              <a:rPr lang="en-GB" dirty="0" smtClean="0"/>
            </a:br>
            <a:r>
              <a:rPr lang="en-GB" sz="2800" dirty="0" smtClean="0"/>
              <a:t>Webinar </a:t>
            </a:r>
            <a:br>
              <a:rPr lang="en-GB" sz="2800" dirty="0" smtClean="0"/>
            </a:br>
            <a:r>
              <a:rPr lang="en-GB" sz="1400" dirty="0" smtClean="0"/>
              <a:t> </a:t>
            </a:r>
            <a:r>
              <a:rPr lang="en-GB" sz="2800" dirty="0" smtClean="0"/>
              <a:t/>
            </a:r>
            <a:br>
              <a:rPr lang="en-GB" sz="2800" dirty="0" smtClean="0"/>
            </a:br>
            <a:r>
              <a:rPr lang="en-GB" sz="2800" dirty="0" smtClean="0"/>
              <a:t>Public Procurement of Innovation for Active &amp; Healthy Ageing </a:t>
            </a:r>
            <a:br>
              <a:rPr lang="en-GB" sz="2800" dirty="0" smtClean="0"/>
            </a:br>
            <a:r>
              <a:rPr lang="en-GB" sz="2800" dirty="0" smtClean="0"/>
              <a:t>13 November 2015</a:t>
            </a:r>
            <a:br>
              <a:rPr lang="en-GB" sz="2800" dirty="0" smtClean="0"/>
            </a:br>
            <a:r>
              <a:rPr lang="en-GB" sz="2800" dirty="0" smtClean="0"/>
              <a:t>from 10:30 to 12:00</a:t>
            </a:r>
            <a:br>
              <a:rPr lang="en-GB" sz="2800" dirty="0" smtClean="0"/>
            </a:br>
            <a:r>
              <a:rPr lang="en-GB" sz="2800" dirty="0" smtClean="0"/>
              <a:t/>
            </a:r>
            <a:br>
              <a:rPr lang="en-GB" sz="2800" dirty="0" smtClean="0"/>
            </a:br>
            <a:r>
              <a:rPr lang="en-GB" sz="2800" dirty="0" smtClean="0"/>
              <a:t>Register by sending an e-mail to</a:t>
            </a:r>
            <a:r>
              <a:rPr lang="en-GB" sz="2800" smtClean="0"/>
              <a:t/>
            </a:r>
            <a:br>
              <a:rPr lang="en-GB" sz="2800" smtClean="0"/>
            </a:br>
            <a:r>
              <a:rPr lang="en-GB" sz="1400" smtClean="0"/>
              <a:t> </a:t>
            </a:r>
            <a:r>
              <a:rPr lang="en-GB" sz="2800" dirty="0" smtClean="0"/>
              <a:t/>
            </a:r>
            <a:br>
              <a:rPr lang="en-GB" sz="2800" dirty="0" smtClean="0"/>
            </a:br>
            <a:r>
              <a:rPr lang="en-GB" sz="2800" dirty="0" smtClean="0">
                <a:hlinkClick r:id="rId2"/>
              </a:rPr>
              <a:t>EC-EIP-AHA@ec.europa.eu</a:t>
            </a:r>
            <a:r>
              <a:rPr lang="en-GB" sz="2800" dirty="0" smtClean="0"/>
              <a:t/>
            </a:r>
            <a:br>
              <a:rPr lang="en-GB" sz="2800" dirty="0" smtClean="0"/>
            </a:br>
            <a:r>
              <a:rPr lang="en-GB" sz="2800" dirty="0" smtClean="0"/>
              <a:t/>
            </a:r>
            <a:br>
              <a:rPr lang="en-GB" sz="2800" dirty="0" smtClean="0"/>
            </a:br>
            <a:r>
              <a:rPr lang="en-GB" sz="2800" dirty="0" smtClean="0"/>
              <a:t>Please e-mail your questions ahead of the event!</a:t>
            </a:r>
            <a:r>
              <a:rPr lang="en-GB" dirty="0" smtClean="0"/>
              <a:t/>
            </a:r>
            <a:br>
              <a:rPr lang="en-GB" dirty="0" smtClean="0"/>
            </a:br>
            <a:r>
              <a:rPr lang="en-GB" dirty="0"/>
              <a:t/>
            </a:r>
            <a:br>
              <a:rPr lang="en-GB" dirty="0"/>
            </a:br>
            <a:endParaRPr lang="en-US" dirty="0"/>
          </a:p>
        </p:txBody>
      </p:sp>
    </p:spTree>
    <p:extLst>
      <p:ext uri="{BB962C8B-B14F-4D97-AF65-F5344CB8AC3E}">
        <p14:creationId xmlns:p14="http://schemas.microsoft.com/office/powerpoint/2010/main" val="344204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323528" y="1412776"/>
            <a:ext cx="8229600" cy="936625"/>
          </a:xfrm>
          <a:noFill/>
        </p:spPr>
        <p:txBody>
          <a:bodyPr/>
          <a:lstStyle/>
          <a:p>
            <a:r>
              <a:rPr lang="en-GB" sz="1800" dirty="0"/>
              <a:t>Recent DG CNECT innovation policy documents closely related to SC1 and </a:t>
            </a:r>
            <a:r>
              <a:rPr lang="en-GB" sz="1800" smtClean="0"/>
              <a:t>overview of EU-funded </a:t>
            </a:r>
            <a:r>
              <a:rPr lang="en-GB" sz="1800" dirty="0" smtClean="0"/>
              <a:t>projects</a:t>
            </a:r>
            <a:endParaRPr lang="en-GB" sz="1800" dirty="0"/>
          </a:p>
        </p:txBody>
      </p:sp>
      <p:sp>
        <p:nvSpPr>
          <p:cNvPr id="20482" name="Rectangle 5"/>
          <p:cNvSpPr>
            <a:spLocks noGrp="1" noChangeArrowheads="1"/>
          </p:cNvSpPr>
          <p:nvPr>
            <p:ph idx="1"/>
          </p:nvPr>
        </p:nvSpPr>
        <p:spPr>
          <a:xfrm>
            <a:off x="395536" y="2132856"/>
            <a:ext cx="8291512" cy="3529013"/>
          </a:xfrm>
          <a:noFill/>
        </p:spPr>
        <p:txBody>
          <a:bodyPr/>
          <a:lstStyle/>
          <a:p>
            <a:pPr marL="779463" lvl="1" indent="-322263" eaLnBrk="1" hangingPunct="1">
              <a:spcBef>
                <a:spcPct val="35000"/>
              </a:spcBef>
            </a:pPr>
            <a:endParaRPr lang="en-GB" dirty="0" smtClean="0"/>
          </a:p>
          <a:p>
            <a:pPr marL="779463" lvl="1" indent="-322263" eaLnBrk="1" hangingPunct="1"/>
            <a:endParaRPr lang="en-GB" b="0" dirty="0" smtClean="0"/>
          </a:p>
          <a:p>
            <a:pPr marL="779463" lvl="1" indent="-322263" eaLnBrk="1" hangingPunct="1">
              <a:buFontTx/>
              <a:buNone/>
            </a:pPr>
            <a:endParaRPr lang="fr-BE" sz="1400" i="1" dirty="0" smtClean="0"/>
          </a:p>
          <a:p>
            <a:pPr marL="779463" lvl="1" indent="-322263" eaLnBrk="1" hangingPunct="1">
              <a:lnSpc>
                <a:spcPct val="90000"/>
              </a:lnSpc>
              <a:spcBef>
                <a:spcPct val="60000"/>
              </a:spcBef>
            </a:pPr>
            <a:endParaRPr lang="fr-BE" sz="1400" dirty="0" smtClean="0"/>
          </a:p>
        </p:txBody>
      </p:sp>
      <p:sp>
        <p:nvSpPr>
          <p:cNvPr id="7" name="Rectangle 5"/>
          <p:cNvSpPr txBox="1">
            <a:spLocks noChangeArrowheads="1"/>
          </p:cNvSpPr>
          <p:nvPr/>
        </p:nvSpPr>
        <p:spPr>
          <a:xfrm>
            <a:off x="179512" y="2276872"/>
            <a:ext cx="8640960" cy="4032448"/>
          </a:xfrm>
          <a:prstGeom prst="rect">
            <a:avLst/>
          </a:prstGeom>
          <a:noFill/>
        </p:spPr>
        <p:txBody>
          <a:bodyPr lIns="80147" tIns="40074" rIns="80147" bIns="40074"/>
          <a:lstStyle>
            <a:lvl1pPr marL="0" indent="0" algn="l" defTabSz="449263" rtl="0" eaLnBrk="0" fontAlgn="base" hangingPunct="0">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263" rtl="0" eaLnBrk="0" fontAlgn="base" hangingPunct="0">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marL="457200" lvl="1">
              <a:spcBef>
                <a:spcPct val="35000"/>
              </a:spcBef>
              <a:buClr>
                <a:srgbClr val="0070C0"/>
              </a:buClr>
            </a:pPr>
            <a:r>
              <a:rPr lang="en-GB" sz="1600" b="1" kern="0" dirty="0" smtClean="0">
                <a:ea typeface="+mn-ea"/>
                <a:cs typeface="+mn-cs"/>
              </a:rPr>
              <a:t>Digital Social Platforms Unit (H2):</a:t>
            </a:r>
            <a:endParaRPr lang="en-GB" sz="1600" b="1" kern="0" dirty="0">
              <a:ea typeface="+mn-ea"/>
              <a:cs typeface="+mn-cs"/>
            </a:endParaRPr>
          </a:p>
          <a:p>
            <a:pPr marL="1200150" lvl="2" indent="-285750">
              <a:buFont typeface="Arial" panose="020B0604020202020204" pitchFamily="34" charset="0"/>
              <a:buChar char="•"/>
            </a:pPr>
            <a:r>
              <a:rPr lang="pt-PT" sz="1200" dirty="0"/>
              <a:t>EU </a:t>
            </a:r>
            <a:r>
              <a:rPr lang="pt-PT" sz="1200" dirty="0" err="1"/>
              <a:t>Silver</a:t>
            </a:r>
            <a:r>
              <a:rPr lang="pt-PT" sz="1200" dirty="0"/>
              <a:t> </a:t>
            </a:r>
            <a:r>
              <a:rPr lang="pt-PT" sz="1200" dirty="0" err="1"/>
              <a:t>Economy</a:t>
            </a:r>
            <a:r>
              <a:rPr lang="pt-PT" sz="1200" dirty="0"/>
              <a:t> </a:t>
            </a:r>
            <a:r>
              <a:rPr lang="pt-PT" sz="1200" dirty="0" err="1"/>
              <a:t>Strategy</a:t>
            </a:r>
            <a:r>
              <a:rPr lang="pt-PT" sz="1200" dirty="0"/>
              <a:t> </a:t>
            </a:r>
            <a:r>
              <a:rPr lang="pt-PT" sz="1200" u="sng" dirty="0">
                <a:hlinkClick r:id="rId3"/>
              </a:rPr>
              <a:t>http://ec.europa.eu/research/innovation-union/index_en.cfm?section=active-healthy-ageing&amp;pg=silvereconomy</a:t>
            </a:r>
            <a:r>
              <a:rPr lang="pt-PT" sz="1200" dirty="0"/>
              <a:t> </a:t>
            </a:r>
            <a:endParaRPr lang="en-GB" sz="1200" dirty="0"/>
          </a:p>
          <a:p>
            <a:pPr marL="1200150" lvl="2" indent="-285750">
              <a:buFont typeface="Arial" panose="020B0604020202020204" pitchFamily="34" charset="0"/>
              <a:buChar char="•"/>
            </a:pPr>
            <a:r>
              <a:rPr lang="en-GB" sz="1200" dirty="0" smtClean="0"/>
              <a:t>European </a:t>
            </a:r>
            <a:r>
              <a:rPr lang="en-GB" sz="1200" dirty="0"/>
              <a:t>Scaling-up Strategy in Active and Healthy Ageing </a:t>
            </a:r>
            <a:r>
              <a:rPr lang="en-GB" sz="1200" u="sng" dirty="0">
                <a:hlinkClick r:id="rId4"/>
              </a:rPr>
              <a:t>https://ec.europa.eu/research/innovation-union/pdf/active-healthy-ageing/scaling_up_strategy.pdf</a:t>
            </a:r>
            <a:r>
              <a:rPr lang="en-GB" sz="1200" dirty="0"/>
              <a:t> </a:t>
            </a:r>
          </a:p>
          <a:p>
            <a:pPr marL="1200150" lvl="2" indent="-285750">
              <a:buFont typeface="Arial" panose="020B0604020202020204" pitchFamily="34" charset="0"/>
              <a:buChar char="•"/>
            </a:pPr>
            <a:r>
              <a:rPr lang="en-GB" sz="1200" dirty="0" smtClean="0"/>
              <a:t>European </a:t>
            </a:r>
            <a:r>
              <a:rPr lang="en-GB" sz="1200" dirty="0"/>
              <a:t>Innovation Summit on Active and Healthy Ageing </a:t>
            </a:r>
            <a:r>
              <a:rPr lang="en-GB" sz="1200" u="sng" dirty="0">
                <a:hlinkClick r:id="rId5"/>
              </a:rPr>
              <a:t>http://ec.europa.eu/research/innovation-union/index_en.cfm?section=active-healthy-ageing&amp;pg=2015-summit</a:t>
            </a:r>
            <a:r>
              <a:rPr lang="en-GB" sz="1200" dirty="0"/>
              <a:t> </a:t>
            </a:r>
          </a:p>
          <a:p>
            <a:pPr marL="1200150" lvl="2" indent="-285750">
              <a:buFont typeface="Arial" panose="020B0604020202020204" pitchFamily="34" charset="0"/>
              <a:buChar char="•"/>
            </a:pPr>
            <a:r>
              <a:rPr lang="en-GB" sz="1200" dirty="0" smtClean="0"/>
              <a:t>ICT </a:t>
            </a:r>
            <a:r>
              <a:rPr lang="en-GB" sz="1200" dirty="0"/>
              <a:t>for Active and Healthy Ageing </a:t>
            </a:r>
            <a:r>
              <a:rPr lang="en-GB" sz="1200" u="sng" dirty="0">
                <a:hlinkClick r:id="rId6"/>
              </a:rPr>
              <a:t>http://ec.europa.eu/digital-agenda/en/policies-ageing-well-ict</a:t>
            </a:r>
            <a:r>
              <a:rPr lang="en-GB" sz="1200" dirty="0"/>
              <a:t> </a:t>
            </a:r>
          </a:p>
          <a:p>
            <a:pPr marL="1200150" lvl="2" indent="-285750">
              <a:buFont typeface="Arial" panose="020B0604020202020204" pitchFamily="34" charset="0"/>
              <a:buChar char="•"/>
            </a:pPr>
            <a:r>
              <a:rPr lang="en-GB" sz="1200" dirty="0" smtClean="0"/>
              <a:t>European </a:t>
            </a:r>
            <a:r>
              <a:rPr lang="en-GB" sz="1200" dirty="0"/>
              <a:t>Innovation Partnership on Active and Healthy Ageing </a:t>
            </a:r>
            <a:r>
              <a:rPr lang="en-GB" sz="1200" u="sng" dirty="0">
                <a:hlinkClick r:id="rId7"/>
              </a:rPr>
              <a:t>http://ec.europa.eu/research/innovation-union/index_en.cfm?section=active-healthy-ageing</a:t>
            </a:r>
            <a:r>
              <a:rPr lang="en-GB" sz="1200" dirty="0"/>
              <a:t> </a:t>
            </a:r>
          </a:p>
          <a:p>
            <a:pPr marL="1200150" lvl="2" indent="-285750">
              <a:buFont typeface="Arial" panose="020B0604020202020204" pitchFamily="34" charset="0"/>
              <a:buChar char="•"/>
            </a:pPr>
            <a:r>
              <a:rPr lang="en-GB" sz="1200" dirty="0" smtClean="0"/>
              <a:t>Active </a:t>
            </a:r>
            <a:r>
              <a:rPr lang="en-GB" sz="1200" dirty="0"/>
              <a:t>and Assisted Living Joint Programme </a:t>
            </a:r>
            <a:r>
              <a:rPr lang="en-GB" sz="1200" u="sng" dirty="0">
                <a:hlinkClick r:id="rId8"/>
              </a:rPr>
              <a:t>http://www.aal-europe.eu/</a:t>
            </a:r>
            <a:r>
              <a:rPr lang="en-GB" sz="1200" dirty="0"/>
              <a:t> </a:t>
            </a:r>
          </a:p>
          <a:p>
            <a:pPr marL="1200150" lvl="2" indent="-285750">
              <a:buFont typeface="Arial" panose="020B0604020202020204" pitchFamily="34" charset="0"/>
              <a:buChar char="•"/>
            </a:pPr>
            <a:r>
              <a:rPr lang="en-GB" sz="1200" dirty="0" smtClean="0"/>
              <a:t>EIT </a:t>
            </a:r>
            <a:r>
              <a:rPr lang="en-GB" sz="1200" dirty="0"/>
              <a:t>KIC on Healthy Living and Active Ageing </a:t>
            </a:r>
            <a:r>
              <a:rPr lang="en-GB" sz="1200" u="sng" dirty="0">
                <a:hlinkClick r:id="rId9"/>
              </a:rPr>
              <a:t>https://eithealth.eu/</a:t>
            </a:r>
            <a:r>
              <a:rPr lang="en-GB" sz="1200" dirty="0"/>
              <a:t> </a:t>
            </a:r>
          </a:p>
          <a:p>
            <a:pPr marL="1200150" lvl="2" indent="-285750">
              <a:buFont typeface="Arial" panose="020B0604020202020204" pitchFamily="34" charset="0"/>
              <a:buChar char="•"/>
            </a:pPr>
            <a:r>
              <a:rPr lang="en-GB" sz="1200" dirty="0" smtClean="0"/>
              <a:t>Joint </a:t>
            </a:r>
            <a:r>
              <a:rPr lang="en-GB" sz="1200" dirty="0"/>
              <a:t>Programming Initiative More Years – Better Lives </a:t>
            </a:r>
            <a:r>
              <a:rPr lang="en-GB" sz="1200" u="sng" dirty="0">
                <a:hlinkClick r:id="rId10"/>
              </a:rPr>
              <a:t>http://www.jp-demographic.eu/</a:t>
            </a:r>
            <a:r>
              <a:rPr lang="en-GB" sz="1200" dirty="0"/>
              <a:t> </a:t>
            </a:r>
            <a:endParaRPr lang="en-GB" sz="1200" dirty="0" smtClean="0"/>
          </a:p>
          <a:p>
            <a:pPr marL="1200150" lvl="2" indent="-285750">
              <a:buFont typeface="Arial" panose="020B0604020202020204" pitchFamily="34" charset="0"/>
              <a:buChar char="•"/>
            </a:pPr>
            <a:r>
              <a:rPr lang="de-AT" sz="1200" dirty="0" err="1" smtClean="0"/>
              <a:t>Overview</a:t>
            </a:r>
            <a:r>
              <a:rPr lang="de-AT" sz="1200" dirty="0" smtClean="0"/>
              <a:t> </a:t>
            </a:r>
            <a:r>
              <a:rPr lang="de-AT" sz="1200" dirty="0" err="1" smtClean="0"/>
              <a:t>of</a:t>
            </a:r>
            <a:r>
              <a:rPr lang="de-AT" sz="1200" dirty="0" smtClean="0"/>
              <a:t> </a:t>
            </a:r>
            <a:r>
              <a:rPr lang="de-AT" sz="1200" dirty="0" err="1" smtClean="0"/>
              <a:t>the</a:t>
            </a:r>
            <a:r>
              <a:rPr lang="de-AT" sz="1200" dirty="0" smtClean="0"/>
              <a:t> EU-</a:t>
            </a:r>
            <a:r>
              <a:rPr lang="de-AT" sz="1200" dirty="0" err="1" smtClean="0"/>
              <a:t>funded</a:t>
            </a:r>
            <a:r>
              <a:rPr lang="de-AT" sz="1200" dirty="0" smtClean="0"/>
              <a:t> </a:t>
            </a:r>
            <a:r>
              <a:rPr lang="de-AT" sz="1200" dirty="0" err="1" smtClean="0"/>
              <a:t>projects</a:t>
            </a:r>
            <a:r>
              <a:rPr lang="de-AT" sz="1200" dirty="0" smtClean="0"/>
              <a:t> in ICT </a:t>
            </a:r>
            <a:r>
              <a:rPr lang="de-AT" sz="1200" dirty="0" err="1" smtClean="0"/>
              <a:t>for</a:t>
            </a:r>
            <a:r>
              <a:rPr lang="de-AT" sz="1200" dirty="0" smtClean="0"/>
              <a:t> </a:t>
            </a:r>
            <a:r>
              <a:rPr lang="de-AT" sz="1200" dirty="0" err="1" smtClean="0"/>
              <a:t>Ageing</a:t>
            </a:r>
            <a:r>
              <a:rPr lang="de-AT" sz="1200" dirty="0" smtClean="0"/>
              <a:t> </a:t>
            </a:r>
            <a:r>
              <a:rPr lang="de-AT" sz="1200" dirty="0" err="1" smtClean="0"/>
              <a:t>Well</a:t>
            </a:r>
            <a:r>
              <a:rPr lang="de-AT" sz="1200" dirty="0"/>
              <a:t> </a:t>
            </a:r>
            <a:r>
              <a:rPr lang="de-AT" sz="1200" dirty="0">
                <a:hlinkClick r:id="rId11"/>
              </a:rPr>
              <a:t>https://</a:t>
            </a:r>
            <a:r>
              <a:rPr lang="de-AT" sz="1200" dirty="0" smtClean="0">
                <a:hlinkClick r:id="rId11"/>
              </a:rPr>
              <a:t>ec.europa.eu/digital-agenda/en/news/overview-eu-funded-running-projects-area-ict-ageing-well</a:t>
            </a:r>
            <a:endParaRPr lang="de-AT" sz="1200" dirty="0" smtClean="0"/>
          </a:p>
          <a:p>
            <a:pPr marL="1200150" lvl="2" indent="-285750">
              <a:buFont typeface="Arial" panose="020B0604020202020204" pitchFamily="34" charset="0"/>
              <a:buChar char="•"/>
            </a:pPr>
            <a:endParaRPr lang="en-GB" sz="1200" dirty="0"/>
          </a:p>
          <a:p>
            <a:pPr marL="779463" lvl="1" indent="-322263">
              <a:spcBef>
                <a:spcPct val="35000"/>
              </a:spcBef>
              <a:buClr>
                <a:srgbClr val="0070C0"/>
              </a:buClr>
              <a:buFont typeface="Arial" panose="020B0604020202020204" pitchFamily="34" charset="0"/>
              <a:buChar char="•"/>
            </a:pPr>
            <a:endParaRPr lang="fr-BE" sz="1200" b="1" kern="0" dirty="0" smtClean="0">
              <a:ea typeface="+mn-ea"/>
              <a:cs typeface="+mn-cs"/>
            </a:endParaRPr>
          </a:p>
          <a:p>
            <a:pPr marL="779463" lvl="1" indent="-322263" eaLnBrk="1" hangingPunct="1"/>
            <a:endParaRPr lang="en-GB" kern="0" dirty="0" smtClean="0"/>
          </a:p>
          <a:p>
            <a:pPr marL="779463" lvl="1" indent="-322263" eaLnBrk="1" hangingPunct="1">
              <a:buFontTx/>
              <a:buNone/>
            </a:pPr>
            <a:endParaRPr lang="fr-BE" sz="1400" i="1" kern="0" dirty="0" smtClean="0"/>
          </a:p>
          <a:p>
            <a:pPr marL="779463" lvl="1" indent="-322263" eaLnBrk="1" hangingPunct="1">
              <a:lnSpc>
                <a:spcPct val="90000"/>
              </a:lnSpc>
              <a:spcBef>
                <a:spcPct val="60000"/>
              </a:spcBef>
            </a:pPr>
            <a:endParaRPr lang="fr-BE" sz="1400" kern="0" dirty="0" smtClean="0"/>
          </a:p>
        </p:txBody>
      </p:sp>
    </p:spTree>
    <p:extLst>
      <p:ext uri="{BB962C8B-B14F-4D97-AF65-F5344CB8AC3E}">
        <p14:creationId xmlns:p14="http://schemas.microsoft.com/office/powerpoint/2010/main" val="229496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243408"/>
            <a:ext cx="7339012" cy="1447800"/>
          </a:xfrm>
        </p:spPr>
        <p:txBody>
          <a:bodyPr/>
          <a:lstStyle/>
          <a:p>
            <a:pPr eaLnBrk="1" hangingPunct="1"/>
            <a:r>
              <a:rPr lang="en-GB" altLang="en-US" dirty="0" smtClean="0">
                <a:solidFill>
                  <a:schemeClr val="bg1"/>
                </a:solidFill>
              </a:rPr>
              <a:t>Demographic </a:t>
            </a:r>
            <a:br>
              <a:rPr lang="en-GB" altLang="en-US" dirty="0" smtClean="0">
                <a:solidFill>
                  <a:schemeClr val="bg1"/>
                </a:solidFill>
              </a:rPr>
            </a:br>
            <a:r>
              <a:rPr lang="en-GB" altLang="en-US" dirty="0" smtClean="0">
                <a:solidFill>
                  <a:schemeClr val="bg1"/>
                </a:solidFill>
              </a:rPr>
              <a:t>Ageing</a:t>
            </a:r>
            <a:endParaRPr lang="en-US" altLang="en-US" dirty="0" smtClean="0">
              <a:solidFill>
                <a:schemeClr val="bg1"/>
              </a:solidFill>
            </a:endParaRPr>
          </a:p>
        </p:txBody>
      </p:sp>
      <p:sp>
        <p:nvSpPr>
          <p:cNvPr id="6147" name="Content Placeholder 2"/>
          <p:cNvSpPr>
            <a:spLocks noGrp="1"/>
          </p:cNvSpPr>
          <p:nvPr>
            <p:ph sz="half" idx="4294967295"/>
          </p:nvPr>
        </p:nvSpPr>
        <p:spPr>
          <a:xfrm>
            <a:off x="665163" y="1782763"/>
            <a:ext cx="3429000" cy="4191000"/>
          </a:xfrm>
        </p:spPr>
        <p:txBody>
          <a:bodyPr/>
          <a:lstStyle/>
          <a:p>
            <a:pPr>
              <a:buFontTx/>
              <a:buNone/>
            </a:pPr>
            <a:r>
              <a:rPr lang="en-US" altLang="en-US" sz="2000" smtClean="0"/>
              <a:t>Societal Challenge</a:t>
            </a:r>
          </a:p>
          <a:p>
            <a:endParaRPr lang="en-US" altLang="en-US" sz="2000" smtClean="0"/>
          </a:p>
        </p:txBody>
      </p:sp>
      <p:sp>
        <p:nvSpPr>
          <p:cNvPr id="6148" name="Content Placeholder 3"/>
          <p:cNvSpPr>
            <a:spLocks noGrp="1"/>
          </p:cNvSpPr>
          <p:nvPr>
            <p:ph sz="half" idx="4294967295"/>
          </p:nvPr>
        </p:nvSpPr>
        <p:spPr>
          <a:xfrm>
            <a:off x="4781550" y="1730375"/>
            <a:ext cx="4121150" cy="4191000"/>
          </a:xfrm>
        </p:spPr>
        <p:txBody>
          <a:bodyPr/>
          <a:lstStyle/>
          <a:p>
            <a:pPr marL="461963" indent="-163513">
              <a:buFontTx/>
              <a:buNone/>
            </a:pPr>
            <a:r>
              <a:rPr lang="en-US" altLang="en-US" sz="2000" smtClean="0"/>
              <a:t>Major Opportunity</a:t>
            </a:r>
          </a:p>
        </p:txBody>
      </p:sp>
      <p:sp>
        <p:nvSpPr>
          <p:cNvPr id="6149" name="Slide Number Placeholder 4"/>
          <p:cNvSpPr txBox="1">
            <a:spLocks noGrp="1"/>
          </p:cNvSpPr>
          <p:nvPr/>
        </p:nvSpPr>
        <p:spPr bwMode="auto">
          <a:xfrm>
            <a:off x="6532563" y="61261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F5494"/>
                </a:solidFill>
                <a:latin typeface="Verdana" pitchFamily="34" charset="0"/>
                <a:ea typeface="MS PGothic" pitchFamily="34" charset="-128"/>
              </a:defRPr>
            </a:lvl1pPr>
            <a:lvl2pPr marL="742950" indent="-285750" eaLnBrk="0" hangingPunct="0">
              <a:defRPr sz="3200">
                <a:solidFill>
                  <a:srgbClr val="0F5494"/>
                </a:solidFill>
                <a:latin typeface="Verdana" pitchFamily="34" charset="0"/>
                <a:ea typeface="MS PGothic" pitchFamily="34" charset="-128"/>
              </a:defRPr>
            </a:lvl2pPr>
            <a:lvl3pPr marL="1143000" indent="-228600" eaLnBrk="0" hangingPunct="0">
              <a:defRPr sz="3200">
                <a:solidFill>
                  <a:srgbClr val="0F5494"/>
                </a:solidFill>
                <a:latin typeface="Verdana" pitchFamily="34" charset="0"/>
                <a:ea typeface="MS PGothic" pitchFamily="34" charset="-128"/>
              </a:defRPr>
            </a:lvl3pPr>
            <a:lvl4pPr marL="1600200" indent="-228600" eaLnBrk="0" hangingPunct="0">
              <a:defRPr sz="3200">
                <a:solidFill>
                  <a:srgbClr val="0F5494"/>
                </a:solidFill>
                <a:latin typeface="Verdana" pitchFamily="34" charset="0"/>
                <a:ea typeface="MS PGothic" pitchFamily="34" charset="-128"/>
              </a:defRPr>
            </a:lvl4pPr>
            <a:lvl5pPr marL="2057400" indent="-228600" eaLnBrk="0" hangingPunct="0">
              <a:defRPr sz="3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MS PGothic" pitchFamily="34" charset="-128"/>
              </a:defRPr>
            </a:lvl9pPr>
          </a:lstStyle>
          <a:p>
            <a:pPr algn="r"/>
            <a:r>
              <a:rPr lang="fr-FR" altLang="en-US" sz="1200" b="1">
                <a:solidFill>
                  <a:srgbClr val="AA559B"/>
                </a:solidFill>
              </a:rPr>
              <a:t>•••</a:t>
            </a:r>
            <a:r>
              <a:rPr lang="fr-FR" altLang="en-US" sz="1200" b="1">
                <a:solidFill>
                  <a:srgbClr val="FFCC66"/>
                </a:solidFill>
              </a:rPr>
              <a:t> </a:t>
            </a:r>
            <a:fld id="{C949CDF5-2681-4CFA-8BC8-A7583BB81A78}" type="slidenum">
              <a:rPr lang="fr-FR" altLang="en-US" sz="1200" b="1">
                <a:solidFill>
                  <a:schemeClr val="tx1"/>
                </a:solidFill>
              </a:rPr>
              <a:pPr algn="r"/>
              <a:t>2</a:t>
            </a:fld>
            <a:endParaRPr lang="fr-FR" altLang="en-US" sz="1200" b="1">
              <a:solidFill>
                <a:schemeClr val="tx1"/>
              </a:solidFill>
            </a:endParaRPr>
          </a:p>
        </p:txBody>
      </p:sp>
      <p:grpSp>
        <p:nvGrpSpPr>
          <p:cNvPr id="6150" name="Group 10"/>
          <p:cNvGrpSpPr>
            <a:grpSpLocks/>
          </p:cNvGrpSpPr>
          <p:nvPr/>
        </p:nvGrpSpPr>
        <p:grpSpPr bwMode="auto">
          <a:xfrm>
            <a:off x="430213" y="2284413"/>
            <a:ext cx="3943350" cy="4137025"/>
            <a:chOff x="429724" y="2284348"/>
            <a:chExt cx="3944466" cy="4136328"/>
          </a:xfrm>
        </p:grpSpPr>
        <p:sp>
          <p:nvSpPr>
            <p:cNvPr id="3" name="Freeform 2"/>
            <p:cNvSpPr/>
            <p:nvPr/>
          </p:nvSpPr>
          <p:spPr>
            <a:xfrm>
              <a:off x="430696" y="2284348"/>
              <a:ext cx="3942522" cy="1296573"/>
            </a:xfrm>
            <a:custGeom>
              <a:avLst/>
              <a:gdLst>
                <a:gd name="connsiteX0" fmla="*/ 0 w 3942522"/>
                <a:gd name="connsiteY0" fmla="*/ 129657 h 1296573"/>
                <a:gd name="connsiteX1" fmla="*/ 129657 w 3942522"/>
                <a:gd name="connsiteY1" fmla="*/ 0 h 1296573"/>
                <a:gd name="connsiteX2" fmla="*/ 3812865 w 3942522"/>
                <a:gd name="connsiteY2" fmla="*/ 0 h 1296573"/>
                <a:gd name="connsiteX3" fmla="*/ 3942522 w 3942522"/>
                <a:gd name="connsiteY3" fmla="*/ 129657 h 1296573"/>
                <a:gd name="connsiteX4" fmla="*/ 3942522 w 3942522"/>
                <a:gd name="connsiteY4" fmla="*/ 1166916 h 1296573"/>
                <a:gd name="connsiteX5" fmla="*/ 3812865 w 3942522"/>
                <a:gd name="connsiteY5" fmla="*/ 1296573 h 1296573"/>
                <a:gd name="connsiteX6" fmla="*/ 129657 w 3942522"/>
                <a:gd name="connsiteY6" fmla="*/ 1296573 h 1296573"/>
                <a:gd name="connsiteX7" fmla="*/ 0 w 3942522"/>
                <a:gd name="connsiteY7" fmla="*/ 1166916 h 1296573"/>
                <a:gd name="connsiteX8" fmla="*/ 0 w 3942522"/>
                <a:gd name="connsiteY8" fmla="*/ 129657 h 129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522" h="1296573">
                  <a:moveTo>
                    <a:pt x="0" y="129657"/>
                  </a:moveTo>
                  <a:cubicBezTo>
                    <a:pt x="0" y="58049"/>
                    <a:pt x="58049" y="0"/>
                    <a:pt x="129657" y="0"/>
                  </a:cubicBezTo>
                  <a:lnTo>
                    <a:pt x="3812865" y="0"/>
                  </a:lnTo>
                  <a:cubicBezTo>
                    <a:pt x="3884473" y="0"/>
                    <a:pt x="3942522" y="58049"/>
                    <a:pt x="3942522" y="129657"/>
                  </a:cubicBezTo>
                  <a:lnTo>
                    <a:pt x="3942522" y="1166916"/>
                  </a:lnTo>
                  <a:cubicBezTo>
                    <a:pt x="3942522" y="1238524"/>
                    <a:pt x="3884473" y="1296573"/>
                    <a:pt x="3812865" y="1296573"/>
                  </a:cubicBezTo>
                  <a:lnTo>
                    <a:pt x="129657" y="1296573"/>
                  </a:lnTo>
                  <a:cubicBezTo>
                    <a:pt x="58049" y="1296573"/>
                    <a:pt x="0" y="1238524"/>
                    <a:pt x="0" y="1166916"/>
                  </a:cubicBezTo>
                  <a:lnTo>
                    <a:pt x="0" y="129657"/>
                  </a:lnTo>
                  <a:close/>
                </a:path>
              </a:pathLst>
            </a:custGeom>
            <a:solidFill>
              <a:srgbClr val="00B0F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4361" tIns="76200" rIns="76201" bIns="76200"/>
            <a:lstStyle>
              <a:lvl1pPr marL="115888" defTabSz="889000" eaLnBrk="0" hangingPunct="0">
                <a:defRPr sz="1200">
                  <a:solidFill>
                    <a:srgbClr val="0F5494"/>
                  </a:solidFill>
                  <a:latin typeface="Verdana" pitchFamily="34" charset="0"/>
                  <a:ea typeface="ＭＳ Ｐゴシック" pitchFamily="34" charset="-128"/>
                </a:defRPr>
              </a:lvl1pPr>
              <a:lvl2pPr marL="115888" defTabSz="889000" eaLnBrk="0" hangingPunct="0">
                <a:defRPr sz="1200">
                  <a:solidFill>
                    <a:srgbClr val="0F5494"/>
                  </a:solidFill>
                  <a:latin typeface="Verdana" pitchFamily="34" charset="0"/>
                  <a:ea typeface="ＭＳ Ｐゴシック" pitchFamily="34" charset="-128"/>
                </a:defRPr>
              </a:lvl2pPr>
              <a:lvl3pPr marL="1143000" indent="-228600" defTabSz="889000" eaLnBrk="0" hangingPunct="0">
                <a:defRPr sz="1200">
                  <a:solidFill>
                    <a:srgbClr val="0F5494"/>
                  </a:solidFill>
                  <a:latin typeface="Verdana" pitchFamily="34" charset="0"/>
                  <a:ea typeface="ＭＳ Ｐゴシック" pitchFamily="34" charset="-128"/>
                </a:defRPr>
              </a:lvl3pPr>
              <a:lvl4pPr marL="1600200" indent="-228600" defTabSz="889000" eaLnBrk="0" hangingPunct="0">
                <a:defRPr sz="1200">
                  <a:solidFill>
                    <a:srgbClr val="0F5494"/>
                  </a:solidFill>
                  <a:latin typeface="Verdana" pitchFamily="34" charset="0"/>
                  <a:ea typeface="ＭＳ Ｐゴシック" pitchFamily="34" charset="-128"/>
                </a:defRPr>
              </a:lvl4pPr>
              <a:lvl5pPr marL="2057400" indent="-228600" defTabSz="889000" eaLnBrk="0" hangingPunct="0">
                <a:defRPr sz="1200">
                  <a:solidFill>
                    <a:srgbClr val="0F5494"/>
                  </a:solidFill>
                  <a:latin typeface="Verdana" pitchFamily="34" charset="0"/>
                  <a:ea typeface="ＭＳ Ｐゴシック" pitchFamily="34" charset="-128"/>
                </a:defRPr>
              </a:lvl5pPr>
              <a:lvl6pPr marL="25146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lnSpc>
                  <a:spcPct val="90000"/>
                </a:lnSpc>
                <a:spcAft>
                  <a:spcPct val="35000"/>
                </a:spcAft>
                <a:defRPr/>
              </a:pPr>
              <a:r>
                <a:rPr lang="en-US" sz="2000" dirty="0" smtClean="0">
                  <a:solidFill>
                    <a:srgbClr val="FFFFFF"/>
                  </a:solidFill>
                </a:rPr>
                <a:t>Dependency Ratio</a:t>
              </a:r>
            </a:p>
            <a:p>
              <a:pPr lvl="1" eaLnBrk="1" hangingPunct="1">
                <a:lnSpc>
                  <a:spcPct val="90000"/>
                </a:lnSpc>
                <a:spcAft>
                  <a:spcPct val="15000"/>
                </a:spcAft>
                <a:buFontTx/>
                <a:buChar char="•"/>
                <a:defRPr/>
              </a:pPr>
              <a:r>
                <a:rPr lang="en-US" sz="1600" b="1" dirty="0" smtClean="0">
                  <a:solidFill>
                    <a:srgbClr val="FFFFFF"/>
                  </a:solidFill>
                </a:rPr>
                <a:t>From 1:4 to 1:2</a:t>
              </a:r>
            </a:p>
            <a:p>
              <a:pPr lvl="1" eaLnBrk="1" hangingPunct="1">
                <a:lnSpc>
                  <a:spcPct val="90000"/>
                </a:lnSpc>
                <a:spcAft>
                  <a:spcPct val="15000"/>
                </a:spcAft>
                <a:buFontTx/>
                <a:buChar char="•"/>
                <a:defRPr/>
              </a:pPr>
              <a:r>
                <a:rPr lang="en-US" sz="1600" b="1" dirty="0" smtClean="0">
                  <a:solidFill>
                    <a:srgbClr val="FFFFFF"/>
                  </a:solidFill>
                </a:rPr>
                <a:t>80+ doubles by 2025</a:t>
              </a:r>
            </a:p>
          </p:txBody>
        </p:sp>
        <p:sp>
          <p:nvSpPr>
            <p:cNvPr id="4" name="Rounded Rectangle 3"/>
            <p:cNvSpPr/>
            <p:nvPr/>
          </p:nvSpPr>
          <p:spPr>
            <a:xfrm>
              <a:off x="458307" y="2385931"/>
              <a:ext cx="992468" cy="1068207"/>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430696" y="3710579"/>
              <a:ext cx="3942522" cy="1296573"/>
            </a:xfrm>
            <a:custGeom>
              <a:avLst/>
              <a:gdLst>
                <a:gd name="connsiteX0" fmla="*/ 0 w 3942522"/>
                <a:gd name="connsiteY0" fmla="*/ 129657 h 1296573"/>
                <a:gd name="connsiteX1" fmla="*/ 129657 w 3942522"/>
                <a:gd name="connsiteY1" fmla="*/ 0 h 1296573"/>
                <a:gd name="connsiteX2" fmla="*/ 3812865 w 3942522"/>
                <a:gd name="connsiteY2" fmla="*/ 0 h 1296573"/>
                <a:gd name="connsiteX3" fmla="*/ 3942522 w 3942522"/>
                <a:gd name="connsiteY3" fmla="*/ 129657 h 1296573"/>
                <a:gd name="connsiteX4" fmla="*/ 3942522 w 3942522"/>
                <a:gd name="connsiteY4" fmla="*/ 1166916 h 1296573"/>
                <a:gd name="connsiteX5" fmla="*/ 3812865 w 3942522"/>
                <a:gd name="connsiteY5" fmla="*/ 1296573 h 1296573"/>
                <a:gd name="connsiteX6" fmla="*/ 129657 w 3942522"/>
                <a:gd name="connsiteY6" fmla="*/ 1296573 h 1296573"/>
                <a:gd name="connsiteX7" fmla="*/ 0 w 3942522"/>
                <a:gd name="connsiteY7" fmla="*/ 1166916 h 1296573"/>
                <a:gd name="connsiteX8" fmla="*/ 0 w 3942522"/>
                <a:gd name="connsiteY8" fmla="*/ 129657 h 129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522" h="1296573">
                  <a:moveTo>
                    <a:pt x="0" y="129657"/>
                  </a:moveTo>
                  <a:cubicBezTo>
                    <a:pt x="0" y="58049"/>
                    <a:pt x="58049" y="0"/>
                    <a:pt x="129657" y="0"/>
                  </a:cubicBezTo>
                  <a:lnTo>
                    <a:pt x="3812865" y="0"/>
                  </a:lnTo>
                  <a:cubicBezTo>
                    <a:pt x="3884473" y="0"/>
                    <a:pt x="3942522" y="58049"/>
                    <a:pt x="3942522" y="129657"/>
                  </a:cubicBezTo>
                  <a:lnTo>
                    <a:pt x="3942522" y="1166916"/>
                  </a:lnTo>
                  <a:cubicBezTo>
                    <a:pt x="3942522" y="1238524"/>
                    <a:pt x="3884473" y="1296573"/>
                    <a:pt x="3812865" y="1296573"/>
                  </a:cubicBezTo>
                  <a:lnTo>
                    <a:pt x="129657" y="1296573"/>
                  </a:lnTo>
                  <a:cubicBezTo>
                    <a:pt x="58049" y="1296573"/>
                    <a:pt x="0" y="1238524"/>
                    <a:pt x="0" y="1166916"/>
                  </a:cubicBezTo>
                  <a:lnTo>
                    <a:pt x="0" y="129657"/>
                  </a:lnTo>
                  <a:close/>
                </a:path>
              </a:pathLst>
            </a:custGeom>
            <a:solidFill>
              <a:srgbClr val="00B0F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4361" tIns="76200" rIns="76201" bIns="76200"/>
            <a:lstStyle>
              <a:lvl1pPr marL="115888" defTabSz="889000" eaLnBrk="0" hangingPunct="0">
                <a:defRPr sz="1200">
                  <a:solidFill>
                    <a:srgbClr val="0F5494"/>
                  </a:solidFill>
                  <a:latin typeface="Verdana" pitchFamily="34" charset="0"/>
                  <a:ea typeface="ＭＳ Ｐゴシック" pitchFamily="34" charset="-128"/>
                </a:defRPr>
              </a:lvl1pPr>
              <a:lvl2pPr marL="115888" defTabSz="889000" eaLnBrk="0" hangingPunct="0">
                <a:defRPr sz="1200">
                  <a:solidFill>
                    <a:srgbClr val="0F5494"/>
                  </a:solidFill>
                  <a:latin typeface="Verdana" pitchFamily="34" charset="0"/>
                  <a:ea typeface="ＭＳ Ｐゴシック" pitchFamily="34" charset="-128"/>
                </a:defRPr>
              </a:lvl2pPr>
              <a:lvl3pPr marL="1143000" indent="-228600" defTabSz="889000" eaLnBrk="0" hangingPunct="0">
                <a:defRPr sz="1200">
                  <a:solidFill>
                    <a:srgbClr val="0F5494"/>
                  </a:solidFill>
                  <a:latin typeface="Verdana" pitchFamily="34" charset="0"/>
                  <a:ea typeface="ＭＳ Ｐゴシック" pitchFamily="34" charset="-128"/>
                </a:defRPr>
              </a:lvl3pPr>
              <a:lvl4pPr marL="1600200" indent="-228600" defTabSz="889000" eaLnBrk="0" hangingPunct="0">
                <a:defRPr sz="1200">
                  <a:solidFill>
                    <a:srgbClr val="0F5494"/>
                  </a:solidFill>
                  <a:latin typeface="Verdana" pitchFamily="34" charset="0"/>
                  <a:ea typeface="ＭＳ Ｐゴシック" pitchFamily="34" charset="-128"/>
                </a:defRPr>
              </a:lvl4pPr>
              <a:lvl5pPr marL="2057400" indent="-228600" defTabSz="889000" eaLnBrk="0" hangingPunct="0">
                <a:defRPr sz="1200">
                  <a:solidFill>
                    <a:srgbClr val="0F5494"/>
                  </a:solidFill>
                  <a:latin typeface="Verdana" pitchFamily="34" charset="0"/>
                  <a:ea typeface="ＭＳ Ｐゴシック" pitchFamily="34" charset="-128"/>
                </a:defRPr>
              </a:lvl5pPr>
              <a:lvl6pPr marL="25146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defTabSz="8890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lnSpc>
                  <a:spcPct val="90000"/>
                </a:lnSpc>
                <a:spcAft>
                  <a:spcPct val="35000"/>
                </a:spcAft>
                <a:defRPr/>
              </a:pPr>
              <a:r>
                <a:rPr lang="en-US" sz="2000" dirty="0" smtClean="0">
                  <a:solidFill>
                    <a:srgbClr val="FFFFFF"/>
                  </a:solidFill>
                </a:rPr>
                <a:t>Cost of Care</a:t>
              </a:r>
            </a:p>
            <a:p>
              <a:pPr lvl="1" eaLnBrk="1" hangingPunct="1">
                <a:lnSpc>
                  <a:spcPct val="90000"/>
                </a:lnSpc>
                <a:spcAft>
                  <a:spcPct val="15000"/>
                </a:spcAft>
                <a:buFontTx/>
                <a:buChar char="•"/>
                <a:defRPr/>
              </a:pPr>
              <a:r>
                <a:rPr lang="en-GB" sz="1600" b="1" dirty="0" smtClean="0">
                  <a:solidFill>
                    <a:srgbClr val="FFFFFF"/>
                  </a:solidFill>
                </a:rPr>
                <a:t>Up by 4-8 % of GDP by 2025</a:t>
              </a:r>
              <a:endParaRPr lang="en-US" sz="1600" b="1" dirty="0" smtClean="0">
                <a:solidFill>
                  <a:srgbClr val="FFFFFF"/>
                </a:solidFill>
              </a:endParaRPr>
            </a:p>
          </p:txBody>
        </p:sp>
        <p:sp>
          <p:nvSpPr>
            <p:cNvPr id="6" name="Rounded Rectangle 5"/>
            <p:cNvSpPr/>
            <p:nvPr/>
          </p:nvSpPr>
          <p:spPr>
            <a:xfrm>
              <a:off x="444015" y="3827138"/>
              <a:ext cx="1022639" cy="1038050"/>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431668" y="5124103"/>
              <a:ext cx="3942522" cy="1296573"/>
            </a:xfrm>
            <a:custGeom>
              <a:avLst/>
              <a:gdLst>
                <a:gd name="connsiteX0" fmla="*/ 0 w 3942522"/>
                <a:gd name="connsiteY0" fmla="*/ 129657 h 1296573"/>
                <a:gd name="connsiteX1" fmla="*/ 129657 w 3942522"/>
                <a:gd name="connsiteY1" fmla="*/ 0 h 1296573"/>
                <a:gd name="connsiteX2" fmla="*/ 3812865 w 3942522"/>
                <a:gd name="connsiteY2" fmla="*/ 0 h 1296573"/>
                <a:gd name="connsiteX3" fmla="*/ 3942522 w 3942522"/>
                <a:gd name="connsiteY3" fmla="*/ 129657 h 1296573"/>
                <a:gd name="connsiteX4" fmla="*/ 3942522 w 3942522"/>
                <a:gd name="connsiteY4" fmla="*/ 1166916 h 1296573"/>
                <a:gd name="connsiteX5" fmla="*/ 3812865 w 3942522"/>
                <a:gd name="connsiteY5" fmla="*/ 1296573 h 1296573"/>
                <a:gd name="connsiteX6" fmla="*/ 129657 w 3942522"/>
                <a:gd name="connsiteY6" fmla="*/ 1296573 h 1296573"/>
                <a:gd name="connsiteX7" fmla="*/ 0 w 3942522"/>
                <a:gd name="connsiteY7" fmla="*/ 1166916 h 1296573"/>
                <a:gd name="connsiteX8" fmla="*/ 0 w 3942522"/>
                <a:gd name="connsiteY8" fmla="*/ 129657 h 129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522" h="1296573">
                  <a:moveTo>
                    <a:pt x="0" y="129657"/>
                  </a:moveTo>
                  <a:cubicBezTo>
                    <a:pt x="0" y="58049"/>
                    <a:pt x="58049" y="0"/>
                    <a:pt x="129657" y="0"/>
                  </a:cubicBezTo>
                  <a:lnTo>
                    <a:pt x="3812865" y="0"/>
                  </a:lnTo>
                  <a:cubicBezTo>
                    <a:pt x="3884473" y="0"/>
                    <a:pt x="3942522" y="58049"/>
                    <a:pt x="3942522" y="129657"/>
                  </a:cubicBezTo>
                  <a:lnTo>
                    <a:pt x="3942522" y="1166916"/>
                  </a:lnTo>
                  <a:cubicBezTo>
                    <a:pt x="3942522" y="1238524"/>
                    <a:pt x="3884473" y="1296573"/>
                    <a:pt x="3812865" y="1296573"/>
                  </a:cubicBezTo>
                  <a:lnTo>
                    <a:pt x="129657" y="1296573"/>
                  </a:lnTo>
                  <a:cubicBezTo>
                    <a:pt x="58049" y="1296573"/>
                    <a:pt x="0" y="1238524"/>
                    <a:pt x="0" y="1166916"/>
                  </a:cubicBezTo>
                  <a:lnTo>
                    <a:pt x="0" y="129657"/>
                  </a:lnTo>
                  <a:close/>
                </a:path>
              </a:pathLst>
            </a:custGeom>
            <a:solidFill>
              <a:srgbClr val="00B0F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4361" tIns="76200" rIns="76201" bIns="76200"/>
            <a:lstStyle>
              <a:lvl1pPr marL="115888" defTabSz="933450" eaLnBrk="0" hangingPunct="0">
                <a:defRPr sz="1200">
                  <a:solidFill>
                    <a:srgbClr val="0F5494"/>
                  </a:solidFill>
                  <a:latin typeface="Verdana" pitchFamily="34" charset="0"/>
                  <a:ea typeface="ＭＳ Ｐゴシック" pitchFamily="34" charset="-128"/>
                </a:defRPr>
              </a:lvl1pPr>
              <a:lvl2pPr marL="115888" defTabSz="933450" eaLnBrk="0" hangingPunct="0">
                <a:defRPr sz="1200">
                  <a:solidFill>
                    <a:srgbClr val="0F5494"/>
                  </a:solidFill>
                  <a:latin typeface="Verdana" pitchFamily="34" charset="0"/>
                  <a:ea typeface="ＭＳ Ｐゴシック" pitchFamily="34" charset="-128"/>
                </a:defRPr>
              </a:lvl2pPr>
              <a:lvl3pPr marL="1143000" indent="-228600" defTabSz="933450" eaLnBrk="0" hangingPunct="0">
                <a:defRPr sz="1200">
                  <a:solidFill>
                    <a:srgbClr val="0F5494"/>
                  </a:solidFill>
                  <a:latin typeface="Verdana" pitchFamily="34" charset="0"/>
                  <a:ea typeface="ＭＳ Ｐゴシック" pitchFamily="34" charset="-128"/>
                </a:defRPr>
              </a:lvl3pPr>
              <a:lvl4pPr marL="1600200" indent="-228600" defTabSz="933450" eaLnBrk="0" hangingPunct="0">
                <a:defRPr sz="1200">
                  <a:solidFill>
                    <a:srgbClr val="0F5494"/>
                  </a:solidFill>
                  <a:latin typeface="Verdana" pitchFamily="34" charset="0"/>
                  <a:ea typeface="ＭＳ Ｐゴシック" pitchFamily="34" charset="-128"/>
                </a:defRPr>
              </a:lvl4pPr>
              <a:lvl5pPr marL="2057400" indent="-228600" defTabSz="933450" eaLnBrk="0" hangingPunct="0">
                <a:defRPr sz="1200">
                  <a:solidFill>
                    <a:srgbClr val="0F5494"/>
                  </a:solidFill>
                  <a:latin typeface="Verdana" pitchFamily="34" charset="0"/>
                  <a:ea typeface="ＭＳ Ｐゴシック" pitchFamily="34" charset="-128"/>
                </a:defRPr>
              </a:lvl5pPr>
              <a:lvl6pPr marL="2514600" indent="-228600" defTabSz="93345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defTabSz="93345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defTabSz="93345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defTabSz="93345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lnSpc>
                  <a:spcPct val="90000"/>
                </a:lnSpc>
                <a:spcAft>
                  <a:spcPct val="35000"/>
                </a:spcAft>
                <a:defRPr/>
              </a:pPr>
              <a:r>
                <a:rPr lang="en-US" sz="2000" dirty="0" smtClean="0">
                  <a:solidFill>
                    <a:srgbClr val="FFFFFF"/>
                  </a:solidFill>
                </a:rPr>
                <a:t>Human Resources</a:t>
              </a:r>
            </a:p>
            <a:p>
              <a:pPr lvl="1" eaLnBrk="1" hangingPunct="1">
                <a:buFontTx/>
                <a:buChar char="•"/>
                <a:defRPr/>
              </a:pPr>
              <a:r>
                <a:rPr lang="en-US" sz="1600" b="1" dirty="0" smtClean="0">
                  <a:solidFill>
                    <a:srgbClr val="FFFFFF"/>
                  </a:solidFill>
                </a:rPr>
                <a:t>Shrinking work force</a:t>
              </a:r>
            </a:p>
            <a:p>
              <a:pPr lvl="1" eaLnBrk="1" hangingPunct="1">
                <a:buFontTx/>
                <a:buChar char="•"/>
                <a:defRPr/>
              </a:pPr>
              <a:r>
                <a:rPr lang="en-US" sz="1600" b="1" dirty="0" smtClean="0">
                  <a:solidFill>
                    <a:srgbClr val="FFFFFF"/>
                  </a:solidFill>
                </a:rPr>
                <a:t>Lacking 20 million </a:t>
              </a:r>
              <a:r>
                <a:rPr lang="en-US" sz="1600" b="1" dirty="0" err="1" smtClean="0">
                  <a:solidFill>
                    <a:srgbClr val="FFFFFF"/>
                  </a:solidFill>
                </a:rPr>
                <a:t>carers</a:t>
              </a:r>
              <a:r>
                <a:rPr lang="en-US" sz="1600" b="1" dirty="0" smtClean="0">
                  <a:solidFill>
                    <a:srgbClr val="FFFFFF"/>
                  </a:solidFill>
                </a:rPr>
                <a:t> by 2020 </a:t>
              </a:r>
            </a:p>
            <a:p>
              <a:pPr lvl="1" eaLnBrk="1" hangingPunct="1">
                <a:lnSpc>
                  <a:spcPct val="90000"/>
                </a:lnSpc>
                <a:spcAft>
                  <a:spcPct val="15000"/>
                </a:spcAft>
                <a:buFontTx/>
                <a:buChar char="•"/>
                <a:defRPr/>
              </a:pPr>
              <a:endParaRPr lang="en-US" sz="1300" dirty="0" smtClean="0">
                <a:solidFill>
                  <a:srgbClr val="FFFFFF"/>
                </a:solidFill>
              </a:endParaRPr>
            </a:p>
          </p:txBody>
        </p:sp>
        <p:sp>
          <p:nvSpPr>
            <p:cNvPr id="10" name="Rounded Rectangle 9"/>
            <p:cNvSpPr/>
            <p:nvPr/>
          </p:nvSpPr>
          <p:spPr>
            <a:xfrm>
              <a:off x="429724" y="5254060"/>
              <a:ext cx="1051222" cy="1036463"/>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aphicFrame>
        <p:nvGraphicFramePr>
          <p:cNvPr id="9" name="Diagram 8"/>
          <p:cNvGraphicFramePr/>
          <p:nvPr>
            <p:extLst>
              <p:ext uri="{D42A27DB-BD31-4B8C-83A1-F6EECF244321}">
                <p14:modId xmlns:p14="http://schemas.microsoft.com/office/powerpoint/2010/main" val="2640676274"/>
              </p:ext>
            </p:extLst>
          </p:nvPr>
        </p:nvGraphicFramePr>
        <p:xfrm>
          <a:off x="4856922" y="2265016"/>
          <a:ext cx="3942522" cy="41490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43361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512888"/>
            <a:ext cx="8229600" cy="936625"/>
          </a:xfrm>
        </p:spPr>
        <p:txBody>
          <a:bodyPr/>
          <a:lstStyle/>
          <a:p>
            <a:pPr algn="ctr"/>
            <a:r>
              <a:rPr lang="en-US" sz="2400" dirty="0" smtClean="0">
                <a:ea typeface="ＭＳ Ｐゴシック" pitchFamily="34" charset="-128"/>
              </a:rPr>
              <a:t>Contact and more info</a:t>
            </a:r>
            <a:endParaRPr lang="en-GB" sz="2400" dirty="0" smtClean="0">
              <a:ea typeface="ＭＳ Ｐゴシック" pitchFamily="34" charset="-128"/>
            </a:endParaRPr>
          </a:p>
        </p:txBody>
      </p:sp>
      <p:sp>
        <p:nvSpPr>
          <p:cNvPr id="16387" name="Rectangle 3"/>
          <p:cNvSpPr>
            <a:spLocks noGrp="1" noChangeArrowheads="1"/>
          </p:cNvSpPr>
          <p:nvPr>
            <p:ph type="body" idx="4294967295"/>
          </p:nvPr>
        </p:nvSpPr>
        <p:spPr>
          <a:xfrm>
            <a:off x="251520" y="2492896"/>
            <a:ext cx="8892480" cy="3621087"/>
          </a:xfrm>
        </p:spPr>
        <p:txBody>
          <a:bodyPr/>
          <a:lstStyle/>
          <a:p>
            <a:pPr marL="0" indent="0">
              <a:lnSpc>
                <a:spcPct val="80000"/>
              </a:lnSpc>
              <a:buNone/>
              <a:tabLst>
                <a:tab pos="0" algn="l"/>
              </a:tabLst>
            </a:pPr>
            <a:endParaRPr lang="en-GB" sz="1800" dirty="0" smtClean="0"/>
          </a:p>
          <a:p>
            <a:pPr marL="0" indent="0">
              <a:lnSpc>
                <a:spcPct val="80000"/>
              </a:lnSpc>
              <a:buNone/>
              <a:tabLst>
                <a:tab pos="0" algn="l"/>
              </a:tabLst>
            </a:pPr>
            <a:r>
              <a:rPr lang="en-GB" sz="1800" dirty="0" smtClean="0"/>
              <a:t>Horizon </a:t>
            </a:r>
            <a:r>
              <a:rPr lang="en-GB" sz="1800" dirty="0"/>
              <a:t>2020 Work Programme </a:t>
            </a:r>
            <a:r>
              <a:rPr lang="en-GB" sz="1800" dirty="0" smtClean="0"/>
              <a:t>2016-2017:</a:t>
            </a:r>
            <a:r>
              <a:rPr lang="de-AT" sz="1800" kern="1200" dirty="0" smtClean="0">
                <a:solidFill>
                  <a:srgbClr val="004494"/>
                </a:solidFill>
              </a:rPr>
              <a:t/>
            </a:r>
            <a:br>
              <a:rPr lang="de-AT" sz="1800" kern="1200" dirty="0" smtClean="0">
                <a:solidFill>
                  <a:srgbClr val="004494"/>
                </a:solidFill>
              </a:rPr>
            </a:br>
            <a:r>
              <a:rPr lang="en-GB" sz="1600" u="sng" dirty="0"/>
              <a:t>http://ec.europa.eu/research/participants/portal/desktop/en/funding/reference_docs.html#h2020-work-programmes-2016-17</a:t>
            </a:r>
            <a:endParaRPr lang="en-GB" sz="1600" dirty="0"/>
          </a:p>
          <a:p>
            <a:pPr>
              <a:lnSpc>
                <a:spcPct val="80000"/>
              </a:lnSpc>
              <a:buNone/>
            </a:pPr>
            <a:endParaRPr lang="de-AT" sz="1600" dirty="0" smtClean="0">
              <a:ea typeface="ＭＳ Ｐゴシック" pitchFamily="34" charset="-128"/>
            </a:endParaRPr>
          </a:p>
          <a:p>
            <a:pPr marL="0" indent="0">
              <a:lnSpc>
                <a:spcPct val="80000"/>
              </a:lnSpc>
              <a:buNone/>
            </a:pPr>
            <a:r>
              <a:rPr lang="en-GB" sz="1600" dirty="0" smtClean="0">
                <a:ea typeface="ＭＳ Ｐゴシック" pitchFamily="34" charset="-128"/>
              </a:rPr>
              <a:t>Digital Social Platforms </a:t>
            </a:r>
            <a:r>
              <a:rPr lang="en-GB" sz="1600" dirty="0">
                <a:ea typeface="ＭＳ Ｐゴシック" pitchFamily="34" charset="-128"/>
              </a:rPr>
              <a:t>(</a:t>
            </a:r>
            <a:r>
              <a:rPr lang="en-GB" sz="1600" dirty="0" smtClean="0">
                <a:ea typeface="ＭＳ Ｐゴシック" pitchFamily="34" charset="-128"/>
              </a:rPr>
              <a:t>H2): </a:t>
            </a:r>
            <a:r>
              <a:rPr lang="en-GB" sz="1600" dirty="0" smtClean="0">
                <a:ea typeface="ＭＳ Ｐゴシック" pitchFamily="34" charset="-128"/>
                <a:hlinkClick r:id="rId3"/>
              </a:rPr>
              <a:t>CNECT-ICT4ageing</a:t>
            </a:r>
            <a:r>
              <a:rPr lang="fr-BE" sz="1600" dirty="0" smtClean="0">
                <a:ea typeface="ＭＳ Ｐゴシック" pitchFamily="34" charset="-128"/>
                <a:hlinkClick r:id="rId3"/>
              </a:rPr>
              <a:t>@</a:t>
            </a:r>
            <a:r>
              <a:rPr lang="en-GB" sz="1600" dirty="0" smtClean="0">
                <a:ea typeface="ＭＳ Ｐゴシック" pitchFamily="34" charset="-128"/>
                <a:hlinkClick r:id="rId3"/>
              </a:rPr>
              <a:t>ec.europa.eu</a:t>
            </a:r>
            <a:r>
              <a:rPr lang="en-GB" sz="1600" dirty="0">
                <a:ea typeface="ＭＳ Ｐゴシック" pitchFamily="34" charset="-128"/>
              </a:rPr>
              <a:t/>
            </a:r>
            <a:br>
              <a:rPr lang="en-GB" sz="1600" dirty="0">
                <a:ea typeface="ＭＳ Ｐゴシック" pitchFamily="34" charset="-128"/>
              </a:rPr>
            </a:br>
            <a:r>
              <a:rPr lang="de-AT" sz="1600" dirty="0" err="1" smtClean="0"/>
              <a:t>Twitter</a:t>
            </a:r>
            <a:r>
              <a:rPr lang="de-AT" sz="1600" dirty="0"/>
              <a:t>: </a:t>
            </a:r>
            <a:r>
              <a:rPr lang="en-GB" sz="1600" u="sng" dirty="0">
                <a:solidFill>
                  <a:srgbClr val="002060"/>
                </a:solidFill>
                <a:latin typeface="Arial" panose="020B0604020202020204" pitchFamily="34" charset="0"/>
                <a:ea typeface="Calibri"/>
                <a:cs typeface="Arial" panose="020B0604020202020204" pitchFamily="34" charset="0"/>
              </a:rPr>
              <a:t>@EIP_AHA</a:t>
            </a:r>
            <a:r>
              <a:rPr lang="en-GB" sz="1600" dirty="0" smtClean="0"/>
              <a:t/>
            </a:r>
            <a:br>
              <a:rPr lang="en-GB" sz="1600" dirty="0" smtClean="0"/>
            </a:br>
            <a:r>
              <a:rPr lang="de-AT" sz="1600" dirty="0" smtClean="0"/>
              <a:t>Website</a:t>
            </a:r>
            <a:r>
              <a:rPr lang="de-AT" sz="1600" dirty="0"/>
              <a:t>: </a:t>
            </a:r>
            <a:r>
              <a:rPr lang="de-AT" sz="1600" u="sng" dirty="0">
                <a:solidFill>
                  <a:srgbClr val="002060"/>
                </a:solidFill>
                <a:latin typeface="Arial" panose="020B0604020202020204" pitchFamily="34" charset="0"/>
                <a:ea typeface="Calibri"/>
                <a:cs typeface="Arial" panose="020B0604020202020204" pitchFamily="34" charset="0"/>
              </a:rPr>
              <a:t>ec.europa.eu/digital-agenda/en/</a:t>
            </a:r>
            <a:r>
              <a:rPr lang="de-AT" sz="1600" u="sng" dirty="0" err="1">
                <a:solidFill>
                  <a:srgbClr val="002060"/>
                </a:solidFill>
                <a:latin typeface="Arial" panose="020B0604020202020204" pitchFamily="34" charset="0"/>
                <a:ea typeface="Calibri"/>
                <a:cs typeface="Arial" panose="020B0604020202020204" pitchFamily="34" charset="0"/>
              </a:rPr>
              <a:t>ageing</a:t>
            </a:r>
            <a:r>
              <a:rPr lang="de-AT" sz="1600" u="sng" dirty="0">
                <a:solidFill>
                  <a:srgbClr val="002060"/>
                </a:solidFill>
                <a:latin typeface="Arial" panose="020B0604020202020204" pitchFamily="34" charset="0"/>
                <a:ea typeface="Calibri"/>
                <a:cs typeface="Arial" panose="020B0604020202020204" pitchFamily="34" charset="0"/>
              </a:rPr>
              <a:t>-well-</a:t>
            </a:r>
            <a:r>
              <a:rPr lang="de-AT" sz="1600" u="sng" dirty="0" err="1">
                <a:solidFill>
                  <a:srgbClr val="002060"/>
                </a:solidFill>
                <a:latin typeface="Arial" panose="020B0604020202020204" pitchFamily="34" charset="0"/>
                <a:ea typeface="Calibri"/>
                <a:cs typeface="Arial" panose="020B0604020202020204" pitchFamily="34" charset="0"/>
              </a:rPr>
              <a:t>ict</a:t>
            </a:r>
            <a:r>
              <a:rPr lang="de-AT" sz="1600" dirty="0" smtClean="0"/>
              <a:t/>
            </a:r>
            <a:br>
              <a:rPr lang="de-AT" sz="1600" dirty="0" smtClean="0"/>
            </a:br>
            <a:r>
              <a:rPr lang="de-AT" sz="1600" dirty="0" smtClean="0"/>
              <a:t>Newsletter</a:t>
            </a:r>
            <a:r>
              <a:rPr lang="de-AT" sz="1600" dirty="0"/>
              <a:t>: </a:t>
            </a:r>
            <a:r>
              <a:rPr lang="en-GB" sz="1600" u="sng" dirty="0">
                <a:solidFill>
                  <a:srgbClr val="002060"/>
                </a:solidFill>
                <a:latin typeface="Arial" panose="020B0604020202020204" pitchFamily="34" charset="0"/>
                <a:ea typeface="Calibri"/>
                <a:cs typeface="Arial" panose="020B0604020202020204" pitchFamily="34" charset="0"/>
              </a:rPr>
              <a:t>ec.europa.eu/</a:t>
            </a:r>
            <a:r>
              <a:rPr lang="en-GB" sz="1600" u="sng" dirty="0" err="1">
                <a:solidFill>
                  <a:srgbClr val="002060"/>
                </a:solidFill>
                <a:latin typeface="Arial" panose="020B0604020202020204" pitchFamily="34" charset="0"/>
                <a:ea typeface="Calibri"/>
                <a:cs typeface="Arial" panose="020B0604020202020204" pitchFamily="34" charset="0"/>
              </a:rPr>
              <a:t>information_society</a:t>
            </a:r>
            <a:r>
              <a:rPr lang="en-GB" sz="1600" u="sng" dirty="0">
                <a:solidFill>
                  <a:srgbClr val="002060"/>
                </a:solidFill>
                <a:latin typeface="Arial" panose="020B0604020202020204" pitchFamily="34" charset="0"/>
                <a:ea typeface="Calibri"/>
                <a:cs typeface="Arial" panose="020B0604020202020204" pitchFamily="34" charset="0"/>
              </a:rPr>
              <a:t>/newsroom/</a:t>
            </a:r>
            <a:r>
              <a:rPr lang="en-GB" sz="1600" u="sng" dirty="0" err="1">
                <a:solidFill>
                  <a:srgbClr val="002060"/>
                </a:solidFill>
                <a:latin typeface="Arial" panose="020B0604020202020204" pitchFamily="34" charset="0"/>
                <a:ea typeface="Calibri"/>
                <a:cs typeface="Arial" panose="020B0604020202020204" pitchFamily="34" charset="0"/>
              </a:rPr>
              <a:t>cf</a:t>
            </a:r>
            <a:r>
              <a:rPr lang="en-GB" sz="1600" u="sng" dirty="0">
                <a:solidFill>
                  <a:srgbClr val="002060"/>
                </a:solidFill>
                <a:latin typeface="Arial" panose="020B0604020202020204" pitchFamily="34" charset="0"/>
                <a:ea typeface="Calibri"/>
                <a:cs typeface="Arial" panose="020B0604020202020204" pitchFamily="34" charset="0"/>
              </a:rPr>
              <a:t>/</a:t>
            </a:r>
            <a:r>
              <a:rPr lang="en-GB" sz="1600" u="sng" dirty="0" err="1">
                <a:solidFill>
                  <a:srgbClr val="002060"/>
                </a:solidFill>
                <a:latin typeface="Arial" panose="020B0604020202020204" pitchFamily="34" charset="0"/>
                <a:ea typeface="Calibri"/>
                <a:cs typeface="Arial" panose="020B0604020202020204" pitchFamily="34" charset="0"/>
              </a:rPr>
              <a:t>dae</a:t>
            </a:r>
            <a:r>
              <a:rPr lang="en-GB" sz="1600" u="sng" dirty="0">
                <a:solidFill>
                  <a:srgbClr val="002060"/>
                </a:solidFill>
                <a:latin typeface="Arial" panose="020B0604020202020204" pitchFamily="34" charset="0"/>
                <a:ea typeface="Calibri"/>
                <a:cs typeface="Arial" panose="020B0604020202020204" pitchFamily="34" charset="0"/>
              </a:rPr>
              <a:t>/</a:t>
            </a:r>
            <a:r>
              <a:rPr lang="en-GB" sz="1600" u="sng" dirty="0" err="1">
                <a:solidFill>
                  <a:srgbClr val="002060"/>
                </a:solidFill>
                <a:latin typeface="Arial" panose="020B0604020202020204" pitchFamily="34" charset="0"/>
                <a:ea typeface="Calibri"/>
                <a:cs typeface="Arial" panose="020B0604020202020204" pitchFamily="34" charset="0"/>
              </a:rPr>
              <a:t>login.cfm</a:t>
            </a:r>
            <a:endParaRPr lang="en-GB" sz="1600" u="sng" dirty="0">
              <a:solidFill>
                <a:srgbClr val="002060"/>
              </a:solidFill>
              <a:latin typeface="Arial" panose="020B0604020202020204" pitchFamily="34" charset="0"/>
              <a:ea typeface="Calibri"/>
              <a:cs typeface="Arial" panose="020B0604020202020204" pitchFamily="34" charset="0"/>
            </a:endParaRPr>
          </a:p>
          <a:p>
            <a:pPr>
              <a:lnSpc>
                <a:spcPct val="80000"/>
              </a:lnSpc>
              <a:buNone/>
            </a:pPr>
            <a:endParaRPr lang="en-GB" sz="1600" dirty="0">
              <a:ea typeface="ＭＳ Ｐゴシック" pitchFamily="34" charset="-128"/>
            </a:endParaRPr>
          </a:p>
          <a:p>
            <a:pPr marL="0">
              <a:lnSpc>
                <a:spcPct val="80000"/>
              </a:lnSpc>
              <a:spcAft>
                <a:spcPts val="0"/>
              </a:spcAft>
              <a:buNone/>
            </a:pPr>
            <a:endParaRPr lang="de-AT" sz="1600" kern="1200" dirty="0">
              <a:solidFill>
                <a:srgbClr val="004494"/>
              </a:solidFill>
            </a:endParaRPr>
          </a:p>
          <a:p>
            <a:pPr marL="0">
              <a:lnSpc>
                <a:spcPct val="80000"/>
              </a:lnSpc>
              <a:spcAft>
                <a:spcPts val="0"/>
              </a:spcAft>
              <a:buNone/>
            </a:pPr>
            <a:endParaRPr lang="en-GB" sz="1600" kern="1200" dirty="0">
              <a:solidFill>
                <a:srgbClr val="004494"/>
              </a:solidFill>
            </a:endParaRPr>
          </a:p>
          <a:p>
            <a:pPr>
              <a:lnSpc>
                <a:spcPct val="80000"/>
              </a:lnSpc>
              <a:buFontTx/>
              <a:buNone/>
            </a:pPr>
            <a:endParaRPr lang="fi-FI" sz="1600" dirty="0">
              <a:ea typeface="ＭＳ Ｐゴシック" pitchFamily="34" charset="-128"/>
            </a:endParaRPr>
          </a:p>
          <a:p>
            <a:pPr>
              <a:lnSpc>
                <a:spcPct val="80000"/>
              </a:lnSpc>
              <a:buFontTx/>
              <a:buNone/>
            </a:pPr>
            <a:endParaRPr lang="en-GB" sz="1600" dirty="0" smtClean="0">
              <a:ea typeface="ＭＳ Ｐゴシック" pitchFamily="34" charset="-128"/>
            </a:endParaRPr>
          </a:p>
        </p:txBody>
      </p:sp>
      <p:pic>
        <p:nvPicPr>
          <p:cNvPr id="2" name="Picture 2" descr="H:\Desktop\static_qr_code_without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3356992"/>
            <a:ext cx="1051200" cy="10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47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512888"/>
            <a:ext cx="8229600" cy="936625"/>
          </a:xfrm>
        </p:spPr>
        <p:txBody>
          <a:bodyPr/>
          <a:lstStyle/>
          <a:p>
            <a:pPr algn="ctr"/>
            <a:r>
              <a:rPr lang="en-US" dirty="0" smtClean="0">
                <a:solidFill>
                  <a:srgbClr val="0F5494"/>
                </a:solidFill>
                <a:latin typeface="+mn-lt"/>
                <a:ea typeface="+mn-ea"/>
                <a:cs typeface="+mn-cs"/>
              </a:rPr>
              <a:t/>
            </a:r>
            <a:br>
              <a:rPr lang="en-US" dirty="0" smtClean="0">
                <a:solidFill>
                  <a:srgbClr val="0F5494"/>
                </a:solidFill>
                <a:latin typeface="+mn-lt"/>
                <a:ea typeface="+mn-ea"/>
                <a:cs typeface="+mn-cs"/>
              </a:rPr>
            </a:br>
            <a:endParaRPr lang="en-GB" dirty="0">
              <a:solidFill>
                <a:srgbClr val="0F5494"/>
              </a:solidFill>
              <a:latin typeface="+mn-lt"/>
              <a:ea typeface="+mn-ea"/>
              <a:cs typeface="+mn-cs"/>
            </a:endParaRPr>
          </a:p>
        </p:txBody>
      </p:sp>
      <p:sp>
        <p:nvSpPr>
          <p:cNvPr id="16387" name="Rectangle 3"/>
          <p:cNvSpPr>
            <a:spLocks noGrp="1" noChangeArrowheads="1"/>
          </p:cNvSpPr>
          <p:nvPr>
            <p:ph type="body" idx="4294967295"/>
          </p:nvPr>
        </p:nvSpPr>
        <p:spPr>
          <a:xfrm>
            <a:off x="279310" y="1772817"/>
            <a:ext cx="8892480" cy="4142886"/>
          </a:xfrm>
        </p:spPr>
        <p:txBody>
          <a:bodyPr/>
          <a:lstStyle/>
          <a:p>
            <a:pPr marL="0" indent="0">
              <a:lnSpc>
                <a:spcPct val="80000"/>
              </a:lnSpc>
              <a:buNone/>
              <a:tabLst>
                <a:tab pos="0" algn="l"/>
              </a:tabLst>
            </a:pPr>
            <a:endParaRPr lang="de-AT" sz="1800" dirty="0" smtClean="0"/>
          </a:p>
          <a:p>
            <a:pPr marL="0" indent="0">
              <a:lnSpc>
                <a:spcPct val="80000"/>
              </a:lnSpc>
              <a:buNone/>
              <a:tabLst>
                <a:tab pos="0" algn="l"/>
              </a:tabLst>
            </a:pPr>
            <a:r>
              <a:rPr lang="de-AT" sz="2800" dirty="0" err="1" smtClean="0"/>
              <a:t>Questions</a:t>
            </a:r>
            <a:r>
              <a:rPr lang="de-AT" sz="2800" dirty="0" smtClean="0"/>
              <a:t>?</a:t>
            </a:r>
          </a:p>
          <a:p>
            <a:pPr marL="0" indent="0">
              <a:lnSpc>
                <a:spcPct val="80000"/>
              </a:lnSpc>
              <a:buNone/>
              <a:tabLst>
                <a:tab pos="0" algn="l"/>
              </a:tabLst>
            </a:pPr>
            <a:r>
              <a:rPr lang="en-GB" altLang="en-US" sz="2000" dirty="0" smtClean="0"/>
              <a:t>Email </a:t>
            </a:r>
            <a:r>
              <a:rPr lang="en-GB" altLang="en-US" sz="2000" dirty="0"/>
              <a:t>to </a:t>
            </a:r>
            <a:r>
              <a:rPr lang="en-GB" altLang="en-US" sz="2000" dirty="0" smtClean="0"/>
              <a:t>CNECT-ICT4AGEING@ec.europa.eu</a:t>
            </a:r>
            <a:endParaRPr lang="en-GB" altLang="en-US" sz="2000" dirty="0"/>
          </a:p>
          <a:p>
            <a:pPr>
              <a:lnSpc>
                <a:spcPct val="80000"/>
              </a:lnSpc>
              <a:buNone/>
            </a:pPr>
            <a:endParaRPr lang="en-GB" sz="1800" dirty="0" smtClean="0"/>
          </a:p>
          <a:p>
            <a:pPr>
              <a:lnSpc>
                <a:spcPct val="80000"/>
              </a:lnSpc>
              <a:buNone/>
            </a:pPr>
            <a:endParaRPr lang="en-GB" sz="1800" dirty="0" smtClean="0"/>
          </a:p>
          <a:p>
            <a:pPr>
              <a:lnSpc>
                <a:spcPct val="80000"/>
              </a:lnSpc>
              <a:buNone/>
            </a:pPr>
            <a:r>
              <a:rPr lang="en-GB" sz="1800" dirty="0" smtClean="0"/>
              <a:t>EC Participant Portal: </a:t>
            </a:r>
          </a:p>
          <a:p>
            <a:pPr>
              <a:lnSpc>
                <a:spcPct val="80000"/>
              </a:lnSpc>
              <a:spcAft>
                <a:spcPts val="0"/>
              </a:spcAft>
              <a:buNone/>
            </a:pPr>
            <a:r>
              <a:rPr lang="de-AT" sz="1600" dirty="0" smtClean="0">
                <a:ea typeface="ＭＳ Ｐゴシック" pitchFamily="34" charset="-128"/>
                <a:hlinkClick r:id="rId3"/>
              </a:rPr>
              <a:t>http</a:t>
            </a:r>
            <a:r>
              <a:rPr lang="de-AT" sz="1600" dirty="0">
                <a:ea typeface="ＭＳ Ｐゴシック" pitchFamily="34" charset="-128"/>
                <a:hlinkClick r:id="rId3"/>
              </a:rPr>
              <a:t>://</a:t>
            </a:r>
            <a:r>
              <a:rPr lang="de-AT" sz="1600" dirty="0" smtClean="0">
                <a:ea typeface="ＭＳ Ｐゴシック" pitchFamily="34" charset="-128"/>
                <a:hlinkClick r:id="rId3"/>
              </a:rPr>
              <a:t>ec.europa.eu/research/participants/portal/desktop/</a:t>
            </a:r>
          </a:p>
          <a:p>
            <a:pPr>
              <a:lnSpc>
                <a:spcPct val="80000"/>
              </a:lnSpc>
              <a:spcAft>
                <a:spcPts val="0"/>
              </a:spcAft>
              <a:buNone/>
            </a:pPr>
            <a:r>
              <a:rPr lang="de-AT" sz="1600" dirty="0" smtClean="0">
                <a:ea typeface="ＭＳ Ｐゴシック" pitchFamily="34" charset="-128"/>
                <a:hlinkClick r:id="rId3"/>
              </a:rPr>
              <a:t>en/home.html</a:t>
            </a:r>
            <a:endParaRPr lang="de-AT" sz="1600" dirty="0" smtClean="0">
              <a:ea typeface="ＭＳ Ｐゴシック" pitchFamily="34" charset="-128"/>
            </a:endParaRPr>
          </a:p>
          <a:p>
            <a:pPr marL="0">
              <a:lnSpc>
                <a:spcPct val="80000"/>
              </a:lnSpc>
              <a:spcAft>
                <a:spcPts val="0"/>
              </a:spcAft>
              <a:buNone/>
            </a:pPr>
            <a:endParaRPr lang="de-AT" sz="1800" dirty="0" smtClean="0"/>
          </a:p>
          <a:p>
            <a:pPr marL="0">
              <a:lnSpc>
                <a:spcPct val="80000"/>
              </a:lnSpc>
              <a:spcAft>
                <a:spcPts val="0"/>
              </a:spcAft>
              <a:buNone/>
            </a:pPr>
            <a:endParaRPr lang="en-GB" sz="1800" dirty="0" smtClean="0"/>
          </a:p>
          <a:p>
            <a:pPr marL="0">
              <a:lnSpc>
                <a:spcPct val="80000"/>
              </a:lnSpc>
              <a:spcAft>
                <a:spcPts val="0"/>
              </a:spcAft>
              <a:buNone/>
            </a:pPr>
            <a:endParaRPr lang="en-GB" sz="1800" dirty="0"/>
          </a:p>
          <a:p>
            <a:pPr marL="0">
              <a:lnSpc>
                <a:spcPct val="80000"/>
              </a:lnSpc>
              <a:spcAft>
                <a:spcPts val="0"/>
              </a:spcAft>
              <a:buNone/>
            </a:pPr>
            <a:r>
              <a:rPr lang="en-GB" sz="1800" dirty="0" smtClean="0"/>
              <a:t>H2020 National </a:t>
            </a:r>
            <a:r>
              <a:rPr lang="en-GB" sz="1800" dirty="0"/>
              <a:t>Contact </a:t>
            </a:r>
            <a:r>
              <a:rPr lang="en-GB" sz="1800" dirty="0" smtClean="0"/>
              <a:t>Points: </a:t>
            </a:r>
          </a:p>
          <a:p>
            <a:pPr marL="0">
              <a:lnSpc>
                <a:spcPct val="80000"/>
              </a:lnSpc>
              <a:spcAft>
                <a:spcPts val="0"/>
              </a:spcAft>
              <a:buNone/>
            </a:pPr>
            <a:endParaRPr lang="en-GB" sz="1600" dirty="0"/>
          </a:p>
          <a:p>
            <a:pPr marL="0">
              <a:lnSpc>
                <a:spcPct val="80000"/>
              </a:lnSpc>
              <a:spcAft>
                <a:spcPts val="0"/>
              </a:spcAft>
              <a:buNone/>
            </a:pPr>
            <a:r>
              <a:rPr lang="en-GB" sz="1600" dirty="0" smtClean="0">
                <a:hlinkClick r:id="rId4"/>
              </a:rPr>
              <a:t>http</a:t>
            </a:r>
            <a:r>
              <a:rPr lang="en-GB" sz="1600" dirty="0">
                <a:hlinkClick r:id="rId4"/>
              </a:rPr>
              <a:t>://</a:t>
            </a:r>
            <a:r>
              <a:rPr lang="en-GB" sz="1600" dirty="0" smtClean="0">
                <a:hlinkClick r:id="rId4"/>
              </a:rPr>
              <a:t>ec.europa.eu/research/participants/portal/desktop/</a:t>
            </a:r>
            <a:br>
              <a:rPr lang="en-GB" sz="1600" dirty="0" smtClean="0">
                <a:hlinkClick r:id="rId4"/>
              </a:rPr>
            </a:br>
            <a:r>
              <a:rPr lang="en-GB" sz="1600" dirty="0" err="1" smtClean="0">
                <a:hlinkClick r:id="rId4"/>
              </a:rPr>
              <a:t>en</a:t>
            </a:r>
            <a:r>
              <a:rPr lang="en-GB" sz="1600" dirty="0" smtClean="0">
                <a:hlinkClick r:id="rId4"/>
              </a:rPr>
              <a:t>/support/national_contact_points.html</a:t>
            </a:r>
            <a:endParaRPr lang="en-GB" sz="1600" dirty="0" smtClean="0"/>
          </a:p>
          <a:p>
            <a:pPr marL="0">
              <a:lnSpc>
                <a:spcPct val="80000"/>
              </a:lnSpc>
              <a:spcAft>
                <a:spcPts val="0"/>
              </a:spcAft>
              <a:buNone/>
            </a:pPr>
            <a:endParaRPr lang="en-GB" sz="1600" dirty="0"/>
          </a:p>
          <a:p>
            <a:pPr marL="0">
              <a:lnSpc>
                <a:spcPct val="80000"/>
              </a:lnSpc>
              <a:spcAft>
                <a:spcPts val="0"/>
              </a:spcAft>
              <a:buNone/>
            </a:pPr>
            <a:endParaRPr lang="de-AT" sz="1600" kern="1200" dirty="0">
              <a:solidFill>
                <a:srgbClr val="004494"/>
              </a:solidFill>
            </a:endParaRPr>
          </a:p>
          <a:p>
            <a:pPr marL="0">
              <a:lnSpc>
                <a:spcPct val="80000"/>
              </a:lnSpc>
              <a:spcAft>
                <a:spcPts val="0"/>
              </a:spcAft>
              <a:buNone/>
            </a:pPr>
            <a:endParaRPr lang="en-GB" sz="1600" kern="1200" dirty="0">
              <a:solidFill>
                <a:srgbClr val="004494"/>
              </a:solidFill>
            </a:endParaRPr>
          </a:p>
          <a:p>
            <a:pPr>
              <a:lnSpc>
                <a:spcPct val="80000"/>
              </a:lnSpc>
              <a:buFontTx/>
              <a:buNone/>
            </a:pPr>
            <a:endParaRPr lang="fi-FI" sz="1600" dirty="0">
              <a:ea typeface="ＭＳ Ｐゴシック" pitchFamily="34" charset="-128"/>
            </a:endParaRPr>
          </a:p>
          <a:p>
            <a:pPr>
              <a:lnSpc>
                <a:spcPct val="80000"/>
              </a:lnSpc>
              <a:buFontTx/>
              <a:buNone/>
            </a:pPr>
            <a:endParaRPr lang="en-GB" sz="1600" dirty="0" smtClean="0">
              <a:ea typeface="ＭＳ Ｐゴシック" pitchFamily="34" charset="-128"/>
            </a:endParaRPr>
          </a:p>
        </p:txBody>
      </p:sp>
      <p:pic>
        <p:nvPicPr>
          <p:cNvPr id="4" name="Picture 2" descr="H:\Desktop\static_qr_code_without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3118966"/>
            <a:ext cx="1052116" cy="10521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Desktop\static_qr_code_without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8042" y="4537123"/>
            <a:ext cx="1052117" cy="105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13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921874" y="1556792"/>
            <a:ext cx="6628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8775" algn="ctr"/>
            <a:r>
              <a:rPr lang="en-GB" altLang="en-US" sz="2800" b="1" dirty="0">
                <a:solidFill>
                  <a:srgbClr val="E5232D"/>
                </a:solidFill>
                <a:latin typeface="+mj-lt"/>
                <a:ea typeface="ＭＳ Ｐゴシック" pitchFamily="34" charset="-128"/>
                <a:cs typeface="+mj-cs"/>
              </a:rPr>
              <a:t>Transforming Health and Care</a:t>
            </a:r>
            <a:endParaRPr lang="en-US" sz="2800" b="1" dirty="0">
              <a:solidFill>
                <a:srgbClr val="E5232D"/>
              </a:solidFill>
              <a:latin typeface="+mj-lt"/>
              <a:ea typeface="ＭＳ Ｐゴシック" pitchFamily="34" charset="-128"/>
              <a:cs typeface="+mj-cs"/>
            </a:endParaRPr>
          </a:p>
        </p:txBody>
      </p:sp>
      <p:graphicFrame>
        <p:nvGraphicFramePr>
          <p:cNvPr id="3" name="Diagram 2"/>
          <p:cNvGraphicFramePr/>
          <p:nvPr/>
        </p:nvGraphicFramePr>
        <p:xfrm>
          <a:off x="1979712" y="1972925"/>
          <a:ext cx="5328592"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979712" y="2476981"/>
          <a:ext cx="532859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1979712" y="3717032"/>
          <a:ext cx="5328592" cy="11521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1979712" y="4509120"/>
          <a:ext cx="5256584" cy="11521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Diagram 10"/>
          <p:cNvGraphicFramePr/>
          <p:nvPr/>
        </p:nvGraphicFramePr>
        <p:xfrm>
          <a:off x="1979712" y="5013176"/>
          <a:ext cx="5328592" cy="1800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3</a:t>
            </a:fld>
            <a:endParaRPr lang="en-GB" dirty="0"/>
          </a:p>
        </p:txBody>
      </p:sp>
    </p:spTree>
    <p:extLst>
      <p:ext uri="{BB962C8B-B14F-4D97-AF65-F5344CB8AC3E}">
        <p14:creationId xmlns:p14="http://schemas.microsoft.com/office/powerpoint/2010/main" val="2453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51520" y="1268760"/>
            <a:ext cx="8229600" cy="936625"/>
          </a:xfrm>
        </p:spPr>
        <p:txBody>
          <a:bodyPr/>
          <a:lstStyle/>
          <a:p>
            <a:pPr algn="ctr" eaLnBrk="1" hangingPunct="1"/>
            <a:r>
              <a:rPr lang="en-US" sz="3400" dirty="0" smtClean="0">
                <a:ea typeface="ＭＳ Ｐゴシック" pitchFamily="34" charset="-128"/>
              </a:rPr>
              <a:t>How to get there</a:t>
            </a:r>
            <a:endParaRPr lang="en-GB" sz="3400" dirty="0" smtClean="0">
              <a:ea typeface="ＭＳ Ｐゴシック" pitchFamily="34" charset="-128"/>
            </a:endParaRPr>
          </a:p>
        </p:txBody>
      </p:sp>
      <p:graphicFrame>
        <p:nvGraphicFramePr>
          <p:cNvPr id="10" name="Diagram 9"/>
          <p:cNvGraphicFramePr/>
          <p:nvPr>
            <p:extLst>
              <p:ext uri="{D42A27DB-BD31-4B8C-83A1-F6EECF244321}">
                <p14:modId xmlns:p14="http://schemas.microsoft.com/office/powerpoint/2010/main" val="279270648"/>
              </p:ext>
            </p:extLst>
          </p:nvPr>
        </p:nvGraphicFramePr>
        <p:xfrm>
          <a:off x="655638" y="1849438"/>
          <a:ext cx="5788570" cy="4703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012160" y="2060848"/>
            <a:ext cx="2508250" cy="2462212"/>
          </a:xfrm>
          <a:prstGeom prst="roundRect">
            <a:avLst>
              <a:gd name="adj" fmla="val 1000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221" name="TextBox 5"/>
          <p:cNvSpPr txBox="1">
            <a:spLocks noChangeArrowheads="1"/>
          </p:cNvSpPr>
          <p:nvPr/>
        </p:nvSpPr>
        <p:spPr bwMode="auto">
          <a:xfrm rot="2130512">
            <a:off x="134938" y="5321300"/>
            <a:ext cx="26447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F5494"/>
                </a:solidFill>
                <a:latin typeface="Verdana" pitchFamily="34" charset="0"/>
                <a:ea typeface="ＭＳ Ｐゴシック" pitchFamily="34" charset="-128"/>
              </a:defRPr>
            </a:lvl1pPr>
            <a:lvl2pPr marL="742950" indent="-285750" eaLnBrk="0" hangingPunct="0">
              <a:defRPr sz="3200">
                <a:solidFill>
                  <a:srgbClr val="0F5494"/>
                </a:solidFill>
                <a:latin typeface="Verdana" pitchFamily="34" charset="0"/>
                <a:ea typeface="ＭＳ Ｐゴシック" pitchFamily="34" charset="-128"/>
              </a:defRPr>
            </a:lvl2pPr>
            <a:lvl3pPr marL="1143000" indent="-228600" eaLnBrk="0" hangingPunct="0">
              <a:defRPr sz="3200">
                <a:solidFill>
                  <a:srgbClr val="0F5494"/>
                </a:solidFill>
                <a:latin typeface="Verdana" pitchFamily="34" charset="0"/>
                <a:ea typeface="ＭＳ Ｐゴシック" pitchFamily="34" charset="-128"/>
              </a:defRPr>
            </a:lvl3pPr>
            <a:lvl4pPr marL="1600200" indent="-228600" eaLnBrk="0" hangingPunct="0">
              <a:defRPr sz="3200">
                <a:solidFill>
                  <a:srgbClr val="0F5494"/>
                </a:solidFill>
                <a:latin typeface="Verdana" pitchFamily="34" charset="0"/>
                <a:ea typeface="ＭＳ Ｐゴシック" pitchFamily="34" charset="-128"/>
              </a:defRPr>
            </a:lvl4pPr>
            <a:lvl5pPr marL="2057400" indent="-228600" eaLnBrk="0" hangingPunct="0">
              <a:defRPr sz="3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r>
              <a:rPr lang="en-US" dirty="0"/>
              <a:t>1.9 Billion €</a:t>
            </a:r>
          </a:p>
          <a:p>
            <a:pPr eaLnBrk="1" hangingPunct="1"/>
            <a:r>
              <a:rPr lang="en-US" dirty="0"/>
              <a:t>2014-2020</a:t>
            </a:r>
          </a:p>
        </p:txBody>
      </p:sp>
      <p:sp>
        <p:nvSpPr>
          <p:cNvPr id="6" name="TextBox 5"/>
          <p:cNvSpPr txBox="1">
            <a:spLocks noChangeArrowheads="1"/>
          </p:cNvSpPr>
          <p:nvPr/>
        </p:nvSpPr>
        <p:spPr bwMode="auto">
          <a:xfrm rot="2130512">
            <a:off x="370562" y="2105055"/>
            <a:ext cx="16466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F5494"/>
                </a:solidFill>
                <a:latin typeface="Verdana" pitchFamily="34" charset="0"/>
                <a:ea typeface="ＭＳ Ｐゴシック" pitchFamily="34" charset="-128"/>
              </a:defRPr>
            </a:lvl1pPr>
            <a:lvl2pPr marL="742950" indent="-285750" eaLnBrk="0" hangingPunct="0">
              <a:defRPr sz="3200">
                <a:solidFill>
                  <a:srgbClr val="0F5494"/>
                </a:solidFill>
                <a:latin typeface="Verdana" pitchFamily="34" charset="0"/>
                <a:ea typeface="ＭＳ Ｐゴシック" pitchFamily="34" charset="-128"/>
              </a:defRPr>
            </a:lvl2pPr>
            <a:lvl3pPr marL="1143000" indent="-228600" eaLnBrk="0" hangingPunct="0">
              <a:defRPr sz="3200">
                <a:solidFill>
                  <a:srgbClr val="0F5494"/>
                </a:solidFill>
                <a:latin typeface="Verdana" pitchFamily="34" charset="0"/>
                <a:ea typeface="ＭＳ Ｐゴシック" pitchFamily="34" charset="-128"/>
              </a:defRPr>
            </a:lvl3pPr>
            <a:lvl4pPr marL="1600200" indent="-228600" eaLnBrk="0" hangingPunct="0">
              <a:defRPr sz="3200">
                <a:solidFill>
                  <a:srgbClr val="0F5494"/>
                </a:solidFill>
                <a:latin typeface="Verdana" pitchFamily="34" charset="0"/>
                <a:ea typeface="ＭＳ Ｐゴシック" pitchFamily="34" charset="-128"/>
              </a:defRPr>
            </a:lvl4pPr>
            <a:lvl5pPr marL="2057400" indent="-228600" eaLnBrk="0" hangingPunct="0">
              <a:defRPr sz="3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algn="ctr" eaLnBrk="1" hangingPunct="1"/>
            <a:r>
              <a:rPr lang="en-US" dirty="0" smtClean="0"/>
              <a:t>Digital </a:t>
            </a:r>
            <a:br>
              <a:rPr lang="en-US" dirty="0" smtClean="0"/>
            </a:br>
            <a:r>
              <a:rPr lang="en-US" dirty="0" smtClean="0"/>
              <a:t>Single</a:t>
            </a:r>
            <a:br>
              <a:rPr lang="en-US" dirty="0" smtClean="0"/>
            </a:br>
            <a:r>
              <a:rPr lang="en-US" dirty="0" smtClean="0"/>
              <a:t>Market</a:t>
            </a:r>
            <a:endParaRPr lang="en-US" dirty="0"/>
          </a:p>
        </p:txBody>
      </p:sp>
      <p:sp>
        <p:nvSpPr>
          <p:cNvPr id="7"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4</a:t>
            </a:fld>
            <a:endParaRPr lang="en-GB" dirty="0"/>
          </a:p>
        </p:txBody>
      </p:sp>
      <p:grpSp>
        <p:nvGrpSpPr>
          <p:cNvPr id="8" name="Group 7"/>
          <p:cNvGrpSpPr/>
          <p:nvPr/>
        </p:nvGrpSpPr>
        <p:grpSpPr>
          <a:xfrm>
            <a:off x="5990264" y="4697063"/>
            <a:ext cx="1966112" cy="1834467"/>
            <a:chOff x="2945983" y="2422437"/>
            <a:chExt cx="1834467" cy="1834467"/>
          </a:xfrm>
        </p:grpSpPr>
        <p:sp>
          <p:nvSpPr>
            <p:cNvPr id="9" name="Rounded Rectangle 8"/>
            <p:cNvSpPr/>
            <p:nvPr/>
          </p:nvSpPr>
          <p:spPr>
            <a:xfrm>
              <a:off x="2945983" y="2422437"/>
              <a:ext cx="1834467" cy="1834467"/>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3035534" y="2511988"/>
              <a:ext cx="1655365" cy="16553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kern="1200" dirty="0" smtClean="0">
                  <a:latin typeface="Verdana" panose="020B0604030504040204" pitchFamily="34" charset="0"/>
                </a:rPr>
                <a:t>eHealth Action plan 2012-2020</a:t>
              </a:r>
            </a:p>
            <a:p>
              <a:pPr lvl="0" algn="ctr" defTabSz="666750" rtl="0">
                <a:lnSpc>
                  <a:spcPct val="90000"/>
                </a:lnSpc>
                <a:spcBef>
                  <a:spcPct val="0"/>
                </a:spcBef>
                <a:spcAft>
                  <a:spcPct val="35000"/>
                </a:spcAft>
              </a:pPr>
              <a:r>
                <a:rPr lang="en-GB" dirty="0" err="1" smtClean="0">
                  <a:latin typeface="Verdana" panose="020B0604030504040204" pitchFamily="34" charset="0"/>
                </a:rPr>
                <a:t>mHealth</a:t>
              </a:r>
              <a:r>
                <a:rPr lang="en-GB" dirty="0" smtClean="0">
                  <a:latin typeface="Verdana" panose="020B0604030504040204" pitchFamily="34" charset="0"/>
                </a:rPr>
                <a:t> Green paper and follow-up</a:t>
              </a:r>
              <a:endParaRPr lang="en-US" kern="1200" dirty="0">
                <a:latin typeface="Verdana" panose="020B0604030504040204" pitchFamily="34" charset="0"/>
              </a:endParaRPr>
            </a:p>
          </p:txBody>
        </p:sp>
      </p:grpSp>
    </p:spTree>
    <p:extLst>
      <p:ext uri="{BB962C8B-B14F-4D97-AF65-F5344CB8AC3E}">
        <p14:creationId xmlns:p14="http://schemas.microsoft.com/office/powerpoint/2010/main" val="155154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23218" y="1336948"/>
            <a:ext cx="8229600" cy="936625"/>
          </a:xfrm>
        </p:spPr>
        <p:txBody>
          <a:bodyPr/>
          <a:lstStyle/>
          <a:p>
            <a:pPr algn="ctr" eaLnBrk="1" hangingPunct="1"/>
            <a:r>
              <a:rPr lang="en-US" altLang="en-US" dirty="0" smtClean="0">
                <a:ea typeface="ＭＳ Ｐゴシック" pitchFamily="34" charset="-128"/>
              </a:rPr>
              <a:t>A scalable EU Silver Economy</a:t>
            </a:r>
            <a:endParaRPr lang="en-GB" altLang="en-US" dirty="0" smtClean="0">
              <a:ea typeface="ＭＳ Ｐゴシック" pitchFamily="34" charset="-128"/>
            </a:endParaRPr>
          </a:p>
        </p:txBody>
      </p:sp>
      <p:graphicFrame>
        <p:nvGraphicFramePr>
          <p:cNvPr id="9" name="Diagram 8"/>
          <p:cNvGraphicFramePr/>
          <p:nvPr>
            <p:extLst>
              <p:ext uri="{D42A27DB-BD31-4B8C-83A1-F6EECF244321}">
                <p14:modId xmlns:p14="http://schemas.microsoft.com/office/powerpoint/2010/main" val="3593411696"/>
              </p:ext>
            </p:extLst>
          </p:nvPr>
        </p:nvGraphicFramePr>
        <p:xfrm>
          <a:off x="683568" y="2060848"/>
          <a:ext cx="7588770" cy="4387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5</a:t>
            </a:fld>
            <a:endParaRPr lang="en-GB" dirty="0"/>
          </a:p>
        </p:txBody>
      </p:sp>
    </p:spTree>
    <p:extLst>
      <p:ext uri="{BB962C8B-B14F-4D97-AF65-F5344CB8AC3E}">
        <p14:creationId xmlns:p14="http://schemas.microsoft.com/office/powerpoint/2010/main" val="141691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2" name="Rectangle 53"/>
          <p:cNvSpPr>
            <a:spLocks noChangeArrowheads="1"/>
          </p:cNvSpPr>
          <p:nvPr/>
        </p:nvSpPr>
        <p:spPr bwMode="auto">
          <a:xfrm>
            <a:off x="5855235" y="3464095"/>
            <a:ext cx="2412465" cy="29368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a:solidFill>
                <a:srgbClr val="000000"/>
              </a:solidFill>
              <a:latin typeface="Verdana" pitchFamily="34" charset="0"/>
              <a:cs typeface="+mn-cs"/>
            </a:endParaRPr>
          </a:p>
        </p:txBody>
      </p:sp>
      <p:grpSp>
        <p:nvGrpSpPr>
          <p:cNvPr id="12290" name="Group 51"/>
          <p:cNvGrpSpPr>
            <a:grpSpLocks/>
          </p:cNvGrpSpPr>
          <p:nvPr/>
        </p:nvGrpSpPr>
        <p:grpSpPr bwMode="auto">
          <a:xfrm>
            <a:off x="5292725" y="3807519"/>
            <a:ext cx="2446873" cy="747713"/>
            <a:chOff x="3959" y="1575"/>
            <a:chExt cx="1632" cy="528"/>
          </a:xfrm>
        </p:grpSpPr>
        <p:sp>
          <p:nvSpPr>
            <p:cNvPr id="12338" name="Rectangle 50"/>
            <p:cNvSpPr>
              <a:spLocks noChangeArrowheads="1"/>
            </p:cNvSpPr>
            <p:nvPr/>
          </p:nvSpPr>
          <p:spPr bwMode="auto">
            <a:xfrm>
              <a:off x="3959" y="1575"/>
              <a:ext cx="1632" cy="52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a:solidFill>
                  <a:srgbClr val="000000"/>
                </a:solidFill>
                <a:latin typeface="Verdana" pitchFamily="34" charset="0"/>
                <a:cs typeface="+mn-cs"/>
              </a:endParaRPr>
            </a:p>
          </p:txBody>
        </p:sp>
        <p:sp>
          <p:nvSpPr>
            <p:cNvPr id="12339" name="Rectangle 49"/>
            <p:cNvSpPr>
              <a:spLocks noChangeArrowheads="1"/>
            </p:cNvSpPr>
            <p:nvPr/>
          </p:nvSpPr>
          <p:spPr bwMode="auto">
            <a:xfrm>
              <a:off x="4103" y="1575"/>
              <a:ext cx="1488" cy="52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a:solidFill>
                  <a:srgbClr val="000000"/>
                </a:solidFill>
                <a:latin typeface="Verdana" pitchFamily="34" charset="0"/>
                <a:cs typeface="+mn-cs"/>
              </a:endParaRPr>
            </a:p>
          </p:txBody>
        </p:sp>
      </p:grpSp>
      <p:sp>
        <p:nvSpPr>
          <p:cNvPr id="12291" name="Rectangle 49"/>
          <p:cNvSpPr>
            <a:spLocks noChangeArrowheads="1"/>
          </p:cNvSpPr>
          <p:nvPr/>
        </p:nvSpPr>
        <p:spPr bwMode="auto">
          <a:xfrm>
            <a:off x="5441724" y="5561839"/>
            <a:ext cx="2429410" cy="747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a:solidFill>
                <a:srgbClr val="000000"/>
              </a:solidFill>
              <a:latin typeface="Verdana" pitchFamily="34" charset="0"/>
              <a:cs typeface="+mn-cs"/>
            </a:endParaRPr>
          </a:p>
        </p:txBody>
      </p:sp>
      <p:grpSp>
        <p:nvGrpSpPr>
          <p:cNvPr id="12292" name="Group 127"/>
          <p:cNvGrpSpPr>
            <a:grpSpLocks/>
          </p:cNvGrpSpPr>
          <p:nvPr/>
        </p:nvGrpSpPr>
        <p:grpSpPr bwMode="auto">
          <a:xfrm>
            <a:off x="596900" y="2207469"/>
            <a:ext cx="1425575" cy="4151312"/>
            <a:chOff x="433" y="768"/>
            <a:chExt cx="898" cy="3153"/>
          </a:xfrm>
        </p:grpSpPr>
        <p:grpSp>
          <p:nvGrpSpPr>
            <p:cNvPr id="12329" name="Group 126"/>
            <p:cNvGrpSpPr>
              <a:grpSpLocks/>
            </p:cNvGrpSpPr>
            <p:nvPr/>
          </p:nvGrpSpPr>
          <p:grpSpPr bwMode="auto">
            <a:xfrm>
              <a:off x="433" y="768"/>
              <a:ext cx="898" cy="3153"/>
              <a:chOff x="433" y="768"/>
              <a:chExt cx="898" cy="3153"/>
            </a:xfrm>
          </p:grpSpPr>
          <p:grpSp>
            <p:nvGrpSpPr>
              <p:cNvPr id="12331" name="Group 122"/>
              <p:cNvGrpSpPr>
                <a:grpSpLocks/>
              </p:cNvGrpSpPr>
              <p:nvPr/>
            </p:nvGrpSpPr>
            <p:grpSpPr bwMode="auto">
              <a:xfrm>
                <a:off x="433" y="768"/>
                <a:ext cx="898" cy="3153"/>
                <a:chOff x="433" y="768"/>
                <a:chExt cx="898" cy="3153"/>
              </a:xfrm>
            </p:grpSpPr>
            <p:grpSp>
              <p:nvGrpSpPr>
                <p:cNvPr id="12334" name="Group 61"/>
                <p:cNvGrpSpPr>
                  <a:grpSpLocks/>
                </p:cNvGrpSpPr>
                <p:nvPr/>
              </p:nvGrpSpPr>
              <p:grpSpPr bwMode="auto">
                <a:xfrm>
                  <a:off x="560" y="1693"/>
                  <a:ext cx="771" cy="2228"/>
                  <a:chOff x="454" y="1767"/>
                  <a:chExt cx="577" cy="2496"/>
                </a:xfrm>
              </p:grpSpPr>
              <p:sp>
                <p:nvSpPr>
                  <p:cNvPr id="12336" name="Rectangle 59"/>
                  <p:cNvSpPr>
                    <a:spLocks noChangeArrowheads="1"/>
                  </p:cNvSpPr>
                  <p:nvPr/>
                </p:nvSpPr>
                <p:spPr bwMode="auto">
                  <a:xfrm>
                    <a:off x="454" y="1767"/>
                    <a:ext cx="577" cy="2496"/>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a:solidFill>
                        <a:srgbClr val="000000"/>
                      </a:solidFill>
                      <a:latin typeface="Verdana" pitchFamily="34" charset="0"/>
                      <a:cs typeface="+mn-cs"/>
                    </a:endParaRPr>
                  </a:p>
                </p:txBody>
              </p:sp>
              <p:sp>
                <p:nvSpPr>
                  <p:cNvPr id="12337" name="Rectangle 60"/>
                  <p:cNvSpPr>
                    <a:spLocks noChangeArrowheads="1"/>
                  </p:cNvSpPr>
                  <p:nvPr/>
                </p:nvSpPr>
                <p:spPr bwMode="auto">
                  <a:xfrm>
                    <a:off x="454" y="1767"/>
                    <a:ext cx="577" cy="2496"/>
                  </a:xfrm>
                  <a:prstGeom prst="rect">
                    <a:avLst/>
                  </a:prstGeom>
                  <a:noFill/>
                  <a:ln w="16" cap="rnd">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3600">
                      <a:solidFill>
                        <a:srgbClr val="000000"/>
                      </a:solidFill>
                      <a:latin typeface="Verdana" pitchFamily="34" charset="0"/>
                      <a:cs typeface="+mn-cs"/>
                    </a:endParaRPr>
                  </a:p>
                </p:txBody>
              </p:sp>
            </p:grpSp>
            <p:sp>
              <p:nvSpPr>
                <p:cNvPr id="12335" name="TextBox 84"/>
                <p:cNvSpPr txBox="1">
                  <a:spLocks noChangeArrowheads="1"/>
                </p:cNvSpPr>
                <p:nvPr/>
              </p:nvSpPr>
              <p:spPr bwMode="auto">
                <a:xfrm>
                  <a:off x="433" y="768"/>
                  <a:ext cx="85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1400" b="1">
                      <a:solidFill>
                        <a:srgbClr val="000000"/>
                      </a:solidFill>
                      <a:cs typeface="+mn-cs"/>
                    </a:rPr>
                    <a:t>New Knowledge</a:t>
                  </a:r>
                </a:p>
              </p:txBody>
            </p:sp>
          </p:grpSp>
          <p:sp>
            <p:nvSpPr>
              <p:cNvPr id="12332" name="Rectangle 62"/>
              <p:cNvSpPr>
                <a:spLocks noChangeArrowheads="1"/>
              </p:cNvSpPr>
              <p:nvPr/>
            </p:nvSpPr>
            <p:spPr bwMode="auto">
              <a:xfrm>
                <a:off x="929" y="2255"/>
                <a:ext cx="174"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p>
                <a:r>
                  <a:rPr lang="en-US" b="1" dirty="0">
                    <a:solidFill>
                      <a:srgbClr val="FFFFFF"/>
                    </a:solidFill>
                    <a:latin typeface="Calibri" pitchFamily="34" charset="0"/>
                    <a:cs typeface="+mn-cs"/>
                  </a:rPr>
                  <a:t>More Years Better Lives</a:t>
                </a:r>
                <a:endParaRPr lang="en-US" sz="3600" b="1" dirty="0">
                  <a:solidFill>
                    <a:srgbClr val="000000"/>
                  </a:solidFill>
                  <a:latin typeface="Verdana" pitchFamily="34" charset="0"/>
                  <a:cs typeface="+mn-cs"/>
                </a:endParaRPr>
              </a:p>
            </p:txBody>
          </p:sp>
          <p:sp>
            <p:nvSpPr>
              <p:cNvPr id="12333" name="Rectangle 62"/>
              <p:cNvSpPr>
                <a:spLocks noChangeArrowheads="1"/>
              </p:cNvSpPr>
              <p:nvPr/>
            </p:nvSpPr>
            <p:spPr bwMode="auto">
              <a:xfrm>
                <a:off x="586" y="2278"/>
                <a:ext cx="174"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p>
                <a:r>
                  <a:rPr lang="en-US" b="1" dirty="0">
                    <a:solidFill>
                      <a:srgbClr val="FFFFFF"/>
                    </a:solidFill>
                    <a:latin typeface="Calibri" pitchFamily="34" charset="0"/>
                    <a:cs typeface="+mn-cs"/>
                  </a:rPr>
                  <a:t>Alzheimer’s</a:t>
                </a:r>
                <a:endParaRPr lang="en-US" sz="3600" b="1" dirty="0">
                  <a:solidFill>
                    <a:srgbClr val="000000"/>
                  </a:solidFill>
                  <a:latin typeface="Verdana" pitchFamily="34" charset="0"/>
                  <a:cs typeface="+mn-cs"/>
                </a:endParaRPr>
              </a:p>
            </p:txBody>
          </p:sp>
        </p:grpSp>
        <p:sp>
          <p:nvSpPr>
            <p:cNvPr id="12330" name="Rectangle 62"/>
            <p:cNvSpPr>
              <a:spLocks noChangeArrowheads="1"/>
            </p:cNvSpPr>
            <p:nvPr/>
          </p:nvSpPr>
          <p:spPr bwMode="auto">
            <a:xfrm>
              <a:off x="684" y="1787"/>
              <a:ext cx="3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dirty="0">
                  <a:solidFill>
                    <a:srgbClr val="FFFFFF"/>
                  </a:solidFill>
                  <a:latin typeface="Calibri" pitchFamily="34" charset="0"/>
                  <a:cs typeface="+mn-cs"/>
                </a:rPr>
                <a:t>JPIs</a:t>
              </a:r>
              <a:endParaRPr lang="en-US" sz="3600" dirty="0">
                <a:solidFill>
                  <a:srgbClr val="000000"/>
                </a:solidFill>
                <a:latin typeface="Verdana" pitchFamily="34" charset="0"/>
                <a:cs typeface="+mn-cs"/>
              </a:endParaRPr>
            </a:p>
          </p:txBody>
        </p:sp>
      </p:grpSp>
      <p:sp>
        <p:nvSpPr>
          <p:cNvPr id="12294" name="Rectangle 68"/>
          <p:cNvSpPr>
            <a:spLocks noChangeArrowheads="1"/>
          </p:cNvSpPr>
          <p:nvPr/>
        </p:nvSpPr>
        <p:spPr bwMode="auto">
          <a:xfrm>
            <a:off x="1735138" y="4654550"/>
            <a:ext cx="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3600">
              <a:solidFill>
                <a:srgbClr val="000000"/>
              </a:solidFill>
              <a:latin typeface="Verdana" pitchFamily="34" charset="0"/>
              <a:cs typeface="+mn-cs"/>
            </a:endParaRPr>
          </a:p>
        </p:txBody>
      </p:sp>
      <p:sp>
        <p:nvSpPr>
          <p:cNvPr id="12295" name="Rectangle 69"/>
          <p:cNvSpPr>
            <a:spLocks noChangeArrowheads="1"/>
          </p:cNvSpPr>
          <p:nvPr/>
        </p:nvSpPr>
        <p:spPr bwMode="auto">
          <a:xfrm>
            <a:off x="1757363" y="5675313"/>
            <a:ext cx="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3600">
              <a:solidFill>
                <a:srgbClr val="000000"/>
              </a:solidFill>
              <a:latin typeface="Verdana" pitchFamily="34" charset="0"/>
              <a:cs typeface="+mn-cs"/>
            </a:endParaRPr>
          </a:p>
        </p:txBody>
      </p:sp>
      <p:sp>
        <p:nvSpPr>
          <p:cNvPr id="12296" name="Rectangle 85"/>
          <p:cNvSpPr>
            <a:spLocks noChangeArrowheads="1"/>
          </p:cNvSpPr>
          <p:nvPr/>
        </p:nvSpPr>
        <p:spPr bwMode="auto">
          <a:xfrm>
            <a:off x="1763713" y="3549650"/>
            <a:ext cx="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3600">
              <a:solidFill>
                <a:srgbClr val="000000"/>
              </a:solidFill>
              <a:latin typeface="Verdana" pitchFamily="34" charset="0"/>
              <a:cs typeface="+mn-cs"/>
            </a:endParaRPr>
          </a:p>
        </p:txBody>
      </p:sp>
      <p:sp>
        <p:nvSpPr>
          <p:cNvPr id="12297" name="TextBox 85"/>
          <p:cNvSpPr txBox="1">
            <a:spLocks noChangeArrowheads="1"/>
          </p:cNvSpPr>
          <p:nvPr/>
        </p:nvSpPr>
        <p:spPr bwMode="auto">
          <a:xfrm>
            <a:off x="2051050" y="2232706"/>
            <a:ext cx="147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1400" b="1">
                <a:solidFill>
                  <a:srgbClr val="000000"/>
                </a:solidFill>
                <a:cs typeface="+mn-cs"/>
              </a:rPr>
              <a:t>Proven Ideas</a:t>
            </a:r>
          </a:p>
        </p:txBody>
      </p:sp>
      <p:sp>
        <p:nvSpPr>
          <p:cNvPr id="12298" name="Rectangle 84"/>
          <p:cNvSpPr>
            <a:spLocks noChangeArrowheads="1"/>
          </p:cNvSpPr>
          <p:nvPr/>
        </p:nvSpPr>
        <p:spPr bwMode="auto">
          <a:xfrm>
            <a:off x="3402013" y="3462338"/>
            <a:ext cx="124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FFFF"/>
                </a:solidFill>
                <a:latin typeface="Calibri" pitchFamily="34" charset="0"/>
                <a:cs typeface="+mn-cs"/>
              </a:rPr>
              <a:t>Horizon 2020</a:t>
            </a:r>
            <a:endParaRPr lang="en-US" sz="3600">
              <a:solidFill>
                <a:srgbClr val="000000"/>
              </a:solidFill>
              <a:latin typeface="Verdana" pitchFamily="34" charset="0"/>
              <a:cs typeface="+mn-cs"/>
            </a:endParaRPr>
          </a:p>
        </p:txBody>
      </p:sp>
      <p:grpSp>
        <p:nvGrpSpPr>
          <p:cNvPr id="5" name="Group 4"/>
          <p:cNvGrpSpPr/>
          <p:nvPr/>
        </p:nvGrpSpPr>
        <p:grpSpPr>
          <a:xfrm>
            <a:off x="1735138" y="3442172"/>
            <a:ext cx="4212512" cy="2921000"/>
            <a:chOff x="1773046" y="3453362"/>
            <a:chExt cx="4212512" cy="2921000"/>
          </a:xfrm>
        </p:grpSpPr>
        <p:sp>
          <p:nvSpPr>
            <p:cNvPr id="12325" name="Rectangle 80"/>
            <p:cNvSpPr>
              <a:spLocks noChangeArrowheads="1"/>
            </p:cNvSpPr>
            <p:nvPr/>
          </p:nvSpPr>
          <p:spPr bwMode="auto">
            <a:xfrm>
              <a:off x="1900921" y="3453362"/>
              <a:ext cx="4084637" cy="2921000"/>
            </a:xfrm>
            <a:prstGeom prst="rect">
              <a:avLst/>
            </a:prstGeom>
            <a:solidFill>
              <a:srgbClr val="4F81BD">
                <a:alpha val="78822"/>
              </a:srgbClr>
            </a:solidFill>
            <a:ln w="9525">
              <a:noFill/>
              <a:miter lim="800000"/>
              <a:headEnd/>
              <a:tailEnd/>
            </a:ln>
          </p:spPr>
          <p:txBody>
            <a:bodyPr/>
            <a:lstStyle/>
            <a:p>
              <a:endParaRPr lang="en-US" sz="3600">
                <a:solidFill>
                  <a:srgbClr val="000000"/>
                </a:solidFill>
                <a:latin typeface="Verdana" pitchFamily="34" charset="0"/>
                <a:cs typeface="+mn-cs"/>
              </a:endParaRPr>
            </a:p>
          </p:txBody>
        </p:sp>
        <p:sp>
          <p:nvSpPr>
            <p:cNvPr id="12326" name="Rectangle 27"/>
            <p:cNvSpPr>
              <a:spLocks noChangeArrowheads="1"/>
            </p:cNvSpPr>
            <p:nvPr/>
          </p:nvSpPr>
          <p:spPr bwMode="auto">
            <a:xfrm>
              <a:off x="2228520" y="4921382"/>
              <a:ext cx="3312185" cy="554037"/>
            </a:xfrm>
            <a:prstGeom prst="rect">
              <a:avLst/>
            </a:prstGeom>
            <a:solidFill>
              <a:srgbClr val="3166CF">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dirty="0" err="1">
                  <a:solidFill>
                    <a:srgbClr val="FFFFFF"/>
                  </a:solidFill>
                  <a:latin typeface="Calibri" pitchFamily="34" charset="0"/>
                  <a:cs typeface="+mn-cs"/>
                </a:rPr>
                <a:t>eHealth</a:t>
              </a:r>
              <a:r>
                <a:rPr lang="en-US" dirty="0">
                  <a:solidFill>
                    <a:srgbClr val="FFFFFF"/>
                  </a:solidFill>
                  <a:latin typeface="Calibri" pitchFamily="34" charset="0"/>
                  <a:cs typeface="+mn-cs"/>
                </a:rPr>
                <a:t/>
              </a:r>
              <a:br>
                <a:rPr lang="en-US" dirty="0">
                  <a:solidFill>
                    <a:srgbClr val="FFFFFF"/>
                  </a:solidFill>
                  <a:latin typeface="Calibri" pitchFamily="34" charset="0"/>
                  <a:cs typeface="+mn-cs"/>
                </a:rPr>
              </a:br>
              <a:endParaRPr lang="en-US" dirty="0">
                <a:solidFill>
                  <a:srgbClr val="FFFFFF"/>
                </a:solidFill>
                <a:latin typeface="Calibri" pitchFamily="34" charset="0"/>
                <a:cs typeface="+mn-cs"/>
              </a:endParaRPr>
            </a:p>
          </p:txBody>
        </p:sp>
        <p:sp>
          <p:nvSpPr>
            <p:cNvPr id="12327" name="Rectangle 84"/>
            <p:cNvSpPr>
              <a:spLocks noChangeArrowheads="1"/>
            </p:cNvSpPr>
            <p:nvPr/>
          </p:nvSpPr>
          <p:spPr bwMode="auto">
            <a:xfrm>
              <a:off x="1773046" y="3799934"/>
              <a:ext cx="3767659" cy="830263"/>
            </a:xfrm>
            <a:prstGeom prst="rect">
              <a:avLst/>
            </a:prstGeom>
            <a:solidFill>
              <a:srgbClr val="00B050">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a:solidFill>
                    <a:srgbClr val="FFFFFF"/>
                  </a:solidFill>
                  <a:latin typeface="Calibri" pitchFamily="34" charset="0"/>
                  <a:cs typeface="+mn-cs"/>
                </a:rPr>
                <a:t>Health</a:t>
              </a:r>
              <a:r>
                <a:rPr lang="en-US" dirty="0">
                  <a:solidFill>
                    <a:srgbClr val="FFFFFF"/>
                  </a:solidFill>
                  <a:latin typeface="Calibri" pitchFamily="34" charset="0"/>
                  <a:cs typeface="+mn-cs"/>
                </a:rPr>
                <a:t/>
              </a:r>
              <a:br>
                <a:rPr lang="en-US" dirty="0">
                  <a:solidFill>
                    <a:srgbClr val="FFFFFF"/>
                  </a:solidFill>
                  <a:latin typeface="Calibri" pitchFamily="34" charset="0"/>
                  <a:cs typeface="+mn-cs"/>
                </a:rPr>
              </a:br>
              <a:endParaRPr lang="en-US" sz="3600" dirty="0">
                <a:solidFill>
                  <a:srgbClr val="000000"/>
                </a:solidFill>
                <a:latin typeface="Verdana" pitchFamily="34" charset="0"/>
                <a:cs typeface="+mn-cs"/>
              </a:endParaRPr>
            </a:p>
          </p:txBody>
        </p:sp>
        <p:sp>
          <p:nvSpPr>
            <p:cNvPr id="12328" name="Rectangle 21"/>
            <p:cNvSpPr>
              <a:spLocks noChangeArrowheads="1"/>
            </p:cNvSpPr>
            <p:nvPr/>
          </p:nvSpPr>
          <p:spPr bwMode="auto">
            <a:xfrm>
              <a:off x="2249240" y="5694586"/>
              <a:ext cx="3312185" cy="553998"/>
            </a:xfrm>
            <a:prstGeom prst="rect">
              <a:avLst/>
            </a:prstGeom>
            <a:solidFill>
              <a:srgbClr val="7030A0">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endParaRPr lang="en-US" sz="3600">
                <a:solidFill>
                  <a:srgbClr val="000000"/>
                </a:solidFill>
                <a:latin typeface="Verdana" pitchFamily="34" charset="0"/>
                <a:cs typeface="+mn-cs"/>
              </a:endParaRPr>
            </a:p>
          </p:txBody>
        </p:sp>
      </p:grpSp>
      <p:sp>
        <p:nvSpPr>
          <p:cNvPr id="12300" name="TextBox 79"/>
          <p:cNvSpPr txBox="1">
            <a:spLocks noChangeArrowheads="1"/>
          </p:cNvSpPr>
          <p:nvPr/>
        </p:nvSpPr>
        <p:spPr bwMode="auto">
          <a:xfrm>
            <a:off x="2176463" y="562292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1800" b="1">
                <a:solidFill>
                  <a:srgbClr val="FFFFFF"/>
                </a:solidFill>
                <a:latin typeface="Calibri" pitchFamily="34" charset="0"/>
                <a:cs typeface="+mn-cs"/>
              </a:rPr>
              <a:t>ICT &amp; Ageing</a:t>
            </a:r>
          </a:p>
        </p:txBody>
      </p:sp>
      <p:sp>
        <p:nvSpPr>
          <p:cNvPr id="12301" name="TextBox 59"/>
          <p:cNvSpPr txBox="1">
            <a:spLocks noChangeArrowheads="1"/>
          </p:cNvSpPr>
          <p:nvPr/>
        </p:nvSpPr>
        <p:spPr bwMode="auto">
          <a:xfrm>
            <a:off x="2478088" y="3462338"/>
            <a:ext cx="316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2400">
                <a:solidFill>
                  <a:srgbClr val="FFFFFF"/>
                </a:solidFill>
                <a:cs typeface="+mn-cs"/>
              </a:rPr>
              <a:t>Horizon 2020, SC1</a:t>
            </a:r>
          </a:p>
        </p:txBody>
      </p:sp>
      <p:sp>
        <p:nvSpPr>
          <p:cNvPr id="12303" name="Rectangle 44"/>
          <p:cNvSpPr>
            <a:spLocks noChangeArrowheads="1"/>
          </p:cNvSpPr>
          <p:nvPr/>
        </p:nvSpPr>
        <p:spPr bwMode="auto">
          <a:xfrm>
            <a:off x="3776663" y="5338763"/>
            <a:ext cx="215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FF"/>
                </a:solidFill>
                <a:latin typeface="Calibri" pitchFamily="34" charset="0"/>
                <a:cs typeface="+mn-cs"/>
              </a:rPr>
              <a:t>n</a:t>
            </a:r>
            <a:endParaRPr lang="en-US" sz="3600">
              <a:solidFill>
                <a:srgbClr val="000000"/>
              </a:solidFill>
              <a:latin typeface="Verdana" pitchFamily="34" charset="0"/>
              <a:cs typeface="+mn-cs"/>
            </a:endParaRPr>
          </a:p>
        </p:txBody>
      </p:sp>
      <p:sp>
        <p:nvSpPr>
          <p:cNvPr id="12304" name="Rectangle 48"/>
          <p:cNvSpPr>
            <a:spLocks noChangeArrowheads="1"/>
          </p:cNvSpPr>
          <p:nvPr/>
        </p:nvSpPr>
        <p:spPr bwMode="auto">
          <a:xfrm>
            <a:off x="3813175" y="4324350"/>
            <a:ext cx="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3600">
              <a:solidFill>
                <a:srgbClr val="000000"/>
              </a:solidFill>
              <a:latin typeface="Verdana" pitchFamily="34" charset="0"/>
              <a:cs typeface="+mn-cs"/>
            </a:endParaRPr>
          </a:p>
        </p:txBody>
      </p:sp>
      <p:sp>
        <p:nvSpPr>
          <p:cNvPr id="12305" name="Rectangle 73"/>
          <p:cNvSpPr>
            <a:spLocks noChangeArrowheads="1"/>
          </p:cNvSpPr>
          <p:nvPr/>
        </p:nvSpPr>
        <p:spPr bwMode="auto">
          <a:xfrm>
            <a:off x="5719763" y="2476500"/>
            <a:ext cx="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3600">
              <a:solidFill>
                <a:srgbClr val="000000"/>
              </a:solidFill>
              <a:latin typeface="Verdana" pitchFamily="34" charset="0"/>
              <a:cs typeface="+mn-cs"/>
            </a:endParaRPr>
          </a:p>
        </p:txBody>
      </p:sp>
      <p:sp>
        <p:nvSpPr>
          <p:cNvPr id="12323" name="Rectangle 58"/>
          <p:cNvSpPr>
            <a:spLocks noChangeArrowheads="1"/>
          </p:cNvSpPr>
          <p:nvPr/>
        </p:nvSpPr>
        <p:spPr bwMode="auto">
          <a:xfrm>
            <a:off x="6177802" y="4555232"/>
            <a:ext cx="196326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600" b="1" dirty="0" smtClean="0">
                <a:solidFill>
                  <a:srgbClr val="FFFFFF"/>
                </a:solidFill>
                <a:latin typeface="Calibri" pitchFamily="34" charset="0"/>
                <a:cs typeface="+mn-cs"/>
              </a:rPr>
              <a:t>Structural Funds</a:t>
            </a:r>
            <a:endParaRPr lang="en-US" sz="1600" b="1" dirty="0">
              <a:solidFill>
                <a:srgbClr val="FFFFFF"/>
              </a:solidFill>
              <a:latin typeface="Calibri" pitchFamily="34" charset="0"/>
              <a:cs typeface="+mn-cs"/>
            </a:endParaRPr>
          </a:p>
          <a:p>
            <a:r>
              <a:rPr lang="en-US" sz="1600" b="1" dirty="0" smtClean="0">
                <a:solidFill>
                  <a:srgbClr val="FFFFFF"/>
                </a:solidFill>
                <a:latin typeface="Calibri" pitchFamily="34" charset="0"/>
                <a:cs typeface="+mn-cs"/>
              </a:rPr>
              <a:t>European Investment Bank</a:t>
            </a:r>
            <a:endParaRPr lang="en-US" sz="1600" b="1" dirty="0">
              <a:solidFill>
                <a:srgbClr val="FFFFFF"/>
              </a:solidFill>
              <a:latin typeface="Calibri" pitchFamily="34" charset="0"/>
              <a:cs typeface="+mn-cs"/>
            </a:endParaRPr>
          </a:p>
          <a:p>
            <a:r>
              <a:rPr lang="en-US" sz="1600" b="1" dirty="0" smtClean="0">
                <a:solidFill>
                  <a:srgbClr val="FFFFFF"/>
                </a:solidFill>
                <a:latin typeface="Calibri" pitchFamily="34" charset="0"/>
                <a:cs typeface="+mn-cs"/>
              </a:rPr>
              <a:t>European Social Funds</a:t>
            </a:r>
            <a:endParaRPr lang="en-US" sz="1600" b="1" dirty="0">
              <a:solidFill>
                <a:srgbClr val="FFFFFF"/>
              </a:solidFill>
              <a:latin typeface="Calibri" pitchFamily="34" charset="0"/>
              <a:cs typeface="+mn-cs"/>
            </a:endParaRPr>
          </a:p>
        </p:txBody>
      </p:sp>
      <p:sp>
        <p:nvSpPr>
          <p:cNvPr id="12324" name="Rectangle 90"/>
          <p:cNvSpPr>
            <a:spLocks noChangeArrowheads="1"/>
          </p:cNvSpPr>
          <p:nvPr/>
        </p:nvSpPr>
        <p:spPr bwMode="auto">
          <a:xfrm>
            <a:off x="8114615" y="5076372"/>
            <a:ext cx="52907" cy="27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FFFF"/>
                </a:solidFill>
                <a:latin typeface="Calibri" pitchFamily="34" charset="0"/>
                <a:cs typeface="+mn-cs"/>
              </a:rPr>
              <a:t> </a:t>
            </a:r>
            <a:endParaRPr lang="en-US" sz="3600">
              <a:solidFill>
                <a:srgbClr val="000000"/>
              </a:solidFill>
              <a:latin typeface="Verdana" pitchFamily="34" charset="0"/>
              <a:cs typeface="+mn-cs"/>
            </a:endParaRPr>
          </a:p>
        </p:txBody>
      </p:sp>
      <p:sp>
        <p:nvSpPr>
          <p:cNvPr id="12307" name="TextBox 89"/>
          <p:cNvSpPr txBox="1">
            <a:spLocks noChangeArrowheads="1"/>
          </p:cNvSpPr>
          <p:nvPr/>
        </p:nvSpPr>
        <p:spPr bwMode="auto">
          <a:xfrm>
            <a:off x="6032500" y="2238375"/>
            <a:ext cx="223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1400" b="1">
                <a:solidFill>
                  <a:srgbClr val="000000"/>
                </a:solidFill>
                <a:cs typeface="+mn-cs"/>
              </a:rPr>
              <a:t>Deployment support</a:t>
            </a:r>
          </a:p>
        </p:txBody>
      </p:sp>
      <p:sp>
        <p:nvSpPr>
          <p:cNvPr id="12308" name="TextBox 88"/>
          <p:cNvSpPr txBox="1">
            <a:spLocks noChangeArrowheads="1"/>
          </p:cNvSpPr>
          <p:nvPr/>
        </p:nvSpPr>
        <p:spPr bwMode="auto">
          <a:xfrm>
            <a:off x="4560888" y="2260600"/>
            <a:ext cx="14811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1400" b="1">
                <a:solidFill>
                  <a:srgbClr val="000000"/>
                </a:solidFill>
                <a:cs typeface="+mn-cs"/>
              </a:rPr>
              <a:t>Evidence and innovation  guidelines</a:t>
            </a:r>
          </a:p>
        </p:txBody>
      </p:sp>
      <p:sp>
        <p:nvSpPr>
          <p:cNvPr id="12309" name="Rectangle 13"/>
          <p:cNvSpPr>
            <a:spLocks noChangeArrowheads="1"/>
          </p:cNvSpPr>
          <p:nvPr/>
        </p:nvSpPr>
        <p:spPr bwMode="auto">
          <a:xfrm>
            <a:off x="1576263" y="6130925"/>
            <a:ext cx="935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a:solidFill>
                  <a:srgbClr val="000000"/>
                </a:solidFill>
                <a:latin typeface="Calibri" pitchFamily="34" charset="0"/>
                <a:cs typeface="+mn-cs"/>
              </a:rPr>
              <a:t>Research</a:t>
            </a:r>
            <a:endParaRPr lang="en-US" sz="3600">
              <a:solidFill>
                <a:srgbClr val="000000"/>
              </a:solidFill>
              <a:latin typeface="Verdana" pitchFamily="34" charset="0"/>
              <a:cs typeface="+mn-cs"/>
            </a:endParaRPr>
          </a:p>
        </p:txBody>
      </p:sp>
      <p:sp>
        <p:nvSpPr>
          <p:cNvPr id="12310" name="Rectangle 13"/>
          <p:cNvSpPr>
            <a:spLocks noChangeArrowheads="1"/>
          </p:cNvSpPr>
          <p:nvPr/>
        </p:nvSpPr>
        <p:spPr bwMode="auto">
          <a:xfrm>
            <a:off x="4073401" y="6149975"/>
            <a:ext cx="1296987"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dirty="0">
                <a:solidFill>
                  <a:srgbClr val="000000"/>
                </a:solidFill>
                <a:latin typeface="Calibri" pitchFamily="34" charset="0"/>
                <a:cs typeface="+mn-cs"/>
              </a:rPr>
              <a:t>Innovation</a:t>
            </a:r>
            <a:endParaRPr lang="en-US" sz="3600" dirty="0">
              <a:solidFill>
                <a:srgbClr val="000000"/>
              </a:solidFill>
              <a:latin typeface="Verdana" pitchFamily="34" charset="0"/>
              <a:cs typeface="+mn-cs"/>
            </a:endParaRPr>
          </a:p>
        </p:txBody>
      </p:sp>
      <p:sp>
        <p:nvSpPr>
          <p:cNvPr id="12311" name="Rectangle 13"/>
          <p:cNvSpPr>
            <a:spLocks noChangeArrowheads="1"/>
          </p:cNvSpPr>
          <p:nvPr/>
        </p:nvSpPr>
        <p:spPr bwMode="auto">
          <a:xfrm>
            <a:off x="6407561" y="6219995"/>
            <a:ext cx="12969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a:solidFill>
                  <a:srgbClr val="000000"/>
                </a:solidFill>
                <a:latin typeface="Calibri" pitchFamily="34" charset="0"/>
                <a:cs typeface="+mn-cs"/>
              </a:rPr>
              <a:t>Deployment</a:t>
            </a:r>
            <a:endParaRPr lang="en-US" sz="3600">
              <a:solidFill>
                <a:srgbClr val="000000"/>
              </a:solidFill>
              <a:latin typeface="Verdana" pitchFamily="34" charset="0"/>
              <a:cs typeface="+mn-cs"/>
            </a:endParaRPr>
          </a:p>
        </p:txBody>
      </p:sp>
      <p:sp>
        <p:nvSpPr>
          <p:cNvPr id="56" name="Rectangle 78"/>
          <p:cNvSpPr>
            <a:spLocks noChangeArrowheads="1"/>
          </p:cNvSpPr>
          <p:nvPr/>
        </p:nvSpPr>
        <p:spPr bwMode="auto">
          <a:xfrm>
            <a:off x="2035469" y="1596648"/>
            <a:ext cx="6851650" cy="430887"/>
          </a:xfrm>
          <a:prstGeom prst="rect">
            <a:avLst/>
          </a:prstGeom>
          <a:gradFill>
            <a:gsLst>
              <a:gs pos="0">
                <a:srgbClr val="5E9EFF"/>
              </a:gs>
              <a:gs pos="62000">
                <a:srgbClr val="85C2FF"/>
              </a:gs>
              <a:gs pos="92000">
                <a:srgbClr val="C4D6EB"/>
              </a:gs>
              <a:gs pos="99000">
                <a:srgbClr val="FFEBFA"/>
              </a:gs>
            </a:gsLst>
            <a:lin ang="5400000" scaled="0"/>
          </a:gradFill>
          <a:ln w="9525">
            <a:noFill/>
            <a:miter lim="800000"/>
            <a:headEnd/>
            <a:tailEnd/>
          </a:ln>
        </p:spPr>
        <p:txBody>
          <a:bodyPr lIns="0" tIns="0" rIns="0" bIns="0">
            <a:spAutoFit/>
          </a:bodyPr>
          <a:lstStyle/>
          <a:p>
            <a:pPr algn="ctr">
              <a:defRPr/>
            </a:pPr>
            <a:r>
              <a:rPr lang="en-US" sz="2800" b="1" dirty="0">
                <a:solidFill>
                  <a:srgbClr val="FFFFFF"/>
                </a:solidFill>
                <a:latin typeface="Calibri" pitchFamily="34" charset="0"/>
                <a:cs typeface="+mn-cs"/>
              </a:rPr>
              <a:t>EIP on Active and Healthy Ageing</a:t>
            </a:r>
            <a:endParaRPr lang="en-US" sz="3600" dirty="0">
              <a:solidFill>
                <a:srgbClr val="FFFFFF"/>
              </a:solidFill>
              <a:latin typeface="Verdana" pitchFamily="34" charset="0"/>
              <a:cs typeface="+mn-cs"/>
            </a:endParaRPr>
          </a:p>
        </p:txBody>
      </p:sp>
      <p:sp>
        <p:nvSpPr>
          <p:cNvPr id="57" name="Title 1"/>
          <p:cNvSpPr txBox="1">
            <a:spLocks/>
          </p:cNvSpPr>
          <p:nvPr/>
        </p:nvSpPr>
        <p:spPr bwMode="auto">
          <a:xfrm>
            <a:off x="0" y="0"/>
            <a:ext cx="9144000" cy="981075"/>
          </a:xfrm>
          <a:prstGeom prst="rect">
            <a:avLst/>
          </a:prstGeom>
          <a:solidFill>
            <a:srgbClr val="0F5494"/>
          </a:solidFill>
          <a:ln>
            <a:noFill/>
          </a:ln>
          <a:extLst/>
        </p:spPr>
        <p:txBody>
          <a:bodyPr/>
          <a:lstStyle>
            <a:lvl1pPr marL="358775" indent="-358775" eaLnBrk="0" hangingPunct="0">
              <a:defRPr sz="1200">
                <a:solidFill>
                  <a:srgbClr val="0F5494"/>
                </a:solidFill>
                <a:latin typeface="Verdana" pitchFamily="34" charset="0"/>
                <a:cs typeface="Arial" pitchFamily="34" charset="0"/>
              </a:defRPr>
            </a:lvl1pPr>
            <a:lvl2pPr marL="742950" indent="-285750" eaLnBrk="0" hangingPunct="0">
              <a:defRPr sz="1200">
                <a:solidFill>
                  <a:srgbClr val="0F5494"/>
                </a:solidFill>
                <a:latin typeface="Verdana" pitchFamily="34" charset="0"/>
                <a:cs typeface="Arial" pitchFamily="34" charset="0"/>
              </a:defRPr>
            </a:lvl2pPr>
            <a:lvl3pPr marL="1143000" indent="-228600" eaLnBrk="0" hangingPunct="0">
              <a:defRPr sz="1200">
                <a:solidFill>
                  <a:srgbClr val="0F5494"/>
                </a:solidFill>
                <a:latin typeface="Verdana" pitchFamily="34" charset="0"/>
                <a:cs typeface="Arial" pitchFamily="34" charset="0"/>
              </a:defRPr>
            </a:lvl3pPr>
            <a:lvl4pPr marL="1600200" indent="-228600" eaLnBrk="0" hangingPunct="0">
              <a:defRPr sz="1200">
                <a:solidFill>
                  <a:srgbClr val="0F5494"/>
                </a:solidFill>
                <a:latin typeface="Verdana" pitchFamily="34" charset="0"/>
                <a:cs typeface="Arial" pitchFamily="34" charset="0"/>
              </a:defRPr>
            </a:lvl4pPr>
            <a:lvl5pPr marL="2057400" indent="-228600" eaLnBrk="0" hangingPunct="0">
              <a:defRPr sz="1200">
                <a:solidFill>
                  <a:srgbClr val="0F5494"/>
                </a:solidFill>
                <a:latin typeface="Verdana" pitchFamily="34" charset="0"/>
                <a:cs typeface="Arial" pitchFamily="34" charset="0"/>
              </a:defRPr>
            </a:lvl5pPr>
            <a:lvl6pPr marL="2514600" indent="-2286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eaLnBrk="0" fontAlgn="base" hangingPunct="0">
              <a:spcBef>
                <a:spcPct val="0"/>
              </a:spcBef>
              <a:spcAft>
                <a:spcPct val="0"/>
              </a:spcAft>
              <a:defRPr sz="1200">
                <a:solidFill>
                  <a:srgbClr val="0F5494"/>
                </a:solidFill>
                <a:latin typeface="Verdana" pitchFamily="34" charset="0"/>
                <a:cs typeface="Arial" pitchFamily="34" charset="0"/>
              </a:defRPr>
            </a:lvl9pPr>
          </a:lstStyle>
          <a:p>
            <a:pPr>
              <a:lnSpc>
                <a:spcPct val="150000"/>
              </a:lnSpc>
              <a:defRPr/>
            </a:pPr>
            <a:r>
              <a:rPr lang="en-GB" sz="3000" b="1" dirty="0" smtClean="0">
                <a:solidFill>
                  <a:srgbClr val="FFFFFF"/>
                </a:solidFill>
              </a:rPr>
              <a:t>	Health and Ageing Well – the EU picture</a:t>
            </a:r>
          </a:p>
        </p:txBody>
      </p:sp>
      <p:sp>
        <p:nvSpPr>
          <p:cNvPr id="12315" name="Rectangle 52"/>
          <p:cNvSpPr>
            <a:spLocks noChangeArrowheads="1"/>
          </p:cNvSpPr>
          <p:nvPr/>
        </p:nvSpPr>
        <p:spPr bwMode="auto">
          <a:xfrm>
            <a:off x="6323640" y="5700088"/>
            <a:ext cx="7309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a:solidFill>
                  <a:srgbClr val="FFFFFF"/>
                </a:solidFill>
                <a:latin typeface="Calibri" pitchFamily="34" charset="0"/>
                <a:cs typeface="+mn-cs"/>
              </a:rPr>
              <a:t>EIT-KIC</a:t>
            </a:r>
            <a:endParaRPr lang="en-US" sz="3600" b="1" dirty="0">
              <a:solidFill>
                <a:srgbClr val="000000"/>
              </a:solidFill>
              <a:latin typeface="Verdana" pitchFamily="34" charset="0"/>
              <a:cs typeface="+mn-cs"/>
            </a:endParaRPr>
          </a:p>
        </p:txBody>
      </p:sp>
      <p:sp>
        <p:nvSpPr>
          <p:cNvPr id="3"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6</a:t>
            </a:fld>
            <a:endParaRPr lang="en-GB" dirty="0"/>
          </a:p>
        </p:txBody>
      </p:sp>
      <p:sp>
        <p:nvSpPr>
          <p:cNvPr id="2" name="Curved Right Arrow 1"/>
          <p:cNvSpPr/>
          <p:nvPr/>
        </p:nvSpPr>
        <p:spPr bwMode="auto">
          <a:xfrm>
            <a:off x="2249240" y="1918375"/>
            <a:ext cx="524123" cy="1438617"/>
          </a:xfrm>
          <a:prstGeom prst="curved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sz="7600" b="1">
              <a:solidFill>
                <a:srgbClr val="FFD624"/>
              </a:solidFill>
              <a:latin typeface="Verdana" pitchFamily="34" charset="0"/>
              <a:cs typeface="+mn-cs"/>
            </a:endParaRPr>
          </a:p>
        </p:txBody>
      </p:sp>
      <p:sp>
        <p:nvSpPr>
          <p:cNvPr id="4" name="Curved Right Arrow 3"/>
          <p:cNvSpPr/>
          <p:nvPr/>
        </p:nvSpPr>
        <p:spPr bwMode="auto">
          <a:xfrm>
            <a:off x="1954440" y="1812092"/>
            <a:ext cx="424706" cy="1839990"/>
          </a:xfrm>
          <a:prstGeom prst="curvedRightArrow">
            <a:avLst>
              <a:gd name="adj1" fmla="val 25000"/>
              <a:gd name="adj2" fmla="val 50000"/>
              <a:gd name="adj3" fmla="val 17611"/>
            </a:avLst>
          </a:prstGeom>
          <a:solidFill>
            <a:srgbClr val="CC33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US" sz="7600" b="1">
              <a:solidFill>
                <a:srgbClr val="FFD624"/>
              </a:solidFill>
              <a:latin typeface="Verdana" pitchFamily="34" charset="0"/>
              <a:cs typeface="+mn-cs"/>
            </a:endParaRPr>
          </a:p>
        </p:txBody>
      </p:sp>
      <p:sp>
        <p:nvSpPr>
          <p:cNvPr id="58" name="Curved Right Arrow 57"/>
          <p:cNvSpPr/>
          <p:nvPr/>
        </p:nvSpPr>
        <p:spPr bwMode="auto">
          <a:xfrm rot="10442856">
            <a:off x="5492091" y="1829152"/>
            <a:ext cx="424706" cy="1839990"/>
          </a:xfrm>
          <a:prstGeom prst="curvedRightArrow">
            <a:avLst>
              <a:gd name="adj1" fmla="val 25000"/>
              <a:gd name="adj2" fmla="val 50000"/>
              <a:gd name="adj3" fmla="val 17611"/>
            </a:avLst>
          </a:prstGeom>
          <a:solidFill>
            <a:srgbClr val="CC33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US" sz="7600" b="1">
              <a:solidFill>
                <a:srgbClr val="FFD624"/>
              </a:solidFill>
              <a:latin typeface="Verdana" pitchFamily="34" charset="0"/>
              <a:cs typeface="+mn-cs"/>
            </a:endParaRPr>
          </a:p>
        </p:txBody>
      </p:sp>
      <p:grpSp>
        <p:nvGrpSpPr>
          <p:cNvPr id="11" name="Group 10"/>
          <p:cNvGrpSpPr/>
          <p:nvPr/>
        </p:nvGrpSpPr>
        <p:grpSpPr>
          <a:xfrm>
            <a:off x="4427984" y="4103688"/>
            <a:ext cx="594983" cy="2006605"/>
            <a:chOff x="3905332" y="4340391"/>
            <a:chExt cx="1189644" cy="1769902"/>
          </a:xfrm>
        </p:grpSpPr>
        <p:sp>
          <p:nvSpPr>
            <p:cNvPr id="6" name="Rounded Rectangle 5"/>
            <p:cNvSpPr/>
            <p:nvPr/>
          </p:nvSpPr>
          <p:spPr bwMode="auto">
            <a:xfrm>
              <a:off x="3905332" y="4494380"/>
              <a:ext cx="1098716" cy="1545983"/>
            </a:xfrm>
            <a:prstGeom prst="roundRect">
              <a:avLst/>
            </a:prstGeom>
            <a:solidFill>
              <a:schemeClr val="accent1">
                <a:lumMod val="75000"/>
                <a:alpha val="86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US" sz="7600" b="1">
                <a:solidFill>
                  <a:srgbClr val="FFD624"/>
                </a:solidFill>
                <a:latin typeface="Verdana" pitchFamily="34" charset="0"/>
                <a:cs typeface="+mn-cs"/>
              </a:endParaRPr>
            </a:p>
          </p:txBody>
        </p:sp>
        <p:sp>
          <p:nvSpPr>
            <p:cNvPr id="7" name="TextBox 6"/>
            <p:cNvSpPr txBox="1"/>
            <p:nvPr/>
          </p:nvSpPr>
          <p:spPr>
            <a:xfrm rot="5400000">
              <a:off x="3929614" y="4944930"/>
              <a:ext cx="1769902" cy="560823"/>
            </a:xfrm>
            <a:prstGeom prst="rect">
              <a:avLst/>
            </a:prstGeom>
            <a:noFill/>
          </p:spPr>
          <p:txBody>
            <a:bodyPr wrap="square" rtlCol="0">
              <a:spAutoFit/>
            </a:bodyPr>
            <a:lstStyle/>
            <a:p>
              <a:pPr algn="ctr"/>
              <a:r>
                <a:rPr lang="en-US" sz="1200" dirty="0">
                  <a:solidFill>
                    <a:srgbClr val="FFFFFF"/>
                  </a:solidFill>
                  <a:latin typeface="Verdana" pitchFamily="34" charset="0"/>
                  <a:cs typeface="+mn-cs"/>
                </a:rPr>
                <a:t>SME</a:t>
              </a:r>
              <a:br>
                <a:rPr lang="en-US" sz="1200" dirty="0">
                  <a:solidFill>
                    <a:srgbClr val="FFFFFF"/>
                  </a:solidFill>
                  <a:latin typeface="Verdana" pitchFamily="34" charset="0"/>
                  <a:cs typeface="+mn-cs"/>
                </a:rPr>
              </a:br>
              <a:r>
                <a:rPr lang="en-US" sz="1200" dirty="0">
                  <a:solidFill>
                    <a:srgbClr val="FFFFFF"/>
                  </a:solidFill>
                  <a:latin typeface="Verdana" pitchFamily="34" charset="0"/>
                  <a:cs typeface="+mn-cs"/>
                </a:rPr>
                <a:t> Measures</a:t>
              </a:r>
            </a:p>
          </p:txBody>
        </p:sp>
      </p:grpSp>
      <p:grpSp>
        <p:nvGrpSpPr>
          <p:cNvPr id="8" name="Group 7"/>
          <p:cNvGrpSpPr/>
          <p:nvPr/>
        </p:nvGrpSpPr>
        <p:grpSpPr>
          <a:xfrm>
            <a:off x="3028752" y="2246288"/>
            <a:ext cx="1416695" cy="4105275"/>
            <a:chOff x="3034928" y="2257897"/>
            <a:chExt cx="1416695" cy="4105275"/>
          </a:xfrm>
        </p:grpSpPr>
        <p:sp>
          <p:nvSpPr>
            <p:cNvPr id="12320" name="Rectangle 28"/>
            <p:cNvSpPr>
              <a:spLocks noChangeArrowheads="1"/>
            </p:cNvSpPr>
            <p:nvPr/>
          </p:nvSpPr>
          <p:spPr bwMode="auto">
            <a:xfrm>
              <a:off x="3034928" y="4922194"/>
              <a:ext cx="1039752" cy="1440978"/>
            </a:xfrm>
            <a:prstGeom prst="rect">
              <a:avLst/>
            </a:prstGeom>
            <a:solidFill>
              <a:srgbClr val="00B0F0"/>
            </a:solidFill>
            <a:ln w="9525">
              <a:noFill/>
              <a:miter lim="800000"/>
              <a:headEnd/>
              <a:tailEnd/>
            </a:ln>
          </p:spPr>
          <p:txBody>
            <a:bodyPr/>
            <a:lstStyle/>
            <a:p>
              <a:endParaRPr lang="en-US" sz="3600">
                <a:solidFill>
                  <a:srgbClr val="000000"/>
                </a:solidFill>
                <a:latin typeface="Verdana" pitchFamily="34" charset="0"/>
                <a:cs typeface="+mn-cs"/>
              </a:endParaRPr>
            </a:p>
          </p:txBody>
        </p:sp>
        <p:sp>
          <p:nvSpPr>
            <p:cNvPr id="12321" name="TextBox 86"/>
            <p:cNvSpPr txBox="1">
              <a:spLocks noChangeArrowheads="1"/>
            </p:cNvSpPr>
            <p:nvPr/>
          </p:nvSpPr>
          <p:spPr bwMode="auto">
            <a:xfrm>
              <a:off x="3083471" y="2257897"/>
              <a:ext cx="136815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sz="1400" b="1" dirty="0">
                  <a:solidFill>
                    <a:srgbClr val="000000"/>
                  </a:solidFill>
                  <a:cs typeface="+mn-cs"/>
                </a:rPr>
                <a:t>New solutions</a:t>
              </a:r>
            </a:p>
          </p:txBody>
        </p:sp>
      </p:grpSp>
      <p:sp>
        <p:nvSpPr>
          <p:cNvPr id="12317" name="Rectangle 31"/>
          <p:cNvSpPr>
            <a:spLocks noChangeArrowheads="1"/>
          </p:cNvSpPr>
          <p:nvPr/>
        </p:nvSpPr>
        <p:spPr bwMode="auto">
          <a:xfrm>
            <a:off x="3066176" y="5456257"/>
            <a:ext cx="746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dirty="0">
                <a:solidFill>
                  <a:srgbClr val="FFFFFF"/>
                </a:solidFill>
                <a:latin typeface="Calibri" pitchFamily="34" charset="0"/>
                <a:cs typeface="+mn-cs"/>
              </a:rPr>
              <a:t>AAL JP2</a:t>
            </a:r>
            <a:endParaRPr lang="en-US" sz="3600" b="1" dirty="0">
              <a:solidFill>
                <a:srgbClr val="000000"/>
              </a:solidFill>
              <a:latin typeface="Verdana" pitchFamily="34" charset="0"/>
              <a:cs typeface="+mn-cs"/>
            </a:endParaRPr>
          </a:p>
        </p:txBody>
      </p:sp>
      <p:sp>
        <p:nvSpPr>
          <p:cNvPr id="12318" name="Rectangle 70"/>
          <p:cNvSpPr>
            <a:spLocks noChangeArrowheads="1"/>
          </p:cNvSpPr>
          <p:nvPr/>
        </p:nvSpPr>
        <p:spPr bwMode="auto">
          <a:xfrm>
            <a:off x="3000375" y="5603872"/>
            <a:ext cx="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3600">
              <a:solidFill>
                <a:srgbClr val="000000"/>
              </a:solidFill>
              <a:latin typeface="Verdana" pitchFamily="34" charset="0"/>
              <a:cs typeface="+mn-cs"/>
            </a:endParaRPr>
          </a:p>
        </p:txBody>
      </p:sp>
      <p:sp>
        <p:nvSpPr>
          <p:cNvPr id="12319" name="Rectangle 31"/>
          <p:cNvSpPr>
            <a:spLocks noChangeArrowheads="1"/>
          </p:cNvSpPr>
          <p:nvPr/>
        </p:nvSpPr>
        <p:spPr bwMode="auto">
          <a:xfrm>
            <a:off x="3776493" y="5290419"/>
            <a:ext cx="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endParaRPr lang="en-US" sz="3600">
              <a:solidFill>
                <a:srgbClr val="000000"/>
              </a:solidFill>
              <a:latin typeface="Verdana" pitchFamily="34" charset="0"/>
              <a:cs typeface="+mn-cs"/>
            </a:endParaRPr>
          </a:p>
        </p:txBody>
      </p:sp>
      <p:sp>
        <p:nvSpPr>
          <p:cNvPr id="59" name="Rectangle 27"/>
          <p:cNvSpPr>
            <a:spLocks noChangeArrowheads="1"/>
          </p:cNvSpPr>
          <p:nvPr/>
        </p:nvSpPr>
        <p:spPr bwMode="auto">
          <a:xfrm rot="5400000">
            <a:off x="3588040" y="5442360"/>
            <a:ext cx="1334722" cy="276999"/>
          </a:xfrm>
          <a:prstGeom prst="rect">
            <a:avLst/>
          </a:prstGeom>
          <a:solidFill>
            <a:schemeClr val="accent1">
              <a:lumMod val="50000"/>
              <a:alpha val="76000"/>
            </a:schemeClr>
          </a:solidFill>
          <a:ln>
            <a:noFill/>
          </a:ln>
          <a:extLst/>
        </p:spPr>
        <p:txBody>
          <a:bodyPr wrap="square" lIns="0" tIns="0" rIns="0" bIns="0">
            <a:spAutoFit/>
          </a:bodyPr>
          <a:lstStyle/>
          <a:p>
            <a:pPr algn="ctr"/>
            <a:r>
              <a:rPr lang="en-US" b="1" dirty="0">
                <a:solidFill>
                  <a:srgbClr val="FFFFFF"/>
                </a:solidFill>
                <a:latin typeface="Calibri" pitchFamily="34" charset="0"/>
                <a:cs typeface="+mn-cs"/>
              </a:rPr>
              <a:t>PCP</a:t>
            </a:r>
            <a:endParaRPr lang="en-US" dirty="0">
              <a:solidFill>
                <a:srgbClr val="FFFFFF"/>
              </a:solidFill>
              <a:latin typeface="Calibri" pitchFamily="34" charset="0"/>
              <a:cs typeface="+mn-cs"/>
            </a:endParaRPr>
          </a:p>
        </p:txBody>
      </p:sp>
      <p:sp>
        <p:nvSpPr>
          <p:cNvPr id="60" name="Rectangle 27"/>
          <p:cNvSpPr>
            <a:spLocks noChangeArrowheads="1"/>
          </p:cNvSpPr>
          <p:nvPr/>
        </p:nvSpPr>
        <p:spPr bwMode="auto">
          <a:xfrm rot="5400000">
            <a:off x="4605522" y="5447219"/>
            <a:ext cx="1351050" cy="276999"/>
          </a:xfrm>
          <a:prstGeom prst="rect">
            <a:avLst/>
          </a:prstGeom>
          <a:solidFill>
            <a:srgbClr val="FFC000">
              <a:alpha val="76000"/>
            </a:srgbClr>
          </a:solidFill>
          <a:ln>
            <a:noFill/>
          </a:ln>
          <a:extLst/>
        </p:spPr>
        <p:txBody>
          <a:bodyPr wrap="square" lIns="0" tIns="0" rIns="0" bIns="0">
            <a:spAutoFit/>
          </a:bodyPr>
          <a:lstStyle/>
          <a:p>
            <a:pPr algn="ctr"/>
            <a:r>
              <a:rPr lang="en-US" b="1" dirty="0">
                <a:solidFill>
                  <a:srgbClr val="FFFFFF"/>
                </a:solidFill>
                <a:latin typeface="Calibri" pitchFamily="34" charset="0"/>
                <a:cs typeface="+mn-cs"/>
              </a:rPr>
              <a:t>PPI</a:t>
            </a:r>
            <a:endParaRPr lang="en-US" dirty="0">
              <a:solidFill>
                <a:srgbClr val="FFFFFF"/>
              </a:solidFill>
              <a:latin typeface="Calibri" pitchFamily="34" charset="0"/>
              <a:cs typeface="+mn-cs"/>
            </a:endParaRPr>
          </a:p>
        </p:txBody>
      </p:sp>
      <p:sp>
        <p:nvSpPr>
          <p:cNvPr id="9" name="TextBox 8"/>
          <p:cNvSpPr txBox="1"/>
          <p:nvPr/>
        </p:nvSpPr>
        <p:spPr>
          <a:xfrm>
            <a:off x="6171675" y="3900088"/>
            <a:ext cx="1550278" cy="584775"/>
          </a:xfrm>
          <a:prstGeom prst="rect">
            <a:avLst/>
          </a:prstGeom>
          <a:noFill/>
        </p:spPr>
        <p:txBody>
          <a:bodyPr wrap="square" rtlCol="0">
            <a:spAutoFit/>
          </a:bodyPr>
          <a:lstStyle/>
          <a:p>
            <a:r>
              <a:rPr lang="en-US" sz="1600" b="1" dirty="0" smtClean="0">
                <a:solidFill>
                  <a:schemeClr val="bg1"/>
                </a:solidFill>
              </a:rPr>
              <a:t>Public Health Programme</a:t>
            </a:r>
            <a:endParaRPr lang="en-US" sz="1600" b="1" dirty="0">
              <a:solidFill>
                <a:schemeClr val="bg1"/>
              </a:solidFill>
            </a:endParaRPr>
          </a:p>
        </p:txBody>
      </p:sp>
    </p:spTree>
    <p:extLst>
      <p:ext uri="{BB962C8B-B14F-4D97-AF65-F5344CB8AC3E}">
        <p14:creationId xmlns:p14="http://schemas.microsoft.com/office/powerpoint/2010/main" val="222637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6356" y="1441212"/>
            <a:ext cx="9144000" cy="2028031"/>
          </a:xfrm>
        </p:spPr>
        <p:txBody>
          <a:bodyPr/>
          <a:lstStyle/>
          <a:p>
            <a:pPr algn="ctr">
              <a:defRPr/>
            </a:pPr>
            <a:r>
              <a:rPr lang="en-GB" sz="2000" dirty="0" smtClean="0"/>
              <a:t>European Innovation Partnership on Active &amp; Healthy Ageing</a:t>
            </a:r>
            <a:br>
              <a:rPr lang="en-GB" sz="2000" dirty="0" smtClean="0"/>
            </a:br>
            <a:r>
              <a:rPr lang="en-GB" sz="2000" dirty="0"/>
              <a:t/>
            </a:r>
            <a:br>
              <a:rPr lang="en-GB" sz="2000" dirty="0"/>
            </a:br>
            <a:r>
              <a:rPr lang="en-GB" sz="2000" dirty="0"/>
              <a:t/>
            </a:r>
            <a:br>
              <a:rPr lang="en-GB" sz="2000" dirty="0"/>
            </a:br>
            <a:r>
              <a:rPr lang="en-GB" sz="2000" dirty="0" smtClean="0"/>
              <a:t/>
            </a:r>
            <a:br>
              <a:rPr lang="en-GB" sz="2000" dirty="0" smtClean="0"/>
            </a:br>
            <a:endParaRPr lang="en-GB" sz="1600" dirty="0" smtClean="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1840" y="4024313"/>
          <a:ext cx="2791389" cy="214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Curved Down Arrow 16"/>
          <p:cNvSpPr>
            <a:spLocks noChangeArrowheads="1"/>
          </p:cNvSpPr>
          <p:nvPr/>
        </p:nvSpPr>
        <p:spPr bwMode="auto">
          <a:xfrm rot="5400000">
            <a:off x="1419226" y="4989512"/>
            <a:ext cx="1936750" cy="504825"/>
          </a:xfrm>
          <a:prstGeom prst="curvedDownArrow">
            <a:avLst>
              <a:gd name="adj1" fmla="val 24955"/>
              <a:gd name="adj2" fmla="val 42929"/>
              <a:gd name="adj3" fmla="val 55745"/>
            </a:avLst>
          </a:prstGeom>
          <a:solidFill>
            <a:srgbClr val="002060">
              <a:alpha val="7097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175"/>
            <a:endParaRPr lang="en-US"/>
          </a:p>
        </p:txBody>
      </p:sp>
      <p:sp>
        <p:nvSpPr>
          <p:cNvPr id="22533" name="Curved Down Arrow 16"/>
          <p:cNvSpPr>
            <a:spLocks noChangeArrowheads="1"/>
          </p:cNvSpPr>
          <p:nvPr/>
        </p:nvSpPr>
        <p:spPr bwMode="auto">
          <a:xfrm rot="-5400000">
            <a:off x="-642937" y="4945063"/>
            <a:ext cx="1835150" cy="501650"/>
          </a:xfrm>
          <a:prstGeom prst="curvedDownArrow">
            <a:avLst>
              <a:gd name="adj1" fmla="val 25083"/>
              <a:gd name="adj2" fmla="val 43170"/>
              <a:gd name="adj3" fmla="val 55745"/>
            </a:avLst>
          </a:prstGeom>
          <a:solidFill>
            <a:srgbClr val="002060">
              <a:alpha val="7097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175"/>
            <a:endParaRPr lang="en-US"/>
          </a:p>
        </p:txBody>
      </p:sp>
      <p:sp>
        <p:nvSpPr>
          <p:cNvPr id="22534" name="Rectangle 2"/>
          <p:cNvSpPr>
            <a:spLocks noChangeArrowheads="1"/>
          </p:cNvSpPr>
          <p:nvPr/>
        </p:nvSpPr>
        <p:spPr bwMode="auto">
          <a:xfrm>
            <a:off x="254000" y="3500438"/>
            <a:ext cx="230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b="1"/>
              <a:t>+2 HLY by 2020</a:t>
            </a:r>
          </a:p>
          <a:p>
            <a:pPr algn="ctr"/>
            <a:r>
              <a:rPr lang="en-GB" sz="1400" b="1" i="1">
                <a:solidFill>
                  <a:srgbClr val="990033"/>
                </a:solidFill>
              </a:rPr>
              <a:t>Triple win for Europe</a:t>
            </a:r>
          </a:p>
        </p:txBody>
      </p:sp>
      <p:graphicFrame>
        <p:nvGraphicFramePr>
          <p:cNvPr id="8" name="Diagram 7"/>
          <p:cNvGraphicFramePr/>
          <p:nvPr/>
        </p:nvGraphicFramePr>
        <p:xfrm>
          <a:off x="5580112" y="3193241"/>
          <a:ext cx="3456384" cy="3643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536" name="Rectangle 2"/>
          <p:cNvSpPr>
            <a:spLocks noChangeArrowheads="1"/>
          </p:cNvSpPr>
          <p:nvPr/>
        </p:nvSpPr>
        <p:spPr bwMode="auto">
          <a:xfrm>
            <a:off x="6170613" y="2813050"/>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b="1"/>
              <a:t>specific actions</a:t>
            </a:r>
            <a:endParaRPr lang="en-GB" sz="1400" b="1" i="1">
              <a:solidFill>
                <a:srgbClr val="990033"/>
              </a:solidFill>
            </a:endParaRPr>
          </a:p>
        </p:txBody>
      </p:sp>
      <p:pic>
        <p:nvPicPr>
          <p:cNvPr id="22537"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638" y="2166938"/>
            <a:ext cx="848201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1560" y="2497220"/>
            <a:ext cx="9150351" cy="307975"/>
          </a:xfrm>
          <a:prstGeom prst="rect">
            <a:avLst/>
          </a:prstGeom>
          <a:noFill/>
        </p:spPr>
        <p:txBody>
          <a:bodyPr>
            <a:spAutoFit/>
          </a:bodyPr>
          <a:lstStyle/>
          <a:p>
            <a:pPr>
              <a:defRPr/>
            </a:pPr>
            <a:r>
              <a:rPr lang="en-GB" sz="1300" b="1" dirty="0">
                <a:solidFill>
                  <a:srgbClr val="C00000"/>
                </a:solidFill>
                <a:cs typeface="Arial" charset="0"/>
              </a:rPr>
              <a:t>crosscutting, connecting &amp; engaging </a:t>
            </a:r>
            <a:r>
              <a:rPr lang="en-GB" sz="1400" b="1" dirty="0">
                <a:solidFill>
                  <a:srgbClr val="C00000"/>
                </a:solidFill>
                <a:effectLst>
                  <a:outerShdw blurRad="38100" dist="38100" dir="2700000" algn="tl">
                    <a:srgbClr val="000000">
                      <a:alpha val="43137"/>
                    </a:srgbClr>
                  </a:outerShdw>
                </a:effectLst>
                <a:cs typeface="Arial" charset="0"/>
              </a:rPr>
              <a:t>stakeholders</a:t>
            </a:r>
            <a:r>
              <a:rPr lang="en-GB" sz="1300" b="1" dirty="0">
                <a:solidFill>
                  <a:srgbClr val="C00000"/>
                </a:solidFill>
                <a:effectLst>
                  <a:outerShdw blurRad="38100" dist="38100" dir="2700000" algn="tl">
                    <a:srgbClr val="000000">
                      <a:alpha val="43137"/>
                    </a:srgbClr>
                  </a:outerShdw>
                </a:effectLst>
                <a:cs typeface="Arial" charset="0"/>
              </a:rPr>
              <a:t> </a:t>
            </a:r>
            <a:r>
              <a:rPr lang="en-GB" sz="1300" b="1" dirty="0">
                <a:solidFill>
                  <a:srgbClr val="C00000"/>
                </a:solidFill>
                <a:cs typeface="Arial" charset="0"/>
              </a:rPr>
              <a:t>across sectors, from private &amp; public sector</a:t>
            </a:r>
          </a:p>
        </p:txBody>
      </p:sp>
      <p:graphicFrame>
        <p:nvGraphicFramePr>
          <p:cNvPr id="14" name="Diagram 13"/>
          <p:cNvGraphicFramePr/>
          <p:nvPr/>
        </p:nvGraphicFramePr>
        <p:xfrm>
          <a:off x="2710447" y="3290936"/>
          <a:ext cx="2772309" cy="271172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2540" name="Rectangle 11"/>
          <p:cNvSpPr>
            <a:spLocks noChangeArrowheads="1"/>
          </p:cNvSpPr>
          <p:nvPr/>
        </p:nvSpPr>
        <p:spPr bwMode="auto">
          <a:xfrm>
            <a:off x="4194175" y="2873375"/>
            <a:ext cx="8239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22541" name="Straight Arrow Connector 4"/>
          <p:cNvCxnSpPr>
            <a:cxnSpLocks noChangeShapeType="1"/>
          </p:cNvCxnSpPr>
          <p:nvPr/>
        </p:nvCxnSpPr>
        <p:spPr bwMode="auto">
          <a:xfrm>
            <a:off x="4910138" y="3762375"/>
            <a:ext cx="885825" cy="143351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5"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7</a:t>
            </a:fld>
            <a:endParaRPr lang="en-GB" dirty="0"/>
          </a:p>
        </p:txBody>
      </p:sp>
    </p:spTree>
    <p:extLst>
      <p:ext uri="{BB962C8B-B14F-4D97-AF65-F5344CB8AC3E}">
        <p14:creationId xmlns:p14="http://schemas.microsoft.com/office/powerpoint/2010/main" val="1358260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2347913"/>
            <a:ext cx="51498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684213" y="3333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rgbClr val="0F5494"/>
                </a:solidFill>
                <a:latin typeface="Verdana" pitchFamily="34" charset="0"/>
                <a:ea typeface="ＭＳ Ｐゴシック" pitchFamily="34" charset="-128"/>
              </a:defRPr>
            </a:lvl1pPr>
            <a:lvl2pPr marL="742950" indent="-285750" eaLnBrk="0" hangingPunct="0">
              <a:defRPr sz="3200">
                <a:solidFill>
                  <a:srgbClr val="0F5494"/>
                </a:solidFill>
                <a:latin typeface="Verdana" pitchFamily="34" charset="0"/>
                <a:ea typeface="ＭＳ Ｐゴシック" pitchFamily="34" charset="-128"/>
              </a:defRPr>
            </a:lvl2pPr>
            <a:lvl3pPr marL="1143000" indent="-228600" eaLnBrk="0" hangingPunct="0">
              <a:defRPr sz="3200">
                <a:solidFill>
                  <a:srgbClr val="0F5494"/>
                </a:solidFill>
                <a:latin typeface="Verdana" pitchFamily="34" charset="0"/>
                <a:ea typeface="ＭＳ Ｐゴシック" pitchFamily="34" charset="-128"/>
              </a:defRPr>
            </a:lvl3pPr>
            <a:lvl4pPr marL="1600200" indent="-228600" eaLnBrk="0" hangingPunct="0">
              <a:defRPr sz="3200">
                <a:solidFill>
                  <a:srgbClr val="0F5494"/>
                </a:solidFill>
                <a:latin typeface="Verdana" pitchFamily="34" charset="0"/>
                <a:ea typeface="ＭＳ Ｐゴシック" pitchFamily="34" charset="-128"/>
              </a:defRPr>
            </a:lvl4pPr>
            <a:lvl5pPr marL="2057400" indent="-228600" eaLnBrk="0" hangingPunct="0">
              <a:defRPr sz="3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algn="ctr" eaLnBrk="1" hangingPunct="1"/>
            <a:r>
              <a:rPr lang="en-GB" altLang="en-US" sz="4400">
                <a:latin typeface="Calibri" pitchFamily="34" charset="0"/>
              </a:rPr>
              <a:t> </a:t>
            </a:r>
          </a:p>
        </p:txBody>
      </p:sp>
      <p:sp>
        <p:nvSpPr>
          <p:cNvPr id="20" name="TextBox 19"/>
          <p:cNvSpPr txBox="1"/>
          <p:nvPr/>
        </p:nvSpPr>
        <p:spPr>
          <a:xfrm>
            <a:off x="1116013" y="2263775"/>
            <a:ext cx="3459162" cy="804863"/>
          </a:xfrm>
          <a:prstGeom prst="rect">
            <a:avLst/>
          </a:prstGeom>
          <a:solidFill>
            <a:schemeClr val="bg1"/>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a:defRPr/>
            </a:pPr>
            <a:r>
              <a:rPr lang="en-GB" sz="2400" b="1" dirty="0">
                <a:solidFill>
                  <a:schemeClr val="tx2">
                    <a:lumMod val="75000"/>
                  </a:schemeClr>
                </a:solidFill>
                <a:ea typeface="ＭＳ Ｐゴシック" pitchFamily="34" charset="-128"/>
                <a:cs typeface="Arial" charset="0"/>
              </a:rPr>
              <a:t>1,000 regions &amp; </a:t>
            </a:r>
          </a:p>
          <a:p>
            <a:pPr>
              <a:defRPr/>
            </a:pPr>
            <a:r>
              <a:rPr lang="en-GB" sz="2400" b="1" dirty="0">
                <a:solidFill>
                  <a:schemeClr val="tx2">
                    <a:lumMod val="75000"/>
                  </a:schemeClr>
                </a:solidFill>
                <a:ea typeface="ＭＳ Ｐゴシック" pitchFamily="34" charset="-128"/>
                <a:cs typeface="Arial" charset="0"/>
              </a:rPr>
              <a:t>municipalities</a:t>
            </a:r>
          </a:p>
        </p:txBody>
      </p:sp>
      <p:sp>
        <p:nvSpPr>
          <p:cNvPr id="21" name="TextBox 20"/>
          <p:cNvSpPr txBox="1"/>
          <p:nvPr/>
        </p:nvSpPr>
        <p:spPr>
          <a:xfrm>
            <a:off x="395288" y="4365625"/>
            <a:ext cx="2701925" cy="1008063"/>
          </a:xfrm>
          <a:prstGeom prst="rect">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fontAlgn="auto">
              <a:spcBef>
                <a:spcPts val="0"/>
              </a:spcBef>
              <a:spcAft>
                <a:spcPts val="0"/>
              </a:spcAft>
              <a:defRPr/>
            </a:pPr>
            <a:r>
              <a:rPr lang="fr-BE" sz="2400" b="1" dirty="0">
                <a:solidFill>
                  <a:srgbClr val="FF0000"/>
                </a:solidFill>
              </a:rPr>
              <a:t>1 billion euro </a:t>
            </a:r>
            <a:r>
              <a:rPr lang="fr-BE" sz="2400" b="1" dirty="0" err="1">
                <a:solidFill>
                  <a:srgbClr val="FF0000"/>
                </a:solidFill>
              </a:rPr>
              <a:t>mobilised</a:t>
            </a:r>
            <a:endParaRPr lang="fr-BE" sz="2400" b="1" dirty="0">
              <a:solidFill>
                <a:srgbClr val="FF0000"/>
              </a:solidFill>
            </a:endParaRPr>
          </a:p>
        </p:txBody>
      </p:sp>
      <p:sp>
        <p:nvSpPr>
          <p:cNvPr id="22" name="TextBox 21"/>
          <p:cNvSpPr txBox="1"/>
          <p:nvPr/>
        </p:nvSpPr>
        <p:spPr>
          <a:xfrm>
            <a:off x="782638" y="5661025"/>
            <a:ext cx="3284537" cy="1081088"/>
          </a:xfrm>
          <a:prstGeom prst="rect">
            <a:avLst/>
          </a:prstGeom>
          <a:solidFill>
            <a:schemeClr val="bg1"/>
          </a:solidFill>
          <a:ln w="63500">
            <a:solidFill>
              <a:srgbClr val="698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fontAlgn="auto">
              <a:spcBef>
                <a:spcPts val="0"/>
              </a:spcBef>
              <a:spcAft>
                <a:spcPts val="0"/>
              </a:spcAft>
              <a:defRPr/>
            </a:pPr>
            <a:r>
              <a:rPr lang="it-IT" sz="2400" b="1" dirty="0">
                <a:solidFill>
                  <a:srgbClr val="698335"/>
                </a:solidFill>
              </a:rPr>
              <a:t>30 mio </a:t>
            </a:r>
            <a:r>
              <a:rPr lang="it-IT" sz="2400" b="1" dirty="0" err="1">
                <a:solidFill>
                  <a:srgbClr val="698335"/>
                </a:solidFill>
              </a:rPr>
              <a:t>citizens</a:t>
            </a:r>
            <a:r>
              <a:rPr lang="it-IT" sz="2400" b="1" dirty="0">
                <a:solidFill>
                  <a:srgbClr val="698335"/>
                </a:solidFill>
              </a:rPr>
              <a:t>, </a:t>
            </a:r>
          </a:p>
          <a:p>
            <a:pPr fontAlgn="auto">
              <a:spcBef>
                <a:spcPts val="0"/>
              </a:spcBef>
              <a:spcAft>
                <a:spcPts val="0"/>
              </a:spcAft>
              <a:defRPr/>
            </a:pPr>
            <a:r>
              <a:rPr lang="it-IT" sz="2400" b="1" dirty="0">
                <a:solidFill>
                  <a:srgbClr val="698335"/>
                </a:solidFill>
              </a:rPr>
              <a:t>&gt;2  mio </a:t>
            </a:r>
            <a:r>
              <a:rPr lang="it-IT" sz="2400" b="1" dirty="0" err="1">
                <a:solidFill>
                  <a:srgbClr val="698335"/>
                </a:solidFill>
              </a:rPr>
              <a:t>patients</a:t>
            </a:r>
            <a:endParaRPr lang="it-IT" sz="2400" b="1" dirty="0">
              <a:solidFill>
                <a:srgbClr val="698335"/>
              </a:solidFill>
            </a:endParaRPr>
          </a:p>
        </p:txBody>
      </p:sp>
      <p:sp>
        <p:nvSpPr>
          <p:cNvPr id="23" name="TextBox 22"/>
          <p:cNvSpPr txBox="1"/>
          <p:nvPr/>
        </p:nvSpPr>
        <p:spPr>
          <a:xfrm>
            <a:off x="5651500" y="2349500"/>
            <a:ext cx="3178175" cy="792163"/>
          </a:xfrm>
          <a:prstGeom prst="rect">
            <a:avLst/>
          </a:prstGeom>
          <a:solidFill>
            <a:schemeClr val="bg1"/>
          </a:solidFill>
          <a:ln w="63500">
            <a:solidFill>
              <a:srgbClr val="3166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fontAlgn="auto">
              <a:spcBef>
                <a:spcPts val="0"/>
              </a:spcBef>
              <a:spcAft>
                <a:spcPts val="0"/>
              </a:spcAft>
              <a:defRPr/>
            </a:pPr>
            <a:r>
              <a:rPr lang="en-GB" sz="2400" b="1" dirty="0">
                <a:solidFill>
                  <a:srgbClr val="3166CF"/>
                </a:solidFill>
              </a:rPr>
              <a:t>&gt; 500 commitments </a:t>
            </a:r>
          </a:p>
        </p:txBody>
      </p:sp>
      <p:sp>
        <p:nvSpPr>
          <p:cNvPr id="24" name="TextBox 23"/>
          <p:cNvSpPr txBox="1"/>
          <p:nvPr/>
        </p:nvSpPr>
        <p:spPr>
          <a:xfrm>
            <a:off x="293688" y="3382963"/>
            <a:ext cx="2909887" cy="622300"/>
          </a:xfrm>
          <a:prstGeom prst="rect">
            <a:avLst/>
          </a:prstGeom>
          <a:solidFill>
            <a:schemeClr val="bg1"/>
          </a:solidFill>
          <a:ln w="57150">
            <a:solidFill>
              <a:srgbClr val="394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fontAlgn="auto">
              <a:spcBef>
                <a:spcPts val="0"/>
              </a:spcBef>
              <a:spcAft>
                <a:spcPts val="0"/>
              </a:spcAft>
              <a:defRPr/>
            </a:pPr>
            <a:r>
              <a:rPr lang="en-GB" sz="2400" b="1" dirty="0">
                <a:solidFill>
                  <a:srgbClr val="39471D"/>
                </a:solidFill>
              </a:rPr>
              <a:t>3,000 partners</a:t>
            </a:r>
          </a:p>
        </p:txBody>
      </p:sp>
      <p:sp>
        <p:nvSpPr>
          <p:cNvPr id="25" name="TextBox 24"/>
          <p:cNvSpPr txBox="1"/>
          <p:nvPr/>
        </p:nvSpPr>
        <p:spPr>
          <a:xfrm>
            <a:off x="4932040" y="5229225"/>
            <a:ext cx="4130675" cy="1152103"/>
          </a:xfrm>
          <a:prstGeom prst="rect">
            <a:avLst/>
          </a:prstGeom>
          <a:solidFill>
            <a:schemeClr val="bg1"/>
          </a:solidFill>
          <a:ln w="635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fontAlgn="auto">
              <a:spcBef>
                <a:spcPts val="0"/>
              </a:spcBef>
              <a:spcAft>
                <a:spcPts val="0"/>
              </a:spcAft>
              <a:defRPr/>
            </a:pPr>
            <a:r>
              <a:rPr lang="en-GB" sz="2400" b="1" dirty="0">
                <a:solidFill>
                  <a:srgbClr val="FF6600"/>
                </a:solidFill>
              </a:rPr>
              <a:t>Marketplace</a:t>
            </a:r>
          </a:p>
          <a:p>
            <a:pPr fontAlgn="auto">
              <a:spcBef>
                <a:spcPts val="0"/>
              </a:spcBef>
              <a:spcAft>
                <a:spcPts val="0"/>
              </a:spcAft>
              <a:defRPr/>
            </a:pPr>
            <a:r>
              <a:rPr lang="en-GB" sz="2400" b="1" dirty="0">
                <a:solidFill>
                  <a:srgbClr val="FF6600"/>
                </a:solidFill>
              </a:rPr>
              <a:t>&gt;100,000 visits  </a:t>
            </a:r>
          </a:p>
        </p:txBody>
      </p:sp>
      <p:sp>
        <p:nvSpPr>
          <p:cNvPr id="27658" name="Title 1"/>
          <p:cNvSpPr txBox="1">
            <a:spLocks/>
          </p:cNvSpPr>
          <p:nvPr/>
        </p:nvSpPr>
        <p:spPr bwMode="auto">
          <a:xfrm>
            <a:off x="606425" y="1196975"/>
            <a:ext cx="8223250" cy="855663"/>
          </a:xfrm>
          <a:prstGeom prst="rect">
            <a:avLst/>
          </a:prstGeom>
          <a:noFill/>
          <a:ln w="9525">
            <a:noFill/>
            <a:miter lim="800000"/>
            <a:headEnd/>
            <a:tailEnd/>
          </a:ln>
        </p:spPr>
        <p:txBody>
          <a:bodyPr anchor="ctr"/>
          <a:lstStyle/>
          <a:p>
            <a:pPr>
              <a:defRPr/>
            </a:pPr>
            <a:r>
              <a:rPr lang="en-GB" sz="3600" b="1" dirty="0">
                <a:solidFill>
                  <a:schemeClr val="accent6">
                    <a:lumMod val="50000"/>
                  </a:schemeClr>
                </a:solidFill>
                <a:latin typeface="Calibri" pitchFamily="34" charset="0"/>
                <a:ea typeface="ＭＳ Ｐゴシック" charset="-128"/>
              </a:rPr>
              <a:t>European Innovation </a:t>
            </a:r>
            <a:r>
              <a:rPr lang="en-GB" sz="3600" b="1" dirty="0" smtClean="0">
                <a:solidFill>
                  <a:schemeClr val="accent6">
                    <a:lumMod val="50000"/>
                  </a:schemeClr>
                </a:solidFill>
                <a:latin typeface="Calibri" pitchFamily="34" charset="0"/>
                <a:ea typeface="ＭＳ Ｐゴシック" charset="-128"/>
              </a:rPr>
              <a:t/>
            </a:r>
            <a:br>
              <a:rPr lang="en-GB" sz="3600" b="1" dirty="0" smtClean="0">
                <a:solidFill>
                  <a:schemeClr val="accent6">
                    <a:lumMod val="50000"/>
                  </a:schemeClr>
                </a:solidFill>
                <a:latin typeface="Calibri" pitchFamily="34" charset="0"/>
                <a:ea typeface="ＭＳ Ｐゴシック" charset="-128"/>
              </a:rPr>
            </a:br>
            <a:r>
              <a:rPr lang="en-GB" sz="3600" b="1" dirty="0" smtClean="0">
                <a:solidFill>
                  <a:schemeClr val="accent6">
                    <a:lumMod val="50000"/>
                  </a:schemeClr>
                </a:solidFill>
                <a:latin typeface="Calibri" pitchFamily="34" charset="0"/>
                <a:ea typeface="ＭＳ Ｐゴシック" charset="-128"/>
              </a:rPr>
              <a:t>Partnership on Active </a:t>
            </a:r>
            <a:r>
              <a:rPr lang="en-GB" sz="3600" b="1" dirty="0">
                <a:solidFill>
                  <a:schemeClr val="accent6">
                    <a:lumMod val="50000"/>
                  </a:schemeClr>
                </a:solidFill>
                <a:latin typeface="Calibri" pitchFamily="34" charset="0"/>
                <a:ea typeface="ＭＳ Ｐゴシック" charset="-128"/>
              </a:rPr>
              <a:t>and Healthy Ageing</a:t>
            </a:r>
          </a:p>
        </p:txBody>
      </p:sp>
      <p:sp>
        <p:nvSpPr>
          <p:cNvPr id="11" name="TextBox 10"/>
          <p:cNvSpPr txBox="1"/>
          <p:nvPr/>
        </p:nvSpPr>
        <p:spPr>
          <a:xfrm>
            <a:off x="6218238" y="3573463"/>
            <a:ext cx="2746375" cy="757237"/>
          </a:xfrm>
          <a:prstGeom prst="rect">
            <a:avLst/>
          </a:prstGeom>
          <a:solidFill>
            <a:schemeClr val="bg1"/>
          </a:solidFill>
          <a:ln w="57150">
            <a:solidFill>
              <a:srgbClr val="394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lstStyle>
          <a:p>
            <a:pPr fontAlgn="auto">
              <a:spcBef>
                <a:spcPts val="0"/>
              </a:spcBef>
              <a:spcAft>
                <a:spcPts val="0"/>
              </a:spcAft>
              <a:defRPr/>
            </a:pPr>
            <a:r>
              <a:rPr lang="en-GB" sz="2400" b="1" dirty="0">
                <a:solidFill>
                  <a:srgbClr val="39471D"/>
                </a:solidFill>
              </a:rPr>
              <a:t>32 Reference Sites</a:t>
            </a:r>
          </a:p>
        </p:txBody>
      </p:sp>
      <p:sp>
        <p:nvSpPr>
          <p:cNvPr id="12"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8</a:t>
            </a:fld>
            <a:endParaRPr lang="en-GB" dirty="0"/>
          </a:p>
        </p:txBody>
      </p:sp>
    </p:spTree>
    <p:extLst>
      <p:ext uri="{BB962C8B-B14F-4D97-AF65-F5344CB8AC3E}">
        <p14:creationId xmlns:p14="http://schemas.microsoft.com/office/powerpoint/2010/main" val="31733592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P:\INNOVATION\SIP Implementation stakeholder contributions\All exports\stats\Map_of_EU_states_bla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7" y="957262"/>
            <a:ext cx="6405563"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amond 4"/>
          <p:cNvSpPr/>
          <p:nvPr/>
        </p:nvSpPr>
        <p:spPr>
          <a:xfrm>
            <a:off x="7308850" y="2060575"/>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Diamond 5"/>
          <p:cNvSpPr/>
          <p:nvPr/>
        </p:nvSpPr>
        <p:spPr>
          <a:xfrm>
            <a:off x="6732588" y="5953125"/>
            <a:ext cx="71437"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Diamond 6"/>
          <p:cNvSpPr/>
          <p:nvPr/>
        </p:nvSpPr>
        <p:spPr>
          <a:xfrm>
            <a:off x="6443663" y="3573463"/>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 name="Diamond 7"/>
          <p:cNvSpPr/>
          <p:nvPr/>
        </p:nvSpPr>
        <p:spPr>
          <a:xfrm>
            <a:off x="6194425" y="3644900"/>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Diamond 8"/>
          <p:cNvSpPr/>
          <p:nvPr/>
        </p:nvSpPr>
        <p:spPr>
          <a:xfrm>
            <a:off x="6503988" y="5105400"/>
            <a:ext cx="71437"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Diamond 9"/>
          <p:cNvSpPr/>
          <p:nvPr/>
        </p:nvSpPr>
        <p:spPr>
          <a:xfrm>
            <a:off x="6515100" y="4221163"/>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1" name="Diamond 10"/>
          <p:cNvSpPr/>
          <p:nvPr/>
        </p:nvSpPr>
        <p:spPr>
          <a:xfrm>
            <a:off x="6875463" y="4543425"/>
            <a:ext cx="73025"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2" name="Diamond 11"/>
          <p:cNvSpPr/>
          <p:nvPr/>
        </p:nvSpPr>
        <p:spPr>
          <a:xfrm>
            <a:off x="5795963" y="4005263"/>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Diamond 12"/>
          <p:cNvSpPr/>
          <p:nvPr/>
        </p:nvSpPr>
        <p:spPr>
          <a:xfrm>
            <a:off x="5651500" y="4137025"/>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4" name="Diamond 13"/>
          <p:cNvSpPr/>
          <p:nvPr/>
        </p:nvSpPr>
        <p:spPr>
          <a:xfrm>
            <a:off x="5795963" y="4138613"/>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 name="Diamond 14"/>
          <p:cNvSpPr/>
          <p:nvPr/>
        </p:nvSpPr>
        <p:spPr>
          <a:xfrm>
            <a:off x="5722938" y="4256088"/>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Diamond 15"/>
          <p:cNvSpPr/>
          <p:nvPr/>
        </p:nvSpPr>
        <p:spPr>
          <a:xfrm>
            <a:off x="5880100" y="4724400"/>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Diamond 16"/>
          <p:cNvSpPr/>
          <p:nvPr/>
        </p:nvSpPr>
        <p:spPr>
          <a:xfrm>
            <a:off x="5386388" y="4652963"/>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Diamond 17"/>
          <p:cNvSpPr/>
          <p:nvPr/>
        </p:nvSpPr>
        <p:spPr>
          <a:xfrm>
            <a:off x="4997450" y="4776788"/>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Diamond 19"/>
          <p:cNvSpPr/>
          <p:nvPr/>
        </p:nvSpPr>
        <p:spPr>
          <a:xfrm>
            <a:off x="5435600" y="5453063"/>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Diamond 20"/>
          <p:cNvSpPr/>
          <p:nvPr/>
        </p:nvSpPr>
        <p:spPr>
          <a:xfrm>
            <a:off x="3960813" y="5805488"/>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Diamond 21"/>
          <p:cNvSpPr/>
          <p:nvPr/>
        </p:nvSpPr>
        <p:spPr>
          <a:xfrm>
            <a:off x="4048125" y="5394325"/>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3" name="Diamond 22"/>
          <p:cNvSpPr/>
          <p:nvPr/>
        </p:nvSpPr>
        <p:spPr>
          <a:xfrm>
            <a:off x="4719638" y="5530850"/>
            <a:ext cx="71437"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 name="Diamond 23"/>
          <p:cNvSpPr/>
          <p:nvPr/>
        </p:nvSpPr>
        <p:spPr>
          <a:xfrm>
            <a:off x="4838700" y="6176963"/>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 name="Diamond 24"/>
          <p:cNvSpPr/>
          <p:nvPr/>
        </p:nvSpPr>
        <p:spPr>
          <a:xfrm>
            <a:off x="4321175" y="6345238"/>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 name="Diamond 25"/>
          <p:cNvSpPr/>
          <p:nvPr/>
        </p:nvSpPr>
        <p:spPr>
          <a:xfrm>
            <a:off x="5099050" y="5775325"/>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 name="Diamond 26"/>
          <p:cNvSpPr/>
          <p:nvPr/>
        </p:nvSpPr>
        <p:spPr>
          <a:xfrm>
            <a:off x="4500563" y="5907088"/>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8" name="Diamond 27"/>
          <p:cNvSpPr/>
          <p:nvPr/>
        </p:nvSpPr>
        <p:spPr>
          <a:xfrm>
            <a:off x="5970588" y="5359400"/>
            <a:ext cx="71437"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9" name="Diamond 28"/>
          <p:cNvSpPr/>
          <p:nvPr/>
        </p:nvSpPr>
        <p:spPr>
          <a:xfrm>
            <a:off x="4895850" y="3429000"/>
            <a:ext cx="71438"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0" name="Diamond 29"/>
          <p:cNvSpPr/>
          <p:nvPr/>
        </p:nvSpPr>
        <p:spPr>
          <a:xfrm>
            <a:off x="5133975" y="3751263"/>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1" name="Diamond 30"/>
          <p:cNvSpPr/>
          <p:nvPr/>
        </p:nvSpPr>
        <p:spPr>
          <a:xfrm>
            <a:off x="5934075" y="5192713"/>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605" name="Oval 1"/>
          <p:cNvSpPr>
            <a:spLocks noChangeArrowheads="1"/>
          </p:cNvSpPr>
          <p:nvPr/>
        </p:nvSpPr>
        <p:spPr bwMode="auto">
          <a:xfrm>
            <a:off x="6465888" y="3198813"/>
            <a:ext cx="965200" cy="358775"/>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Region Skane </a:t>
            </a:r>
          </a:p>
        </p:txBody>
      </p:sp>
      <p:sp>
        <p:nvSpPr>
          <p:cNvPr id="35" name="Diamond 34"/>
          <p:cNvSpPr/>
          <p:nvPr/>
        </p:nvSpPr>
        <p:spPr>
          <a:xfrm>
            <a:off x="4500563" y="3852863"/>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6" name="Diamond 35"/>
          <p:cNvSpPr/>
          <p:nvPr/>
        </p:nvSpPr>
        <p:spPr>
          <a:xfrm>
            <a:off x="4683125" y="3573463"/>
            <a:ext cx="71438"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7" name="Diamond 36"/>
          <p:cNvSpPr/>
          <p:nvPr/>
        </p:nvSpPr>
        <p:spPr>
          <a:xfrm>
            <a:off x="4859338" y="4051300"/>
            <a:ext cx="71437"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8" name="Diamond 37"/>
          <p:cNvSpPr/>
          <p:nvPr/>
        </p:nvSpPr>
        <p:spPr>
          <a:xfrm>
            <a:off x="5005388" y="3875088"/>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610" name="Oval 38"/>
          <p:cNvSpPr>
            <a:spLocks noChangeArrowheads="1"/>
          </p:cNvSpPr>
          <p:nvPr/>
        </p:nvSpPr>
        <p:spPr bwMode="auto">
          <a:xfrm>
            <a:off x="6804025" y="4586288"/>
            <a:ext cx="1152525" cy="423862"/>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University Hospital Olomouc </a:t>
            </a:r>
          </a:p>
        </p:txBody>
      </p:sp>
      <p:sp>
        <p:nvSpPr>
          <p:cNvPr id="24611" name="Oval 39"/>
          <p:cNvSpPr>
            <a:spLocks noChangeArrowheads="1"/>
          </p:cNvSpPr>
          <p:nvPr/>
        </p:nvSpPr>
        <p:spPr bwMode="auto">
          <a:xfrm>
            <a:off x="7164388" y="2143125"/>
            <a:ext cx="927100" cy="333375"/>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City of Oulu (3)</a:t>
            </a:r>
          </a:p>
        </p:txBody>
      </p:sp>
      <p:sp>
        <p:nvSpPr>
          <p:cNvPr id="24612" name="Oval 40"/>
          <p:cNvSpPr>
            <a:spLocks noChangeArrowheads="1"/>
          </p:cNvSpPr>
          <p:nvPr/>
        </p:nvSpPr>
        <p:spPr bwMode="auto">
          <a:xfrm>
            <a:off x="3241675" y="5864225"/>
            <a:ext cx="858838" cy="301625"/>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Coimbra </a:t>
            </a:r>
          </a:p>
          <a:p>
            <a:pPr marL="3175" algn="ctr"/>
            <a:endParaRPr lang="en-GB" altLang="en-US" sz="700" b="1"/>
          </a:p>
        </p:txBody>
      </p:sp>
      <p:sp>
        <p:nvSpPr>
          <p:cNvPr id="24613" name="Oval 41"/>
          <p:cNvSpPr>
            <a:spLocks noChangeArrowheads="1"/>
          </p:cNvSpPr>
          <p:nvPr/>
        </p:nvSpPr>
        <p:spPr bwMode="auto">
          <a:xfrm>
            <a:off x="5491163" y="3294063"/>
            <a:ext cx="938212" cy="350837"/>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Southern Denmark (1)</a:t>
            </a:r>
          </a:p>
        </p:txBody>
      </p:sp>
      <p:sp>
        <p:nvSpPr>
          <p:cNvPr id="24614" name="Oval 42"/>
          <p:cNvSpPr>
            <a:spLocks noChangeArrowheads="1"/>
          </p:cNvSpPr>
          <p:nvPr/>
        </p:nvSpPr>
        <p:spPr bwMode="auto">
          <a:xfrm>
            <a:off x="3908425" y="3956050"/>
            <a:ext cx="806450" cy="300038"/>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Collage (3)</a:t>
            </a:r>
          </a:p>
        </p:txBody>
      </p:sp>
      <p:sp>
        <p:nvSpPr>
          <p:cNvPr id="24615" name="Oval 43"/>
          <p:cNvSpPr>
            <a:spLocks noChangeArrowheads="1"/>
          </p:cNvSpPr>
          <p:nvPr/>
        </p:nvSpPr>
        <p:spPr bwMode="auto">
          <a:xfrm>
            <a:off x="6086475" y="3902075"/>
            <a:ext cx="788988" cy="300038"/>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Saxony</a:t>
            </a:r>
          </a:p>
          <a:p>
            <a:pPr marL="3175" algn="ctr"/>
            <a:endParaRPr lang="en-GB" altLang="en-US" sz="700" b="1"/>
          </a:p>
        </p:txBody>
      </p:sp>
      <p:sp>
        <p:nvSpPr>
          <p:cNvPr id="24616" name="Oval 44"/>
          <p:cNvSpPr>
            <a:spLocks noChangeArrowheads="1"/>
          </p:cNvSpPr>
          <p:nvPr/>
        </p:nvSpPr>
        <p:spPr bwMode="auto">
          <a:xfrm>
            <a:off x="3716338" y="4887913"/>
            <a:ext cx="2244725" cy="542925"/>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Ile-de-France (2)</a:t>
            </a:r>
          </a:p>
          <a:p>
            <a:pPr marL="3175" algn="ctr"/>
            <a:r>
              <a:rPr lang="en-GB" altLang="en-US" sz="700" b="1"/>
              <a:t>Pays de la Loire </a:t>
            </a:r>
          </a:p>
          <a:p>
            <a:pPr marL="3175" algn="ctr"/>
            <a:r>
              <a:rPr lang="en-GB" altLang="en-US" sz="700" b="1"/>
              <a:t>Lower-Rhine Council Languedoc-Roussillon (3)</a:t>
            </a:r>
          </a:p>
        </p:txBody>
      </p:sp>
      <p:sp>
        <p:nvSpPr>
          <p:cNvPr id="24617" name="Oval 45"/>
          <p:cNvSpPr>
            <a:spLocks noChangeArrowheads="1"/>
          </p:cNvSpPr>
          <p:nvPr/>
        </p:nvSpPr>
        <p:spPr bwMode="auto">
          <a:xfrm>
            <a:off x="5570538" y="5392738"/>
            <a:ext cx="2032000" cy="558800"/>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Liguria  </a:t>
            </a:r>
          </a:p>
          <a:p>
            <a:pPr marL="3175" algn="ctr"/>
            <a:r>
              <a:rPr lang="en-GB" altLang="en-US" sz="700" b="1"/>
              <a:t>Campania</a:t>
            </a:r>
          </a:p>
          <a:p>
            <a:pPr marL="3175" algn="ctr"/>
            <a:r>
              <a:rPr lang="en-GB" altLang="en-US" sz="700" b="1"/>
              <a:t>Friuli Venezia Giulia </a:t>
            </a:r>
          </a:p>
          <a:p>
            <a:pPr marL="3175" algn="ctr"/>
            <a:r>
              <a:rPr lang="en-GB" altLang="en-US" sz="700" b="1"/>
              <a:t>Emilia-Romagna Piemonte</a:t>
            </a:r>
          </a:p>
        </p:txBody>
      </p:sp>
      <p:sp>
        <p:nvSpPr>
          <p:cNvPr id="50" name="Diamond 49"/>
          <p:cNvSpPr/>
          <p:nvPr/>
        </p:nvSpPr>
        <p:spPr>
          <a:xfrm>
            <a:off x="6357938" y="5322888"/>
            <a:ext cx="71437" cy="71437"/>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1" name="Diamond 50"/>
          <p:cNvSpPr/>
          <p:nvPr/>
        </p:nvSpPr>
        <p:spPr>
          <a:xfrm>
            <a:off x="5808663" y="4197350"/>
            <a:ext cx="71437" cy="71438"/>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620" name="Oval 52"/>
          <p:cNvSpPr>
            <a:spLocks noChangeArrowheads="1"/>
          </p:cNvSpPr>
          <p:nvPr/>
        </p:nvSpPr>
        <p:spPr bwMode="auto">
          <a:xfrm>
            <a:off x="4500563" y="2309813"/>
            <a:ext cx="2111375" cy="814387"/>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Northern Netherlands (3)</a:t>
            </a:r>
          </a:p>
          <a:p>
            <a:pPr marL="3175" algn="ctr"/>
            <a:r>
              <a:rPr lang="en-GB" altLang="en-US" sz="700" b="1"/>
              <a:t>Twente (1)</a:t>
            </a:r>
          </a:p>
          <a:p>
            <a:pPr marL="3175" algn="ctr"/>
            <a:r>
              <a:rPr lang="en-GB" altLang="en-US" sz="700" b="1"/>
              <a:t>Province of Gelderland and Overjssel </a:t>
            </a:r>
          </a:p>
          <a:p>
            <a:pPr marL="3175" algn="ctr"/>
            <a:r>
              <a:rPr lang="en-GB" altLang="en-US" sz="700" b="1"/>
              <a:t>South Holland </a:t>
            </a:r>
          </a:p>
          <a:p>
            <a:pPr marL="3175" algn="ctr"/>
            <a:r>
              <a:rPr lang="en-GB" altLang="en-US" sz="700" b="1"/>
              <a:t>Eindhoven (3)</a:t>
            </a:r>
          </a:p>
        </p:txBody>
      </p:sp>
      <p:cxnSp>
        <p:nvCxnSpPr>
          <p:cNvPr id="24621" name="Elbow Connector 31"/>
          <p:cNvCxnSpPr>
            <a:cxnSpLocks noChangeShapeType="1"/>
          </p:cNvCxnSpPr>
          <p:nvPr/>
        </p:nvCxnSpPr>
        <p:spPr bwMode="auto">
          <a:xfrm rot="16200000" flipH="1">
            <a:off x="5114131" y="3396457"/>
            <a:ext cx="881063" cy="336550"/>
          </a:xfrm>
          <a:prstGeom prst="bentConnector3">
            <a:avLst>
              <a:gd name="adj1" fmla="val 62968"/>
            </a:avLst>
          </a:prstGeom>
          <a:noFill/>
          <a:ln w="9525" algn="ctr">
            <a:solidFill>
              <a:srgbClr val="8CB4F0"/>
            </a:solidFill>
            <a:round/>
            <a:headEnd/>
            <a:tailEnd type="arrow" w="med" len="med"/>
          </a:ln>
          <a:extLst>
            <a:ext uri="{909E8E84-426E-40DD-AFC4-6F175D3DCCD1}">
              <a14:hiddenFill xmlns:a14="http://schemas.microsoft.com/office/drawing/2010/main">
                <a:noFill/>
              </a14:hiddenFill>
            </a:ext>
          </a:extLst>
        </p:spPr>
      </p:cxnSp>
      <p:sp>
        <p:nvSpPr>
          <p:cNvPr id="24622" name="Oval 67"/>
          <p:cNvSpPr>
            <a:spLocks noChangeArrowheads="1"/>
          </p:cNvSpPr>
          <p:nvPr/>
        </p:nvSpPr>
        <p:spPr bwMode="auto">
          <a:xfrm>
            <a:off x="4875213" y="5988050"/>
            <a:ext cx="1341437" cy="842963"/>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Basque Country </a:t>
            </a:r>
          </a:p>
          <a:p>
            <a:pPr marL="3175" algn="ctr"/>
            <a:r>
              <a:rPr lang="en-GB" altLang="en-US" sz="700" b="1"/>
              <a:t>Galicia (2)</a:t>
            </a:r>
          </a:p>
          <a:p>
            <a:pPr marL="3175" algn="ctr"/>
            <a:r>
              <a:rPr lang="en-GB" altLang="en-US" sz="700" b="1"/>
              <a:t>Madrid (2)</a:t>
            </a:r>
          </a:p>
          <a:p>
            <a:pPr marL="3175" algn="ctr"/>
            <a:r>
              <a:rPr lang="en-GB" altLang="en-US" sz="700" b="1"/>
              <a:t>Catalonia3)</a:t>
            </a:r>
          </a:p>
          <a:p>
            <a:pPr marL="3175" algn="ctr"/>
            <a:r>
              <a:rPr lang="en-GB" altLang="en-US" sz="700" b="1"/>
              <a:t>Valencia   Andalusia</a:t>
            </a:r>
          </a:p>
        </p:txBody>
      </p:sp>
      <p:sp>
        <p:nvSpPr>
          <p:cNvPr id="24623" name="Oval 68"/>
          <p:cNvSpPr>
            <a:spLocks noChangeArrowheads="1"/>
          </p:cNvSpPr>
          <p:nvPr/>
        </p:nvSpPr>
        <p:spPr bwMode="auto">
          <a:xfrm>
            <a:off x="3217863" y="2913063"/>
            <a:ext cx="1731962" cy="660400"/>
          </a:xfrm>
          <a:prstGeom prst="ellipse">
            <a:avLst/>
          </a:prstGeom>
          <a:solidFill>
            <a:schemeClr val="bg1"/>
          </a:solidFill>
          <a:ln w="9525" algn="ctr">
            <a:solidFill>
              <a:srgbClr val="8CB4F0"/>
            </a:solidFill>
            <a:round/>
            <a:headEnd/>
            <a:tailEnd/>
          </a:ln>
        </p:spPr>
        <p:txBody>
          <a:bodyPr anchor="ctr"/>
          <a:lstStyle/>
          <a:p>
            <a:pPr marL="3175" algn="ctr"/>
            <a:r>
              <a:rPr lang="en-GB" altLang="en-US" sz="700" b="1"/>
              <a:t>Liverpool (1)</a:t>
            </a:r>
          </a:p>
          <a:p>
            <a:pPr marL="3175" algn="ctr"/>
            <a:r>
              <a:rPr lang="en-GB" altLang="en-US" sz="700" b="1"/>
              <a:t>Scotland</a:t>
            </a:r>
          </a:p>
          <a:p>
            <a:pPr marL="3175" algn="ctr"/>
            <a:r>
              <a:rPr lang="en-GB" altLang="en-US" sz="700" b="1"/>
              <a:t>Northern Ireland (3)</a:t>
            </a:r>
          </a:p>
          <a:p>
            <a:pPr marL="3175" algn="ctr"/>
            <a:r>
              <a:rPr lang="en-GB" altLang="en-US" sz="700" b="1"/>
              <a:t>Wales (1)</a:t>
            </a:r>
          </a:p>
          <a:p>
            <a:pPr marL="3175" algn="ctr"/>
            <a:r>
              <a:rPr lang="en-GB" altLang="en-US" sz="700" b="1"/>
              <a:t>Yorkshire (1)</a:t>
            </a:r>
          </a:p>
        </p:txBody>
      </p:sp>
      <p:sp>
        <p:nvSpPr>
          <p:cNvPr id="24624" name="Oval 41984"/>
          <p:cNvSpPr>
            <a:spLocks noChangeArrowheads="1"/>
          </p:cNvSpPr>
          <p:nvPr/>
        </p:nvSpPr>
        <p:spPr bwMode="auto">
          <a:xfrm>
            <a:off x="3768725" y="1277938"/>
            <a:ext cx="914400" cy="9144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ltLang="en-US"/>
          </a:p>
        </p:txBody>
      </p:sp>
      <p:sp>
        <p:nvSpPr>
          <p:cNvPr id="24625" name="Rectangle 1"/>
          <p:cNvSpPr>
            <a:spLocks noChangeArrowheads="1"/>
          </p:cNvSpPr>
          <p:nvPr/>
        </p:nvSpPr>
        <p:spPr bwMode="auto">
          <a:xfrm>
            <a:off x="-803275" y="9953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2800" b="1"/>
              <a:t>Reference Sites - coverage</a:t>
            </a:r>
          </a:p>
        </p:txBody>
      </p:sp>
      <p:sp>
        <p:nvSpPr>
          <p:cNvPr id="72" name="Content Placeholder 2"/>
          <p:cNvSpPr txBox="1">
            <a:spLocks/>
          </p:cNvSpPr>
          <p:nvPr/>
        </p:nvSpPr>
        <p:spPr>
          <a:xfrm>
            <a:off x="84138" y="1919288"/>
            <a:ext cx="3322637" cy="309086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sz="2000">
                <a:solidFill>
                  <a:schemeClr val="tx1"/>
                </a:solidFill>
                <a:latin typeface="Arial" charset="0"/>
                <a:ea typeface="ＭＳ Ｐゴシック" charset="-128"/>
              </a:defRPr>
            </a:lvl9pPr>
          </a:lstStyle>
          <a:p>
            <a:pPr marL="0" indent="0">
              <a:buClr>
                <a:schemeClr val="accent4"/>
              </a:buClr>
              <a:buFontTx/>
              <a:buNone/>
              <a:defRPr/>
            </a:pPr>
            <a:r>
              <a:rPr lang="en-GB" sz="1200" b="1" i="0" dirty="0" smtClean="0">
                <a:ln w="11430"/>
                <a:solidFill>
                  <a:srgbClr val="C00000"/>
                </a:solidFill>
                <a:ea typeface="ＭＳ Ｐゴシック" pitchFamily="34" charset="-128"/>
                <a:cs typeface="+mn-cs"/>
              </a:rPr>
              <a:t>32 RSs =&gt;12 MSs </a:t>
            </a:r>
          </a:p>
          <a:p>
            <a:pPr marL="0" indent="0">
              <a:buClr>
                <a:schemeClr val="accent4"/>
              </a:buClr>
              <a:buFontTx/>
              <a:buNone/>
              <a:defRPr/>
            </a:pPr>
            <a:r>
              <a:rPr lang="en-GB" sz="1200" b="1" i="0" dirty="0" smtClean="0">
                <a:ln w="11430"/>
                <a:ea typeface="ＭＳ Ｐゴシック" pitchFamily="34" charset="-128"/>
                <a:cs typeface="+mn-cs"/>
              </a:rPr>
              <a:t>selected for self-assessment and peer-review </a:t>
            </a:r>
          </a:p>
          <a:p>
            <a:pPr marL="0" indent="0">
              <a:buClr>
                <a:schemeClr val="accent4"/>
              </a:buClr>
              <a:buFontTx/>
              <a:buNone/>
              <a:defRPr/>
            </a:pPr>
            <a:r>
              <a:rPr lang="en-GB" sz="1200" b="1" i="0" dirty="0" smtClean="0">
                <a:ln w="11430"/>
                <a:ea typeface="ＭＳ Ｐゴシック" pitchFamily="34" charset="-128"/>
                <a:cs typeface="+mn-cs"/>
              </a:rPr>
              <a:t>(innovation, scalability, outcomes)</a:t>
            </a:r>
          </a:p>
          <a:p>
            <a:pPr marL="0" indent="0">
              <a:buClr>
                <a:schemeClr val="accent4"/>
              </a:buClr>
              <a:buFontTx/>
              <a:buNone/>
              <a:defRPr/>
            </a:pPr>
            <a:endParaRPr lang="en-GB" sz="1200" b="1" i="0" dirty="0" smtClean="0">
              <a:ln w="11430"/>
              <a:ea typeface="ＭＳ Ｐゴシック" pitchFamily="34" charset="-128"/>
              <a:cs typeface="+mn-cs"/>
            </a:endParaRPr>
          </a:p>
          <a:p>
            <a:pPr marL="0" indent="0">
              <a:buClr>
                <a:schemeClr val="accent4"/>
              </a:buClr>
              <a:buFontTx/>
              <a:buNone/>
              <a:defRPr/>
            </a:pPr>
            <a:endParaRPr lang="en-GB" sz="1200" b="1" i="0" dirty="0">
              <a:ln w="11430"/>
              <a:ea typeface="ＭＳ Ｐゴシック" pitchFamily="34" charset="-128"/>
              <a:cs typeface="+mn-cs"/>
            </a:endParaRPr>
          </a:p>
          <a:p>
            <a:pPr marL="0" indent="0">
              <a:buClr>
                <a:schemeClr val="accent4"/>
              </a:buClr>
              <a:buFontTx/>
              <a:buNone/>
              <a:defRPr/>
            </a:pPr>
            <a:r>
              <a:rPr lang="en-GB" sz="1200" b="1" i="0" dirty="0" smtClean="0">
                <a:ln w="11430"/>
                <a:solidFill>
                  <a:srgbClr val="C00000"/>
                </a:solidFill>
                <a:ea typeface="ＭＳ Ｐゴシック" pitchFamily="34" charset="-128"/>
                <a:cs typeface="+mn-cs"/>
              </a:rPr>
              <a:t>150+ good practices </a:t>
            </a:r>
            <a:r>
              <a:rPr lang="en-GB" sz="1200" b="1" i="0" dirty="0" smtClean="0">
                <a:ln w="11430"/>
                <a:ea typeface="ＭＳ Ｐゴシック" pitchFamily="34" charset="-128"/>
                <a:cs typeface="+mn-cs"/>
              </a:rPr>
              <a:t>of care innovation-based impact </a:t>
            </a:r>
            <a:r>
              <a:rPr lang="en-GB" sz="1200" b="1" i="0" dirty="0">
                <a:ln w="11430"/>
                <a:ea typeface="ＭＳ Ｐゴシック" pitchFamily="34" charset="-128"/>
                <a:cs typeface="+mn-cs"/>
              </a:rPr>
              <a:t>on the </a:t>
            </a:r>
            <a:r>
              <a:rPr lang="en-GB" sz="1200" b="1" i="0" dirty="0" smtClean="0">
                <a:ln w="11430"/>
                <a:ea typeface="ＭＳ Ｐゴシック" pitchFamily="34" charset="-128"/>
                <a:cs typeface="+mn-cs"/>
              </a:rPr>
              <a:t>ground</a:t>
            </a:r>
            <a:endParaRPr lang="en-GB" sz="1200" b="1" i="0" dirty="0">
              <a:ln w="11430"/>
              <a:ea typeface="ＭＳ Ｐゴシック" pitchFamily="34" charset="-128"/>
              <a:cs typeface="+mn-cs"/>
            </a:endParaRPr>
          </a:p>
          <a:p>
            <a:pPr marL="0" indent="0">
              <a:buClr>
                <a:schemeClr val="accent4"/>
              </a:buClr>
              <a:buFontTx/>
              <a:buNone/>
              <a:defRPr/>
            </a:pPr>
            <a:endParaRPr lang="en-GB" sz="1200" b="1" i="0" dirty="0" smtClean="0">
              <a:ln w="11430"/>
              <a:ea typeface="ＭＳ Ｐゴシック" pitchFamily="34" charset="-128"/>
              <a:cs typeface="+mn-cs"/>
            </a:endParaRPr>
          </a:p>
          <a:p>
            <a:pPr marL="0" indent="0">
              <a:buClr>
                <a:schemeClr val="accent4"/>
              </a:buClr>
              <a:buFontTx/>
              <a:buNone/>
              <a:defRPr/>
            </a:pPr>
            <a:endParaRPr lang="en-GB" sz="1200" b="1" i="0" dirty="0" smtClean="0">
              <a:ln w="11430"/>
              <a:ea typeface="ＭＳ Ｐゴシック" pitchFamily="34" charset="-128"/>
              <a:cs typeface="+mn-cs"/>
            </a:endParaRPr>
          </a:p>
          <a:p>
            <a:pPr marL="0" indent="0">
              <a:buClr>
                <a:schemeClr val="accent4"/>
              </a:buClr>
              <a:buFontTx/>
              <a:buNone/>
              <a:defRPr/>
            </a:pPr>
            <a:r>
              <a:rPr lang="en-GB" sz="1200" b="1" i="0" dirty="0" smtClean="0">
                <a:ln w="11430"/>
                <a:solidFill>
                  <a:srgbClr val="C00000"/>
                </a:solidFill>
                <a:ea typeface="ＭＳ Ｐゴシック" pitchFamily="34" charset="-128"/>
                <a:cs typeface="+mn-cs"/>
              </a:rPr>
              <a:t>1 July 2013 </a:t>
            </a:r>
            <a:r>
              <a:rPr lang="en-GB" sz="1200" b="1" i="0" dirty="0" smtClean="0">
                <a:ln w="11430"/>
                <a:ea typeface="ＭＳ Ｐゴシック" pitchFamily="34" charset="-128"/>
                <a:cs typeface="+mn-cs"/>
              </a:rPr>
              <a:t>– Star Ceremony</a:t>
            </a:r>
          </a:p>
          <a:p>
            <a:pPr marL="0" indent="0">
              <a:buClr>
                <a:schemeClr val="accent4"/>
              </a:buClr>
              <a:buFontTx/>
              <a:buNone/>
              <a:defRPr/>
            </a:pPr>
            <a:r>
              <a:rPr lang="en-GB" sz="1200" b="1" i="0" dirty="0" smtClean="0">
                <a:ln w="11430"/>
                <a:ea typeface="ＭＳ Ｐゴシック" pitchFamily="34" charset="-128"/>
                <a:cs typeface="+mn-cs"/>
              </a:rPr>
              <a:t>announcement of best RSs with stars, ready for replication and coaching</a:t>
            </a:r>
            <a:endParaRPr lang="en-GB" sz="1200" b="1" i="0" dirty="0">
              <a:ln w="11430"/>
              <a:ea typeface="ＭＳ Ｐゴシック" pitchFamily="34" charset="-128"/>
              <a:cs typeface="+mn-cs"/>
            </a:endParaRPr>
          </a:p>
          <a:p>
            <a:pPr marL="0" indent="0">
              <a:buClr>
                <a:schemeClr val="accent4"/>
              </a:buClr>
              <a:buFontTx/>
              <a:buNone/>
              <a:defRPr/>
            </a:pPr>
            <a:endParaRPr lang="en-GB" sz="1200" b="1" i="0" dirty="0" smtClean="0">
              <a:ln w="11430"/>
              <a:ea typeface="ＭＳ Ｐゴシック" pitchFamily="34" charset="-128"/>
              <a:cs typeface="+mn-cs"/>
            </a:endParaRPr>
          </a:p>
          <a:p>
            <a:pPr marL="0" indent="0">
              <a:buClr>
                <a:schemeClr val="accent4"/>
              </a:buClr>
              <a:buFontTx/>
              <a:buNone/>
              <a:defRPr/>
            </a:pPr>
            <a:endParaRPr lang="en-GB" sz="1200" b="1" i="0" dirty="0">
              <a:ln w="11430"/>
              <a:ea typeface="ＭＳ Ｐゴシック" pitchFamily="34" charset="-128"/>
              <a:cs typeface="+mn-cs"/>
            </a:endParaRPr>
          </a:p>
          <a:p>
            <a:pPr marL="0" indent="0">
              <a:buClr>
                <a:schemeClr val="accent4"/>
              </a:buClr>
              <a:buFontTx/>
              <a:buNone/>
              <a:defRPr/>
            </a:pPr>
            <a:endParaRPr lang="en-GB" sz="1200" b="1" i="0" dirty="0" smtClean="0">
              <a:ln w="11430"/>
              <a:ea typeface="ＭＳ Ｐゴシック" pitchFamily="34" charset="-128"/>
              <a:cs typeface="+mn-cs"/>
            </a:endParaRPr>
          </a:p>
          <a:p>
            <a:pPr marL="0" indent="0">
              <a:buClr>
                <a:schemeClr val="accent4"/>
              </a:buClr>
              <a:buFontTx/>
              <a:buNone/>
              <a:defRPr/>
            </a:pPr>
            <a:endParaRPr lang="en-GB" sz="1200" b="1" i="0" dirty="0">
              <a:ln w="11430"/>
              <a:ea typeface="ＭＳ Ｐゴシック" pitchFamily="34" charset="-128"/>
              <a:cs typeface="+mn-cs"/>
            </a:endParaRPr>
          </a:p>
        </p:txBody>
      </p:sp>
      <p:sp>
        <p:nvSpPr>
          <p:cNvPr id="2" name="5-Point Star 1"/>
          <p:cNvSpPr/>
          <p:nvPr/>
        </p:nvSpPr>
        <p:spPr bwMode="auto">
          <a:xfrm>
            <a:off x="179388" y="5227638"/>
            <a:ext cx="288925" cy="260350"/>
          </a:xfrm>
          <a:prstGeom prst="star5">
            <a:avLst/>
          </a:prstGeom>
          <a:solidFill>
            <a:srgbClr val="FFC000"/>
          </a:solidFill>
          <a:ln w="9525" cap="flat" cmpd="sng" algn="ctr">
            <a:noFill/>
            <a:prstDash val="solid"/>
            <a:round/>
            <a:headEnd type="none" w="med" len="med"/>
            <a:tailEnd type="none" w="med" len="med"/>
          </a:ln>
          <a:effectLst/>
        </p:spPr>
        <p:txBody>
          <a:bodyPr anchor="ctr"/>
          <a:lstStyle/>
          <a:p>
            <a:pPr marL="3175">
              <a:defRPr/>
            </a:pPr>
            <a:endParaRPr lang="en-GB">
              <a:latin typeface="Verdana" charset="0"/>
            </a:endParaRPr>
          </a:p>
        </p:txBody>
      </p:sp>
      <p:sp>
        <p:nvSpPr>
          <p:cNvPr id="52" name="5-Point Star 51"/>
          <p:cNvSpPr/>
          <p:nvPr/>
        </p:nvSpPr>
        <p:spPr bwMode="auto">
          <a:xfrm>
            <a:off x="438150" y="5229225"/>
            <a:ext cx="287338" cy="260350"/>
          </a:xfrm>
          <a:prstGeom prst="star5">
            <a:avLst/>
          </a:prstGeom>
          <a:solidFill>
            <a:srgbClr val="FFC000"/>
          </a:solidFill>
          <a:ln w="9525" cap="flat" cmpd="sng" algn="ctr">
            <a:noFill/>
            <a:prstDash val="solid"/>
            <a:round/>
            <a:headEnd type="none" w="med" len="med"/>
            <a:tailEnd type="none" w="med" len="med"/>
          </a:ln>
          <a:effectLst/>
        </p:spPr>
        <p:txBody>
          <a:bodyPr anchor="ctr"/>
          <a:lstStyle/>
          <a:p>
            <a:pPr marL="3175">
              <a:defRPr/>
            </a:pPr>
            <a:endParaRPr lang="en-GB">
              <a:latin typeface="Verdana" charset="0"/>
            </a:endParaRPr>
          </a:p>
        </p:txBody>
      </p:sp>
      <p:sp>
        <p:nvSpPr>
          <p:cNvPr id="53" name="5-Point Star 52"/>
          <p:cNvSpPr/>
          <p:nvPr/>
        </p:nvSpPr>
        <p:spPr bwMode="auto">
          <a:xfrm>
            <a:off x="698500" y="5229225"/>
            <a:ext cx="287338" cy="260350"/>
          </a:xfrm>
          <a:prstGeom prst="star5">
            <a:avLst/>
          </a:prstGeom>
          <a:solidFill>
            <a:srgbClr val="FFC000"/>
          </a:solidFill>
          <a:ln w="9525" cap="flat" cmpd="sng" algn="ctr">
            <a:noFill/>
            <a:prstDash val="solid"/>
            <a:round/>
            <a:headEnd type="none" w="med" len="med"/>
            <a:tailEnd type="none" w="med" len="med"/>
          </a:ln>
          <a:effectLst/>
        </p:spPr>
        <p:txBody>
          <a:bodyPr anchor="ctr"/>
          <a:lstStyle/>
          <a:p>
            <a:pPr marL="3175">
              <a:defRPr/>
            </a:pPr>
            <a:endParaRPr lang="en-GB">
              <a:latin typeface="Verdana" charset="0"/>
            </a:endParaRPr>
          </a:p>
        </p:txBody>
      </p:sp>
      <p:sp>
        <p:nvSpPr>
          <p:cNvPr id="54" name="5-Point Star 53"/>
          <p:cNvSpPr/>
          <p:nvPr/>
        </p:nvSpPr>
        <p:spPr bwMode="auto">
          <a:xfrm>
            <a:off x="179388" y="5530850"/>
            <a:ext cx="288925" cy="260350"/>
          </a:xfrm>
          <a:prstGeom prst="star5">
            <a:avLst/>
          </a:prstGeom>
          <a:solidFill>
            <a:srgbClr val="FFC000"/>
          </a:solidFill>
          <a:ln w="9525" cap="flat" cmpd="sng" algn="ctr">
            <a:noFill/>
            <a:prstDash val="solid"/>
            <a:round/>
            <a:headEnd type="none" w="med" len="med"/>
            <a:tailEnd type="none" w="med" len="med"/>
          </a:ln>
          <a:effectLst/>
        </p:spPr>
        <p:txBody>
          <a:bodyPr anchor="ctr"/>
          <a:lstStyle/>
          <a:p>
            <a:pPr marL="3175">
              <a:defRPr/>
            </a:pPr>
            <a:endParaRPr lang="en-GB">
              <a:latin typeface="Verdana" charset="0"/>
            </a:endParaRPr>
          </a:p>
        </p:txBody>
      </p:sp>
      <p:sp>
        <p:nvSpPr>
          <p:cNvPr id="55" name="5-Point Star 54"/>
          <p:cNvSpPr/>
          <p:nvPr/>
        </p:nvSpPr>
        <p:spPr bwMode="auto">
          <a:xfrm>
            <a:off x="409575" y="5543550"/>
            <a:ext cx="288925" cy="260350"/>
          </a:xfrm>
          <a:prstGeom prst="star5">
            <a:avLst/>
          </a:prstGeom>
          <a:solidFill>
            <a:srgbClr val="FFC000"/>
          </a:solidFill>
          <a:ln w="9525" cap="flat" cmpd="sng" algn="ctr">
            <a:noFill/>
            <a:prstDash val="solid"/>
            <a:round/>
            <a:headEnd type="none" w="med" len="med"/>
            <a:tailEnd type="none" w="med" len="med"/>
          </a:ln>
          <a:effectLst/>
        </p:spPr>
        <p:txBody>
          <a:bodyPr anchor="ctr"/>
          <a:lstStyle/>
          <a:p>
            <a:pPr marL="3175">
              <a:defRPr/>
            </a:pPr>
            <a:endParaRPr lang="en-GB">
              <a:latin typeface="Verdana" charset="0"/>
            </a:endParaRPr>
          </a:p>
        </p:txBody>
      </p:sp>
      <p:sp>
        <p:nvSpPr>
          <p:cNvPr id="56" name="5-Point Star 55"/>
          <p:cNvSpPr/>
          <p:nvPr/>
        </p:nvSpPr>
        <p:spPr bwMode="auto">
          <a:xfrm>
            <a:off x="179388" y="5810250"/>
            <a:ext cx="288925" cy="260350"/>
          </a:xfrm>
          <a:prstGeom prst="star5">
            <a:avLst/>
          </a:prstGeom>
          <a:solidFill>
            <a:srgbClr val="FFC000"/>
          </a:solidFill>
          <a:ln w="9525" cap="flat" cmpd="sng" algn="ctr">
            <a:noFill/>
            <a:prstDash val="solid"/>
            <a:round/>
            <a:headEnd type="none" w="med" len="med"/>
            <a:tailEnd type="none" w="med" len="med"/>
          </a:ln>
          <a:effectLst/>
        </p:spPr>
        <p:txBody>
          <a:bodyPr anchor="ctr"/>
          <a:lstStyle/>
          <a:p>
            <a:pPr marL="3175">
              <a:defRPr/>
            </a:pPr>
            <a:endParaRPr lang="en-GB">
              <a:latin typeface="Verdana" charset="0"/>
            </a:endParaRPr>
          </a:p>
        </p:txBody>
      </p:sp>
      <p:sp>
        <p:nvSpPr>
          <p:cNvPr id="24633" name="TextBox 3"/>
          <p:cNvSpPr txBox="1">
            <a:spLocks noChangeArrowheads="1"/>
          </p:cNvSpPr>
          <p:nvPr/>
        </p:nvSpPr>
        <p:spPr bwMode="auto">
          <a:xfrm>
            <a:off x="985838" y="5264150"/>
            <a:ext cx="200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F5494"/>
                </a:solidFill>
                <a:latin typeface="Verdana" pitchFamily="34" charset="0"/>
                <a:ea typeface="ＭＳ Ｐゴシック" pitchFamily="34" charset="-128"/>
              </a:defRPr>
            </a:lvl1pPr>
            <a:lvl2pPr marL="742950" indent="-285750" eaLnBrk="0" hangingPunct="0">
              <a:defRPr sz="3200">
                <a:solidFill>
                  <a:srgbClr val="0F5494"/>
                </a:solidFill>
                <a:latin typeface="Verdana" pitchFamily="34" charset="0"/>
                <a:ea typeface="ＭＳ Ｐゴシック" pitchFamily="34" charset="-128"/>
              </a:defRPr>
            </a:lvl2pPr>
            <a:lvl3pPr marL="1143000" indent="-228600" eaLnBrk="0" hangingPunct="0">
              <a:defRPr sz="3200">
                <a:solidFill>
                  <a:srgbClr val="0F5494"/>
                </a:solidFill>
                <a:latin typeface="Verdana" pitchFamily="34" charset="0"/>
                <a:ea typeface="ＭＳ Ｐゴシック" pitchFamily="34" charset="-128"/>
              </a:defRPr>
            </a:lvl3pPr>
            <a:lvl4pPr marL="1600200" indent="-228600" eaLnBrk="0" hangingPunct="0">
              <a:defRPr sz="3200">
                <a:solidFill>
                  <a:srgbClr val="0F5494"/>
                </a:solidFill>
                <a:latin typeface="Verdana" pitchFamily="34" charset="0"/>
                <a:ea typeface="ＭＳ Ｐゴシック" pitchFamily="34" charset="-128"/>
              </a:defRPr>
            </a:lvl4pPr>
            <a:lvl5pPr marL="2057400" indent="-228600" eaLnBrk="0" hangingPunct="0">
              <a:defRPr sz="3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r>
              <a:rPr lang="en-GB" altLang="en-US" sz="1200" b="1"/>
              <a:t>13 Reference Sites</a:t>
            </a:r>
          </a:p>
        </p:txBody>
      </p:sp>
      <p:sp>
        <p:nvSpPr>
          <p:cNvPr id="24634" name="TextBox 60"/>
          <p:cNvSpPr txBox="1">
            <a:spLocks noChangeArrowheads="1"/>
          </p:cNvSpPr>
          <p:nvPr/>
        </p:nvSpPr>
        <p:spPr bwMode="auto">
          <a:xfrm>
            <a:off x="768350" y="5540375"/>
            <a:ext cx="2001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F5494"/>
                </a:solidFill>
                <a:latin typeface="Verdana" pitchFamily="34" charset="0"/>
                <a:ea typeface="ＭＳ Ｐゴシック" pitchFamily="34" charset="-128"/>
              </a:defRPr>
            </a:lvl1pPr>
            <a:lvl2pPr marL="742950" indent="-285750" eaLnBrk="0" hangingPunct="0">
              <a:defRPr sz="3200">
                <a:solidFill>
                  <a:srgbClr val="0F5494"/>
                </a:solidFill>
                <a:latin typeface="Verdana" pitchFamily="34" charset="0"/>
                <a:ea typeface="ＭＳ Ｐゴシック" pitchFamily="34" charset="-128"/>
              </a:defRPr>
            </a:lvl2pPr>
            <a:lvl3pPr marL="1143000" indent="-228600" eaLnBrk="0" hangingPunct="0">
              <a:defRPr sz="3200">
                <a:solidFill>
                  <a:srgbClr val="0F5494"/>
                </a:solidFill>
                <a:latin typeface="Verdana" pitchFamily="34" charset="0"/>
                <a:ea typeface="ＭＳ Ｐゴシック" pitchFamily="34" charset="-128"/>
              </a:defRPr>
            </a:lvl3pPr>
            <a:lvl4pPr marL="1600200" indent="-228600" eaLnBrk="0" hangingPunct="0">
              <a:defRPr sz="3200">
                <a:solidFill>
                  <a:srgbClr val="0F5494"/>
                </a:solidFill>
                <a:latin typeface="Verdana" pitchFamily="34" charset="0"/>
                <a:ea typeface="ＭＳ Ｐゴシック" pitchFamily="34" charset="-128"/>
              </a:defRPr>
            </a:lvl4pPr>
            <a:lvl5pPr marL="2057400" indent="-228600" eaLnBrk="0" hangingPunct="0">
              <a:defRPr sz="3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r>
              <a:rPr lang="en-GB" altLang="en-US" sz="1200" b="1"/>
              <a:t>12 Reference Sites</a:t>
            </a:r>
          </a:p>
        </p:txBody>
      </p:sp>
      <p:sp>
        <p:nvSpPr>
          <p:cNvPr id="24635" name="TextBox 61"/>
          <p:cNvSpPr txBox="1">
            <a:spLocks noChangeArrowheads="1"/>
          </p:cNvSpPr>
          <p:nvPr/>
        </p:nvSpPr>
        <p:spPr bwMode="auto">
          <a:xfrm>
            <a:off x="554038" y="5840413"/>
            <a:ext cx="200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F5494"/>
                </a:solidFill>
                <a:latin typeface="Verdana" pitchFamily="34" charset="0"/>
                <a:ea typeface="ＭＳ Ｐゴシック" pitchFamily="34" charset="-128"/>
              </a:defRPr>
            </a:lvl1pPr>
            <a:lvl2pPr marL="742950" indent="-285750" eaLnBrk="0" hangingPunct="0">
              <a:defRPr sz="3200">
                <a:solidFill>
                  <a:srgbClr val="0F5494"/>
                </a:solidFill>
                <a:latin typeface="Verdana" pitchFamily="34" charset="0"/>
                <a:ea typeface="ＭＳ Ｐゴシック" pitchFamily="34" charset="-128"/>
              </a:defRPr>
            </a:lvl2pPr>
            <a:lvl3pPr marL="1143000" indent="-228600" eaLnBrk="0" hangingPunct="0">
              <a:defRPr sz="3200">
                <a:solidFill>
                  <a:srgbClr val="0F5494"/>
                </a:solidFill>
                <a:latin typeface="Verdana" pitchFamily="34" charset="0"/>
                <a:ea typeface="ＭＳ Ｐゴシック" pitchFamily="34" charset="-128"/>
              </a:defRPr>
            </a:lvl3pPr>
            <a:lvl4pPr marL="1600200" indent="-228600" eaLnBrk="0" hangingPunct="0">
              <a:defRPr sz="3200">
                <a:solidFill>
                  <a:srgbClr val="0F5494"/>
                </a:solidFill>
                <a:latin typeface="Verdana" pitchFamily="34" charset="0"/>
                <a:ea typeface="ＭＳ Ｐゴシック" pitchFamily="34" charset="-128"/>
              </a:defRPr>
            </a:lvl4pPr>
            <a:lvl5pPr marL="2057400" indent="-228600" eaLnBrk="0" hangingPunct="0">
              <a:defRPr sz="3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3200">
                <a:solidFill>
                  <a:srgbClr val="0F5494"/>
                </a:solidFill>
                <a:latin typeface="Verdana" pitchFamily="34" charset="0"/>
                <a:ea typeface="ＭＳ Ｐゴシック" pitchFamily="34" charset="-128"/>
              </a:defRPr>
            </a:lvl9pPr>
          </a:lstStyle>
          <a:p>
            <a:pPr eaLnBrk="1" hangingPunct="1"/>
            <a:r>
              <a:rPr lang="en-GB" altLang="en-US" sz="1200" b="1"/>
              <a:t>7 Reference Sites</a:t>
            </a:r>
          </a:p>
        </p:txBody>
      </p:sp>
      <p:pic>
        <p:nvPicPr>
          <p:cNvPr id="246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763" y="3098800"/>
            <a:ext cx="3143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800" y="6083300"/>
            <a:ext cx="3143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3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900" y="6702425"/>
            <a:ext cx="3143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25" y="2398713"/>
            <a:ext cx="354013"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4113213"/>
            <a:ext cx="354012"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38" y="6367463"/>
            <a:ext cx="354012"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6475413"/>
            <a:ext cx="354012"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825" y="3198813"/>
            <a:ext cx="312738"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38" y="6581775"/>
            <a:ext cx="3143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3533775"/>
            <a:ext cx="3143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88" y="3313113"/>
            <a:ext cx="3143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975" y="3411538"/>
            <a:ext cx="314325" cy="10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2995613"/>
            <a:ext cx="19050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4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2322513"/>
            <a:ext cx="19050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525" y="5524500"/>
            <a:ext cx="190500"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7588" y="6032500"/>
            <a:ext cx="188912"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138" y="5724525"/>
            <a:ext cx="1905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8163" y="6278563"/>
            <a:ext cx="1905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0" y="4959350"/>
            <a:ext cx="1905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538" y="5284788"/>
            <a:ext cx="19050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075" y="2816225"/>
            <a:ext cx="190500"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550" y="2517775"/>
            <a:ext cx="190500"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3327400"/>
            <a:ext cx="1905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5138" y="5421313"/>
            <a:ext cx="104775"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150" y="5157788"/>
            <a:ext cx="103188"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75" y="4859338"/>
            <a:ext cx="103188" cy="10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5832475"/>
            <a:ext cx="103188"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3675" y="5068888"/>
            <a:ext cx="103188"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2716213"/>
            <a:ext cx="103187" cy="10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988" y="2936875"/>
            <a:ext cx="3143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863" y="4052888"/>
            <a:ext cx="1905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pic>
        <p:nvPicPr>
          <p:cNvPr id="246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4700" y="5622925"/>
            <a:ext cx="103188"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24668" name="Rectangle 9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endParaRPr lang="en-US"/>
          </a:p>
        </p:txBody>
      </p:sp>
      <p:graphicFrame>
        <p:nvGraphicFramePr>
          <p:cNvPr id="24669" name="Object 3"/>
          <p:cNvGraphicFramePr>
            <a:graphicFrameLocks noChangeAspect="1"/>
          </p:cNvGraphicFramePr>
          <p:nvPr/>
        </p:nvGraphicFramePr>
        <p:xfrm>
          <a:off x="0" y="0"/>
          <a:ext cx="914400" cy="714375"/>
        </p:xfrm>
        <a:graphic>
          <a:graphicData uri="http://schemas.openxmlformats.org/presentationml/2006/ole">
            <mc:AlternateContent xmlns:mc="http://schemas.openxmlformats.org/markup-compatibility/2006">
              <mc:Choice xmlns:v="urn:schemas-microsoft-com:vml" Requires="v">
                <p:oleObj spid="_x0000_s1245" name="File" showAsIcon="1" r:id="rId8" imgW="914400" imgH="714375" progId="Outlook.FileAttach">
                  <p:embed/>
                </p:oleObj>
              </mc:Choice>
              <mc:Fallback>
                <p:oleObj name="File" showAsIcon="1" r:id="rId8" imgW="914400" imgH="714375" progId="Outlook.FileAttac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 name="Slide Number Placeholder 2"/>
          <p:cNvSpPr>
            <a:spLocks noGrp="1"/>
          </p:cNvSpPr>
          <p:nvPr>
            <p:ph type="sldNum" sz="quarter" idx="12"/>
          </p:nvPr>
        </p:nvSpPr>
        <p:spPr>
          <a:xfrm>
            <a:off x="6990338" y="6381750"/>
            <a:ext cx="2133600" cy="476250"/>
          </a:xfrm>
          <a:prstGeom prst="rect">
            <a:avLst/>
          </a:prstGeom>
        </p:spPr>
        <p:txBody>
          <a:bodyPr/>
          <a:lstStyle/>
          <a:p>
            <a:pPr>
              <a:defRPr/>
            </a:pPr>
            <a:fld id="{A3D44AD5-0DF7-4660-8F99-8B18B0ADD353}" type="slidenum">
              <a:rPr lang="en-GB" smtClean="0"/>
              <a:pPr>
                <a:defRPr/>
              </a:pPr>
              <a:t>9</a:t>
            </a:fld>
            <a:endParaRPr lang="en-GB" dirty="0"/>
          </a:p>
        </p:txBody>
      </p:sp>
    </p:spTree>
    <p:extLst>
      <p:ext uri="{BB962C8B-B14F-4D97-AF65-F5344CB8AC3E}">
        <p14:creationId xmlns:p14="http://schemas.microsoft.com/office/powerpoint/2010/main" val="3292399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de_template_DirF">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2060"/>
      </a:hlink>
      <a:folHlink>
        <a:srgbClr val="00206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lide_template_DirF">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2060"/>
      </a:hlink>
      <a:folHlink>
        <a:srgbClr val="00206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H2020_template</Template>
  <TotalTime>3844</TotalTime>
  <Words>1778</Words>
  <Application>Microsoft Office PowerPoint</Application>
  <PresentationFormat>On-screen Show (4:3)</PresentationFormat>
  <Paragraphs>373</Paragraphs>
  <Slides>21</Slides>
  <Notes>20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1_slide_template_DirF</vt:lpstr>
      <vt:lpstr>1_Custom Design</vt:lpstr>
      <vt:lpstr>2_slide_template_DirF</vt:lpstr>
      <vt:lpstr>File</vt:lpstr>
      <vt:lpstr>2015 Innovation Procurement Event 28-10-2015 Paris  Peter Wintlev-Jensen</vt:lpstr>
      <vt:lpstr>Demographic  Ageing</vt:lpstr>
      <vt:lpstr>PowerPoint Presentation</vt:lpstr>
      <vt:lpstr>How to get there</vt:lpstr>
      <vt:lpstr>A scalable EU Silver Economy</vt:lpstr>
      <vt:lpstr>PowerPoint Presentation</vt:lpstr>
      <vt:lpstr>European Innovation Partnership on Active &amp; Healthy Ageing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SC1-PM-13–2016 PPI for deployment and scaling up of ICT solutions for active and healthy ageing  Scope</vt:lpstr>
      <vt:lpstr>    SC1-PM-13 Expected Impact</vt:lpstr>
      <vt:lpstr>   SC1-PM-13 Deadline, Budgets, Thresholds</vt:lpstr>
      <vt:lpstr> Webinar    Public Procurement of Innovation for Active &amp; Healthy Ageing  13 November 2015 from 10:30 to 12:00  Register by sending an e-mail to   EC-EIP-AHA@ec.europa.eu  Please e-mail your questions ahead of the event!  </vt:lpstr>
      <vt:lpstr>Recent DG CNECT innovation policy documents closely related to SC1 and overview of EU-funded projects</vt:lpstr>
      <vt:lpstr>Contact and more info</vt:lpstr>
      <vt:lpstr>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2020</dc:title>
  <dc:creator>MOREIRA CRAVEIRO DA SILVA Ana Catarina (RTD)</dc:creator>
  <cp:lastModifiedBy>Peter Wintlev-Jensen</cp:lastModifiedBy>
  <cp:revision>971</cp:revision>
  <cp:lastPrinted>2015-10-27T14:15:15Z</cp:lastPrinted>
  <dcterms:created xsi:type="dcterms:W3CDTF">2013-09-13T10:04:52Z</dcterms:created>
  <dcterms:modified xsi:type="dcterms:W3CDTF">2015-10-27T14:24:38Z</dcterms:modified>
</cp:coreProperties>
</file>