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2" r:id="rId15"/>
    <p:sldId id="273" r:id="rId16"/>
    <p:sldId id="268" r:id="rId17"/>
    <p:sldId id="269" r:id="rId18"/>
    <p:sldId id="270"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BC203-7CDF-405B-9C00-10B3AF73FB5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1E234F92-2E29-4D5E-A489-093D9A49BFEB}">
      <dgm:prSet phldrT="[Text]" custT="1"/>
      <dgm:spPr>
        <a:solidFill>
          <a:srgbClr val="003366">
            <a:alpha val="24000"/>
          </a:srgbClr>
        </a:solidFill>
      </dgm:spPr>
      <dgm:t>
        <a:bodyPr/>
        <a:lstStyle/>
        <a:p>
          <a:r>
            <a:rPr lang="en-GB" sz="2100" b="1" dirty="0"/>
            <a:t>Innovation </a:t>
          </a:r>
        </a:p>
      </dgm:t>
    </dgm:pt>
    <dgm:pt modelId="{2B3A9B77-1272-41BE-888D-34A4BDB59B66}" type="parTrans" cxnId="{2928A42C-6AD1-4A04-A4B0-47C48E4063FD}">
      <dgm:prSet/>
      <dgm:spPr/>
      <dgm:t>
        <a:bodyPr/>
        <a:lstStyle/>
        <a:p>
          <a:endParaRPr lang="en-GB"/>
        </a:p>
      </dgm:t>
    </dgm:pt>
    <dgm:pt modelId="{52F61989-A3C3-413E-8F7A-5BCBA22947BE}" type="sibTrans" cxnId="{2928A42C-6AD1-4A04-A4B0-47C48E4063FD}">
      <dgm:prSet/>
      <dgm:spPr/>
      <dgm:t>
        <a:bodyPr/>
        <a:lstStyle/>
        <a:p>
          <a:endParaRPr lang="en-GB"/>
        </a:p>
      </dgm:t>
    </dgm:pt>
    <dgm:pt modelId="{4F48F177-F17E-4C72-8331-E05453394114}">
      <dgm:prSet phldrT="[Text]" custT="1"/>
      <dgm:spPr>
        <a:solidFill>
          <a:srgbClr val="003366">
            <a:alpha val="35000"/>
          </a:srgbClr>
        </a:solidFill>
      </dgm:spPr>
      <dgm:t>
        <a:bodyPr/>
        <a:lstStyle/>
        <a:p>
          <a:r>
            <a:rPr lang="en-GB" sz="2000" dirty="0"/>
            <a:t>What is desirable for customers</a:t>
          </a:r>
        </a:p>
      </dgm:t>
    </dgm:pt>
    <dgm:pt modelId="{4F7B72FA-D4D8-407C-8009-0C853EDC3592}" type="parTrans" cxnId="{BD23EA20-98C2-46D2-A278-AD7BC4F21E4D}">
      <dgm:prSet/>
      <dgm:spPr/>
      <dgm:t>
        <a:bodyPr/>
        <a:lstStyle/>
        <a:p>
          <a:endParaRPr lang="en-GB"/>
        </a:p>
      </dgm:t>
    </dgm:pt>
    <dgm:pt modelId="{768E4090-CD47-4EC0-BA12-FBF9F9D68476}" type="sibTrans" cxnId="{BD23EA20-98C2-46D2-A278-AD7BC4F21E4D}">
      <dgm:prSet/>
      <dgm:spPr/>
      <dgm:t>
        <a:bodyPr/>
        <a:lstStyle/>
        <a:p>
          <a:endParaRPr lang="en-GB"/>
        </a:p>
      </dgm:t>
    </dgm:pt>
    <dgm:pt modelId="{7F6D3DE0-7C79-4736-83B3-5569FDE1EFBD}">
      <dgm:prSet phldrT="[Text]" custT="1"/>
      <dgm:spPr>
        <a:solidFill>
          <a:srgbClr val="003366">
            <a:alpha val="35000"/>
          </a:srgbClr>
        </a:solidFill>
      </dgm:spPr>
      <dgm:t>
        <a:bodyPr/>
        <a:lstStyle/>
        <a:p>
          <a:r>
            <a:rPr lang="en-GB" sz="2000" dirty="0"/>
            <a:t>What is viable in the market place</a:t>
          </a:r>
        </a:p>
      </dgm:t>
    </dgm:pt>
    <dgm:pt modelId="{DB02A06F-CE39-46D3-9065-FCDD870AC52B}" type="parTrans" cxnId="{666801BC-A9FF-41A3-A2D4-4E3796CAFC84}">
      <dgm:prSet/>
      <dgm:spPr/>
      <dgm:t>
        <a:bodyPr/>
        <a:lstStyle/>
        <a:p>
          <a:endParaRPr lang="en-GB"/>
        </a:p>
      </dgm:t>
    </dgm:pt>
    <dgm:pt modelId="{F6026FC0-7BF9-4DBD-AE28-10BEC867CB58}" type="sibTrans" cxnId="{666801BC-A9FF-41A3-A2D4-4E3796CAFC84}">
      <dgm:prSet/>
      <dgm:spPr/>
      <dgm:t>
        <a:bodyPr/>
        <a:lstStyle/>
        <a:p>
          <a:endParaRPr lang="en-GB"/>
        </a:p>
      </dgm:t>
    </dgm:pt>
    <dgm:pt modelId="{A2F31856-D04D-4492-A4F4-306307913CB9}">
      <dgm:prSet phldrT="[Text]" custT="1"/>
      <dgm:spPr>
        <a:solidFill>
          <a:srgbClr val="003366">
            <a:alpha val="35000"/>
          </a:srgbClr>
        </a:solidFill>
      </dgm:spPr>
      <dgm:t>
        <a:bodyPr/>
        <a:lstStyle/>
        <a:p>
          <a:r>
            <a:rPr lang="en-GB" sz="2000" dirty="0"/>
            <a:t>What is possible with technology</a:t>
          </a:r>
        </a:p>
      </dgm:t>
    </dgm:pt>
    <dgm:pt modelId="{97E554F5-91C7-4D0C-B659-DEC26D051E4C}" type="parTrans" cxnId="{171EBA6E-6C0F-4369-80CD-57AFC55541B6}">
      <dgm:prSet/>
      <dgm:spPr/>
      <dgm:t>
        <a:bodyPr/>
        <a:lstStyle/>
        <a:p>
          <a:endParaRPr lang="en-GB"/>
        </a:p>
      </dgm:t>
    </dgm:pt>
    <dgm:pt modelId="{0B463F3A-9620-4644-8A8A-A57277846CCD}" type="sibTrans" cxnId="{171EBA6E-6C0F-4369-80CD-57AFC55541B6}">
      <dgm:prSet/>
      <dgm:spPr/>
      <dgm:t>
        <a:bodyPr/>
        <a:lstStyle/>
        <a:p>
          <a:endParaRPr lang="en-GB"/>
        </a:p>
      </dgm:t>
    </dgm:pt>
    <dgm:pt modelId="{A00262D1-5163-4447-86BA-049577BE0505}" type="pres">
      <dgm:prSet presAssocID="{C3ABC203-7CDF-405B-9C00-10B3AF73FB57}" presName="composite" presStyleCnt="0">
        <dgm:presLayoutVars>
          <dgm:chMax val="1"/>
          <dgm:dir/>
          <dgm:resizeHandles val="exact"/>
        </dgm:presLayoutVars>
      </dgm:prSet>
      <dgm:spPr/>
      <dgm:t>
        <a:bodyPr/>
        <a:lstStyle/>
        <a:p>
          <a:endParaRPr lang="en-GB"/>
        </a:p>
      </dgm:t>
    </dgm:pt>
    <dgm:pt modelId="{FF1C37BB-E838-40D9-8EAC-B7BB8764D155}" type="pres">
      <dgm:prSet presAssocID="{C3ABC203-7CDF-405B-9C00-10B3AF73FB57}" presName="radial" presStyleCnt="0">
        <dgm:presLayoutVars>
          <dgm:animLvl val="ctr"/>
        </dgm:presLayoutVars>
      </dgm:prSet>
      <dgm:spPr/>
    </dgm:pt>
    <dgm:pt modelId="{F65FBE09-10CD-4ABA-A54A-96DD85C799E8}" type="pres">
      <dgm:prSet presAssocID="{1E234F92-2E29-4D5E-A489-093D9A49BFEB}" presName="centerShape" presStyleLbl="vennNode1" presStyleIdx="0" presStyleCnt="4" custScaleX="117063" custLinFactNeighborX="3111" custLinFactNeighborY="-6738"/>
      <dgm:spPr/>
      <dgm:t>
        <a:bodyPr/>
        <a:lstStyle/>
        <a:p>
          <a:endParaRPr lang="en-GB"/>
        </a:p>
      </dgm:t>
    </dgm:pt>
    <dgm:pt modelId="{77C5BDBA-6B9E-4143-AF85-B68E3ED7872C}" type="pres">
      <dgm:prSet presAssocID="{4F48F177-F17E-4C72-8331-E05453394114}" presName="node" presStyleLbl="vennNode1" presStyleIdx="1" presStyleCnt="4" custScaleX="203483" custScaleY="148665" custRadScaleRad="86915" custRadScaleInc="2190">
        <dgm:presLayoutVars>
          <dgm:bulletEnabled val="1"/>
        </dgm:presLayoutVars>
      </dgm:prSet>
      <dgm:spPr/>
      <dgm:t>
        <a:bodyPr/>
        <a:lstStyle/>
        <a:p>
          <a:endParaRPr lang="en-GB"/>
        </a:p>
      </dgm:t>
    </dgm:pt>
    <dgm:pt modelId="{99EE2794-8169-4723-A01D-07FEDBF6ECA3}" type="pres">
      <dgm:prSet presAssocID="{7F6D3DE0-7C79-4736-83B3-5569FDE1EFBD}" presName="node" presStyleLbl="vennNode1" presStyleIdx="2" presStyleCnt="4" custScaleX="193252" custScaleY="149740" custRadScaleRad="111150" custRadScaleInc="-2423">
        <dgm:presLayoutVars>
          <dgm:bulletEnabled val="1"/>
        </dgm:presLayoutVars>
      </dgm:prSet>
      <dgm:spPr/>
      <dgm:t>
        <a:bodyPr/>
        <a:lstStyle/>
        <a:p>
          <a:endParaRPr lang="en-GB"/>
        </a:p>
      </dgm:t>
    </dgm:pt>
    <dgm:pt modelId="{9B5092D7-80BC-4AED-8776-C0F5F22D61DA}" type="pres">
      <dgm:prSet presAssocID="{A2F31856-D04D-4492-A4F4-306307913CB9}" presName="node" presStyleLbl="vennNode1" presStyleIdx="3" presStyleCnt="4" custScaleX="188762" custScaleY="137711" custRadScaleRad="91690" custRadScaleInc="-3764">
        <dgm:presLayoutVars>
          <dgm:bulletEnabled val="1"/>
        </dgm:presLayoutVars>
      </dgm:prSet>
      <dgm:spPr/>
      <dgm:t>
        <a:bodyPr/>
        <a:lstStyle/>
        <a:p>
          <a:endParaRPr lang="en-GB"/>
        </a:p>
      </dgm:t>
    </dgm:pt>
  </dgm:ptLst>
  <dgm:cxnLst>
    <dgm:cxn modelId="{2928A42C-6AD1-4A04-A4B0-47C48E4063FD}" srcId="{C3ABC203-7CDF-405B-9C00-10B3AF73FB57}" destId="{1E234F92-2E29-4D5E-A489-093D9A49BFEB}" srcOrd="0" destOrd="0" parTransId="{2B3A9B77-1272-41BE-888D-34A4BDB59B66}" sibTransId="{52F61989-A3C3-413E-8F7A-5BCBA22947BE}"/>
    <dgm:cxn modelId="{F80B62F4-5D33-4392-BA14-BEC056104ADA}" type="presOf" srcId="{A2F31856-D04D-4492-A4F4-306307913CB9}" destId="{9B5092D7-80BC-4AED-8776-C0F5F22D61DA}" srcOrd="0" destOrd="0" presId="urn:microsoft.com/office/officeart/2005/8/layout/radial3"/>
    <dgm:cxn modelId="{01BDF4BF-B7BC-44C6-8C98-CDC254402B11}" type="presOf" srcId="{4F48F177-F17E-4C72-8331-E05453394114}" destId="{77C5BDBA-6B9E-4143-AF85-B68E3ED7872C}" srcOrd="0" destOrd="0" presId="urn:microsoft.com/office/officeart/2005/8/layout/radial3"/>
    <dgm:cxn modelId="{BD23EA20-98C2-46D2-A278-AD7BC4F21E4D}" srcId="{1E234F92-2E29-4D5E-A489-093D9A49BFEB}" destId="{4F48F177-F17E-4C72-8331-E05453394114}" srcOrd="0" destOrd="0" parTransId="{4F7B72FA-D4D8-407C-8009-0C853EDC3592}" sibTransId="{768E4090-CD47-4EC0-BA12-FBF9F9D68476}"/>
    <dgm:cxn modelId="{666801BC-A9FF-41A3-A2D4-4E3796CAFC84}" srcId="{1E234F92-2E29-4D5E-A489-093D9A49BFEB}" destId="{7F6D3DE0-7C79-4736-83B3-5569FDE1EFBD}" srcOrd="1" destOrd="0" parTransId="{DB02A06F-CE39-46D3-9065-FCDD870AC52B}" sibTransId="{F6026FC0-7BF9-4DBD-AE28-10BEC867CB58}"/>
    <dgm:cxn modelId="{62BC0B2E-1A2F-4E4A-B745-55D54090DBE0}" type="presOf" srcId="{C3ABC203-7CDF-405B-9C00-10B3AF73FB57}" destId="{A00262D1-5163-4447-86BA-049577BE0505}" srcOrd="0" destOrd="0" presId="urn:microsoft.com/office/officeart/2005/8/layout/radial3"/>
    <dgm:cxn modelId="{171EBA6E-6C0F-4369-80CD-57AFC55541B6}" srcId="{1E234F92-2E29-4D5E-A489-093D9A49BFEB}" destId="{A2F31856-D04D-4492-A4F4-306307913CB9}" srcOrd="2" destOrd="0" parTransId="{97E554F5-91C7-4D0C-B659-DEC26D051E4C}" sibTransId="{0B463F3A-9620-4644-8A8A-A57277846CCD}"/>
    <dgm:cxn modelId="{DF7A40C2-E2F8-4F9C-A611-D3AE2A7188BF}" type="presOf" srcId="{1E234F92-2E29-4D5E-A489-093D9A49BFEB}" destId="{F65FBE09-10CD-4ABA-A54A-96DD85C799E8}" srcOrd="0" destOrd="0" presId="urn:microsoft.com/office/officeart/2005/8/layout/radial3"/>
    <dgm:cxn modelId="{B0DB174C-2955-4AF7-AA4A-10155D4A3FF3}" type="presOf" srcId="{7F6D3DE0-7C79-4736-83B3-5569FDE1EFBD}" destId="{99EE2794-8169-4723-A01D-07FEDBF6ECA3}" srcOrd="0" destOrd="0" presId="urn:microsoft.com/office/officeart/2005/8/layout/radial3"/>
    <dgm:cxn modelId="{A2C2F47D-6AB9-48A7-9E4B-3047152D51E1}" type="presParOf" srcId="{A00262D1-5163-4447-86BA-049577BE0505}" destId="{FF1C37BB-E838-40D9-8EAC-B7BB8764D155}" srcOrd="0" destOrd="0" presId="urn:microsoft.com/office/officeart/2005/8/layout/radial3"/>
    <dgm:cxn modelId="{3B649C92-588D-4209-879F-881E839DAD6F}" type="presParOf" srcId="{FF1C37BB-E838-40D9-8EAC-B7BB8764D155}" destId="{F65FBE09-10CD-4ABA-A54A-96DD85C799E8}" srcOrd="0" destOrd="0" presId="urn:microsoft.com/office/officeart/2005/8/layout/radial3"/>
    <dgm:cxn modelId="{7B6AAAB6-7301-411D-81B2-C17F6D4D5851}" type="presParOf" srcId="{FF1C37BB-E838-40D9-8EAC-B7BB8764D155}" destId="{77C5BDBA-6B9E-4143-AF85-B68E3ED7872C}" srcOrd="1" destOrd="0" presId="urn:microsoft.com/office/officeart/2005/8/layout/radial3"/>
    <dgm:cxn modelId="{577A0377-4354-468C-B106-981AC2F9A20A}" type="presParOf" srcId="{FF1C37BB-E838-40D9-8EAC-B7BB8764D155}" destId="{99EE2794-8169-4723-A01D-07FEDBF6ECA3}" srcOrd="2" destOrd="0" presId="urn:microsoft.com/office/officeart/2005/8/layout/radial3"/>
    <dgm:cxn modelId="{A935D3E4-F572-4FCF-8FD6-E8497C92FD73}" type="presParOf" srcId="{FF1C37BB-E838-40D9-8EAC-B7BB8764D155}" destId="{9B5092D7-80BC-4AED-8776-C0F5F22D61DA}"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FBE09-10CD-4ABA-A54A-96DD85C799E8}">
      <dsp:nvSpPr>
        <dsp:cNvPr id="0" name=""/>
        <dsp:cNvSpPr/>
      </dsp:nvSpPr>
      <dsp:spPr>
        <a:xfrm>
          <a:off x="1977410" y="737237"/>
          <a:ext cx="2226483" cy="1901953"/>
        </a:xfrm>
        <a:prstGeom prst="ellipse">
          <a:avLst/>
        </a:prstGeom>
        <a:solidFill>
          <a:srgbClr val="003366">
            <a:alpha val="24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b="1" kern="1200" dirty="0"/>
            <a:t>Innovation </a:t>
          </a:r>
        </a:p>
      </dsp:txBody>
      <dsp:txXfrm>
        <a:off x="2303471" y="1015772"/>
        <a:ext cx="1574361" cy="1344883"/>
      </dsp:txXfrm>
    </dsp:sp>
    <dsp:sp modelId="{77C5BDBA-6B9E-4143-AF85-B68E3ED7872C}">
      <dsp:nvSpPr>
        <dsp:cNvPr id="0" name=""/>
        <dsp:cNvSpPr/>
      </dsp:nvSpPr>
      <dsp:spPr>
        <a:xfrm>
          <a:off x="2095435" y="73727"/>
          <a:ext cx="1935076" cy="1413769"/>
        </a:xfrm>
        <a:prstGeom prst="ellipse">
          <a:avLst/>
        </a:prstGeom>
        <a:solidFill>
          <a:srgbClr val="003366">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What is desirable for customers</a:t>
          </a:r>
        </a:p>
      </dsp:txBody>
      <dsp:txXfrm>
        <a:off x="2378820" y="280769"/>
        <a:ext cx="1368306" cy="999685"/>
      </dsp:txXfrm>
    </dsp:sp>
    <dsp:sp modelId="{99EE2794-8169-4723-A01D-07FEDBF6ECA3}">
      <dsp:nvSpPr>
        <dsp:cNvPr id="0" name=""/>
        <dsp:cNvSpPr/>
      </dsp:nvSpPr>
      <dsp:spPr>
        <a:xfrm>
          <a:off x="3319224" y="1761668"/>
          <a:ext cx="1837781" cy="1423992"/>
        </a:xfrm>
        <a:prstGeom prst="ellipse">
          <a:avLst/>
        </a:prstGeom>
        <a:solidFill>
          <a:srgbClr val="003366">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What is viable in the market place</a:t>
          </a:r>
        </a:p>
      </dsp:txBody>
      <dsp:txXfrm>
        <a:off x="3588361" y="1970207"/>
        <a:ext cx="1299507" cy="1006914"/>
      </dsp:txXfrm>
    </dsp:sp>
    <dsp:sp modelId="{9B5092D7-80BC-4AED-8776-C0F5F22D61DA}">
      <dsp:nvSpPr>
        <dsp:cNvPr id="0" name=""/>
        <dsp:cNvSpPr/>
      </dsp:nvSpPr>
      <dsp:spPr>
        <a:xfrm>
          <a:off x="1181278" y="1818865"/>
          <a:ext cx="1795082" cy="1309599"/>
        </a:xfrm>
        <a:prstGeom prst="ellipse">
          <a:avLst/>
        </a:prstGeom>
        <a:solidFill>
          <a:srgbClr val="003366">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What is possible with technology</a:t>
          </a:r>
        </a:p>
      </dsp:txBody>
      <dsp:txXfrm>
        <a:off x="1444162" y="2010651"/>
        <a:ext cx="1269314" cy="92602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27D99-181B-4030-A213-EE33BE9F4460}" type="datetimeFigureOut">
              <a:rPr lang="en-GB" smtClean="0"/>
              <a:t>20/10/2015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BEB9CD-7AA9-497A-B8E6-27C4B7F895F8}" type="slidenum">
              <a:rPr lang="en-GB" smtClean="0"/>
              <a:t>‹#›</a:t>
            </a:fld>
            <a:endParaRPr lang="en-GB"/>
          </a:p>
        </p:txBody>
      </p:sp>
    </p:spTree>
    <p:extLst>
      <p:ext uri="{BB962C8B-B14F-4D97-AF65-F5344CB8AC3E}">
        <p14:creationId xmlns:p14="http://schemas.microsoft.com/office/powerpoint/2010/main" val="206722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European Commission funded project in the field of innovation procurement</a:t>
            </a:r>
          </a:p>
          <a:p>
            <a:r>
              <a:rPr lang="en-GB" dirty="0" err="1" smtClean="0"/>
              <a:t>EcoQUIP</a:t>
            </a:r>
            <a:r>
              <a:rPr lang="en-GB" baseline="0" dirty="0" smtClean="0"/>
              <a:t> began in </a:t>
            </a:r>
            <a:r>
              <a:rPr lang="en-GB" baseline="0" dirty="0" smtClean="0"/>
              <a:t>2012 and will end in October 2016.  </a:t>
            </a:r>
          </a:p>
          <a:p>
            <a:r>
              <a:rPr lang="en-GB" baseline="0" dirty="0" smtClean="0"/>
              <a:t>The </a:t>
            </a:r>
            <a:r>
              <a:rPr lang="en-GB" baseline="0" dirty="0" smtClean="0"/>
              <a:t>aim of </a:t>
            </a:r>
            <a:r>
              <a:rPr lang="en-GB" baseline="0" dirty="0" err="1" smtClean="0"/>
              <a:t>EcoQUIP</a:t>
            </a:r>
            <a:r>
              <a:rPr lang="en-GB" baseline="0" dirty="0" smtClean="0"/>
              <a:t> is to demonstrate that new approaches to ….. </a:t>
            </a:r>
          </a:p>
          <a:p>
            <a:endParaRPr lang="en-GB" baseline="0" dirty="0" smtClean="0"/>
          </a:p>
          <a:p>
            <a:r>
              <a:rPr lang="en-GB" baseline="0" dirty="0" smtClean="0"/>
              <a:t>More information and resources are available on our project website or you can follow us on Twitter.  </a:t>
            </a:r>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3</a:t>
            </a:fld>
            <a:endParaRPr lang="en-GB"/>
          </a:p>
        </p:txBody>
      </p:sp>
    </p:spTree>
    <p:extLst>
      <p:ext uri="{BB962C8B-B14F-4D97-AF65-F5344CB8AC3E}">
        <p14:creationId xmlns:p14="http://schemas.microsoft.com/office/powerpoint/2010/main" val="213351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They identified</a:t>
            </a:r>
            <a:r>
              <a:rPr lang="en-GB" baseline="0" dirty="0" smtClean="0"/>
              <a:t> an unmet need for </a:t>
            </a:r>
            <a:r>
              <a:rPr lang="en-US" sz="2000" b="1" dirty="0" smtClean="0">
                <a:solidFill>
                  <a:schemeClr val="accent4">
                    <a:lumMod val="75000"/>
                  </a:schemeClr>
                </a:solidFill>
              </a:rPr>
              <a:t>‘a sustainable and low carbon solution to deliver 70,000 clean beds and mattresses per year’</a:t>
            </a:r>
            <a:r>
              <a:rPr lang="en-US" sz="20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12</a:t>
            </a:fld>
            <a:endParaRPr lang="en-GB"/>
          </a:p>
        </p:txBody>
      </p:sp>
    </p:spTree>
    <p:extLst>
      <p:ext uri="{BB962C8B-B14F-4D97-AF65-F5344CB8AC3E}">
        <p14:creationId xmlns:p14="http://schemas.microsoft.com/office/powerpoint/2010/main" val="2776191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The second phase of FCP is market</a:t>
            </a:r>
            <a:r>
              <a:rPr lang="en-US" sz="2000" baseline="0" dirty="0" smtClean="0"/>
              <a:t> engagement.  </a:t>
            </a:r>
            <a:r>
              <a:rPr lang="en-US" sz="2000" dirty="0" smtClean="0"/>
              <a:t>Erasmus</a:t>
            </a:r>
            <a:r>
              <a:rPr lang="en-US" sz="2000" baseline="0" dirty="0" smtClean="0"/>
              <a:t> MC conducted a number of activities to engage the market.  They published a market sounding prospectus which outlined the unmet need. </a:t>
            </a:r>
            <a:endParaRPr 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13</a:t>
            </a:fld>
            <a:endParaRPr lang="en-GB"/>
          </a:p>
        </p:txBody>
      </p:sp>
    </p:spTree>
    <p:extLst>
      <p:ext uri="{BB962C8B-B14F-4D97-AF65-F5344CB8AC3E}">
        <p14:creationId xmlns:p14="http://schemas.microsoft.com/office/powerpoint/2010/main" val="2776191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They also worked hard to communicate there</a:t>
            </a:r>
            <a:r>
              <a:rPr lang="en-US" sz="2000" baseline="0" dirty="0" smtClean="0"/>
              <a:t> unmet need to the market and supply chain.  They communicated with several media outlets and promoted the project. </a:t>
            </a:r>
            <a:endParaRPr lang="en-US" sz="2000" dirty="0" smtClean="0"/>
          </a:p>
          <a:p>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14</a:t>
            </a:fld>
            <a:endParaRPr lang="en-GB"/>
          </a:p>
        </p:txBody>
      </p:sp>
    </p:spTree>
    <p:extLst>
      <p:ext uri="{BB962C8B-B14F-4D97-AF65-F5344CB8AC3E}">
        <p14:creationId xmlns:p14="http://schemas.microsoft.com/office/powerpoint/2010/main" val="2776191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They</a:t>
            </a:r>
            <a:r>
              <a:rPr lang="en-US" sz="2000" baseline="0" dirty="0" smtClean="0"/>
              <a:t> also held a market open day in January 2012 which attracted almost 60 participants.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15</a:t>
            </a:fld>
            <a:endParaRPr lang="en-GB"/>
          </a:p>
        </p:txBody>
      </p:sp>
    </p:spTree>
    <p:extLst>
      <p:ext uri="{BB962C8B-B14F-4D97-AF65-F5344CB8AC3E}">
        <p14:creationId xmlns:p14="http://schemas.microsoft.com/office/powerpoint/2010/main" val="277619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a:t>
            </a:r>
            <a:r>
              <a:rPr lang="en-GB" baseline="0" dirty="0" smtClean="0"/>
              <a:t> having identified their unmet need and engaged with the market, they were able to procure a solution to meet their needs. </a:t>
            </a:r>
          </a:p>
          <a:p>
            <a:r>
              <a:rPr lang="en-GB" baseline="0" dirty="0" smtClean="0"/>
              <a:t>The outcome of the FCP approach was an auditable bed cleaning facility that was resource efficient, reduced carbon and provided a lower TCO.  The innovative solution was a robotic bed washing facility.  This solution recently won the 2015 PPI award.  </a:t>
            </a:r>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16</a:t>
            </a:fld>
            <a:endParaRPr lang="en-GB"/>
          </a:p>
        </p:txBody>
      </p:sp>
    </p:spTree>
    <p:extLst>
      <p:ext uri="{BB962C8B-B14F-4D97-AF65-F5344CB8AC3E}">
        <p14:creationId xmlns:p14="http://schemas.microsoft.com/office/powerpoint/2010/main" val="3671677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outcome of the innovation procurement</a:t>
            </a:r>
            <a:r>
              <a:rPr lang="en-GB" baseline="0" dirty="0" smtClean="0"/>
              <a:t> project is a robotic bed washing facility. </a:t>
            </a:r>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17</a:t>
            </a:fld>
            <a:endParaRPr lang="en-GB"/>
          </a:p>
        </p:txBody>
      </p:sp>
    </p:spTree>
    <p:extLst>
      <p:ext uri="{BB962C8B-B14F-4D97-AF65-F5344CB8AC3E}">
        <p14:creationId xmlns:p14="http://schemas.microsoft.com/office/powerpoint/2010/main" val="1840929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Erasmus team</a:t>
            </a:r>
            <a:r>
              <a:rPr lang="en-GB" baseline="0" dirty="0" smtClean="0"/>
              <a:t> have identified a number of success factors including:</a:t>
            </a:r>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18</a:t>
            </a:fld>
            <a:endParaRPr lang="en-GB"/>
          </a:p>
        </p:txBody>
      </p:sp>
    </p:spTree>
    <p:extLst>
      <p:ext uri="{BB962C8B-B14F-4D97-AF65-F5344CB8AC3E}">
        <p14:creationId xmlns:p14="http://schemas.microsoft.com/office/powerpoint/2010/main" val="3493368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conclude,</a:t>
            </a:r>
            <a:r>
              <a:rPr lang="en-GB" baseline="0" dirty="0" smtClean="0"/>
              <a:t> the Erasmus MC case example shows that by following a methodology such as FCP innovative solutions can be found and implemented.  </a:t>
            </a:r>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19</a:t>
            </a:fld>
            <a:endParaRPr lang="en-GB"/>
          </a:p>
        </p:txBody>
      </p:sp>
    </p:spTree>
    <p:extLst>
      <p:ext uri="{BB962C8B-B14F-4D97-AF65-F5344CB8AC3E}">
        <p14:creationId xmlns:p14="http://schemas.microsoft.com/office/powerpoint/2010/main" val="67305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12 project partners</a:t>
            </a:r>
            <a:r>
              <a:rPr lang="en-GB" baseline="0" dirty="0" smtClean="0"/>
              <a:t> consisting of hospitals, innovation agencies and innovation procurement experts. </a:t>
            </a:r>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4</a:t>
            </a:fld>
            <a:endParaRPr lang="en-GB"/>
          </a:p>
        </p:txBody>
      </p:sp>
    </p:spTree>
    <p:extLst>
      <p:ext uri="{BB962C8B-B14F-4D97-AF65-F5344CB8AC3E}">
        <p14:creationId xmlns:p14="http://schemas.microsoft.com/office/powerpoint/2010/main" val="151889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why is innovation important?  </a:t>
            </a:r>
          </a:p>
          <a:p>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5</a:t>
            </a:fld>
            <a:endParaRPr lang="en-GB"/>
          </a:p>
        </p:txBody>
      </p:sp>
    </p:spTree>
    <p:extLst>
      <p:ext uri="{BB962C8B-B14F-4D97-AF65-F5344CB8AC3E}">
        <p14:creationId xmlns:p14="http://schemas.microsoft.com/office/powerpoint/2010/main" val="24779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a:t>
            </a:r>
            <a:r>
              <a:rPr lang="en-GB" baseline="0" dirty="0" smtClean="0"/>
              <a:t>, these </a:t>
            </a:r>
            <a:r>
              <a:rPr lang="en-GB" dirty="0" smtClean="0"/>
              <a:t>challenges need an innovative</a:t>
            </a:r>
            <a:r>
              <a:rPr lang="en-GB" baseline="0" dirty="0" smtClean="0"/>
              <a:t> solution.  </a:t>
            </a:r>
          </a:p>
          <a:p>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6</a:t>
            </a:fld>
            <a:endParaRPr lang="en-GB"/>
          </a:p>
        </p:txBody>
      </p:sp>
    </p:spTree>
    <p:extLst>
      <p:ext uri="{BB962C8B-B14F-4D97-AF65-F5344CB8AC3E}">
        <p14:creationId xmlns:p14="http://schemas.microsoft.com/office/powerpoint/2010/main" val="102044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a:t>
            </a:r>
            <a:r>
              <a:rPr lang="en-GB" baseline="0" dirty="0" smtClean="0"/>
              <a:t> what do we mean by innovation procurement? </a:t>
            </a:r>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7</a:t>
            </a:fld>
            <a:endParaRPr lang="en-GB"/>
          </a:p>
        </p:txBody>
      </p:sp>
    </p:spTree>
    <p:extLst>
      <p:ext uri="{BB962C8B-B14F-4D97-AF65-F5344CB8AC3E}">
        <p14:creationId xmlns:p14="http://schemas.microsoft.com/office/powerpoint/2010/main" val="391746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a:t>
            </a:r>
            <a:r>
              <a:rPr lang="en-GB" baseline="0" dirty="0" smtClean="0"/>
              <a:t> a buyer supplier paradox exists.  On the one hand suppliers say that if demand existed they would develop more innovation greener products and on the other hand, buyers say that if cost effective innovative solutions existed they would buy them.  But how do we overcome this paradox?</a:t>
            </a:r>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8</a:t>
            </a:fld>
            <a:endParaRPr lang="en-GB"/>
          </a:p>
        </p:txBody>
      </p:sp>
    </p:spTree>
    <p:extLst>
      <p:ext uri="{BB962C8B-B14F-4D97-AF65-F5344CB8AC3E}">
        <p14:creationId xmlns:p14="http://schemas.microsoft.com/office/powerpoint/2010/main" val="15786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innovation procurement approach to enabling innovation</a:t>
            </a:r>
            <a:r>
              <a:rPr lang="en-GB" baseline="0" dirty="0" smtClean="0"/>
              <a:t> is the Forward Commitment Procurement method.</a:t>
            </a:r>
          </a:p>
          <a:p>
            <a:r>
              <a:rPr lang="en-GB" baseline="0" dirty="0" smtClean="0"/>
              <a:t>The FCP method derived in the UK and provides a framework of actions that together can change the market situation to one that supports the delivery of the outcomes the customer requires.  </a:t>
            </a:r>
          </a:p>
          <a:p>
            <a:endParaRPr lang="en-GB" baseline="0" dirty="0" smtClean="0"/>
          </a:p>
          <a:p>
            <a:r>
              <a:rPr lang="en-GB" baseline="0" dirty="0" smtClean="0"/>
              <a:t>The method distinguishes three main phases of innovation procurement: </a:t>
            </a:r>
          </a:p>
          <a:p>
            <a:pPr marL="228600" indent="-228600">
              <a:buAutoNum type="arabicPeriod"/>
            </a:pPr>
            <a:r>
              <a:rPr lang="en-GB" baseline="0" dirty="0" smtClean="0"/>
              <a:t>Identifying unmet needs and embed in the organisation</a:t>
            </a:r>
          </a:p>
          <a:p>
            <a:pPr marL="228600" indent="-228600">
              <a:buAutoNum type="arabicPeriod"/>
            </a:pPr>
            <a:r>
              <a:rPr lang="en-GB" baseline="0" dirty="0" smtClean="0"/>
              <a:t>Engage the market by presenting a credible demand</a:t>
            </a:r>
          </a:p>
          <a:p>
            <a:pPr marL="228600" indent="-228600">
              <a:buAutoNum type="arabicPeriod"/>
            </a:pPr>
            <a:r>
              <a:rPr lang="en-GB" baseline="0" dirty="0" smtClean="0"/>
              <a:t>Implement pro-innovation procurement process</a:t>
            </a:r>
          </a:p>
          <a:p>
            <a:pPr marL="0" indent="0">
              <a:buNone/>
            </a:pPr>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9</a:t>
            </a:fld>
            <a:endParaRPr lang="en-GB"/>
          </a:p>
        </p:txBody>
      </p:sp>
    </p:spTree>
    <p:extLst>
      <p:ext uri="{BB962C8B-B14F-4D97-AF65-F5344CB8AC3E}">
        <p14:creationId xmlns:p14="http://schemas.microsoft.com/office/powerpoint/2010/main" val="2537829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case example that I would like to present today is the innovation procurement project undertaken by Erasmus Medical Centre in Rotterdam. </a:t>
            </a:r>
          </a:p>
          <a:p>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10</a:t>
            </a:fld>
            <a:endParaRPr lang="en-GB"/>
          </a:p>
        </p:txBody>
      </p:sp>
    </p:spTree>
    <p:extLst>
      <p:ext uri="{BB962C8B-B14F-4D97-AF65-F5344CB8AC3E}">
        <p14:creationId xmlns:p14="http://schemas.microsoft.com/office/powerpoint/2010/main" val="339440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Erasmus MC followed</a:t>
            </a:r>
            <a:r>
              <a:rPr lang="en-GB" baseline="0" dirty="0" smtClean="0"/>
              <a:t> the FCP approached.  As a result of a new hospital being built they realised that the existing bed washer was reaching its end of life, it was resource and energy intensive and was no longer available on the market, so a simple replacement was not an option.  There was also a number of internal drivers impacting on the procurement of a new solution namely; energy efficiency, carbon reduction, resource efficiency and audibility. </a:t>
            </a:r>
            <a:endParaRPr lang="en-GB" dirty="0"/>
          </a:p>
        </p:txBody>
      </p:sp>
      <p:sp>
        <p:nvSpPr>
          <p:cNvPr id="4" name="Slide Number Placeholder 3"/>
          <p:cNvSpPr>
            <a:spLocks noGrp="1"/>
          </p:cNvSpPr>
          <p:nvPr>
            <p:ph type="sldNum" sz="quarter" idx="10"/>
          </p:nvPr>
        </p:nvSpPr>
        <p:spPr/>
        <p:txBody>
          <a:bodyPr/>
          <a:lstStyle/>
          <a:p>
            <a:fld id="{C4BEB9CD-7AA9-497A-B8E6-27C4B7F895F8}" type="slidenum">
              <a:rPr lang="en-GB" smtClean="0"/>
              <a:t>11</a:t>
            </a:fld>
            <a:endParaRPr lang="en-GB"/>
          </a:p>
        </p:txBody>
      </p:sp>
    </p:spTree>
    <p:extLst>
      <p:ext uri="{BB962C8B-B14F-4D97-AF65-F5344CB8AC3E}">
        <p14:creationId xmlns:p14="http://schemas.microsoft.com/office/powerpoint/2010/main" val="1574468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11BBF0-EBDD-4346-B231-F3CB6AD31439}" type="datetimeFigureOut">
              <a:rPr lang="en-GB" smtClean="0"/>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DB5D78-6A8F-404D-8BFE-0D3F179EBE1E}" type="slidenum">
              <a:rPr lang="en-GB" smtClean="0"/>
              <a:t>‹#›</a:t>
            </a:fld>
            <a:endParaRPr lang="en-GB"/>
          </a:p>
        </p:txBody>
      </p:sp>
    </p:spTree>
    <p:extLst>
      <p:ext uri="{BB962C8B-B14F-4D97-AF65-F5344CB8AC3E}">
        <p14:creationId xmlns:p14="http://schemas.microsoft.com/office/powerpoint/2010/main" val="378822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11BBF0-EBDD-4346-B231-F3CB6AD31439}" type="datetimeFigureOut">
              <a:rPr lang="en-GB" smtClean="0"/>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DB5D78-6A8F-404D-8BFE-0D3F179EBE1E}" type="slidenum">
              <a:rPr lang="en-GB" smtClean="0"/>
              <a:t>‹#›</a:t>
            </a:fld>
            <a:endParaRPr lang="en-GB"/>
          </a:p>
        </p:txBody>
      </p:sp>
    </p:spTree>
    <p:extLst>
      <p:ext uri="{BB962C8B-B14F-4D97-AF65-F5344CB8AC3E}">
        <p14:creationId xmlns:p14="http://schemas.microsoft.com/office/powerpoint/2010/main" val="154016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11BBF0-EBDD-4346-B231-F3CB6AD31439}" type="datetimeFigureOut">
              <a:rPr lang="en-GB" smtClean="0"/>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DB5D78-6A8F-404D-8BFE-0D3F179EBE1E}" type="slidenum">
              <a:rPr lang="en-GB" smtClean="0"/>
              <a:t>‹#›</a:t>
            </a:fld>
            <a:endParaRPr lang="en-GB"/>
          </a:p>
        </p:txBody>
      </p:sp>
    </p:spTree>
    <p:extLst>
      <p:ext uri="{BB962C8B-B14F-4D97-AF65-F5344CB8AC3E}">
        <p14:creationId xmlns:p14="http://schemas.microsoft.com/office/powerpoint/2010/main" val="227294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11BBF0-EBDD-4346-B231-F3CB6AD31439}" type="datetimeFigureOut">
              <a:rPr lang="en-GB" smtClean="0"/>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DB5D78-6A8F-404D-8BFE-0D3F179EBE1E}" type="slidenum">
              <a:rPr lang="en-GB" smtClean="0"/>
              <a:t>‹#›</a:t>
            </a:fld>
            <a:endParaRPr lang="en-GB"/>
          </a:p>
        </p:txBody>
      </p:sp>
    </p:spTree>
    <p:extLst>
      <p:ext uri="{BB962C8B-B14F-4D97-AF65-F5344CB8AC3E}">
        <p14:creationId xmlns:p14="http://schemas.microsoft.com/office/powerpoint/2010/main" val="178971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1BBF0-EBDD-4346-B231-F3CB6AD31439}" type="datetimeFigureOut">
              <a:rPr lang="en-GB" smtClean="0"/>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DB5D78-6A8F-404D-8BFE-0D3F179EBE1E}" type="slidenum">
              <a:rPr lang="en-GB" smtClean="0"/>
              <a:t>‹#›</a:t>
            </a:fld>
            <a:endParaRPr lang="en-GB"/>
          </a:p>
        </p:txBody>
      </p:sp>
    </p:spTree>
    <p:extLst>
      <p:ext uri="{BB962C8B-B14F-4D97-AF65-F5344CB8AC3E}">
        <p14:creationId xmlns:p14="http://schemas.microsoft.com/office/powerpoint/2010/main" val="420398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11BBF0-EBDD-4346-B231-F3CB6AD31439}" type="datetimeFigureOut">
              <a:rPr lang="en-GB" smtClean="0"/>
              <a:t>20/10/2015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DB5D78-6A8F-404D-8BFE-0D3F179EBE1E}" type="slidenum">
              <a:rPr lang="en-GB" smtClean="0"/>
              <a:t>‹#›</a:t>
            </a:fld>
            <a:endParaRPr lang="en-GB"/>
          </a:p>
        </p:txBody>
      </p:sp>
    </p:spTree>
    <p:extLst>
      <p:ext uri="{BB962C8B-B14F-4D97-AF65-F5344CB8AC3E}">
        <p14:creationId xmlns:p14="http://schemas.microsoft.com/office/powerpoint/2010/main" val="311140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11BBF0-EBDD-4346-B231-F3CB6AD31439}" type="datetimeFigureOut">
              <a:rPr lang="en-GB" smtClean="0"/>
              <a:t>20/10/2015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DB5D78-6A8F-404D-8BFE-0D3F179EBE1E}" type="slidenum">
              <a:rPr lang="en-GB" smtClean="0"/>
              <a:t>‹#›</a:t>
            </a:fld>
            <a:endParaRPr lang="en-GB"/>
          </a:p>
        </p:txBody>
      </p:sp>
    </p:spTree>
    <p:extLst>
      <p:ext uri="{BB962C8B-B14F-4D97-AF65-F5344CB8AC3E}">
        <p14:creationId xmlns:p14="http://schemas.microsoft.com/office/powerpoint/2010/main" val="9643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11BBF0-EBDD-4346-B231-F3CB6AD31439}" type="datetimeFigureOut">
              <a:rPr lang="en-GB" smtClean="0"/>
              <a:t>20/10/2015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DB5D78-6A8F-404D-8BFE-0D3F179EBE1E}" type="slidenum">
              <a:rPr lang="en-GB" smtClean="0"/>
              <a:t>‹#›</a:t>
            </a:fld>
            <a:endParaRPr lang="en-GB"/>
          </a:p>
        </p:txBody>
      </p:sp>
    </p:spTree>
    <p:extLst>
      <p:ext uri="{BB962C8B-B14F-4D97-AF65-F5344CB8AC3E}">
        <p14:creationId xmlns:p14="http://schemas.microsoft.com/office/powerpoint/2010/main" val="23173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1BBF0-EBDD-4346-B231-F3CB6AD31439}" type="datetimeFigureOut">
              <a:rPr lang="en-GB" smtClean="0"/>
              <a:t>20/10/2015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DB5D78-6A8F-404D-8BFE-0D3F179EBE1E}" type="slidenum">
              <a:rPr lang="en-GB" smtClean="0"/>
              <a:t>‹#›</a:t>
            </a:fld>
            <a:endParaRPr lang="en-GB"/>
          </a:p>
        </p:txBody>
      </p:sp>
    </p:spTree>
    <p:extLst>
      <p:ext uri="{BB962C8B-B14F-4D97-AF65-F5344CB8AC3E}">
        <p14:creationId xmlns:p14="http://schemas.microsoft.com/office/powerpoint/2010/main" val="281047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1BBF0-EBDD-4346-B231-F3CB6AD31439}" type="datetimeFigureOut">
              <a:rPr lang="en-GB" smtClean="0"/>
              <a:t>20/10/2015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DB5D78-6A8F-404D-8BFE-0D3F179EBE1E}" type="slidenum">
              <a:rPr lang="en-GB" smtClean="0"/>
              <a:t>‹#›</a:t>
            </a:fld>
            <a:endParaRPr lang="en-GB"/>
          </a:p>
        </p:txBody>
      </p:sp>
    </p:spTree>
    <p:extLst>
      <p:ext uri="{BB962C8B-B14F-4D97-AF65-F5344CB8AC3E}">
        <p14:creationId xmlns:p14="http://schemas.microsoft.com/office/powerpoint/2010/main" val="241672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1BBF0-EBDD-4346-B231-F3CB6AD31439}" type="datetimeFigureOut">
              <a:rPr lang="en-GB" smtClean="0"/>
              <a:t>20/10/2015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DB5D78-6A8F-404D-8BFE-0D3F179EBE1E}" type="slidenum">
              <a:rPr lang="en-GB" smtClean="0"/>
              <a:t>‹#›</a:t>
            </a:fld>
            <a:endParaRPr lang="en-GB"/>
          </a:p>
        </p:txBody>
      </p:sp>
    </p:spTree>
    <p:extLst>
      <p:ext uri="{BB962C8B-B14F-4D97-AF65-F5344CB8AC3E}">
        <p14:creationId xmlns:p14="http://schemas.microsoft.com/office/powerpoint/2010/main" val="367093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1BBF0-EBDD-4346-B231-F3CB6AD31439}" type="datetimeFigureOut">
              <a:rPr lang="en-GB" smtClean="0"/>
              <a:t>20/10/2015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B5D78-6A8F-404D-8BFE-0D3F179EBE1E}" type="slidenum">
              <a:rPr lang="en-GB" smtClean="0"/>
              <a:t>‹#›</a:t>
            </a:fld>
            <a:endParaRPr lang="en-GB"/>
          </a:p>
        </p:txBody>
      </p:sp>
    </p:spTree>
    <p:extLst>
      <p:ext uri="{BB962C8B-B14F-4D97-AF65-F5344CB8AC3E}">
        <p14:creationId xmlns:p14="http://schemas.microsoft.com/office/powerpoint/2010/main" val="228725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hyperlink" Target="mailto:ashley.stewart@optimat.co.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ecoquip.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ecoquip.eu/"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420888"/>
            <a:ext cx="7920880" cy="1470025"/>
          </a:xfrm>
        </p:spPr>
        <p:txBody>
          <a:bodyPr>
            <a:normAutofit fontScale="90000"/>
          </a:bodyPr>
          <a:lstStyle/>
          <a:p>
            <a:r>
              <a:rPr lang="en-GB" dirty="0" smtClean="0">
                <a:solidFill>
                  <a:srgbClr val="604A7B"/>
                </a:solidFill>
              </a:rPr>
              <a:t/>
            </a:r>
            <a:br>
              <a:rPr lang="en-GB" dirty="0" smtClean="0">
                <a:solidFill>
                  <a:srgbClr val="604A7B"/>
                </a:solidFill>
              </a:rPr>
            </a:br>
            <a:r>
              <a:rPr lang="en-GB" dirty="0">
                <a:solidFill>
                  <a:srgbClr val="604A7B"/>
                </a:solidFill>
              </a:rPr>
              <a:t/>
            </a:r>
            <a:br>
              <a:rPr lang="en-GB" dirty="0">
                <a:solidFill>
                  <a:srgbClr val="604A7B"/>
                </a:solidFill>
              </a:rPr>
            </a:br>
            <a:r>
              <a:rPr lang="en-GB" b="1" dirty="0" smtClean="0">
                <a:solidFill>
                  <a:schemeClr val="accent4">
                    <a:lumMod val="75000"/>
                  </a:schemeClr>
                </a:solidFill>
              </a:rPr>
              <a:t>Using </a:t>
            </a:r>
            <a:r>
              <a:rPr lang="en-GB" b="1" dirty="0">
                <a:solidFill>
                  <a:schemeClr val="accent4">
                    <a:lumMod val="75000"/>
                  </a:schemeClr>
                </a:solidFill>
              </a:rPr>
              <a:t>Innovation Procurement to Develop a Sustainable Solution for Bed Washing at Erasmus Medical Centre</a:t>
            </a:r>
            <a:r>
              <a:rPr lang="en-GB" b="1" dirty="0">
                <a:solidFill>
                  <a:srgbClr val="604A7B"/>
                </a:solidFill>
              </a:rPr>
              <a:t/>
            </a:r>
            <a:br>
              <a:rPr lang="en-GB" b="1" dirty="0">
                <a:solidFill>
                  <a:srgbClr val="604A7B"/>
                </a:solidFill>
              </a:rPr>
            </a:br>
            <a:r>
              <a:rPr lang="en-GB" b="1" dirty="0" smtClean="0"/>
              <a:t/>
            </a:r>
            <a:br>
              <a:rPr lang="en-GB" b="1" dirty="0" smtClean="0"/>
            </a:br>
            <a:endParaRPr lang="en-GB" b="1" dirty="0"/>
          </a:p>
        </p:txBody>
      </p:sp>
      <p:sp>
        <p:nvSpPr>
          <p:cNvPr id="3" name="Subtitle 2"/>
          <p:cNvSpPr>
            <a:spLocks noGrp="1"/>
          </p:cNvSpPr>
          <p:nvPr>
            <p:ph type="subTitle" idx="1"/>
          </p:nvPr>
        </p:nvSpPr>
        <p:spPr>
          <a:xfrm>
            <a:off x="1371600" y="4941168"/>
            <a:ext cx="6400800" cy="910952"/>
          </a:xfrm>
        </p:spPr>
        <p:txBody>
          <a:bodyPr>
            <a:normAutofit fontScale="92500" lnSpcReduction="10000"/>
          </a:bodyPr>
          <a:lstStyle/>
          <a:p>
            <a:r>
              <a:rPr lang="en-GB" sz="2800" dirty="0" smtClean="0">
                <a:solidFill>
                  <a:schemeClr val="accent4">
                    <a:lumMod val="75000"/>
                  </a:schemeClr>
                </a:solidFill>
              </a:rPr>
              <a:t>Ashley Stewart, </a:t>
            </a:r>
            <a:r>
              <a:rPr lang="en-GB" sz="2800" dirty="0" err="1" smtClean="0">
                <a:solidFill>
                  <a:schemeClr val="accent4">
                    <a:lumMod val="75000"/>
                  </a:schemeClr>
                </a:solidFill>
              </a:rPr>
              <a:t>Optimat</a:t>
            </a:r>
            <a:r>
              <a:rPr lang="en-GB" sz="2800" dirty="0" smtClean="0">
                <a:solidFill>
                  <a:schemeClr val="accent4">
                    <a:lumMod val="75000"/>
                  </a:schemeClr>
                </a:solidFill>
              </a:rPr>
              <a:t> Ltd</a:t>
            </a:r>
          </a:p>
          <a:p>
            <a:r>
              <a:rPr lang="en-GB" sz="2800" dirty="0" err="1" smtClean="0">
                <a:solidFill>
                  <a:schemeClr val="accent4">
                    <a:lumMod val="75000"/>
                  </a:schemeClr>
                </a:solidFill>
              </a:rPr>
              <a:t>eafip</a:t>
            </a:r>
            <a:r>
              <a:rPr lang="en-GB" sz="2800" dirty="0">
                <a:solidFill>
                  <a:schemeClr val="accent4">
                    <a:lumMod val="75000"/>
                  </a:schemeClr>
                </a:solidFill>
              </a:rPr>
              <a:t>, Paris, </a:t>
            </a:r>
            <a:r>
              <a:rPr lang="en-GB" sz="2800" dirty="0" smtClean="0">
                <a:solidFill>
                  <a:schemeClr val="accent4">
                    <a:lumMod val="75000"/>
                  </a:schemeClr>
                </a:solidFill>
              </a:rPr>
              <a:t>28</a:t>
            </a:r>
            <a:r>
              <a:rPr lang="en-GB" sz="2800" baseline="30000" dirty="0" smtClean="0">
                <a:solidFill>
                  <a:schemeClr val="accent4">
                    <a:lumMod val="75000"/>
                  </a:schemeClr>
                </a:solidFill>
              </a:rPr>
              <a:t>th</a:t>
            </a:r>
            <a:r>
              <a:rPr lang="en-GB" sz="2800" dirty="0" smtClean="0">
                <a:solidFill>
                  <a:schemeClr val="accent4">
                    <a:lumMod val="75000"/>
                  </a:schemeClr>
                </a:solidFill>
              </a:rPr>
              <a:t> October </a:t>
            </a:r>
            <a:r>
              <a:rPr lang="en-GB" sz="2800" dirty="0">
                <a:solidFill>
                  <a:schemeClr val="accent4">
                    <a:lumMod val="75000"/>
                  </a:schemeClr>
                </a:solidFill>
              </a:rPr>
              <a:t>2015</a:t>
            </a:r>
          </a:p>
          <a:p>
            <a:endParaRPr lang="en-GB"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3209" y="404664"/>
            <a:ext cx="5320632" cy="1101580"/>
          </a:xfrm>
          <a:prstGeom prst="rect">
            <a:avLst/>
          </a:prstGeom>
        </p:spPr>
      </p:pic>
      <p:pic>
        <p:nvPicPr>
          <p:cNvPr id="5" name="Picture 4" descr="lead market initiative logo.jpg"/>
          <p:cNvPicPr>
            <a:picLocks noChangeAspect="1"/>
          </p:cNvPicPr>
          <p:nvPr/>
        </p:nvPicPr>
        <p:blipFill>
          <a:blip r:embed="rId3" cstate="print"/>
          <a:stretch>
            <a:fillRect/>
          </a:stretch>
        </p:blipFill>
        <p:spPr>
          <a:xfrm>
            <a:off x="3822922" y="6120680"/>
            <a:ext cx="1901206" cy="620688"/>
          </a:xfrm>
          <a:prstGeom prst="rect">
            <a:avLst/>
          </a:prstGeom>
        </p:spPr>
      </p:pic>
    </p:spTree>
    <p:extLst>
      <p:ext uri="{BB962C8B-B14F-4D97-AF65-F5344CB8AC3E}">
        <p14:creationId xmlns:p14="http://schemas.microsoft.com/office/powerpoint/2010/main" val="1759153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8"/>
            <a:ext cx="6275040" cy="1143000"/>
          </a:xfrm>
        </p:spPr>
        <p:txBody>
          <a:bodyPr>
            <a:normAutofit fontScale="90000"/>
          </a:bodyPr>
          <a:lstStyle/>
          <a:p>
            <a:pPr algn="l"/>
            <a:r>
              <a:rPr lang="en-GB" dirty="0" smtClean="0">
                <a:solidFill>
                  <a:srgbClr val="92D050"/>
                </a:solidFill>
              </a:rPr>
              <a:t>Case Example – Erasmus MC</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7" name="TextBox 6"/>
          <p:cNvSpPr txBox="1"/>
          <p:nvPr/>
        </p:nvSpPr>
        <p:spPr>
          <a:xfrm>
            <a:off x="467544" y="1484784"/>
            <a:ext cx="6984776" cy="1200329"/>
          </a:xfrm>
          <a:prstGeom prst="rect">
            <a:avLst/>
          </a:prstGeom>
          <a:noFill/>
        </p:spPr>
        <p:txBody>
          <a:bodyPr wrap="square" rtlCol="0">
            <a:spAutoFit/>
          </a:bodyPr>
          <a:lstStyle/>
          <a:p>
            <a:pPr marL="285750" indent="-285750">
              <a:buFont typeface="Arial"/>
              <a:buChar char="•"/>
            </a:pPr>
            <a:r>
              <a:rPr lang="en-US" dirty="0" smtClean="0"/>
              <a:t>One of the Netherlands</a:t>
            </a:r>
            <a:r>
              <a:rPr lang="en-US" dirty="0" smtClean="0">
                <a:solidFill>
                  <a:srgbClr val="C0504D"/>
                </a:solidFill>
              </a:rPr>
              <a:t> </a:t>
            </a:r>
            <a:r>
              <a:rPr lang="en-US" dirty="0" smtClean="0"/>
              <a:t>University Hospitals</a:t>
            </a:r>
          </a:p>
          <a:p>
            <a:pPr marL="285750" indent="-285750">
              <a:buFont typeface="Arial"/>
              <a:buChar char="•"/>
            </a:pPr>
            <a:r>
              <a:rPr lang="en-US" dirty="0" smtClean="0"/>
              <a:t>Situated in the heart of Rotterdam</a:t>
            </a:r>
          </a:p>
          <a:p>
            <a:pPr marL="285750" indent="-285750">
              <a:buFont typeface="Arial"/>
              <a:buChar char="•"/>
            </a:pPr>
            <a:r>
              <a:rPr lang="en-US" dirty="0" smtClean="0"/>
              <a:t>Major on site hospital build in progress</a:t>
            </a:r>
            <a:endParaRPr lang="en-US" dirty="0"/>
          </a:p>
          <a:p>
            <a:pPr marL="285750" indent="-285750">
              <a:buFont typeface="Arial"/>
              <a:buChar char="•"/>
            </a:pPr>
            <a:r>
              <a:rPr lang="en-US" dirty="0" smtClean="0"/>
              <a:t>circa 1350 beds</a:t>
            </a:r>
            <a:endParaRPr lang="en-US"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869159"/>
            <a:ext cx="4608512" cy="182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2060848"/>
            <a:ext cx="357969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3212976"/>
            <a:ext cx="4623620" cy="144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4221088"/>
            <a:ext cx="3640137"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233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6275040" cy="1143000"/>
          </a:xfrm>
        </p:spPr>
        <p:txBody>
          <a:bodyPr>
            <a:normAutofit/>
          </a:bodyPr>
          <a:lstStyle/>
          <a:p>
            <a:pPr algn="l"/>
            <a:r>
              <a:rPr lang="en-GB" dirty="0" smtClean="0">
                <a:solidFill>
                  <a:srgbClr val="92D050"/>
                </a:solidFill>
              </a:rPr>
              <a:t>1. Identification</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9" name="Content Placeholder 2"/>
          <p:cNvSpPr>
            <a:spLocks noGrp="1"/>
          </p:cNvSpPr>
          <p:nvPr>
            <p:ph idx="1"/>
          </p:nvPr>
        </p:nvSpPr>
        <p:spPr>
          <a:xfrm>
            <a:off x="457200" y="1600200"/>
            <a:ext cx="8229600" cy="4925144"/>
          </a:xfrm>
        </p:spPr>
        <p:txBody>
          <a:bodyPr>
            <a:normAutofit/>
          </a:bodyPr>
          <a:lstStyle/>
          <a:p>
            <a:r>
              <a:rPr lang="en-US" sz="2200" b="1" dirty="0">
                <a:solidFill>
                  <a:srgbClr val="604A7B"/>
                </a:solidFill>
              </a:rPr>
              <a:t>The need and opportunity?</a:t>
            </a:r>
          </a:p>
          <a:p>
            <a:pPr lvl="1">
              <a:buFont typeface="Arial"/>
              <a:buChar char="•"/>
            </a:pPr>
            <a:r>
              <a:rPr lang="en-US" sz="2000" dirty="0"/>
              <a:t>New hospital being built</a:t>
            </a:r>
          </a:p>
          <a:p>
            <a:pPr lvl="1">
              <a:buFont typeface="Arial"/>
              <a:buChar char="•"/>
            </a:pPr>
            <a:r>
              <a:rPr lang="en-US" sz="2000" dirty="0"/>
              <a:t>Old bed </a:t>
            </a:r>
            <a:r>
              <a:rPr lang="en-US" sz="2000" dirty="0" smtClean="0"/>
              <a:t>washer?</a:t>
            </a:r>
          </a:p>
          <a:p>
            <a:pPr lvl="2">
              <a:buFont typeface="Arial"/>
              <a:buChar char="•"/>
            </a:pPr>
            <a:r>
              <a:rPr lang="en-US" sz="2000" dirty="0" smtClean="0"/>
              <a:t>End </a:t>
            </a:r>
            <a:r>
              <a:rPr lang="en-US" sz="2000" dirty="0"/>
              <a:t>of life </a:t>
            </a:r>
            <a:endParaRPr lang="en-US" sz="2000" dirty="0" smtClean="0"/>
          </a:p>
          <a:p>
            <a:pPr lvl="2">
              <a:buFont typeface="Arial"/>
              <a:buChar char="•"/>
            </a:pPr>
            <a:r>
              <a:rPr lang="en-US" sz="2000" dirty="0" smtClean="0"/>
              <a:t>Energy and resource </a:t>
            </a:r>
            <a:r>
              <a:rPr lang="en-US" sz="2000" dirty="0"/>
              <a:t>intensive</a:t>
            </a:r>
          </a:p>
          <a:p>
            <a:pPr marL="1200150" lvl="2" indent="-342900"/>
            <a:r>
              <a:rPr lang="en-US" sz="2000" dirty="0"/>
              <a:t>No longer </a:t>
            </a:r>
            <a:r>
              <a:rPr lang="en-US" sz="2000" dirty="0" smtClean="0"/>
              <a:t>available </a:t>
            </a:r>
            <a:endParaRPr lang="en-US" sz="2000" dirty="0"/>
          </a:p>
          <a:p>
            <a:pPr marL="800100" lvl="1" indent="-342900">
              <a:buFont typeface="Arial"/>
              <a:buChar char="•"/>
            </a:pPr>
            <a:r>
              <a:rPr lang="en-US" sz="2000" dirty="0" smtClean="0"/>
              <a:t>Internal drivers </a:t>
            </a:r>
          </a:p>
          <a:p>
            <a:pPr marL="1200150" lvl="2" indent="-342900">
              <a:buFont typeface="Arial"/>
              <a:buChar char="•"/>
            </a:pPr>
            <a:r>
              <a:rPr lang="en-US" sz="2000" dirty="0" smtClean="0"/>
              <a:t>Energy </a:t>
            </a:r>
            <a:r>
              <a:rPr lang="en-US" sz="2000" dirty="0"/>
              <a:t>efficiency </a:t>
            </a:r>
            <a:endParaRPr lang="en-US" sz="2000" dirty="0" smtClean="0"/>
          </a:p>
          <a:p>
            <a:pPr marL="1200150" lvl="2" indent="-342900">
              <a:buFont typeface="Arial"/>
              <a:buChar char="•"/>
            </a:pPr>
            <a:r>
              <a:rPr lang="en-US" sz="2000" dirty="0" smtClean="0"/>
              <a:t>Carbon reduction</a:t>
            </a:r>
          </a:p>
          <a:p>
            <a:pPr marL="1200150" lvl="2" indent="-342900">
              <a:buFont typeface="Arial"/>
              <a:buChar char="•"/>
            </a:pPr>
            <a:r>
              <a:rPr lang="en-US" sz="2000" dirty="0"/>
              <a:t>R</a:t>
            </a:r>
            <a:r>
              <a:rPr lang="en-US" sz="2000" dirty="0" smtClean="0"/>
              <a:t>esource efficiency</a:t>
            </a:r>
          </a:p>
          <a:p>
            <a:pPr marL="1200150" lvl="2" indent="-342900">
              <a:buFont typeface="Arial"/>
              <a:buChar char="•"/>
            </a:pPr>
            <a:r>
              <a:rPr lang="en-US" sz="2000" dirty="0" smtClean="0"/>
              <a:t>Auditable process</a:t>
            </a:r>
            <a:endParaRPr lang="en-US" sz="2000" dirty="0"/>
          </a:p>
          <a:p>
            <a:endParaRPr lang="en-US" sz="2200" dirty="0" smtClean="0"/>
          </a:p>
        </p:txBody>
      </p:sp>
      <p:pic>
        <p:nvPicPr>
          <p:cNvPr id="14" name="Picture 13" descr="Screen Shot 2015-04-21 at 15.57.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4221088"/>
            <a:ext cx="3384143" cy="2567281"/>
          </a:xfrm>
          <a:prstGeom prst="rect">
            <a:avLst/>
          </a:prstGeom>
        </p:spPr>
      </p:pic>
    </p:spTree>
    <p:extLst>
      <p:ext uri="{BB962C8B-B14F-4D97-AF65-F5344CB8AC3E}">
        <p14:creationId xmlns:p14="http://schemas.microsoft.com/office/powerpoint/2010/main" val="2284419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6275040" cy="1143000"/>
          </a:xfrm>
        </p:spPr>
        <p:txBody>
          <a:bodyPr>
            <a:normAutofit/>
          </a:bodyPr>
          <a:lstStyle/>
          <a:p>
            <a:pPr algn="l"/>
            <a:r>
              <a:rPr lang="en-GB" dirty="0" smtClean="0">
                <a:solidFill>
                  <a:srgbClr val="92D050"/>
                </a:solidFill>
              </a:rPr>
              <a:t>Identification</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7" name="Content Placeholder 2"/>
          <p:cNvSpPr>
            <a:spLocks noGrp="1"/>
          </p:cNvSpPr>
          <p:nvPr>
            <p:ph idx="1"/>
          </p:nvPr>
        </p:nvSpPr>
        <p:spPr>
          <a:xfrm>
            <a:off x="467544" y="1556792"/>
            <a:ext cx="8229600" cy="4752528"/>
          </a:xfrm>
        </p:spPr>
        <p:txBody>
          <a:bodyPr>
            <a:noAutofit/>
          </a:bodyPr>
          <a:lstStyle/>
          <a:p>
            <a:r>
              <a:rPr lang="en-US" sz="2400" dirty="0" smtClean="0">
                <a:solidFill>
                  <a:srgbClr val="604A7B"/>
                </a:solidFill>
              </a:rPr>
              <a:t>Defining the ‘unmet need’</a:t>
            </a:r>
            <a:endParaRPr lang="en-US" sz="2400" dirty="0">
              <a:solidFill>
                <a:srgbClr val="604A7B"/>
              </a:solidFill>
            </a:endParaRPr>
          </a:p>
          <a:p>
            <a:pPr lvl="1">
              <a:buFont typeface="Arial"/>
              <a:buChar char="•"/>
            </a:pPr>
            <a:r>
              <a:rPr lang="en-US" sz="2000" dirty="0" smtClean="0"/>
              <a:t>“</a:t>
            </a:r>
            <a:r>
              <a:rPr lang="en-US" sz="2000" dirty="0"/>
              <a:t>Erasmus University Medical Centre (Erasmus MC) is renewing its bed washing facility to provide enough clean and disinfected beds for its daily operational needs. This currently exceeds 70,000 beds per annum and is expected to increase. The existing machine is </a:t>
            </a:r>
            <a:r>
              <a:rPr lang="en-US" sz="2000" dirty="0" err="1"/>
              <a:t>labour</a:t>
            </a:r>
            <a:r>
              <a:rPr lang="en-US" sz="2000" dirty="0"/>
              <a:t> intensive and uses a large volume of water and energy to operate. In brief, it is expensive and out of step with the hospital’s sustainability policies and objectives”. </a:t>
            </a:r>
            <a:endParaRPr lang="en-US" sz="2000" dirty="0" smtClean="0"/>
          </a:p>
          <a:p>
            <a:pPr lvl="1">
              <a:buFont typeface="Arial"/>
              <a:buChar char="•"/>
            </a:pPr>
            <a:endParaRPr lang="en-US" sz="2000" dirty="0" smtClean="0"/>
          </a:p>
          <a:p>
            <a:pPr lvl="1">
              <a:buFont typeface="Arial"/>
              <a:buChar char="•"/>
            </a:pPr>
            <a:r>
              <a:rPr lang="en-US" sz="2000" dirty="0" smtClean="0"/>
              <a:t>The </a:t>
            </a:r>
            <a:r>
              <a:rPr lang="en-US" sz="2000" dirty="0"/>
              <a:t>project team identified an unmet </a:t>
            </a:r>
            <a:r>
              <a:rPr lang="en-US" sz="2000" dirty="0">
                <a:solidFill>
                  <a:srgbClr val="000000"/>
                </a:solidFill>
              </a:rPr>
              <a:t>for </a:t>
            </a:r>
            <a:r>
              <a:rPr lang="en-US" sz="2000" b="1" dirty="0">
                <a:solidFill>
                  <a:schemeClr val="accent4">
                    <a:lumMod val="75000"/>
                  </a:schemeClr>
                </a:solidFill>
              </a:rPr>
              <a:t>‘a sustainable and low carbon solution to deliver 70,000 clean beds and mattresses per </a:t>
            </a:r>
            <a:r>
              <a:rPr lang="en-US" sz="2000" b="1" dirty="0" smtClean="0">
                <a:solidFill>
                  <a:schemeClr val="accent4">
                    <a:lumMod val="75000"/>
                  </a:schemeClr>
                </a:solidFill>
              </a:rPr>
              <a:t>year’</a:t>
            </a:r>
            <a:r>
              <a:rPr lang="en-US" sz="2000" dirty="0" smtClean="0"/>
              <a:t>. </a:t>
            </a:r>
            <a:endParaRPr lang="en-US" sz="2000" dirty="0"/>
          </a:p>
        </p:txBody>
      </p:sp>
    </p:spTree>
    <p:extLst>
      <p:ext uri="{BB962C8B-B14F-4D97-AF65-F5344CB8AC3E}">
        <p14:creationId xmlns:p14="http://schemas.microsoft.com/office/powerpoint/2010/main" val="3073803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6275040" cy="1143000"/>
          </a:xfrm>
        </p:spPr>
        <p:txBody>
          <a:bodyPr>
            <a:normAutofit/>
          </a:bodyPr>
          <a:lstStyle/>
          <a:p>
            <a:pPr algn="l"/>
            <a:r>
              <a:rPr lang="en-GB" dirty="0" smtClean="0">
                <a:solidFill>
                  <a:srgbClr val="92D050"/>
                </a:solidFill>
              </a:rPr>
              <a:t>2. Market Engagement </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7" name="Content Placeholder 2"/>
          <p:cNvSpPr>
            <a:spLocks noGrp="1"/>
          </p:cNvSpPr>
          <p:nvPr>
            <p:ph idx="1"/>
          </p:nvPr>
        </p:nvSpPr>
        <p:spPr>
          <a:xfrm>
            <a:off x="467544" y="1556792"/>
            <a:ext cx="8229600" cy="4752528"/>
          </a:xfrm>
        </p:spPr>
        <p:txBody>
          <a:bodyPr>
            <a:noAutofit/>
          </a:bodyPr>
          <a:lstStyle/>
          <a:p>
            <a:r>
              <a:rPr lang="en-US" sz="2400" dirty="0" smtClean="0">
                <a:solidFill>
                  <a:srgbClr val="604A7B"/>
                </a:solidFill>
              </a:rPr>
              <a:t>Market Sounding Prospectus</a:t>
            </a:r>
          </a:p>
          <a:p>
            <a:endParaRPr lang="en-US" sz="2400" dirty="0">
              <a:solidFill>
                <a:srgbClr val="604A7B"/>
              </a:solidFill>
            </a:endParaRP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a:p>
          <a:p>
            <a:pPr>
              <a:buFontTx/>
              <a:buChar char="-"/>
            </a:pPr>
            <a:r>
              <a:rPr lang="en-US" sz="2400" dirty="0" smtClean="0"/>
              <a:t>70,000 beds need cleaning and disinfected each year </a:t>
            </a:r>
          </a:p>
          <a:p>
            <a:pPr>
              <a:buFontTx/>
              <a:buChar char="-"/>
            </a:pPr>
            <a:r>
              <a:rPr lang="en-US" sz="2400" dirty="0" smtClean="0"/>
              <a:t>Solution wanted in 2013</a:t>
            </a:r>
          </a:p>
          <a:p>
            <a:pPr>
              <a:buFontTx/>
              <a:buChar char="-"/>
            </a:pPr>
            <a:r>
              <a:rPr lang="en-US" sz="2400" dirty="0" smtClean="0"/>
              <a:t>Lowest Total Cost of Ownership/Carbon Footprint</a:t>
            </a:r>
          </a:p>
          <a:p>
            <a:pPr>
              <a:buFontTx/>
              <a:buChar char="-"/>
            </a:pPr>
            <a:endParaRPr lang="en-US" sz="2400" dirty="0"/>
          </a:p>
          <a:p>
            <a:pPr marL="0" indent="0">
              <a:buNone/>
            </a:pPr>
            <a:r>
              <a:rPr lang="en-US" sz="2400" dirty="0" smtClean="0"/>
              <a:t>Announcement was launched in September 2011</a:t>
            </a:r>
            <a:endParaRPr lang="en-US"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162174"/>
            <a:ext cx="4464496" cy="2510689"/>
          </a:xfrm>
          <a:prstGeom prst="rect">
            <a:avLst/>
          </a:prstGeom>
        </p:spPr>
      </p:pic>
    </p:spTree>
    <p:extLst>
      <p:ext uri="{BB962C8B-B14F-4D97-AF65-F5344CB8AC3E}">
        <p14:creationId xmlns:p14="http://schemas.microsoft.com/office/powerpoint/2010/main" val="3139640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6275040" cy="1143000"/>
          </a:xfrm>
        </p:spPr>
        <p:txBody>
          <a:bodyPr>
            <a:normAutofit/>
          </a:bodyPr>
          <a:lstStyle/>
          <a:p>
            <a:pPr algn="l"/>
            <a:r>
              <a:rPr lang="en-GB" dirty="0" smtClean="0">
                <a:solidFill>
                  <a:srgbClr val="92D050"/>
                </a:solidFill>
              </a:rPr>
              <a:t>Market Engagement </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7" name="Content Placeholder 2"/>
          <p:cNvSpPr>
            <a:spLocks noGrp="1"/>
          </p:cNvSpPr>
          <p:nvPr>
            <p:ph idx="1"/>
          </p:nvPr>
        </p:nvSpPr>
        <p:spPr>
          <a:xfrm>
            <a:off x="467544" y="1556792"/>
            <a:ext cx="8229600" cy="4752528"/>
          </a:xfrm>
        </p:spPr>
        <p:txBody>
          <a:bodyPr>
            <a:noAutofit/>
          </a:bodyPr>
          <a:lstStyle/>
          <a:p>
            <a:r>
              <a:rPr lang="en-US" sz="2400" dirty="0" smtClean="0">
                <a:solidFill>
                  <a:schemeClr val="accent4">
                    <a:lumMod val="75000"/>
                  </a:schemeClr>
                </a:solidFill>
              </a:rPr>
              <a:t>Communication </a:t>
            </a:r>
            <a:r>
              <a:rPr lang="en-US" sz="2400" dirty="0">
                <a:solidFill>
                  <a:schemeClr val="accent4">
                    <a:lumMod val="75000"/>
                  </a:schemeClr>
                </a:solidFill>
              </a:rPr>
              <a:t>is vital – tell the story, get it out there! </a:t>
            </a:r>
            <a:endParaRPr lang="en-US" sz="2400" dirty="0" smtClean="0">
              <a:solidFill>
                <a:schemeClr val="accent4">
                  <a:lumMod val="75000"/>
                </a:schemeClr>
              </a:solidFill>
            </a:endParaRPr>
          </a:p>
          <a:p>
            <a:pPr marL="0" indent="0">
              <a:buNone/>
            </a:pPr>
            <a:endParaRPr lang="en-US" sz="2400" dirty="0">
              <a:solidFill>
                <a:schemeClr val="accent4">
                  <a:lumMod val="75000"/>
                </a:schemeClr>
              </a:solidFill>
            </a:endParaRPr>
          </a:p>
          <a:p>
            <a:endParaRPr lang="en-US" sz="2400" dirty="0">
              <a:solidFill>
                <a:srgbClr val="604A7B"/>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36136">
            <a:off x="270829" y="5643985"/>
            <a:ext cx="30003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19894">
            <a:off x="6237185" y="2306927"/>
            <a:ext cx="25050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rotWithShape="1">
          <a:blip r:embed="rId6"/>
          <a:srcRect l="19513" t="27950" r="42565" b="46488"/>
          <a:stretch/>
        </p:blipFill>
        <p:spPr bwMode="auto">
          <a:xfrm>
            <a:off x="433712" y="2518191"/>
            <a:ext cx="4872634" cy="289079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9" name="Picture 9" descr="http://www.koetstock.nl/site/images/twitter-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61928">
            <a:off x="4246018" y="2152949"/>
            <a:ext cx="1490495" cy="14904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meerveldhv\AppData\Local\Microsoft\Windows\Temporary Internet Files\Content.Outlook\URWUUPLK\foto.JPG"/>
          <p:cNvPicPr/>
          <p:nvPr/>
        </p:nvPicPr>
        <p:blipFill rotWithShape="1">
          <a:blip r:embed="rId8">
            <a:extLst>
              <a:ext uri="{BEBA8EAE-BF5A-486C-A8C5-ECC9F3942E4B}">
                <a14:imgProps xmlns:a14="http://schemas.microsoft.com/office/drawing/2010/main">
                  <a14:imgLayer r:embed="rId9">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 t="15849" r="-1284" b="13083"/>
          <a:stretch/>
        </p:blipFill>
        <p:spPr bwMode="auto">
          <a:xfrm rot="269167">
            <a:off x="3242332" y="3677547"/>
            <a:ext cx="5800725" cy="3052445"/>
          </a:xfrm>
          <a:prstGeom prst="rect">
            <a:avLst/>
          </a:prstGeom>
          <a:noFill/>
          <a:ln>
            <a:noFill/>
          </a:ln>
          <a:extLst>
            <a:ext uri="{53640926-AAD7-44D8-BBD7-CCE9431645EC}">
              <a14:shadowObscured xmlns:a14="http://schemas.microsoft.com/office/drawing/2010/main"/>
            </a:ext>
          </a:ex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91206">
            <a:off x="-130838" y="4904162"/>
            <a:ext cx="60579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p:nvPr/>
        </p:nvPicPr>
        <p:blipFill rotWithShape="1">
          <a:blip r:embed="rId11"/>
          <a:srcRect l="13456" t="7376" r="61402" b="81564"/>
          <a:stretch/>
        </p:blipFill>
        <p:spPr bwMode="auto">
          <a:xfrm rot="21155810">
            <a:off x="5892233" y="4810008"/>
            <a:ext cx="2880320" cy="14401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2149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6275040" cy="1143000"/>
          </a:xfrm>
        </p:spPr>
        <p:txBody>
          <a:bodyPr>
            <a:normAutofit/>
          </a:bodyPr>
          <a:lstStyle/>
          <a:p>
            <a:pPr algn="l"/>
            <a:r>
              <a:rPr lang="en-GB" dirty="0" smtClean="0">
                <a:solidFill>
                  <a:srgbClr val="92D050"/>
                </a:solidFill>
              </a:rPr>
              <a:t>Market Engagement </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7" name="Content Placeholder 2"/>
          <p:cNvSpPr>
            <a:spLocks noGrp="1"/>
          </p:cNvSpPr>
          <p:nvPr>
            <p:ph idx="1"/>
          </p:nvPr>
        </p:nvSpPr>
        <p:spPr>
          <a:xfrm>
            <a:off x="467544" y="1556792"/>
            <a:ext cx="8229600" cy="4752528"/>
          </a:xfrm>
        </p:spPr>
        <p:txBody>
          <a:bodyPr>
            <a:noAutofit/>
          </a:bodyPr>
          <a:lstStyle/>
          <a:p>
            <a:r>
              <a:rPr lang="en-US" sz="2400" dirty="0" smtClean="0">
                <a:solidFill>
                  <a:schemeClr val="accent4">
                    <a:lumMod val="75000"/>
                  </a:schemeClr>
                </a:solidFill>
              </a:rPr>
              <a:t>Market Open Day</a:t>
            </a:r>
          </a:p>
          <a:p>
            <a:pPr marL="0" indent="0">
              <a:buNone/>
            </a:pPr>
            <a:endParaRPr lang="en-US"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4" y="2132856"/>
            <a:ext cx="9180512" cy="4824536"/>
          </a:xfrm>
          <a:prstGeom prst="rect">
            <a:avLst/>
          </a:prstGeom>
        </p:spPr>
      </p:pic>
    </p:spTree>
    <p:extLst>
      <p:ext uri="{BB962C8B-B14F-4D97-AF65-F5344CB8AC3E}">
        <p14:creationId xmlns:p14="http://schemas.microsoft.com/office/powerpoint/2010/main" val="3552611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6275040" cy="1143000"/>
          </a:xfrm>
        </p:spPr>
        <p:txBody>
          <a:bodyPr>
            <a:normAutofit/>
          </a:bodyPr>
          <a:lstStyle/>
          <a:p>
            <a:pPr algn="l"/>
            <a:r>
              <a:rPr lang="en-GB" dirty="0" smtClean="0">
                <a:solidFill>
                  <a:srgbClr val="92D050"/>
                </a:solidFill>
              </a:rPr>
              <a:t>3. Procurement </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6" name="Content Placeholder 2"/>
          <p:cNvSpPr>
            <a:spLocks noGrp="1"/>
          </p:cNvSpPr>
          <p:nvPr>
            <p:ph idx="1"/>
          </p:nvPr>
        </p:nvSpPr>
        <p:spPr>
          <a:xfrm>
            <a:off x="467544" y="1268760"/>
            <a:ext cx="4968552" cy="5472608"/>
          </a:xfrm>
        </p:spPr>
        <p:txBody>
          <a:bodyPr>
            <a:noAutofit/>
          </a:bodyPr>
          <a:lstStyle/>
          <a:p>
            <a:r>
              <a:rPr lang="en-US" sz="2000" dirty="0" smtClean="0"/>
              <a:t>Outcome</a:t>
            </a:r>
            <a:endParaRPr lang="en-US" sz="2000" dirty="0"/>
          </a:p>
          <a:p>
            <a:pPr lvl="1"/>
            <a:r>
              <a:rPr lang="en-US" sz="2000" dirty="0"/>
              <a:t>Auditable bed cleaning</a:t>
            </a:r>
          </a:p>
          <a:p>
            <a:pPr lvl="1"/>
            <a:r>
              <a:rPr lang="en-US" sz="2000" dirty="0"/>
              <a:t>Resource efficiency</a:t>
            </a:r>
          </a:p>
          <a:p>
            <a:pPr lvl="1"/>
            <a:r>
              <a:rPr lang="en-US" sz="2000" dirty="0"/>
              <a:t>Carbon reduction (- 63%)</a:t>
            </a:r>
          </a:p>
          <a:p>
            <a:pPr lvl="1"/>
            <a:r>
              <a:rPr lang="en-US" sz="2000" dirty="0"/>
              <a:t>Lower Total Cost of Ownership (-35%) </a:t>
            </a:r>
            <a:endParaRPr lang="en-US" sz="2000" dirty="0" smtClean="0"/>
          </a:p>
          <a:p>
            <a:r>
              <a:rPr lang="en-US" sz="2000" dirty="0" smtClean="0"/>
              <a:t>Innovation</a:t>
            </a:r>
            <a:endParaRPr lang="en-US" sz="2000" dirty="0"/>
          </a:p>
          <a:p>
            <a:pPr lvl="1"/>
            <a:r>
              <a:rPr lang="en-US" sz="2000" dirty="0"/>
              <a:t>Robotic bed washing solution</a:t>
            </a:r>
          </a:p>
          <a:p>
            <a:pPr lvl="1"/>
            <a:r>
              <a:rPr lang="en-US" sz="2000" dirty="0"/>
              <a:t>Steam jets patented</a:t>
            </a:r>
          </a:p>
          <a:p>
            <a:pPr lvl="1"/>
            <a:r>
              <a:rPr lang="en-US" sz="2000" dirty="0"/>
              <a:t>Cross fertilization across supply chains</a:t>
            </a:r>
          </a:p>
          <a:p>
            <a:r>
              <a:rPr lang="en-US" sz="2000" dirty="0" smtClean="0"/>
              <a:t>Replication and wider application</a:t>
            </a:r>
          </a:p>
          <a:p>
            <a:pPr lvl="1"/>
            <a:r>
              <a:rPr lang="en-US" sz="2000" dirty="0" smtClean="0"/>
              <a:t>Technology can </a:t>
            </a:r>
            <a:r>
              <a:rPr lang="en-US" sz="2000" dirty="0"/>
              <a:t>be applied to other cleaning and hygiene </a:t>
            </a:r>
            <a:r>
              <a:rPr lang="en-US" sz="2000" dirty="0" smtClean="0"/>
              <a:t>needs</a:t>
            </a:r>
          </a:p>
          <a:p>
            <a:pPr lvl="1"/>
            <a:endParaRPr lang="en-US" sz="2000" dirty="0"/>
          </a:p>
          <a:p>
            <a:r>
              <a:rPr lang="en-US" sz="2800" dirty="0">
                <a:solidFill>
                  <a:srgbClr val="604A7B"/>
                </a:solidFill>
                <a:latin typeface="+mj-lt"/>
                <a:ea typeface="+mj-ea"/>
                <a:cs typeface="+mj-cs"/>
              </a:rPr>
              <a:t>Winner 2015 PPI Award</a:t>
            </a:r>
          </a:p>
          <a:p>
            <a:pPr lvl="1"/>
            <a:endParaRPr lang="en-US" sz="2000" dirty="0"/>
          </a:p>
          <a:p>
            <a:pPr lvl="1">
              <a:buFont typeface="Arial"/>
              <a:buChar char="•"/>
            </a:pPr>
            <a:endParaRPr lang="en-US" sz="2000" dirty="0">
              <a:solidFill>
                <a:srgbClr val="003366"/>
              </a:solidFill>
            </a:endParaRPr>
          </a:p>
          <a:p>
            <a:pPr marL="0" indent="0">
              <a:buNone/>
            </a:pPr>
            <a:r>
              <a:rPr lang="en-US" sz="2400" dirty="0" smtClean="0">
                <a:solidFill>
                  <a:srgbClr val="604A7B"/>
                </a:solidFill>
              </a:rPr>
              <a:t> </a:t>
            </a:r>
            <a:endParaRPr lang="en-US" sz="2400" dirty="0">
              <a:solidFill>
                <a:srgbClr val="604A7B"/>
              </a:solidFill>
            </a:endParaRPr>
          </a:p>
          <a:p>
            <a:pPr lvl="2"/>
            <a:endParaRPr lang="en-US" sz="2000" dirty="0"/>
          </a:p>
        </p:txBody>
      </p:sp>
      <p:pic>
        <p:nvPicPr>
          <p:cNvPr id="8" name="Picture 7" descr="Screen Shot 2015-04-22 at 12.08.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015" y="4293096"/>
            <a:ext cx="3472985" cy="2304256"/>
          </a:xfrm>
          <a:prstGeom prst="rect">
            <a:avLst/>
          </a:prstGeom>
        </p:spPr>
      </p:pic>
      <p:sp>
        <p:nvSpPr>
          <p:cNvPr id="9" name="TextBox 8"/>
          <p:cNvSpPr txBox="1"/>
          <p:nvPr/>
        </p:nvSpPr>
        <p:spPr>
          <a:xfrm>
            <a:off x="5508104" y="1916832"/>
            <a:ext cx="3563888" cy="2031325"/>
          </a:xfrm>
          <a:prstGeom prst="rect">
            <a:avLst/>
          </a:prstGeom>
          <a:noFill/>
        </p:spPr>
        <p:txBody>
          <a:bodyPr wrap="square" rtlCol="0">
            <a:spAutoFit/>
          </a:bodyPr>
          <a:lstStyle/>
          <a:p>
            <a:pPr lvl="1"/>
            <a:r>
              <a:rPr lang="en-US" i="1" dirty="0" smtClean="0">
                <a:solidFill>
                  <a:schemeClr val="accent4">
                    <a:lumMod val="75000"/>
                  </a:schemeClr>
                </a:solidFill>
              </a:rPr>
              <a:t>The </a:t>
            </a:r>
            <a:r>
              <a:rPr lang="en-US" b="1" i="1" dirty="0" smtClean="0">
                <a:solidFill>
                  <a:schemeClr val="accent4">
                    <a:lumMod val="75000"/>
                  </a:schemeClr>
                </a:solidFill>
              </a:rPr>
              <a:t>Public </a:t>
            </a:r>
            <a:r>
              <a:rPr lang="en-US" b="1" i="1" dirty="0">
                <a:solidFill>
                  <a:schemeClr val="accent4">
                    <a:lumMod val="75000"/>
                  </a:schemeClr>
                </a:solidFill>
              </a:rPr>
              <a:t>Procurement of Innovation </a:t>
            </a:r>
            <a:r>
              <a:rPr lang="en-US" b="1" i="1" dirty="0" smtClean="0">
                <a:solidFill>
                  <a:schemeClr val="accent4">
                    <a:lumMod val="75000"/>
                  </a:schemeClr>
                </a:solidFill>
              </a:rPr>
              <a:t>(PPI) </a:t>
            </a:r>
            <a:r>
              <a:rPr lang="en-US" i="1" dirty="0" err="1" smtClean="0">
                <a:solidFill>
                  <a:schemeClr val="accent4">
                    <a:lumMod val="75000"/>
                  </a:schemeClr>
                </a:solidFill>
              </a:rPr>
              <a:t>recognises</a:t>
            </a:r>
            <a:r>
              <a:rPr lang="en-US" i="1" dirty="0" smtClean="0">
                <a:solidFill>
                  <a:schemeClr val="accent4">
                    <a:lumMod val="75000"/>
                  </a:schemeClr>
                </a:solidFill>
              </a:rPr>
              <a:t> </a:t>
            </a:r>
            <a:r>
              <a:rPr lang="en-US" i="1" dirty="0">
                <a:solidFill>
                  <a:schemeClr val="accent4">
                    <a:lumMod val="75000"/>
                  </a:schemeClr>
                </a:solidFill>
              </a:rPr>
              <a:t>successful public procurement practices that have been used to purchase innovative, more effective and efficient products or services</a:t>
            </a:r>
            <a:r>
              <a:rPr lang="en-US" dirty="0">
                <a:solidFill>
                  <a:schemeClr val="accent4">
                    <a:lumMod val="75000"/>
                  </a:schemeClr>
                </a:solidFill>
              </a:rPr>
              <a:t>.</a:t>
            </a:r>
          </a:p>
        </p:txBody>
      </p:sp>
    </p:spTree>
    <p:extLst>
      <p:ext uri="{BB962C8B-B14F-4D97-AF65-F5344CB8AC3E}">
        <p14:creationId xmlns:p14="http://schemas.microsoft.com/office/powerpoint/2010/main" val="297360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6275040" cy="1143000"/>
          </a:xfrm>
        </p:spPr>
        <p:txBody>
          <a:bodyPr>
            <a:normAutofit fontScale="90000"/>
          </a:bodyPr>
          <a:lstStyle/>
          <a:p>
            <a:pPr algn="l"/>
            <a:r>
              <a:rPr lang="en-GB" dirty="0" smtClean="0">
                <a:solidFill>
                  <a:srgbClr val="92D050"/>
                </a:solidFill>
              </a:rPr>
              <a:t>Robotic Bed Washing Facility</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pic>
        <p:nvPicPr>
          <p:cNvPr id="11" name="Picture 10" descr="Erasmus bed washing new ima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1" y="1628800"/>
            <a:ext cx="9144000" cy="5229200"/>
          </a:xfrm>
          <a:prstGeom prst="rect">
            <a:avLst/>
          </a:prstGeom>
        </p:spPr>
      </p:pic>
    </p:spTree>
    <p:extLst>
      <p:ext uri="{BB962C8B-B14F-4D97-AF65-F5344CB8AC3E}">
        <p14:creationId xmlns:p14="http://schemas.microsoft.com/office/powerpoint/2010/main" val="1468327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116632"/>
            <a:ext cx="6275040" cy="1143000"/>
          </a:xfrm>
        </p:spPr>
        <p:txBody>
          <a:bodyPr>
            <a:normAutofit/>
          </a:bodyPr>
          <a:lstStyle/>
          <a:p>
            <a:pPr algn="l"/>
            <a:r>
              <a:rPr lang="en-GB" dirty="0" smtClean="0">
                <a:solidFill>
                  <a:srgbClr val="92D050"/>
                </a:solidFill>
              </a:rPr>
              <a:t>Success Factors </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5" name="Content Placeholder 2"/>
          <p:cNvSpPr>
            <a:spLocks noGrp="1"/>
          </p:cNvSpPr>
          <p:nvPr>
            <p:ph idx="1"/>
          </p:nvPr>
        </p:nvSpPr>
        <p:spPr>
          <a:xfrm>
            <a:off x="251520" y="1268760"/>
            <a:ext cx="6912768" cy="5328592"/>
          </a:xfrm>
        </p:spPr>
        <p:txBody>
          <a:bodyPr>
            <a:noAutofit/>
          </a:bodyPr>
          <a:lstStyle/>
          <a:p>
            <a:pPr lvl="1"/>
            <a:r>
              <a:rPr lang="en-US" sz="2000" dirty="0" smtClean="0">
                <a:solidFill>
                  <a:srgbClr val="604A7B"/>
                </a:solidFill>
              </a:rPr>
              <a:t>Cross-departmental </a:t>
            </a:r>
            <a:r>
              <a:rPr lang="en-US" sz="2000" dirty="0"/>
              <a:t>project team </a:t>
            </a:r>
          </a:p>
          <a:p>
            <a:pPr lvl="1"/>
            <a:r>
              <a:rPr lang="en-US" sz="2000" dirty="0" smtClean="0">
                <a:solidFill>
                  <a:srgbClr val="604A7B"/>
                </a:solidFill>
              </a:rPr>
              <a:t>Early</a:t>
            </a:r>
            <a:r>
              <a:rPr lang="en-US" sz="2000" dirty="0" smtClean="0"/>
              <a:t> </a:t>
            </a:r>
            <a:r>
              <a:rPr lang="en-US" sz="2000" dirty="0"/>
              <a:t>identification of unmet </a:t>
            </a:r>
            <a:r>
              <a:rPr lang="en-US" sz="2000" dirty="0" smtClean="0"/>
              <a:t>need</a:t>
            </a:r>
          </a:p>
          <a:p>
            <a:pPr lvl="1"/>
            <a:r>
              <a:rPr lang="en-US" sz="2000" dirty="0"/>
              <a:t>Stakeholder engagement </a:t>
            </a:r>
          </a:p>
          <a:p>
            <a:pPr lvl="2"/>
            <a:r>
              <a:rPr lang="en-US" sz="2000" dirty="0">
                <a:solidFill>
                  <a:srgbClr val="604A7B"/>
                </a:solidFill>
              </a:rPr>
              <a:t>accurately </a:t>
            </a:r>
            <a:r>
              <a:rPr lang="en-US" sz="2000" dirty="0"/>
              <a:t>defined the problem </a:t>
            </a:r>
            <a:r>
              <a:rPr lang="en-US" sz="2000" dirty="0" smtClean="0"/>
              <a:t>unmet </a:t>
            </a:r>
            <a:r>
              <a:rPr lang="en-US" sz="2000" dirty="0"/>
              <a:t>need </a:t>
            </a:r>
          </a:p>
          <a:p>
            <a:pPr lvl="1"/>
            <a:r>
              <a:rPr lang="en-US" sz="2000" dirty="0">
                <a:solidFill>
                  <a:srgbClr val="604A7B"/>
                </a:solidFill>
              </a:rPr>
              <a:t>Outcome based </a:t>
            </a:r>
            <a:r>
              <a:rPr lang="en-US" sz="2000" u="sng" dirty="0" smtClean="0"/>
              <a:t>not </a:t>
            </a:r>
            <a:r>
              <a:rPr lang="en-US" sz="2000" dirty="0"/>
              <a:t>technical specification</a:t>
            </a:r>
          </a:p>
          <a:p>
            <a:pPr lvl="2"/>
            <a:r>
              <a:rPr lang="en-US" sz="2000" dirty="0"/>
              <a:t>allows scope for innovation in the supply chain</a:t>
            </a:r>
          </a:p>
          <a:p>
            <a:pPr lvl="1"/>
            <a:r>
              <a:rPr lang="en-US" sz="2000" dirty="0" smtClean="0">
                <a:solidFill>
                  <a:schemeClr val="accent4">
                    <a:lumMod val="75000"/>
                  </a:schemeClr>
                </a:solidFill>
              </a:rPr>
              <a:t>Early Market Engagement</a:t>
            </a:r>
          </a:p>
          <a:p>
            <a:pPr lvl="1"/>
            <a:r>
              <a:rPr lang="en-US" sz="2000" dirty="0" smtClean="0"/>
              <a:t>Determined current </a:t>
            </a:r>
            <a:r>
              <a:rPr lang="en-US" sz="2000" dirty="0" smtClean="0">
                <a:solidFill>
                  <a:srgbClr val="604A7B"/>
                </a:solidFill>
              </a:rPr>
              <a:t>‘total cost of ownership’ </a:t>
            </a:r>
            <a:r>
              <a:rPr lang="en-US" sz="2000" dirty="0" smtClean="0"/>
              <a:t>and carbon footprint</a:t>
            </a:r>
            <a:endParaRPr lang="en-US" sz="2000" dirty="0"/>
          </a:p>
          <a:p>
            <a:pPr lvl="1"/>
            <a:r>
              <a:rPr lang="en-US" sz="2000" dirty="0" smtClean="0"/>
              <a:t>Balanced </a:t>
            </a:r>
            <a:r>
              <a:rPr lang="en-US" sz="2000" dirty="0" smtClean="0">
                <a:solidFill>
                  <a:srgbClr val="604A7B"/>
                </a:solidFill>
              </a:rPr>
              <a:t>evaluation criteria</a:t>
            </a:r>
          </a:p>
          <a:p>
            <a:pPr marL="914400" lvl="2" indent="0">
              <a:buNone/>
            </a:pPr>
            <a:endParaRPr lang="en-US" sz="2000" dirty="0"/>
          </a:p>
        </p:txBody>
      </p:sp>
      <p:pic>
        <p:nvPicPr>
          <p:cNvPr id="6" name="Picture 5" descr="handsholdingearth.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4888" y="4581128"/>
            <a:ext cx="1949112" cy="1947258"/>
          </a:xfrm>
          <a:prstGeom prst="rect">
            <a:avLst/>
          </a:prstGeom>
        </p:spPr>
      </p:pic>
      <p:pic>
        <p:nvPicPr>
          <p:cNvPr id="7" name="Picture 6" descr="Nurses_meeting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4288" y="2564904"/>
            <a:ext cx="1979712" cy="1484784"/>
          </a:xfrm>
          <a:prstGeom prst="rect">
            <a:avLst/>
          </a:prstGeom>
        </p:spPr>
      </p:pic>
      <p:pic>
        <p:nvPicPr>
          <p:cNvPr id="8" name="Picture 7" descr="Screen Shot 2015-04-22 at 12.39.5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616" y="5229200"/>
            <a:ext cx="5040560" cy="1263430"/>
          </a:xfrm>
          <a:prstGeom prst="rect">
            <a:avLst/>
          </a:prstGeom>
        </p:spPr>
      </p:pic>
    </p:spTree>
    <p:extLst>
      <p:ext uri="{BB962C8B-B14F-4D97-AF65-F5344CB8AC3E}">
        <p14:creationId xmlns:p14="http://schemas.microsoft.com/office/powerpoint/2010/main" val="322816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276872"/>
            <a:ext cx="6912768" cy="2880320"/>
          </a:xfrm>
        </p:spPr>
        <p:txBody>
          <a:bodyPr>
            <a:normAutofit fontScale="90000"/>
          </a:bodyPr>
          <a:lstStyle/>
          <a:p>
            <a:r>
              <a:rPr lang="en-GB" dirty="0" smtClean="0">
                <a:solidFill>
                  <a:srgbClr val="92D050"/>
                </a:solidFill>
              </a:rPr>
              <a:t>Thank You! </a:t>
            </a:r>
            <a:br>
              <a:rPr lang="en-GB" dirty="0" smtClean="0">
                <a:solidFill>
                  <a:srgbClr val="92D050"/>
                </a:solidFill>
              </a:rPr>
            </a:br>
            <a:r>
              <a:rPr lang="en-GB" dirty="0">
                <a:solidFill>
                  <a:srgbClr val="92D050"/>
                </a:solidFill>
              </a:rPr>
              <a:t/>
            </a:r>
            <a:br>
              <a:rPr lang="en-GB" dirty="0">
                <a:solidFill>
                  <a:srgbClr val="92D050"/>
                </a:solidFill>
              </a:rPr>
            </a:br>
            <a:r>
              <a:rPr lang="en-GB" dirty="0" smtClean="0">
                <a:solidFill>
                  <a:srgbClr val="92D050"/>
                </a:solidFill>
                <a:hlinkClick r:id="rId3"/>
              </a:rPr>
              <a:t>ashley.stewart@optimat.co.uk</a:t>
            </a:r>
            <a:r>
              <a:rPr lang="en-GB" dirty="0" smtClean="0">
                <a:solidFill>
                  <a:srgbClr val="92D050"/>
                </a:solidFill>
              </a:rPr>
              <a:t> </a:t>
            </a:r>
            <a:br>
              <a:rPr lang="en-GB" dirty="0" smtClean="0">
                <a:solidFill>
                  <a:srgbClr val="92D050"/>
                </a:solidFill>
              </a:rPr>
            </a:br>
            <a:r>
              <a:rPr lang="en-GB" dirty="0">
                <a:solidFill>
                  <a:srgbClr val="92D050"/>
                </a:solidFill>
              </a:rPr>
              <a:t/>
            </a:r>
            <a:br>
              <a:rPr lang="en-GB" dirty="0">
                <a:solidFill>
                  <a:srgbClr val="92D050"/>
                </a:solidFill>
              </a:rPr>
            </a:br>
            <a:r>
              <a:rPr lang="en-GB" dirty="0" smtClean="0">
                <a:solidFill>
                  <a:srgbClr val="92D050"/>
                </a:solidFill>
                <a:hlinkClick r:id="rId4"/>
              </a:rPr>
              <a:t>www.ecoquip.eu</a:t>
            </a:r>
            <a:r>
              <a:rPr lang="en-GB" dirty="0" smtClean="0">
                <a:solidFill>
                  <a:srgbClr val="92D050"/>
                </a:solidFill>
              </a:rPr>
              <a:t>  </a:t>
            </a:r>
            <a:endParaRPr lang="en-GB" dirty="0">
              <a:solidFill>
                <a:srgbClr val="92D050"/>
              </a:solidFill>
            </a:endParaRPr>
          </a:p>
        </p:txBody>
      </p:sp>
      <p:pic>
        <p:nvPicPr>
          <p:cNvPr id="4"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Tree>
    <p:extLst>
      <p:ext uri="{BB962C8B-B14F-4D97-AF65-F5344CB8AC3E}">
        <p14:creationId xmlns:p14="http://schemas.microsoft.com/office/powerpoint/2010/main" val="911989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2952" cy="1143000"/>
          </a:xfrm>
        </p:spPr>
        <p:txBody>
          <a:bodyPr/>
          <a:lstStyle/>
          <a:p>
            <a:pPr algn="l"/>
            <a:r>
              <a:rPr lang="en-GB" dirty="0" smtClean="0">
                <a:solidFill>
                  <a:srgbClr val="92D050"/>
                </a:solidFill>
              </a:rPr>
              <a:t>Overview</a:t>
            </a:r>
            <a:endParaRPr lang="en-GB" dirty="0">
              <a:solidFill>
                <a:srgbClr val="92D050"/>
              </a:solidFill>
            </a:endParaRP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6" name="Content Placeholder 2"/>
          <p:cNvSpPr txBox="1">
            <a:spLocks/>
          </p:cNvSpPr>
          <p:nvPr/>
        </p:nvSpPr>
        <p:spPr>
          <a:xfrm>
            <a:off x="457200" y="1600200"/>
            <a:ext cx="5626968" cy="31969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t>About </a:t>
            </a:r>
            <a:r>
              <a:rPr lang="en-GB" sz="2400" dirty="0" err="1" smtClean="0"/>
              <a:t>EcoQUIP</a:t>
            </a:r>
            <a:endParaRPr lang="en-GB" sz="2400" dirty="0" smtClean="0"/>
          </a:p>
          <a:p>
            <a:r>
              <a:rPr lang="en-GB" sz="2400" dirty="0" smtClean="0"/>
              <a:t>Innovation Procurement </a:t>
            </a:r>
          </a:p>
          <a:p>
            <a:r>
              <a:rPr lang="en-GB" sz="2400" dirty="0" smtClean="0"/>
              <a:t>Case example: Sustainable Bed Washing Facility at Erasmus Medical Centre, The Netherlands</a:t>
            </a:r>
          </a:p>
          <a:p>
            <a:pPr lvl="1"/>
            <a:r>
              <a:rPr lang="en-GB" sz="2000" dirty="0" smtClean="0"/>
              <a:t>Project approach</a:t>
            </a:r>
          </a:p>
          <a:p>
            <a:pPr lvl="1"/>
            <a:r>
              <a:rPr lang="en-GB" sz="2000" dirty="0" smtClean="0"/>
              <a:t>Project outcomes</a:t>
            </a:r>
            <a:endParaRPr lang="en-GB" dirty="0" smtClean="0"/>
          </a:p>
          <a:p>
            <a:pPr marL="0" indent="0">
              <a:buFont typeface="Arial" panose="020B0604020202020204" pitchFamily="34" charset="0"/>
              <a:buNone/>
            </a:pPr>
            <a:endParaRPr lang="en-GB" dirty="0"/>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9120" y="1600200"/>
            <a:ext cx="2346472" cy="351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561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5482952" cy="1143000"/>
          </a:xfrm>
        </p:spPr>
        <p:txBody>
          <a:bodyPr/>
          <a:lstStyle/>
          <a:p>
            <a:pPr algn="l"/>
            <a:r>
              <a:rPr lang="en-GB" dirty="0" smtClean="0">
                <a:solidFill>
                  <a:srgbClr val="92D050"/>
                </a:solidFill>
              </a:rPr>
              <a:t>About </a:t>
            </a:r>
            <a:r>
              <a:rPr lang="en-GB" dirty="0" err="1" smtClean="0">
                <a:solidFill>
                  <a:srgbClr val="92D050"/>
                </a:solidFill>
              </a:rPr>
              <a:t>EcoQUIP</a:t>
            </a:r>
            <a:endParaRPr lang="en-GB"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6" name="Content Placeholder 2"/>
          <p:cNvSpPr txBox="1">
            <a:spLocks/>
          </p:cNvSpPr>
          <p:nvPr/>
        </p:nvSpPr>
        <p:spPr>
          <a:xfrm>
            <a:off x="323528" y="1268760"/>
            <a:ext cx="7992888" cy="54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400" b="1" dirty="0" smtClean="0"/>
          </a:p>
          <a:p>
            <a:pPr marL="0" indent="0" algn="ctr">
              <a:buFont typeface="Arial" panose="020B0604020202020204" pitchFamily="34" charset="0"/>
              <a:buNone/>
            </a:pPr>
            <a:r>
              <a:rPr lang="en-GB" sz="2400" b="1" dirty="0" smtClean="0">
                <a:solidFill>
                  <a:schemeClr val="accent4">
                    <a:lumMod val="75000"/>
                  </a:schemeClr>
                </a:solidFill>
              </a:rPr>
              <a:t>Demonstrating that new approaches to procurement can deliver Efficiency, Quality </a:t>
            </a:r>
            <a:r>
              <a:rPr lang="en-GB" sz="2400" b="1" u="sng" dirty="0" smtClean="0">
                <a:solidFill>
                  <a:schemeClr val="accent4">
                    <a:lumMod val="75000"/>
                  </a:schemeClr>
                </a:solidFill>
              </a:rPr>
              <a:t>and</a:t>
            </a:r>
            <a:r>
              <a:rPr lang="en-GB" sz="2400" b="1" dirty="0" smtClean="0">
                <a:solidFill>
                  <a:schemeClr val="accent4">
                    <a:lumMod val="75000"/>
                  </a:schemeClr>
                </a:solidFill>
              </a:rPr>
              <a:t> Sustainability in the healthcare sector</a:t>
            </a:r>
            <a:endParaRPr lang="en-US" sz="2400" b="1" dirty="0" smtClean="0">
              <a:solidFill>
                <a:schemeClr val="accent4">
                  <a:lumMod val="75000"/>
                </a:schemeClr>
              </a:solidFill>
            </a:endParaRPr>
          </a:p>
          <a:p>
            <a:pPr marL="0" indent="0">
              <a:buFont typeface="Arial" panose="020B0604020202020204" pitchFamily="34" charset="0"/>
              <a:buNone/>
            </a:pPr>
            <a:endParaRPr lang="en-US" sz="1800" b="1" dirty="0" smtClean="0"/>
          </a:p>
          <a:p>
            <a:pPr marL="0" indent="0" algn="ctr">
              <a:buFont typeface="Arial" panose="020B0604020202020204" pitchFamily="34" charset="0"/>
              <a:buNone/>
            </a:pPr>
            <a:endParaRPr lang="en-US" sz="1100" dirty="0" smtClean="0">
              <a:solidFill>
                <a:srgbClr val="FF8000"/>
              </a:solidFill>
            </a:endParaRPr>
          </a:p>
          <a:p>
            <a:pPr marL="0" indent="0">
              <a:lnSpc>
                <a:spcPct val="50000"/>
              </a:lnSpc>
              <a:buFont typeface="Arial" panose="020B0604020202020204" pitchFamily="34" charset="0"/>
              <a:buNone/>
            </a:pPr>
            <a:endParaRPr lang="en-US" sz="1100" b="1" dirty="0" smtClean="0"/>
          </a:p>
          <a:p>
            <a:pPr marL="0" indent="0">
              <a:buFont typeface="Arial" panose="020B0604020202020204" pitchFamily="34" charset="0"/>
              <a:buNone/>
            </a:pPr>
            <a:endParaRPr lang="en-GB" sz="1100" dirty="0"/>
          </a:p>
        </p:txBody>
      </p:sp>
      <p:pic>
        <p:nvPicPr>
          <p:cNvPr id="7" name="Picture 6" descr="Screen Shot 2015-04-21 at 15.15.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3284984"/>
            <a:ext cx="4007212" cy="2967368"/>
          </a:xfrm>
          <a:prstGeom prst="rect">
            <a:avLst/>
          </a:prstGeom>
        </p:spPr>
      </p:pic>
      <p:sp>
        <p:nvSpPr>
          <p:cNvPr id="8" name="TextBox 7"/>
          <p:cNvSpPr txBox="1"/>
          <p:nvPr/>
        </p:nvSpPr>
        <p:spPr>
          <a:xfrm>
            <a:off x="5004048" y="3660672"/>
            <a:ext cx="3528392" cy="2215991"/>
          </a:xfrm>
          <a:prstGeom prst="rect">
            <a:avLst/>
          </a:prstGeom>
          <a:noFill/>
          <a:ln>
            <a:noFill/>
          </a:ln>
        </p:spPr>
        <p:txBody>
          <a:bodyPr wrap="square" rtlCol="0">
            <a:spAutoFit/>
          </a:bodyPr>
          <a:lstStyle/>
          <a:p>
            <a:pPr algn="ctr"/>
            <a:r>
              <a:rPr lang="en-US" sz="2400" dirty="0">
                <a:solidFill>
                  <a:srgbClr val="604A7B"/>
                </a:solidFill>
                <a:hlinkClick r:id="rId5"/>
              </a:rPr>
              <a:t>http://</a:t>
            </a:r>
            <a:r>
              <a:rPr lang="en-US" sz="2400" dirty="0" smtClean="0">
                <a:solidFill>
                  <a:srgbClr val="604A7B"/>
                </a:solidFill>
                <a:hlinkClick r:id="rId5"/>
              </a:rPr>
              <a:t>www.ecoquip.eu</a:t>
            </a:r>
            <a:r>
              <a:rPr lang="en-US" sz="2400" dirty="0" smtClean="0">
                <a:solidFill>
                  <a:srgbClr val="604A7B"/>
                </a:solidFill>
              </a:rPr>
              <a:t> </a:t>
            </a:r>
          </a:p>
          <a:p>
            <a:pPr algn="ctr"/>
            <a:endParaRPr lang="en-US" sz="2400" dirty="0">
              <a:solidFill>
                <a:srgbClr val="604A7B"/>
              </a:solidFill>
            </a:endParaRPr>
          </a:p>
          <a:p>
            <a:pPr algn="ctr"/>
            <a:r>
              <a:rPr lang="en-US" sz="2400" dirty="0" smtClean="0">
                <a:solidFill>
                  <a:srgbClr val="604A7B"/>
                </a:solidFill>
              </a:rPr>
              <a:t>@</a:t>
            </a:r>
            <a:r>
              <a:rPr lang="en-US" sz="2400" dirty="0" err="1" smtClean="0">
                <a:solidFill>
                  <a:srgbClr val="604A7B"/>
                </a:solidFill>
              </a:rPr>
              <a:t>ecoquip</a:t>
            </a:r>
            <a:endParaRPr lang="en-US" sz="2400" dirty="0" smtClean="0">
              <a:solidFill>
                <a:srgbClr val="604A7B"/>
              </a:solidFill>
            </a:endParaRPr>
          </a:p>
          <a:p>
            <a:pPr algn="ctr"/>
            <a:endParaRPr lang="en-US" sz="2400" dirty="0">
              <a:solidFill>
                <a:srgbClr val="604A7B"/>
              </a:solidFill>
            </a:endParaRPr>
          </a:p>
          <a:p>
            <a:pPr algn="ctr"/>
            <a:r>
              <a:rPr lang="en-US" sz="2400" dirty="0" smtClean="0">
                <a:solidFill>
                  <a:srgbClr val="604A7B"/>
                </a:solidFill>
              </a:rPr>
              <a:t>#</a:t>
            </a:r>
            <a:r>
              <a:rPr lang="en-US" sz="2400" dirty="0" err="1" smtClean="0">
                <a:solidFill>
                  <a:srgbClr val="604A7B"/>
                </a:solidFill>
              </a:rPr>
              <a:t>ecoquipnetwork</a:t>
            </a:r>
            <a:endParaRPr lang="en-US" sz="2400" dirty="0" smtClean="0">
              <a:solidFill>
                <a:srgbClr val="604A7B"/>
              </a:solidFill>
            </a:endParaRPr>
          </a:p>
          <a:p>
            <a:pPr algn="ctr"/>
            <a:endParaRPr lang="en-US" dirty="0"/>
          </a:p>
        </p:txBody>
      </p:sp>
    </p:spTree>
    <p:extLst>
      <p:ext uri="{BB962C8B-B14F-4D97-AF65-F5344CB8AC3E}">
        <p14:creationId xmlns:p14="http://schemas.microsoft.com/office/powerpoint/2010/main" val="3785804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5482952" cy="1143000"/>
          </a:xfrm>
        </p:spPr>
        <p:txBody>
          <a:bodyPr/>
          <a:lstStyle/>
          <a:p>
            <a:pPr algn="l"/>
            <a:r>
              <a:rPr lang="en-GB" dirty="0" smtClean="0">
                <a:solidFill>
                  <a:srgbClr val="92D050"/>
                </a:solidFill>
              </a:rPr>
              <a:t>Project Partners</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6" name="Content Placeholder 2"/>
          <p:cNvSpPr>
            <a:spLocks noGrp="1"/>
          </p:cNvSpPr>
          <p:nvPr>
            <p:ph idx="1"/>
          </p:nvPr>
        </p:nvSpPr>
        <p:spPr>
          <a:xfrm>
            <a:off x="323528" y="1340768"/>
            <a:ext cx="8424936" cy="5400600"/>
          </a:xfrm>
        </p:spPr>
        <p:txBody>
          <a:bodyPr>
            <a:normAutofit/>
          </a:bodyPr>
          <a:lstStyle/>
          <a:p>
            <a:pPr marL="0" indent="0">
              <a:buNone/>
            </a:pPr>
            <a:endParaRPr lang="en-US" sz="1800" b="1" dirty="0">
              <a:solidFill>
                <a:srgbClr val="604A7B"/>
              </a:solidFill>
            </a:endParaRPr>
          </a:p>
          <a:p>
            <a:pPr lvl="0"/>
            <a:r>
              <a:rPr lang="en-GB" sz="1800" dirty="0"/>
              <a:t>Department for Business, Innovation and Skills (Coordinator)</a:t>
            </a:r>
          </a:p>
          <a:p>
            <a:pPr lvl="0"/>
            <a:r>
              <a:rPr lang="en-GB" sz="1800" dirty="0"/>
              <a:t>Bologna University Authority – St. </a:t>
            </a:r>
            <a:r>
              <a:rPr lang="en-GB" sz="1800" dirty="0" err="1"/>
              <a:t>Orsola</a:t>
            </a:r>
            <a:r>
              <a:rPr lang="en-GB" sz="1800" dirty="0"/>
              <a:t>-Malpighi Polyclinic</a:t>
            </a:r>
          </a:p>
          <a:p>
            <a:pPr lvl="0"/>
            <a:r>
              <a:rPr lang="en-GB" sz="1800" b="1" dirty="0">
                <a:solidFill>
                  <a:srgbClr val="604A7B"/>
                </a:solidFill>
              </a:rPr>
              <a:t>Erasmus University Medical Centre</a:t>
            </a:r>
          </a:p>
          <a:p>
            <a:pPr lvl="0"/>
            <a:r>
              <a:rPr lang="en-GB" sz="1800" dirty="0"/>
              <a:t>Nottingham University Hospitals NHS Trust</a:t>
            </a:r>
          </a:p>
          <a:p>
            <a:pPr lvl="0"/>
            <a:r>
              <a:rPr lang="en-GB" sz="1800" dirty="0" err="1"/>
              <a:t>Sucha</a:t>
            </a:r>
            <a:r>
              <a:rPr lang="en-GB" sz="1800" dirty="0"/>
              <a:t> </a:t>
            </a:r>
            <a:r>
              <a:rPr lang="en-GB" sz="1800" dirty="0" err="1"/>
              <a:t>Beskidzka</a:t>
            </a:r>
            <a:r>
              <a:rPr lang="en-GB" sz="1800" dirty="0"/>
              <a:t> Hospital</a:t>
            </a:r>
          </a:p>
          <a:p>
            <a:pPr lvl="0"/>
            <a:r>
              <a:rPr lang="en-GB" sz="1800" dirty="0" err="1"/>
              <a:t>Semmelweis</a:t>
            </a:r>
            <a:r>
              <a:rPr lang="en-GB" sz="1800" dirty="0"/>
              <a:t> University Health Services Management Training Centre</a:t>
            </a:r>
          </a:p>
          <a:p>
            <a:pPr lvl="0"/>
            <a:r>
              <a:rPr lang="en-GB" sz="1800" dirty="0"/>
              <a:t>The Rotherham NHS Foundation Trust</a:t>
            </a:r>
          </a:p>
          <a:p>
            <a:pPr lvl="0"/>
            <a:r>
              <a:rPr lang="en-GB" sz="1800" dirty="0"/>
              <a:t>Department of Health England</a:t>
            </a:r>
          </a:p>
          <a:p>
            <a:pPr lvl="0"/>
            <a:r>
              <a:rPr lang="en-GB" sz="1800" dirty="0"/>
              <a:t>European Health Property Network</a:t>
            </a:r>
          </a:p>
          <a:p>
            <a:pPr lvl="0"/>
            <a:r>
              <a:rPr lang="en-GB" sz="1800" dirty="0"/>
              <a:t>Heath Care Without Harm Europe</a:t>
            </a:r>
          </a:p>
          <a:p>
            <a:pPr lvl="0"/>
            <a:r>
              <a:rPr lang="en-GB" sz="1800" dirty="0"/>
              <a:t>Optimat Ltd</a:t>
            </a:r>
          </a:p>
          <a:p>
            <a:pPr lvl="0"/>
            <a:r>
              <a:rPr lang="en-GB" sz="1800" dirty="0"/>
              <a:t>JERA Consulting Ltd</a:t>
            </a:r>
          </a:p>
          <a:p>
            <a:pPr marL="0" indent="0">
              <a:buNone/>
            </a:pPr>
            <a:endParaRPr lang="en-US" sz="1800" b="1" dirty="0" smtClean="0"/>
          </a:p>
          <a:p>
            <a:pPr marL="0" indent="0" algn="ctr">
              <a:buNone/>
            </a:pPr>
            <a:endParaRPr lang="en-US" sz="1100" dirty="0">
              <a:solidFill>
                <a:srgbClr val="FF8000"/>
              </a:solidFill>
            </a:endParaRPr>
          </a:p>
          <a:p>
            <a:pPr marL="0" indent="0">
              <a:lnSpc>
                <a:spcPct val="50000"/>
              </a:lnSpc>
              <a:buNone/>
            </a:pPr>
            <a:endParaRPr lang="en-US" sz="1100" b="1" dirty="0"/>
          </a:p>
          <a:p>
            <a:pPr marL="0" indent="0">
              <a:buNone/>
            </a:pPr>
            <a:endParaRPr lang="en-GB" sz="1100" dirty="0"/>
          </a:p>
        </p:txBody>
      </p:sp>
      <p:pic>
        <p:nvPicPr>
          <p:cNvPr id="7" name="Content Placeholder 3" descr="Screen Shot 2015-04-21 at 16.02.26.png"/>
          <p:cNvPicPr>
            <a:picLocks noChangeAspect="1"/>
          </p:cNvPicPr>
          <p:nvPr/>
        </p:nvPicPr>
        <p:blipFill>
          <a:blip r:embed="rId4">
            <a:extLst>
              <a:ext uri="{28A0092B-C50C-407E-A947-70E740481C1C}">
                <a14:useLocalDpi xmlns:a14="http://schemas.microsoft.com/office/drawing/2010/main" val="0"/>
              </a:ext>
            </a:extLst>
          </a:blip>
          <a:srcRect t="7033" b="7033"/>
          <a:stretch>
            <a:fillRect/>
          </a:stretch>
        </p:blipFill>
        <p:spPr>
          <a:xfrm>
            <a:off x="5652120" y="4509120"/>
            <a:ext cx="3151272" cy="1885657"/>
          </a:xfrm>
          <a:prstGeom prst="rect">
            <a:avLst/>
          </a:prstGeom>
        </p:spPr>
      </p:pic>
    </p:spTree>
    <p:extLst>
      <p:ext uri="{BB962C8B-B14F-4D97-AF65-F5344CB8AC3E}">
        <p14:creationId xmlns:p14="http://schemas.microsoft.com/office/powerpoint/2010/main" val="2201449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5482952" cy="1143000"/>
          </a:xfrm>
        </p:spPr>
        <p:txBody>
          <a:bodyPr/>
          <a:lstStyle/>
          <a:p>
            <a:pPr algn="l"/>
            <a:r>
              <a:rPr lang="en-GB" dirty="0" smtClean="0">
                <a:solidFill>
                  <a:srgbClr val="92D050"/>
                </a:solidFill>
              </a:rPr>
              <a:t>Why Innovation?</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8" name="Content Placeholder 2"/>
          <p:cNvSpPr>
            <a:spLocks noGrp="1"/>
          </p:cNvSpPr>
          <p:nvPr>
            <p:ph idx="1"/>
          </p:nvPr>
        </p:nvSpPr>
        <p:spPr>
          <a:xfrm>
            <a:off x="251520" y="1380727"/>
            <a:ext cx="6336704" cy="5400600"/>
          </a:xfrm>
        </p:spPr>
        <p:txBody>
          <a:bodyPr>
            <a:normAutofit/>
          </a:bodyPr>
          <a:lstStyle/>
          <a:p>
            <a:pPr lvl="0">
              <a:defRPr/>
            </a:pPr>
            <a:r>
              <a:rPr lang="en-GB" sz="2400" dirty="0">
                <a:solidFill>
                  <a:srgbClr val="604A7B"/>
                </a:solidFill>
              </a:rPr>
              <a:t>Across Europe, healthcare systems are facing major challenges</a:t>
            </a:r>
            <a:r>
              <a:rPr lang="en-GB" sz="2400" dirty="0" smtClean="0">
                <a:solidFill>
                  <a:srgbClr val="604A7B"/>
                </a:solidFill>
              </a:rPr>
              <a:t>:</a:t>
            </a:r>
            <a:endParaRPr lang="en-GB" sz="2400" dirty="0">
              <a:solidFill>
                <a:srgbClr val="604A7B"/>
              </a:solidFill>
            </a:endParaRPr>
          </a:p>
          <a:p>
            <a:pPr lvl="1">
              <a:defRPr/>
            </a:pPr>
            <a:r>
              <a:rPr lang="en-GB" sz="2200" dirty="0" smtClean="0"/>
              <a:t>Upward </a:t>
            </a:r>
            <a:r>
              <a:rPr lang="en-GB" sz="2200" dirty="0"/>
              <a:t>pressure on the costs of providing care</a:t>
            </a:r>
          </a:p>
          <a:p>
            <a:pPr lvl="1">
              <a:defRPr/>
            </a:pPr>
            <a:r>
              <a:rPr lang="en-GB" sz="2200" dirty="0" smtClean="0"/>
              <a:t>Downward </a:t>
            </a:r>
            <a:r>
              <a:rPr lang="en-GB" sz="2200" dirty="0"/>
              <a:t>pressure on budgets, as public finances remain constrained</a:t>
            </a:r>
          </a:p>
          <a:p>
            <a:pPr lvl="1">
              <a:defRPr/>
            </a:pPr>
            <a:r>
              <a:rPr lang="en-GB" sz="2200" dirty="0" smtClean="0"/>
              <a:t>An </a:t>
            </a:r>
            <a:r>
              <a:rPr lang="en-GB" sz="2200" dirty="0"/>
              <a:t>unresolved gap between the service on offer and the healthcare needs of populations</a:t>
            </a:r>
          </a:p>
          <a:p>
            <a:pPr lvl="1">
              <a:defRPr/>
            </a:pPr>
            <a:r>
              <a:rPr lang="en-GB" sz="2200" dirty="0" smtClean="0"/>
              <a:t>Increased </a:t>
            </a:r>
            <a:r>
              <a:rPr lang="en-GB" sz="2200" dirty="0"/>
              <a:t>expectations that healthcare budgets and provision must be </a:t>
            </a:r>
            <a:r>
              <a:rPr lang="en-GB" sz="2200" dirty="0" smtClean="0"/>
              <a:t>sustainable</a:t>
            </a:r>
          </a:p>
          <a:p>
            <a:pPr lvl="1">
              <a:defRPr/>
            </a:pPr>
            <a:r>
              <a:rPr lang="en-GB" sz="2200" dirty="0" smtClean="0"/>
              <a:t>Increasing hygiene and infection control issues</a:t>
            </a:r>
            <a:endParaRPr lang="en-GB" sz="2200" dirty="0"/>
          </a:p>
          <a:p>
            <a:pPr>
              <a:defRPr/>
            </a:pPr>
            <a:endParaRPr lang="en-US" sz="2400" dirty="0">
              <a:solidFill>
                <a:srgbClr val="604A7B"/>
              </a:solidFill>
            </a:endParaRPr>
          </a:p>
          <a:p>
            <a:pPr>
              <a:defRPr/>
            </a:pPr>
            <a:endParaRPr lang="en-US" sz="2400" dirty="0">
              <a:solidFill>
                <a:srgbClr val="604A7B"/>
              </a:solidFill>
            </a:endParaRPr>
          </a:p>
          <a:p>
            <a:pPr>
              <a:lnSpc>
                <a:spcPct val="50000"/>
              </a:lnSpc>
              <a:defRPr/>
            </a:pPr>
            <a:endParaRPr lang="en-US" sz="2400" dirty="0">
              <a:solidFill>
                <a:srgbClr val="604A7B"/>
              </a:solidFill>
            </a:endParaRPr>
          </a:p>
          <a:p>
            <a:pPr>
              <a:defRPr/>
            </a:pPr>
            <a:endParaRPr lang="en-GB" sz="2400" dirty="0">
              <a:solidFill>
                <a:srgbClr val="604A7B"/>
              </a:solidFill>
            </a:endParaRPr>
          </a:p>
        </p:txBody>
      </p:sp>
      <p:pic>
        <p:nvPicPr>
          <p:cNvPr id="9" name="Picture 7" descr="images chim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5" y="1118035"/>
            <a:ext cx="2121364" cy="141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magical_money_like_manna_from_heav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5" y="2518178"/>
            <a:ext cx="2123728" cy="145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MP900443920.JPG"/>
          <p:cNvPicPr>
            <a:picLocks noChangeAspect="1"/>
          </p:cNvPicPr>
          <p:nvPr/>
        </p:nvPicPr>
        <p:blipFill>
          <a:blip r:embed="rId6">
            <a:extLst>
              <a:ext uri="{28A0092B-C50C-407E-A947-70E740481C1C}">
                <a14:useLocalDpi xmlns:a14="http://schemas.microsoft.com/office/drawing/2010/main" val="0"/>
              </a:ext>
            </a:extLst>
          </a:blip>
          <a:srcRect l="10419" t="14619" r="12222" b="37228"/>
          <a:stretch>
            <a:fillRect/>
          </a:stretch>
        </p:blipFill>
        <p:spPr bwMode="auto">
          <a:xfrm>
            <a:off x="6948264" y="5420847"/>
            <a:ext cx="2123727" cy="139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 Shot 2015-05-11 at 16.05.3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3917716"/>
            <a:ext cx="2123728" cy="1599516"/>
          </a:xfrm>
          <a:prstGeom prst="rect">
            <a:avLst/>
          </a:prstGeom>
        </p:spPr>
      </p:pic>
    </p:spTree>
    <p:extLst>
      <p:ext uri="{BB962C8B-B14F-4D97-AF65-F5344CB8AC3E}">
        <p14:creationId xmlns:p14="http://schemas.microsoft.com/office/powerpoint/2010/main" val="270791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2952" cy="1143000"/>
          </a:xfrm>
        </p:spPr>
        <p:txBody>
          <a:bodyPr>
            <a:normAutofit fontScale="90000"/>
          </a:bodyPr>
          <a:lstStyle/>
          <a:p>
            <a:pPr algn="l"/>
            <a:r>
              <a:rPr lang="en-GB" dirty="0" smtClean="0">
                <a:solidFill>
                  <a:srgbClr val="92D050"/>
                </a:solidFill>
              </a:rPr>
              <a:t>Innovation</a:t>
            </a:r>
            <a:r>
              <a:rPr lang="en-GB" dirty="0">
                <a:solidFill>
                  <a:srgbClr val="92D050"/>
                </a:solidFill>
              </a:rPr>
              <a:t> </a:t>
            </a:r>
            <a:r>
              <a:rPr lang="en-GB" dirty="0" smtClean="0">
                <a:solidFill>
                  <a:srgbClr val="92D050"/>
                </a:solidFill>
              </a:rPr>
              <a:t>Procurement</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13" name="Content Placeholder 2"/>
          <p:cNvSpPr>
            <a:spLocks noGrp="1"/>
          </p:cNvSpPr>
          <p:nvPr>
            <p:ph idx="1"/>
          </p:nvPr>
        </p:nvSpPr>
        <p:spPr>
          <a:xfrm>
            <a:off x="323528" y="1340768"/>
            <a:ext cx="8424936" cy="5400600"/>
          </a:xfrm>
        </p:spPr>
        <p:txBody>
          <a:bodyPr>
            <a:normAutofit/>
          </a:bodyPr>
          <a:lstStyle/>
          <a:p>
            <a:pPr>
              <a:defRPr/>
            </a:pPr>
            <a:r>
              <a:rPr lang="en-GB" sz="2400" dirty="0">
                <a:solidFill>
                  <a:srgbClr val="604A7B"/>
                </a:solidFill>
              </a:rPr>
              <a:t>Challenging times need an innovative response</a:t>
            </a:r>
          </a:p>
          <a:p>
            <a:pPr>
              <a:defRPr/>
            </a:pPr>
            <a:r>
              <a:rPr lang="en-GB" sz="2000" b="1" dirty="0">
                <a:solidFill>
                  <a:srgbClr val="604A7B"/>
                </a:solidFill>
              </a:rPr>
              <a:t>Innovation is the key to some of the biggest challenges facing </a:t>
            </a:r>
            <a:r>
              <a:rPr lang="en-GB" sz="2000" b="1" dirty="0" smtClean="0">
                <a:solidFill>
                  <a:srgbClr val="604A7B"/>
                </a:solidFill>
              </a:rPr>
              <a:t>society, and the healthcare sector</a:t>
            </a:r>
            <a:endParaRPr lang="en-GB" sz="2000" b="1" dirty="0">
              <a:solidFill>
                <a:srgbClr val="604A7B"/>
              </a:solidFill>
            </a:endParaRPr>
          </a:p>
          <a:p>
            <a:pPr lvl="1">
              <a:defRPr/>
            </a:pPr>
            <a:r>
              <a:rPr lang="en-GB" sz="2000" dirty="0" smtClean="0"/>
              <a:t>Changing demographics and aging populations</a:t>
            </a:r>
            <a:endParaRPr lang="en-GB" sz="2000" dirty="0"/>
          </a:p>
          <a:p>
            <a:pPr lvl="1">
              <a:defRPr/>
            </a:pPr>
            <a:r>
              <a:rPr lang="en-GB" sz="2000" dirty="0"/>
              <a:t>Climate change mitigation and adaptation</a:t>
            </a:r>
          </a:p>
          <a:p>
            <a:pPr lvl="1">
              <a:defRPr/>
            </a:pPr>
            <a:r>
              <a:rPr lang="en-GB" sz="2000" dirty="0"/>
              <a:t>Sustainable </a:t>
            </a:r>
            <a:r>
              <a:rPr lang="en-GB" sz="2000" dirty="0" smtClean="0"/>
              <a:t>development</a:t>
            </a:r>
            <a:r>
              <a:rPr lang="en-GB" sz="2000" dirty="0"/>
              <a:t> </a:t>
            </a:r>
            <a:r>
              <a:rPr lang="en-GB" sz="2000" dirty="0" smtClean="0"/>
              <a:t>and resource </a:t>
            </a:r>
            <a:r>
              <a:rPr lang="en-GB" sz="2000" dirty="0"/>
              <a:t>efficiency </a:t>
            </a:r>
          </a:p>
          <a:p>
            <a:pPr lvl="1">
              <a:defRPr/>
            </a:pPr>
            <a:r>
              <a:rPr lang="en-GB" sz="2000" dirty="0"/>
              <a:t>Financial pressures</a:t>
            </a:r>
          </a:p>
          <a:p>
            <a:pPr lvl="2">
              <a:defRPr/>
            </a:pPr>
            <a:r>
              <a:rPr lang="en-GB" sz="2000" dirty="0"/>
              <a:t>Better services for lower </a:t>
            </a:r>
            <a:r>
              <a:rPr lang="en-GB" sz="2000" dirty="0" smtClean="0"/>
              <a:t>cost -  </a:t>
            </a:r>
            <a:r>
              <a:rPr lang="en-GB" sz="2000" dirty="0"/>
              <a:t>“More for less</a:t>
            </a:r>
            <a:r>
              <a:rPr lang="en-GB" sz="2000" dirty="0" smtClean="0"/>
              <a:t>”</a:t>
            </a:r>
            <a:endParaRPr lang="en-GB" sz="2000" dirty="0"/>
          </a:p>
          <a:p>
            <a:pPr>
              <a:defRPr/>
            </a:pPr>
            <a:r>
              <a:rPr lang="en-GB" dirty="0" smtClean="0">
                <a:solidFill>
                  <a:srgbClr val="604A7B"/>
                </a:solidFill>
              </a:rPr>
              <a:t>BUT</a:t>
            </a:r>
          </a:p>
          <a:p>
            <a:pPr lvl="1">
              <a:defRPr/>
            </a:pPr>
            <a:r>
              <a:rPr lang="en-GB" sz="2000" dirty="0" smtClean="0"/>
              <a:t>The ‘usual’ approaches to procurement stifle innovation in the supply chain and lock in old solutions</a:t>
            </a:r>
          </a:p>
          <a:p>
            <a:pPr lvl="1">
              <a:defRPr/>
            </a:pPr>
            <a:r>
              <a:rPr lang="en-GB" sz="2000" dirty="0" smtClean="0"/>
              <a:t>New ‘pro-innovation’ approaches are needed………</a:t>
            </a:r>
          </a:p>
          <a:p>
            <a:pPr marL="914400" lvl="2" indent="0">
              <a:buNone/>
              <a:defRPr/>
            </a:pPr>
            <a:endParaRPr lang="en-GB" sz="2000" dirty="0"/>
          </a:p>
          <a:p>
            <a:pPr lvl="1">
              <a:defRPr/>
            </a:pPr>
            <a:endParaRPr lang="en-GB" dirty="0"/>
          </a:p>
          <a:p>
            <a:pPr marL="0" indent="0">
              <a:buNone/>
            </a:pPr>
            <a:endParaRPr lang="en-US" sz="1800" b="1" dirty="0" smtClean="0"/>
          </a:p>
          <a:p>
            <a:pPr marL="0" indent="0" algn="ctr">
              <a:buNone/>
            </a:pPr>
            <a:endParaRPr lang="en-US" sz="1100" dirty="0">
              <a:solidFill>
                <a:srgbClr val="FF8000"/>
              </a:solidFill>
            </a:endParaRPr>
          </a:p>
          <a:p>
            <a:pPr marL="0" indent="0">
              <a:lnSpc>
                <a:spcPct val="50000"/>
              </a:lnSpc>
              <a:buNone/>
            </a:pPr>
            <a:endParaRPr lang="en-US" sz="1100" b="1" dirty="0"/>
          </a:p>
          <a:p>
            <a:pPr marL="0" indent="0">
              <a:buNone/>
            </a:pPr>
            <a:endParaRPr lang="en-GB" sz="1100" dirty="0"/>
          </a:p>
        </p:txBody>
      </p:sp>
    </p:spTree>
    <p:extLst>
      <p:ext uri="{BB962C8B-B14F-4D97-AF65-F5344CB8AC3E}">
        <p14:creationId xmlns:p14="http://schemas.microsoft.com/office/powerpoint/2010/main" val="3291309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2952" cy="1143000"/>
          </a:xfrm>
        </p:spPr>
        <p:txBody>
          <a:bodyPr>
            <a:normAutofit fontScale="90000"/>
          </a:bodyPr>
          <a:lstStyle/>
          <a:p>
            <a:pPr algn="l"/>
            <a:r>
              <a:rPr lang="en-GB" dirty="0" smtClean="0">
                <a:solidFill>
                  <a:srgbClr val="92D050"/>
                </a:solidFill>
              </a:rPr>
              <a:t>Innovation</a:t>
            </a:r>
            <a:r>
              <a:rPr lang="en-GB" dirty="0">
                <a:solidFill>
                  <a:srgbClr val="92D050"/>
                </a:solidFill>
              </a:rPr>
              <a:t> </a:t>
            </a:r>
            <a:r>
              <a:rPr lang="en-GB" dirty="0" smtClean="0">
                <a:solidFill>
                  <a:srgbClr val="92D050"/>
                </a:solidFill>
              </a:rPr>
              <a:t>Procurement</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6" name="Content Placeholder 3"/>
          <p:cNvSpPr>
            <a:spLocks noGrp="1"/>
          </p:cNvSpPr>
          <p:nvPr>
            <p:ph idx="1"/>
          </p:nvPr>
        </p:nvSpPr>
        <p:spPr>
          <a:xfrm>
            <a:off x="457200" y="1600200"/>
            <a:ext cx="8229600" cy="4525963"/>
          </a:xfrm>
        </p:spPr>
        <p:txBody>
          <a:bodyPr/>
          <a:lstStyle/>
          <a:p>
            <a:pPr>
              <a:defRPr/>
            </a:pPr>
            <a:r>
              <a:rPr lang="en-GB" sz="2800" b="1" dirty="0" smtClean="0">
                <a:solidFill>
                  <a:srgbClr val="604A7B"/>
                </a:solidFill>
              </a:rPr>
              <a:t>But, what is </a:t>
            </a:r>
            <a:r>
              <a:rPr lang="en-GB" sz="2800" b="1" dirty="0" smtClean="0">
                <a:solidFill>
                  <a:srgbClr val="604A7B"/>
                </a:solidFill>
              </a:rPr>
              <a:t>it?</a:t>
            </a:r>
            <a:endParaRPr lang="en-GB" sz="2800" b="1" dirty="0" smtClean="0">
              <a:solidFill>
                <a:srgbClr val="604A7B"/>
              </a:solidFill>
            </a:endParaRPr>
          </a:p>
          <a:p>
            <a:pPr marL="0" indent="0">
              <a:buNone/>
              <a:defRPr/>
            </a:pPr>
            <a:r>
              <a:rPr lang="en-GB" sz="2400" dirty="0" smtClean="0"/>
              <a:t>Buying </a:t>
            </a:r>
            <a:r>
              <a:rPr lang="en-GB" sz="2400" dirty="0"/>
              <a:t>goods and services </a:t>
            </a:r>
            <a:r>
              <a:rPr lang="en-GB" b="1" dirty="0">
                <a:solidFill>
                  <a:srgbClr val="604A7B"/>
                </a:solidFill>
              </a:rPr>
              <a:t>in a way</a:t>
            </a:r>
            <a:r>
              <a:rPr lang="en-GB" dirty="0">
                <a:solidFill>
                  <a:srgbClr val="604A7B"/>
                </a:solidFill>
              </a:rPr>
              <a:t> </a:t>
            </a:r>
            <a:r>
              <a:rPr lang="en-GB" sz="2400" dirty="0"/>
              <a:t>that stimulates the supply chain to invest in developing better and more innovative goods and services to meet the </a:t>
            </a:r>
            <a:r>
              <a:rPr lang="en-GB" b="1" dirty="0">
                <a:solidFill>
                  <a:srgbClr val="604A7B"/>
                </a:solidFill>
              </a:rPr>
              <a:t>unmet needs</a:t>
            </a:r>
            <a:r>
              <a:rPr lang="en-GB" dirty="0">
                <a:solidFill>
                  <a:srgbClr val="604A7B"/>
                </a:solidFill>
              </a:rPr>
              <a:t> </a:t>
            </a:r>
            <a:r>
              <a:rPr lang="en-GB" sz="2400" dirty="0"/>
              <a:t>of an organisation</a:t>
            </a:r>
            <a:endParaRPr lang="en-GB" sz="2400" b="1" dirty="0"/>
          </a:p>
          <a:p>
            <a:endParaRPr lang="en-US" dirty="0"/>
          </a:p>
        </p:txBody>
      </p:sp>
      <p:graphicFrame>
        <p:nvGraphicFramePr>
          <p:cNvPr id="7" name="Diagram 6"/>
          <p:cNvGraphicFramePr/>
          <p:nvPr>
            <p:extLst>
              <p:ext uri="{D42A27DB-BD31-4B8C-83A1-F6EECF244321}">
                <p14:modId xmlns:p14="http://schemas.microsoft.com/office/powerpoint/2010/main" val="628678822"/>
              </p:ext>
            </p:extLst>
          </p:nvPr>
        </p:nvGraphicFramePr>
        <p:xfrm>
          <a:off x="1259632" y="3645024"/>
          <a:ext cx="6048672" cy="3096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0934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pic>
        <p:nvPicPr>
          <p:cNvPr id="8" name="Content Placeholder 3" descr="The Buyer Supplier Paradox.jpg"/>
          <p:cNvPicPr>
            <a:picLocks noChangeAspect="1"/>
          </p:cNvPicPr>
          <p:nvPr/>
        </p:nvPicPr>
        <p:blipFill>
          <a:blip r:embed="rId4">
            <a:extLst>
              <a:ext uri="{28A0092B-C50C-407E-A947-70E740481C1C}">
                <a14:useLocalDpi xmlns:a14="http://schemas.microsoft.com/office/drawing/2010/main" val="0"/>
              </a:ext>
            </a:extLst>
          </a:blip>
          <a:srcRect l="4688" r="4688"/>
          <a:stretch>
            <a:fillRect/>
          </a:stretch>
        </p:blipFill>
        <p:spPr bwMode="auto">
          <a:xfrm>
            <a:off x="467543" y="1138710"/>
            <a:ext cx="7992889" cy="524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839585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2952" cy="1143000"/>
          </a:xfrm>
        </p:spPr>
        <p:txBody>
          <a:bodyPr>
            <a:normAutofit fontScale="90000"/>
          </a:bodyPr>
          <a:lstStyle/>
          <a:p>
            <a:pPr algn="l"/>
            <a:r>
              <a:rPr lang="en-GB" dirty="0" smtClean="0">
                <a:solidFill>
                  <a:srgbClr val="92D050"/>
                </a:solidFill>
              </a:rPr>
              <a:t>Innovation</a:t>
            </a:r>
            <a:r>
              <a:rPr lang="en-GB" dirty="0">
                <a:solidFill>
                  <a:srgbClr val="92D050"/>
                </a:solidFill>
              </a:rPr>
              <a:t> </a:t>
            </a:r>
            <a:r>
              <a:rPr lang="en-GB" dirty="0" smtClean="0">
                <a:solidFill>
                  <a:srgbClr val="92D050"/>
                </a:solidFill>
              </a:rPr>
              <a:t>Procurement</a:t>
            </a:r>
            <a:endParaRPr lang="en-GB" dirty="0">
              <a:solidFill>
                <a:srgbClr val="92D050"/>
              </a:solidFill>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4664"/>
            <a:ext cx="2728344" cy="564875"/>
          </a:xfrm>
          <a:prstGeom prst="rect">
            <a:avLst/>
          </a:prstGeom>
        </p:spPr>
      </p:pic>
      <p:sp>
        <p:nvSpPr>
          <p:cNvPr id="8" name="Content Placeholder 3"/>
          <p:cNvSpPr>
            <a:spLocks noGrp="1"/>
          </p:cNvSpPr>
          <p:nvPr>
            <p:ph idx="1"/>
          </p:nvPr>
        </p:nvSpPr>
        <p:spPr>
          <a:xfrm>
            <a:off x="467544" y="1340768"/>
            <a:ext cx="8229600" cy="4525963"/>
          </a:xfrm>
        </p:spPr>
        <p:txBody>
          <a:bodyPr/>
          <a:lstStyle/>
          <a:p>
            <a:pPr>
              <a:defRPr/>
            </a:pPr>
            <a:r>
              <a:rPr lang="en-GB" sz="2400" dirty="0" smtClean="0">
                <a:solidFill>
                  <a:srgbClr val="604A7B"/>
                </a:solidFill>
              </a:rPr>
              <a:t>The Forward Commitment </a:t>
            </a:r>
            <a:r>
              <a:rPr lang="en-GB" sz="2400" dirty="0">
                <a:solidFill>
                  <a:srgbClr val="604A7B"/>
                </a:solidFill>
              </a:rPr>
              <a:t>P</a:t>
            </a:r>
            <a:r>
              <a:rPr lang="en-GB" sz="2400" dirty="0" smtClean="0">
                <a:solidFill>
                  <a:srgbClr val="604A7B"/>
                </a:solidFill>
              </a:rPr>
              <a:t>rocurement </a:t>
            </a:r>
            <a:r>
              <a:rPr lang="en-GB" sz="2400" dirty="0">
                <a:solidFill>
                  <a:srgbClr val="604A7B"/>
                </a:solidFill>
              </a:rPr>
              <a:t>M</a:t>
            </a:r>
            <a:r>
              <a:rPr lang="en-GB" sz="2400" dirty="0" smtClean="0">
                <a:solidFill>
                  <a:srgbClr val="604A7B"/>
                </a:solidFill>
              </a:rPr>
              <a:t>ethod</a:t>
            </a:r>
          </a:p>
          <a:p>
            <a:endParaRPr lang="en-US" dirty="0"/>
          </a:p>
        </p:txBody>
      </p:sp>
      <p:pic>
        <p:nvPicPr>
          <p:cNvPr id="9" name="Picture 8" descr="Screen Shot 2015-04-21 at 15.28.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988840"/>
            <a:ext cx="7868563" cy="4869160"/>
          </a:xfrm>
          <a:prstGeom prst="rect">
            <a:avLst/>
          </a:prstGeom>
        </p:spPr>
      </p:pic>
    </p:spTree>
    <p:extLst>
      <p:ext uri="{BB962C8B-B14F-4D97-AF65-F5344CB8AC3E}">
        <p14:creationId xmlns:p14="http://schemas.microsoft.com/office/powerpoint/2010/main" val="1734247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1251</Words>
  <Application>Microsoft Office PowerPoint</Application>
  <PresentationFormat>On-screen Show (4:3)</PresentationFormat>
  <Paragraphs>183</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Using Innovation Procurement to Develop a Sustainable Solution for Bed Washing at Erasmus Medical Centre  </vt:lpstr>
      <vt:lpstr>Overview</vt:lpstr>
      <vt:lpstr>About EcoQUIP</vt:lpstr>
      <vt:lpstr>Project Partners</vt:lpstr>
      <vt:lpstr>Why Innovation?</vt:lpstr>
      <vt:lpstr>Innovation Procurement</vt:lpstr>
      <vt:lpstr>Innovation Procurement</vt:lpstr>
      <vt:lpstr>PowerPoint Presentation</vt:lpstr>
      <vt:lpstr>Innovation Procurement</vt:lpstr>
      <vt:lpstr>Case Example – Erasmus MC</vt:lpstr>
      <vt:lpstr>1. Identification</vt:lpstr>
      <vt:lpstr>Identification</vt:lpstr>
      <vt:lpstr>2. Market Engagement </vt:lpstr>
      <vt:lpstr>Market Engagement </vt:lpstr>
      <vt:lpstr>Market Engagement </vt:lpstr>
      <vt:lpstr>3. Procurement </vt:lpstr>
      <vt:lpstr>Robotic Bed Washing Facility</vt:lpstr>
      <vt:lpstr>Success Factors </vt:lpstr>
      <vt:lpstr>Thank You!   ashley.stewart@optimat.co.uk   www.ecoquip.eu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Stewart</dc:creator>
  <cp:lastModifiedBy>Ashley Stewart</cp:lastModifiedBy>
  <cp:revision>19</cp:revision>
  <dcterms:created xsi:type="dcterms:W3CDTF">2015-08-19T09:39:58Z</dcterms:created>
  <dcterms:modified xsi:type="dcterms:W3CDTF">2015-10-20T08:01:19Z</dcterms:modified>
</cp:coreProperties>
</file>