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84" r:id="rId3"/>
    <p:sldId id="274" r:id="rId4"/>
    <p:sldId id="268" r:id="rId5"/>
    <p:sldId id="275" r:id="rId6"/>
    <p:sldId id="277" r:id="rId7"/>
    <p:sldId id="279" r:id="rId8"/>
    <p:sldId id="282" r:id="rId9"/>
    <p:sldId id="281" r:id="rId10"/>
    <p:sldId id="269" r:id="rId11"/>
  </p:sldIdLst>
  <p:sldSz cx="9144000" cy="6858000" type="screen4x3"/>
  <p:notesSz cx="6858000" cy="9144000"/>
  <p:embeddedFontLst>
    <p:embeddedFont>
      <p:font typeface="FlandersArtSans-Bold" panose="00000800000000000000" pitchFamily="2" charset="0"/>
      <p:bold r:id="rId13"/>
    </p:embeddedFont>
    <p:embeddedFont>
      <p:font typeface="FlandersArtSans-Regular" panose="00000500000000000000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andersArtSerif-Regular" panose="00000500000000000000" pitchFamily="2" charset="0"/>
      <p:regular r:id="rId1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73108" autoAdjust="0"/>
  </p:normalViewPr>
  <p:slideViewPr>
    <p:cSldViewPr snapToGrid="0" showGuides="1">
      <p:cViewPr varScale="1">
        <p:scale>
          <a:sx n="83" d="100"/>
          <a:sy n="83" d="100"/>
        </p:scale>
        <p:origin x="-462" y="-84"/>
      </p:cViewPr>
      <p:guideLst>
        <p:guide orient="horz" pos="216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26/10/2015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04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6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21" y="288122"/>
            <a:ext cx="1974757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3" y="576000"/>
            <a:ext cx="174757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7" y="576000"/>
            <a:ext cx="17475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0" y="570387"/>
            <a:ext cx="174757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21" y="288122"/>
            <a:ext cx="1974757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26/10/2015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7" y="576000"/>
            <a:ext cx="17475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6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26/10/2015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26/10/2015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erif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frederik.roose@mow.vlaander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 descr="9169_aangepas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8049" r="8049"/>
          <a:stretch>
            <a:fillRect/>
          </a:stretch>
        </p:blipFill>
        <p:spPr/>
      </p:pic>
      <p:grpSp>
        <p:nvGrpSpPr>
          <p:cNvPr id="12" name="Groeperen 15"/>
          <p:cNvGrpSpPr/>
          <p:nvPr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3" name="Rechthoek 12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600" b="0" dirty="0" err="1" smtClean="0">
                <a:latin typeface="FlandersArtSans-Bold" panose="00000800000000000000" pitchFamily="2" charset="0"/>
              </a:rPr>
              <a:t>Hydrography</a:t>
            </a:r>
            <a:r>
              <a:rPr lang="nl-BE" sz="3600" b="0" dirty="0" smtClean="0">
                <a:latin typeface="FlandersArtSans-Bold" panose="00000800000000000000" pitchFamily="2" charset="0"/>
              </a:rPr>
              <a:t> 2.0</a:t>
            </a:r>
            <a:endParaRPr lang="nl-BE" sz="3600" b="0" dirty="0">
              <a:latin typeface="FlandersArtSans-Bold" panose="00000800000000000000" pitchFamily="2" charset="0"/>
            </a:endParaRPr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latin typeface="FlandersArtSans-Bold" panose="00000800000000000000" pitchFamily="2" charset="0"/>
              </a:rPr>
              <a:t>Project </a:t>
            </a:r>
            <a:r>
              <a:rPr lang="nl-BE" dirty="0" err="1" smtClean="0">
                <a:latin typeface="FlandersArtSans-Bold" panose="00000800000000000000" pitchFamily="2" charset="0"/>
              </a:rPr>
              <a:t>proposal</a:t>
            </a:r>
            <a:r>
              <a:rPr lang="nl-BE" dirty="0" smtClean="0">
                <a:latin typeface="FlandersArtSans-Bold" panose="00000800000000000000" pitchFamily="2" charset="0"/>
              </a:rPr>
              <a:t> ICT-34 call</a:t>
            </a:r>
          </a:p>
          <a:p>
            <a:endParaRPr lang="nl-BE" dirty="0"/>
          </a:p>
          <a:p>
            <a:r>
              <a:rPr lang="nl-BE" dirty="0" smtClean="0">
                <a:latin typeface="FlandersArtSans-Bold" panose="00000800000000000000" pitchFamily="2" charset="0"/>
              </a:rPr>
              <a:t>2015 EU Innovation Procurement event</a:t>
            </a:r>
          </a:p>
          <a:p>
            <a:r>
              <a:rPr lang="nl-BE" dirty="0" smtClean="0">
                <a:latin typeface="FlandersArtSans-Bold" panose="00000800000000000000" pitchFamily="2" charset="0"/>
              </a:rPr>
              <a:t>28 </a:t>
            </a:r>
            <a:r>
              <a:rPr lang="nl-BE" dirty="0" err="1" smtClean="0">
                <a:latin typeface="FlandersArtSans-Bold" panose="00000800000000000000" pitchFamily="2" charset="0"/>
              </a:rPr>
              <a:t>October</a:t>
            </a:r>
            <a:r>
              <a:rPr lang="nl-BE" dirty="0" smtClean="0">
                <a:latin typeface="FlandersArtSans-Bold" panose="00000800000000000000" pitchFamily="2" charset="0"/>
              </a:rPr>
              <a:t> 2015, Paris</a:t>
            </a:r>
            <a:endParaRPr lang="nl-BE" dirty="0">
              <a:latin typeface="FlandersArtSans-Bold" panose="00000800000000000000" pitchFamily="2" charset="0"/>
            </a:endParaRPr>
          </a:p>
        </p:txBody>
      </p:sp>
      <p:sp>
        <p:nvSpPr>
          <p:cNvPr id="18" name="Tijdelijke aanduiding voor inhoud 1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" y="576000"/>
            <a:ext cx="17475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Need</a:t>
            </a:r>
            <a:r>
              <a:rPr lang="nl-BE" dirty="0" smtClean="0"/>
              <a:t> for Digital </a:t>
            </a:r>
            <a:r>
              <a:rPr lang="nl-BE" dirty="0" err="1"/>
              <a:t>Elevation</a:t>
            </a:r>
            <a:r>
              <a:rPr lang="nl-BE" dirty="0"/>
              <a:t> </a:t>
            </a:r>
            <a:r>
              <a:rPr lang="nl-BE" dirty="0" err="1"/>
              <a:t>Models</a:t>
            </a:r>
            <a:r>
              <a:rPr lang="nl-BE" dirty="0"/>
              <a:t> (</a:t>
            </a:r>
            <a:r>
              <a:rPr lang="nl-BE" dirty="0" err="1"/>
              <a:t>DEMs</a:t>
            </a:r>
            <a:r>
              <a:rPr lang="nl-BE" dirty="0"/>
              <a:t>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0" y="1914525"/>
            <a:ext cx="6558043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4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Echosounding</a:t>
            </a:r>
            <a:r>
              <a:rPr lang="nl-BE" dirty="0" smtClean="0"/>
              <a:t> (SONAR)</a:t>
            </a:r>
          </a:p>
          <a:p>
            <a:pPr lvl="1"/>
            <a:r>
              <a:rPr lang="nl-BE" dirty="0" smtClean="0"/>
              <a:t>5-6 </a:t>
            </a:r>
            <a:r>
              <a:rPr lang="nl-BE" dirty="0" err="1" smtClean="0"/>
              <a:t>vessels</a:t>
            </a:r>
            <a:r>
              <a:rPr lang="nl-BE" dirty="0" smtClean="0"/>
              <a:t> </a:t>
            </a:r>
            <a:r>
              <a:rPr lang="nl-BE" dirty="0" err="1" smtClean="0"/>
              <a:t>sail</a:t>
            </a:r>
            <a:r>
              <a:rPr lang="nl-BE" dirty="0" smtClean="0"/>
              <a:t> out </a:t>
            </a:r>
            <a:r>
              <a:rPr lang="nl-BE" dirty="0" err="1" smtClean="0"/>
              <a:t>every</a:t>
            </a:r>
            <a:r>
              <a:rPr lang="nl-BE" dirty="0" smtClean="0"/>
              <a:t> </a:t>
            </a:r>
            <a:r>
              <a:rPr lang="nl-BE" dirty="0" err="1" smtClean="0"/>
              <a:t>day</a:t>
            </a:r>
            <a:r>
              <a:rPr lang="nl-BE" dirty="0" smtClean="0"/>
              <a:t> in </a:t>
            </a:r>
            <a:r>
              <a:rPr lang="nl-BE" dirty="0" err="1" smtClean="0"/>
              <a:t>Flanders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931878" cy="3780000"/>
          </a:xfrm>
        </p:spPr>
        <p:txBody>
          <a:bodyPr/>
          <a:lstStyle/>
          <a:p>
            <a:r>
              <a:rPr lang="nl-BE" dirty="0" err="1" smtClean="0"/>
              <a:t>Airborne</a:t>
            </a:r>
            <a:r>
              <a:rPr lang="nl-BE" dirty="0" smtClean="0"/>
              <a:t> laserscanning (LIDAR)</a:t>
            </a:r>
          </a:p>
          <a:p>
            <a:pPr lvl="1"/>
            <a:r>
              <a:rPr lang="nl-BE" dirty="0" err="1" smtClean="0"/>
              <a:t>yearly</a:t>
            </a:r>
            <a:r>
              <a:rPr lang="nl-BE" dirty="0" smtClean="0"/>
              <a:t> </a:t>
            </a:r>
            <a:r>
              <a:rPr lang="nl-BE" dirty="0" err="1" smtClean="0"/>
              <a:t>surveys</a:t>
            </a:r>
            <a:endParaRPr lang="nl-BE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853196" y="5772592"/>
            <a:ext cx="4842250" cy="481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8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8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 smtClean="0"/>
              <a:t>Merging</a:t>
            </a:r>
            <a:r>
              <a:rPr lang="nl-BE" dirty="0" smtClean="0"/>
              <a:t> of data is </a:t>
            </a:r>
            <a:r>
              <a:rPr lang="nl-BE" dirty="0" err="1" smtClean="0"/>
              <a:t>needed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produce</a:t>
            </a:r>
            <a:r>
              <a:rPr lang="nl-BE" dirty="0" smtClean="0"/>
              <a:t> Digital </a:t>
            </a:r>
            <a:r>
              <a:rPr lang="nl-BE" dirty="0" err="1" smtClean="0"/>
              <a:t>Elevation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 (</a:t>
            </a:r>
            <a:r>
              <a:rPr lang="nl-BE" dirty="0" err="1" smtClean="0"/>
              <a:t>DEMs</a:t>
            </a:r>
            <a:r>
              <a:rPr lang="nl-BE" dirty="0" smtClean="0"/>
              <a:t>)</a:t>
            </a:r>
            <a:endParaRPr lang="nl-BE" dirty="0"/>
          </a:p>
        </p:txBody>
      </p:sp>
      <p:pic>
        <p:nvPicPr>
          <p:cNvPr id="7" name="Picture 6" descr="http://3.bp.blogspot.com/-80Gw8ZcyTpU/TiWWykVgNCI/AAAAAAAAAIM/azH60Oyvlf8/s1600/Lidar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2696" y="2673357"/>
            <a:ext cx="1458383" cy="2985059"/>
          </a:xfrm>
          <a:prstGeom prst="rect">
            <a:avLst/>
          </a:prstGeom>
          <a:noFill/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97" y="2928398"/>
            <a:ext cx="3108960" cy="247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Limitations</a:t>
            </a:r>
            <a:endParaRPr lang="nl-BE" dirty="0" smtClean="0"/>
          </a:p>
          <a:p>
            <a:pPr lvl="1"/>
            <a:r>
              <a:rPr lang="nl-BE" dirty="0" smtClean="0"/>
              <a:t>Survey </a:t>
            </a:r>
            <a:r>
              <a:rPr lang="nl-BE" dirty="0" err="1" smtClean="0"/>
              <a:t>areas</a:t>
            </a:r>
            <a:r>
              <a:rPr lang="nl-BE" dirty="0" smtClean="0"/>
              <a:t> are </a:t>
            </a:r>
            <a:r>
              <a:rPr lang="nl-BE" dirty="0" err="1" smtClean="0"/>
              <a:t>limited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feasible</a:t>
            </a:r>
            <a:r>
              <a:rPr lang="nl-BE" dirty="0" smtClean="0"/>
              <a:t> in 1 </a:t>
            </a:r>
            <a:r>
              <a:rPr lang="nl-BE" dirty="0" err="1" smtClean="0"/>
              <a:t>day</a:t>
            </a:r>
            <a:endParaRPr lang="nl-BE" dirty="0" smtClean="0"/>
          </a:p>
          <a:p>
            <a:pPr lvl="1"/>
            <a:r>
              <a:rPr lang="nl-BE" dirty="0" smtClean="0"/>
              <a:t>Low </a:t>
            </a:r>
            <a:r>
              <a:rPr lang="nl-BE" dirty="0" err="1" smtClean="0"/>
              <a:t>revisit</a:t>
            </a:r>
            <a:r>
              <a:rPr lang="nl-BE" dirty="0" smtClean="0"/>
              <a:t> </a:t>
            </a:r>
            <a:r>
              <a:rPr lang="nl-BE" dirty="0" err="1" smtClean="0"/>
              <a:t>frequecy</a:t>
            </a:r>
            <a:endParaRPr lang="nl-BE" dirty="0" smtClean="0"/>
          </a:p>
          <a:p>
            <a:pPr lvl="1"/>
            <a:r>
              <a:rPr lang="nl-BE" dirty="0" smtClean="0"/>
              <a:t>Data </a:t>
            </a:r>
            <a:r>
              <a:rPr lang="nl-BE" dirty="0" err="1" smtClean="0"/>
              <a:t>acquisition</a:t>
            </a:r>
            <a:r>
              <a:rPr lang="nl-BE" dirty="0" smtClean="0"/>
              <a:t> and processing are </a:t>
            </a:r>
            <a:r>
              <a:rPr lang="nl-BE" dirty="0" err="1" smtClean="0"/>
              <a:t>costly</a:t>
            </a:r>
            <a:r>
              <a:rPr lang="nl-BE" dirty="0" smtClean="0"/>
              <a:t> and </a:t>
            </a:r>
            <a:r>
              <a:rPr lang="nl-BE" dirty="0" err="1" smtClean="0"/>
              <a:t>labour</a:t>
            </a:r>
            <a:r>
              <a:rPr lang="nl-BE" dirty="0" smtClean="0"/>
              <a:t> intensive</a:t>
            </a:r>
          </a:p>
          <a:p>
            <a:pPr lvl="1"/>
            <a:r>
              <a:rPr lang="nl-BE" dirty="0" smtClean="0"/>
              <a:t>High </a:t>
            </a:r>
            <a:r>
              <a:rPr lang="nl-BE" dirty="0" err="1" smtClean="0"/>
              <a:t>efforts</a:t>
            </a:r>
            <a:r>
              <a:rPr lang="nl-BE" dirty="0" smtClean="0"/>
              <a:t> are </a:t>
            </a:r>
            <a:r>
              <a:rPr lang="nl-BE" dirty="0" err="1" smtClean="0"/>
              <a:t>needed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adequately</a:t>
            </a:r>
            <a:r>
              <a:rPr lang="nl-BE" dirty="0" smtClean="0"/>
              <a:t> cover </a:t>
            </a:r>
            <a:r>
              <a:rPr lang="nl-BE" dirty="0" err="1" smtClean="0"/>
              <a:t>intertidal</a:t>
            </a:r>
            <a:r>
              <a:rPr lang="nl-BE" dirty="0" smtClean="0"/>
              <a:t> </a:t>
            </a:r>
            <a:r>
              <a:rPr lang="nl-BE" dirty="0" err="1" smtClean="0"/>
              <a:t>areas</a:t>
            </a:r>
            <a:endParaRPr lang="nl-BE" dirty="0" smtClean="0"/>
          </a:p>
          <a:p>
            <a:pPr lvl="1"/>
            <a:r>
              <a:rPr lang="nl-BE" dirty="0" err="1" smtClean="0"/>
              <a:t>Combining</a:t>
            </a:r>
            <a:r>
              <a:rPr lang="nl-BE" dirty="0" smtClean="0"/>
              <a:t> </a:t>
            </a:r>
            <a:r>
              <a:rPr lang="nl-BE" dirty="0" err="1" smtClean="0"/>
              <a:t>surveys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a single map </a:t>
            </a:r>
            <a:r>
              <a:rPr lang="nl-BE" dirty="0" err="1" smtClean="0"/>
              <a:t>covering</a:t>
            </a:r>
            <a:r>
              <a:rPr lang="nl-BE" dirty="0" smtClean="0"/>
              <a:t> the area of interest is complex</a:t>
            </a:r>
            <a:endParaRPr lang="nl-BE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88" y="1294857"/>
            <a:ext cx="3671887" cy="2091256"/>
          </a:xfrm>
        </p:spPr>
      </p:pic>
      <p:pic>
        <p:nvPicPr>
          <p:cNvPr id="11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74" y="3898459"/>
            <a:ext cx="3744948" cy="23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Technological</a:t>
            </a:r>
            <a:r>
              <a:rPr lang="nl-BE" dirty="0" smtClean="0"/>
              <a:t> </a:t>
            </a:r>
            <a:r>
              <a:rPr lang="nl-BE" dirty="0" err="1" smtClean="0"/>
              <a:t>developments</a:t>
            </a:r>
            <a:r>
              <a:rPr lang="nl-BE" dirty="0" smtClean="0"/>
              <a:t> do </a:t>
            </a:r>
            <a:r>
              <a:rPr lang="nl-BE" dirty="0" err="1" smtClean="0"/>
              <a:t>not</a:t>
            </a:r>
            <a:r>
              <a:rPr lang="nl-BE" dirty="0" smtClean="0"/>
              <a:t> offer a </a:t>
            </a:r>
            <a:r>
              <a:rPr lang="nl-BE" dirty="0" err="1" smtClean="0"/>
              <a:t>suitable</a:t>
            </a:r>
            <a:r>
              <a:rPr lang="nl-BE" dirty="0" smtClean="0"/>
              <a:t> solution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71204" y="5883007"/>
            <a:ext cx="6019408" cy="563508"/>
          </a:xfrm>
        </p:spPr>
        <p:txBody>
          <a:bodyPr/>
          <a:lstStyle/>
          <a:p>
            <a:pPr>
              <a:buNone/>
            </a:pPr>
            <a:r>
              <a:rPr lang="nl-BE" sz="2000" dirty="0" err="1" smtClean="0"/>
              <a:t>Linking</a:t>
            </a:r>
            <a:r>
              <a:rPr lang="nl-BE" sz="2000" dirty="0" smtClean="0"/>
              <a:t> remote </a:t>
            </a:r>
            <a:r>
              <a:rPr lang="nl-BE" sz="2000" dirty="0" err="1" smtClean="0"/>
              <a:t>sensing</a:t>
            </a:r>
            <a:r>
              <a:rPr lang="nl-BE" sz="2000" dirty="0" smtClean="0"/>
              <a:t> data with </a:t>
            </a:r>
            <a:r>
              <a:rPr lang="nl-BE" sz="2000" dirty="0" err="1" smtClean="0"/>
              <a:t>existing</a:t>
            </a:r>
            <a:r>
              <a:rPr lang="nl-BE" sz="2000" dirty="0" smtClean="0"/>
              <a:t> LIDAR &amp; ES </a:t>
            </a:r>
            <a:r>
              <a:rPr lang="nl-BE" sz="2000" dirty="0" err="1" smtClean="0"/>
              <a:t>surveys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advanced</a:t>
            </a:r>
            <a:r>
              <a:rPr lang="nl-BE" sz="2000" dirty="0" smtClean="0"/>
              <a:t> </a:t>
            </a:r>
            <a:r>
              <a:rPr lang="nl-BE" sz="2000" dirty="0" err="1" smtClean="0"/>
              <a:t>modelling</a:t>
            </a:r>
            <a:r>
              <a:rPr lang="nl-BE" sz="2000" dirty="0" smtClean="0"/>
              <a:t> </a:t>
            </a:r>
            <a:r>
              <a:rPr lang="nl-BE" sz="2000" dirty="0" err="1" smtClean="0"/>
              <a:t>techniques</a:t>
            </a:r>
            <a:endParaRPr lang="nl-BE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5529" y="1726253"/>
            <a:ext cx="2613241" cy="188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661" y="3803851"/>
            <a:ext cx="2769818" cy="196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52" y="2048134"/>
            <a:ext cx="2285881" cy="166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4930" y="3891637"/>
            <a:ext cx="2309517" cy="17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3638" y="2840364"/>
            <a:ext cx="1869627" cy="152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22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2000" y="3194188"/>
            <a:ext cx="6188940" cy="1835011"/>
          </a:xfrm>
        </p:spPr>
        <p:txBody>
          <a:bodyPr/>
          <a:lstStyle/>
          <a:p>
            <a:pPr lvl="0">
              <a:lnSpc>
                <a:spcPct val="114000"/>
              </a:lnSpc>
            </a:pP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Design &amp; </a:t>
            </a:r>
            <a:r>
              <a:rPr lang="en-US" sz="2200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develop </a:t>
            </a: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an innovative </a:t>
            </a:r>
            <a:r>
              <a:rPr lang="en-US" sz="2200" b="1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technique            </a:t>
            </a:r>
            <a:r>
              <a:rPr lang="en-US" sz="2200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to </a:t>
            </a: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produce a </a:t>
            </a:r>
            <a:r>
              <a:rPr lang="en-US" sz="2200" b="1" dirty="0">
                <a:solidFill>
                  <a:prstClr val="black"/>
                </a:solidFill>
                <a:latin typeface="FlandersArtSans-Regular" panose="00000500000000000000" pitchFamily="2" charset="0"/>
              </a:rPr>
              <a:t>DEM/DTM</a:t>
            </a: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of </a:t>
            </a:r>
            <a:r>
              <a:rPr lang="en-US" sz="2200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entire coastal areas integrating </a:t>
            </a: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(existing) multi-sensor data </a:t>
            </a:r>
            <a:r>
              <a:rPr lang="en-US" sz="2200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and   making </a:t>
            </a:r>
            <a:r>
              <a:rPr lang="en-US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use of advanced </a:t>
            </a:r>
            <a:r>
              <a:rPr lang="en-US" sz="2200" b="1" dirty="0">
                <a:solidFill>
                  <a:prstClr val="black"/>
                </a:solidFill>
                <a:latin typeface="FlandersArtSans-Regular" panose="00000500000000000000" pitchFamily="2" charset="0"/>
              </a:rPr>
              <a:t>signal processing </a:t>
            </a:r>
            <a:r>
              <a:rPr lang="en-US" sz="2200" b="1" dirty="0" smtClean="0">
                <a:solidFill>
                  <a:prstClr val="black"/>
                </a:solidFill>
                <a:latin typeface="FlandersArtSans-Regular" panose="00000500000000000000" pitchFamily="2" charset="0"/>
              </a:rPr>
              <a:t>methods</a:t>
            </a:r>
            <a:endParaRPr lang="en-US" sz="2200" b="1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332000" y="1118580"/>
            <a:ext cx="5560290" cy="1361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ts val="0"/>
              </a:spcBef>
              <a:buNone/>
              <a:defRPr sz="54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 sz="3200" dirty="0" smtClean="0"/>
              <a:t>Goal of PCP project </a:t>
            </a:r>
            <a:r>
              <a:rPr lang="nl-BE" sz="3200" dirty="0" err="1" smtClean="0"/>
              <a:t>proposal</a:t>
            </a:r>
            <a:endParaRPr lang="nl-BE" sz="3200" dirty="0" smtClean="0"/>
          </a:p>
        </p:txBody>
      </p:sp>
    </p:spTree>
    <p:extLst>
      <p:ext uri="{BB962C8B-B14F-4D97-AF65-F5344CB8AC3E}">
        <p14:creationId xmlns:p14="http://schemas.microsoft.com/office/powerpoint/2010/main" val="36280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 </a:t>
            </a:r>
            <a:r>
              <a:rPr lang="nl-BE" dirty="0" err="1" smtClean="0"/>
              <a:t>aim</a:t>
            </a:r>
            <a:r>
              <a:rPr lang="nl-BE" dirty="0" smtClean="0"/>
              <a:t> for </a:t>
            </a:r>
            <a:r>
              <a:rPr lang="nl-BE" dirty="0" err="1" smtClean="0"/>
              <a:t>breakthrough</a:t>
            </a:r>
            <a:r>
              <a:rPr lang="nl-BE" dirty="0" smtClean="0"/>
              <a:t> </a:t>
            </a:r>
            <a:r>
              <a:rPr lang="nl-BE" dirty="0" err="1" smtClean="0"/>
              <a:t>innovation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We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b="1" dirty="0" err="1" smtClean="0"/>
              <a:t>reinvent</a:t>
            </a:r>
            <a:r>
              <a:rPr lang="nl-BE" b="1" dirty="0" smtClean="0"/>
              <a:t> the survey </a:t>
            </a:r>
            <a:r>
              <a:rPr lang="nl-BE" b="1" dirty="0" err="1" smtClean="0"/>
              <a:t>strategy</a:t>
            </a:r>
            <a:r>
              <a:rPr lang="nl-BE" b="1" dirty="0" smtClean="0"/>
              <a:t> </a:t>
            </a:r>
            <a:r>
              <a:rPr lang="nl-BE" dirty="0" smtClean="0"/>
              <a:t>and </a:t>
            </a:r>
            <a:r>
              <a:rPr lang="nl-BE" dirty="0" err="1" smtClean="0"/>
              <a:t>think</a:t>
            </a:r>
            <a:r>
              <a:rPr lang="nl-BE" dirty="0" smtClean="0"/>
              <a:t> of a </a:t>
            </a:r>
            <a:r>
              <a:rPr lang="nl-BE" dirty="0" err="1" smtClean="0"/>
              <a:t>breakthrough</a:t>
            </a:r>
            <a:r>
              <a:rPr lang="nl-BE" dirty="0" smtClean="0"/>
              <a:t> system</a:t>
            </a:r>
          </a:p>
          <a:p>
            <a:endParaRPr lang="nl-BE" dirty="0"/>
          </a:p>
          <a:p>
            <a:r>
              <a:rPr lang="nl-BE" dirty="0" smtClean="0"/>
              <a:t>We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develop</a:t>
            </a:r>
            <a:r>
              <a:rPr lang="nl-BE" dirty="0" smtClean="0"/>
              <a:t> </a:t>
            </a:r>
            <a:r>
              <a:rPr lang="nl-BE" b="1" dirty="0" err="1" smtClean="0"/>
              <a:t>novel</a:t>
            </a:r>
            <a:r>
              <a:rPr lang="nl-BE" b="1" dirty="0" smtClean="0"/>
              <a:t> processing </a:t>
            </a:r>
            <a:r>
              <a:rPr lang="nl-BE" dirty="0" err="1" smtClean="0"/>
              <a:t>techniques</a:t>
            </a:r>
            <a:endParaRPr lang="nl-BE" dirty="0" smtClean="0"/>
          </a:p>
          <a:p>
            <a:pPr>
              <a:buNone/>
            </a:pPr>
            <a:endParaRPr lang="nl-BE" dirty="0"/>
          </a:p>
          <a:p>
            <a:r>
              <a:rPr lang="nl-BE" dirty="0"/>
              <a:t>It is </a:t>
            </a:r>
            <a:r>
              <a:rPr lang="nl-BE" dirty="0" err="1"/>
              <a:t>assessed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a </a:t>
            </a:r>
            <a:r>
              <a:rPr lang="nl-BE" b="1" dirty="0"/>
              <a:t>high level of R&amp;D </a:t>
            </a:r>
            <a:r>
              <a:rPr lang="nl-BE" dirty="0"/>
              <a:t>is </a:t>
            </a:r>
            <a:r>
              <a:rPr lang="nl-BE" dirty="0" err="1"/>
              <a:t>needed</a:t>
            </a:r>
            <a:endParaRPr lang="nl-BE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though considered very complex, there is a strong </a:t>
            </a:r>
            <a:r>
              <a:rPr lang="en-US" b="1" dirty="0"/>
              <a:t>believe</a:t>
            </a:r>
            <a:r>
              <a:rPr lang="en-US" dirty="0"/>
              <a:t> among stakeholders that a major leap forward can be </a:t>
            </a:r>
            <a:r>
              <a:rPr lang="en-US" dirty="0" smtClean="0"/>
              <a:t>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State of </a:t>
            </a:r>
            <a:r>
              <a:rPr lang="nl-BE" dirty="0" err="1" smtClean="0"/>
              <a:t>play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000" dirty="0" err="1" smtClean="0"/>
              <a:t>Potential</a:t>
            </a:r>
            <a:r>
              <a:rPr lang="nl-BE" sz="2000" dirty="0" smtClean="0"/>
              <a:t> </a:t>
            </a:r>
            <a:r>
              <a:rPr lang="nl-BE" sz="2000" dirty="0" err="1" smtClean="0"/>
              <a:t>procurers</a:t>
            </a:r>
            <a:r>
              <a:rPr lang="nl-BE" sz="2000" dirty="0"/>
              <a:t>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join</a:t>
            </a:r>
            <a:r>
              <a:rPr lang="nl-BE" sz="2000" dirty="0" smtClean="0"/>
              <a:t> </a:t>
            </a:r>
            <a:r>
              <a:rPr lang="nl-BE" sz="2000" dirty="0" smtClean="0"/>
              <a:t>consortium </a:t>
            </a:r>
            <a:r>
              <a:rPr lang="nl-BE" sz="2000" dirty="0" smtClean="0"/>
              <a:t>as </a:t>
            </a:r>
            <a:r>
              <a:rPr lang="nl-BE" sz="2000" dirty="0"/>
              <a:t>partner or user </a:t>
            </a:r>
            <a:r>
              <a:rPr lang="nl-BE" sz="2000" dirty="0" err="1"/>
              <a:t>group</a:t>
            </a:r>
            <a:r>
              <a:rPr lang="nl-BE" sz="2000" dirty="0"/>
              <a:t> </a:t>
            </a:r>
            <a:endParaRPr lang="nl-BE" sz="2000" dirty="0" smtClean="0"/>
          </a:p>
          <a:p>
            <a:pPr lvl="1"/>
            <a:r>
              <a:rPr lang="nl-BE" sz="2000" dirty="0" err="1" smtClean="0"/>
              <a:t>Hydrographic</a:t>
            </a:r>
            <a:r>
              <a:rPr lang="nl-BE" sz="2000" dirty="0" smtClean="0"/>
              <a:t> </a:t>
            </a:r>
            <a:r>
              <a:rPr lang="nl-BE" sz="2000" dirty="0" err="1" smtClean="0"/>
              <a:t>institutes</a:t>
            </a:r>
            <a:endParaRPr lang="nl-BE" sz="2000" dirty="0" smtClean="0"/>
          </a:p>
          <a:p>
            <a:pPr lvl="1"/>
            <a:r>
              <a:rPr lang="nl-BE" sz="2000" dirty="0" smtClean="0"/>
              <a:t>Management </a:t>
            </a:r>
            <a:r>
              <a:rPr lang="nl-BE" sz="2000" dirty="0" err="1" smtClean="0"/>
              <a:t>authorities</a:t>
            </a:r>
            <a:r>
              <a:rPr lang="nl-BE" sz="2000" dirty="0" smtClean="0"/>
              <a:t> of </a:t>
            </a:r>
            <a:r>
              <a:rPr lang="nl-BE" sz="2000" dirty="0" err="1" smtClean="0"/>
              <a:t>coastal</a:t>
            </a:r>
            <a:r>
              <a:rPr lang="nl-BE" sz="2000" dirty="0" smtClean="0"/>
              <a:t> </a:t>
            </a:r>
            <a:r>
              <a:rPr lang="nl-BE" sz="2000" dirty="0" err="1" smtClean="0"/>
              <a:t>areas</a:t>
            </a:r>
            <a:endParaRPr lang="nl-BE" sz="2000" dirty="0" smtClean="0"/>
          </a:p>
          <a:p>
            <a:pPr lvl="1"/>
            <a:r>
              <a:rPr lang="nl-BE" sz="2000" dirty="0" smtClean="0"/>
              <a:t>Port </a:t>
            </a:r>
            <a:r>
              <a:rPr lang="nl-BE" sz="2000" dirty="0" err="1" smtClean="0"/>
              <a:t>authorities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/>
              <a:t>Partnership (</a:t>
            </a:r>
            <a:r>
              <a:rPr lang="nl-BE" sz="2000" dirty="0" err="1"/>
              <a:t>evolving</a:t>
            </a:r>
            <a:r>
              <a:rPr lang="nl-BE" sz="2000" dirty="0"/>
              <a:t>)</a:t>
            </a:r>
          </a:p>
          <a:p>
            <a:pPr lvl="1"/>
            <a:r>
              <a:rPr lang="nl-BE" sz="2000" dirty="0"/>
              <a:t>Private company: </a:t>
            </a:r>
            <a:r>
              <a:rPr lang="nl-BE" sz="2000" dirty="0" err="1"/>
              <a:t>innovation</a:t>
            </a:r>
            <a:r>
              <a:rPr lang="nl-BE" sz="2000" dirty="0"/>
              <a:t> and project management</a:t>
            </a:r>
          </a:p>
          <a:p>
            <a:pPr lvl="1"/>
            <a:r>
              <a:rPr lang="nl-BE" sz="2000" dirty="0"/>
              <a:t>PCP </a:t>
            </a:r>
            <a:r>
              <a:rPr lang="nl-BE" sz="2000" dirty="0" err="1" smtClean="0"/>
              <a:t>experience</a:t>
            </a:r>
            <a:r>
              <a:rPr lang="nl-BE" sz="2000" dirty="0" smtClean="0"/>
              <a:t> </a:t>
            </a:r>
            <a:r>
              <a:rPr lang="nl-BE" sz="2000" dirty="0"/>
              <a:t>on </a:t>
            </a:r>
            <a:r>
              <a:rPr lang="nl-BE" sz="2000" dirty="0" smtClean="0"/>
              <a:t>board</a:t>
            </a:r>
            <a:endParaRPr lang="nl-BE" sz="2000" dirty="0"/>
          </a:p>
          <a:p>
            <a:pPr lvl="1"/>
            <a:r>
              <a:rPr lang="nl-BE" sz="2000" dirty="0"/>
              <a:t>Preliminary </a:t>
            </a:r>
            <a:r>
              <a:rPr lang="nl-BE" sz="2000" dirty="0" err="1"/>
              <a:t>definition</a:t>
            </a:r>
            <a:r>
              <a:rPr lang="nl-BE" sz="2000" dirty="0"/>
              <a:t> of </a:t>
            </a:r>
            <a:r>
              <a:rPr lang="nl-BE" sz="2000" dirty="0" err="1"/>
              <a:t>work</a:t>
            </a:r>
            <a:r>
              <a:rPr lang="nl-BE" sz="2000" dirty="0"/>
              <a:t> packages and </a:t>
            </a:r>
            <a:r>
              <a:rPr lang="nl-BE" sz="2000" dirty="0" err="1"/>
              <a:t>tasks</a:t>
            </a:r>
            <a:endParaRPr lang="nl-BE" sz="2000" dirty="0"/>
          </a:p>
          <a:p>
            <a:pPr>
              <a:buNone/>
            </a:pPr>
            <a:r>
              <a:rPr lang="nl-BE" sz="2000" dirty="0" smtClean="0"/>
              <a:t>We are </a:t>
            </a:r>
            <a:r>
              <a:rPr lang="nl-BE" sz="2000" dirty="0" err="1" smtClean="0"/>
              <a:t>looking</a:t>
            </a:r>
            <a:r>
              <a:rPr lang="nl-BE" sz="2000" dirty="0" smtClean="0"/>
              <a:t> for a </a:t>
            </a:r>
            <a:r>
              <a:rPr lang="nl-BE" sz="2000" dirty="0"/>
              <a:t>small consortium with </a:t>
            </a:r>
            <a:r>
              <a:rPr lang="nl-BE" sz="2000" dirty="0" err="1" smtClean="0"/>
              <a:t>motivated</a:t>
            </a:r>
            <a:r>
              <a:rPr lang="nl-BE" sz="2000" dirty="0" smtClean="0"/>
              <a:t> </a:t>
            </a:r>
            <a:r>
              <a:rPr lang="nl-BE" sz="2000" dirty="0"/>
              <a:t>partners</a:t>
            </a:r>
          </a:p>
          <a:p>
            <a:endParaRPr lang="nl-BE" sz="2000" dirty="0" smtClean="0"/>
          </a:p>
          <a:p>
            <a:r>
              <a:rPr lang="nl-BE" sz="2000" dirty="0" smtClean="0"/>
              <a:t>Budget </a:t>
            </a:r>
            <a:r>
              <a:rPr lang="nl-BE" sz="2000" dirty="0" err="1" smtClean="0"/>
              <a:t>estimation</a:t>
            </a:r>
            <a:r>
              <a:rPr lang="nl-BE" sz="2000" dirty="0" smtClean="0"/>
              <a:t>: 2,5 M euro overall </a:t>
            </a:r>
          </a:p>
          <a:p>
            <a:pPr lvl="1"/>
            <a:r>
              <a:rPr lang="nl-BE" sz="2000" dirty="0" smtClean="0"/>
              <a:t>Partnership wants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invest</a:t>
            </a:r>
            <a:r>
              <a:rPr lang="nl-BE" sz="2000" dirty="0" smtClean="0"/>
              <a:t> more </a:t>
            </a:r>
            <a:r>
              <a:rPr lang="nl-BE" sz="2000" dirty="0" err="1" smtClean="0"/>
              <a:t>than</a:t>
            </a:r>
            <a:r>
              <a:rPr lang="nl-BE" sz="2000" dirty="0" smtClean="0"/>
              <a:t> </a:t>
            </a:r>
            <a:r>
              <a:rPr lang="nl-BE" sz="2000" dirty="0" err="1" smtClean="0"/>
              <a:t>required</a:t>
            </a:r>
            <a:r>
              <a:rPr lang="nl-BE" sz="2000" dirty="0" smtClean="0"/>
              <a:t> minimum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2768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9169_aangepast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9111" r="9111"/>
          <a:stretch>
            <a:fillRect/>
          </a:stretch>
        </p:blipFill>
        <p:spPr/>
      </p:pic>
      <p:grpSp>
        <p:nvGrpSpPr>
          <p:cNvPr id="12" name="Groep 11"/>
          <p:cNvGrpSpPr/>
          <p:nvPr/>
        </p:nvGrpSpPr>
        <p:grpSpPr>
          <a:xfrm>
            <a:off x="-1" y="9053"/>
            <a:ext cx="6228000" cy="6858000"/>
            <a:chOff x="288001" y="288000"/>
            <a:chExt cx="6033505" cy="6265475"/>
          </a:xfrm>
        </p:grpSpPr>
        <p:sp>
          <p:nvSpPr>
            <p:cNvPr id="13" name="Rechthoek 12"/>
            <p:cNvSpPr>
              <a:spLocks/>
            </p:cNvSpPr>
            <p:nvPr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Interested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331999" y="2987448"/>
            <a:ext cx="3745610" cy="27700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Frederik </a:t>
            </a:r>
            <a:r>
              <a:rPr lang="en-US" sz="1600" dirty="0" err="1"/>
              <a:t>Roose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Department of Mobility and Public Works, Maritime Access division</a:t>
            </a:r>
          </a:p>
          <a:p>
            <a:pPr>
              <a:spcAft>
                <a:spcPts val="600"/>
              </a:spcAft>
            </a:pPr>
            <a:r>
              <a:rPr lang="en-US" sz="1600" dirty="0" err="1"/>
              <a:t>Tavernierkaai</a:t>
            </a:r>
            <a:r>
              <a:rPr lang="en-US" sz="1600" dirty="0"/>
              <a:t> 3, B-2000 </a:t>
            </a:r>
            <a:r>
              <a:rPr lang="en-US" sz="1600" dirty="0" err="1"/>
              <a:t>Antwerpen</a:t>
            </a:r>
            <a:r>
              <a:rPr lang="en-US" sz="1600" dirty="0"/>
              <a:t>, Belgium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hlinkClick r:id="rId4"/>
              </a:rPr>
              <a:t>frederik.roose@mow.vlaanderen.be</a:t>
            </a:r>
            <a:endParaRPr lang="en-US" sz="1600" dirty="0"/>
          </a:p>
          <a:p>
            <a:endParaRPr lang="en-US" sz="1600" dirty="0"/>
          </a:p>
          <a:p>
            <a:endParaRPr lang="nl-B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StateoftheArt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Presentatie_StateoftheArt</Template>
  <TotalTime>282</TotalTime>
  <Words>314</Words>
  <Application>Microsoft Office PowerPoint</Application>
  <PresentationFormat>Diavoorstelling (4:3)</PresentationFormat>
  <Paragraphs>55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FlandersArtSans-Bold</vt:lpstr>
      <vt:lpstr>FlandersArtSans-Regular</vt:lpstr>
      <vt:lpstr>Calibri</vt:lpstr>
      <vt:lpstr>FlandersArtSerif-Regular</vt:lpstr>
      <vt:lpstr>Presentatie_StateoftheArt</vt:lpstr>
      <vt:lpstr>Aangepast ontwerp</vt:lpstr>
      <vt:lpstr>Hydrography 2.0</vt:lpstr>
      <vt:lpstr>Need for Digital Elevation Models (DEMs)</vt:lpstr>
      <vt:lpstr>Current practice</vt:lpstr>
      <vt:lpstr>Current practice</vt:lpstr>
      <vt:lpstr>Technological developments do not offer a suitable solution</vt:lpstr>
      <vt:lpstr>PowerPoint-presentatie</vt:lpstr>
      <vt:lpstr>We aim for breakthrough innovation</vt:lpstr>
      <vt:lpstr>State of play</vt:lpstr>
      <vt:lpstr>Interested? 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Roose, Frederik</dc:creator>
  <cp:lastModifiedBy>Roose, Frederik</cp:lastModifiedBy>
  <cp:revision>30</cp:revision>
  <dcterms:created xsi:type="dcterms:W3CDTF">2015-10-22T08:03:07Z</dcterms:created>
  <dcterms:modified xsi:type="dcterms:W3CDTF">2015-10-26T07:24:45Z</dcterms:modified>
</cp:coreProperties>
</file>