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277" r:id="rId2"/>
    <p:sldId id="377" r:id="rId3"/>
    <p:sldId id="362" r:id="rId4"/>
    <p:sldId id="370" r:id="rId5"/>
    <p:sldId id="371" r:id="rId6"/>
    <p:sldId id="380" r:id="rId7"/>
    <p:sldId id="381" r:id="rId8"/>
  </p:sldIdLst>
  <p:sldSz cx="9144000" cy="6858000" type="screen4x3"/>
  <p:notesSz cx="6807200" cy="9906000"/>
  <p:embeddedFontLst>
    <p:embeddedFont>
      <p:font typeface="Calibri" panose="020F0502020204030204" pitchFamily="34" charset="0"/>
      <p:regular r:id="rId11"/>
      <p:bold r:id="rId12"/>
      <p:italic r:id="rId13"/>
      <p:boldItalic r:id="rId14"/>
    </p:embeddedFont>
    <p:embeddedFont>
      <p:font typeface="Wingdings 3" panose="05040102010807070707" pitchFamily="18" charset="2"/>
      <p:regular r:id="rId15"/>
    </p:embeddedFont>
    <p:embeddedFont>
      <p:font typeface="Aldo" panose="020B0604020202020204"/>
      <p:bold r:id="rId1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Zaoui" initials="SZ" lastIdx="1" clrIdx="0">
    <p:extLst>
      <p:ext uri="{19B8F6BF-5375-455C-9EA6-DF929625EA0E}">
        <p15:presenceInfo xmlns:p15="http://schemas.microsoft.com/office/powerpoint/2012/main" userId="0935615a7e7586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D722D"/>
    <a:srgbClr val="284E87"/>
    <a:srgbClr val="2BC29F"/>
    <a:srgbClr val="C05340"/>
    <a:srgbClr val="666666"/>
    <a:srgbClr val="5E5E5E"/>
    <a:srgbClr val="4F4F4F"/>
    <a:srgbClr val="3E3E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110" d="100"/>
          <a:sy n="110" d="100"/>
        </p:scale>
        <p:origin x="1680"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handoutMaster" Target="handoutMasters/handout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6038" y="0"/>
            <a:ext cx="2949575" cy="495300"/>
          </a:xfrm>
          <a:prstGeom prst="rect">
            <a:avLst/>
          </a:prstGeom>
        </p:spPr>
        <p:txBody>
          <a:bodyPr vert="horz" lIns="91440" tIns="45720" rIns="91440" bIns="45720" rtlCol="0"/>
          <a:lstStyle>
            <a:lvl1pPr algn="r">
              <a:defRPr sz="1200"/>
            </a:lvl1pPr>
          </a:lstStyle>
          <a:p>
            <a:fld id="{3B85F464-EB3A-49F4-B56E-F0F2F53AA1CA}" type="datetimeFigureOut">
              <a:rPr lang="fr-FR" smtClean="0"/>
              <a:t>23/10/2015</a:t>
            </a:fld>
            <a:endParaRPr lang="fr-FR"/>
          </a:p>
        </p:txBody>
      </p:sp>
      <p:sp>
        <p:nvSpPr>
          <p:cNvPr id="4" name="Espace réservé du pied de page 3"/>
          <p:cNvSpPr>
            <a:spLocks noGrp="1"/>
          </p:cNvSpPr>
          <p:nvPr>
            <p:ph type="ftr" sz="quarter" idx="2"/>
          </p:nvPr>
        </p:nvSpPr>
        <p:spPr>
          <a:xfrm>
            <a:off x="0" y="9409113"/>
            <a:ext cx="2949575"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6038" y="9409113"/>
            <a:ext cx="2949575" cy="495300"/>
          </a:xfrm>
          <a:prstGeom prst="rect">
            <a:avLst/>
          </a:prstGeom>
        </p:spPr>
        <p:txBody>
          <a:bodyPr vert="horz" lIns="91440" tIns="45720" rIns="91440" bIns="45720" rtlCol="0" anchor="b"/>
          <a:lstStyle>
            <a:lvl1pPr algn="r">
              <a:defRPr sz="1200"/>
            </a:lvl1pPr>
          </a:lstStyle>
          <a:p>
            <a:fld id="{8E49FA69-C21B-4689-8E70-6F7D0A79FF09}" type="slidenum">
              <a:rPr lang="fr-FR" smtClean="0"/>
              <a:t>‹N°›</a:t>
            </a:fld>
            <a:endParaRPr lang="fr-FR"/>
          </a:p>
        </p:txBody>
      </p:sp>
    </p:spTree>
    <p:extLst>
      <p:ext uri="{BB962C8B-B14F-4D97-AF65-F5344CB8AC3E}">
        <p14:creationId xmlns:p14="http://schemas.microsoft.com/office/powerpoint/2010/main" val="2556845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787" cy="49702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5838" y="0"/>
            <a:ext cx="2949787" cy="497020"/>
          </a:xfrm>
          <a:prstGeom prst="rect">
            <a:avLst/>
          </a:prstGeom>
        </p:spPr>
        <p:txBody>
          <a:bodyPr vert="horz" lIns="91440" tIns="45720" rIns="91440" bIns="45720" rtlCol="0"/>
          <a:lstStyle>
            <a:lvl1pPr algn="r">
              <a:defRPr sz="1200"/>
            </a:lvl1pPr>
          </a:lstStyle>
          <a:p>
            <a:fld id="{61931481-1B3C-41A3-9A3B-A0D7FBDAD0EA}" type="datetimeFigureOut">
              <a:rPr lang="fr-FR" smtClean="0"/>
              <a:pPr/>
              <a:t>23/10/2015</a:t>
            </a:fld>
            <a:endParaRPr lang="fr-FR" dirty="0"/>
          </a:p>
        </p:txBody>
      </p:sp>
      <p:sp>
        <p:nvSpPr>
          <p:cNvPr id="4" name="Espace réservé de l'image des diapositives 3"/>
          <p:cNvSpPr>
            <a:spLocks noGrp="1" noRot="1" noChangeAspect="1"/>
          </p:cNvSpPr>
          <p:nvPr>
            <p:ph type="sldImg" idx="2"/>
          </p:nvPr>
        </p:nvSpPr>
        <p:spPr>
          <a:xfrm>
            <a:off x="1174750" y="1238250"/>
            <a:ext cx="4457700" cy="334327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0720" y="4767262"/>
            <a:ext cx="5445760" cy="390048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08981"/>
            <a:ext cx="2949787" cy="497019"/>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5838" y="9408981"/>
            <a:ext cx="2949787" cy="497019"/>
          </a:xfrm>
          <a:prstGeom prst="rect">
            <a:avLst/>
          </a:prstGeom>
        </p:spPr>
        <p:txBody>
          <a:bodyPr vert="horz" lIns="91440" tIns="45720" rIns="91440" bIns="45720" rtlCol="0" anchor="b"/>
          <a:lstStyle>
            <a:lvl1pPr algn="r">
              <a:defRPr sz="1200"/>
            </a:lvl1pPr>
          </a:lstStyle>
          <a:p>
            <a:fld id="{883D2F89-ADB1-4F19-99D9-80A27D174FFE}" type="slidenum">
              <a:rPr lang="fr-FR" smtClean="0"/>
              <a:pPr/>
              <a:t>‹N°›</a:t>
            </a:fld>
            <a:endParaRPr lang="fr-FR" dirty="0"/>
          </a:p>
        </p:txBody>
      </p:sp>
    </p:spTree>
    <p:extLst>
      <p:ext uri="{BB962C8B-B14F-4D97-AF65-F5344CB8AC3E}">
        <p14:creationId xmlns:p14="http://schemas.microsoft.com/office/powerpoint/2010/main" val="3048884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3D2F89-ADB1-4F19-99D9-80A27D174FFE}" type="slidenum">
              <a:rPr lang="fr-FR" smtClean="0"/>
              <a:pPr/>
              <a:t>1</a:t>
            </a:fld>
            <a:endParaRPr lang="fr-FR" dirty="0"/>
          </a:p>
        </p:txBody>
      </p:sp>
    </p:spTree>
    <p:extLst>
      <p:ext uri="{BB962C8B-B14F-4D97-AF65-F5344CB8AC3E}">
        <p14:creationId xmlns:p14="http://schemas.microsoft.com/office/powerpoint/2010/main" val="3443811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9" name="Image 8" descr="masque-inspace-2015-v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7366" y="977943"/>
            <a:ext cx="7769268" cy="1144848"/>
          </a:xfrm>
        </p:spPr>
        <p:txBody>
          <a:bodyPr anchor="b">
            <a:noAutofit/>
          </a:bodyPr>
          <a:lstStyle>
            <a:lvl1pPr algn="ctr">
              <a:defRPr sz="6000">
                <a:solidFill>
                  <a:schemeClr val="bg1"/>
                </a:solidFill>
                <a:latin typeface="Aldo" panose="02000500000000020004" pitchFamily="2" charset="0"/>
              </a:defRPr>
            </a:lvl1pPr>
          </a:lstStyle>
          <a:p>
            <a:r>
              <a:rPr lang="fr-FR" smtClean="0"/>
              <a:t>Modifiez le style du titre</a:t>
            </a:r>
            <a:endParaRPr lang="en-US" dirty="0"/>
          </a:p>
        </p:txBody>
      </p:sp>
      <p:sp>
        <p:nvSpPr>
          <p:cNvPr id="3" name="Subtitle 2"/>
          <p:cNvSpPr>
            <a:spLocks noGrp="1"/>
          </p:cNvSpPr>
          <p:nvPr>
            <p:ph type="subTitle" idx="1"/>
          </p:nvPr>
        </p:nvSpPr>
        <p:spPr>
          <a:xfrm>
            <a:off x="0" y="4342926"/>
            <a:ext cx="9144000" cy="1234628"/>
          </a:xfrm>
          <a:solidFill>
            <a:srgbClr val="000000">
              <a:alpha val="50196"/>
            </a:srgbClr>
          </a:solidFill>
        </p:spPr>
        <p:txBody>
          <a:bodyPr anchor="ctr">
            <a:normAutofit/>
          </a:bodyPr>
          <a:lstStyle>
            <a:lvl1pPr marL="0" indent="0" algn="ctr">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Tree>
    <p:extLst>
      <p:ext uri="{BB962C8B-B14F-4D97-AF65-F5344CB8AC3E}">
        <p14:creationId xmlns:p14="http://schemas.microsoft.com/office/powerpoint/2010/main" val="15853103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3946445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0999705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000">
                <a:solidFill>
                  <a:schemeClr val="accent1"/>
                </a:solidFill>
              </a:defRPr>
            </a:lvl1pPr>
          </a:lstStyle>
          <a:p>
            <a:r>
              <a:rPr lang="fr-FR" dirty="0" smtClean="0"/>
              <a:t>Modifiez le style du titre</a:t>
            </a:r>
            <a:endParaRPr lang="en-US" dirty="0"/>
          </a:p>
        </p:txBody>
      </p:sp>
      <p:sp>
        <p:nvSpPr>
          <p:cNvPr id="3" name="Content Placeholder 2"/>
          <p:cNvSpPr>
            <a:spLocks noGrp="1"/>
          </p:cNvSpPr>
          <p:nvPr>
            <p:ph idx="1"/>
          </p:nvPr>
        </p:nvSpPr>
        <p:spPr/>
        <p:txBody>
          <a:bodyPr/>
          <a:lstStyle>
            <a:lvl1pPr>
              <a:buClr>
                <a:schemeClr val="tx1"/>
              </a:buClr>
              <a:defRPr>
                <a:solidFill>
                  <a:srgbClr val="000000"/>
                </a:solidFill>
                <a:latin typeface="+mn-lt"/>
              </a:defRPr>
            </a:lvl1pPr>
            <a:lvl2pPr marL="685800" indent="-228600">
              <a:buClr>
                <a:schemeClr val="tx1"/>
              </a:buClr>
              <a:buFont typeface="Wingdings 3" panose="05040102010807070707" pitchFamily="18" charset="2"/>
              <a:buChar char="}"/>
              <a:defRPr>
                <a:solidFill>
                  <a:srgbClr val="000000"/>
                </a:solidFill>
                <a:latin typeface="+mn-lt"/>
              </a:defRPr>
            </a:lvl2pPr>
            <a:lvl3pPr>
              <a:buClr>
                <a:schemeClr val="tx1"/>
              </a:buClr>
              <a:defRPr>
                <a:solidFill>
                  <a:srgbClr val="000000"/>
                </a:solidFill>
                <a:latin typeface="+mn-lt"/>
              </a:defRPr>
            </a:lvl3pPr>
            <a:lvl4pPr marL="1600200" indent="-228600">
              <a:buClr>
                <a:schemeClr val="tx1"/>
              </a:buClr>
              <a:buFont typeface="Wingdings 3" panose="05040102010807070707" pitchFamily="18" charset="2"/>
              <a:buChar char="}"/>
              <a:defRPr>
                <a:solidFill>
                  <a:srgbClr val="000000"/>
                </a:solidFill>
                <a:latin typeface="+mn-lt"/>
              </a:defRPr>
            </a:lvl4pPr>
            <a:lvl5pPr>
              <a:buClr>
                <a:schemeClr val="tx1"/>
              </a:buClr>
              <a:defRPr>
                <a:solidFill>
                  <a:srgbClr val="000000"/>
                </a:solidFill>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1110345257"/>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Tree>
    <p:extLst>
      <p:ext uri="{BB962C8B-B14F-4D97-AF65-F5344CB8AC3E}">
        <p14:creationId xmlns:p14="http://schemas.microsoft.com/office/powerpoint/2010/main" val="23518488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3135196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685925" y="365126"/>
            <a:ext cx="6830616"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30332073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Tree>
    <p:extLst>
      <p:ext uri="{BB962C8B-B14F-4D97-AF65-F5344CB8AC3E}">
        <p14:creationId xmlns:p14="http://schemas.microsoft.com/office/powerpoint/2010/main" val="17582030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59010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431875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6574480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e 3"/>
          <p:cNvGrpSpPr/>
          <p:nvPr userDrawn="1"/>
        </p:nvGrpSpPr>
        <p:grpSpPr>
          <a:xfrm>
            <a:off x="-950" y="-465"/>
            <a:ext cx="1847670" cy="1503519"/>
            <a:chOff x="355101" y="319042"/>
            <a:chExt cx="1847670" cy="1503519"/>
          </a:xfrm>
        </p:grpSpPr>
        <p:pic>
          <p:nvPicPr>
            <p:cNvPr id="13" name="Image 12"/>
            <p:cNvPicPr>
              <a:picLocks noChangeAspect="1"/>
            </p:cNvPicPr>
            <p:nvPr userDrawn="1"/>
          </p:nvPicPr>
          <p:blipFill rotWithShape="1">
            <a:blip r:embed="rId13" cstate="print">
              <a:extLst>
                <a:ext uri="{28A0092B-C50C-407E-A947-70E740481C1C}">
                  <a14:useLocalDpi xmlns:a14="http://schemas.microsoft.com/office/drawing/2010/main"/>
                </a:ext>
              </a:extLst>
            </a:blip>
            <a:srcRect l="19431" t="16303"/>
            <a:stretch/>
          </p:blipFill>
          <p:spPr>
            <a:xfrm>
              <a:off x="355101" y="319042"/>
              <a:ext cx="1442741" cy="1503519"/>
            </a:xfrm>
            <a:prstGeom prst="rect">
              <a:avLst/>
            </a:prstGeom>
          </p:spPr>
        </p:pic>
        <p:pic>
          <p:nvPicPr>
            <p:cNvPr id="7" name="Image 6"/>
            <p:cNvPicPr>
              <a:picLocks noChangeAspect="1"/>
            </p:cNvPicPr>
            <p:nvPr userDrawn="1"/>
          </p:nvPicPr>
          <p:blipFill rotWithShape="1">
            <a:blip r:embed="rId14" cstate="print">
              <a:extLst>
                <a:ext uri="{28A0092B-C50C-407E-A947-70E740481C1C}">
                  <a14:useLocalDpi xmlns:a14="http://schemas.microsoft.com/office/drawing/2010/main"/>
                </a:ext>
              </a:extLst>
            </a:blip>
            <a:srcRect l="16164" t="17691"/>
            <a:stretch/>
          </p:blipFill>
          <p:spPr>
            <a:xfrm>
              <a:off x="356051" y="319507"/>
              <a:ext cx="1846720" cy="1475451"/>
            </a:xfrm>
            <a:prstGeom prst="rect">
              <a:avLst/>
            </a:prstGeom>
          </p:spPr>
        </p:pic>
      </p:grpSp>
      <p:sp>
        <p:nvSpPr>
          <p:cNvPr id="2" name="Title Placeholder 1"/>
          <p:cNvSpPr>
            <a:spLocks noGrp="1"/>
          </p:cNvSpPr>
          <p:nvPr>
            <p:ph type="title"/>
          </p:nvPr>
        </p:nvSpPr>
        <p:spPr>
          <a:xfrm>
            <a:off x="1846719" y="0"/>
            <a:ext cx="7284847" cy="1325563"/>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
        <p:nvSpPr>
          <p:cNvPr id="3" name="Text Placeholder 2"/>
          <p:cNvSpPr>
            <a:spLocks noGrp="1"/>
          </p:cNvSpPr>
          <p:nvPr>
            <p:ph type="body" idx="1"/>
          </p:nvPr>
        </p:nvSpPr>
        <p:spPr>
          <a:xfrm>
            <a:off x="123825" y="1614412"/>
            <a:ext cx="8877300" cy="4713335"/>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11" name="ZoneTexte 10"/>
          <p:cNvSpPr txBox="1"/>
          <p:nvPr userDrawn="1"/>
        </p:nvSpPr>
        <p:spPr>
          <a:xfrm>
            <a:off x="-59289" y="6510001"/>
            <a:ext cx="6864380" cy="369332"/>
          </a:xfrm>
          <a:prstGeom prst="rect">
            <a:avLst/>
          </a:prstGeom>
          <a:noFill/>
        </p:spPr>
        <p:txBody>
          <a:bodyPr wrap="none" rtlCol="0">
            <a:spAutoFit/>
          </a:bodyPr>
          <a:lstStyle/>
          <a:p>
            <a:pPr algn="l"/>
            <a:r>
              <a:rPr lang="fr-FR" dirty="0" smtClean="0">
                <a:solidFill>
                  <a:srgbClr val="284E87"/>
                </a:solidFill>
              </a:rPr>
              <a:t>.……………………………………………………………………………………………………………...</a:t>
            </a:r>
            <a:endParaRPr lang="fr-FR" dirty="0">
              <a:solidFill>
                <a:srgbClr val="284E87"/>
              </a:solidFill>
            </a:endParaRPr>
          </a:p>
        </p:txBody>
      </p:sp>
      <p:pic>
        <p:nvPicPr>
          <p:cNvPr id="14" name="Image 13"/>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6710877" y="6371039"/>
            <a:ext cx="2375425" cy="468000"/>
          </a:xfrm>
          <a:prstGeom prst="rect">
            <a:avLst/>
          </a:prstGeom>
        </p:spPr>
      </p:pic>
    </p:spTree>
    <p:extLst>
      <p:ext uri="{BB962C8B-B14F-4D97-AF65-F5344CB8AC3E}">
        <p14:creationId xmlns:p14="http://schemas.microsoft.com/office/powerpoint/2010/main" val="3996435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ftr="0" dt="0"/>
  <p:txStyles>
    <p:titleStyle>
      <a:lvl1pPr algn="r" defTabSz="914400" rtl="0" eaLnBrk="1" latinLnBrk="0" hangingPunct="1">
        <a:lnSpc>
          <a:spcPct val="90000"/>
        </a:lnSpc>
        <a:spcBef>
          <a:spcPct val="0"/>
        </a:spcBef>
        <a:buNone/>
        <a:defRPr sz="4000" kern="1200">
          <a:solidFill>
            <a:schemeClr val="tx1"/>
          </a:solidFill>
          <a:latin typeface="Aldo" panose="02000500000000020004" pitchFamily="2" charset="0"/>
          <a:ea typeface="+mj-ea"/>
          <a:cs typeface="+mj-cs"/>
        </a:defRPr>
      </a:lvl1pPr>
    </p:titleStyle>
    <p:bodyStyle>
      <a:lvl1pPr marL="228600" indent="-228600" algn="l" defTabSz="914400" rtl="0" eaLnBrk="1" latinLnBrk="0" hangingPunct="1">
        <a:lnSpc>
          <a:spcPct val="90000"/>
        </a:lnSpc>
        <a:spcBef>
          <a:spcPts val="1000"/>
        </a:spcBef>
        <a:buClr>
          <a:schemeClr val="tx1"/>
        </a:buClr>
        <a:buSzPct val="90000"/>
        <a:buFont typeface="Wingdings" panose="05000000000000000000" pitchFamily="2" charset="2"/>
        <a:buChar char="ª"/>
        <a:defRPr sz="2800" b="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tx1"/>
        </a:buClr>
        <a:buSzPct val="80000"/>
        <a:buFont typeface="Wingdings 3" panose="05040102010807070707" pitchFamily="18" charset="2"/>
        <a:buChar char="}"/>
        <a:defRPr sz="2400" b="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tx1"/>
        </a:buClr>
        <a:buSzPct val="60000"/>
        <a:buFont typeface="Wingdings" panose="05000000000000000000" pitchFamily="2" charset="2"/>
        <a:buChar char="ª"/>
        <a:defRPr sz="2000" b="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tx1"/>
        </a:buClr>
        <a:buSzPct val="60000"/>
        <a:buFont typeface="Wingdings 3" panose="05040102010807070707" pitchFamily="18" charset="2"/>
        <a:buChar char="}"/>
        <a:defRPr sz="1800" b="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tx1"/>
        </a:buClr>
        <a:buSzPct val="60000"/>
        <a:buFont typeface="Wingdings" panose="05000000000000000000" pitchFamily="2" charset="2"/>
        <a:buChar char="ª"/>
        <a:defRPr sz="1800" b="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a:xfrm>
            <a:off x="93436" y="487680"/>
            <a:ext cx="8214542" cy="2638750"/>
          </a:xfrm>
        </p:spPr>
        <p:txBody>
          <a:bodyPr>
            <a:normAutofit/>
          </a:bodyPr>
          <a:lstStyle/>
          <a:p>
            <a:endParaRPr lang="en-GB" b="1" dirty="0" smtClean="0"/>
          </a:p>
          <a:p>
            <a:r>
              <a:rPr lang="en-GB" b="1" dirty="0"/>
              <a:t/>
            </a:r>
            <a:br>
              <a:rPr lang="en-GB" b="1" dirty="0"/>
            </a:br>
            <a:r>
              <a:rPr lang="en-GB" b="1" dirty="0" smtClean="0"/>
              <a:t>Presentation to the Paris Event</a:t>
            </a:r>
          </a:p>
          <a:p>
            <a:r>
              <a:rPr lang="en-GB" b="1" dirty="0" smtClean="0"/>
              <a:t>Parallel session on  EO-2 PCP call </a:t>
            </a:r>
            <a:endParaRPr lang="fr-FR" dirty="0" smtClean="0"/>
          </a:p>
          <a:p>
            <a:r>
              <a:rPr lang="fr-FR" dirty="0"/>
              <a:t> </a:t>
            </a:r>
            <a:r>
              <a:rPr lang="fr-FR" dirty="0" smtClean="0"/>
              <a:t>- 28 octobre 2015 -</a:t>
            </a:r>
          </a:p>
        </p:txBody>
      </p:sp>
      <p:pic>
        <p:nvPicPr>
          <p:cNvPr id="1026" name="Picture 2" descr="http://www.europe-haute-normandie.fr/useruploads/files/EuropeFlagCMYK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6788" y="191068"/>
            <a:ext cx="1724008" cy="115025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2" descr="eaf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35" y="46194"/>
            <a:ext cx="1822451" cy="129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231265"/>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1846719" y="0"/>
            <a:ext cx="7284847" cy="764275"/>
          </a:xfrm>
        </p:spPr>
        <p:txBody>
          <a:bodyPr>
            <a:normAutofit/>
          </a:bodyPr>
          <a:lstStyle/>
          <a:p>
            <a:r>
              <a:rPr lang="fr-FR" sz="3200" dirty="0" smtClean="0"/>
              <a:t>Institute of </a:t>
            </a:r>
            <a:r>
              <a:rPr lang="fr-FR" sz="3200" dirty="0" err="1" smtClean="0"/>
              <a:t>Space</a:t>
            </a:r>
            <a:r>
              <a:rPr lang="fr-FR" sz="3200" dirty="0" smtClean="0"/>
              <a:t> Applications</a:t>
            </a:r>
            <a:endParaRPr lang="fr-FR" sz="3200" dirty="0"/>
          </a:p>
        </p:txBody>
      </p:sp>
      <p:sp>
        <p:nvSpPr>
          <p:cNvPr id="5" name="Rectangle 4"/>
          <p:cNvSpPr/>
          <p:nvPr/>
        </p:nvSpPr>
        <p:spPr>
          <a:xfrm>
            <a:off x="2593075" y="719667"/>
            <a:ext cx="6550925" cy="409222"/>
          </a:xfrm>
          <a:prstGeom prst="rect">
            <a:avLst/>
          </a:prstGeom>
          <a:solidFill>
            <a:srgbClr val="0E348E"/>
          </a:solidFill>
          <a:ln>
            <a:noFill/>
          </a:ln>
          <a:effectLst>
            <a:outerShdw blurRad="50800" dist="88900" dir="2700000" algn="tl" rotWithShape="0">
              <a:prstClr val="black">
                <a:alpha val="3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err="1">
                <a:solidFill>
                  <a:schemeClr val="bg1"/>
                </a:solidFill>
              </a:rPr>
              <a:t>InSpace</a:t>
            </a:r>
            <a:r>
              <a:rPr lang="en-GB" sz="2000" b="1" dirty="0">
                <a:solidFill>
                  <a:schemeClr val="bg1"/>
                </a:solidFill>
              </a:rPr>
              <a:t> platform preamble</a:t>
            </a:r>
            <a:endParaRPr lang="fr-FR" sz="2000" dirty="0">
              <a:solidFill>
                <a:schemeClr val="bg1"/>
              </a:solidFill>
            </a:endParaRPr>
          </a:p>
        </p:txBody>
      </p:sp>
      <p:sp>
        <p:nvSpPr>
          <p:cNvPr id="7" name="ZoneTexte 6"/>
          <p:cNvSpPr txBox="1"/>
          <p:nvPr/>
        </p:nvSpPr>
        <p:spPr>
          <a:xfrm>
            <a:off x="403818" y="1751778"/>
            <a:ext cx="8740182" cy="5324535"/>
          </a:xfrm>
          <a:prstGeom prst="rect">
            <a:avLst/>
          </a:prstGeom>
          <a:noFill/>
        </p:spPr>
        <p:txBody>
          <a:bodyPr wrap="square" rtlCol="0">
            <a:spAutoFit/>
          </a:bodyPr>
          <a:lstStyle/>
          <a:p>
            <a:pPr algn="just"/>
            <a:endParaRPr lang="fr-FR" sz="2000" dirty="0">
              <a:solidFill>
                <a:srgbClr val="000000"/>
              </a:solidFill>
            </a:endParaRPr>
          </a:p>
          <a:p>
            <a:pPr algn="just"/>
            <a:r>
              <a:rPr lang="en-GB" sz="2000" dirty="0" smtClean="0">
                <a:solidFill>
                  <a:srgbClr val="000000"/>
                </a:solidFill>
              </a:rPr>
              <a:t>The Space </a:t>
            </a:r>
            <a:r>
              <a:rPr lang="en-GB" sz="2000" dirty="0">
                <a:solidFill>
                  <a:srgbClr val="000000"/>
                </a:solidFill>
              </a:rPr>
              <a:t>Applications </a:t>
            </a:r>
            <a:r>
              <a:rPr lang="en-GB" sz="2000" dirty="0" smtClean="0">
                <a:solidFill>
                  <a:srgbClr val="000000"/>
                </a:solidFill>
              </a:rPr>
              <a:t>Institute INSPACE is an association  created end 2014 by the Region Midi </a:t>
            </a:r>
            <a:r>
              <a:rPr lang="en-GB" sz="2000" dirty="0" err="1" smtClean="0">
                <a:solidFill>
                  <a:srgbClr val="000000"/>
                </a:solidFill>
              </a:rPr>
              <a:t>Pyrénées</a:t>
            </a:r>
            <a:r>
              <a:rPr lang="en-GB" sz="2000" dirty="0" smtClean="0">
                <a:solidFill>
                  <a:srgbClr val="000000"/>
                </a:solidFill>
              </a:rPr>
              <a:t>, CNES, Airbus, Thales and a set of SMEs with the objective of “bridging the gap” between space applications providers and local authorities, as potential users of these solutions.</a:t>
            </a:r>
          </a:p>
          <a:p>
            <a:pPr algn="just"/>
            <a:r>
              <a:rPr lang="en-GB" sz="2000" dirty="0" smtClean="0">
                <a:solidFill>
                  <a:srgbClr val="000000"/>
                </a:solidFill>
              </a:rPr>
              <a:t>It is </a:t>
            </a:r>
            <a:r>
              <a:rPr lang="en-GB" sz="2000" dirty="0">
                <a:solidFill>
                  <a:srgbClr val="000000"/>
                </a:solidFill>
              </a:rPr>
              <a:t>based in Toulouse </a:t>
            </a:r>
            <a:r>
              <a:rPr lang="en-GB" sz="2000" dirty="0" smtClean="0">
                <a:solidFill>
                  <a:srgbClr val="000000"/>
                </a:solidFill>
              </a:rPr>
              <a:t>and includes today about 30 members, mostly SMEs</a:t>
            </a:r>
            <a:r>
              <a:rPr lang="en-GB" sz="2000" dirty="0">
                <a:solidFill>
                  <a:srgbClr val="000000"/>
                </a:solidFill>
              </a:rPr>
              <a:t>, </a:t>
            </a:r>
            <a:r>
              <a:rPr lang="en-GB" sz="2000" dirty="0" smtClean="0">
                <a:solidFill>
                  <a:srgbClr val="000000"/>
                </a:solidFill>
              </a:rPr>
              <a:t>aiming at  providing </a:t>
            </a:r>
            <a:r>
              <a:rPr lang="en-GB" sz="2000" dirty="0">
                <a:solidFill>
                  <a:srgbClr val="000000"/>
                </a:solidFill>
              </a:rPr>
              <a:t>local authorities with high added value applications </a:t>
            </a:r>
            <a:r>
              <a:rPr lang="en-GB" sz="2000" dirty="0" smtClean="0">
                <a:solidFill>
                  <a:srgbClr val="000000"/>
                </a:solidFill>
              </a:rPr>
              <a:t>and services on </a:t>
            </a:r>
            <a:r>
              <a:rPr lang="en-GB" sz="2000" dirty="0">
                <a:solidFill>
                  <a:srgbClr val="000000"/>
                </a:solidFill>
              </a:rPr>
              <a:t>various </a:t>
            </a:r>
            <a:r>
              <a:rPr lang="en-GB" sz="2000" dirty="0" smtClean="0">
                <a:solidFill>
                  <a:srgbClr val="000000"/>
                </a:solidFill>
              </a:rPr>
              <a:t>themes in relation with their “rights and duties” ( territory and natural resources management, urban planning, risks prevention and management, high data rates communications in rural areas, ... ).</a:t>
            </a:r>
          </a:p>
          <a:p>
            <a:pPr algn="just"/>
            <a:r>
              <a:rPr lang="en-GB" sz="2000" dirty="0" err="1" smtClean="0">
                <a:solidFill>
                  <a:srgbClr val="000000"/>
                </a:solidFill>
              </a:rPr>
              <a:t>Inspace</a:t>
            </a:r>
            <a:r>
              <a:rPr lang="en-GB" sz="2000" dirty="0" smtClean="0">
                <a:solidFill>
                  <a:srgbClr val="000000"/>
                </a:solidFill>
              </a:rPr>
              <a:t> search for  developing cooperation with European regional authorities to exchange experiences and share “best practices” for optimizing the use and adapting the services of space applications for the benefits of local authorities needs.</a:t>
            </a:r>
          </a:p>
          <a:p>
            <a:pPr algn="just"/>
            <a:endParaRPr lang="en-GB" sz="2000" dirty="0" smtClean="0">
              <a:solidFill>
                <a:srgbClr val="000000"/>
              </a:solidFill>
            </a:endParaRPr>
          </a:p>
          <a:p>
            <a:pPr algn="just"/>
            <a:endParaRPr lang="en-GB" sz="2000" dirty="0" smtClean="0">
              <a:solidFill>
                <a:srgbClr val="000000"/>
              </a:solidFill>
            </a:endParaRPr>
          </a:p>
          <a:p>
            <a:pPr algn="just"/>
            <a:endParaRPr lang="fr-FR" sz="2000" dirty="0">
              <a:solidFill>
                <a:srgbClr val="000000"/>
              </a:solidFill>
            </a:endParaRPr>
          </a:p>
        </p:txBody>
      </p:sp>
    </p:spTree>
    <p:extLst>
      <p:ext uri="{BB962C8B-B14F-4D97-AF65-F5344CB8AC3E}">
        <p14:creationId xmlns:p14="http://schemas.microsoft.com/office/powerpoint/2010/main" val="53458837"/>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INSPACE’THEMES</a:t>
            </a:r>
            <a:endParaRPr lang="fr-FR" dirty="0"/>
          </a:p>
        </p:txBody>
      </p:sp>
      <p:sp>
        <p:nvSpPr>
          <p:cNvPr id="4" name="Rectangle 3"/>
          <p:cNvSpPr/>
          <p:nvPr/>
        </p:nvSpPr>
        <p:spPr>
          <a:xfrm>
            <a:off x="937329" y="1652610"/>
            <a:ext cx="1818779" cy="15347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Territorial</a:t>
            </a:r>
            <a:r>
              <a:rPr lang="fr-FR" b="1" dirty="0" smtClean="0"/>
              <a:t> </a:t>
            </a:r>
            <a:r>
              <a:rPr lang="fr-FR" b="1" dirty="0"/>
              <a:t>planning</a:t>
            </a:r>
          </a:p>
        </p:txBody>
      </p:sp>
      <p:sp>
        <p:nvSpPr>
          <p:cNvPr id="5" name="Rectangle 4"/>
          <p:cNvSpPr/>
          <p:nvPr/>
        </p:nvSpPr>
        <p:spPr>
          <a:xfrm>
            <a:off x="6548625" y="1652604"/>
            <a:ext cx="1818779" cy="15347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smtClean="0"/>
              <a:t>Risk</a:t>
            </a:r>
            <a:r>
              <a:rPr lang="fr-FR" b="1" dirty="0" smtClean="0"/>
              <a:t> </a:t>
            </a:r>
            <a:r>
              <a:rPr lang="en-US" b="1" dirty="0" smtClean="0"/>
              <a:t>prevention</a:t>
            </a:r>
            <a:r>
              <a:rPr lang="fr-FR" b="1" dirty="0" smtClean="0"/>
              <a:t> and  </a:t>
            </a:r>
            <a:r>
              <a:rPr lang="fr-FR" b="1" dirty="0"/>
              <a:t>Management</a:t>
            </a:r>
          </a:p>
        </p:txBody>
      </p:sp>
      <p:sp>
        <p:nvSpPr>
          <p:cNvPr id="6" name="Rectangle 5"/>
          <p:cNvSpPr/>
          <p:nvPr/>
        </p:nvSpPr>
        <p:spPr>
          <a:xfrm>
            <a:off x="3742977" y="3609662"/>
            <a:ext cx="1818779" cy="15347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a:t>Urban mobilty</a:t>
            </a:r>
            <a:endParaRPr lang="fr-FR" b="1" dirty="0"/>
          </a:p>
        </p:txBody>
      </p:sp>
      <p:sp>
        <p:nvSpPr>
          <p:cNvPr id="7" name="Rectangle 6"/>
          <p:cNvSpPr/>
          <p:nvPr/>
        </p:nvSpPr>
        <p:spPr>
          <a:xfrm>
            <a:off x="937329" y="3609662"/>
            <a:ext cx="1818779" cy="15347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Health</a:t>
            </a:r>
            <a:endParaRPr lang="en-US" b="1" dirty="0"/>
          </a:p>
        </p:txBody>
      </p:sp>
      <p:sp>
        <p:nvSpPr>
          <p:cNvPr id="8" name="Rectangle 7"/>
          <p:cNvSpPr/>
          <p:nvPr/>
        </p:nvSpPr>
        <p:spPr>
          <a:xfrm>
            <a:off x="6548624" y="3609662"/>
            <a:ext cx="1818779" cy="15347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Tourism</a:t>
            </a:r>
            <a:endParaRPr lang="en-US" b="1" dirty="0"/>
          </a:p>
        </p:txBody>
      </p:sp>
      <p:sp>
        <p:nvSpPr>
          <p:cNvPr id="10" name="Rectangle 9"/>
          <p:cNvSpPr/>
          <p:nvPr/>
        </p:nvSpPr>
        <p:spPr>
          <a:xfrm>
            <a:off x="3742977" y="1652604"/>
            <a:ext cx="1818779" cy="1534778"/>
          </a:xfrm>
          <a:prstGeom prst="rect">
            <a:avLst/>
          </a:prstGeom>
          <a:solidFill>
            <a:srgbClr val="C0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Natural </a:t>
            </a:r>
            <a:r>
              <a:rPr lang="en-US" b="1" dirty="0" smtClean="0"/>
              <a:t>resources</a:t>
            </a:r>
            <a:r>
              <a:rPr lang="fr-FR" b="1" dirty="0" smtClean="0"/>
              <a:t> management </a:t>
            </a:r>
            <a:endParaRPr lang="fr-FR" b="1" dirty="0"/>
          </a:p>
        </p:txBody>
      </p:sp>
    </p:spTree>
    <p:extLst>
      <p:ext uri="{BB962C8B-B14F-4D97-AF65-F5344CB8AC3E}">
        <p14:creationId xmlns:p14="http://schemas.microsoft.com/office/powerpoint/2010/main" val="152264592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846719" y="0"/>
            <a:ext cx="7284847" cy="764275"/>
          </a:xfrm>
        </p:spPr>
        <p:txBody>
          <a:bodyPr>
            <a:normAutofit/>
          </a:bodyPr>
          <a:lstStyle/>
          <a:p>
            <a:r>
              <a:rPr lang="fr-FR" sz="3200" dirty="0" smtClean="0"/>
              <a:t>Institute of </a:t>
            </a:r>
            <a:r>
              <a:rPr lang="fr-FR" sz="3200" dirty="0" err="1" smtClean="0"/>
              <a:t>Space</a:t>
            </a:r>
            <a:r>
              <a:rPr lang="fr-FR" sz="3200" dirty="0" smtClean="0"/>
              <a:t> Applications</a:t>
            </a:r>
            <a:endParaRPr lang="fr-FR" sz="3200" dirty="0"/>
          </a:p>
        </p:txBody>
      </p:sp>
      <p:sp>
        <p:nvSpPr>
          <p:cNvPr id="8" name="Rectangle 7"/>
          <p:cNvSpPr/>
          <p:nvPr/>
        </p:nvSpPr>
        <p:spPr>
          <a:xfrm>
            <a:off x="4699000" y="719667"/>
            <a:ext cx="4445000" cy="409222"/>
          </a:xfrm>
          <a:prstGeom prst="rect">
            <a:avLst/>
          </a:prstGeom>
          <a:solidFill>
            <a:srgbClr val="0E348E"/>
          </a:solidFill>
          <a:ln>
            <a:noFill/>
          </a:ln>
          <a:effectLst>
            <a:outerShdw blurRad="50800" dist="88900" dir="2700000" algn="tl" rotWithShape="0">
              <a:prstClr val="black">
                <a:alpha val="3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General overview</a:t>
            </a:r>
            <a:endParaRPr lang="fr-FR" sz="2000" b="1" dirty="0">
              <a:latin typeface="Arial" panose="020B0604020202020204" pitchFamily="34" charset="0"/>
              <a:cs typeface="Arial" panose="020B0604020202020204" pitchFamily="34" charset="0"/>
            </a:endParaRPr>
          </a:p>
        </p:txBody>
      </p:sp>
      <p:sp>
        <p:nvSpPr>
          <p:cNvPr id="12" name="ZoneTexte 11"/>
          <p:cNvSpPr txBox="1"/>
          <p:nvPr/>
        </p:nvSpPr>
        <p:spPr>
          <a:xfrm>
            <a:off x="403818" y="1970146"/>
            <a:ext cx="8563888" cy="5355312"/>
          </a:xfrm>
          <a:prstGeom prst="rect">
            <a:avLst/>
          </a:prstGeom>
          <a:noFill/>
        </p:spPr>
        <p:txBody>
          <a:bodyPr wrap="square" rtlCol="0">
            <a:spAutoFit/>
          </a:bodyPr>
          <a:lstStyle/>
          <a:p>
            <a:pPr algn="just"/>
            <a:r>
              <a:rPr lang="en-GB" sz="2000" dirty="0">
                <a:solidFill>
                  <a:srgbClr val="000000"/>
                </a:solidFill>
              </a:rPr>
              <a:t>InSpace </a:t>
            </a:r>
            <a:r>
              <a:rPr lang="en-GB" sz="2000" dirty="0" smtClean="0">
                <a:solidFill>
                  <a:srgbClr val="000000"/>
                </a:solidFill>
              </a:rPr>
              <a:t>aims at </a:t>
            </a:r>
            <a:r>
              <a:rPr lang="en-GB" sz="2000" dirty="0">
                <a:solidFill>
                  <a:srgbClr val="000000"/>
                </a:solidFill>
              </a:rPr>
              <a:t>setting up a unique service </a:t>
            </a:r>
            <a:r>
              <a:rPr lang="en-GB" sz="2000" dirty="0" smtClean="0">
                <a:solidFill>
                  <a:srgbClr val="000000"/>
                </a:solidFill>
              </a:rPr>
              <a:t> </a:t>
            </a:r>
            <a:r>
              <a:rPr lang="en-GB" sz="2000" dirty="0">
                <a:solidFill>
                  <a:srgbClr val="000000"/>
                </a:solidFill>
              </a:rPr>
              <a:t>for </a:t>
            </a:r>
            <a:r>
              <a:rPr lang="en-GB" sz="2000" dirty="0" smtClean="0">
                <a:solidFill>
                  <a:srgbClr val="000000"/>
                </a:solidFill>
              </a:rPr>
              <a:t>supporting the diffusion and the utilization of </a:t>
            </a:r>
            <a:r>
              <a:rPr lang="en-GB" sz="2000" dirty="0">
                <a:solidFill>
                  <a:srgbClr val="000000"/>
                </a:solidFill>
              </a:rPr>
              <a:t>space applications</a:t>
            </a:r>
            <a:r>
              <a:rPr lang="fr-FR" sz="2000" dirty="0">
                <a:solidFill>
                  <a:srgbClr val="000000"/>
                </a:solidFill>
              </a:rPr>
              <a:t> </a:t>
            </a:r>
            <a:r>
              <a:rPr lang="fr-FR" sz="2000" dirty="0" smtClean="0">
                <a:solidFill>
                  <a:srgbClr val="000000"/>
                </a:solidFill>
              </a:rPr>
              <a:t>by local </a:t>
            </a:r>
            <a:r>
              <a:rPr lang="en-US" sz="2000" dirty="0" smtClean="0">
                <a:solidFill>
                  <a:srgbClr val="000000"/>
                </a:solidFill>
              </a:rPr>
              <a:t>authorities (regions, departments, metropoles,..):</a:t>
            </a:r>
          </a:p>
          <a:p>
            <a:pPr algn="just"/>
            <a:endParaRPr lang="fr-FR" sz="2000" dirty="0">
              <a:solidFill>
                <a:srgbClr val="000000"/>
              </a:solidFill>
            </a:endParaRPr>
          </a:p>
          <a:p>
            <a:r>
              <a:rPr lang="en-GB" sz="2000" dirty="0">
                <a:solidFill>
                  <a:srgbClr val="000000"/>
                </a:solidFill>
              </a:rPr>
              <a:t>A </a:t>
            </a:r>
            <a:r>
              <a:rPr lang="en-GB" sz="2000" b="1" dirty="0">
                <a:solidFill>
                  <a:srgbClr val="000000"/>
                </a:solidFill>
              </a:rPr>
              <a:t>centralised catalogue</a:t>
            </a:r>
            <a:r>
              <a:rPr lang="en-GB" sz="2000" dirty="0">
                <a:solidFill>
                  <a:srgbClr val="000000"/>
                </a:solidFill>
              </a:rPr>
              <a:t> listing space applications that have </a:t>
            </a:r>
            <a:r>
              <a:rPr lang="en-GB" sz="2000" dirty="0" smtClean="0">
                <a:solidFill>
                  <a:srgbClr val="000000"/>
                </a:solidFill>
              </a:rPr>
              <a:t> already been used and validated in some territories,</a:t>
            </a:r>
          </a:p>
          <a:p>
            <a:endParaRPr lang="fr-FR" sz="2000" dirty="0">
              <a:solidFill>
                <a:srgbClr val="000000"/>
              </a:solidFill>
            </a:endParaRPr>
          </a:p>
          <a:p>
            <a:r>
              <a:rPr lang="en-GB" sz="2000" dirty="0" smtClean="0">
                <a:solidFill>
                  <a:srgbClr val="000000"/>
                </a:solidFill>
              </a:rPr>
              <a:t>Pioneer </a:t>
            </a:r>
            <a:r>
              <a:rPr lang="en-GB" sz="2000" b="1" dirty="0">
                <a:solidFill>
                  <a:srgbClr val="000000"/>
                </a:solidFill>
              </a:rPr>
              <a:t>pilot territories</a:t>
            </a:r>
            <a:r>
              <a:rPr lang="en-GB" sz="2000" dirty="0">
                <a:solidFill>
                  <a:srgbClr val="000000"/>
                </a:solidFill>
              </a:rPr>
              <a:t> for operational</a:t>
            </a:r>
            <a:r>
              <a:rPr lang="en-GB" sz="2000" b="1" dirty="0">
                <a:solidFill>
                  <a:srgbClr val="000000"/>
                </a:solidFill>
              </a:rPr>
              <a:t> </a:t>
            </a:r>
            <a:r>
              <a:rPr lang="en-GB" sz="2000" dirty="0">
                <a:solidFill>
                  <a:srgbClr val="000000"/>
                </a:solidFill>
              </a:rPr>
              <a:t>implementation of applications to be showcases of the perceived benefits for these urban, rural, mountain and coastal areas</a:t>
            </a:r>
            <a:r>
              <a:rPr lang="en-GB" sz="2000" dirty="0" smtClean="0">
                <a:solidFill>
                  <a:srgbClr val="000000"/>
                </a:solidFill>
              </a:rPr>
              <a:t>…,</a:t>
            </a:r>
          </a:p>
          <a:p>
            <a:endParaRPr lang="fr-FR" sz="2000" dirty="0">
              <a:solidFill>
                <a:srgbClr val="000000"/>
              </a:solidFill>
            </a:endParaRPr>
          </a:p>
          <a:p>
            <a:r>
              <a:rPr lang="en-GB" sz="2000" dirty="0">
                <a:solidFill>
                  <a:srgbClr val="000000"/>
                </a:solidFill>
              </a:rPr>
              <a:t>A set of tailored </a:t>
            </a:r>
            <a:r>
              <a:rPr lang="en-GB" sz="2000" b="1" dirty="0">
                <a:solidFill>
                  <a:srgbClr val="000000"/>
                </a:solidFill>
              </a:rPr>
              <a:t>services</a:t>
            </a:r>
            <a:r>
              <a:rPr lang="en-GB" sz="2000" dirty="0">
                <a:solidFill>
                  <a:srgbClr val="000000"/>
                </a:solidFill>
              </a:rPr>
              <a:t> covering awareness of and training on space applications, territorial case studies, assistance for </a:t>
            </a:r>
            <a:r>
              <a:rPr lang="en-GB" sz="2000" dirty="0" smtClean="0">
                <a:solidFill>
                  <a:srgbClr val="000000"/>
                </a:solidFill>
              </a:rPr>
              <a:t>procuring </a:t>
            </a:r>
            <a:r>
              <a:rPr lang="en-GB" sz="2000" dirty="0">
                <a:solidFill>
                  <a:srgbClr val="000000"/>
                </a:solidFill>
              </a:rPr>
              <a:t>and </a:t>
            </a:r>
            <a:r>
              <a:rPr lang="en-GB" sz="2000" dirty="0" smtClean="0">
                <a:solidFill>
                  <a:srgbClr val="000000"/>
                </a:solidFill>
              </a:rPr>
              <a:t>implementing services based on these applications (assistance to calls for tenders preparation, benefits evaluation, project and procurement management,...) </a:t>
            </a:r>
            <a:endParaRPr lang="fr-FR" sz="2000" dirty="0">
              <a:solidFill>
                <a:srgbClr val="000000"/>
              </a:solidFill>
            </a:endParaRPr>
          </a:p>
          <a:p>
            <a:pPr algn="just"/>
            <a:endParaRPr lang="fr-FR" sz="2400" dirty="0">
              <a:solidFill>
                <a:schemeClr val="tx1">
                  <a:lumMod val="75000"/>
                  <a:lumOff val="25000"/>
                </a:schemeClr>
              </a:solidFill>
            </a:endParaRPr>
          </a:p>
          <a:p>
            <a:pPr marL="285750" indent="-285750">
              <a:buFont typeface="Arial"/>
              <a:buChar char="•"/>
            </a:pPr>
            <a:endParaRPr lang="fr-FR" dirty="0">
              <a:latin typeface="Arial"/>
              <a:cs typeface="Arial"/>
            </a:endParaRPr>
          </a:p>
        </p:txBody>
      </p:sp>
    </p:spTree>
    <p:extLst>
      <p:ext uri="{BB962C8B-B14F-4D97-AF65-F5344CB8AC3E}">
        <p14:creationId xmlns:p14="http://schemas.microsoft.com/office/powerpoint/2010/main" val="3415671210"/>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846719" y="0"/>
            <a:ext cx="7284847" cy="764275"/>
          </a:xfrm>
        </p:spPr>
        <p:txBody>
          <a:bodyPr>
            <a:normAutofit/>
          </a:bodyPr>
          <a:lstStyle/>
          <a:p>
            <a:r>
              <a:rPr lang="fr-FR" sz="3200" dirty="0" smtClean="0"/>
              <a:t>Institute of </a:t>
            </a:r>
            <a:r>
              <a:rPr lang="fr-FR" sz="3200" dirty="0" err="1" smtClean="0"/>
              <a:t>Space</a:t>
            </a:r>
            <a:r>
              <a:rPr lang="fr-FR" sz="3200" dirty="0" smtClean="0"/>
              <a:t> Applications</a:t>
            </a:r>
            <a:endParaRPr lang="fr-FR" sz="3200" dirty="0"/>
          </a:p>
        </p:txBody>
      </p:sp>
      <p:sp>
        <p:nvSpPr>
          <p:cNvPr id="8" name="Rectangle 7"/>
          <p:cNvSpPr/>
          <p:nvPr/>
        </p:nvSpPr>
        <p:spPr>
          <a:xfrm>
            <a:off x="1665027" y="719667"/>
            <a:ext cx="7478973" cy="849826"/>
          </a:xfrm>
          <a:prstGeom prst="rect">
            <a:avLst/>
          </a:prstGeom>
          <a:solidFill>
            <a:srgbClr val="0E348E"/>
          </a:solidFill>
          <a:ln>
            <a:noFill/>
          </a:ln>
          <a:effectLst>
            <a:outerShdw blurRad="50800" dist="88900" dir="2700000" algn="tl" rotWithShape="0">
              <a:prstClr val="black">
                <a:alpha val="3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Copernicus is definitely an opportunity for Inspace </a:t>
            </a:r>
            <a:r>
              <a:rPr lang="en-US" sz="2000" b="1" dirty="0" smtClean="0">
                <a:latin typeface="Arial" panose="020B0604020202020204" pitchFamily="34" charset="0"/>
                <a:cs typeface="Arial" panose="020B0604020202020204" pitchFamily="34" charset="0"/>
              </a:rPr>
              <a:t>development : </a:t>
            </a:r>
            <a:endParaRPr lang="en-US" sz="2000" b="1" dirty="0">
              <a:latin typeface="Arial" panose="020B0604020202020204" pitchFamily="34" charset="0"/>
              <a:cs typeface="Arial" panose="020B0604020202020204" pitchFamily="34" charset="0"/>
            </a:endParaRPr>
          </a:p>
        </p:txBody>
      </p:sp>
      <p:sp>
        <p:nvSpPr>
          <p:cNvPr id="12" name="ZoneTexte 11"/>
          <p:cNvSpPr txBox="1"/>
          <p:nvPr/>
        </p:nvSpPr>
        <p:spPr>
          <a:xfrm>
            <a:off x="0" y="1860964"/>
            <a:ext cx="8967706" cy="4893647"/>
          </a:xfrm>
          <a:prstGeom prst="rect">
            <a:avLst/>
          </a:prstGeom>
          <a:noFill/>
        </p:spPr>
        <p:txBody>
          <a:bodyPr wrap="square" rtlCol="0">
            <a:spAutoFit/>
          </a:bodyPr>
          <a:lstStyle/>
          <a:p>
            <a:pPr marL="800100" lvl="1" indent="-342900" algn="just">
              <a:lnSpc>
                <a:spcPct val="150000"/>
              </a:lnSpc>
              <a:buFont typeface="Wingdings" panose="05000000000000000000" pitchFamily="2" charset="2"/>
              <a:buChar char="Ø"/>
            </a:pPr>
            <a:r>
              <a:rPr lang="en-US" sz="2000" dirty="0" smtClean="0">
                <a:solidFill>
                  <a:srgbClr val="000000"/>
                </a:solidFill>
              </a:rPr>
              <a:t>Copernicus </a:t>
            </a:r>
            <a:r>
              <a:rPr lang="en-US" sz="2000" dirty="0">
                <a:solidFill>
                  <a:srgbClr val="000000"/>
                </a:solidFill>
              </a:rPr>
              <a:t>will provide a set of data and core services results which can be used as an input to the downstream </a:t>
            </a:r>
            <a:r>
              <a:rPr lang="en-US" sz="2000" dirty="0" smtClean="0">
                <a:solidFill>
                  <a:srgbClr val="000000"/>
                </a:solidFill>
              </a:rPr>
              <a:t>services,</a:t>
            </a:r>
            <a:endParaRPr lang="en-US" sz="2000" dirty="0">
              <a:solidFill>
                <a:srgbClr val="000000"/>
              </a:solidFill>
            </a:endParaRPr>
          </a:p>
          <a:p>
            <a:pPr marL="800100" lvl="1" indent="-342900" algn="just">
              <a:lnSpc>
                <a:spcPct val="150000"/>
              </a:lnSpc>
              <a:buFont typeface="Wingdings" panose="05000000000000000000" pitchFamily="2" charset="2"/>
              <a:buChar char="Ø"/>
            </a:pPr>
            <a:r>
              <a:rPr lang="en-US" sz="2000" dirty="0">
                <a:solidFill>
                  <a:srgbClr val="000000"/>
                </a:solidFill>
              </a:rPr>
              <a:t>It can be used as a “selling factor” to convince the local authorities that they </a:t>
            </a:r>
            <a:r>
              <a:rPr lang="en-US" sz="2000" dirty="0" smtClean="0">
                <a:solidFill>
                  <a:srgbClr val="000000"/>
                </a:solidFill>
              </a:rPr>
              <a:t>can </a:t>
            </a:r>
            <a:r>
              <a:rPr lang="en-US" sz="2000" dirty="0">
                <a:solidFill>
                  <a:srgbClr val="000000"/>
                </a:solidFill>
              </a:rPr>
              <a:t>get benefit from EC funded infrastructure, </a:t>
            </a:r>
          </a:p>
          <a:p>
            <a:pPr marL="800100" lvl="1" indent="-342900" algn="just">
              <a:lnSpc>
                <a:spcPct val="150000"/>
              </a:lnSpc>
              <a:buFont typeface="Wingdings" panose="05000000000000000000" pitchFamily="2" charset="2"/>
              <a:buChar char="Ø"/>
            </a:pPr>
            <a:r>
              <a:rPr lang="en-US" sz="2000" dirty="0">
                <a:solidFill>
                  <a:srgbClr val="000000"/>
                </a:solidFill>
              </a:rPr>
              <a:t>It </a:t>
            </a:r>
            <a:r>
              <a:rPr lang="en-US" sz="2000" dirty="0" smtClean="0">
                <a:solidFill>
                  <a:srgbClr val="000000"/>
                </a:solidFill>
              </a:rPr>
              <a:t>will </a:t>
            </a:r>
            <a:r>
              <a:rPr lang="en-US" sz="2000" dirty="0">
                <a:solidFill>
                  <a:srgbClr val="000000"/>
                </a:solidFill>
              </a:rPr>
              <a:t>provide </a:t>
            </a:r>
            <a:r>
              <a:rPr lang="en-US" sz="2000" dirty="0" smtClean="0">
                <a:solidFill>
                  <a:srgbClr val="000000"/>
                </a:solidFill>
              </a:rPr>
              <a:t>an </a:t>
            </a:r>
            <a:r>
              <a:rPr lang="en-US" sz="2000" dirty="0">
                <a:solidFill>
                  <a:srgbClr val="000000"/>
                </a:solidFill>
              </a:rPr>
              <a:t>operational environment allowing to get a permanently updated view of the territories, which shall open new kinds of services, thanks to the value added by </a:t>
            </a:r>
            <a:r>
              <a:rPr lang="en-US" sz="2000" dirty="0" smtClean="0">
                <a:solidFill>
                  <a:srgbClr val="000000"/>
                </a:solidFill>
              </a:rPr>
              <a:t>space based services providers,</a:t>
            </a:r>
            <a:endParaRPr lang="en-US" sz="2000" dirty="0">
              <a:solidFill>
                <a:srgbClr val="000000"/>
              </a:solidFill>
            </a:endParaRPr>
          </a:p>
          <a:p>
            <a:pPr marL="800100" lvl="1" indent="-342900" algn="just">
              <a:lnSpc>
                <a:spcPct val="150000"/>
              </a:lnSpc>
              <a:buFont typeface="Wingdings" panose="05000000000000000000" pitchFamily="2" charset="2"/>
              <a:buChar char="Ø"/>
            </a:pPr>
            <a:r>
              <a:rPr lang="en-US" sz="2000" dirty="0">
                <a:solidFill>
                  <a:srgbClr val="000000"/>
                </a:solidFill>
              </a:rPr>
              <a:t>It shall provide also access to third </a:t>
            </a:r>
            <a:r>
              <a:rPr lang="en-US" sz="2000" dirty="0" smtClean="0">
                <a:solidFill>
                  <a:srgbClr val="000000"/>
                </a:solidFill>
              </a:rPr>
              <a:t>party EO satellites and </a:t>
            </a:r>
            <a:r>
              <a:rPr lang="en-US" sz="2000" dirty="0">
                <a:solidFill>
                  <a:srgbClr val="000000"/>
                </a:solidFill>
              </a:rPr>
              <a:t>to in situ data in a cost efficient way, which should change the overall EO applications paradigm.</a:t>
            </a:r>
          </a:p>
          <a:p>
            <a:pPr algn="just"/>
            <a:endParaRPr lang="fr-FR" sz="2400" dirty="0">
              <a:solidFill>
                <a:schemeClr val="tx1">
                  <a:lumMod val="75000"/>
                  <a:lumOff val="25000"/>
                </a:schemeClr>
              </a:solidFill>
            </a:endParaRPr>
          </a:p>
          <a:p>
            <a:pPr marL="285750" indent="-285750">
              <a:buFont typeface="Arial"/>
              <a:buChar char="•"/>
            </a:pPr>
            <a:endParaRPr lang="fr-FR" dirty="0">
              <a:latin typeface="Arial"/>
              <a:cs typeface="Arial"/>
            </a:endParaRPr>
          </a:p>
        </p:txBody>
      </p:sp>
    </p:spTree>
    <p:extLst>
      <p:ext uri="{BB962C8B-B14F-4D97-AF65-F5344CB8AC3E}">
        <p14:creationId xmlns:p14="http://schemas.microsoft.com/office/powerpoint/2010/main" val="141854862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1846719" y="0"/>
            <a:ext cx="7284847" cy="764275"/>
          </a:xfrm>
        </p:spPr>
        <p:txBody>
          <a:bodyPr>
            <a:normAutofit/>
          </a:bodyPr>
          <a:lstStyle/>
          <a:p>
            <a:r>
              <a:rPr lang="fr-FR" sz="3200" dirty="0" smtClean="0"/>
              <a:t>Institute of </a:t>
            </a:r>
            <a:r>
              <a:rPr lang="fr-FR" sz="3200" dirty="0" err="1" smtClean="0"/>
              <a:t>Space</a:t>
            </a:r>
            <a:r>
              <a:rPr lang="fr-FR" sz="3200" dirty="0" smtClean="0"/>
              <a:t> Applications</a:t>
            </a:r>
            <a:endParaRPr lang="fr-FR" sz="3200" dirty="0"/>
          </a:p>
        </p:txBody>
      </p:sp>
      <p:sp>
        <p:nvSpPr>
          <p:cNvPr id="8" name="Rectangle 7"/>
          <p:cNvSpPr/>
          <p:nvPr/>
        </p:nvSpPr>
        <p:spPr>
          <a:xfrm>
            <a:off x="1665027" y="719667"/>
            <a:ext cx="7478973" cy="849826"/>
          </a:xfrm>
          <a:prstGeom prst="rect">
            <a:avLst/>
          </a:prstGeom>
          <a:solidFill>
            <a:srgbClr val="0E348E"/>
          </a:solidFill>
          <a:ln>
            <a:noFill/>
          </a:ln>
          <a:effectLst>
            <a:outerShdw blurRad="50800" dist="88900" dir="2700000" algn="tl" rotWithShape="0">
              <a:prstClr val="black">
                <a:alpha val="3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Inspace can also be an opportunity for Copernicus </a:t>
            </a:r>
            <a:r>
              <a:rPr lang="en-US" sz="2000" b="1" dirty="0" smtClean="0">
                <a:latin typeface="Arial" panose="020B0604020202020204" pitchFamily="34" charset="0"/>
                <a:cs typeface="Arial" panose="020B0604020202020204" pitchFamily="34" charset="0"/>
              </a:rPr>
              <a:t>dissemination : </a:t>
            </a:r>
            <a:endParaRPr lang="en-US" sz="2000" b="1" dirty="0">
              <a:latin typeface="Arial" panose="020B0604020202020204" pitchFamily="34" charset="0"/>
              <a:cs typeface="Arial" panose="020B0604020202020204" pitchFamily="34" charset="0"/>
            </a:endParaRPr>
          </a:p>
        </p:txBody>
      </p:sp>
      <p:sp>
        <p:nvSpPr>
          <p:cNvPr id="2" name="Rectangle 1"/>
          <p:cNvSpPr/>
          <p:nvPr/>
        </p:nvSpPr>
        <p:spPr>
          <a:xfrm>
            <a:off x="-327546" y="1753191"/>
            <a:ext cx="9171296" cy="3831818"/>
          </a:xfrm>
          <a:prstGeom prst="rect">
            <a:avLst/>
          </a:prstGeom>
        </p:spPr>
        <p:txBody>
          <a:bodyPr wrap="square">
            <a:spAutoFit/>
          </a:bodyPr>
          <a:lstStyle/>
          <a:p>
            <a:pPr marL="800100" lvl="1" indent="-342900" algn="just">
              <a:lnSpc>
                <a:spcPct val="150000"/>
              </a:lnSpc>
              <a:buFont typeface="Wingdings" panose="05000000000000000000" pitchFamily="2" charset="2"/>
              <a:buChar char="Ø"/>
            </a:pPr>
            <a:r>
              <a:rPr lang="en-US" dirty="0">
                <a:solidFill>
                  <a:srgbClr val="000000"/>
                </a:solidFill>
              </a:rPr>
              <a:t>It shall be a “market access channel” dedicated to local European institutions, by ensuring an appropriate (and “neutral”) dissemination of the results achieved by the use of downstream services based upon Copernicus data and core services in others collectivities,</a:t>
            </a:r>
          </a:p>
          <a:p>
            <a:pPr marL="800100" lvl="1" indent="-342900" algn="just">
              <a:lnSpc>
                <a:spcPct val="150000"/>
              </a:lnSpc>
              <a:buFont typeface="Wingdings" panose="05000000000000000000" pitchFamily="2" charset="2"/>
              <a:buChar char="Ø"/>
            </a:pPr>
            <a:r>
              <a:rPr lang="en-US" dirty="0">
                <a:solidFill>
                  <a:srgbClr val="000000"/>
                </a:solidFill>
              </a:rPr>
              <a:t>It can take a role to solve the need for “proximity ” which is a key success factor for interfacing Copernicus outputs with existing infrastructure used today by these local institutions,</a:t>
            </a:r>
          </a:p>
          <a:p>
            <a:pPr marL="800100" lvl="1" indent="-342900" algn="just">
              <a:lnSpc>
                <a:spcPct val="150000"/>
              </a:lnSpc>
              <a:buFont typeface="Wingdings" panose="05000000000000000000" pitchFamily="2" charset="2"/>
              <a:buChar char="Ø"/>
            </a:pPr>
            <a:r>
              <a:rPr lang="en-US" dirty="0">
                <a:solidFill>
                  <a:srgbClr val="000000"/>
                </a:solidFill>
              </a:rPr>
              <a:t>It could also help managing the “licensing issue” linked to the utilization of third parties data in operational applications for local </a:t>
            </a:r>
            <a:r>
              <a:rPr lang="en-US" dirty="0" smtClean="0">
                <a:solidFill>
                  <a:srgbClr val="000000"/>
                </a:solidFill>
              </a:rPr>
              <a:t>institutions.</a:t>
            </a:r>
            <a:endParaRPr lang="en-US" dirty="0">
              <a:solidFill>
                <a:srgbClr val="000000"/>
              </a:solidFill>
            </a:endParaRPr>
          </a:p>
        </p:txBody>
      </p:sp>
    </p:spTree>
    <p:extLst>
      <p:ext uri="{BB962C8B-B14F-4D97-AF65-F5344CB8AC3E}">
        <p14:creationId xmlns:p14="http://schemas.microsoft.com/office/powerpoint/2010/main" val="1871848722"/>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masque-inspace-2015-v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 y="0"/>
            <a:ext cx="9144000" cy="6858000"/>
          </a:xfrm>
          <a:prstGeom prst="rect">
            <a:avLst/>
          </a:prstGeom>
        </p:spPr>
      </p:pic>
      <p:sp>
        <p:nvSpPr>
          <p:cNvPr id="2" name="ZoneTexte 1"/>
          <p:cNvSpPr txBox="1"/>
          <p:nvPr/>
        </p:nvSpPr>
        <p:spPr>
          <a:xfrm>
            <a:off x="2203269" y="1184366"/>
            <a:ext cx="5725029" cy="523220"/>
          </a:xfrm>
          <a:prstGeom prst="rect">
            <a:avLst/>
          </a:prstGeom>
          <a:noFill/>
        </p:spPr>
        <p:txBody>
          <a:bodyPr wrap="none" rtlCol="0">
            <a:spAutoFit/>
          </a:bodyPr>
          <a:lstStyle/>
          <a:p>
            <a:r>
              <a:rPr lang="fr-FR" sz="2800" b="1" dirty="0" smtClean="0">
                <a:solidFill>
                  <a:srgbClr val="FFFFFF"/>
                </a:solidFill>
              </a:rPr>
              <a:t>CONTACT</a:t>
            </a:r>
            <a:r>
              <a:rPr lang="fr-FR" dirty="0" smtClean="0">
                <a:solidFill>
                  <a:srgbClr val="FFFFFF"/>
                </a:solidFill>
              </a:rPr>
              <a:t>:  </a:t>
            </a:r>
            <a:r>
              <a:rPr lang="fr-FR" sz="2400" b="1" dirty="0" smtClean="0">
                <a:solidFill>
                  <a:srgbClr val="FFFFFF"/>
                </a:solidFill>
              </a:rPr>
              <a:t>s.zaoui@inspace-institute.com</a:t>
            </a:r>
            <a:r>
              <a:rPr lang="fr-FR" dirty="0" smtClean="0">
                <a:solidFill>
                  <a:srgbClr val="FFFFFF"/>
                </a:solidFill>
              </a:rPr>
              <a:t> </a:t>
            </a:r>
            <a:endParaRPr lang="fr-FR" dirty="0">
              <a:solidFill>
                <a:srgbClr val="FFFFFF"/>
              </a:solidFill>
            </a:endParaRPr>
          </a:p>
        </p:txBody>
      </p:sp>
    </p:spTree>
    <p:extLst>
      <p:ext uri="{BB962C8B-B14F-4D97-AF65-F5344CB8AC3E}">
        <p14:creationId xmlns:p14="http://schemas.microsoft.com/office/powerpoint/2010/main" val="2047846230"/>
      </p:ext>
    </p:extLst>
  </p:cSld>
  <p:clrMapOvr>
    <a:masterClrMapping/>
  </p:clrMapOvr>
</p:sld>
</file>

<file path=ppt/theme/theme1.xml><?xml version="1.0" encoding="utf-8"?>
<a:theme xmlns:a="http://schemas.openxmlformats.org/drawingml/2006/main" name="Thème Office">
  <a:themeElements>
    <a:clrScheme name="InSpace">
      <a:dk1>
        <a:srgbClr val="284E87"/>
      </a:dk1>
      <a:lt1>
        <a:srgbClr val="FFFFFF"/>
      </a:lt1>
      <a:dk2>
        <a:srgbClr val="3F3E3E"/>
      </a:dk2>
      <a:lt2>
        <a:srgbClr val="E7E6E6"/>
      </a:lt2>
      <a:accent1>
        <a:srgbClr val="68A8DE"/>
      </a:accent1>
      <a:accent2>
        <a:srgbClr val="D06723"/>
      </a:accent2>
      <a:accent3>
        <a:srgbClr val="C0543F"/>
      </a:accent3>
      <a:accent4>
        <a:srgbClr val="3F3E3E"/>
      </a:accent4>
      <a:accent5>
        <a:srgbClr val="31A1AA"/>
      </a:accent5>
      <a:accent6>
        <a:srgbClr val="4E9850"/>
      </a:accent6>
      <a:hlink>
        <a:srgbClr val="68A8DE"/>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PACE Template v0.potx" id="{CFDC22D4-1801-4507-9ADC-CBF723EC4162}" vid="{CB8408C5-B2C9-42EA-BADA-22A33D87C96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INSPACE Template v1</Template>
  <TotalTime>20323</TotalTime>
  <Words>446</Words>
  <Application>Microsoft Office PowerPoint</Application>
  <PresentationFormat>Affichage à l'écran (4:3)</PresentationFormat>
  <Paragraphs>40</Paragraphs>
  <Slides>7</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Calibri</vt:lpstr>
      <vt:lpstr>Wingdings 3</vt:lpstr>
      <vt:lpstr>Wingdings</vt:lpstr>
      <vt:lpstr>Arial</vt:lpstr>
      <vt:lpstr>Aldo</vt:lpstr>
      <vt:lpstr>Thème Office</vt:lpstr>
      <vt:lpstr>Présentation PowerPoint</vt:lpstr>
      <vt:lpstr>Institute of Space Applications</vt:lpstr>
      <vt:lpstr>INSPACE’THEMES</vt:lpstr>
      <vt:lpstr>Institute of Space Applications</vt:lpstr>
      <vt:lpstr>Institute of Space Applications</vt:lpstr>
      <vt:lpstr>Institute of Space Applications</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Thibault</dc:creator>
  <cp:lastModifiedBy>tondriaux</cp:lastModifiedBy>
  <cp:revision>246</cp:revision>
  <cp:lastPrinted>2015-07-02T10:16:36Z</cp:lastPrinted>
  <dcterms:created xsi:type="dcterms:W3CDTF">2015-04-16T15:20:54Z</dcterms:created>
  <dcterms:modified xsi:type="dcterms:W3CDTF">2015-10-23T09:33:17Z</dcterms:modified>
</cp:coreProperties>
</file>