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3" r:id="rId4"/>
    <p:sldId id="302" r:id="rId5"/>
    <p:sldId id="292" r:id="rId6"/>
    <p:sldId id="304" r:id="rId7"/>
    <p:sldId id="294" r:id="rId8"/>
    <p:sldId id="297" r:id="rId9"/>
    <p:sldId id="296" r:id="rId10"/>
    <p:sldId id="300" r:id="rId11"/>
    <p:sldId id="299" r:id="rId12"/>
    <p:sldId id="279" r:id="rId13"/>
  </p:sldIdLst>
  <p:sldSz cx="9144000" cy="6858000" type="screen4x3"/>
  <p:notesSz cx="7099300" cy="10234613"/>
  <p:embeddedFontLst>
    <p:embeddedFont>
      <p:font typeface="FlandersArtSans-Bold" panose="00000800000000000000" pitchFamily="2" charset="0"/>
      <p:bold r:id="rId15"/>
    </p:embeddedFont>
    <p:embeddedFont>
      <p:font typeface="FlandersArtSerif-Regular" panose="00000500000000000000" pitchFamily="2" charset="0"/>
      <p:regular r:id="rId16"/>
    </p:embeddedFont>
    <p:embeddedFont>
      <p:font typeface="FlandersArtSans-Regular" panose="00000500000000000000" pitchFamily="2" charset="0"/>
      <p:regular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0704" autoAdjust="0"/>
  </p:normalViewPr>
  <p:slideViewPr>
    <p:cSldViewPr snapToGrid="0" showGuides="1"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A937DD8-B20A-47A6-AA94-FD478FAA3C28}" type="datetimeFigureOut">
              <a:rPr lang="nl-BE" smtClean="0"/>
              <a:pPr/>
              <a:t>26/10/2015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endParaRPr lang="nl-B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712" y="288000"/>
            <a:ext cx="900000" cy="17954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83444"/>
            <a:ext cx="7416000" cy="2020555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1" y="549106"/>
            <a:ext cx="900000" cy="1795442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53506" cy="6265475"/>
            <a:chOff x="288000" y="288000"/>
            <a:chExt cx="8553506" cy="6265475"/>
          </a:xfrm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6" y="535659"/>
            <a:ext cx="900000" cy="17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0" y="288000"/>
            <a:ext cx="7379999" cy="6265475"/>
            <a:chOff x="1476000" y="288000"/>
            <a:chExt cx="7379999" cy="6265475"/>
          </a:xfrm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8" y="288000"/>
            <a:ext cx="900000" cy="1795442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 algn="r"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26/10/2015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5" y="4781437"/>
            <a:ext cx="900000" cy="1795440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26/10/2015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99" y="247781"/>
            <a:ext cx="900000" cy="1795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26/10/2015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5" y="4808332"/>
            <a:ext cx="900000" cy="17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26/10/2015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0" y="4792399"/>
            <a:ext cx="900000" cy="17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26/10/2015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9" y="5857200"/>
            <a:ext cx="1733762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26/10/2015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9" y="5857200"/>
            <a:ext cx="1733762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26/10/2015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9" y="5857200"/>
            <a:ext cx="1733762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4EDF-4AF6-42EC-B64F-47B53F653CC9}" type="datetime1">
              <a:rPr lang="nl-BE" smtClean="0"/>
              <a:pPr/>
              <a:t>26/10/2015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F75-0C56-4BAE-9244-54833F19CB2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036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26/10/2015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8" name="Afbeelding 7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8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  <p:sldLayoutId id="214748367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3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4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5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26/10/2015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erif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rederik.claerbout@dar.vlaanderen.b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 descr="Achiel-TOM_aangepast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6952" r="6952"/>
          <a:stretch>
            <a:fillRect/>
          </a:stretch>
        </p:blipFill>
        <p:spPr/>
      </p:pic>
      <p:sp>
        <p:nvSpPr>
          <p:cNvPr id="18" name="Titel 17"/>
          <p:cNvSpPr>
            <a:spLocks noGrp="1"/>
          </p:cNvSpPr>
          <p:nvPr>
            <p:ph type="ctrTitle"/>
          </p:nvPr>
        </p:nvSpPr>
        <p:spPr>
          <a:xfrm>
            <a:off x="1246909" y="4076855"/>
            <a:ext cx="7897091" cy="2073600"/>
          </a:xfrm>
        </p:spPr>
        <p:txBody>
          <a:bodyPr anchor="b"/>
          <a:lstStyle/>
          <a:p>
            <a:pPr algn="ctr"/>
            <a:r>
              <a:rPr lang="fr-FR" sz="3200" b="1" dirty="0"/>
              <a:t>P</a:t>
            </a:r>
            <a:r>
              <a:rPr lang="fr-FR" sz="3200" b="1" dirty="0" smtClean="0"/>
              <a:t>ublic procurement </a:t>
            </a:r>
            <a:r>
              <a:rPr lang="fr-FR" sz="3200" b="1" dirty="0" err="1" smtClean="0"/>
              <a:t>policy</a:t>
            </a:r>
            <a:r>
              <a:rPr lang="fr-FR" sz="3200" b="1" dirty="0" smtClean="0"/>
              <a:t> in </a:t>
            </a:r>
            <a:r>
              <a:rPr lang="fr-FR" sz="3200" b="1" dirty="0" err="1" smtClean="0"/>
              <a:t>Flanders</a:t>
            </a:r>
            <a:r>
              <a:rPr lang="fr-FR" sz="3200" b="1" dirty="0" smtClean="0"/>
              <a:t>:</a:t>
            </a:r>
            <a:br>
              <a:rPr lang="fr-FR" sz="3200" b="1" dirty="0" smtClean="0"/>
            </a:br>
            <a:r>
              <a:rPr lang="fr-FR" sz="3200" b="1" dirty="0" smtClean="0"/>
              <a:t> an </a:t>
            </a:r>
            <a:r>
              <a:rPr lang="fr-FR" sz="3200" b="1" dirty="0" err="1" smtClean="0"/>
              <a:t>integrated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approach</a:t>
            </a:r>
            <a:r>
              <a:rPr lang="fr-FR" sz="2800" b="1" dirty="0"/>
              <a:t/>
            </a:r>
            <a:br>
              <a:rPr lang="fr-FR" sz="2800" b="1" dirty="0"/>
            </a:br>
            <a:endParaRPr lang="nl-BE" sz="2800" b="0" dirty="0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5"/>
          </p:nvPr>
        </p:nvSpPr>
        <p:spPr>
          <a:xfrm>
            <a:off x="3034145" y="5655020"/>
            <a:ext cx="5919810" cy="105058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nl-BE" altLang="nl-BE" sz="1800" b="1" dirty="0">
              <a:latin typeface="Arial" pitchFamily="34" charset="0"/>
            </a:endParaRPr>
          </a:p>
          <a:p>
            <a:endParaRPr lang="nl-BE" sz="1800" b="1" dirty="0" smtClean="0"/>
          </a:p>
          <a:p>
            <a:r>
              <a:rPr lang="nl-BE" sz="1800" b="1" dirty="0" smtClean="0"/>
              <a:t>EAFIP, 27th </a:t>
            </a:r>
            <a:r>
              <a:rPr lang="nl-BE" sz="1800" b="1" dirty="0" err="1"/>
              <a:t>October</a:t>
            </a:r>
            <a:r>
              <a:rPr lang="nl-BE" sz="1800" b="1" dirty="0"/>
              <a:t> 2015, Paris</a:t>
            </a:r>
            <a:endParaRPr lang="nl-BE" dirty="0">
              <a:latin typeface="FlandersArtSans-Regular" panose="00000500000000000000" pitchFamily="2" charset="0"/>
            </a:endParaRPr>
          </a:p>
        </p:txBody>
      </p:sp>
      <p:pic>
        <p:nvPicPr>
          <p:cNvPr id="21" name="Tijdelijke aanduiding voor afbeelding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55" y="288121"/>
            <a:ext cx="900000" cy="179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1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91845" y="516303"/>
            <a:ext cx="8326582" cy="657164"/>
          </a:xfrm>
        </p:spPr>
        <p:txBody>
          <a:bodyPr/>
          <a:lstStyle/>
          <a:p>
            <a:r>
              <a:rPr lang="nl-BE" sz="3200" dirty="0" err="1" smtClean="0"/>
              <a:t>Innovation</a:t>
            </a:r>
            <a:r>
              <a:rPr lang="nl-BE" sz="3200" dirty="0" smtClean="0"/>
              <a:t> procurement</a:t>
            </a:r>
            <a:endParaRPr lang="nl-BE" sz="32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508506" y="1301919"/>
            <a:ext cx="8055820" cy="4487210"/>
          </a:xfrm>
        </p:spPr>
        <p:txBody>
          <a:bodyPr vert="horz" lIns="0" tIns="0" rIns="0" bIns="0" rtlCol="0">
            <a:noAutofit/>
          </a:bodyPr>
          <a:lstStyle/>
          <a:p>
            <a:pPr lvl="0">
              <a:buNone/>
            </a:pPr>
            <a:r>
              <a:rPr lang="en-US" sz="2400" dirty="0" smtClean="0"/>
              <a:t>Government will </a:t>
            </a:r>
            <a:r>
              <a:rPr lang="en-US" sz="2400" dirty="0"/>
              <a:t>act as a launching customer, first buyer or early adopter </a:t>
            </a:r>
            <a:r>
              <a:rPr lang="en-US" sz="2400" dirty="0" smtClean="0"/>
              <a:t>+ </a:t>
            </a:r>
            <a:r>
              <a:rPr lang="en-US" sz="2400" dirty="0"/>
              <a:t>invest in </a:t>
            </a:r>
            <a:r>
              <a:rPr lang="en-US" sz="2400" dirty="0" smtClean="0"/>
              <a:t>PCP </a:t>
            </a:r>
            <a:endParaRPr lang="nl-BE" sz="2000" dirty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 smtClean="0"/>
              <a:t>Commitment </a:t>
            </a:r>
            <a:r>
              <a:rPr lang="nl-NL" sz="2400" dirty="0" err="1" smtClean="0"/>
              <a:t>to</a:t>
            </a:r>
            <a:r>
              <a:rPr lang="nl-NL" sz="2400" dirty="0" smtClean="0"/>
              <a:t>: </a:t>
            </a:r>
            <a:endParaRPr lang="nl-BE" sz="2000" dirty="0"/>
          </a:p>
          <a:p>
            <a:r>
              <a:rPr lang="en-US" sz="2400" dirty="0" smtClean="0"/>
              <a:t>encourage public </a:t>
            </a:r>
            <a:r>
              <a:rPr lang="en-US" sz="2400" dirty="0"/>
              <a:t>procurers to buy </a:t>
            </a:r>
            <a:r>
              <a:rPr lang="en-US" sz="2400" dirty="0" smtClean="0"/>
              <a:t>'innovative‘</a:t>
            </a:r>
            <a:endParaRPr lang="nl-BE" sz="2000" dirty="0"/>
          </a:p>
          <a:p>
            <a:r>
              <a:rPr lang="en-US" sz="2400" dirty="0" smtClean="0"/>
              <a:t>provide </a:t>
            </a:r>
            <a:r>
              <a:rPr lang="en-US" sz="2400" dirty="0"/>
              <a:t>financial means and capacity  . </a:t>
            </a:r>
            <a:endParaRPr lang="nl-BE" sz="2000" dirty="0"/>
          </a:p>
          <a:p>
            <a:r>
              <a:rPr lang="en-US" sz="2400" dirty="0" smtClean="0"/>
              <a:t>a </a:t>
            </a:r>
            <a:r>
              <a:rPr lang="en-US" sz="2400" dirty="0"/>
              <a:t>target for a specific percentage (3%) of the overall public procurement spending </a:t>
            </a:r>
            <a:r>
              <a:rPr lang="en-US" sz="2400" dirty="0" smtClean="0"/>
              <a:t>to </a:t>
            </a:r>
            <a:r>
              <a:rPr lang="en-US" sz="2400" dirty="0"/>
              <a:t>go to innovation procurement </a:t>
            </a:r>
            <a:endParaRPr lang="nl-BE" sz="2000" dirty="0"/>
          </a:p>
          <a:p>
            <a:r>
              <a:rPr lang="en-US" sz="2400" dirty="0" smtClean="0"/>
              <a:t>organizing </a:t>
            </a:r>
            <a:r>
              <a:rPr lang="en-US" sz="2400" dirty="0"/>
              <a:t>market </a:t>
            </a:r>
            <a:r>
              <a:rPr lang="en-US" sz="2400" dirty="0" smtClean="0"/>
              <a:t>consultations</a:t>
            </a:r>
            <a:endParaRPr lang="nl-BE" sz="2000" dirty="0"/>
          </a:p>
          <a:p>
            <a:r>
              <a:rPr lang="en-GB" sz="2400" dirty="0" smtClean="0"/>
              <a:t>use </a:t>
            </a:r>
            <a:r>
              <a:rPr lang="en-GB" sz="2400" dirty="0"/>
              <a:t>the increased support offered by Horizon </a:t>
            </a:r>
            <a:r>
              <a:rPr lang="en-GB" sz="2400" dirty="0" smtClean="0"/>
              <a:t>2020 </a:t>
            </a:r>
            <a:endParaRPr lang="en-GB" sz="2400" dirty="0"/>
          </a:p>
          <a:p>
            <a:r>
              <a:rPr lang="en-US" sz="2400" dirty="0" smtClean="0"/>
              <a:t>Monitor </a:t>
            </a:r>
            <a:r>
              <a:rPr lang="en-US" sz="2400" dirty="0"/>
              <a:t>and evaluate best practices </a:t>
            </a:r>
            <a:endParaRPr lang="en-US" sz="2400" dirty="0" smtClean="0"/>
          </a:p>
          <a:p>
            <a:r>
              <a:rPr lang="en-US" sz="2400" dirty="0" smtClean="0"/>
              <a:t>Annual report</a:t>
            </a:r>
            <a:endParaRPr lang="nl-BE" sz="20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nl-BE" dirty="0"/>
          </a:p>
          <a:p>
            <a:pPr lvl="0">
              <a:buNone/>
            </a:pPr>
            <a:endParaRPr lang="nl-BE" altLang="nl-BE" sz="1800" dirty="0"/>
          </a:p>
          <a:p>
            <a:pPr>
              <a:spcBef>
                <a:spcPct val="20000"/>
              </a:spcBef>
              <a:buNone/>
            </a:pPr>
            <a:r>
              <a:rPr lang="nl-BE" altLang="nl-BE" sz="1800" dirty="0" smtClean="0">
                <a:solidFill>
                  <a:srgbClr val="003399"/>
                </a:solidFill>
              </a:rPr>
              <a:t> </a:t>
            </a:r>
            <a:endParaRPr lang="nl-BE" altLang="nl-BE" sz="1800" dirty="0">
              <a:solidFill>
                <a:srgbClr val="003399"/>
              </a:solidFill>
            </a:endParaRPr>
          </a:p>
          <a:p>
            <a:pPr marL="1257300" lvl="2" indent="-304800">
              <a:buFont typeface="Wingdings" pitchFamily="2" charset="2"/>
              <a:buChar char="ü"/>
            </a:pPr>
            <a:endParaRPr lang="nl-BE" altLang="nl-BE" sz="1900" dirty="0"/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err="1"/>
              <a:t>Questions</a:t>
            </a:r>
            <a:r>
              <a:rPr lang="nl-NL" sz="3200" dirty="0"/>
              <a:t> or </a:t>
            </a:r>
            <a:r>
              <a:rPr lang="nl-NL" sz="3200" dirty="0" err="1"/>
              <a:t>remarks</a:t>
            </a:r>
            <a:r>
              <a:rPr lang="nl-NL" sz="3200" dirty="0"/>
              <a:t>?</a:t>
            </a:r>
            <a:endParaRPr lang="nl-BE" sz="32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463441" y="2704909"/>
            <a:ext cx="8303977" cy="3672000"/>
          </a:xfrm>
        </p:spPr>
        <p:txBody>
          <a:bodyPr vert="horz" lIns="0" tIns="0" rIns="0" bIns="0" rtlCol="0">
            <a:noAutofit/>
          </a:bodyPr>
          <a:lstStyle/>
          <a:p>
            <a:pPr marL="609600" indent="-609600">
              <a:buNone/>
              <a:defRPr/>
            </a:pPr>
            <a:endParaRPr lang="nl-BE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nl-BE" altLang="nl-BE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nl-BE" altLang="nl-BE" sz="2000" b="1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3442" y="3271457"/>
            <a:ext cx="661527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Frederik Claerbout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altLang="nl-BE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landersArtSans-Regular" panose="00000500000000000000" pitchFamily="2" charset="0"/>
                <a:ea typeface="Calibri" pitchFamily="34" charset="0"/>
                <a:cs typeface="Arial" pitchFamily="34" charset="0"/>
              </a:rPr>
              <a:t>DEPARTEMENT OF PUBLIC </a:t>
            </a:r>
            <a:r>
              <a:rPr lang="nl-BE" altLang="nl-BE" dirty="0" smtClean="0">
                <a:solidFill>
                  <a:srgbClr val="000000"/>
                </a:solidFill>
                <a:latin typeface="FlandersArtSans-Regular" panose="00000500000000000000" pitchFamily="2" charset="0"/>
                <a:ea typeface="Calibri" pitchFamily="34" charset="0"/>
                <a:cs typeface="Arial" pitchFamily="34" charset="0"/>
              </a:rPr>
              <a:t>GOVERNANCE AND THE CHANCELLERY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latin typeface="FlandersArtSans-Regular" panose="00000500000000000000" pitchFamily="2" charset="0"/>
              </a:rPr>
              <a:t>T </a:t>
            </a:r>
            <a:r>
              <a:rPr lang="fr-FR" dirty="0" smtClean="0">
                <a:latin typeface="FlandersArtSans-Regular" panose="00000500000000000000" pitchFamily="2" charset="0"/>
              </a:rPr>
              <a:t>0032 (0)2 </a:t>
            </a:r>
            <a:r>
              <a:rPr lang="fr-FR" dirty="0">
                <a:latin typeface="FlandersArtSans-Regular" panose="00000500000000000000" pitchFamily="2" charset="0"/>
              </a:rPr>
              <a:t>553 60 </a:t>
            </a:r>
            <a:r>
              <a:rPr lang="fr-FR" dirty="0" smtClean="0">
                <a:latin typeface="FlandersArtSans-Regular" panose="00000500000000000000" pitchFamily="2" charset="0"/>
              </a:rPr>
              <a:t>12</a:t>
            </a:r>
            <a:endParaRPr kumimoji="0" lang="nl-BE" altLang="nl-BE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landersArtSans-Regular" panose="00000500000000000000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nl-BE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landersArtSans-Regular" panose="00000500000000000000" pitchFamily="2" charset="0"/>
                <a:ea typeface="Calibri" pitchFamily="34" charset="0"/>
                <a:cs typeface="Arial" pitchFamily="34" charset="0"/>
                <a:hlinkClick r:id="rId3"/>
              </a:rPr>
              <a:t>Frederik.claerbout@dar.vlaanderen.be</a:t>
            </a:r>
            <a:r>
              <a:rPr kumimoji="0" lang="fr-FR" altLang="nl-BE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landersArtSans-Regular" panose="00000500000000000000" pitchFamily="2" charset="0"/>
                <a:ea typeface="Calibri" pitchFamily="34" charset="0"/>
                <a:cs typeface="Arial" pitchFamily="34" charset="0"/>
              </a:rPr>
              <a:t> </a:t>
            </a:r>
            <a:endParaRPr kumimoji="0" lang="nl-BE" altLang="nl-BE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landersArtSans-Regular" panose="00000500000000000000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landersArtSans-Regular" panose="00000500000000000000" pitchFamily="2" charset="0"/>
                <a:ea typeface="Calibri" pitchFamily="34" charset="0"/>
                <a:cs typeface="Arial" pitchFamily="34" charset="0"/>
              </a:rPr>
              <a:t>Boudewijnlaan 30 bus 20, lokaal 7A16, 1000 Brussel</a:t>
            </a:r>
            <a:endParaRPr kumimoji="0" lang="nl-BE" altLang="nl-BE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landersArtSans-Regular" panose="00000500000000000000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397446"/>
            <a:ext cx="223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endParaRPr kumimoji="0" lang="nl-BE" altLang="nl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              </a:t>
            </a:r>
            <a:endParaRPr kumimoji="0" lang="nl-BE" altLang="nl-B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gebruikersgegevens\claerbfr\Desktop\PPI_PCP\Flanders_situe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58" y="464695"/>
            <a:ext cx="4859547" cy="598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54766" y="201364"/>
            <a:ext cx="5826577" cy="922898"/>
          </a:xfrm>
          <a:solidFill>
            <a:schemeClr val="bg1"/>
          </a:solidFill>
        </p:spPr>
        <p:txBody>
          <a:bodyPr/>
          <a:lstStyle/>
          <a:p>
            <a:r>
              <a:rPr lang="nl-BE" sz="2400" dirty="0" err="1" smtClean="0"/>
              <a:t>Flanders</a:t>
            </a:r>
            <a:r>
              <a:rPr lang="nl-BE" sz="2400" dirty="0" smtClean="0"/>
              <a:t>: </a:t>
            </a:r>
            <a:r>
              <a:rPr lang="nl-BE" sz="2400" dirty="0" err="1" smtClean="0"/>
              <a:t>autonomous</a:t>
            </a:r>
            <a:r>
              <a:rPr lang="nl-BE" sz="2400" dirty="0" smtClean="0"/>
              <a:t> </a:t>
            </a:r>
            <a:r>
              <a:rPr lang="nl-BE" sz="2400" dirty="0" err="1" smtClean="0"/>
              <a:t>northern</a:t>
            </a:r>
            <a:r>
              <a:rPr lang="nl-BE" sz="2400" dirty="0" smtClean="0"/>
              <a:t> </a:t>
            </a:r>
            <a:r>
              <a:rPr lang="nl-BE" sz="2400" dirty="0" err="1" smtClean="0"/>
              <a:t>region</a:t>
            </a:r>
            <a:r>
              <a:rPr lang="nl-BE" sz="2400" dirty="0" smtClean="0"/>
              <a:t> of Belgium</a:t>
            </a:r>
            <a:endParaRPr lang="nl-BE" sz="24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727962" y="1620982"/>
            <a:ext cx="8055820" cy="4308764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nl-BE" dirty="0"/>
          </a:p>
          <a:p>
            <a:pPr lvl="0">
              <a:buNone/>
            </a:pPr>
            <a:endParaRPr lang="nl-BE" altLang="nl-BE" sz="1800" dirty="0"/>
          </a:p>
          <a:p>
            <a:pPr>
              <a:spcBef>
                <a:spcPct val="20000"/>
              </a:spcBef>
              <a:buNone/>
            </a:pPr>
            <a:r>
              <a:rPr lang="nl-BE" altLang="nl-BE" sz="1800" dirty="0" smtClean="0">
                <a:solidFill>
                  <a:srgbClr val="003399"/>
                </a:solidFill>
              </a:rPr>
              <a:t> </a:t>
            </a:r>
            <a:endParaRPr lang="nl-BE" altLang="nl-BE" sz="1800" dirty="0">
              <a:solidFill>
                <a:srgbClr val="003399"/>
              </a:solidFill>
            </a:endParaRPr>
          </a:p>
          <a:p>
            <a:pPr marL="1257300" lvl="2" indent="-304800">
              <a:buFont typeface="Wingdings" pitchFamily="2" charset="2"/>
              <a:buChar char="ü"/>
            </a:pPr>
            <a:endParaRPr lang="nl-BE" altLang="nl-BE" sz="1900" dirty="0"/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</p:txBody>
      </p:sp>
      <p:pic>
        <p:nvPicPr>
          <p:cNvPr id="8" name="Picture 3" descr="d:\gebruikersgegevens\claerbfr\Desktop\PPI_PCP\Knips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32" y="4751883"/>
            <a:ext cx="2764673" cy="16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09600" y="756000"/>
            <a:ext cx="8326582" cy="657164"/>
          </a:xfrm>
        </p:spPr>
        <p:txBody>
          <a:bodyPr/>
          <a:lstStyle/>
          <a:p>
            <a:r>
              <a:rPr lang="nl-BE" sz="3200" dirty="0" smtClean="0"/>
              <a:t>Public Procurement - context  </a:t>
            </a:r>
            <a:endParaRPr lang="nl-BE" sz="32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584616" y="1620982"/>
            <a:ext cx="8559384" cy="4308764"/>
          </a:xfr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endParaRPr lang="nl-BE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l-BE" sz="2400" dirty="0" smtClean="0"/>
              <a:t>Action plan on </a:t>
            </a:r>
            <a:r>
              <a:rPr lang="nl-BE" sz="2400" dirty="0" err="1" smtClean="0"/>
              <a:t>innovation</a:t>
            </a:r>
            <a:r>
              <a:rPr lang="nl-BE" sz="2400" dirty="0" smtClean="0"/>
              <a:t> procurement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l-BE" sz="2400" dirty="0" smtClean="0"/>
              <a:t>Actionplan </a:t>
            </a:r>
            <a:r>
              <a:rPr lang="nl-BE" sz="2400" dirty="0" smtClean="0"/>
              <a:t>e-procurement </a:t>
            </a:r>
            <a:endParaRPr lang="nl-BE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l-BE" sz="2400" dirty="0" smtClean="0"/>
              <a:t>Action </a:t>
            </a:r>
            <a:r>
              <a:rPr lang="nl-BE" sz="2400" dirty="0" err="1" smtClean="0"/>
              <a:t>plans</a:t>
            </a:r>
            <a:r>
              <a:rPr lang="nl-BE" sz="2400" dirty="0" smtClean="0"/>
              <a:t> on </a:t>
            </a:r>
            <a:r>
              <a:rPr lang="nl-BE" sz="2400" dirty="0" err="1" smtClean="0"/>
              <a:t>sustainable</a:t>
            </a:r>
            <a:r>
              <a:rPr lang="nl-BE" sz="2400" dirty="0" smtClean="0"/>
              <a:t> public procurement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 smtClean="0"/>
              <a:t>Paper on prevention </a:t>
            </a:r>
            <a:r>
              <a:rPr lang="en-US" sz="2400" dirty="0"/>
              <a:t>of fraud and abuse in public procurement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 smtClean="0"/>
              <a:t>Vision on the </a:t>
            </a:r>
            <a:r>
              <a:rPr lang="en-US" sz="2400" dirty="0"/>
              <a:t>use of </a:t>
            </a:r>
            <a:r>
              <a:rPr lang="en-US" sz="2400" dirty="0" smtClean="0"/>
              <a:t>a central </a:t>
            </a:r>
            <a:r>
              <a:rPr lang="en-US" sz="2400" dirty="0"/>
              <a:t>purchasing </a:t>
            </a:r>
            <a:r>
              <a:rPr lang="en-US" sz="2400" dirty="0" smtClean="0"/>
              <a:t>agency and  </a:t>
            </a:r>
            <a:r>
              <a:rPr lang="en-US" sz="2400" dirty="0"/>
              <a:t>framework </a:t>
            </a:r>
            <a:r>
              <a:rPr lang="en-US" sz="2400" dirty="0" smtClean="0"/>
              <a:t>agreements</a:t>
            </a: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nl-BE" dirty="0"/>
          </a:p>
          <a:p>
            <a:pPr lvl="0">
              <a:buNone/>
            </a:pPr>
            <a:endParaRPr lang="nl-BE" altLang="nl-BE" sz="1800" dirty="0"/>
          </a:p>
          <a:p>
            <a:pPr>
              <a:spcBef>
                <a:spcPct val="20000"/>
              </a:spcBef>
              <a:buNone/>
            </a:pPr>
            <a:r>
              <a:rPr lang="nl-BE" altLang="nl-BE" sz="1800" dirty="0" smtClean="0">
                <a:solidFill>
                  <a:srgbClr val="003399"/>
                </a:solidFill>
              </a:rPr>
              <a:t> </a:t>
            </a:r>
            <a:endParaRPr lang="nl-BE" altLang="nl-BE" sz="1800" dirty="0">
              <a:solidFill>
                <a:srgbClr val="003399"/>
              </a:solidFill>
            </a:endParaRPr>
          </a:p>
          <a:p>
            <a:pPr marL="1257300" lvl="2" indent="-304800">
              <a:buFont typeface="Wingdings" pitchFamily="2" charset="2"/>
              <a:buChar char="ü"/>
            </a:pPr>
            <a:endParaRPr lang="nl-BE" altLang="nl-BE" sz="1900" dirty="0"/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09600" y="756000"/>
            <a:ext cx="8326582" cy="657164"/>
          </a:xfrm>
        </p:spPr>
        <p:txBody>
          <a:bodyPr/>
          <a:lstStyle/>
          <a:p>
            <a:r>
              <a:rPr lang="nl-BE" sz="3200" dirty="0" err="1" smtClean="0"/>
              <a:t>Innovation</a:t>
            </a:r>
            <a:r>
              <a:rPr lang="nl-BE" sz="3200" dirty="0" smtClean="0"/>
              <a:t> Procurement - context</a:t>
            </a:r>
            <a:endParaRPr lang="nl-BE" sz="32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503109" y="1546031"/>
            <a:ext cx="8416039" cy="4165221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nl-BE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l-BE" altLang="nl-BE" sz="2400" dirty="0" smtClean="0">
                <a:solidFill>
                  <a:schemeClr val="tx1"/>
                </a:solidFill>
              </a:rPr>
              <a:t>Knowledge </a:t>
            </a:r>
            <a:r>
              <a:rPr lang="nl-BE" altLang="nl-BE" sz="2400" dirty="0">
                <a:solidFill>
                  <a:schemeClr val="tx1"/>
                </a:solidFill>
              </a:rPr>
              <a:t>Centre </a:t>
            </a:r>
            <a:r>
              <a:rPr lang="nl-BE" altLang="nl-BE" sz="2400" dirty="0" smtClean="0">
                <a:solidFill>
                  <a:schemeClr val="tx1"/>
                </a:solidFill>
              </a:rPr>
              <a:t>on </a:t>
            </a:r>
            <a:r>
              <a:rPr lang="nl-BE" altLang="nl-BE" sz="2400" dirty="0" err="1" smtClean="0">
                <a:solidFill>
                  <a:schemeClr val="tx1"/>
                </a:solidFill>
              </a:rPr>
              <a:t>PoI</a:t>
            </a:r>
            <a:r>
              <a:rPr lang="nl-BE" altLang="nl-BE" sz="2400" dirty="0" smtClean="0">
                <a:solidFill>
                  <a:schemeClr val="tx1"/>
                </a:solidFill>
              </a:rPr>
              <a:t>/PCP: </a:t>
            </a:r>
            <a:r>
              <a:rPr lang="nl-BE" altLang="nl-BE" sz="2400" dirty="0" err="1"/>
              <a:t>Innovation</a:t>
            </a:r>
            <a:r>
              <a:rPr lang="nl-BE" altLang="nl-BE" sz="2400" dirty="0"/>
              <a:t> agency </a:t>
            </a:r>
            <a:r>
              <a:rPr lang="nl-BE" altLang="nl-BE" sz="2400" dirty="0" smtClean="0"/>
              <a:t>IWT </a:t>
            </a:r>
            <a:endParaRPr lang="nl-BE" altLang="nl-BE" sz="2400" dirty="0" smtClean="0">
              <a:solidFill>
                <a:srgbClr val="003399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2008-2010: Start-up of a PCP pilot </a:t>
            </a:r>
            <a:endParaRPr lang="nl-BE" sz="20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2011- : </a:t>
            </a:r>
            <a:r>
              <a:rPr lang="en-US" sz="2400" dirty="0" smtClean="0"/>
              <a:t>roll-out </a:t>
            </a:r>
            <a:r>
              <a:rPr lang="en-US" sz="2400" dirty="0"/>
              <a:t>of PCP/</a:t>
            </a:r>
            <a:r>
              <a:rPr lang="en-US" sz="2400" dirty="0" err="1"/>
              <a:t>PoI</a:t>
            </a:r>
            <a:r>
              <a:rPr lang="en-US" sz="2400" dirty="0"/>
              <a:t> in all policy </a:t>
            </a:r>
            <a:r>
              <a:rPr lang="en-US" sz="2400" dirty="0" smtClean="0"/>
              <a:t>domains</a:t>
            </a:r>
            <a:endParaRPr lang="nl-BE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l-BE" altLang="nl-BE" sz="2400" dirty="0" smtClean="0"/>
              <a:t>Financial support </a:t>
            </a:r>
            <a:r>
              <a:rPr lang="nl-BE" altLang="nl-BE" sz="2400" dirty="0" smtClean="0"/>
              <a:t>program</a:t>
            </a:r>
            <a:r>
              <a:rPr lang="nl-BE" altLang="nl-BE" sz="2400" dirty="0" smtClean="0">
                <a:solidFill>
                  <a:schemeClr val="tx1"/>
                </a:solidFill>
              </a:rPr>
              <a:t>: </a:t>
            </a:r>
            <a:endParaRPr lang="nl-BE" altLang="nl-BE" sz="2400" dirty="0">
              <a:solidFill>
                <a:schemeClr val="tx1"/>
              </a:solidFill>
            </a:endParaRPr>
          </a:p>
          <a:p>
            <a:pPr marL="1257300" lvl="2" indent="-304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nl-BE" altLang="nl-BE" sz="2400" dirty="0"/>
              <a:t>10 MEUR </a:t>
            </a:r>
            <a:r>
              <a:rPr lang="nl-BE" altLang="nl-BE" sz="2400" dirty="0" err="1"/>
              <a:t>available</a:t>
            </a:r>
            <a:r>
              <a:rPr lang="nl-BE" altLang="nl-BE" sz="2400" dirty="0"/>
              <a:t> </a:t>
            </a:r>
            <a:r>
              <a:rPr lang="nl-BE" altLang="nl-BE" sz="2400" dirty="0" err="1"/>
              <a:t>from</a:t>
            </a:r>
            <a:r>
              <a:rPr lang="nl-BE" altLang="nl-BE" sz="2400" dirty="0"/>
              <a:t> </a:t>
            </a:r>
            <a:r>
              <a:rPr lang="nl-BE" altLang="nl-BE" sz="2400" dirty="0" err="1"/>
              <a:t>innovation</a:t>
            </a:r>
            <a:r>
              <a:rPr lang="nl-BE" altLang="nl-BE" sz="2400" dirty="0"/>
              <a:t> </a:t>
            </a:r>
            <a:r>
              <a:rPr lang="nl-BE" altLang="nl-BE" sz="2400" dirty="0" err="1"/>
              <a:t>department</a:t>
            </a:r>
            <a:endParaRPr lang="nl-BE" altLang="nl-BE" sz="2400" dirty="0"/>
          </a:p>
          <a:p>
            <a:pPr marL="1257300" lvl="2" indent="-304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nl-BE" altLang="nl-BE" sz="2400" dirty="0" err="1"/>
              <a:t>Supplemented</a:t>
            </a:r>
            <a:r>
              <a:rPr lang="nl-BE" altLang="nl-BE" sz="2400" dirty="0"/>
              <a:t> </a:t>
            </a:r>
            <a:r>
              <a:rPr lang="nl-BE" altLang="nl-BE" sz="2400" dirty="0" err="1"/>
              <a:t>with</a:t>
            </a:r>
            <a:r>
              <a:rPr lang="nl-BE" altLang="nl-BE" sz="2400" dirty="0"/>
              <a:t> </a:t>
            </a:r>
            <a:r>
              <a:rPr lang="nl-BE" altLang="nl-BE" sz="2400" dirty="0" err="1" smtClean="0"/>
              <a:t>cofinancing</a:t>
            </a:r>
            <a:r>
              <a:rPr lang="nl-BE" altLang="nl-BE" sz="2400" dirty="0" smtClean="0"/>
              <a:t> </a:t>
            </a:r>
            <a:r>
              <a:rPr lang="nl-BE" altLang="nl-BE" sz="2400" dirty="0" err="1"/>
              <a:t>from</a:t>
            </a:r>
            <a:r>
              <a:rPr lang="nl-BE" altLang="nl-BE" sz="2400" dirty="0"/>
              <a:t> </a:t>
            </a:r>
            <a:r>
              <a:rPr lang="nl-BE" altLang="nl-BE" sz="2400" dirty="0" err="1" smtClean="0"/>
              <a:t>entity</a:t>
            </a:r>
            <a:r>
              <a:rPr lang="nl-BE" altLang="nl-BE" sz="2400" dirty="0" smtClean="0"/>
              <a:t> </a:t>
            </a:r>
            <a:r>
              <a:rPr lang="nl-BE" altLang="nl-BE" sz="2400" dirty="0" err="1"/>
              <a:t>taking</a:t>
            </a:r>
            <a:r>
              <a:rPr lang="nl-BE" altLang="nl-BE" sz="2400" dirty="0"/>
              <a:t> the procurement </a:t>
            </a:r>
            <a:r>
              <a:rPr lang="nl-BE" altLang="nl-BE" sz="2400" dirty="0" err="1"/>
              <a:t>initiative</a:t>
            </a:r>
            <a:r>
              <a:rPr lang="nl-BE" altLang="nl-BE" sz="2400" dirty="0"/>
              <a:t>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nl-BE" dirty="0"/>
          </a:p>
          <a:p>
            <a:pPr lvl="0">
              <a:buNone/>
            </a:pPr>
            <a:endParaRPr lang="nl-BE" altLang="nl-BE" sz="1800" dirty="0"/>
          </a:p>
          <a:p>
            <a:pPr>
              <a:spcBef>
                <a:spcPct val="20000"/>
              </a:spcBef>
              <a:buNone/>
            </a:pPr>
            <a:r>
              <a:rPr lang="nl-BE" altLang="nl-BE" sz="1800" dirty="0" smtClean="0">
                <a:solidFill>
                  <a:srgbClr val="003399"/>
                </a:solidFill>
              </a:rPr>
              <a:t> </a:t>
            </a:r>
            <a:endParaRPr lang="nl-BE" altLang="nl-BE" sz="1800" dirty="0">
              <a:solidFill>
                <a:srgbClr val="003399"/>
              </a:solidFill>
            </a:endParaRPr>
          </a:p>
          <a:p>
            <a:pPr marL="1257300" lvl="2" indent="-304800">
              <a:buFont typeface="Wingdings" pitchFamily="2" charset="2"/>
              <a:buChar char="ü"/>
            </a:pPr>
            <a:endParaRPr lang="nl-BE" altLang="nl-BE" sz="1900" dirty="0"/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F75-0C56-4BAE-9244-54833F19CB2B}" type="slidenum">
              <a:rPr lang="nl-BE" smtClean="0"/>
              <a:pPr/>
              <a:t>5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2298135" y="1171456"/>
            <a:ext cx="6553633" cy="573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430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</a:rPr>
              <a:t>16 PPI- PCP finalised, launched, in preparation or </a:t>
            </a:r>
            <a:r>
              <a:rPr lang="en-GB" sz="2000" dirty="0" smtClean="0">
                <a:solidFill>
                  <a:prstClr val="black"/>
                </a:solidFill>
              </a:rPr>
              <a:t>stopped: </a:t>
            </a:r>
            <a:endParaRPr lang="en-GB" sz="2000" dirty="0">
              <a:solidFill>
                <a:prstClr val="black"/>
              </a:solidFill>
            </a:endParaRPr>
          </a:p>
          <a:p>
            <a:pPr marL="342900" lvl="1">
              <a:spcBef>
                <a:spcPct val="20000"/>
              </a:spcBef>
            </a:pPr>
            <a:endParaRPr lang="en-GB" b="1" i="1" dirty="0" smtClean="0">
              <a:solidFill>
                <a:srgbClr val="A4B53B"/>
              </a:solidFill>
            </a:endParaRPr>
          </a:p>
          <a:p>
            <a:pPr marL="342900" lvl="1">
              <a:spcBef>
                <a:spcPct val="20000"/>
              </a:spcBef>
            </a:pPr>
            <a:r>
              <a:rPr lang="en-GB" b="1" dirty="0" smtClean="0">
                <a:solidFill>
                  <a:srgbClr val="A4B53B"/>
                </a:solidFill>
              </a:rPr>
              <a:t>PPI’s </a:t>
            </a:r>
            <a:r>
              <a:rPr lang="en-GB" b="1" dirty="0">
                <a:solidFill>
                  <a:srgbClr val="A4B53B"/>
                </a:solidFill>
              </a:rPr>
              <a:t>:</a:t>
            </a:r>
            <a:endParaRPr lang="en-GB" sz="1200" dirty="0" smtClean="0">
              <a:solidFill>
                <a:prstClr val="black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spcBef>
                <a:spcPct val="20000"/>
              </a:spcBef>
              <a:buFont typeface="Wingdings" panose="05000000000000000000" pitchFamily="2" charset="2"/>
              <a:buChar char=""/>
            </a:pPr>
            <a:r>
              <a:rPr lang="en-GB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Life-cycle-cost tool for the health care sector (Health care)</a:t>
            </a:r>
          </a:p>
          <a:p>
            <a:pPr marL="1143000" lvl="2" indent="-228600">
              <a:spcBef>
                <a:spcPct val="20000"/>
              </a:spcBef>
              <a:buFont typeface="Wingdings" panose="05000000000000000000" pitchFamily="2" charset="2"/>
              <a:buChar char=""/>
            </a:pPr>
            <a:r>
              <a:rPr lang="en-GB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r>
              <a:rPr lang="en-GB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 Plan for each citizen (Employment Servicing). </a:t>
            </a:r>
          </a:p>
          <a:p>
            <a:pPr marL="1143000" lvl="2" indent="-228600">
              <a:spcBef>
                <a:spcPct val="20000"/>
              </a:spcBef>
              <a:buFont typeface="Wingdings" panose="05000000000000000000" pitchFamily="2" charset="2"/>
              <a:buChar char=""/>
            </a:pPr>
            <a:r>
              <a:rPr lang="en-GB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eye-screener for young babies (Health); </a:t>
            </a:r>
          </a:p>
          <a:p>
            <a:pPr marL="1143000" lvl="2" indent="-228600">
              <a:spcBef>
                <a:spcPct val="20000"/>
              </a:spcBef>
              <a:buFont typeface="Wingdings" panose="05000000000000000000" pitchFamily="2" charset="2"/>
              <a:buChar char=""/>
            </a:pPr>
            <a:r>
              <a:rPr lang="en-GB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Monitoring systems for excavations (Public Works)</a:t>
            </a:r>
            <a:r>
              <a:rPr lang="nl-BE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143000" lvl="2" indent="-228600">
              <a:spcBef>
                <a:spcPct val="20000"/>
              </a:spcBef>
              <a:buFont typeface="Wingdings" panose="05000000000000000000" pitchFamily="2" charset="2"/>
              <a:buChar char=""/>
            </a:pPr>
            <a:r>
              <a:rPr lang="nl-BE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nl-BE" sz="1200" dirty="0">
              <a:solidFill>
                <a:prstClr val="black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20000"/>
              </a:spcBef>
            </a:pPr>
            <a:endParaRPr lang="nl-BE" b="1" dirty="0">
              <a:solidFill>
                <a:prstClr val="black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ct val="20000"/>
              </a:spcBef>
            </a:pPr>
            <a:r>
              <a:rPr lang="en-GB" b="1" dirty="0" smtClean="0">
                <a:solidFill>
                  <a:srgbClr val="A4B53B"/>
                </a:solidFill>
              </a:rPr>
              <a:t>PCP:</a:t>
            </a:r>
            <a:endParaRPr lang="en-GB" b="1" dirty="0" smtClean="0">
              <a:solidFill>
                <a:srgbClr val="A4B53B"/>
              </a:solidFill>
            </a:endParaRPr>
          </a:p>
          <a:p>
            <a:pPr marL="1143000" lvl="2" indent="-228600">
              <a:spcBef>
                <a:spcPct val="20000"/>
              </a:spcBef>
              <a:buFont typeface="Wingdings" panose="05000000000000000000" pitchFamily="2" charset="2"/>
              <a:buChar char=""/>
            </a:pPr>
            <a:r>
              <a:rPr lang="en-GB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e-book platform (Cultural heritage/public libraries) </a:t>
            </a:r>
          </a:p>
          <a:p>
            <a:pPr marL="1143000" lvl="2" indent="-228600">
              <a:spcBef>
                <a:spcPct val="20000"/>
              </a:spcBef>
              <a:buFont typeface="Wingdings" panose="05000000000000000000" pitchFamily="2" charset="2"/>
              <a:buChar char=""/>
            </a:pPr>
            <a:r>
              <a:rPr lang="en-GB" sz="1200" dirty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Automatic subtitling of television programmes </a:t>
            </a:r>
            <a:r>
              <a:rPr lang="nl-BE" sz="1200" dirty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(Media)</a:t>
            </a:r>
          </a:p>
          <a:p>
            <a:pPr marL="1143000" lvl="2" indent="-228600">
              <a:spcBef>
                <a:spcPct val="20000"/>
              </a:spcBef>
              <a:buFont typeface="Wingdings" panose="05000000000000000000" pitchFamily="2" charset="2"/>
              <a:buChar char=""/>
            </a:pPr>
            <a:r>
              <a:rPr lang="en-GB" sz="1200" dirty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Hydrographic three-dimensional measurements (Public Works)</a:t>
            </a:r>
          </a:p>
          <a:p>
            <a:pPr marL="1143000" lvl="2" indent="-228600">
              <a:spcBef>
                <a:spcPct val="20000"/>
              </a:spcBef>
              <a:buFont typeface="Wingdings" panose="05000000000000000000" pitchFamily="2" charset="2"/>
              <a:buChar char=""/>
            </a:pPr>
            <a:r>
              <a:rPr lang="en-GB" sz="1200" dirty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Zero energy Social Housing without additional cost (Social housing/energy efficiency)</a:t>
            </a:r>
          </a:p>
          <a:p>
            <a:pPr marL="1143000" lvl="2" indent="-228600">
              <a:spcBef>
                <a:spcPct val="20000"/>
              </a:spcBef>
              <a:buFont typeface="Wingdings" panose="05000000000000000000" pitchFamily="2" charset="2"/>
              <a:buChar char=""/>
            </a:pPr>
            <a:r>
              <a:rPr lang="en-GB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Towards </a:t>
            </a:r>
            <a:r>
              <a:rPr lang="en-GB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more sustainable greenhouse horticulture in Flanders (Agriculture/ energy efficiency</a:t>
            </a:r>
            <a:r>
              <a:rPr lang="nl-BE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43000" lvl="2" indent="-228600">
              <a:spcBef>
                <a:spcPct val="20000"/>
              </a:spcBef>
              <a:buFont typeface="Wingdings" panose="05000000000000000000" pitchFamily="2" charset="2"/>
              <a:buChar char=""/>
            </a:pPr>
            <a:r>
              <a:rPr lang="en-GB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GB" sz="1200" dirty="0" smtClean="0">
              <a:solidFill>
                <a:prstClr val="black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538" lvl="2">
              <a:spcBef>
                <a:spcPct val="20000"/>
              </a:spcBef>
            </a:pPr>
            <a:endParaRPr lang="nl-BE" b="1" dirty="0" smtClean="0">
              <a:solidFill>
                <a:srgbClr val="A4B53B"/>
              </a:solidFill>
            </a:endParaRPr>
          </a:p>
          <a:p>
            <a:pPr marL="617538" lvl="2">
              <a:spcBef>
                <a:spcPct val="20000"/>
              </a:spcBef>
            </a:pPr>
            <a:r>
              <a:rPr lang="nl-BE" b="1" dirty="0" err="1" smtClean="0">
                <a:solidFill>
                  <a:srgbClr val="A4B53B"/>
                </a:solidFill>
              </a:rPr>
              <a:t>One</a:t>
            </a:r>
            <a:r>
              <a:rPr lang="nl-BE" b="1" dirty="0" smtClean="0">
                <a:solidFill>
                  <a:srgbClr val="A4B53B"/>
                </a:solidFill>
              </a:rPr>
              <a:t> </a:t>
            </a:r>
            <a:r>
              <a:rPr lang="nl-BE" b="1" dirty="0" smtClean="0">
                <a:solidFill>
                  <a:srgbClr val="A4B53B"/>
                </a:solidFill>
              </a:rPr>
              <a:t>EU- PCP Project </a:t>
            </a:r>
            <a:r>
              <a:rPr lang="nl-BE" b="1" dirty="0" smtClean="0">
                <a:solidFill>
                  <a:srgbClr val="A4B53B"/>
                </a:solidFill>
              </a:rPr>
              <a:t>:</a:t>
            </a:r>
            <a:r>
              <a:rPr lang="nl-BE" b="1" dirty="0" err="1" smtClean="0">
                <a:solidFill>
                  <a:srgbClr val="A4B53B"/>
                </a:solidFill>
              </a:rPr>
              <a:t>Smart@fire</a:t>
            </a:r>
            <a:endParaRPr lang="nl-BE" b="1" dirty="0" smtClean="0">
              <a:solidFill>
                <a:srgbClr val="A4B53B"/>
              </a:solidFill>
            </a:endParaRPr>
          </a:p>
          <a:p>
            <a:pPr marL="1143000" lvl="2" indent="-228600">
              <a:spcBef>
                <a:spcPct val="20000"/>
              </a:spcBef>
              <a:buFont typeface="Wingdings" panose="05000000000000000000" pitchFamily="2" charset="2"/>
              <a:buChar char=""/>
            </a:pPr>
            <a:r>
              <a:rPr lang="nl-BE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Coordinator</a:t>
            </a:r>
            <a:r>
              <a:rPr lang="nl-BE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1 EU PCP- </a:t>
            </a:r>
            <a:r>
              <a:rPr lang="nl-BE" sz="1200" dirty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(DG Connect): </a:t>
            </a:r>
            <a:r>
              <a:rPr lang="nl-BE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Smart@Fire</a:t>
            </a:r>
            <a:r>
              <a:rPr lang="nl-BE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(Fire </a:t>
            </a:r>
            <a:r>
              <a:rPr lang="nl-BE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fighting</a:t>
            </a:r>
            <a:r>
              <a:rPr lang="nl-BE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BE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</a:t>
            </a:r>
            <a:r>
              <a:rPr lang="nl-BE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nl-BE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BE" sz="1200" dirty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partners (2,2 </a:t>
            </a:r>
            <a:r>
              <a:rPr lang="nl-BE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€</a:t>
            </a:r>
            <a:r>
              <a:rPr lang="nl-BE" sz="1200" dirty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BE" sz="1200" dirty="0" smtClean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www.smartatfire.eu  </a:t>
            </a:r>
            <a:endParaRPr lang="nl-BE" sz="1200" dirty="0">
              <a:solidFill>
                <a:prstClr val="black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20000"/>
              </a:spcBef>
            </a:pPr>
            <a:endParaRPr lang="nl-BE" sz="700" dirty="0">
              <a:solidFill>
                <a:prstClr val="black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://www.geoplus.nl/img/hydro/zandwinningdoorsne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875" y="5137132"/>
            <a:ext cx="1779261" cy="863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 descr="Bouwput_AP.pn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546" y="924503"/>
            <a:ext cx="1332148" cy="1162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97" y="6338665"/>
            <a:ext cx="1944215" cy="450539"/>
          </a:xfrm>
          <a:prstGeom prst="rect">
            <a:avLst/>
          </a:prstGeom>
        </p:spPr>
      </p:pic>
      <p:pic>
        <p:nvPicPr>
          <p:cNvPr id="11" name="Picture 5" descr="http://ownerbuilderadvice.com/wp-content/uploads/2009/06/building-energy-efficient-homes-300x225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210" y="2257132"/>
            <a:ext cx="1588593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 descr="Glastuin_AP.png"/>
          <p:cNvPicPr>
            <a:picLocks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9270" y="3697131"/>
            <a:ext cx="1332148" cy="119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Titel 8"/>
          <p:cNvSpPr txBox="1">
            <a:spLocks/>
          </p:cNvSpPr>
          <p:nvPr/>
        </p:nvSpPr>
        <p:spPr>
          <a:xfrm>
            <a:off x="2941163" y="420023"/>
            <a:ext cx="3676454" cy="6571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r>
              <a:rPr lang="nl-BE" sz="3200" dirty="0" err="1" smtClean="0"/>
              <a:t>Achievements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2371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09600" y="756000"/>
            <a:ext cx="8326582" cy="657164"/>
          </a:xfrm>
        </p:spPr>
        <p:txBody>
          <a:bodyPr/>
          <a:lstStyle/>
          <a:p>
            <a:r>
              <a:rPr lang="nl-BE" sz="3200" dirty="0" err="1" smtClean="0"/>
              <a:t>Challenges</a:t>
            </a:r>
            <a:endParaRPr lang="nl-BE" sz="32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448245" y="1463040"/>
            <a:ext cx="8401048" cy="4041647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Risk </a:t>
            </a:r>
            <a:r>
              <a:rPr lang="en-US" sz="2400" dirty="0" smtClean="0"/>
              <a:t>aversion</a:t>
            </a:r>
            <a:endParaRPr lang="en-US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l-BE" sz="2400" dirty="0" err="1"/>
              <a:t>Innovative</a:t>
            </a:r>
            <a:r>
              <a:rPr lang="nl-BE" sz="2400" dirty="0"/>
              <a:t> market </a:t>
            </a:r>
            <a:r>
              <a:rPr lang="nl-BE" sz="2400" dirty="0" err="1"/>
              <a:t>supply</a:t>
            </a:r>
            <a:r>
              <a:rPr lang="nl-BE" sz="2400" dirty="0"/>
              <a:t> is </a:t>
            </a:r>
            <a:r>
              <a:rPr lang="nl-BE" sz="2400" dirty="0" err="1"/>
              <a:t>not</a:t>
            </a:r>
            <a:r>
              <a:rPr lang="nl-BE" sz="2400" dirty="0"/>
              <a:t> </a:t>
            </a:r>
            <a:r>
              <a:rPr lang="nl-BE" sz="2400" dirty="0" err="1"/>
              <a:t>sufficiently</a:t>
            </a:r>
            <a:r>
              <a:rPr lang="nl-BE" sz="2400" dirty="0"/>
              <a:t> </a:t>
            </a:r>
            <a:r>
              <a:rPr lang="nl-BE" sz="2400" dirty="0" err="1"/>
              <a:t>known</a:t>
            </a:r>
            <a:endParaRPr lang="nl-BE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 smtClean="0"/>
              <a:t>public </a:t>
            </a:r>
            <a:r>
              <a:rPr lang="en-US" sz="2400" dirty="0"/>
              <a:t>procurement function </a:t>
            </a:r>
            <a:endParaRPr lang="nl-BE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l-BE" sz="2400" dirty="0" smtClean="0"/>
              <a:t>…. </a:t>
            </a:r>
            <a:endParaRPr lang="en-US" sz="2400" dirty="0" smtClean="0"/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Need </a:t>
            </a:r>
            <a:r>
              <a:rPr lang="en-US" sz="2400" dirty="0">
                <a:solidFill>
                  <a:schemeClr val="tx1"/>
                </a:solidFill>
              </a:rPr>
              <a:t>for mind switch towards "think innovation" </a:t>
            </a:r>
            <a:endParaRPr lang="nl-BE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Need for more permanent and visible </a:t>
            </a:r>
            <a:r>
              <a:rPr lang="en-US" sz="2400" dirty="0" smtClean="0">
                <a:solidFill>
                  <a:schemeClr val="tx1"/>
                </a:solidFill>
              </a:rPr>
              <a:t>commitment </a:t>
            </a:r>
            <a:r>
              <a:rPr lang="en-US" sz="2400" dirty="0">
                <a:solidFill>
                  <a:schemeClr val="tx1"/>
                </a:solidFill>
              </a:rPr>
              <a:t>and overall umbrella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 marL="288000" lvl="1" indent="0">
              <a:buNone/>
            </a:pPr>
            <a:endParaRPr lang="nl-BE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nl-BE" dirty="0"/>
          </a:p>
          <a:p>
            <a:pPr lvl="0">
              <a:buNone/>
            </a:pPr>
            <a:endParaRPr lang="nl-BE" altLang="nl-BE" sz="1800" dirty="0"/>
          </a:p>
          <a:p>
            <a:pPr>
              <a:spcBef>
                <a:spcPct val="20000"/>
              </a:spcBef>
              <a:buNone/>
            </a:pPr>
            <a:r>
              <a:rPr lang="nl-BE" altLang="nl-BE" sz="1800" dirty="0" smtClean="0">
                <a:solidFill>
                  <a:srgbClr val="003399"/>
                </a:solidFill>
              </a:rPr>
              <a:t> </a:t>
            </a:r>
            <a:endParaRPr lang="nl-BE" altLang="nl-BE" sz="1800" dirty="0">
              <a:solidFill>
                <a:srgbClr val="003399"/>
              </a:solidFill>
            </a:endParaRPr>
          </a:p>
          <a:p>
            <a:pPr marL="1257300" lvl="2" indent="-304800">
              <a:buFont typeface="Wingdings" pitchFamily="2" charset="2"/>
              <a:buChar char="ü"/>
            </a:pPr>
            <a:endParaRPr lang="nl-BE" altLang="nl-BE" sz="1900" dirty="0"/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02171" y="651069"/>
            <a:ext cx="8476937" cy="657164"/>
          </a:xfrm>
        </p:spPr>
        <p:txBody>
          <a:bodyPr/>
          <a:lstStyle/>
          <a:p>
            <a:r>
              <a:rPr lang="nl-BE" sz="3200" dirty="0"/>
              <a:t>P</a:t>
            </a:r>
            <a:r>
              <a:rPr lang="nl-BE" sz="3200" dirty="0" smtClean="0"/>
              <a:t>ublic procurement policy</a:t>
            </a:r>
            <a:endParaRPr lang="nl-BE" sz="32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734518" y="1351159"/>
            <a:ext cx="8214609" cy="1122218"/>
          </a:xfr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nl-BE" dirty="0"/>
          </a:p>
          <a:p>
            <a:pPr lvl="0">
              <a:buNone/>
            </a:pPr>
            <a:endParaRPr lang="nl-BE" altLang="nl-BE" sz="1800" dirty="0"/>
          </a:p>
          <a:p>
            <a:pPr>
              <a:spcBef>
                <a:spcPct val="20000"/>
              </a:spcBef>
              <a:buNone/>
            </a:pPr>
            <a:r>
              <a:rPr lang="nl-BE" altLang="nl-BE" sz="1800" dirty="0" smtClean="0">
                <a:solidFill>
                  <a:srgbClr val="003399"/>
                </a:solidFill>
              </a:rPr>
              <a:t> </a:t>
            </a:r>
            <a:endParaRPr lang="nl-BE" altLang="nl-BE" sz="1800" dirty="0">
              <a:solidFill>
                <a:srgbClr val="003399"/>
              </a:solidFill>
            </a:endParaRPr>
          </a:p>
          <a:p>
            <a:pPr marL="1257300" lvl="2" indent="-304800">
              <a:buFont typeface="Wingdings" pitchFamily="2" charset="2"/>
              <a:buChar char="ü"/>
            </a:pPr>
            <a:endParaRPr lang="nl-BE" altLang="nl-BE" sz="1900" dirty="0"/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</p:txBody>
      </p:sp>
      <p:pic>
        <p:nvPicPr>
          <p:cNvPr id="11266" name="Picture 2" descr="d:\gebruikersgegevens\claerbfr\Desktop\PP_poli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17" y="1508238"/>
            <a:ext cx="7150308" cy="422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704538" y="756000"/>
            <a:ext cx="8274570" cy="657164"/>
          </a:xfrm>
        </p:spPr>
        <p:txBody>
          <a:bodyPr/>
          <a:lstStyle/>
          <a:p>
            <a:r>
              <a:rPr lang="nl-BE" sz="3200" dirty="0" smtClean="0"/>
              <a:t>Strategic </a:t>
            </a:r>
            <a:r>
              <a:rPr lang="nl-BE" sz="3200" dirty="0" err="1" smtClean="0"/>
              <a:t>objectives</a:t>
            </a:r>
            <a:r>
              <a:rPr lang="nl-BE" sz="3200" dirty="0" smtClean="0"/>
              <a:t> (2015-2020)</a:t>
            </a:r>
            <a:endParaRPr lang="nl-BE" sz="32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727962" y="1783830"/>
            <a:ext cx="8055820" cy="3852472"/>
          </a:xfr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endParaRPr lang="nl-BE" sz="2400" b="1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l-BE" sz="2400" dirty="0" err="1" smtClean="0"/>
              <a:t>Professionalisation</a:t>
            </a:r>
            <a:r>
              <a:rPr lang="nl-BE" sz="2400" dirty="0" smtClean="0"/>
              <a:t> </a:t>
            </a:r>
            <a:r>
              <a:rPr lang="nl-BE" sz="2400" dirty="0" smtClean="0"/>
              <a:t>of public procurement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l-BE" sz="2400" dirty="0" smtClean="0"/>
              <a:t>Focus </a:t>
            </a:r>
            <a:r>
              <a:rPr lang="nl-BE" sz="2400" dirty="0"/>
              <a:t>on </a:t>
            </a:r>
            <a:r>
              <a:rPr lang="nl-BE" sz="2400" dirty="0" smtClean="0"/>
              <a:t>SPP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 smtClean="0"/>
              <a:t>innovation</a:t>
            </a:r>
            <a:r>
              <a:rPr lang="nl-BE" sz="2400" dirty="0" smtClean="0"/>
              <a:t> </a:t>
            </a:r>
            <a:r>
              <a:rPr lang="nl-BE" sz="2400" dirty="0"/>
              <a:t>procurement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l-BE" sz="2400" dirty="0" err="1" smtClean="0"/>
              <a:t>Increasing</a:t>
            </a:r>
            <a:r>
              <a:rPr lang="nl-BE" sz="2400" dirty="0" smtClean="0"/>
              <a:t> </a:t>
            </a:r>
            <a:r>
              <a:rPr lang="nl-BE" sz="2400" dirty="0" smtClean="0"/>
              <a:t>SME </a:t>
            </a:r>
            <a:r>
              <a:rPr lang="nl-BE" sz="2400" dirty="0" err="1"/>
              <a:t>participation</a:t>
            </a:r>
            <a:r>
              <a:rPr lang="nl-BE" sz="2400" dirty="0"/>
              <a:t> in public procurement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l-BE" sz="2400" dirty="0" err="1" smtClean="0"/>
              <a:t>Achieving</a:t>
            </a:r>
            <a:r>
              <a:rPr lang="nl-BE" sz="2400" dirty="0" smtClean="0"/>
              <a:t> </a:t>
            </a:r>
            <a:r>
              <a:rPr lang="nl-BE" sz="2400" dirty="0"/>
              <a:t>end-</a:t>
            </a:r>
            <a:r>
              <a:rPr lang="nl-BE" sz="2400" dirty="0" err="1"/>
              <a:t>to</a:t>
            </a:r>
            <a:r>
              <a:rPr lang="nl-BE" sz="2400" dirty="0"/>
              <a:t>-end </a:t>
            </a:r>
            <a:r>
              <a:rPr lang="nl-BE" sz="2400" dirty="0" smtClean="0"/>
              <a:t>e-procurement</a:t>
            </a:r>
            <a:endParaRPr lang="nl-BE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l-BE" sz="2400" dirty="0" err="1" smtClean="0"/>
              <a:t>Enhancing</a:t>
            </a:r>
            <a:r>
              <a:rPr lang="nl-BE" sz="2400" dirty="0" smtClean="0"/>
              <a:t> </a:t>
            </a:r>
            <a:r>
              <a:rPr lang="nl-BE" sz="2400" dirty="0" err="1"/>
              <a:t>i</a:t>
            </a:r>
            <a:r>
              <a:rPr lang="nl-BE" sz="2400" dirty="0" err="1" smtClean="0"/>
              <a:t>ntegrity</a:t>
            </a:r>
            <a:r>
              <a:rPr lang="nl-BE" sz="2400" dirty="0" smtClean="0"/>
              <a:t> </a:t>
            </a:r>
            <a:r>
              <a:rPr lang="nl-BE" sz="2400" dirty="0"/>
              <a:t>in </a:t>
            </a:r>
            <a:r>
              <a:rPr lang="nl-BE" sz="2400" dirty="0" smtClean="0"/>
              <a:t>public </a:t>
            </a:r>
            <a:r>
              <a:rPr lang="nl-BE" sz="2400" dirty="0"/>
              <a:t>p</a:t>
            </a:r>
            <a:r>
              <a:rPr lang="nl-BE" sz="2400" dirty="0" smtClean="0"/>
              <a:t>rocurement</a:t>
            </a:r>
            <a:endParaRPr lang="nl-BE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l-BE" sz="2400" dirty="0" smtClean="0"/>
              <a:t>Using </a:t>
            </a:r>
            <a:r>
              <a:rPr lang="nl-BE" sz="2400" dirty="0" smtClean="0"/>
              <a:t>procurement </a:t>
            </a:r>
            <a:r>
              <a:rPr lang="nl-BE" sz="2400" dirty="0"/>
              <a:t>as a tool </a:t>
            </a:r>
            <a:r>
              <a:rPr lang="nl-BE" sz="2400" dirty="0" err="1"/>
              <a:t>for</a:t>
            </a:r>
            <a:r>
              <a:rPr lang="nl-BE" sz="2400" dirty="0"/>
              <a:t> </a:t>
            </a:r>
            <a:r>
              <a:rPr lang="nl-BE" sz="2400" dirty="0" err="1"/>
              <a:t>strategic</a:t>
            </a:r>
            <a:r>
              <a:rPr lang="nl-BE" sz="2400" dirty="0"/>
              <a:t> </a:t>
            </a:r>
            <a:r>
              <a:rPr lang="nl-BE" sz="2400" dirty="0" err="1"/>
              <a:t>projects</a:t>
            </a:r>
            <a:endParaRPr lang="en-US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nl-BE" dirty="0"/>
          </a:p>
          <a:p>
            <a:pPr lvl="0">
              <a:buNone/>
            </a:pPr>
            <a:endParaRPr lang="nl-BE" altLang="nl-BE" sz="1800" dirty="0"/>
          </a:p>
          <a:p>
            <a:pPr>
              <a:spcBef>
                <a:spcPct val="20000"/>
              </a:spcBef>
              <a:buNone/>
            </a:pPr>
            <a:r>
              <a:rPr lang="nl-BE" altLang="nl-BE" sz="1800" dirty="0" smtClean="0">
                <a:solidFill>
                  <a:srgbClr val="003399"/>
                </a:solidFill>
              </a:rPr>
              <a:t> </a:t>
            </a:r>
            <a:endParaRPr lang="nl-BE" altLang="nl-BE" sz="1800" dirty="0">
              <a:solidFill>
                <a:srgbClr val="003399"/>
              </a:solidFill>
            </a:endParaRPr>
          </a:p>
          <a:p>
            <a:pPr marL="1257300" lvl="2" indent="-304800">
              <a:buFont typeface="Wingdings" pitchFamily="2" charset="2"/>
              <a:buChar char="ü"/>
            </a:pPr>
            <a:endParaRPr lang="nl-BE" altLang="nl-BE" sz="1900" dirty="0"/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94675" y="756000"/>
            <a:ext cx="7929797" cy="657164"/>
          </a:xfrm>
        </p:spPr>
        <p:txBody>
          <a:bodyPr/>
          <a:lstStyle/>
          <a:p>
            <a:r>
              <a:rPr lang="nl-BE" sz="3200" dirty="0" err="1" smtClean="0"/>
              <a:t>Professionalisation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84048" y="1352784"/>
            <a:ext cx="8174736" cy="5212608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nl-BE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Pooling of purchasing </a:t>
            </a:r>
            <a:r>
              <a:rPr lang="en-US" sz="2400" dirty="0"/>
              <a:t>power as a leverage </a:t>
            </a:r>
            <a:endParaRPr lang="nl-BE" sz="2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cs typeface="Arial" panose="020B0604020202020204" pitchFamily="34" charset="0"/>
              </a:rPr>
              <a:t>Investigate and </a:t>
            </a:r>
            <a:r>
              <a:rPr lang="en-US" sz="2400" dirty="0">
                <a:cs typeface="Arial" panose="020B0604020202020204" pitchFamily="34" charset="0"/>
              </a:rPr>
              <a:t>r</a:t>
            </a:r>
            <a:r>
              <a:rPr lang="en-US" sz="2400" dirty="0" smtClean="0">
                <a:cs typeface="Arial" panose="020B0604020202020204" pitchFamily="34" charset="0"/>
              </a:rPr>
              <a:t>ethink </a:t>
            </a:r>
            <a:r>
              <a:rPr lang="en-US" sz="2400" dirty="0">
                <a:cs typeface="Arial" panose="020B0604020202020204" pitchFamily="34" charset="0"/>
              </a:rPr>
              <a:t>the procurement </a:t>
            </a:r>
            <a:r>
              <a:rPr lang="en-US" sz="2400" dirty="0" smtClean="0">
                <a:cs typeface="Arial" panose="020B0604020202020204" pitchFamily="34" charset="0"/>
              </a:rPr>
              <a:t>needs</a:t>
            </a:r>
            <a:endParaRPr lang="en-US" sz="2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cs typeface="Arial" panose="020B0604020202020204" pitchFamily="34" charset="0"/>
              </a:rPr>
              <a:t>Market consultation before tendering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culture </a:t>
            </a:r>
            <a:r>
              <a:rPr lang="en-US" sz="2400" dirty="0"/>
              <a:t>of using new procurement approaches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BE" sz="2400" dirty="0" err="1"/>
              <a:t>F</a:t>
            </a:r>
            <a:r>
              <a:rPr lang="nl-BE" sz="2400" dirty="0" err="1" smtClean="0"/>
              <a:t>unctional</a:t>
            </a:r>
            <a:r>
              <a:rPr lang="nl-BE" sz="2400" dirty="0" smtClean="0"/>
              <a:t> </a:t>
            </a:r>
            <a:r>
              <a:rPr lang="nl-BE" sz="2400" dirty="0" err="1"/>
              <a:t>specifications</a:t>
            </a:r>
            <a:r>
              <a:rPr lang="nl-BE" sz="2400" dirty="0"/>
              <a:t> </a:t>
            </a:r>
            <a:r>
              <a:rPr lang="nl-BE" sz="2400" dirty="0" smtClean="0"/>
              <a:t>as </a:t>
            </a:r>
            <a:r>
              <a:rPr lang="nl-BE" sz="2400" dirty="0" err="1" smtClean="0"/>
              <a:t>much</a:t>
            </a:r>
            <a:r>
              <a:rPr lang="nl-BE" sz="2400" dirty="0" smtClean="0"/>
              <a:t> as </a:t>
            </a:r>
            <a:r>
              <a:rPr lang="nl-BE" sz="2400" dirty="0" err="1" smtClean="0"/>
              <a:t>possible</a:t>
            </a:r>
            <a:endParaRPr lang="en-US" sz="24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2400" dirty="0" smtClean="0"/>
              <a:t>Focus </a:t>
            </a:r>
            <a:r>
              <a:rPr lang="nl-BE" sz="2400" dirty="0"/>
              <a:t>on </a:t>
            </a:r>
            <a:r>
              <a:rPr lang="nl-BE" sz="2400" dirty="0" smtClean="0"/>
              <a:t>SPP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innovation</a:t>
            </a:r>
            <a:r>
              <a:rPr lang="nl-BE" sz="2400" dirty="0" smtClean="0"/>
              <a:t> procurement </a:t>
            </a:r>
            <a:endParaRPr lang="nl-BE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cs typeface="Arial" panose="020B0604020202020204" pitchFamily="34" charset="0"/>
              </a:rPr>
              <a:t>Use </a:t>
            </a:r>
            <a:r>
              <a:rPr lang="en-US" sz="2400" dirty="0">
                <a:cs typeface="Arial" panose="020B0604020202020204" pitchFamily="34" charset="0"/>
              </a:rPr>
              <a:t>TCO &amp; LCC costing models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cs typeface="Arial" panose="020B0604020202020204" pitchFamily="34" charset="0"/>
              </a:rPr>
              <a:t>Circular </a:t>
            </a:r>
            <a:r>
              <a:rPr lang="en-US" sz="2400" dirty="0" smtClean="0">
                <a:cs typeface="Arial" panose="020B0604020202020204" pitchFamily="34" charset="0"/>
              </a:rPr>
              <a:t>and </a:t>
            </a:r>
            <a:r>
              <a:rPr lang="en-US" sz="2400" dirty="0" err="1" smtClean="0">
                <a:cs typeface="Arial" panose="020B0604020202020204" pitchFamily="34" charset="0"/>
              </a:rPr>
              <a:t>biobased</a:t>
            </a:r>
            <a:r>
              <a:rPr lang="en-US" sz="2400" dirty="0" smtClean="0">
                <a:cs typeface="Arial" panose="020B0604020202020204" pitchFamily="34" charset="0"/>
              </a:rPr>
              <a:t> procurement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cs typeface="Arial" panose="020B0604020202020204" pitchFamily="34" charset="0"/>
              </a:rPr>
              <a:t>C</a:t>
            </a:r>
            <a:r>
              <a:rPr lang="en-US" sz="2400" dirty="0" smtClean="0">
                <a:cs typeface="Arial" panose="020B0604020202020204" pitchFamily="34" charset="0"/>
              </a:rPr>
              <a:t>ommunication</a:t>
            </a:r>
            <a:endParaRPr lang="en-US" sz="24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cs typeface="Arial" panose="020B0604020202020204" pitchFamily="34" charset="0"/>
              </a:rPr>
              <a:t>…</a:t>
            </a:r>
            <a:endParaRPr lang="en-US" sz="24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nl-BE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nl-BE" dirty="0"/>
          </a:p>
          <a:p>
            <a:pPr lvl="0">
              <a:buNone/>
            </a:pPr>
            <a:endParaRPr lang="nl-BE" altLang="nl-BE" sz="1800" dirty="0"/>
          </a:p>
          <a:p>
            <a:pPr>
              <a:spcBef>
                <a:spcPct val="20000"/>
              </a:spcBef>
              <a:buNone/>
            </a:pPr>
            <a:r>
              <a:rPr lang="nl-BE" altLang="nl-BE" sz="1800" dirty="0" smtClean="0">
                <a:solidFill>
                  <a:srgbClr val="003399"/>
                </a:solidFill>
              </a:rPr>
              <a:t> </a:t>
            </a:r>
            <a:endParaRPr lang="nl-BE" altLang="nl-BE" sz="1800" dirty="0">
              <a:solidFill>
                <a:srgbClr val="003399"/>
              </a:solidFill>
            </a:endParaRPr>
          </a:p>
          <a:p>
            <a:pPr marL="1257300" lvl="2" indent="-304800">
              <a:buFont typeface="Wingdings" pitchFamily="2" charset="2"/>
              <a:buChar char="ü"/>
            </a:pPr>
            <a:endParaRPr lang="nl-BE" altLang="nl-BE" sz="1900" dirty="0"/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24" y="3986783"/>
            <a:ext cx="2221331" cy="257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2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StateoftheArt">
  <a:themeElements>
    <a:clrScheme name="Vlaamse overheid">
      <a:dk1>
        <a:sysClr val="windowText" lastClr="000000"/>
      </a:dk1>
      <a:lt1>
        <a:sysClr val="window" lastClr="FFFFFF"/>
      </a:lt1>
      <a:dk2>
        <a:srgbClr val="EEEEE7"/>
      </a:dk2>
      <a:lt2>
        <a:srgbClr val="FFFF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Aangepast ontwerp">
  <a:themeElements>
    <a:clrScheme name="Vlaamse overheid">
      <a:dk1>
        <a:sysClr val="windowText" lastClr="000000"/>
      </a:dk1>
      <a:lt1>
        <a:sysClr val="window" lastClr="FFFFFF"/>
      </a:lt1>
      <a:dk2>
        <a:srgbClr val="EEEEE7"/>
      </a:dk2>
      <a:lt2>
        <a:srgbClr val="FFFF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_VO.potx" id="{7AB0AA7F-90C7-4DB1-9791-B98BE5007A2C}" vid="{C875C828-9506-4BA7-9BF7-6C09D07CC53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Presentatie_StateoftheArt</Template>
  <TotalTime>5849</TotalTime>
  <Words>487</Words>
  <Application>Microsoft Office PowerPoint</Application>
  <PresentationFormat>Diavoorstelling (4:3)</PresentationFormat>
  <Paragraphs>164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21" baseType="lpstr">
      <vt:lpstr>Arial</vt:lpstr>
      <vt:lpstr>FlandersArtSans-Bold</vt:lpstr>
      <vt:lpstr>FlandersArtSerif-Regular</vt:lpstr>
      <vt:lpstr>FlandersArtSans-Regular</vt:lpstr>
      <vt:lpstr>Wingdings</vt:lpstr>
      <vt:lpstr>Times New Roman</vt:lpstr>
      <vt:lpstr>Verdana</vt:lpstr>
      <vt:lpstr>Calibri</vt:lpstr>
      <vt:lpstr>Presentatie_StateoftheArt</vt:lpstr>
      <vt:lpstr>Aangepast ontwerp</vt:lpstr>
      <vt:lpstr>Public procurement policy in Flanders:  an integrated approach </vt:lpstr>
      <vt:lpstr>Flanders: autonomous northern region of Belgium</vt:lpstr>
      <vt:lpstr>Public Procurement - context  </vt:lpstr>
      <vt:lpstr>Innovation Procurement - context</vt:lpstr>
      <vt:lpstr>PowerPoint-presentatie</vt:lpstr>
      <vt:lpstr>Challenges</vt:lpstr>
      <vt:lpstr>Public procurement policy</vt:lpstr>
      <vt:lpstr>Strategic objectives (2015-2020)</vt:lpstr>
      <vt:lpstr>Professionalisation </vt:lpstr>
      <vt:lpstr>Innovation procurement</vt:lpstr>
      <vt:lpstr>Questions or remarks?</vt:lpstr>
    </vt:vector>
  </TitlesOfParts>
  <Company>Vlaamse 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Claerbout, Frederik</dc:creator>
  <cp:lastModifiedBy>Claerbout, Frederik</cp:lastModifiedBy>
  <cp:revision>84</cp:revision>
  <cp:lastPrinted>2015-10-26T10:42:51Z</cp:lastPrinted>
  <dcterms:created xsi:type="dcterms:W3CDTF">2015-10-21T21:25:44Z</dcterms:created>
  <dcterms:modified xsi:type="dcterms:W3CDTF">2015-10-26T15:04:31Z</dcterms:modified>
</cp:coreProperties>
</file>