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56" r:id="rId3"/>
  </p:sldMasterIdLst>
  <p:notesMasterIdLst>
    <p:notesMasterId r:id="rId41"/>
  </p:notesMasterIdLst>
  <p:handoutMasterIdLst>
    <p:handoutMasterId r:id="rId42"/>
  </p:handoutMasterIdLst>
  <p:sldIdLst>
    <p:sldId id="270" r:id="rId4"/>
    <p:sldId id="336" r:id="rId5"/>
    <p:sldId id="338" r:id="rId6"/>
    <p:sldId id="334" r:id="rId7"/>
    <p:sldId id="347" r:id="rId8"/>
    <p:sldId id="348" r:id="rId9"/>
    <p:sldId id="349" r:id="rId10"/>
    <p:sldId id="351" r:id="rId11"/>
    <p:sldId id="352" r:id="rId12"/>
    <p:sldId id="345" r:id="rId13"/>
    <p:sldId id="335" r:id="rId14"/>
    <p:sldId id="340" r:id="rId15"/>
    <p:sldId id="339" r:id="rId16"/>
    <p:sldId id="337" r:id="rId17"/>
    <p:sldId id="318" r:id="rId18"/>
    <p:sldId id="328" r:id="rId19"/>
    <p:sldId id="327" r:id="rId20"/>
    <p:sldId id="319" r:id="rId21"/>
    <p:sldId id="314" r:id="rId22"/>
    <p:sldId id="321" r:id="rId23"/>
    <p:sldId id="322" r:id="rId24"/>
    <p:sldId id="315" r:id="rId25"/>
    <p:sldId id="317" r:id="rId26"/>
    <p:sldId id="316" r:id="rId27"/>
    <p:sldId id="323" r:id="rId28"/>
    <p:sldId id="320" r:id="rId29"/>
    <p:sldId id="324" r:id="rId30"/>
    <p:sldId id="325" r:id="rId31"/>
    <p:sldId id="346" r:id="rId32"/>
    <p:sldId id="312" r:id="rId33"/>
    <p:sldId id="341" r:id="rId34"/>
    <p:sldId id="342" r:id="rId35"/>
    <p:sldId id="344" r:id="rId36"/>
    <p:sldId id="343" r:id="rId37"/>
    <p:sldId id="353" r:id="rId38"/>
    <p:sldId id="331" r:id="rId39"/>
    <p:sldId id="258" r:id="rId40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47" autoAdjust="0"/>
    <p:restoredTop sz="86040" autoAdjust="0"/>
  </p:normalViewPr>
  <p:slideViewPr>
    <p:cSldViewPr snapToGrid="0">
      <p:cViewPr>
        <p:scale>
          <a:sx n="70" d="100"/>
          <a:sy n="70" d="100"/>
        </p:scale>
        <p:origin x="-1608" y="-210"/>
      </p:cViewPr>
      <p:guideLst>
        <p:guide orient="horz" pos="1128"/>
        <p:guide pos="1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81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Product Types</a:t>
            </a:r>
          </a:p>
        </c:rich>
      </c:tx>
      <c:layout>
        <c:manualLayout>
          <c:xMode val="edge"/>
          <c:yMode val="edge"/>
          <c:x val="4.271082291184191E-2"/>
          <c:y val="5.885058323476632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Product Types</c:v>
                </c:pt>
              </c:strCache>
            </c:strRef>
          </c:tx>
          <c:dLbls>
            <c:delete val="1"/>
          </c:dLbls>
          <c:cat>
            <c:strRef>
              <c:f>Sheet1!$A$2:$A$8</c:f>
              <c:strCache>
                <c:ptCount val="7"/>
                <c:pt idx="0">
                  <c:v>Bulk Head</c:v>
                </c:pt>
                <c:pt idx="1">
                  <c:v>Column Head</c:v>
                </c:pt>
                <c:pt idx="2">
                  <c:v>Highbay</c:v>
                </c:pt>
                <c:pt idx="3">
                  <c:v>Linear</c:v>
                </c:pt>
                <c:pt idx="4">
                  <c:v>Spot/Down</c:v>
                </c:pt>
                <c:pt idx="5">
                  <c:v>Square Ceiling</c:v>
                </c:pt>
                <c:pt idx="6">
                  <c:v>Wall Washing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44</c:v>
                </c:pt>
                <c:pt idx="1">
                  <c:v>55</c:v>
                </c:pt>
                <c:pt idx="2">
                  <c:v>46</c:v>
                </c:pt>
                <c:pt idx="3">
                  <c:v>55</c:v>
                </c:pt>
                <c:pt idx="4">
                  <c:v>49</c:v>
                </c:pt>
                <c:pt idx="5">
                  <c:v>42</c:v>
                </c:pt>
                <c:pt idx="6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398209047398484"/>
          <c:y val="0.22868548881317605"/>
          <c:w val="0.30425320364366221"/>
          <c:h val="0.667079759917423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Turnover 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Under £1m</c:v>
                </c:pt>
                <c:pt idx="1">
                  <c:v>£1 - 10m</c:v>
                </c:pt>
                <c:pt idx="2">
                  <c:v>£10 - 100m</c:v>
                </c:pt>
                <c:pt idx="3">
                  <c:v>Over £100m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24.074074074074073</c:v>
                </c:pt>
                <c:pt idx="1">
                  <c:v>40.74074074074074</c:v>
                </c:pt>
                <c:pt idx="2">
                  <c:v>27.777777777777779</c:v>
                </c:pt>
                <c:pt idx="3">
                  <c:v>7.4074074074074066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469696"/>
        <c:axId val="219471232"/>
      </c:barChart>
      <c:catAx>
        <c:axId val="2194696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9471232"/>
        <c:crosses val="autoZero"/>
        <c:auto val="1"/>
        <c:lblAlgn val="ctr"/>
        <c:lblOffset val="100"/>
        <c:noMultiLvlLbl val="0"/>
      </c:catAx>
      <c:valAx>
        <c:axId val="2194712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 dirty="0" smtClean="0"/>
                  <a:t>%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2.1568627450980392E-2"/>
              <c:y val="0.477410006684406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946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 Trading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Under 10 years</c:v>
                </c:pt>
                <c:pt idx="1">
                  <c:v> 10 - 50 years</c:v>
                </c:pt>
                <c:pt idx="2">
                  <c:v>50 - 100 years</c:v>
                </c:pt>
                <c:pt idx="3">
                  <c:v>Over 100 years</c:v>
                </c:pt>
              </c:strCache>
            </c:strRef>
          </c:cat>
          <c:val>
            <c:numRef>
              <c:f>Sheet1!$B$11:$B$14</c:f>
              <c:numCache>
                <c:formatCode>General</c:formatCode>
                <c:ptCount val="4"/>
                <c:pt idx="0">
                  <c:v>35</c:v>
                </c:pt>
                <c:pt idx="1">
                  <c:v>41.666666666666671</c:v>
                </c:pt>
                <c:pt idx="2">
                  <c:v>13.333333333333334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485312"/>
        <c:axId val="219486848"/>
      </c:barChart>
      <c:catAx>
        <c:axId val="219485312"/>
        <c:scaling>
          <c:orientation val="minMax"/>
        </c:scaling>
        <c:delete val="0"/>
        <c:axPos val="b"/>
        <c:majorTickMark val="out"/>
        <c:minorTickMark val="none"/>
        <c:tickLblPos val="nextTo"/>
        <c:crossAx val="219486848"/>
        <c:crosses val="autoZero"/>
        <c:auto val="1"/>
        <c:lblAlgn val="ctr"/>
        <c:lblOffset val="100"/>
        <c:noMultiLvlLbl val="0"/>
      </c:catAx>
      <c:valAx>
        <c:axId val="21948684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 dirty="0" smtClean="0"/>
                  <a:t>%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948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Technologies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chemeClr val="tx1"/>
              </a:solidFill>
            </c:spPr>
          </c:dPt>
          <c:dPt>
            <c:idx val="6"/>
            <c:bubble3D val="0"/>
            <c:spPr>
              <a:solidFill>
                <a:schemeClr val="accent1"/>
              </a:solidFill>
            </c:spPr>
          </c:dPt>
          <c:cat>
            <c:strRef>
              <c:f>Sheet1!$A$2:$A$9</c:f>
              <c:strCache>
                <c:ptCount val="8"/>
                <c:pt idx="0">
                  <c:v>CFL</c:v>
                </c:pt>
                <c:pt idx="1">
                  <c:v>Electro Luminescence</c:v>
                </c:pt>
                <c:pt idx="2">
                  <c:v>Fluorescent</c:v>
                </c:pt>
                <c:pt idx="3">
                  <c:v>Halogen</c:v>
                </c:pt>
                <c:pt idx="4">
                  <c:v>High Pressure Mercury</c:v>
                </c:pt>
                <c:pt idx="5">
                  <c:v>Incendescent</c:v>
                </c:pt>
                <c:pt idx="6">
                  <c:v>LED</c:v>
                </c:pt>
                <c:pt idx="7">
                  <c:v>Metal Halide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316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0362884051258299"/>
          <c:y val="0.60225983922669402"/>
          <c:w val="0.89637115948741697"/>
          <c:h val="0.3756711920602685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8421491431218153E-2"/>
          <c:y val="0.10298852066084108"/>
        </c:manualLayout>
      </c:layout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Length of Warranty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</c:spPr>
          </c:dPt>
          <c:cat>
            <c:strRef>
              <c:f>Sheet1!$A$2:$A$6</c:f>
              <c:strCache>
                <c:ptCount val="5"/>
                <c:pt idx="0">
                  <c:v>1 Year</c:v>
                </c:pt>
                <c:pt idx="1">
                  <c:v>2 Years</c:v>
                </c:pt>
                <c:pt idx="2">
                  <c:v>3 Years</c:v>
                </c:pt>
                <c:pt idx="3">
                  <c:v>4 Years</c:v>
                </c:pt>
                <c:pt idx="4">
                  <c:v>5 Years 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7.1</c:v>
                </c:pt>
                <c:pt idx="1">
                  <c:v>3.2</c:v>
                </c:pt>
                <c:pt idx="2">
                  <c:v>24.7</c:v>
                </c:pt>
                <c:pt idx="3">
                  <c:v>1.9</c:v>
                </c:pt>
                <c:pt idx="4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Quality Monitoring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CE</c:v>
                </c:pt>
                <c:pt idx="1">
                  <c:v>ENEC</c:v>
                </c:pt>
                <c:pt idx="2">
                  <c:v>Both</c:v>
                </c:pt>
                <c:pt idx="3">
                  <c:v>Neither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70.833333333333343</c:v>
                </c:pt>
                <c:pt idx="1">
                  <c:v>0.32051282051282048</c:v>
                </c:pt>
                <c:pt idx="2">
                  <c:v>28.525641025641026</c:v>
                </c:pt>
                <c:pt idx="3">
                  <c:v>0.32051282051282048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891584"/>
        <c:axId val="219893120"/>
      </c:barChart>
      <c:catAx>
        <c:axId val="2198915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9893120"/>
        <c:crosses val="autoZero"/>
        <c:auto val="1"/>
        <c:lblAlgn val="ctr"/>
        <c:lblOffset val="100"/>
        <c:noMultiLvlLbl val="0"/>
      </c:catAx>
      <c:valAx>
        <c:axId val="2198931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 dirty="0" smtClean="0"/>
                  <a:t>%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989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ED13C-9ECB-44AE-AE07-598211D1D33C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543811B5-8E2B-46F9-A02B-89B646F3C6D0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GB" sz="1600" b="1" dirty="0" smtClean="0"/>
            <a:t>Internal Demand Analysis</a:t>
          </a:r>
        </a:p>
        <a:p>
          <a:r>
            <a:rPr lang="en-GB" sz="1400" b="1" dirty="0" smtClean="0"/>
            <a:t>(Asset &amp; Category Strategy)</a:t>
          </a:r>
        </a:p>
      </dgm:t>
    </dgm:pt>
    <dgm:pt modelId="{4F9EC10E-5558-4151-B36B-E551F8180DBB}" type="parTrans" cxnId="{3B316CCD-EB49-445F-85A5-94C31B1B43B9}">
      <dgm:prSet/>
      <dgm:spPr/>
      <dgm:t>
        <a:bodyPr/>
        <a:lstStyle/>
        <a:p>
          <a:endParaRPr lang="en-GB"/>
        </a:p>
      </dgm:t>
    </dgm:pt>
    <dgm:pt modelId="{88D12232-021B-46F2-8BC4-F6299739ABBD}" type="sibTrans" cxnId="{3B316CCD-EB49-445F-85A5-94C31B1B43B9}">
      <dgm:prSet/>
      <dgm:spPr/>
      <dgm:t>
        <a:bodyPr/>
        <a:lstStyle/>
        <a:p>
          <a:endParaRPr lang="en-GB"/>
        </a:p>
      </dgm:t>
    </dgm:pt>
    <dgm:pt modelId="{D3FFBD88-85E1-4C8B-99DF-D0F8E25A1808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GB" sz="1600" b="1" dirty="0" smtClean="0"/>
            <a:t>State of the Art </a:t>
          </a:r>
        </a:p>
        <a:p>
          <a:r>
            <a:rPr lang="en-GB" sz="1400" b="1" dirty="0" smtClean="0"/>
            <a:t>(Leading edge technologies)</a:t>
          </a:r>
          <a:endParaRPr lang="en-GB" sz="1400" b="1" dirty="0"/>
        </a:p>
      </dgm:t>
    </dgm:pt>
    <dgm:pt modelId="{A9FF602D-DA6F-450A-8637-AF5831FA1F3F}" type="parTrans" cxnId="{D243657A-3176-44E5-B039-E4745B6379C8}">
      <dgm:prSet/>
      <dgm:spPr/>
      <dgm:t>
        <a:bodyPr/>
        <a:lstStyle/>
        <a:p>
          <a:endParaRPr lang="en-GB"/>
        </a:p>
      </dgm:t>
    </dgm:pt>
    <dgm:pt modelId="{EA42BD24-CEA2-449D-B926-E0ED1FFABA36}" type="sibTrans" cxnId="{D243657A-3176-44E5-B039-E4745B6379C8}">
      <dgm:prSet/>
      <dgm:spPr/>
      <dgm:t>
        <a:bodyPr/>
        <a:lstStyle/>
        <a:p>
          <a:endParaRPr lang="en-GB"/>
        </a:p>
      </dgm:t>
    </dgm:pt>
    <dgm:pt modelId="{0E79D904-571A-4871-98FE-7C2803C00658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GB" sz="1600" b="1" dirty="0" smtClean="0"/>
            <a:t>Early Market Engagement</a:t>
          </a:r>
        </a:p>
        <a:p>
          <a:r>
            <a:rPr lang="en-GB" sz="1400" b="1" dirty="0" smtClean="0"/>
            <a:t>(Understand the Market)</a:t>
          </a:r>
          <a:endParaRPr lang="en-GB" sz="1400" b="1" dirty="0"/>
        </a:p>
      </dgm:t>
    </dgm:pt>
    <dgm:pt modelId="{DCAC9CB0-912A-4F99-A76F-9D55EB1DC39E}" type="parTrans" cxnId="{E8E59DF9-A609-4C9A-A872-2650CE827399}">
      <dgm:prSet/>
      <dgm:spPr/>
      <dgm:t>
        <a:bodyPr/>
        <a:lstStyle/>
        <a:p>
          <a:endParaRPr lang="en-GB"/>
        </a:p>
      </dgm:t>
    </dgm:pt>
    <dgm:pt modelId="{32D82242-2413-4AD2-B204-9FB7B6B70BFD}" type="sibTrans" cxnId="{E8E59DF9-A609-4C9A-A872-2650CE827399}">
      <dgm:prSet/>
      <dgm:spPr/>
      <dgm:t>
        <a:bodyPr/>
        <a:lstStyle/>
        <a:p>
          <a:endParaRPr lang="en-GB"/>
        </a:p>
      </dgm:t>
    </dgm:pt>
    <dgm:pt modelId="{620BBB3C-33DE-4E72-A0C2-2FB7AF870DD1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GB" sz="1400" b="1" dirty="0" smtClean="0"/>
            <a:t>Requirements Development</a:t>
          </a:r>
        </a:p>
      </dgm:t>
    </dgm:pt>
    <dgm:pt modelId="{559221AF-459B-49F0-B1EC-5569B564B595}" type="parTrans" cxnId="{333DE8FC-8983-4507-9670-5D9EDAFBCE6A}">
      <dgm:prSet/>
      <dgm:spPr/>
      <dgm:t>
        <a:bodyPr/>
        <a:lstStyle/>
        <a:p>
          <a:endParaRPr lang="en-GB"/>
        </a:p>
      </dgm:t>
    </dgm:pt>
    <dgm:pt modelId="{C6407C86-B0FE-45C1-9008-C319B6F2EE7A}" type="sibTrans" cxnId="{333DE8FC-8983-4507-9670-5D9EDAFBCE6A}">
      <dgm:prSet/>
      <dgm:spPr/>
      <dgm:t>
        <a:bodyPr/>
        <a:lstStyle/>
        <a:p>
          <a:endParaRPr lang="en-GB"/>
        </a:p>
      </dgm:t>
    </dgm:pt>
    <dgm:pt modelId="{FFEE3115-C57D-4842-8A38-A33CCD9B4841}">
      <dgm:prSet phldrT="[Text]" custT="1"/>
      <dgm:spPr/>
      <dgm:t>
        <a:bodyPr/>
        <a:lstStyle/>
        <a:p>
          <a:r>
            <a:rPr lang="en-GB" sz="1400" b="1" dirty="0" smtClean="0"/>
            <a:t>Procurement of Products</a:t>
          </a:r>
        </a:p>
        <a:p>
          <a:r>
            <a:rPr lang="en-GB" sz="1700" b="1" dirty="0" smtClean="0"/>
            <a:t>(</a:t>
          </a:r>
          <a:r>
            <a:rPr lang="en-GB" sz="1400" b="1" dirty="0" smtClean="0"/>
            <a:t>Innovation)</a:t>
          </a:r>
          <a:r>
            <a:rPr lang="en-GB" sz="1700" b="1" dirty="0" smtClean="0"/>
            <a:t> </a:t>
          </a:r>
          <a:endParaRPr lang="en-GB" sz="1700" b="1" dirty="0"/>
        </a:p>
      </dgm:t>
    </dgm:pt>
    <dgm:pt modelId="{882A207C-0BB4-4E80-830D-DE1D34124290}" type="parTrans" cxnId="{FA8F4CF6-3236-4C50-B783-90E95666F92E}">
      <dgm:prSet/>
      <dgm:spPr/>
      <dgm:t>
        <a:bodyPr/>
        <a:lstStyle/>
        <a:p>
          <a:endParaRPr lang="en-GB"/>
        </a:p>
      </dgm:t>
    </dgm:pt>
    <dgm:pt modelId="{40C95D87-950F-437C-AB58-8204467CB695}" type="sibTrans" cxnId="{FA8F4CF6-3236-4C50-B783-90E95666F92E}">
      <dgm:prSet/>
      <dgm:spPr/>
      <dgm:t>
        <a:bodyPr/>
        <a:lstStyle/>
        <a:p>
          <a:endParaRPr lang="en-GB"/>
        </a:p>
      </dgm:t>
    </dgm:pt>
    <dgm:pt modelId="{63EEBEC5-CC7C-4E67-B1BA-793FD661BD93}" type="pres">
      <dgm:prSet presAssocID="{497ED13C-9ECB-44AE-AE07-598211D1D33C}" presName="CompostProcess" presStyleCnt="0">
        <dgm:presLayoutVars>
          <dgm:dir/>
          <dgm:resizeHandles val="exact"/>
        </dgm:presLayoutVars>
      </dgm:prSet>
      <dgm:spPr/>
    </dgm:pt>
    <dgm:pt modelId="{CEAF57E3-137A-4F6C-9D20-AA8793E1F91D}" type="pres">
      <dgm:prSet presAssocID="{497ED13C-9ECB-44AE-AE07-598211D1D33C}" presName="arrow" presStyleLbl="bgShp" presStyleIdx="0" presStyleCnt="1" custLinFactNeighborY="-238"/>
      <dgm:spPr/>
    </dgm:pt>
    <dgm:pt modelId="{67722504-E62E-4887-837E-0CA9CB0B97E1}" type="pres">
      <dgm:prSet presAssocID="{497ED13C-9ECB-44AE-AE07-598211D1D33C}" presName="linearProcess" presStyleCnt="0"/>
      <dgm:spPr/>
    </dgm:pt>
    <dgm:pt modelId="{59320FE3-B0C3-474C-A479-687EF60E52F7}" type="pres">
      <dgm:prSet presAssocID="{543811B5-8E2B-46F9-A02B-89B646F3C6D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A91DF2-FFB6-4B84-BDEF-623E2358C844}" type="pres">
      <dgm:prSet presAssocID="{88D12232-021B-46F2-8BC4-F6299739ABBD}" presName="sibTrans" presStyleCnt="0"/>
      <dgm:spPr/>
    </dgm:pt>
    <dgm:pt modelId="{2AF5D5ED-5AF7-4415-B226-D7AC9A110A18}" type="pres">
      <dgm:prSet presAssocID="{D3FFBD88-85E1-4C8B-99DF-D0F8E25A180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B39074-2806-4861-A4B8-78479A2C6F14}" type="pres">
      <dgm:prSet presAssocID="{EA42BD24-CEA2-449D-B926-E0ED1FFABA36}" presName="sibTrans" presStyleCnt="0"/>
      <dgm:spPr/>
    </dgm:pt>
    <dgm:pt modelId="{D5C34D2B-121B-41B9-B67C-D51B7F8CE281}" type="pres">
      <dgm:prSet presAssocID="{0E79D904-571A-4871-98FE-7C2803C006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5E382B-81A3-4E30-9B20-2F3AFEA0A153}" type="pres">
      <dgm:prSet presAssocID="{32D82242-2413-4AD2-B204-9FB7B6B70BFD}" presName="sibTrans" presStyleCnt="0"/>
      <dgm:spPr/>
    </dgm:pt>
    <dgm:pt modelId="{645FB237-5E20-4A8F-97E8-F41F121F48DE}" type="pres">
      <dgm:prSet presAssocID="{620BBB3C-33DE-4E72-A0C2-2FB7AF870DD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547540-C31E-4B5F-8060-E54632683B99}" type="pres">
      <dgm:prSet presAssocID="{C6407C86-B0FE-45C1-9008-C319B6F2EE7A}" presName="sibTrans" presStyleCnt="0"/>
      <dgm:spPr/>
    </dgm:pt>
    <dgm:pt modelId="{62DF36CF-F820-4DD5-9D90-27B13443D2A4}" type="pres">
      <dgm:prSet presAssocID="{FFEE3115-C57D-4842-8A38-A33CCD9B484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C784D19-35B7-4EB7-BAFC-66C1F3222798}" type="presOf" srcId="{FFEE3115-C57D-4842-8A38-A33CCD9B4841}" destId="{62DF36CF-F820-4DD5-9D90-27B13443D2A4}" srcOrd="0" destOrd="0" presId="urn:microsoft.com/office/officeart/2005/8/layout/hProcess9"/>
    <dgm:cxn modelId="{4A399D54-AC30-4CCC-ADE5-EDED076C375B}" type="presOf" srcId="{D3FFBD88-85E1-4C8B-99DF-D0F8E25A1808}" destId="{2AF5D5ED-5AF7-4415-B226-D7AC9A110A18}" srcOrd="0" destOrd="0" presId="urn:microsoft.com/office/officeart/2005/8/layout/hProcess9"/>
    <dgm:cxn modelId="{B0EB1FEE-F2F1-40EF-A654-B403B17F7F0E}" type="presOf" srcId="{543811B5-8E2B-46F9-A02B-89B646F3C6D0}" destId="{59320FE3-B0C3-474C-A479-687EF60E52F7}" srcOrd="0" destOrd="0" presId="urn:microsoft.com/office/officeart/2005/8/layout/hProcess9"/>
    <dgm:cxn modelId="{333DE8FC-8983-4507-9670-5D9EDAFBCE6A}" srcId="{497ED13C-9ECB-44AE-AE07-598211D1D33C}" destId="{620BBB3C-33DE-4E72-A0C2-2FB7AF870DD1}" srcOrd="3" destOrd="0" parTransId="{559221AF-459B-49F0-B1EC-5569B564B595}" sibTransId="{C6407C86-B0FE-45C1-9008-C319B6F2EE7A}"/>
    <dgm:cxn modelId="{D243657A-3176-44E5-B039-E4745B6379C8}" srcId="{497ED13C-9ECB-44AE-AE07-598211D1D33C}" destId="{D3FFBD88-85E1-4C8B-99DF-D0F8E25A1808}" srcOrd="1" destOrd="0" parTransId="{A9FF602D-DA6F-450A-8637-AF5831FA1F3F}" sibTransId="{EA42BD24-CEA2-449D-B926-E0ED1FFABA36}"/>
    <dgm:cxn modelId="{3B316CCD-EB49-445F-85A5-94C31B1B43B9}" srcId="{497ED13C-9ECB-44AE-AE07-598211D1D33C}" destId="{543811B5-8E2B-46F9-A02B-89B646F3C6D0}" srcOrd="0" destOrd="0" parTransId="{4F9EC10E-5558-4151-B36B-E551F8180DBB}" sibTransId="{88D12232-021B-46F2-8BC4-F6299739ABBD}"/>
    <dgm:cxn modelId="{A2CB15F9-3E82-4077-9E85-FB2B6D36B482}" type="presOf" srcId="{0E79D904-571A-4871-98FE-7C2803C00658}" destId="{D5C34D2B-121B-41B9-B67C-D51B7F8CE281}" srcOrd="0" destOrd="0" presId="urn:microsoft.com/office/officeart/2005/8/layout/hProcess9"/>
    <dgm:cxn modelId="{FEC82278-322C-4B0F-8E5A-CE7FBF9E6BCD}" type="presOf" srcId="{620BBB3C-33DE-4E72-A0C2-2FB7AF870DD1}" destId="{645FB237-5E20-4A8F-97E8-F41F121F48DE}" srcOrd="0" destOrd="0" presId="urn:microsoft.com/office/officeart/2005/8/layout/hProcess9"/>
    <dgm:cxn modelId="{E8E59DF9-A609-4C9A-A872-2650CE827399}" srcId="{497ED13C-9ECB-44AE-AE07-598211D1D33C}" destId="{0E79D904-571A-4871-98FE-7C2803C00658}" srcOrd="2" destOrd="0" parTransId="{DCAC9CB0-912A-4F99-A76F-9D55EB1DC39E}" sibTransId="{32D82242-2413-4AD2-B204-9FB7B6B70BFD}"/>
    <dgm:cxn modelId="{B9201231-ECD1-4216-9C23-8571F8853258}" type="presOf" srcId="{497ED13C-9ECB-44AE-AE07-598211D1D33C}" destId="{63EEBEC5-CC7C-4E67-B1BA-793FD661BD93}" srcOrd="0" destOrd="0" presId="urn:microsoft.com/office/officeart/2005/8/layout/hProcess9"/>
    <dgm:cxn modelId="{FA8F4CF6-3236-4C50-B783-90E95666F92E}" srcId="{497ED13C-9ECB-44AE-AE07-598211D1D33C}" destId="{FFEE3115-C57D-4842-8A38-A33CCD9B4841}" srcOrd="4" destOrd="0" parTransId="{882A207C-0BB4-4E80-830D-DE1D34124290}" sibTransId="{40C95D87-950F-437C-AB58-8204467CB695}"/>
    <dgm:cxn modelId="{603D4597-1C13-4E33-BE22-B90F67BCB17D}" type="presParOf" srcId="{63EEBEC5-CC7C-4E67-B1BA-793FD661BD93}" destId="{CEAF57E3-137A-4F6C-9D20-AA8793E1F91D}" srcOrd="0" destOrd="0" presId="urn:microsoft.com/office/officeart/2005/8/layout/hProcess9"/>
    <dgm:cxn modelId="{FAE41AC1-3EC8-4DDA-A290-9E76BE59F3A9}" type="presParOf" srcId="{63EEBEC5-CC7C-4E67-B1BA-793FD661BD93}" destId="{67722504-E62E-4887-837E-0CA9CB0B97E1}" srcOrd="1" destOrd="0" presId="urn:microsoft.com/office/officeart/2005/8/layout/hProcess9"/>
    <dgm:cxn modelId="{D7784DCA-A711-41BD-BDF5-9C20A01F8E62}" type="presParOf" srcId="{67722504-E62E-4887-837E-0CA9CB0B97E1}" destId="{59320FE3-B0C3-474C-A479-687EF60E52F7}" srcOrd="0" destOrd="0" presId="urn:microsoft.com/office/officeart/2005/8/layout/hProcess9"/>
    <dgm:cxn modelId="{0910C9D0-B803-42C9-A988-4B885C98299F}" type="presParOf" srcId="{67722504-E62E-4887-837E-0CA9CB0B97E1}" destId="{40A91DF2-FFB6-4B84-BDEF-623E2358C844}" srcOrd="1" destOrd="0" presId="urn:microsoft.com/office/officeart/2005/8/layout/hProcess9"/>
    <dgm:cxn modelId="{23885861-B675-4300-94E5-89884CCC1BEF}" type="presParOf" srcId="{67722504-E62E-4887-837E-0CA9CB0B97E1}" destId="{2AF5D5ED-5AF7-4415-B226-D7AC9A110A18}" srcOrd="2" destOrd="0" presId="urn:microsoft.com/office/officeart/2005/8/layout/hProcess9"/>
    <dgm:cxn modelId="{BBD1DD78-7367-405B-A336-BCCBF95363EA}" type="presParOf" srcId="{67722504-E62E-4887-837E-0CA9CB0B97E1}" destId="{D4B39074-2806-4861-A4B8-78479A2C6F14}" srcOrd="3" destOrd="0" presId="urn:microsoft.com/office/officeart/2005/8/layout/hProcess9"/>
    <dgm:cxn modelId="{12BCE450-61C5-4486-A4FB-09A558437D31}" type="presParOf" srcId="{67722504-E62E-4887-837E-0CA9CB0B97E1}" destId="{D5C34D2B-121B-41B9-B67C-D51B7F8CE281}" srcOrd="4" destOrd="0" presId="urn:microsoft.com/office/officeart/2005/8/layout/hProcess9"/>
    <dgm:cxn modelId="{8F66BB0E-8D1C-4B40-A846-6221DECE294A}" type="presParOf" srcId="{67722504-E62E-4887-837E-0CA9CB0B97E1}" destId="{AC5E382B-81A3-4E30-9B20-2F3AFEA0A153}" srcOrd="5" destOrd="0" presId="urn:microsoft.com/office/officeart/2005/8/layout/hProcess9"/>
    <dgm:cxn modelId="{871C177D-CAD6-45D4-92EA-19835A35EC21}" type="presParOf" srcId="{67722504-E62E-4887-837E-0CA9CB0B97E1}" destId="{645FB237-5E20-4A8F-97E8-F41F121F48DE}" srcOrd="6" destOrd="0" presId="urn:microsoft.com/office/officeart/2005/8/layout/hProcess9"/>
    <dgm:cxn modelId="{4785603A-1860-49EE-A803-EE8CBFDD97BC}" type="presParOf" srcId="{67722504-E62E-4887-837E-0CA9CB0B97E1}" destId="{D3547540-C31E-4B5F-8060-E54632683B99}" srcOrd="7" destOrd="0" presId="urn:microsoft.com/office/officeart/2005/8/layout/hProcess9"/>
    <dgm:cxn modelId="{3F208425-6190-4298-8FB0-B95BCBD9DAA1}" type="presParOf" srcId="{67722504-E62E-4887-837E-0CA9CB0B97E1}" destId="{62DF36CF-F820-4DD5-9D90-27B13443D2A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7ED13C-9ECB-44AE-AE07-598211D1D33C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543811B5-8E2B-46F9-A02B-89B646F3C6D0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GB" sz="1600" b="1" dirty="0" smtClean="0"/>
            <a:t>Internal Demand Analysis</a:t>
          </a:r>
        </a:p>
        <a:p>
          <a:r>
            <a:rPr lang="en-GB" sz="1400" b="1" dirty="0" smtClean="0"/>
            <a:t>(Asset &amp; Category Strategy)</a:t>
          </a:r>
        </a:p>
      </dgm:t>
    </dgm:pt>
    <dgm:pt modelId="{4F9EC10E-5558-4151-B36B-E551F8180DBB}" type="parTrans" cxnId="{3B316CCD-EB49-445F-85A5-94C31B1B43B9}">
      <dgm:prSet/>
      <dgm:spPr/>
      <dgm:t>
        <a:bodyPr/>
        <a:lstStyle/>
        <a:p>
          <a:endParaRPr lang="en-GB"/>
        </a:p>
      </dgm:t>
    </dgm:pt>
    <dgm:pt modelId="{88D12232-021B-46F2-8BC4-F6299739ABBD}" type="sibTrans" cxnId="{3B316CCD-EB49-445F-85A5-94C31B1B43B9}">
      <dgm:prSet/>
      <dgm:spPr/>
      <dgm:t>
        <a:bodyPr/>
        <a:lstStyle/>
        <a:p>
          <a:endParaRPr lang="en-GB"/>
        </a:p>
      </dgm:t>
    </dgm:pt>
    <dgm:pt modelId="{D3FFBD88-85E1-4C8B-99DF-D0F8E25A1808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GB" sz="1600" b="1" dirty="0" smtClean="0"/>
            <a:t>State of the Art </a:t>
          </a:r>
        </a:p>
        <a:p>
          <a:r>
            <a:rPr lang="en-GB" sz="1400" b="1" dirty="0" smtClean="0"/>
            <a:t>(Leading edge technologies)</a:t>
          </a:r>
          <a:endParaRPr lang="en-GB" sz="1400" b="1" dirty="0"/>
        </a:p>
      </dgm:t>
    </dgm:pt>
    <dgm:pt modelId="{A9FF602D-DA6F-450A-8637-AF5831FA1F3F}" type="parTrans" cxnId="{D243657A-3176-44E5-B039-E4745B6379C8}">
      <dgm:prSet/>
      <dgm:spPr/>
      <dgm:t>
        <a:bodyPr/>
        <a:lstStyle/>
        <a:p>
          <a:endParaRPr lang="en-GB"/>
        </a:p>
      </dgm:t>
    </dgm:pt>
    <dgm:pt modelId="{EA42BD24-CEA2-449D-B926-E0ED1FFABA36}" type="sibTrans" cxnId="{D243657A-3176-44E5-B039-E4745B6379C8}">
      <dgm:prSet/>
      <dgm:spPr/>
      <dgm:t>
        <a:bodyPr/>
        <a:lstStyle/>
        <a:p>
          <a:endParaRPr lang="en-GB"/>
        </a:p>
      </dgm:t>
    </dgm:pt>
    <dgm:pt modelId="{0E79D904-571A-4871-98FE-7C2803C00658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GB" sz="1600" b="1" dirty="0" smtClean="0"/>
            <a:t>Early Market Engagement</a:t>
          </a:r>
        </a:p>
        <a:p>
          <a:r>
            <a:rPr lang="en-GB" sz="1400" b="1" dirty="0" smtClean="0"/>
            <a:t>(Understand the Market)</a:t>
          </a:r>
          <a:endParaRPr lang="en-GB" sz="1400" b="1" dirty="0"/>
        </a:p>
      </dgm:t>
    </dgm:pt>
    <dgm:pt modelId="{DCAC9CB0-912A-4F99-A76F-9D55EB1DC39E}" type="parTrans" cxnId="{E8E59DF9-A609-4C9A-A872-2650CE827399}">
      <dgm:prSet/>
      <dgm:spPr/>
      <dgm:t>
        <a:bodyPr/>
        <a:lstStyle/>
        <a:p>
          <a:endParaRPr lang="en-GB"/>
        </a:p>
      </dgm:t>
    </dgm:pt>
    <dgm:pt modelId="{32D82242-2413-4AD2-B204-9FB7B6B70BFD}" type="sibTrans" cxnId="{E8E59DF9-A609-4C9A-A872-2650CE827399}">
      <dgm:prSet/>
      <dgm:spPr/>
      <dgm:t>
        <a:bodyPr/>
        <a:lstStyle/>
        <a:p>
          <a:endParaRPr lang="en-GB"/>
        </a:p>
      </dgm:t>
    </dgm:pt>
    <dgm:pt modelId="{620BBB3C-33DE-4E72-A0C2-2FB7AF870DD1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GB" sz="1400" b="1" dirty="0" smtClean="0"/>
            <a:t>Requirements Development</a:t>
          </a:r>
        </a:p>
      </dgm:t>
    </dgm:pt>
    <dgm:pt modelId="{559221AF-459B-49F0-B1EC-5569B564B595}" type="parTrans" cxnId="{333DE8FC-8983-4507-9670-5D9EDAFBCE6A}">
      <dgm:prSet/>
      <dgm:spPr/>
      <dgm:t>
        <a:bodyPr/>
        <a:lstStyle/>
        <a:p>
          <a:endParaRPr lang="en-GB"/>
        </a:p>
      </dgm:t>
    </dgm:pt>
    <dgm:pt modelId="{C6407C86-B0FE-45C1-9008-C319B6F2EE7A}" type="sibTrans" cxnId="{333DE8FC-8983-4507-9670-5D9EDAFBCE6A}">
      <dgm:prSet/>
      <dgm:spPr/>
      <dgm:t>
        <a:bodyPr/>
        <a:lstStyle/>
        <a:p>
          <a:endParaRPr lang="en-GB"/>
        </a:p>
      </dgm:t>
    </dgm:pt>
    <dgm:pt modelId="{FFEE3115-C57D-4842-8A38-A33CCD9B4841}">
      <dgm:prSet phldrT="[Text]" custT="1"/>
      <dgm:spPr/>
      <dgm:t>
        <a:bodyPr/>
        <a:lstStyle/>
        <a:p>
          <a:r>
            <a:rPr lang="en-GB" sz="1400" b="1" dirty="0" smtClean="0"/>
            <a:t>Procurement of Products</a:t>
          </a:r>
        </a:p>
        <a:p>
          <a:r>
            <a:rPr lang="en-GB" sz="1700" b="1" dirty="0" smtClean="0"/>
            <a:t>(</a:t>
          </a:r>
          <a:r>
            <a:rPr lang="en-GB" sz="1400" b="1" dirty="0" smtClean="0"/>
            <a:t>Innovation)</a:t>
          </a:r>
          <a:r>
            <a:rPr lang="en-GB" sz="1700" b="1" dirty="0" smtClean="0"/>
            <a:t> </a:t>
          </a:r>
          <a:endParaRPr lang="en-GB" sz="1700" b="1" dirty="0"/>
        </a:p>
      </dgm:t>
    </dgm:pt>
    <dgm:pt modelId="{882A207C-0BB4-4E80-830D-DE1D34124290}" type="parTrans" cxnId="{FA8F4CF6-3236-4C50-B783-90E95666F92E}">
      <dgm:prSet/>
      <dgm:spPr/>
      <dgm:t>
        <a:bodyPr/>
        <a:lstStyle/>
        <a:p>
          <a:endParaRPr lang="en-GB"/>
        </a:p>
      </dgm:t>
    </dgm:pt>
    <dgm:pt modelId="{40C95D87-950F-437C-AB58-8204467CB695}" type="sibTrans" cxnId="{FA8F4CF6-3236-4C50-B783-90E95666F92E}">
      <dgm:prSet/>
      <dgm:spPr/>
      <dgm:t>
        <a:bodyPr/>
        <a:lstStyle/>
        <a:p>
          <a:endParaRPr lang="en-GB"/>
        </a:p>
      </dgm:t>
    </dgm:pt>
    <dgm:pt modelId="{63EEBEC5-CC7C-4E67-B1BA-793FD661BD93}" type="pres">
      <dgm:prSet presAssocID="{497ED13C-9ECB-44AE-AE07-598211D1D33C}" presName="CompostProcess" presStyleCnt="0">
        <dgm:presLayoutVars>
          <dgm:dir/>
          <dgm:resizeHandles val="exact"/>
        </dgm:presLayoutVars>
      </dgm:prSet>
      <dgm:spPr/>
    </dgm:pt>
    <dgm:pt modelId="{CEAF57E3-137A-4F6C-9D20-AA8793E1F91D}" type="pres">
      <dgm:prSet presAssocID="{497ED13C-9ECB-44AE-AE07-598211D1D33C}" presName="arrow" presStyleLbl="bgShp" presStyleIdx="0" presStyleCnt="1" custLinFactNeighborY="-238"/>
      <dgm:spPr/>
    </dgm:pt>
    <dgm:pt modelId="{67722504-E62E-4887-837E-0CA9CB0B97E1}" type="pres">
      <dgm:prSet presAssocID="{497ED13C-9ECB-44AE-AE07-598211D1D33C}" presName="linearProcess" presStyleCnt="0"/>
      <dgm:spPr/>
    </dgm:pt>
    <dgm:pt modelId="{59320FE3-B0C3-474C-A479-687EF60E52F7}" type="pres">
      <dgm:prSet presAssocID="{543811B5-8E2B-46F9-A02B-89B646F3C6D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A91DF2-FFB6-4B84-BDEF-623E2358C844}" type="pres">
      <dgm:prSet presAssocID="{88D12232-021B-46F2-8BC4-F6299739ABBD}" presName="sibTrans" presStyleCnt="0"/>
      <dgm:spPr/>
    </dgm:pt>
    <dgm:pt modelId="{2AF5D5ED-5AF7-4415-B226-D7AC9A110A18}" type="pres">
      <dgm:prSet presAssocID="{D3FFBD88-85E1-4C8B-99DF-D0F8E25A180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B39074-2806-4861-A4B8-78479A2C6F14}" type="pres">
      <dgm:prSet presAssocID="{EA42BD24-CEA2-449D-B926-E0ED1FFABA36}" presName="sibTrans" presStyleCnt="0"/>
      <dgm:spPr/>
    </dgm:pt>
    <dgm:pt modelId="{D5C34D2B-121B-41B9-B67C-D51B7F8CE281}" type="pres">
      <dgm:prSet presAssocID="{0E79D904-571A-4871-98FE-7C2803C006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5E382B-81A3-4E30-9B20-2F3AFEA0A153}" type="pres">
      <dgm:prSet presAssocID="{32D82242-2413-4AD2-B204-9FB7B6B70BFD}" presName="sibTrans" presStyleCnt="0"/>
      <dgm:spPr/>
    </dgm:pt>
    <dgm:pt modelId="{645FB237-5E20-4A8F-97E8-F41F121F48DE}" type="pres">
      <dgm:prSet presAssocID="{620BBB3C-33DE-4E72-A0C2-2FB7AF870DD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547540-C31E-4B5F-8060-E54632683B99}" type="pres">
      <dgm:prSet presAssocID="{C6407C86-B0FE-45C1-9008-C319B6F2EE7A}" presName="sibTrans" presStyleCnt="0"/>
      <dgm:spPr/>
    </dgm:pt>
    <dgm:pt modelId="{62DF36CF-F820-4DD5-9D90-27B13443D2A4}" type="pres">
      <dgm:prSet presAssocID="{FFEE3115-C57D-4842-8A38-A33CCD9B484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8F4CF6-3236-4C50-B783-90E95666F92E}" srcId="{497ED13C-9ECB-44AE-AE07-598211D1D33C}" destId="{FFEE3115-C57D-4842-8A38-A33CCD9B4841}" srcOrd="4" destOrd="0" parTransId="{882A207C-0BB4-4E80-830D-DE1D34124290}" sibTransId="{40C95D87-950F-437C-AB58-8204467CB695}"/>
    <dgm:cxn modelId="{5ADF6921-0655-4001-80A8-53F7F8EB3428}" type="presOf" srcId="{0E79D904-571A-4871-98FE-7C2803C00658}" destId="{D5C34D2B-121B-41B9-B67C-D51B7F8CE281}" srcOrd="0" destOrd="0" presId="urn:microsoft.com/office/officeart/2005/8/layout/hProcess9"/>
    <dgm:cxn modelId="{D243657A-3176-44E5-B039-E4745B6379C8}" srcId="{497ED13C-9ECB-44AE-AE07-598211D1D33C}" destId="{D3FFBD88-85E1-4C8B-99DF-D0F8E25A1808}" srcOrd="1" destOrd="0" parTransId="{A9FF602D-DA6F-450A-8637-AF5831FA1F3F}" sibTransId="{EA42BD24-CEA2-449D-B926-E0ED1FFABA36}"/>
    <dgm:cxn modelId="{3B316CCD-EB49-445F-85A5-94C31B1B43B9}" srcId="{497ED13C-9ECB-44AE-AE07-598211D1D33C}" destId="{543811B5-8E2B-46F9-A02B-89B646F3C6D0}" srcOrd="0" destOrd="0" parTransId="{4F9EC10E-5558-4151-B36B-E551F8180DBB}" sibTransId="{88D12232-021B-46F2-8BC4-F6299739ABBD}"/>
    <dgm:cxn modelId="{333DE8FC-8983-4507-9670-5D9EDAFBCE6A}" srcId="{497ED13C-9ECB-44AE-AE07-598211D1D33C}" destId="{620BBB3C-33DE-4E72-A0C2-2FB7AF870DD1}" srcOrd="3" destOrd="0" parTransId="{559221AF-459B-49F0-B1EC-5569B564B595}" sibTransId="{C6407C86-B0FE-45C1-9008-C319B6F2EE7A}"/>
    <dgm:cxn modelId="{BCC3C343-6B19-4C8A-BC89-78BFF9400871}" type="presOf" srcId="{D3FFBD88-85E1-4C8B-99DF-D0F8E25A1808}" destId="{2AF5D5ED-5AF7-4415-B226-D7AC9A110A18}" srcOrd="0" destOrd="0" presId="urn:microsoft.com/office/officeart/2005/8/layout/hProcess9"/>
    <dgm:cxn modelId="{46DB2534-D879-410E-97D6-DCB49AE1B8B9}" type="presOf" srcId="{FFEE3115-C57D-4842-8A38-A33CCD9B4841}" destId="{62DF36CF-F820-4DD5-9D90-27B13443D2A4}" srcOrd="0" destOrd="0" presId="urn:microsoft.com/office/officeart/2005/8/layout/hProcess9"/>
    <dgm:cxn modelId="{C12CE9FC-098C-4FAC-B9F2-3578962D9D3E}" type="presOf" srcId="{497ED13C-9ECB-44AE-AE07-598211D1D33C}" destId="{63EEBEC5-CC7C-4E67-B1BA-793FD661BD93}" srcOrd="0" destOrd="0" presId="urn:microsoft.com/office/officeart/2005/8/layout/hProcess9"/>
    <dgm:cxn modelId="{1B4D6596-98C4-4F69-A6A5-7D43088D6CAC}" type="presOf" srcId="{543811B5-8E2B-46F9-A02B-89B646F3C6D0}" destId="{59320FE3-B0C3-474C-A479-687EF60E52F7}" srcOrd="0" destOrd="0" presId="urn:microsoft.com/office/officeart/2005/8/layout/hProcess9"/>
    <dgm:cxn modelId="{75EBEDF7-DFB3-4247-BF20-201267C18DA8}" type="presOf" srcId="{620BBB3C-33DE-4E72-A0C2-2FB7AF870DD1}" destId="{645FB237-5E20-4A8F-97E8-F41F121F48DE}" srcOrd="0" destOrd="0" presId="urn:microsoft.com/office/officeart/2005/8/layout/hProcess9"/>
    <dgm:cxn modelId="{E8E59DF9-A609-4C9A-A872-2650CE827399}" srcId="{497ED13C-9ECB-44AE-AE07-598211D1D33C}" destId="{0E79D904-571A-4871-98FE-7C2803C00658}" srcOrd="2" destOrd="0" parTransId="{DCAC9CB0-912A-4F99-A76F-9D55EB1DC39E}" sibTransId="{32D82242-2413-4AD2-B204-9FB7B6B70BFD}"/>
    <dgm:cxn modelId="{7EA9C411-9442-4FD0-B6C9-A2BA79837014}" type="presParOf" srcId="{63EEBEC5-CC7C-4E67-B1BA-793FD661BD93}" destId="{CEAF57E3-137A-4F6C-9D20-AA8793E1F91D}" srcOrd="0" destOrd="0" presId="urn:microsoft.com/office/officeart/2005/8/layout/hProcess9"/>
    <dgm:cxn modelId="{A63BDD27-E067-409F-9033-DA97BCA1F2AF}" type="presParOf" srcId="{63EEBEC5-CC7C-4E67-B1BA-793FD661BD93}" destId="{67722504-E62E-4887-837E-0CA9CB0B97E1}" srcOrd="1" destOrd="0" presId="urn:microsoft.com/office/officeart/2005/8/layout/hProcess9"/>
    <dgm:cxn modelId="{C1141BE0-9345-405C-97AE-03916F39E7EE}" type="presParOf" srcId="{67722504-E62E-4887-837E-0CA9CB0B97E1}" destId="{59320FE3-B0C3-474C-A479-687EF60E52F7}" srcOrd="0" destOrd="0" presId="urn:microsoft.com/office/officeart/2005/8/layout/hProcess9"/>
    <dgm:cxn modelId="{D56BC778-20A1-4621-80F2-284B4C4DAA65}" type="presParOf" srcId="{67722504-E62E-4887-837E-0CA9CB0B97E1}" destId="{40A91DF2-FFB6-4B84-BDEF-623E2358C844}" srcOrd="1" destOrd="0" presId="urn:microsoft.com/office/officeart/2005/8/layout/hProcess9"/>
    <dgm:cxn modelId="{228EAAC6-2305-4364-9045-9C31E75E877D}" type="presParOf" srcId="{67722504-E62E-4887-837E-0CA9CB0B97E1}" destId="{2AF5D5ED-5AF7-4415-B226-D7AC9A110A18}" srcOrd="2" destOrd="0" presId="urn:microsoft.com/office/officeart/2005/8/layout/hProcess9"/>
    <dgm:cxn modelId="{5411EF4F-7CFA-446D-86BD-BD9E23B48277}" type="presParOf" srcId="{67722504-E62E-4887-837E-0CA9CB0B97E1}" destId="{D4B39074-2806-4861-A4B8-78479A2C6F14}" srcOrd="3" destOrd="0" presId="urn:microsoft.com/office/officeart/2005/8/layout/hProcess9"/>
    <dgm:cxn modelId="{9BED20B1-BD79-452F-88C0-49E0959271F0}" type="presParOf" srcId="{67722504-E62E-4887-837E-0CA9CB0B97E1}" destId="{D5C34D2B-121B-41B9-B67C-D51B7F8CE281}" srcOrd="4" destOrd="0" presId="urn:microsoft.com/office/officeart/2005/8/layout/hProcess9"/>
    <dgm:cxn modelId="{622B66B9-853E-4B08-9C50-EF023E7FF2A8}" type="presParOf" srcId="{67722504-E62E-4887-837E-0CA9CB0B97E1}" destId="{AC5E382B-81A3-4E30-9B20-2F3AFEA0A153}" srcOrd="5" destOrd="0" presId="urn:microsoft.com/office/officeart/2005/8/layout/hProcess9"/>
    <dgm:cxn modelId="{65227D64-1745-4F13-B200-44A0EBC0FC06}" type="presParOf" srcId="{67722504-E62E-4887-837E-0CA9CB0B97E1}" destId="{645FB237-5E20-4A8F-97E8-F41F121F48DE}" srcOrd="6" destOrd="0" presId="urn:microsoft.com/office/officeart/2005/8/layout/hProcess9"/>
    <dgm:cxn modelId="{EE1AB2D0-C4EB-48AF-9D00-DFD11B046110}" type="presParOf" srcId="{67722504-E62E-4887-837E-0CA9CB0B97E1}" destId="{D3547540-C31E-4B5F-8060-E54632683B99}" srcOrd="7" destOrd="0" presId="urn:microsoft.com/office/officeart/2005/8/layout/hProcess9"/>
    <dgm:cxn modelId="{01308252-533C-4680-B338-D8F5A59C36F6}" type="presParOf" srcId="{67722504-E62E-4887-837E-0CA9CB0B97E1}" destId="{62DF36CF-F820-4DD5-9D90-27B13443D2A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7ED13C-9ECB-44AE-AE07-598211D1D33C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543811B5-8E2B-46F9-A02B-89B646F3C6D0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GB" sz="1600" b="1" dirty="0" smtClean="0"/>
            <a:t>Internal Demand Analysis</a:t>
          </a:r>
        </a:p>
        <a:p>
          <a:r>
            <a:rPr lang="en-GB" sz="1400" b="1" dirty="0" smtClean="0"/>
            <a:t>(Asset&amp; Category Strategy)</a:t>
          </a:r>
        </a:p>
      </dgm:t>
    </dgm:pt>
    <dgm:pt modelId="{4F9EC10E-5558-4151-B36B-E551F8180DBB}" type="parTrans" cxnId="{3B316CCD-EB49-445F-85A5-94C31B1B43B9}">
      <dgm:prSet/>
      <dgm:spPr/>
      <dgm:t>
        <a:bodyPr/>
        <a:lstStyle/>
        <a:p>
          <a:endParaRPr lang="en-GB"/>
        </a:p>
      </dgm:t>
    </dgm:pt>
    <dgm:pt modelId="{88D12232-021B-46F2-8BC4-F6299739ABBD}" type="sibTrans" cxnId="{3B316CCD-EB49-445F-85A5-94C31B1B43B9}">
      <dgm:prSet/>
      <dgm:spPr/>
      <dgm:t>
        <a:bodyPr/>
        <a:lstStyle/>
        <a:p>
          <a:endParaRPr lang="en-GB"/>
        </a:p>
      </dgm:t>
    </dgm:pt>
    <dgm:pt modelId="{D3FFBD88-85E1-4C8B-99DF-D0F8E25A1808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GB" sz="1600" b="1" dirty="0" smtClean="0"/>
            <a:t>State of the Art </a:t>
          </a:r>
        </a:p>
        <a:p>
          <a:r>
            <a:rPr lang="en-GB" sz="1400" b="1" dirty="0" smtClean="0"/>
            <a:t>(Leading edge technologies)</a:t>
          </a:r>
          <a:endParaRPr lang="en-GB" sz="1400" b="1" dirty="0"/>
        </a:p>
      </dgm:t>
    </dgm:pt>
    <dgm:pt modelId="{A9FF602D-DA6F-450A-8637-AF5831FA1F3F}" type="parTrans" cxnId="{D243657A-3176-44E5-B039-E4745B6379C8}">
      <dgm:prSet/>
      <dgm:spPr/>
      <dgm:t>
        <a:bodyPr/>
        <a:lstStyle/>
        <a:p>
          <a:endParaRPr lang="en-GB"/>
        </a:p>
      </dgm:t>
    </dgm:pt>
    <dgm:pt modelId="{EA42BD24-CEA2-449D-B926-E0ED1FFABA36}" type="sibTrans" cxnId="{D243657A-3176-44E5-B039-E4745B6379C8}">
      <dgm:prSet/>
      <dgm:spPr/>
      <dgm:t>
        <a:bodyPr/>
        <a:lstStyle/>
        <a:p>
          <a:endParaRPr lang="en-GB"/>
        </a:p>
      </dgm:t>
    </dgm:pt>
    <dgm:pt modelId="{0E79D904-571A-4871-98FE-7C2803C00658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GB" sz="1600" b="1" dirty="0" smtClean="0"/>
            <a:t>Early Market Engagement</a:t>
          </a:r>
        </a:p>
        <a:p>
          <a:r>
            <a:rPr lang="en-GB" sz="1400" b="1" dirty="0" smtClean="0"/>
            <a:t>(Understand the Market)</a:t>
          </a:r>
          <a:endParaRPr lang="en-GB" sz="1400" b="1" dirty="0"/>
        </a:p>
      </dgm:t>
    </dgm:pt>
    <dgm:pt modelId="{DCAC9CB0-912A-4F99-A76F-9D55EB1DC39E}" type="parTrans" cxnId="{E8E59DF9-A609-4C9A-A872-2650CE827399}">
      <dgm:prSet/>
      <dgm:spPr/>
      <dgm:t>
        <a:bodyPr/>
        <a:lstStyle/>
        <a:p>
          <a:endParaRPr lang="en-GB"/>
        </a:p>
      </dgm:t>
    </dgm:pt>
    <dgm:pt modelId="{32D82242-2413-4AD2-B204-9FB7B6B70BFD}" type="sibTrans" cxnId="{E8E59DF9-A609-4C9A-A872-2650CE827399}">
      <dgm:prSet/>
      <dgm:spPr/>
      <dgm:t>
        <a:bodyPr/>
        <a:lstStyle/>
        <a:p>
          <a:endParaRPr lang="en-GB"/>
        </a:p>
      </dgm:t>
    </dgm:pt>
    <dgm:pt modelId="{620BBB3C-33DE-4E72-A0C2-2FB7AF870DD1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GB" sz="1400" b="1" dirty="0" smtClean="0"/>
            <a:t>Requirements Development</a:t>
          </a:r>
        </a:p>
      </dgm:t>
    </dgm:pt>
    <dgm:pt modelId="{559221AF-459B-49F0-B1EC-5569B564B595}" type="parTrans" cxnId="{333DE8FC-8983-4507-9670-5D9EDAFBCE6A}">
      <dgm:prSet/>
      <dgm:spPr/>
      <dgm:t>
        <a:bodyPr/>
        <a:lstStyle/>
        <a:p>
          <a:endParaRPr lang="en-GB"/>
        </a:p>
      </dgm:t>
    </dgm:pt>
    <dgm:pt modelId="{C6407C86-B0FE-45C1-9008-C319B6F2EE7A}" type="sibTrans" cxnId="{333DE8FC-8983-4507-9670-5D9EDAFBCE6A}">
      <dgm:prSet/>
      <dgm:spPr/>
      <dgm:t>
        <a:bodyPr/>
        <a:lstStyle/>
        <a:p>
          <a:endParaRPr lang="en-GB"/>
        </a:p>
      </dgm:t>
    </dgm:pt>
    <dgm:pt modelId="{FFEE3115-C57D-4842-8A38-A33CCD9B4841}">
      <dgm:prSet phldrT="[Text]" custT="1"/>
      <dgm:spPr/>
      <dgm:t>
        <a:bodyPr/>
        <a:lstStyle/>
        <a:p>
          <a:r>
            <a:rPr lang="en-GB" sz="1400" b="1" dirty="0" smtClean="0"/>
            <a:t>Procurement of Products</a:t>
          </a:r>
        </a:p>
        <a:p>
          <a:r>
            <a:rPr lang="en-GB" sz="1700" b="1" dirty="0" smtClean="0"/>
            <a:t>(</a:t>
          </a:r>
          <a:r>
            <a:rPr lang="en-GB" sz="1400" b="1" dirty="0" smtClean="0"/>
            <a:t>Innovation)</a:t>
          </a:r>
          <a:r>
            <a:rPr lang="en-GB" sz="1700" b="1" dirty="0" smtClean="0"/>
            <a:t> </a:t>
          </a:r>
          <a:endParaRPr lang="en-GB" sz="1700" b="1" dirty="0"/>
        </a:p>
      </dgm:t>
    </dgm:pt>
    <dgm:pt modelId="{882A207C-0BB4-4E80-830D-DE1D34124290}" type="parTrans" cxnId="{FA8F4CF6-3236-4C50-B783-90E95666F92E}">
      <dgm:prSet/>
      <dgm:spPr/>
      <dgm:t>
        <a:bodyPr/>
        <a:lstStyle/>
        <a:p>
          <a:endParaRPr lang="en-GB"/>
        </a:p>
      </dgm:t>
    </dgm:pt>
    <dgm:pt modelId="{40C95D87-950F-437C-AB58-8204467CB695}" type="sibTrans" cxnId="{FA8F4CF6-3236-4C50-B783-90E95666F92E}">
      <dgm:prSet/>
      <dgm:spPr/>
      <dgm:t>
        <a:bodyPr/>
        <a:lstStyle/>
        <a:p>
          <a:endParaRPr lang="en-GB"/>
        </a:p>
      </dgm:t>
    </dgm:pt>
    <dgm:pt modelId="{63EEBEC5-CC7C-4E67-B1BA-793FD661BD93}" type="pres">
      <dgm:prSet presAssocID="{497ED13C-9ECB-44AE-AE07-598211D1D33C}" presName="CompostProcess" presStyleCnt="0">
        <dgm:presLayoutVars>
          <dgm:dir/>
          <dgm:resizeHandles val="exact"/>
        </dgm:presLayoutVars>
      </dgm:prSet>
      <dgm:spPr/>
    </dgm:pt>
    <dgm:pt modelId="{CEAF57E3-137A-4F6C-9D20-AA8793E1F91D}" type="pres">
      <dgm:prSet presAssocID="{497ED13C-9ECB-44AE-AE07-598211D1D33C}" presName="arrow" presStyleLbl="bgShp" presStyleIdx="0" presStyleCnt="1" custLinFactNeighborY="-238"/>
      <dgm:spPr/>
    </dgm:pt>
    <dgm:pt modelId="{67722504-E62E-4887-837E-0CA9CB0B97E1}" type="pres">
      <dgm:prSet presAssocID="{497ED13C-9ECB-44AE-AE07-598211D1D33C}" presName="linearProcess" presStyleCnt="0"/>
      <dgm:spPr/>
    </dgm:pt>
    <dgm:pt modelId="{59320FE3-B0C3-474C-A479-687EF60E52F7}" type="pres">
      <dgm:prSet presAssocID="{543811B5-8E2B-46F9-A02B-89B646F3C6D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A91DF2-FFB6-4B84-BDEF-623E2358C844}" type="pres">
      <dgm:prSet presAssocID="{88D12232-021B-46F2-8BC4-F6299739ABBD}" presName="sibTrans" presStyleCnt="0"/>
      <dgm:spPr/>
    </dgm:pt>
    <dgm:pt modelId="{2AF5D5ED-5AF7-4415-B226-D7AC9A110A18}" type="pres">
      <dgm:prSet presAssocID="{D3FFBD88-85E1-4C8B-99DF-D0F8E25A180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B39074-2806-4861-A4B8-78479A2C6F14}" type="pres">
      <dgm:prSet presAssocID="{EA42BD24-CEA2-449D-B926-E0ED1FFABA36}" presName="sibTrans" presStyleCnt="0"/>
      <dgm:spPr/>
    </dgm:pt>
    <dgm:pt modelId="{D5C34D2B-121B-41B9-B67C-D51B7F8CE281}" type="pres">
      <dgm:prSet presAssocID="{0E79D904-571A-4871-98FE-7C2803C006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5E382B-81A3-4E30-9B20-2F3AFEA0A153}" type="pres">
      <dgm:prSet presAssocID="{32D82242-2413-4AD2-B204-9FB7B6B70BFD}" presName="sibTrans" presStyleCnt="0"/>
      <dgm:spPr/>
    </dgm:pt>
    <dgm:pt modelId="{645FB237-5E20-4A8F-97E8-F41F121F48DE}" type="pres">
      <dgm:prSet presAssocID="{620BBB3C-33DE-4E72-A0C2-2FB7AF870DD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547540-C31E-4B5F-8060-E54632683B99}" type="pres">
      <dgm:prSet presAssocID="{C6407C86-B0FE-45C1-9008-C319B6F2EE7A}" presName="sibTrans" presStyleCnt="0"/>
      <dgm:spPr/>
    </dgm:pt>
    <dgm:pt modelId="{62DF36CF-F820-4DD5-9D90-27B13443D2A4}" type="pres">
      <dgm:prSet presAssocID="{FFEE3115-C57D-4842-8A38-A33CCD9B484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33DE8FC-8983-4507-9670-5D9EDAFBCE6A}" srcId="{497ED13C-9ECB-44AE-AE07-598211D1D33C}" destId="{620BBB3C-33DE-4E72-A0C2-2FB7AF870DD1}" srcOrd="3" destOrd="0" parTransId="{559221AF-459B-49F0-B1EC-5569B564B595}" sibTransId="{C6407C86-B0FE-45C1-9008-C319B6F2EE7A}"/>
    <dgm:cxn modelId="{D243657A-3176-44E5-B039-E4745B6379C8}" srcId="{497ED13C-9ECB-44AE-AE07-598211D1D33C}" destId="{D3FFBD88-85E1-4C8B-99DF-D0F8E25A1808}" srcOrd="1" destOrd="0" parTransId="{A9FF602D-DA6F-450A-8637-AF5831FA1F3F}" sibTransId="{EA42BD24-CEA2-449D-B926-E0ED1FFABA36}"/>
    <dgm:cxn modelId="{3B316CCD-EB49-445F-85A5-94C31B1B43B9}" srcId="{497ED13C-9ECB-44AE-AE07-598211D1D33C}" destId="{543811B5-8E2B-46F9-A02B-89B646F3C6D0}" srcOrd="0" destOrd="0" parTransId="{4F9EC10E-5558-4151-B36B-E551F8180DBB}" sibTransId="{88D12232-021B-46F2-8BC4-F6299739ABBD}"/>
    <dgm:cxn modelId="{D1E5B56B-6249-4A1F-A315-E44E9C428B5D}" type="presOf" srcId="{FFEE3115-C57D-4842-8A38-A33CCD9B4841}" destId="{62DF36CF-F820-4DD5-9D90-27B13443D2A4}" srcOrd="0" destOrd="0" presId="urn:microsoft.com/office/officeart/2005/8/layout/hProcess9"/>
    <dgm:cxn modelId="{8A3FBE88-13E3-4AC4-AE22-F7E0F081160D}" type="presOf" srcId="{D3FFBD88-85E1-4C8B-99DF-D0F8E25A1808}" destId="{2AF5D5ED-5AF7-4415-B226-D7AC9A110A18}" srcOrd="0" destOrd="0" presId="urn:microsoft.com/office/officeart/2005/8/layout/hProcess9"/>
    <dgm:cxn modelId="{E8E59DF9-A609-4C9A-A872-2650CE827399}" srcId="{497ED13C-9ECB-44AE-AE07-598211D1D33C}" destId="{0E79D904-571A-4871-98FE-7C2803C00658}" srcOrd="2" destOrd="0" parTransId="{DCAC9CB0-912A-4F99-A76F-9D55EB1DC39E}" sibTransId="{32D82242-2413-4AD2-B204-9FB7B6B70BFD}"/>
    <dgm:cxn modelId="{E3D762ED-EF20-47A3-804A-205CF28BA3A7}" type="presOf" srcId="{620BBB3C-33DE-4E72-A0C2-2FB7AF870DD1}" destId="{645FB237-5E20-4A8F-97E8-F41F121F48DE}" srcOrd="0" destOrd="0" presId="urn:microsoft.com/office/officeart/2005/8/layout/hProcess9"/>
    <dgm:cxn modelId="{C2F6D2A1-9077-4458-A648-9B04D8A49DBC}" type="presOf" srcId="{543811B5-8E2B-46F9-A02B-89B646F3C6D0}" destId="{59320FE3-B0C3-474C-A479-687EF60E52F7}" srcOrd="0" destOrd="0" presId="urn:microsoft.com/office/officeart/2005/8/layout/hProcess9"/>
    <dgm:cxn modelId="{540BB14B-1107-435E-80F4-96067F1D6311}" type="presOf" srcId="{497ED13C-9ECB-44AE-AE07-598211D1D33C}" destId="{63EEBEC5-CC7C-4E67-B1BA-793FD661BD93}" srcOrd="0" destOrd="0" presId="urn:microsoft.com/office/officeart/2005/8/layout/hProcess9"/>
    <dgm:cxn modelId="{4F5144B6-2F6D-4DC2-B472-0A65461B2AFA}" type="presOf" srcId="{0E79D904-571A-4871-98FE-7C2803C00658}" destId="{D5C34D2B-121B-41B9-B67C-D51B7F8CE281}" srcOrd="0" destOrd="0" presId="urn:microsoft.com/office/officeart/2005/8/layout/hProcess9"/>
    <dgm:cxn modelId="{FA8F4CF6-3236-4C50-B783-90E95666F92E}" srcId="{497ED13C-9ECB-44AE-AE07-598211D1D33C}" destId="{FFEE3115-C57D-4842-8A38-A33CCD9B4841}" srcOrd="4" destOrd="0" parTransId="{882A207C-0BB4-4E80-830D-DE1D34124290}" sibTransId="{40C95D87-950F-437C-AB58-8204467CB695}"/>
    <dgm:cxn modelId="{37EDFC13-E43B-4B04-B4BE-253D4A0A830B}" type="presParOf" srcId="{63EEBEC5-CC7C-4E67-B1BA-793FD661BD93}" destId="{CEAF57E3-137A-4F6C-9D20-AA8793E1F91D}" srcOrd="0" destOrd="0" presId="urn:microsoft.com/office/officeart/2005/8/layout/hProcess9"/>
    <dgm:cxn modelId="{AD872413-D1ED-4799-9688-33B9A66E527E}" type="presParOf" srcId="{63EEBEC5-CC7C-4E67-B1BA-793FD661BD93}" destId="{67722504-E62E-4887-837E-0CA9CB0B97E1}" srcOrd="1" destOrd="0" presId="urn:microsoft.com/office/officeart/2005/8/layout/hProcess9"/>
    <dgm:cxn modelId="{532FBD69-7417-46E1-A3D7-F3A7A38D9AC2}" type="presParOf" srcId="{67722504-E62E-4887-837E-0CA9CB0B97E1}" destId="{59320FE3-B0C3-474C-A479-687EF60E52F7}" srcOrd="0" destOrd="0" presId="urn:microsoft.com/office/officeart/2005/8/layout/hProcess9"/>
    <dgm:cxn modelId="{916C410D-46DD-4FB3-A924-69D04E37CECB}" type="presParOf" srcId="{67722504-E62E-4887-837E-0CA9CB0B97E1}" destId="{40A91DF2-FFB6-4B84-BDEF-623E2358C844}" srcOrd="1" destOrd="0" presId="urn:microsoft.com/office/officeart/2005/8/layout/hProcess9"/>
    <dgm:cxn modelId="{20A88EC2-5504-4675-BF4A-A309FA541B51}" type="presParOf" srcId="{67722504-E62E-4887-837E-0CA9CB0B97E1}" destId="{2AF5D5ED-5AF7-4415-B226-D7AC9A110A18}" srcOrd="2" destOrd="0" presId="urn:microsoft.com/office/officeart/2005/8/layout/hProcess9"/>
    <dgm:cxn modelId="{000F18C7-8882-49E0-8390-6C5FC03DD277}" type="presParOf" srcId="{67722504-E62E-4887-837E-0CA9CB0B97E1}" destId="{D4B39074-2806-4861-A4B8-78479A2C6F14}" srcOrd="3" destOrd="0" presId="urn:microsoft.com/office/officeart/2005/8/layout/hProcess9"/>
    <dgm:cxn modelId="{3FDF15E4-6930-454B-AADE-922E0F8B7F2D}" type="presParOf" srcId="{67722504-E62E-4887-837E-0CA9CB0B97E1}" destId="{D5C34D2B-121B-41B9-B67C-D51B7F8CE281}" srcOrd="4" destOrd="0" presId="urn:microsoft.com/office/officeart/2005/8/layout/hProcess9"/>
    <dgm:cxn modelId="{F9837B29-E521-4582-95E4-00372EB02251}" type="presParOf" srcId="{67722504-E62E-4887-837E-0CA9CB0B97E1}" destId="{AC5E382B-81A3-4E30-9B20-2F3AFEA0A153}" srcOrd="5" destOrd="0" presId="urn:microsoft.com/office/officeart/2005/8/layout/hProcess9"/>
    <dgm:cxn modelId="{D08DCEA9-F2F1-4F99-982A-3F5E513112C8}" type="presParOf" srcId="{67722504-E62E-4887-837E-0CA9CB0B97E1}" destId="{645FB237-5E20-4A8F-97E8-F41F121F48DE}" srcOrd="6" destOrd="0" presId="urn:microsoft.com/office/officeart/2005/8/layout/hProcess9"/>
    <dgm:cxn modelId="{FA264632-31E9-4DD5-B73A-59659A2AC712}" type="presParOf" srcId="{67722504-E62E-4887-837E-0CA9CB0B97E1}" destId="{D3547540-C31E-4B5F-8060-E54632683B99}" srcOrd="7" destOrd="0" presId="urn:microsoft.com/office/officeart/2005/8/layout/hProcess9"/>
    <dgm:cxn modelId="{F545E576-196F-4062-9F33-2E8652A4C4F1}" type="presParOf" srcId="{67722504-E62E-4887-837E-0CA9CB0B97E1}" destId="{62DF36CF-F820-4DD5-9D90-27B13443D2A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7ED13C-9ECB-44AE-AE07-598211D1D33C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543811B5-8E2B-46F9-A02B-89B646F3C6D0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GB" sz="1600" b="1" dirty="0" smtClean="0"/>
            <a:t>Internal Demand Analysis</a:t>
          </a:r>
        </a:p>
        <a:p>
          <a:r>
            <a:rPr lang="en-GB" sz="1400" b="1" dirty="0" smtClean="0"/>
            <a:t>(Asset &amp; Category Strategy)</a:t>
          </a:r>
        </a:p>
      </dgm:t>
    </dgm:pt>
    <dgm:pt modelId="{4F9EC10E-5558-4151-B36B-E551F8180DBB}" type="parTrans" cxnId="{3B316CCD-EB49-445F-85A5-94C31B1B43B9}">
      <dgm:prSet/>
      <dgm:spPr/>
      <dgm:t>
        <a:bodyPr/>
        <a:lstStyle/>
        <a:p>
          <a:endParaRPr lang="en-GB"/>
        </a:p>
      </dgm:t>
    </dgm:pt>
    <dgm:pt modelId="{88D12232-021B-46F2-8BC4-F6299739ABBD}" type="sibTrans" cxnId="{3B316CCD-EB49-445F-85A5-94C31B1B43B9}">
      <dgm:prSet/>
      <dgm:spPr/>
      <dgm:t>
        <a:bodyPr/>
        <a:lstStyle/>
        <a:p>
          <a:endParaRPr lang="en-GB"/>
        </a:p>
      </dgm:t>
    </dgm:pt>
    <dgm:pt modelId="{D3FFBD88-85E1-4C8B-99DF-D0F8E25A1808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GB" sz="1600" b="1" dirty="0" smtClean="0"/>
            <a:t>State of the Art </a:t>
          </a:r>
        </a:p>
        <a:p>
          <a:r>
            <a:rPr lang="en-GB" sz="1400" b="1" dirty="0" smtClean="0"/>
            <a:t>(Leading edge technologies)</a:t>
          </a:r>
          <a:endParaRPr lang="en-GB" sz="1400" b="1" dirty="0"/>
        </a:p>
      </dgm:t>
    </dgm:pt>
    <dgm:pt modelId="{A9FF602D-DA6F-450A-8637-AF5831FA1F3F}" type="parTrans" cxnId="{D243657A-3176-44E5-B039-E4745B6379C8}">
      <dgm:prSet/>
      <dgm:spPr/>
      <dgm:t>
        <a:bodyPr/>
        <a:lstStyle/>
        <a:p>
          <a:endParaRPr lang="en-GB"/>
        </a:p>
      </dgm:t>
    </dgm:pt>
    <dgm:pt modelId="{EA42BD24-CEA2-449D-B926-E0ED1FFABA36}" type="sibTrans" cxnId="{D243657A-3176-44E5-B039-E4745B6379C8}">
      <dgm:prSet/>
      <dgm:spPr/>
      <dgm:t>
        <a:bodyPr/>
        <a:lstStyle/>
        <a:p>
          <a:endParaRPr lang="en-GB"/>
        </a:p>
      </dgm:t>
    </dgm:pt>
    <dgm:pt modelId="{0E79D904-571A-4871-98FE-7C2803C00658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GB" sz="1600" b="1" dirty="0" smtClean="0"/>
            <a:t>Early Market Engagement</a:t>
          </a:r>
        </a:p>
        <a:p>
          <a:r>
            <a:rPr lang="en-GB" sz="1400" b="1" dirty="0" smtClean="0"/>
            <a:t>(Understand the Market)</a:t>
          </a:r>
          <a:endParaRPr lang="en-GB" sz="1400" b="1" dirty="0"/>
        </a:p>
      </dgm:t>
    </dgm:pt>
    <dgm:pt modelId="{DCAC9CB0-912A-4F99-A76F-9D55EB1DC39E}" type="parTrans" cxnId="{E8E59DF9-A609-4C9A-A872-2650CE827399}">
      <dgm:prSet/>
      <dgm:spPr/>
      <dgm:t>
        <a:bodyPr/>
        <a:lstStyle/>
        <a:p>
          <a:endParaRPr lang="en-GB"/>
        </a:p>
      </dgm:t>
    </dgm:pt>
    <dgm:pt modelId="{32D82242-2413-4AD2-B204-9FB7B6B70BFD}" type="sibTrans" cxnId="{E8E59DF9-A609-4C9A-A872-2650CE827399}">
      <dgm:prSet/>
      <dgm:spPr/>
      <dgm:t>
        <a:bodyPr/>
        <a:lstStyle/>
        <a:p>
          <a:endParaRPr lang="en-GB"/>
        </a:p>
      </dgm:t>
    </dgm:pt>
    <dgm:pt modelId="{620BBB3C-33DE-4E72-A0C2-2FB7AF870DD1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GB" sz="1400" b="1" dirty="0" smtClean="0"/>
            <a:t>Requirements Development</a:t>
          </a:r>
        </a:p>
      </dgm:t>
    </dgm:pt>
    <dgm:pt modelId="{559221AF-459B-49F0-B1EC-5569B564B595}" type="parTrans" cxnId="{333DE8FC-8983-4507-9670-5D9EDAFBCE6A}">
      <dgm:prSet/>
      <dgm:spPr/>
      <dgm:t>
        <a:bodyPr/>
        <a:lstStyle/>
        <a:p>
          <a:endParaRPr lang="en-GB"/>
        </a:p>
      </dgm:t>
    </dgm:pt>
    <dgm:pt modelId="{C6407C86-B0FE-45C1-9008-C319B6F2EE7A}" type="sibTrans" cxnId="{333DE8FC-8983-4507-9670-5D9EDAFBCE6A}">
      <dgm:prSet/>
      <dgm:spPr/>
      <dgm:t>
        <a:bodyPr/>
        <a:lstStyle/>
        <a:p>
          <a:endParaRPr lang="en-GB"/>
        </a:p>
      </dgm:t>
    </dgm:pt>
    <dgm:pt modelId="{FFEE3115-C57D-4842-8A38-A33CCD9B4841}">
      <dgm:prSet phldrT="[Text]" custT="1"/>
      <dgm:spPr/>
      <dgm:t>
        <a:bodyPr/>
        <a:lstStyle/>
        <a:p>
          <a:r>
            <a:rPr lang="en-GB" sz="1400" b="1" dirty="0" smtClean="0"/>
            <a:t>Procurement of Products</a:t>
          </a:r>
        </a:p>
        <a:p>
          <a:r>
            <a:rPr lang="en-GB" sz="1700" b="1" dirty="0" smtClean="0"/>
            <a:t>(</a:t>
          </a:r>
          <a:r>
            <a:rPr lang="en-GB" sz="1400" b="1" dirty="0" smtClean="0"/>
            <a:t>Innovation)</a:t>
          </a:r>
          <a:r>
            <a:rPr lang="en-GB" sz="1700" b="1" dirty="0" smtClean="0"/>
            <a:t> </a:t>
          </a:r>
          <a:endParaRPr lang="en-GB" sz="1700" b="1" dirty="0"/>
        </a:p>
      </dgm:t>
    </dgm:pt>
    <dgm:pt modelId="{882A207C-0BB4-4E80-830D-DE1D34124290}" type="parTrans" cxnId="{FA8F4CF6-3236-4C50-B783-90E95666F92E}">
      <dgm:prSet/>
      <dgm:spPr/>
      <dgm:t>
        <a:bodyPr/>
        <a:lstStyle/>
        <a:p>
          <a:endParaRPr lang="en-GB"/>
        </a:p>
      </dgm:t>
    </dgm:pt>
    <dgm:pt modelId="{40C95D87-950F-437C-AB58-8204467CB695}" type="sibTrans" cxnId="{FA8F4CF6-3236-4C50-B783-90E95666F92E}">
      <dgm:prSet/>
      <dgm:spPr/>
      <dgm:t>
        <a:bodyPr/>
        <a:lstStyle/>
        <a:p>
          <a:endParaRPr lang="en-GB"/>
        </a:p>
      </dgm:t>
    </dgm:pt>
    <dgm:pt modelId="{63EEBEC5-CC7C-4E67-B1BA-793FD661BD93}" type="pres">
      <dgm:prSet presAssocID="{497ED13C-9ECB-44AE-AE07-598211D1D33C}" presName="CompostProcess" presStyleCnt="0">
        <dgm:presLayoutVars>
          <dgm:dir/>
          <dgm:resizeHandles val="exact"/>
        </dgm:presLayoutVars>
      </dgm:prSet>
      <dgm:spPr/>
    </dgm:pt>
    <dgm:pt modelId="{CEAF57E3-137A-4F6C-9D20-AA8793E1F91D}" type="pres">
      <dgm:prSet presAssocID="{497ED13C-9ECB-44AE-AE07-598211D1D33C}" presName="arrow" presStyleLbl="bgShp" presStyleIdx="0" presStyleCnt="1" custLinFactNeighborY="-238"/>
      <dgm:spPr/>
    </dgm:pt>
    <dgm:pt modelId="{67722504-E62E-4887-837E-0CA9CB0B97E1}" type="pres">
      <dgm:prSet presAssocID="{497ED13C-9ECB-44AE-AE07-598211D1D33C}" presName="linearProcess" presStyleCnt="0"/>
      <dgm:spPr/>
    </dgm:pt>
    <dgm:pt modelId="{59320FE3-B0C3-474C-A479-687EF60E52F7}" type="pres">
      <dgm:prSet presAssocID="{543811B5-8E2B-46F9-A02B-89B646F3C6D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A91DF2-FFB6-4B84-BDEF-623E2358C844}" type="pres">
      <dgm:prSet presAssocID="{88D12232-021B-46F2-8BC4-F6299739ABBD}" presName="sibTrans" presStyleCnt="0"/>
      <dgm:spPr/>
    </dgm:pt>
    <dgm:pt modelId="{2AF5D5ED-5AF7-4415-B226-D7AC9A110A18}" type="pres">
      <dgm:prSet presAssocID="{D3FFBD88-85E1-4C8B-99DF-D0F8E25A180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B39074-2806-4861-A4B8-78479A2C6F14}" type="pres">
      <dgm:prSet presAssocID="{EA42BD24-CEA2-449D-B926-E0ED1FFABA36}" presName="sibTrans" presStyleCnt="0"/>
      <dgm:spPr/>
    </dgm:pt>
    <dgm:pt modelId="{D5C34D2B-121B-41B9-B67C-D51B7F8CE281}" type="pres">
      <dgm:prSet presAssocID="{0E79D904-571A-4871-98FE-7C2803C006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5E382B-81A3-4E30-9B20-2F3AFEA0A153}" type="pres">
      <dgm:prSet presAssocID="{32D82242-2413-4AD2-B204-9FB7B6B70BFD}" presName="sibTrans" presStyleCnt="0"/>
      <dgm:spPr/>
    </dgm:pt>
    <dgm:pt modelId="{645FB237-5E20-4A8F-97E8-F41F121F48DE}" type="pres">
      <dgm:prSet presAssocID="{620BBB3C-33DE-4E72-A0C2-2FB7AF870DD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547540-C31E-4B5F-8060-E54632683B99}" type="pres">
      <dgm:prSet presAssocID="{C6407C86-B0FE-45C1-9008-C319B6F2EE7A}" presName="sibTrans" presStyleCnt="0"/>
      <dgm:spPr/>
    </dgm:pt>
    <dgm:pt modelId="{62DF36CF-F820-4DD5-9D90-27B13443D2A4}" type="pres">
      <dgm:prSet presAssocID="{FFEE3115-C57D-4842-8A38-A33CCD9B484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6A2D753-B4B4-4ECC-96FF-AC8B8913B1BB}" type="presOf" srcId="{FFEE3115-C57D-4842-8A38-A33CCD9B4841}" destId="{62DF36CF-F820-4DD5-9D90-27B13443D2A4}" srcOrd="0" destOrd="0" presId="urn:microsoft.com/office/officeart/2005/8/layout/hProcess9"/>
    <dgm:cxn modelId="{333DE8FC-8983-4507-9670-5D9EDAFBCE6A}" srcId="{497ED13C-9ECB-44AE-AE07-598211D1D33C}" destId="{620BBB3C-33DE-4E72-A0C2-2FB7AF870DD1}" srcOrd="3" destOrd="0" parTransId="{559221AF-459B-49F0-B1EC-5569B564B595}" sibTransId="{C6407C86-B0FE-45C1-9008-C319B6F2EE7A}"/>
    <dgm:cxn modelId="{D243657A-3176-44E5-B039-E4745B6379C8}" srcId="{497ED13C-9ECB-44AE-AE07-598211D1D33C}" destId="{D3FFBD88-85E1-4C8B-99DF-D0F8E25A1808}" srcOrd="1" destOrd="0" parTransId="{A9FF602D-DA6F-450A-8637-AF5831FA1F3F}" sibTransId="{EA42BD24-CEA2-449D-B926-E0ED1FFABA36}"/>
    <dgm:cxn modelId="{3B316CCD-EB49-445F-85A5-94C31B1B43B9}" srcId="{497ED13C-9ECB-44AE-AE07-598211D1D33C}" destId="{543811B5-8E2B-46F9-A02B-89B646F3C6D0}" srcOrd="0" destOrd="0" parTransId="{4F9EC10E-5558-4151-B36B-E551F8180DBB}" sibTransId="{88D12232-021B-46F2-8BC4-F6299739ABBD}"/>
    <dgm:cxn modelId="{B0863286-CB02-4008-9242-88D6D5299EFE}" type="presOf" srcId="{0E79D904-571A-4871-98FE-7C2803C00658}" destId="{D5C34D2B-121B-41B9-B67C-D51B7F8CE281}" srcOrd="0" destOrd="0" presId="urn:microsoft.com/office/officeart/2005/8/layout/hProcess9"/>
    <dgm:cxn modelId="{E8E59DF9-A609-4C9A-A872-2650CE827399}" srcId="{497ED13C-9ECB-44AE-AE07-598211D1D33C}" destId="{0E79D904-571A-4871-98FE-7C2803C00658}" srcOrd="2" destOrd="0" parTransId="{DCAC9CB0-912A-4F99-A76F-9D55EB1DC39E}" sibTransId="{32D82242-2413-4AD2-B204-9FB7B6B70BFD}"/>
    <dgm:cxn modelId="{F49876C4-89D8-40DF-9FB0-2A44A1BCFF1C}" type="presOf" srcId="{D3FFBD88-85E1-4C8B-99DF-D0F8E25A1808}" destId="{2AF5D5ED-5AF7-4415-B226-D7AC9A110A18}" srcOrd="0" destOrd="0" presId="urn:microsoft.com/office/officeart/2005/8/layout/hProcess9"/>
    <dgm:cxn modelId="{27336730-77C0-4BAC-8A85-CB0E78A76D2F}" type="presOf" srcId="{497ED13C-9ECB-44AE-AE07-598211D1D33C}" destId="{63EEBEC5-CC7C-4E67-B1BA-793FD661BD93}" srcOrd="0" destOrd="0" presId="urn:microsoft.com/office/officeart/2005/8/layout/hProcess9"/>
    <dgm:cxn modelId="{B788838F-5641-4917-B2EF-7D905F9516F5}" type="presOf" srcId="{543811B5-8E2B-46F9-A02B-89B646F3C6D0}" destId="{59320FE3-B0C3-474C-A479-687EF60E52F7}" srcOrd="0" destOrd="0" presId="urn:microsoft.com/office/officeart/2005/8/layout/hProcess9"/>
    <dgm:cxn modelId="{70EB62E9-44BD-4806-9183-387BF2800229}" type="presOf" srcId="{620BBB3C-33DE-4E72-A0C2-2FB7AF870DD1}" destId="{645FB237-5E20-4A8F-97E8-F41F121F48DE}" srcOrd="0" destOrd="0" presId="urn:microsoft.com/office/officeart/2005/8/layout/hProcess9"/>
    <dgm:cxn modelId="{FA8F4CF6-3236-4C50-B783-90E95666F92E}" srcId="{497ED13C-9ECB-44AE-AE07-598211D1D33C}" destId="{FFEE3115-C57D-4842-8A38-A33CCD9B4841}" srcOrd="4" destOrd="0" parTransId="{882A207C-0BB4-4E80-830D-DE1D34124290}" sibTransId="{40C95D87-950F-437C-AB58-8204467CB695}"/>
    <dgm:cxn modelId="{E9288C31-BA2B-47F2-9A3B-B2FFC30F6DF5}" type="presParOf" srcId="{63EEBEC5-CC7C-4E67-B1BA-793FD661BD93}" destId="{CEAF57E3-137A-4F6C-9D20-AA8793E1F91D}" srcOrd="0" destOrd="0" presId="urn:microsoft.com/office/officeart/2005/8/layout/hProcess9"/>
    <dgm:cxn modelId="{C6A477AE-1E2F-4B40-A4CF-B60D393A750E}" type="presParOf" srcId="{63EEBEC5-CC7C-4E67-B1BA-793FD661BD93}" destId="{67722504-E62E-4887-837E-0CA9CB0B97E1}" srcOrd="1" destOrd="0" presId="urn:microsoft.com/office/officeart/2005/8/layout/hProcess9"/>
    <dgm:cxn modelId="{041B6955-877B-4D48-8BC2-94DBA2C65323}" type="presParOf" srcId="{67722504-E62E-4887-837E-0CA9CB0B97E1}" destId="{59320FE3-B0C3-474C-A479-687EF60E52F7}" srcOrd="0" destOrd="0" presId="urn:microsoft.com/office/officeart/2005/8/layout/hProcess9"/>
    <dgm:cxn modelId="{8826E16D-792F-48AB-9D21-F092FA529D84}" type="presParOf" srcId="{67722504-E62E-4887-837E-0CA9CB0B97E1}" destId="{40A91DF2-FFB6-4B84-BDEF-623E2358C844}" srcOrd="1" destOrd="0" presId="urn:microsoft.com/office/officeart/2005/8/layout/hProcess9"/>
    <dgm:cxn modelId="{E2B730E7-165F-49F5-9ED4-305A3FC49C23}" type="presParOf" srcId="{67722504-E62E-4887-837E-0CA9CB0B97E1}" destId="{2AF5D5ED-5AF7-4415-B226-D7AC9A110A18}" srcOrd="2" destOrd="0" presId="urn:microsoft.com/office/officeart/2005/8/layout/hProcess9"/>
    <dgm:cxn modelId="{BBCCCC5F-46A2-4CF7-9D4B-BAEC57FF4C21}" type="presParOf" srcId="{67722504-E62E-4887-837E-0CA9CB0B97E1}" destId="{D4B39074-2806-4861-A4B8-78479A2C6F14}" srcOrd="3" destOrd="0" presId="urn:microsoft.com/office/officeart/2005/8/layout/hProcess9"/>
    <dgm:cxn modelId="{4ECED69F-3614-4D4B-90B3-51BED218989C}" type="presParOf" srcId="{67722504-E62E-4887-837E-0CA9CB0B97E1}" destId="{D5C34D2B-121B-41B9-B67C-D51B7F8CE281}" srcOrd="4" destOrd="0" presId="urn:microsoft.com/office/officeart/2005/8/layout/hProcess9"/>
    <dgm:cxn modelId="{FCA97137-0135-45CF-811B-590B259AA5E8}" type="presParOf" srcId="{67722504-E62E-4887-837E-0CA9CB0B97E1}" destId="{AC5E382B-81A3-4E30-9B20-2F3AFEA0A153}" srcOrd="5" destOrd="0" presId="urn:microsoft.com/office/officeart/2005/8/layout/hProcess9"/>
    <dgm:cxn modelId="{EF73DDBA-3EED-45C5-863C-A55799654540}" type="presParOf" srcId="{67722504-E62E-4887-837E-0CA9CB0B97E1}" destId="{645FB237-5E20-4A8F-97E8-F41F121F48DE}" srcOrd="6" destOrd="0" presId="urn:microsoft.com/office/officeart/2005/8/layout/hProcess9"/>
    <dgm:cxn modelId="{A32B6912-3A30-4B18-9EF4-3087993672E6}" type="presParOf" srcId="{67722504-E62E-4887-837E-0CA9CB0B97E1}" destId="{D3547540-C31E-4B5F-8060-E54632683B99}" srcOrd="7" destOrd="0" presId="urn:microsoft.com/office/officeart/2005/8/layout/hProcess9"/>
    <dgm:cxn modelId="{2B561C5C-31C3-43B6-88DB-4F832704A622}" type="presParOf" srcId="{67722504-E62E-4887-837E-0CA9CB0B97E1}" destId="{62DF36CF-F820-4DD5-9D90-27B13443D2A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7ED13C-9ECB-44AE-AE07-598211D1D33C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543811B5-8E2B-46F9-A02B-89B646F3C6D0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GB" sz="1600" b="1" dirty="0" smtClean="0"/>
            <a:t>Internal Demand Analysis</a:t>
          </a:r>
        </a:p>
        <a:p>
          <a:r>
            <a:rPr lang="en-GB" sz="1400" b="1" dirty="0" smtClean="0"/>
            <a:t>(Asset &amp; Category Strategy)</a:t>
          </a:r>
        </a:p>
      </dgm:t>
    </dgm:pt>
    <dgm:pt modelId="{4F9EC10E-5558-4151-B36B-E551F8180DBB}" type="parTrans" cxnId="{3B316CCD-EB49-445F-85A5-94C31B1B43B9}">
      <dgm:prSet/>
      <dgm:spPr/>
      <dgm:t>
        <a:bodyPr/>
        <a:lstStyle/>
        <a:p>
          <a:endParaRPr lang="en-GB"/>
        </a:p>
      </dgm:t>
    </dgm:pt>
    <dgm:pt modelId="{88D12232-021B-46F2-8BC4-F6299739ABBD}" type="sibTrans" cxnId="{3B316CCD-EB49-445F-85A5-94C31B1B43B9}">
      <dgm:prSet/>
      <dgm:spPr/>
      <dgm:t>
        <a:bodyPr/>
        <a:lstStyle/>
        <a:p>
          <a:endParaRPr lang="en-GB"/>
        </a:p>
      </dgm:t>
    </dgm:pt>
    <dgm:pt modelId="{D3FFBD88-85E1-4C8B-99DF-D0F8E25A1808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GB" sz="1600" b="1" dirty="0" smtClean="0"/>
            <a:t>State of the Art </a:t>
          </a:r>
        </a:p>
        <a:p>
          <a:r>
            <a:rPr lang="en-GB" sz="1400" b="1" dirty="0" smtClean="0"/>
            <a:t>(Leading edge technologies)</a:t>
          </a:r>
          <a:endParaRPr lang="en-GB" sz="1400" b="1" dirty="0"/>
        </a:p>
      </dgm:t>
    </dgm:pt>
    <dgm:pt modelId="{A9FF602D-DA6F-450A-8637-AF5831FA1F3F}" type="parTrans" cxnId="{D243657A-3176-44E5-B039-E4745B6379C8}">
      <dgm:prSet/>
      <dgm:spPr/>
      <dgm:t>
        <a:bodyPr/>
        <a:lstStyle/>
        <a:p>
          <a:endParaRPr lang="en-GB"/>
        </a:p>
      </dgm:t>
    </dgm:pt>
    <dgm:pt modelId="{EA42BD24-CEA2-449D-B926-E0ED1FFABA36}" type="sibTrans" cxnId="{D243657A-3176-44E5-B039-E4745B6379C8}">
      <dgm:prSet/>
      <dgm:spPr/>
      <dgm:t>
        <a:bodyPr/>
        <a:lstStyle/>
        <a:p>
          <a:endParaRPr lang="en-GB"/>
        </a:p>
      </dgm:t>
    </dgm:pt>
    <dgm:pt modelId="{0E79D904-571A-4871-98FE-7C2803C00658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GB" sz="1600" b="1" dirty="0" smtClean="0"/>
            <a:t>Early Market Engagement</a:t>
          </a:r>
        </a:p>
        <a:p>
          <a:r>
            <a:rPr lang="en-GB" sz="1400" b="1" dirty="0" smtClean="0"/>
            <a:t>(Understand the Market)</a:t>
          </a:r>
          <a:endParaRPr lang="en-GB" sz="1400" b="1" dirty="0"/>
        </a:p>
      </dgm:t>
    </dgm:pt>
    <dgm:pt modelId="{DCAC9CB0-912A-4F99-A76F-9D55EB1DC39E}" type="parTrans" cxnId="{E8E59DF9-A609-4C9A-A872-2650CE827399}">
      <dgm:prSet/>
      <dgm:spPr/>
      <dgm:t>
        <a:bodyPr/>
        <a:lstStyle/>
        <a:p>
          <a:endParaRPr lang="en-GB"/>
        </a:p>
      </dgm:t>
    </dgm:pt>
    <dgm:pt modelId="{32D82242-2413-4AD2-B204-9FB7B6B70BFD}" type="sibTrans" cxnId="{E8E59DF9-A609-4C9A-A872-2650CE827399}">
      <dgm:prSet/>
      <dgm:spPr/>
      <dgm:t>
        <a:bodyPr/>
        <a:lstStyle/>
        <a:p>
          <a:endParaRPr lang="en-GB"/>
        </a:p>
      </dgm:t>
    </dgm:pt>
    <dgm:pt modelId="{620BBB3C-33DE-4E72-A0C2-2FB7AF870DD1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GB" sz="1400" b="1" dirty="0" smtClean="0"/>
            <a:t>Requirements Development</a:t>
          </a:r>
        </a:p>
      </dgm:t>
    </dgm:pt>
    <dgm:pt modelId="{559221AF-459B-49F0-B1EC-5569B564B595}" type="parTrans" cxnId="{333DE8FC-8983-4507-9670-5D9EDAFBCE6A}">
      <dgm:prSet/>
      <dgm:spPr/>
      <dgm:t>
        <a:bodyPr/>
        <a:lstStyle/>
        <a:p>
          <a:endParaRPr lang="en-GB"/>
        </a:p>
      </dgm:t>
    </dgm:pt>
    <dgm:pt modelId="{C6407C86-B0FE-45C1-9008-C319B6F2EE7A}" type="sibTrans" cxnId="{333DE8FC-8983-4507-9670-5D9EDAFBCE6A}">
      <dgm:prSet/>
      <dgm:spPr/>
      <dgm:t>
        <a:bodyPr/>
        <a:lstStyle/>
        <a:p>
          <a:endParaRPr lang="en-GB"/>
        </a:p>
      </dgm:t>
    </dgm:pt>
    <dgm:pt modelId="{FFEE3115-C57D-4842-8A38-A33CCD9B4841}">
      <dgm:prSet phldrT="[Text]" custT="1"/>
      <dgm:spPr/>
      <dgm:t>
        <a:bodyPr/>
        <a:lstStyle/>
        <a:p>
          <a:r>
            <a:rPr lang="en-GB" sz="1400" b="1" dirty="0" smtClean="0"/>
            <a:t>Procurement of Products</a:t>
          </a:r>
        </a:p>
        <a:p>
          <a:r>
            <a:rPr lang="en-GB" sz="1700" b="1" dirty="0" smtClean="0"/>
            <a:t>(</a:t>
          </a:r>
          <a:r>
            <a:rPr lang="en-GB" sz="1400" b="1" dirty="0" smtClean="0"/>
            <a:t>Innovation)</a:t>
          </a:r>
          <a:r>
            <a:rPr lang="en-GB" sz="1700" b="1" dirty="0" smtClean="0"/>
            <a:t> </a:t>
          </a:r>
          <a:endParaRPr lang="en-GB" sz="1700" b="1" dirty="0"/>
        </a:p>
      </dgm:t>
    </dgm:pt>
    <dgm:pt modelId="{882A207C-0BB4-4E80-830D-DE1D34124290}" type="parTrans" cxnId="{FA8F4CF6-3236-4C50-B783-90E95666F92E}">
      <dgm:prSet/>
      <dgm:spPr/>
      <dgm:t>
        <a:bodyPr/>
        <a:lstStyle/>
        <a:p>
          <a:endParaRPr lang="en-GB"/>
        </a:p>
      </dgm:t>
    </dgm:pt>
    <dgm:pt modelId="{40C95D87-950F-437C-AB58-8204467CB695}" type="sibTrans" cxnId="{FA8F4CF6-3236-4C50-B783-90E95666F92E}">
      <dgm:prSet/>
      <dgm:spPr/>
      <dgm:t>
        <a:bodyPr/>
        <a:lstStyle/>
        <a:p>
          <a:endParaRPr lang="en-GB"/>
        </a:p>
      </dgm:t>
    </dgm:pt>
    <dgm:pt modelId="{63EEBEC5-CC7C-4E67-B1BA-793FD661BD93}" type="pres">
      <dgm:prSet presAssocID="{497ED13C-9ECB-44AE-AE07-598211D1D33C}" presName="CompostProcess" presStyleCnt="0">
        <dgm:presLayoutVars>
          <dgm:dir/>
          <dgm:resizeHandles val="exact"/>
        </dgm:presLayoutVars>
      </dgm:prSet>
      <dgm:spPr/>
    </dgm:pt>
    <dgm:pt modelId="{CEAF57E3-137A-4F6C-9D20-AA8793E1F91D}" type="pres">
      <dgm:prSet presAssocID="{497ED13C-9ECB-44AE-AE07-598211D1D33C}" presName="arrow" presStyleLbl="bgShp" presStyleIdx="0" presStyleCnt="1" custLinFactNeighborY="-238"/>
      <dgm:spPr/>
    </dgm:pt>
    <dgm:pt modelId="{67722504-E62E-4887-837E-0CA9CB0B97E1}" type="pres">
      <dgm:prSet presAssocID="{497ED13C-9ECB-44AE-AE07-598211D1D33C}" presName="linearProcess" presStyleCnt="0"/>
      <dgm:spPr/>
    </dgm:pt>
    <dgm:pt modelId="{59320FE3-B0C3-474C-A479-687EF60E52F7}" type="pres">
      <dgm:prSet presAssocID="{543811B5-8E2B-46F9-A02B-89B646F3C6D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A91DF2-FFB6-4B84-BDEF-623E2358C844}" type="pres">
      <dgm:prSet presAssocID="{88D12232-021B-46F2-8BC4-F6299739ABBD}" presName="sibTrans" presStyleCnt="0"/>
      <dgm:spPr/>
    </dgm:pt>
    <dgm:pt modelId="{2AF5D5ED-5AF7-4415-B226-D7AC9A110A18}" type="pres">
      <dgm:prSet presAssocID="{D3FFBD88-85E1-4C8B-99DF-D0F8E25A180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B39074-2806-4861-A4B8-78479A2C6F14}" type="pres">
      <dgm:prSet presAssocID="{EA42BD24-CEA2-449D-B926-E0ED1FFABA36}" presName="sibTrans" presStyleCnt="0"/>
      <dgm:spPr/>
    </dgm:pt>
    <dgm:pt modelId="{D5C34D2B-121B-41B9-B67C-D51B7F8CE281}" type="pres">
      <dgm:prSet presAssocID="{0E79D904-571A-4871-98FE-7C2803C006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5E382B-81A3-4E30-9B20-2F3AFEA0A153}" type="pres">
      <dgm:prSet presAssocID="{32D82242-2413-4AD2-B204-9FB7B6B70BFD}" presName="sibTrans" presStyleCnt="0"/>
      <dgm:spPr/>
    </dgm:pt>
    <dgm:pt modelId="{645FB237-5E20-4A8F-97E8-F41F121F48DE}" type="pres">
      <dgm:prSet presAssocID="{620BBB3C-33DE-4E72-A0C2-2FB7AF870DD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547540-C31E-4B5F-8060-E54632683B99}" type="pres">
      <dgm:prSet presAssocID="{C6407C86-B0FE-45C1-9008-C319B6F2EE7A}" presName="sibTrans" presStyleCnt="0"/>
      <dgm:spPr/>
    </dgm:pt>
    <dgm:pt modelId="{62DF36CF-F820-4DD5-9D90-27B13443D2A4}" type="pres">
      <dgm:prSet presAssocID="{FFEE3115-C57D-4842-8A38-A33CCD9B484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99173BE-2027-4368-A8F5-417E852D0592}" type="presOf" srcId="{620BBB3C-33DE-4E72-A0C2-2FB7AF870DD1}" destId="{645FB237-5E20-4A8F-97E8-F41F121F48DE}" srcOrd="0" destOrd="0" presId="urn:microsoft.com/office/officeart/2005/8/layout/hProcess9"/>
    <dgm:cxn modelId="{8E732595-C2A6-4F57-A5C3-C726FCCA9049}" type="presOf" srcId="{D3FFBD88-85E1-4C8B-99DF-D0F8E25A1808}" destId="{2AF5D5ED-5AF7-4415-B226-D7AC9A110A18}" srcOrd="0" destOrd="0" presId="urn:microsoft.com/office/officeart/2005/8/layout/hProcess9"/>
    <dgm:cxn modelId="{333DE8FC-8983-4507-9670-5D9EDAFBCE6A}" srcId="{497ED13C-9ECB-44AE-AE07-598211D1D33C}" destId="{620BBB3C-33DE-4E72-A0C2-2FB7AF870DD1}" srcOrd="3" destOrd="0" parTransId="{559221AF-459B-49F0-B1EC-5569B564B595}" sibTransId="{C6407C86-B0FE-45C1-9008-C319B6F2EE7A}"/>
    <dgm:cxn modelId="{D243657A-3176-44E5-B039-E4745B6379C8}" srcId="{497ED13C-9ECB-44AE-AE07-598211D1D33C}" destId="{D3FFBD88-85E1-4C8B-99DF-D0F8E25A1808}" srcOrd="1" destOrd="0" parTransId="{A9FF602D-DA6F-450A-8637-AF5831FA1F3F}" sibTransId="{EA42BD24-CEA2-449D-B926-E0ED1FFABA36}"/>
    <dgm:cxn modelId="{3B316CCD-EB49-445F-85A5-94C31B1B43B9}" srcId="{497ED13C-9ECB-44AE-AE07-598211D1D33C}" destId="{543811B5-8E2B-46F9-A02B-89B646F3C6D0}" srcOrd="0" destOrd="0" parTransId="{4F9EC10E-5558-4151-B36B-E551F8180DBB}" sibTransId="{88D12232-021B-46F2-8BC4-F6299739ABBD}"/>
    <dgm:cxn modelId="{E1CD2BB3-0F33-4C81-BDD5-EF77799345B7}" type="presOf" srcId="{0E79D904-571A-4871-98FE-7C2803C00658}" destId="{D5C34D2B-121B-41B9-B67C-D51B7F8CE281}" srcOrd="0" destOrd="0" presId="urn:microsoft.com/office/officeart/2005/8/layout/hProcess9"/>
    <dgm:cxn modelId="{3264AC44-B229-4DDB-AA60-3377C38895BE}" type="presOf" srcId="{FFEE3115-C57D-4842-8A38-A33CCD9B4841}" destId="{62DF36CF-F820-4DD5-9D90-27B13443D2A4}" srcOrd="0" destOrd="0" presId="urn:microsoft.com/office/officeart/2005/8/layout/hProcess9"/>
    <dgm:cxn modelId="{E8E59DF9-A609-4C9A-A872-2650CE827399}" srcId="{497ED13C-9ECB-44AE-AE07-598211D1D33C}" destId="{0E79D904-571A-4871-98FE-7C2803C00658}" srcOrd="2" destOrd="0" parTransId="{DCAC9CB0-912A-4F99-A76F-9D55EB1DC39E}" sibTransId="{32D82242-2413-4AD2-B204-9FB7B6B70BFD}"/>
    <dgm:cxn modelId="{4DCF1BD8-B42A-473B-8808-8B8478F930A4}" type="presOf" srcId="{497ED13C-9ECB-44AE-AE07-598211D1D33C}" destId="{63EEBEC5-CC7C-4E67-B1BA-793FD661BD93}" srcOrd="0" destOrd="0" presId="urn:microsoft.com/office/officeart/2005/8/layout/hProcess9"/>
    <dgm:cxn modelId="{35ECCDDD-6D25-44C5-9EAD-5E4297B06E1E}" type="presOf" srcId="{543811B5-8E2B-46F9-A02B-89B646F3C6D0}" destId="{59320FE3-B0C3-474C-A479-687EF60E52F7}" srcOrd="0" destOrd="0" presId="urn:microsoft.com/office/officeart/2005/8/layout/hProcess9"/>
    <dgm:cxn modelId="{FA8F4CF6-3236-4C50-B783-90E95666F92E}" srcId="{497ED13C-9ECB-44AE-AE07-598211D1D33C}" destId="{FFEE3115-C57D-4842-8A38-A33CCD9B4841}" srcOrd="4" destOrd="0" parTransId="{882A207C-0BB4-4E80-830D-DE1D34124290}" sibTransId="{40C95D87-950F-437C-AB58-8204467CB695}"/>
    <dgm:cxn modelId="{14B7A6C5-60F7-4B20-BD69-D77532312816}" type="presParOf" srcId="{63EEBEC5-CC7C-4E67-B1BA-793FD661BD93}" destId="{CEAF57E3-137A-4F6C-9D20-AA8793E1F91D}" srcOrd="0" destOrd="0" presId="urn:microsoft.com/office/officeart/2005/8/layout/hProcess9"/>
    <dgm:cxn modelId="{116217CB-919B-49AE-A771-BC0277409BDC}" type="presParOf" srcId="{63EEBEC5-CC7C-4E67-B1BA-793FD661BD93}" destId="{67722504-E62E-4887-837E-0CA9CB0B97E1}" srcOrd="1" destOrd="0" presId="urn:microsoft.com/office/officeart/2005/8/layout/hProcess9"/>
    <dgm:cxn modelId="{E8EE843E-0DCD-4AF8-A61F-F541A446EB81}" type="presParOf" srcId="{67722504-E62E-4887-837E-0CA9CB0B97E1}" destId="{59320FE3-B0C3-474C-A479-687EF60E52F7}" srcOrd="0" destOrd="0" presId="urn:microsoft.com/office/officeart/2005/8/layout/hProcess9"/>
    <dgm:cxn modelId="{8399F7D2-285A-4E54-8DC6-223C8424245D}" type="presParOf" srcId="{67722504-E62E-4887-837E-0CA9CB0B97E1}" destId="{40A91DF2-FFB6-4B84-BDEF-623E2358C844}" srcOrd="1" destOrd="0" presId="urn:microsoft.com/office/officeart/2005/8/layout/hProcess9"/>
    <dgm:cxn modelId="{8C7D673C-9F01-4977-B132-997C8143F453}" type="presParOf" srcId="{67722504-E62E-4887-837E-0CA9CB0B97E1}" destId="{2AF5D5ED-5AF7-4415-B226-D7AC9A110A18}" srcOrd="2" destOrd="0" presId="urn:microsoft.com/office/officeart/2005/8/layout/hProcess9"/>
    <dgm:cxn modelId="{23E926AA-5798-400C-A704-711638E875C2}" type="presParOf" srcId="{67722504-E62E-4887-837E-0CA9CB0B97E1}" destId="{D4B39074-2806-4861-A4B8-78479A2C6F14}" srcOrd="3" destOrd="0" presId="urn:microsoft.com/office/officeart/2005/8/layout/hProcess9"/>
    <dgm:cxn modelId="{392DB9CB-7F73-4C03-A36F-B0E763A40251}" type="presParOf" srcId="{67722504-E62E-4887-837E-0CA9CB0B97E1}" destId="{D5C34D2B-121B-41B9-B67C-D51B7F8CE281}" srcOrd="4" destOrd="0" presId="urn:microsoft.com/office/officeart/2005/8/layout/hProcess9"/>
    <dgm:cxn modelId="{64D8225D-3E09-4171-A3FE-279BCC10B6E1}" type="presParOf" srcId="{67722504-E62E-4887-837E-0CA9CB0B97E1}" destId="{AC5E382B-81A3-4E30-9B20-2F3AFEA0A153}" srcOrd="5" destOrd="0" presId="urn:microsoft.com/office/officeart/2005/8/layout/hProcess9"/>
    <dgm:cxn modelId="{46280432-6755-4CF9-8E4F-1F44394B14D3}" type="presParOf" srcId="{67722504-E62E-4887-837E-0CA9CB0B97E1}" destId="{645FB237-5E20-4A8F-97E8-F41F121F48DE}" srcOrd="6" destOrd="0" presId="urn:microsoft.com/office/officeart/2005/8/layout/hProcess9"/>
    <dgm:cxn modelId="{E16259EE-304C-4AD3-98B6-4EFDEFD71AC0}" type="presParOf" srcId="{67722504-E62E-4887-837E-0CA9CB0B97E1}" destId="{D3547540-C31E-4B5F-8060-E54632683B99}" srcOrd="7" destOrd="0" presId="urn:microsoft.com/office/officeart/2005/8/layout/hProcess9"/>
    <dgm:cxn modelId="{82D81732-E06E-4AD7-9362-02C728BFB86B}" type="presParOf" srcId="{67722504-E62E-4887-837E-0CA9CB0B97E1}" destId="{62DF36CF-F820-4DD5-9D90-27B13443D2A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62CE5B-0CB9-48EC-8182-02A6A390667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B41C9AB-2FC8-497C-AB88-5D52285519F7}">
      <dgm:prSet phldrT="[Text]" custT="1"/>
      <dgm:spPr/>
      <dgm:t>
        <a:bodyPr/>
        <a:lstStyle/>
        <a:p>
          <a:r>
            <a:rPr lang="en-GB" sz="1500" b="1" dirty="0" smtClean="0"/>
            <a:t>STEP B</a:t>
          </a:r>
        </a:p>
        <a:p>
          <a:r>
            <a:rPr lang="en-GB" sz="1500" b="1" dirty="0" smtClean="0"/>
            <a:t>Invitation to Tender</a:t>
          </a:r>
        </a:p>
        <a:p>
          <a:r>
            <a:rPr lang="en-GB" sz="1500" b="1" dirty="0" smtClean="0"/>
            <a:t>Paper Assessment</a:t>
          </a:r>
        </a:p>
        <a:p>
          <a:r>
            <a:rPr lang="en-GB" sz="1500" b="1" dirty="0" smtClean="0"/>
            <a:t>(Late 2015)</a:t>
          </a:r>
          <a:endParaRPr lang="en-GB" sz="1500" b="1" dirty="0"/>
        </a:p>
      </dgm:t>
    </dgm:pt>
    <dgm:pt modelId="{9509474D-523F-4E8A-9EAE-670072C5E32E}" type="parTrans" cxnId="{29B3E02F-10C4-4FF5-87B5-1DD1480E841B}">
      <dgm:prSet/>
      <dgm:spPr/>
      <dgm:t>
        <a:bodyPr/>
        <a:lstStyle/>
        <a:p>
          <a:endParaRPr lang="en-GB" sz="1500" b="0"/>
        </a:p>
      </dgm:t>
    </dgm:pt>
    <dgm:pt modelId="{0E198A01-8F4F-4194-B0C2-5E1EEB2372A9}" type="sibTrans" cxnId="{29B3E02F-10C4-4FF5-87B5-1DD1480E841B}">
      <dgm:prSet/>
      <dgm:spPr/>
      <dgm:t>
        <a:bodyPr/>
        <a:lstStyle/>
        <a:p>
          <a:endParaRPr lang="en-GB" sz="1500" b="0"/>
        </a:p>
      </dgm:t>
    </dgm:pt>
    <dgm:pt modelId="{53608EB9-F179-493B-AA21-5284DC690D57}">
      <dgm:prSet phldrT="[Text]" custT="1"/>
      <dgm:spPr/>
      <dgm:t>
        <a:bodyPr/>
        <a:lstStyle/>
        <a:p>
          <a:r>
            <a:rPr lang="en-GB" sz="1500" b="1" dirty="0" smtClean="0"/>
            <a:t>STEP C</a:t>
          </a:r>
        </a:p>
        <a:p>
          <a:r>
            <a:rPr lang="en-GB" sz="1500" b="1" dirty="0" smtClean="0"/>
            <a:t>Invitation to Tender</a:t>
          </a:r>
        </a:p>
        <a:p>
          <a:r>
            <a:rPr lang="en-GB" sz="1500" b="1" i="1" dirty="0" smtClean="0"/>
            <a:t>In Situ</a:t>
          </a:r>
          <a:r>
            <a:rPr lang="en-GB" sz="1500" b="1" dirty="0" smtClean="0"/>
            <a:t> Assessment</a:t>
          </a:r>
        </a:p>
        <a:p>
          <a:r>
            <a:rPr lang="en-GB" sz="1500" b="1" dirty="0" smtClean="0"/>
            <a:t>(Early 2016)</a:t>
          </a:r>
          <a:endParaRPr lang="en-GB" sz="1500" b="1" dirty="0"/>
        </a:p>
      </dgm:t>
    </dgm:pt>
    <dgm:pt modelId="{9D60C5B7-5FF6-4489-918B-F0F1EA9A1F72}" type="parTrans" cxnId="{E133FB9B-7CC2-4BA2-8902-8D01EC66BB60}">
      <dgm:prSet/>
      <dgm:spPr/>
      <dgm:t>
        <a:bodyPr/>
        <a:lstStyle/>
        <a:p>
          <a:endParaRPr lang="en-GB" sz="1500" b="0"/>
        </a:p>
      </dgm:t>
    </dgm:pt>
    <dgm:pt modelId="{D8EBCA65-08FC-4BFD-BC6C-E857AC5F0DE9}" type="sibTrans" cxnId="{E133FB9B-7CC2-4BA2-8902-8D01EC66BB60}">
      <dgm:prSet/>
      <dgm:spPr/>
      <dgm:t>
        <a:bodyPr/>
        <a:lstStyle/>
        <a:p>
          <a:endParaRPr lang="en-GB" sz="1500" b="0"/>
        </a:p>
      </dgm:t>
    </dgm:pt>
    <dgm:pt modelId="{D2B92927-4839-455C-A720-727504C4C122}">
      <dgm:prSet phldrT="[Text]" custT="1"/>
      <dgm:spPr/>
      <dgm:t>
        <a:bodyPr/>
        <a:lstStyle/>
        <a:p>
          <a:r>
            <a:rPr lang="en-GB" sz="1500" b="1" dirty="0" smtClean="0"/>
            <a:t>STEP A</a:t>
          </a:r>
        </a:p>
        <a:p>
          <a:r>
            <a:rPr lang="en-GB" sz="1500" b="1" dirty="0" smtClean="0"/>
            <a:t> Pre-qualification   </a:t>
          </a:r>
        </a:p>
        <a:p>
          <a:r>
            <a:rPr lang="en-GB" sz="1500" b="1" dirty="0" smtClean="0"/>
            <a:t>50+ Suppliers Responded</a:t>
          </a:r>
          <a:endParaRPr lang="en-GB" sz="1500" b="1" dirty="0"/>
        </a:p>
      </dgm:t>
    </dgm:pt>
    <dgm:pt modelId="{013DEE0A-BB1C-4B5A-8BA7-638498116AAB}" type="parTrans" cxnId="{DF8883CF-3240-4A74-B737-F130767EA63F}">
      <dgm:prSet/>
      <dgm:spPr/>
      <dgm:t>
        <a:bodyPr/>
        <a:lstStyle/>
        <a:p>
          <a:endParaRPr lang="en-GB"/>
        </a:p>
      </dgm:t>
    </dgm:pt>
    <dgm:pt modelId="{7F5F16C3-84F8-4761-9FD8-301B22492EE3}" type="sibTrans" cxnId="{DF8883CF-3240-4A74-B737-F130767EA63F}">
      <dgm:prSet/>
      <dgm:spPr/>
      <dgm:t>
        <a:bodyPr/>
        <a:lstStyle/>
        <a:p>
          <a:endParaRPr lang="en-GB"/>
        </a:p>
      </dgm:t>
    </dgm:pt>
    <dgm:pt modelId="{1BF321A5-6C2E-412F-A9A7-F7A8AA5CA5CA}" type="pres">
      <dgm:prSet presAssocID="{5362CE5B-0CB9-48EC-8182-02A6A390667C}" presName="CompostProcess" presStyleCnt="0">
        <dgm:presLayoutVars>
          <dgm:dir/>
          <dgm:resizeHandles val="exact"/>
        </dgm:presLayoutVars>
      </dgm:prSet>
      <dgm:spPr/>
    </dgm:pt>
    <dgm:pt modelId="{1A0A7249-A496-4EFF-805C-83F4DCDB8B14}" type="pres">
      <dgm:prSet presAssocID="{5362CE5B-0CB9-48EC-8182-02A6A390667C}" presName="arrow" presStyleLbl="bgShp" presStyleIdx="0" presStyleCnt="1"/>
      <dgm:spPr/>
    </dgm:pt>
    <dgm:pt modelId="{52594DC6-8994-4FB2-9AA8-4EC9DD3AC131}" type="pres">
      <dgm:prSet presAssocID="{5362CE5B-0CB9-48EC-8182-02A6A390667C}" presName="linearProcess" presStyleCnt="0"/>
      <dgm:spPr/>
    </dgm:pt>
    <dgm:pt modelId="{832B9E7D-E6BC-4786-9F2C-AF68404878D7}" type="pres">
      <dgm:prSet presAssocID="{D2B92927-4839-455C-A720-727504C4C12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1FDC97-6400-4EC1-954E-66BDE4CC3099}" type="pres">
      <dgm:prSet presAssocID="{7F5F16C3-84F8-4761-9FD8-301B22492EE3}" presName="sibTrans" presStyleCnt="0"/>
      <dgm:spPr/>
    </dgm:pt>
    <dgm:pt modelId="{98636BBA-5F04-45BF-9E9D-8EADEFE47965}" type="pres">
      <dgm:prSet presAssocID="{3B41C9AB-2FC8-497C-AB88-5D52285519F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484931-6A6A-45D1-92B7-73DA729E1A3F}" type="pres">
      <dgm:prSet presAssocID="{0E198A01-8F4F-4194-B0C2-5E1EEB2372A9}" presName="sibTrans" presStyleCnt="0"/>
      <dgm:spPr/>
    </dgm:pt>
    <dgm:pt modelId="{D8E9A4C8-784E-41EA-93CB-68B68395F0FC}" type="pres">
      <dgm:prSet presAssocID="{53608EB9-F179-493B-AA21-5284DC690D5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9FA9056-A512-433A-9524-2D13706DEB84}" type="presOf" srcId="{D2B92927-4839-455C-A720-727504C4C122}" destId="{832B9E7D-E6BC-4786-9F2C-AF68404878D7}" srcOrd="0" destOrd="0" presId="urn:microsoft.com/office/officeart/2005/8/layout/hProcess9"/>
    <dgm:cxn modelId="{E133FB9B-7CC2-4BA2-8902-8D01EC66BB60}" srcId="{5362CE5B-0CB9-48EC-8182-02A6A390667C}" destId="{53608EB9-F179-493B-AA21-5284DC690D57}" srcOrd="2" destOrd="0" parTransId="{9D60C5B7-5FF6-4489-918B-F0F1EA9A1F72}" sibTransId="{D8EBCA65-08FC-4BFD-BC6C-E857AC5F0DE9}"/>
    <dgm:cxn modelId="{FBD438D4-D6F2-4742-BD74-EDC82104CB5F}" type="presOf" srcId="{53608EB9-F179-493B-AA21-5284DC690D57}" destId="{D8E9A4C8-784E-41EA-93CB-68B68395F0FC}" srcOrd="0" destOrd="0" presId="urn:microsoft.com/office/officeart/2005/8/layout/hProcess9"/>
    <dgm:cxn modelId="{DF8883CF-3240-4A74-B737-F130767EA63F}" srcId="{5362CE5B-0CB9-48EC-8182-02A6A390667C}" destId="{D2B92927-4839-455C-A720-727504C4C122}" srcOrd="0" destOrd="0" parTransId="{013DEE0A-BB1C-4B5A-8BA7-638498116AAB}" sibTransId="{7F5F16C3-84F8-4761-9FD8-301B22492EE3}"/>
    <dgm:cxn modelId="{29B3E02F-10C4-4FF5-87B5-1DD1480E841B}" srcId="{5362CE5B-0CB9-48EC-8182-02A6A390667C}" destId="{3B41C9AB-2FC8-497C-AB88-5D52285519F7}" srcOrd="1" destOrd="0" parTransId="{9509474D-523F-4E8A-9EAE-670072C5E32E}" sibTransId="{0E198A01-8F4F-4194-B0C2-5E1EEB2372A9}"/>
    <dgm:cxn modelId="{C6E79A2B-BFEE-42CC-B129-6E9F76D61DA8}" type="presOf" srcId="{5362CE5B-0CB9-48EC-8182-02A6A390667C}" destId="{1BF321A5-6C2E-412F-A9A7-F7A8AA5CA5CA}" srcOrd="0" destOrd="0" presId="urn:microsoft.com/office/officeart/2005/8/layout/hProcess9"/>
    <dgm:cxn modelId="{C9C78838-8758-4FC1-A3CE-A8B24C58119D}" type="presOf" srcId="{3B41C9AB-2FC8-497C-AB88-5D52285519F7}" destId="{98636BBA-5F04-45BF-9E9D-8EADEFE47965}" srcOrd="0" destOrd="0" presId="urn:microsoft.com/office/officeart/2005/8/layout/hProcess9"/>
    <dgm:cxn modelId="{B2F09A81-82D0-4E93-84B7-45BA4718D37F}" type="presParOf" srcId="{1BF321A5-6C2E-412F-A9A7-F7A8AA5CA5CA}" destId="{1A0A7249-A496-4EFF-805C-83F4DCDB8B14}" srcOrd="0" destOrd="0" presId="urn:microsoft.com/office/officeart/2005/8/layout/hProcess9"/>
    <dgm:cxn modelId="{FF1ADEDA-4B97-44DE-B091-51DA8A4ABC8B}" type="presParOf" srcId="{1BF321A5-6C2E-412F-A9A7-F7A8AA5CA5CA}" destId="{52594DC6-8994-4FB2-9AA8-4EC9DD3AC131}" srcOrd="1" destOrd="0" presId="urn:microsoft.com/office/officeart/2005/8/layout/hProcess9"/>
    <dgm:cxn modelId="{F4FCB29F-65D3-41C9-823C-8FFC49CAFAB9}" type="presParOf" srcId="{52594DC6-8994-4FB2-9AA8-4EC9DD3AC131}" destId="{832B9E7D-E6BC-4786-9F2C-AF68404878D7}" srcOrd="0" destOrd="0" presId="urn:microsoft.com/office/officeart/2005/8/layout/hProcess9"/>
    <dgm:cxn modelId="{65E4B7B0-6F4F-4E44-81DB-3D38F595EAFC}" type="presParOf" srcId="{52594DC6-8994-4FB2-9AA8-4EC9DD3AC131}" destId="{B71FDC97-6400-4EC1-954E-66BDE4CC3099}" srcOrd="1" destOrd="0" presId="urn:microsoft.com/office/officeart/2005/8/layout/hProcess9"/>
    <dgm:cxn modelId="{36797F60-F7AC-4455-B503-A67649FBEB34}" type="presParOf" srcId="{52594DC6-8994-4FB2-9AA8-4EC9DD3AC131}" destId="{98636BBA-5F04-45BF-9E9D-8EADEFE47965}" srcOrd="2" destOrd="0" presId="urn:microsoft.com/office/officeart/2005/8/layout/hProcess9"/>
    <dgm:cxn modelId="{4E99D4CD-B747-4281-851B-73874FCBA644}" type="presParOf" srcId="{52594DC6-8994-4FB2-9AA8-4EC9DD3AC131}" destId="{BD484931-6A6A-45D1-92B7-73DA729E1A3F}" srcOrd="3" destOrd="0" presId="urn:microsoft.com/office/officeart/2005/8/layout/hProcess9"/>
    <dgm:cxn modelId="{B955CD9D-F90B-4711-8A3B-C6B174B34049}" type="presParOf" srcId="{52594DC6-8994-4FB2-9AA8-4EC9DD3AC131}" destId="{D8E9A4C8-784E-41EA-93CB-68B68395F0F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62CE5B-0CB9-48EC-8182-02A6A390667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C118164-3E30-4905-A9BF-7DDDEAB9FF16}">
      <dgm:prSet phldrT="[Text]" custT="1"/>
      <dgm:spPr/>
      <dgm:t>
        <a:bodyPr/>
        <a:lstStyle/>
        <a:p>
          <a:r>
            <a:rPr lang="en-GB" sz="1500" b="1" dirty="0" smtClean="0"/>
            <a:t>~50 Products </a:t>
          </a:r>
          <a:br>
            <a:rPr lang="en-GB" sz="1500" b="1" dirty="0" smtClean="0"/>
          </a:br>
          <a:r>
            <a:rPr lang="en-GB" sz="1500" b="1" dirty="0" smtClean="0"/>
            <a:t>Contract Award</a:t>
          </a:r>
        </a:p>
        <a:p>
          <a:r>
            <a:rPr lang="en-GB" sz="1500" b="1" dirty="0" smtClean="0"/>
            <a:t>Early 2016</a:t>
          </a:r>
          <a:endParaRPr lang="en-GB" sz="1500" b="1" dirty="0" smtClean="0"/>
        </a:p>
      </dgm:t>
    </dgm:pt>
    <dgm:pt modelId="{95A8D49B-46BF-431D-8E8A-EEC915E86177}" type="parTrans" cxnId="{6F17831D-341D-4E01-9422-F91935025415}">
      <dgm:prSet/>
      <dgm:spPr/>
      <dgm:t>
        <a:bodyPr/>
        <a:lstStyle/>
        <a:p>
          <a:endParaRPr lang="en-GB" sz="1500" b="0"/>
        </a:p>
      </dgm:t>
    </dgm:pt>
    <dgm:pt modelId="{FABCA0B5-7524-4CE1-A28E-B8ADF3327970}" type="sibTrans" cxnId="{6F17831D-341D-4E01-9422-F91935025415}">
      <dgm:prSet/>
      <dgm:spPr/>
      <dgm:t>
        <a:bodyPr/>
        <a:lstStyle/>
        <a:p>
          <a:endParaRPr lang="en-GB" sz="1500" b="0"/>
        </a:p>
      </dgm:t>
    </dgm:pt>
    <dgm:pt modelId="{1BF321A5-6C2E-412F-A9A7-F7A8AA5CA5CA}" type="pres">
      <dgm:prSet presAssocID="{5362CE5B-0CB9-48EC-8182-02A6A390667C}" presName="CompostProcess" presStyleCnt="0">
        <dgm:presLayoutVars>
          <dgm:dir/>
          <dgm:resizeHandles val="exact"/>
        </dgm:presLayoutVars>
      </dgm:prSet>
      <dgm:spPr/>
    </dgm:pt>
    <dgm:pt modelId="{1A0A7249-A496-4EFF-805C-83F4DCDB8B14}" type="pres">
      <dgm:prSet presAssocID="{5362CE5B-0CB9-48EC-8182-02A6A390667C}" presName="arrow" presStyleLbl="bgShp" presStyleIdx="0" presStyleCnt="1"/>
      <dgm:spPr/>
    </dgm:pt>
    <dgm:pt modelId="{52594DC6-8994-4FB2-9AA8-4EC9DD3AC131}" type="pres">
      <dgm:prSet presAssocID="{5362CE5B-0CB9-48EC-8182-02A6A390667C}" presName="linearProcess" presStyleCnt="0"/>
      <dgm:spPr/>
    </dgm:pt>
    <dgm:pt modelId="{3DE5DC2C-C379-4A0D-A02B-E32A3838810B}" type="pres">
      <dgm:prSet presAssocID="{BC118164-3E30-4905-A9BF-7DDDEAB9FF16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39549FD-CF36-4816-BADE-6F496DA327C3}" type="presOf" srcId="{5362CE5B-0CB9-48EC-8182-02A6A390667C}" destId="{1BF321A5-6C2E-412F-A9A7-F7A8AA5CA5CA}" srcOrd="0" destOrd="0" presId="urn:microsoft.com/office/officeart/2005/8/layout/hProcess9"/>
    <dgm:cxn modelId="{6F17831D-341D-4E01-9422-F91935025415}" srcId="{5362CE5B-0CB9-48EC-8182-02A6A390667C}" destId="{BC118164-3E30-4905-A9BF-7DDDEAB9FF16}" srcOrd="0" destOrd="0" parTransId="{95A8D49B-46BF-431D-8E8A-EEC915E86177}" sibTransId="{FABCA0B5-7524-4CE1-A28E-B8ADF3327970}"/>
    <dgm:cxn modelId="{B6C0C695-E719-4792-9574-F281053319DB}" type="presOf" srcId="{BC118164-3E30-4905-A9BF-7DDDEAB9FF16}" destId="{3DE5DC2C-C379-4A0D-A02B-E32A3838810B}" srcOrd="0" destOrd="0" presId="urn:microsoft.com/office/officeart/2005/8/layout/hProcess9"/>
    <dgm:cxn modelId="{94C3931D-CDB0-40D6-A260-905820ADD0DB}" type="presParOf" srcId="{1BF321A5-6C2E-412F-A9A7-F7A8AA5CA5CA}" destId="{1A0A7249-A496-4EFF-805C-83F4DCDB8B14}" srcOrd="0" destOrd="0" presId="urn:microsoft.com/office/officeart/2005/8/layout/hProcess9"/>
    <dgm:cxn modelId="{CEE0D049-72AD-4B9F-B99E-88E734A8978C}" type="presParOf" srcId="{1BF321A5-6C2E-412F-A9A7-F7A8AA5CA5CA}" destId="{52594DC6-8994-4FB2-9AA8-4EC9DD3AC131}" srcOrd="1" destOrd="0" presId="urn:microsoft.com/office/officeart/2005/8/layout/hProcess9"/>
    <dgm:cxn modelId="{9E6BC641-712D-4309-B110-BC6EB3A9FFB0}" type="presParOf" srcId="{52594DC6-8994-4FB2-9AA8-4EC9DD3AC131}" destId="{3DE5DC2C-C379-4A0D-A02B-E32A3838810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62CE5B-0CB9-48EC-8182-02A6A390667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C118164-3E30-4905-A9BF-7DDDEAB9FF16}">
      <dgm:prSet phldrT="[Text]" custT="1"/>
      <dgm:spPr/>
      <dgm:t>
        <a:bodyPr/>
        <a:lstStyle/>
        <a:p>
          <a:r>
            <a:rPr lang="en-GB" sz="1500" b="1" dirty="0" smtClean="0"/>
            <a:t>Early 2018</a:t>
          </a:r>
          <a:endParaRPr lang="en-GB" sz="1500" b="1" dirty="0" smtClean="0"/>
        </a:p>
      </dgm:t>
    </dgm:pt>
    <dgm:pt modelId="{95A8D49B-46BF-431D-8E8A-EEC915E86177}" type="parTrans" cxnId="{6F17831D-341D-4E01-9422-F91935025415}">
      <dgm:prSet/>
      <dgm:spPr/>
      <dgm:t>
        <a:bodyPr/>
        <a:lstStyle/>
        <a:p>
          <a:endParaRPr lang="en-GB" sz="1500" b="0"/>
        </a:p>
      </dgm:t>
    </dgm:pt>
    <dgm:pt modelId="{FABCA0B5-7524-4CE1-A28E-B8ADF3327970}" type="sibTrans" cxnId="{6F17831D-341D-4E01-9422-F91935025415}">
      <dgm:prSet/>
      <dgm:spPr/>
      <dgm:t>
        <a:bodyPr/>
        <a:lstStyle/>
        <a:p>
          <a:endParaRPr lang="en-GB" sz="1500" b="0"/>
        </a:p>
      </dgm:t>
    </dgm:pt>
    <dgm:pt modelId="{1BF321A5-6C2E-412F-A9A7-F7A8AA5CA5CA}" type="pres">
      <dgm:prSet presAssocID="{5362CE5B-0CB9-48EC-8182-02A6A390667C}" presName="CompostProcess" presStyleCnt="0">
        <dgm:presLayoutVars>
          <dgm:dir/>
          <dgm:resizeHandles val="exact"/>
        </dgm:presLayoutVars>
      </dgm:prSet>
      <dgm:spPr/>
    </dgm:pt>
    <dgm:pt modelId="{1A0A7249-A496-4EFF-805C-83F4DCDB8B14}" type="pres">
      <dgm:prSet presAssocID="{5362CE5B-0CB9-48EC-8182-02A6A390667C}" presName="arrow" presStyleLbl="bgShp" presStyleIdx="0" presStyleCnt="1"/>
      <dgm:spPr/>
    </dgm:pt>
    <dgm:pt modelId="{52594DC6-8994-4FB2-9AA8-4EC9DD3AC131}" type="pres">
      <dgm:prSet presAssocID="{5362CE5B-0CB9-48EC-8182-02A6A390667C}" presName="linearProcess" presStyleCnt="0"/>
      <dgm:spPr/>
    </dgm:pt>
    <dgm:pt modelId="{3DE5DC2C-C379-4A0D-A02B-E32A3838810B}" type="pres">
      <dgm:prSet presAssocID="{BC118164-3E30-4905-A9BF-7DDDEAB9FF16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17831D-341D-4E01-9422-F91935025415}" srcId="{5362CE5B-0CB9-48EC-8182-02A6A390667C}" destId="{BC118164-3E30-4905-A9BF-7DDDEAB9FF16}" srcOrd="0" destOrd="0" parTransId="{95A8D49B-46BF-431D-8E8A-EEC915E86177}" sibTransId="{FABCA0B5-7524-4CE1-A28E-B8ADF3327970}"/>
    <dgm:cxn modelId="{78845C7E-DCD8-4776-A3B8-C1978698B9D3}" type="presOf" srcId="{5362CE5B-0CB9-48EC-8182-02A6A390667C}" destId="{1BF321A5-6C2E-412F-A9A7-F7A8AA5CA5CA}" srcOrd="0" destOrd="0" presId="urn:microsoft.com/office/officeart/2005/8/layout/hProcess9"/>
    <dgm:cxn modelId="{343CC48E-A425-4391-8701-CB941267594A}" type="presOf" srcId="{BC118164-3E30-4905-A9BF-7DDDEAB9FF16}" destId="{3DE5DC2C-C379-4A0D-A02B-E32A3838810B}" srcOrd="0" destOrd="0" presId="urn:microsoft.com/office/officeart/2005/8/layout/hProcess9"/>
    <dgm:cxn modelId="{B7D460C4-984D-4A47-BDB1-455973070DDB}" type="presParOf" srcId="{1BF321A5-6C2E-412F-A9A7-F7A8AA5CA5CA}" destId="{1A0A7249-A496-4EFF-805C-83F4DCDB8B14}" srcOrd="0" destOrd="0" presId="urn:microsoft.com/office/officeart/2005/8/layout/hProcess9"/>
    <dgm:cxn modelId="{1963AAD6-C1A6-41A6-9E32-B4EFFDFDEBAE}" type="presParOf" srcId="{1BF321A5-6C2E-412F-A9A7-F7A8AA5CA5CA}" destId="{52594DC6-8994-4FB2-9AA8-4EC9DD3AC131}" srcOrd="1" destOrd="0" presId="urn:microsoft.com/office/officeart/2005/8/layout/hProcess9"/>
    <dgm:cxn modelId="{F59C8F13-B1C1-40B1-A172-25623C631E28}" type="presParOf" srcId="{52594DC6-8994-4FB2-9AA8-4EC9DD3AC131}" destId="{3DE5DC2C-C379-4A0D-A02B-E32A3838810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F57E3-137A-4F6C-9D20-AA8793E1F91D}">
      <dsp:nvSpPr>
        <dsp:cNvPr id="0" name=""/>
        <dsp:cNvSpPr/>
      </dsp:nvSpPr>
      <dsp:spPr>
        <a:xfrm>
          <a:off x="641984" y="0"/>
          <a:ext cx="7275830" cy="4968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20FE3-B0C3-474C-A479-687EF60E52F7}">
      <dsp:nvSpPr>
        <dsp:cNvPr id="0" name=""/>
        <dsp:cNvSpPr/>
      </dsp:nvSpPr>
      <dsp:spPr>
        <a:xfrm>
          <a:off x="2507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Internal Demand Analysis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(Asset &amp; Category Strategy)</a:t>
          </a:r>
        </a:p>
      </dsp:txBody>
      <dsp:txXfrm>
        <a:off x="76203" y="1564096"/>
        <a:ext cx="1362275" cy="1839808"/>
      </dsp:txXfrm>
    </dsp:sp>
    <dsp:sp modelId="{2AF5D5ED-5AF7-4415-B226-D7AC9A110A18}">
      <dsp:nvSpPr>
        <dsp:cNvPr id="0" name=""/>
        <dsp:cNvSpPr/>
      </dsp:nvSpPr>
      <dsp:spPr>
        <a:xfrm>
          <a:off x="1763786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State of the Art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(Leading edge technologies)</a:t>
          </a:r>
          <a:endParaRPr lang="en-GB" sz="1400" b="1" kern="1200" dirty="0"/>
        </a:p>
      </dsp:txBody>
      <dsp:txXfrm>
        <a:off x="1837482" y="1564096"/>
        <a:ext cx="1362275" cy="1839808"/>
      </dsp:txXfrm>
    </dsp:sp>
    <dsp:sp modelId="{D5C34D2B-121B-41B9-B67C-D51B7F8CE281}">
      <dsp:nvSpPr>
        <dsp:cNvPr id="0" name=""/>
        <dsp:cNvSpPr/>
      </dsp:nvSpPr>
      <dsp:spPr>
        <a:xfrm>
          <a:off x="3525066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Early Market Engagement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(Understand the Market)</a:t>
          </a:r>
          <a:endParaRPr lang="en-GB" sz="1400" b="1" kern="1200" dirty="0"/>
        </a:p>
      </dsp:txBody>
      <dsp:txXfrm>
        <a:off x="3598762" y="1564096"/>
        <a:ext cx="1362275" cy="1839808"/>
      </dsp:txXfrm>
    </dsp:sp>
    <dsp:sp modelId="{645FB237-5E20-4A8F-97E8-F41F121F48DE}">
      <dsp:nvSpPr>
        <dsp:cNvPr id="0" name=""/>
        <dsp:cNvSpPr/>
      </dsp:nvSpPr>
      <dsp:spPr>
        <a:xfrm>
          <a:off x="5286345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Requirements Development</a:t>
          </a:r>
        </a:p>
      </dsp:txBody>
      <dsp:txXfrm>
        <a:off x="5360041" y="1564096"/>
        <a:ext cx="1362275" cy="1839808"/>
      </dsp:txXfrm>
    </dsp:sp>
    <dsp:sp modelId="{62DF36CF-F820-4DD5-9D90-27B13443D2A4}">
      <dsp:nvSpPr>
        <dsp:cNvPr id="0" name=""/>
        <dsp:cNvSpPr/>
      </dsp:nvSpPr>
      <dsp:spPr>
        <a:xfrm>
          <a:off x="7047624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Procurement of Products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(</a:t>
          </a:r>
          <a:r>
            <a:rPr lang="en-GB" sz="1400" b="1" kern="1200" dirty="0" smtClean="0"/>
            <a:t>Innovation)</a:t>
          </a:r>
          <a:r>
            <a:rPr lang="en-GB" sz="1700" b="1" kern="1200" dirty="0" smtClean="0"/>
            <a:t> </a:t>
          </a:r>
          <a:endParaRPr lang="en-GB" sz="1700" b="1" kern="1200" dirty="0"/>
        </a:p>
      </dsp:txBody>
      <dsp:txXfrm>
        <a:off x="7121320" y="1564096"/>
        <a:ext cx="1362275" cy="1839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F57E3-137A-4F6C-9D20-AA8793E1F91D}">
      <dsp:nvSpPr>
        <dsp:cNvPr id="0" name=""/>
        <dsp:cNvSpPr/>
      </dsp:nvSpPr>
      <dsp:spPr>
        <a:xfrm>
          <a:off x="641984" y="0"/>
          <a:ext cx="7275830" cy="4968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20FE3-B0C3-474C-A479-687EF60E52F7}">
      <dsp:nvSpPr>
        <dsp:cNvPr id="0" name=""/>
        <dsp:cNvSpPr/>
      </dsp:nvSpPr>
      <dsp:spPr>
        <a:xfrm>
          <a:off x="2507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Internal Demand Analysis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(Asset &amp; Category Strategy)</a:t>
          </a:r>
        </a:p>
      </dsp:txBody>
      <dsp:txXfrm>
        <a:off x="76203" y="1564096"/>
        <a:ext cx="1362275" cy="1839808"/>
      </dsp:txXfrm>
    </dsp:sp>
    <dsp:sp modelId="{2AF5D5ED-5AF7-4415-B226-D7AC9A110A18}">
      <dsp:nvSpPr>
        <dsp:cNvPr id="0" name=""/>
        <dsp:cNvSpPr/>
      </dsp:nvSpPr>
      <dsp:spPr>
        <a:xfrm>
          <a:off x="1763786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State of the Art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(Leading edge technologies)</a:t>
          </a:r>
          <a:endParaRPr lang="en-GB" sz="1400" b="1" kern="1200" dirty="0"/>
        </a:p>
      </dsp:txBody>
      <dsp:txXfrm>
        <a:off x="1837482" y="1564096"/>
        <a:ext cx="1362275" cy="1839808"/>
      </dsp:txXfrm>
    </dsp:sp>
    <dsp:sp modelId="{D5C34D2B-121B-41B9-B67C-D51B7F8CE281}">
      <dsp:nvSpPr>
        <dsp:cNvPr id="0" name=""/>
        <dsp:cNvSpPr/>
      </dsp:nvSpPr>
      <dsp:spPr>
        <a:xfrm>
          <a:off x="3525066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Early Market Engagement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(Understand the Market)</a:t>
          </a:r>
          <a:endParaRPr lang="en-GB" sz="1400" b="1" kern="1200" dirty="0"/>
        </a:p>
      </dsp:txBody>
      <dsp:txXfrm>
        <a:off x="3598762" y="1564096"/>
        <a:ext cx="1362275" cy="1839808"/>
      </dsp:txXfrm>
    </dsp:sp>
    <dsp:sp modelId="{645FB237-5E20-4A8F-97E8-F41F121F48DE}">
      <dsp:nvSpPr>
        <dsp:cNvPr id="0" name=""/>
        <dsp:cNvSpPr/>
      </dsp:nvSpPr>
      <dsp:spPr>
        <a:xfrm>
          <a:off x="5286345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Requirements Development</a:t>
          </a:r>
        </a:p>
      </dsp:txBody>
      <dsp:txXfrm>
        <a:off x="5360041" y="1564096"/>
        <a:ext cx="1362275" cy="1839808"/>
      </dsp:txXfrm>
    </dsp:sp>
    <dsp:sp modelId="{62DF36CF-F820-4DD5-9D90-27B13443D2A4}">
      <dsp:nvSpPr>
        <dsp:cNvPr id="0" name=""/>
        <dsp:cNvSpPr/>
      </dsp:nvSpPr>
      <dsp:spPr>
        <a:xfrm>
          <a:off x="7047624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Procurement of Products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(</a:t>
          </a:r>
          <a:r>
            <a:rPr lang="en-GB" sz="1400" b="1" kern="1200" dirty="0" smtClean="0"/>
            <a:t>Innovation)</a:t>
          </a:r>
          <a:r>
            <a:rPr lang="en-GB" sz="1700" b="1" kern="1200" dirty="0" smtClean="0"/>
            <a:t> </a:t>
          </a:r>
          <a:endParaRPr lang="en-GB" sz="1700" b="1" kern="1200" dirty="0"/>
        </a:p>
      </dsp:txBody>
      <dsp:txXfrm>
        <a:off x="7121320" y="1564096"/>
        <a:ext cx="1362275" cy="1839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F57E3-137A-4F6C-9D20-AA8793E1F91D}">
      <dsp:nvSpPr>
        <dsp:cNvPr id="0" name=""/>
        <dsp:cNvSpPr/>
      </dsp:nvSpPr>
      <dsp:spPr>
        <a:xfrm>
          <a:off x="641984" y="0"/>
          <a:ext cx="7275830" cy="4968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20FE3-B0C3-474C-A479-687EF60E52F7}">
      <dsp:nvSpPr>
        <dsp:cNvPr id="0" name=""/>
        <dsp:cNvSpPr/>
      </dsp:nvSpPr>
      <dsp:spPr>
        <a:xfrm>
          <a:off x="2507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Internal Demand Analysis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(Asset&amp; Category Strategy)</a:t>
          </a:r>
        </a:p>
      </dsp:txBody>
      <dsp:txXfrm>
        <a:off x="76203" y="1564096"/>
        <a:ext cx="1362275" cy="1839808"/>
      </dsp:txXfrm>
    </dsp:sp>
    <dsp:sp modelId="{2AF5D5ED-5AF7-4415-B226-D7AC9A110A18}">
      <dsp:nvSpPr>
        <dsp:cNvPr id="0" name=""/>
        <dsp:cNvSpPr/>
      </dsp:nvSpPr>
      <dsp:spPr>
        <a:xfrm>
          <a:off x="1763786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State of the Art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(Leading edge technologies)</a:t>
          </a:r>
          <a:endParaRPr lang="en-GB" sz="1400" b="1" kern="1200" dirty="0"/>
        </a:p>
      </dsp:txBody>
      <dsp:txXfrm>
        <a:off x="1837482" y="1564096"/>
        <a:ext cx="1362275" cy="1839808"/>
      </dsp:txXfrm>
    </dsp:sp>
    <dsp:sp modelId="{D5C34D2B-121B-41B9-B67C-D51B7F8CE281}">
      <dsp:nvSpPr>
        <dsp:cNvPr id="0" name=""/>
        <dsp:cNvSpPr/>
      </dsp:nvSpPr>
      <dsp:spPr>
        <a:xfrm>
          <a:off x="3525066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Early Market Engagement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(Understand the Market)</a:t>
          </a:r>
          <a:endParaRPr lang="en-GB" sz="1400" b="1" kern="1200" dirty="0"/>
        </a:p>
      </dsp:txBody>
      <dsp:txXfrm>
        <a:off x="3598762" y="1564096"/>
        <a:ext cx="1362275" cy="1839808"/>
      </dsp:txXfrm>
    </dsp:sp>
    <dsp:sp modelId="{645FB237-5E20-4A8F-97E8-F41F121F48DE}">
      <dsp:nvSpPr>
        <dsp:cNvPr id="0" name=""/>
        <dsp:cNvSpPr/>
      </dsp:nvSpPr>
      <dsp:spPr>
        <a:xfrm>
          <a:off x="5286345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Requirements Development</a:t>
          </a:r>
        </a:p>
      </dsp:txBody>
      <dsp:txXfrm>
        <a:off x="5360041" y="1564096"/>
        <a:ext cx="1362275" cy="1839808"/>
      </dsp:txXfrm>
    </dsp:sp>
    <dsp:sp modelId="{62DF36CF-F820-4DD5-9D90-27B13443D2A4}">
      <dsp:nvSpPr>
        <dsp:cNvPr id="0" name=""/>
        <dsp:cNvSpPr/>
      </dsp:nvSpPr>
      <dsp:spPr>
        <a:xfrm>
          <a:off x="7047624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Procurement of Products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(</a:t>
          </a:r>
          <a:r>
            <a:rPr lang="en-GB" sz="1400" b="1" kern="1200" dirty="0" smtClean="0"/>
            <a:t>Innovation)</a:t>
          </a:r>
          <a:r>
            <a:rPr lang="en-GB" sz="1700" b="1" kern="1200" dirty="0" smtClean="0"/>
            <a:t> </a:t>
          </a:r>
          <a:endParaRPr lang="en-GB" sz="1700" b="1" kern="1200" dirty="0"/>
        </a:p>
      </dsp:txBody>
      <dsp:txXfrm>
        <a:off x="7121320" y="1564096"/>
        <a:ext cx="1362275" cy="1839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F57E3-137A-4F6C-9D20-AA8793E1F91D}">
      <dsp:nvSpPr>
        <dsp:cNvPr id="0" name=""/>
        <dsp:cNvSpPr/>
      </dsp:nvSpPr>
      <dsp:spPr>
        <a:xfrm>
          <a:off x="641984" y="0"/>
          <a:ext cx="7275830" cy="4968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20FE3-B0C3-474C-A479-687EF60E52F7}">
      <dsp:nvSpPr>
        <dsp:cNvPr id="0" name=""/>
        <dsp:cNvSpPr/>
      </dsp:nvSpPr>
      <dsp:spPr>
        <a:xfrm>
          <a:off x="2507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Internal Demand Analysis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(Asset &amp; Category Strategy)</a:t>
          </a:r>
        </a:p>
      </dsp:txBody>
      <dsp:txXfrm>
        <a:off x="76203" y="1564096"/>
        <a:ext cx="1362275" cy="1839808"/>
      </dsp:txXfrm>
    </dsp:sp>
    <dsp:sp modelId="{2AF5D5ED-5AF7-4415-B226-D7AC9A110A18}">
      <dsp:nvSpPr>
        <dsp:cNvPr id="0" name=""/>
        <dsp:cNvSpPr/>
      </dsp:nvSpPr>
      <dsp:spPr>
        <a:xfrm>
          <a:off x="1763786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State of the Art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(Leading edge technologies)</a:t>
          </a:r>
          <a:endParaRPr lang="en-GB" sz="1400" b="1" kern="1200" dirty="0"/>
        </a:p>
      </dsp:txBody>
      <dsp:txXfrm>
        <a:off x="1837482" y="1564096"/>
        <a:ext cx="1362275" cy="1839808"/>
      </dsp:txXfrm>
    </dsp:sp>
    <dsp:sp modelId="{D5C34D2B-121B-41B9-B67C-D51B7F8CE281}">
      <dsp:nvSpPr>
        <dsp:cNvPr id="0" name=""/>
        <dsp:cNvSpPr/>
      </dsp:nvSpPr>
      <dsp:spPr>
        <a:xfrm>
          <a:off x="3525066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Early Market Engagement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(Understand the Market)</a:t>
          </a:r>
          <a:endParaRPr lang="en-GB" sz="1400" b="1" kern="1200" dirty="0"/>
        </a:p>
      </dsp:txBody>
      <dsp:txXfrm>
        <a:off x="3598762" y="1564096"/>
        <a:ext cx="1362275" cy="1839808"/>
      </dsp:txXfrm>
    </dsp:sp>
    <dsp:sp modelId="{645FB237-5E20-4A8F-97E8-F41F121F48DE}">
      <dsp:nvSpPr>
        <dsp:cNvPr id="0" name=""/>
        <dsp:cNvSpPr/>
      </dsp:nvSpPr>
      <dsp:spPr>
        <a:xfrm>
          <a:off x="5286345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Requirements Development</a:t>
          </a:r>
        </a:p>
      </dsp:txBody>
      <dsp:txXfrm>
        <a:off x="5360041" y="1564096"/>
        <a:ext cx="1362275" cy="1839808"/>
      </dsp:txXfrm>
    </dsp:sp>
    <dsp:sp modelId="{62DF36CF-F820-4DD5-9D90-27B13443D2A4}">
      <dsp:nvSpPr>
        <dsp:cNvPr id="0" name=""/>
        <dsp:cNvSpPr/>
      </dsp:nvSpPr>
      <dsp:spPr>
        <a:xfrm>
          <a:off x="7047624" y="1490400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Procurement of Products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(</a:t>
          </a:r>
          <a:r>
            <a:rPr lang="en-GB" sz="1400" b="1" kern="1200" dirty="0" smtClean="0"/>
            <a:t>Innovation)</a:t>
          </a:r>
          <a:r>
            <a:rPr lang="en-GB" sz="1700" b="1" kern="1200" dirty="0" smtClean="0"/>
            <a:t> </a:t>
          </a:r>
          <a:endParaRPr lang="en-GB" sz="1700" b="1" kern="1200" dirty="0"/>
        </a:p>
      </dsp:txBody>
      <dsp:txXfrm>
        <a:off x="7121320" y="1564096"/>
        <a:ext cx="1362275" cy="1839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F57E3-137A-4F6C-9D20-AA8793E1F91D}">
      <dsp:nvSpPr>
        <dsp:cNvPr id="0" name=""/>
        <dsp:cNvSpPr/>
      </dsp:nvSpPr>
      <dsp:spPr>
        <a:xfrm>
          <a:off x="641984" y="0"/>
          <a:ext cx="7275829" cy="4968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20FE3-B0C3-474C-A479-687EF60E52F7}">
      <dsp:nvSpPr>
        <dsp:cNvPr id="0" name=""/>
        <dsp:cNvSpPr/>
      </dsp:nvSpPr>
      <dsp:spPr>
        <a:xfrm>
          <a:off x="2507" y="1490399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Internal Demand Analysis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(Asset &amp; Category Strategy)</a:t>
          </a:r>
        </a:p>
      </dsp:txBody>
      <dsp:txXfrm>
        <a:off x="76203" y="1564095"/>
        <a:ext cx="1362275" cy="1839808"/>
      </dsp:txXfrm>
    </dsp:sp>
    <dsp:sp modelId="{2AF5D5ED-5AF7-4415-B226-D7AC9A110A18}">
      <dsp:nvSpPr>
        <dsp:cNvPr id="0" name=""/>
        <dsp:cNvSpPr/>
      </dsp:nvSpPr>
      <dsp:spPr>
        <a:xfrm>
          <a:off x="1763786" y="1490399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State of the Art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(Leading edge technologies)</a:t>
          </a:r>
          <a:endParaRPr lang="en-GB" sz="1400" b="1" kern="1200" dirty="0"/>
        </a:p>
      </dsp:txBody>
      <dsp:txXfrm>
        <a:off x="1837482" y="1564095"/>
        <a:ext cx="1362275" cy="1839808"/>
      </dsp:txXfrm>
    </dsp:sp>
    <dsp:sp modelId="{D5C34D2B-121B-41B9-B67C-D51B7F8CE281}">
      <dsp:nvSpPr>
        <dsp:cNvPr id="0" name=""/>
        <dsp:cNvSpPr/>
      </dsp:nvSpPr>
      <dsp:spPr>
        <a:xfrm>
          <a:off x="3525066" y="1490399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Early Market Engagement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(Understand the Market)</a:t>
          </a:r>
          <a:endParaRPr lang="en-GB" sz="1400" b="1" kern="1200" dirty="0"/>
        </a:p>
      </dsp:txBody>
      <dsp:txXfrm>
        <a:off x="3598762" y="1564095"/>
        <a:ext cx="1362275" cy="1839808"/>
      </dsp:txXfrm>
    </dsp:sp>
    <dsp:sp modelId="{645FB237-5E20-4A8F-97E8-F41F121F48DE}">
      <dsp:nvSpPr>
        <dsp:cNvPr id="0" name=""/>
        <dsp:cNvSpPr/>
      </dsp:nvSpPr>
      <dsp:spPr>
        <a:xfrm>
          <a:off x="5286345" y="1490399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Requirements Development</a:t>
          </a:r>
        </a:p>
      </dsp:txBody>
      <dsp:txXfrm>
        <a:off x="5360041" y="1564095"/>
        <a:ext cx="1362275" cy="1839808"/>
      </dsp:txXfrm>
    </dsp:sp>
    <dsp:sp modelId="{62DF36CF-F820-4DD5-9D90-27B13443D2A4}">
      <dsp:nvSpPr>
        <dsp:cNvPr id="0" name=""/>
        <dsp:cNvSpPr/>
      </dsp:nvSpPr>
      <dsp:spPr>
        <a:xfrm>
          <a:off x="7047624" y="1490399"/>
          <a:ext cx="1509667" cy="1987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Procurement of Products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(</a:t>
          </a:r>
          <a:r>
            <a:rPr lang="en-GB" sz="1400" b="1" kern="1200" dirty="0" smtClean="0"/>
            <a:t>Innovation)</a:t>
          </a:r>
          <a:r>
            <a:rPr lang="en-GB" sz="1700" b="1" kern="1200" dirty="0" smtClean="0"/>
            <a:t> </a:t>
          </a:r>
          <a:endParaRPr lang="en-GB" sz="1700" b="1" kern="1200" dirty="0"/>
        </a:p>
      </dsp:txBody>
      <dsp:txXfrm>
        <a:off x="7121320" y="1564095"/>
        <a:ext cx="1362275" cy="18398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A7249-A496-4EFF-805C-83F4DCDB8B14}">
      <dsp:nvSpPr>
        <dsp:cNvPr id="0" name=""/>
        <dsp:cNvSpPr/>
      </dsp:nvSpPr>
      <dsp:spPr>
        <a:xfrm>
          <a:off x="618110" y="0"/>
          <a:ext cx="7005254" cy="35124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B9E7D-E6BC-4786-9F2C-AF68404878D7}">
      <dsp:nvSpPr>
        <dsp:cNvPr id="0" name=""/>
        <dsp:cNvSpPr/>
      </dsp:nvSpPr>
      <dsp:spPr>
        <a:xfrm>
          <a:off x="0" y="1053737"/>
          <a:ext cx="2472442" cy="1404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STEP 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 Pre-qualification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50+ Suppliers Responded</a:t>
          </a:r>
          <a:endParaRPr lang="en-GB" sz="1500" b="1" kern="1200" dirty="0"/>
        </a:p>
      </dsp:txBody>
      <dsp:txXfrm>
        <a:off x="68586" y="1122323"/>
        <a:ext cx="2335270" cy="1267811"/>
      </dsp:txXfrm>
    </dsp:sp>
    <dsp:sp modelId="{98636BBA-5F04-45BF-9E9D-8EADEFE47965}">
      <dsp:nvSpPr>
        <dsp:cNvPr id="0" name=""/>
        <dsp:cNvSpPr/>
      </dsp:nvSpPr>
      <dsp:spPr>
        <a:xfrm>
          <a:off x="2884516" y="1053737"/>
          <a:ext cx="2472442" cy="1404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STEP B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Invitation to Tender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Paper Assessment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(Late 2015)</a:t>
          </a:r>
          <a:endParaRPr lang="en-GB" sz="1500" b="1" kern="1200" dirty="0"/>
        </a:p>
      </dsp:txBody>
      <dsp:txXfrm>
        <a:off x="2953102" y="1122323"/>
        <a:ext cx="2335270" cy="1267811"/>
      </dsp:txXfrm>
    </dsp:sp>
    <dsp:sp modelId="{D8E9A4C8-784E-41EA-93CB-68B68395F0FC}">
      <dsp:nvSpPr>
        <dsp:cNvPr id="0" name=""/>
        <dsp:cNvSpPr/>
      </dsp:nvSpPr>
      <dsp:spPr>
        <a:xfrm>
          <a:off x="5769033" y="1053737"/>
          <a:ext cx="2472442" cy="1404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STEP C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Invitation to Tender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i="1" kern="1200" dirty="0" smtClean="0"/>
            <a:t>In Situ</a:t>
          </a:r>
          <a:r>
            <a:rPr lang="en-GB" sz="1500" b="1" kern="1200" dirty="0" smtClean="0"/>
            <a:t> Assessment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(Early 2016)</a:t>
          </a:r>
          <a:endParaRPr lang="en-GB" sz="1500" b="1" kern="1200" dirty="0"/>
        </a:p>
      </dsp:txBody>
      <dsp:txXfrm>
        <a:off x="5837619" y="1122323"/>
        <a:ext cx="2335270" cy="12678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A7249-A496-4EFF-805C-83F4DCDB8B14}">
      <dsp:nvSpPr>
        <dsp:cNvPr id="0" name=""/>
        <dsp:cNvSpPr/>
      </dsp:nvSpPr>
      <dsp:spPr>
        <a:xfrm>
          <a:off x="438390" y="0"/>
          <a:ext cx="4968429" cy="281220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5DC2C-C379-4A0D-A02B-E32A3838810B}">
      <dsp:nvSpPr>
        <dsp:cNvPr id="0" name=""/>
        <dsp:cNvSpPr/>
      </dsp:nvSpPr>
      <dsp:spPr>
        <a:xfrm>
          <a:off x="2045823" y="843662"/>
          <a:ext cx="1753563" cy="1124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~50 Products </a:t>
          </a:r>
          <a:br>
            <a:rPr lang="en-GB" sz="1500" b="1" kern="1200" dirty="0" smtClean="0"/>
          </a:br>
          <a:r>
            <a:rPr lang="en-GB" sz="1500" b="1" kern="1200" dirty="0" smtClean="0"/>
            <a:t>Contract Award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Early 2016</a:t>
          </a:r>
          <a:endParaRPr lang="en-GB" sz="1500" b="1" kern="1200" dirty="0" smtClean="0"/>
        </a:p>
      </dsp:txBody>
      <dsp:txXfrm>
        <a:off x="2100735" y="898574"/>
        <a:ext cx="1643739" cy="10150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A7249-A496-4EFF-805C-83F4DCDB8B14}">
      <dsp:nvSpPr>
        <dsp:cNvPr id="0" name=""/>
        <dsp:cNvSpPr/>
      </dsp:nvSpPr>
      <dsp:spPr>
        <a:xfrm>
          <a:off x="438390" y="0"/>
          <a:ext cx="4968429" cy="281220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5DC2C-C379-4A0D-A02B-E32A3838810B}">
      <dsp:nvSpPr>
        <dsp:cNvPr id="0" name=""/>
        <dsp:cNvSpPr/>
      </dsp:nvSpPr>
      <dsp:spPr>
        <a:xfrm>
          <a:off x="2045823" y="843662"/>
          <a:ext cx="1753563" cy="1124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Early 2018</a:t>
          </a:r>
          <a:endParaRPr lang="en-GB" sz="1500" b="1" kern="1200" dirty="0" smtClean="0"/>
        </a:p>
      </dsp:txBody>
      <dsp:txXfrm>
        <a:off x="2100735" y="898574"/>
        <a:ext cx="1643739" cy="101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B698A6-DCB7-4AC3-8DD6-45CA10A6A9AA}" type="datetimeFigureOut">
              <a:rPr lang="en-US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E0BE86-8EF0-4307-BA0B-68A35D0F8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45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E24DF5-B9A5-4244-B374-B8CA67EAAC9C}" type="datetimeFigureOut">
              <a:rPr lang="en-US"/>
              <a:pPr>
                <a:defRPr/>
              </a:pPr>
              <a:t>10/26/2015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3C341A-58BC-4DB6-8256-19C3A5A20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37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48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52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85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63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63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Represents around 25% of the lighting</a:t>
            </a:r>
            <a:r>
              <a:rPr lang="en-GB" baseline="0" dirty="0" smtClean="0"/>
              <a:t> manufacturers and suppliers ‘known’ to Europe’s largest lighting association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49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19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19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19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341A-58BC-4DB6-8256-19C3A5A208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BCBC5FF-E5F2-4FE4-B7EC-FD9A086DBA17}" type="slidenum">
              <a:rPr lang="en-GB" altLang="en-US" sz="1200" smtClean="0">
                <a:latin typeface="Times New Roman" pitchFamily="18" charset="0"/>
              </a:rPr>
              <a:pPr/>
              <a:t>5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5F3FC35-F42F-4E48-9A2B-426C4613DCD5}" type="slidenum">
              <a:rPr lang="en-GB" altLang="en-US" sz="1200" smtClean="0">
                <a:latin typeface="Times New Roman" pitchFamily="18" charset="0"/>
              </a:rPr>
              <a:pPr/>
              <a:t>6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104F062-6521-4CF6-A302-322450AB53E1}" type="slidenum">
              <a:rPr lang="en-GB" altLang="en-US" sz="1200" smtClean="0">
                <a:latin typeface="Times New Roman" pitchFamily="18" charset="0"/>
              </a:rPr>
              <a:pPr/>
              <a:t>7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8E265C-FCC4-42DA-944D-184BC44E8D9D}" type="slidenum">
              <a:rPr lang="en-GB" altLang="en-US" sz="1200" smtClean="0">
                <a:latin typeface="Times New Roman" pitchFamily="18" charset="0"/>
              </a:rPr>
              <a:pPr/>
              <a:t>8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E019AC-7C53-4B61-814C-1ECEEBD6FD87}" type="slidenum">
              <a:rPr lang="en-GB" altLang="en-US" sz="1200" smtClean="0">
                <a:latin typeface="Times New Roman" pitchFamily="18" charset="0"/>
              </a:rPr>
              <a:pPr/>
              <a:t>9</a:t>
            </a:fld>
            <a:endParaRPr lang="en-GB" altLang="en-US" sz="120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981200" y="2563813"/>
            <a:ext cx="5181600" cy="1587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981200" y="3810000"/>
            <a:ext cx="5181600" cy="1588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981200" y="4457700"/>
            <a:ext cx="2286000" cy="1920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8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partners</a:t>
            </a:r>
            <a:endParaRPr lang="en-US" sz="8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81200" y="6629400"/>
            <a:ext cx="51816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981200" y="4267200"/>
            <a:ext cx="5181600" cy="1588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5638800" y="4457700"/>
            <a:ext cx="2286000" cy="1920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8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Co-funded</a:t>
            </a:r>
            <a:r>
              <a:rPr lang="nl-NL" sz="8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8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</a:t>
            </a:r>
            <a:endParaRPr lang="en-US" sz="8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4936332" y="4934744"/>
            <a:ext cx="952500" cy="1587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8" descr="PRO_LITE_logo_title_p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"/>
            <a:ext cx="26241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PRO_LITE_partnerlogo_consip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85963" y="5416550"/>
            <a:ext cx="1143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81201" y="2895600"/>
            <a:ext cx="5181600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10"/>
          </p:nvPr>
        </p:nvSpPr>
        <p:spPr>
          <a:xfrm>
            <a:off x="1981200" y="3886200"/>
            <a:ext cx="5194300" cy="3683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1200" cap="all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11"/>
          </p:nvPr>
        </p:nvSpPr>
        <p:spPr>
          <a:xfrm>
            <a:off x="1981200" y="2679700"/>
            <a:ext cx="5194300" cy="203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1200" cap="all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823116"/>
            <a:ext cx="6020028" cy="462884"/>
          </a:xfrm>
          <a:prstGeom prst="rect">
            <a:avLst/>
          </a:prstGeom>
        </p:spPr>
        <p:txBody>
          <a:bodyPr vert="horz" lIns="0" bIns="0"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981200" y="2391461"/>
            <a:ext cx="6020028" cy="38569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Click icon to </a:t>
            </a:r>
            <a:r>
              <a:rPr lang="nl-NL" noProof="0" dirty="0" err="1" smtClean="0"/>
              <a:t>add</a:t>
            </a:r>
            <a:r>
              <a:rPr lang="nl-NL" noProof="0" dirty="0" smtClean="0"/>
              <a:t> picture</a:t>
            </a:r>
            <a:endParaRPr lang="en-US" noProof="0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Procurement of Lighting Innovation and Technology in Europe (PRO-LITE)  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ABB1-CF61-4585-9C64-B083B3DFD7EB}" type="datetime4">
              <a:rPr lang="en-US"/>
              <a:pPr>
                <a:defRPr/>
              </a:pPr>
              <a:t>October 26, 2015</a:t>
            </a:fld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86B62-E7E1-4F6F-A313-C82A793922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81200" y="1804987"/>
            <a:ext cx="6477000" cy="246221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000" i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993900" y="4495800"/>
            <a:ext cx="6477000" cy="304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1800" cap="all"/>
            </a:lvl1pPr>
          </a:lstStyle>
          <a:p>
            <a:pPr lvl="0"/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Procurement of Lighting Innovation and Technology in Europe (PRO-LITE)  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D794-B016-41D3-A240-F384FCADA0F0}" type="datetime4">
              <a:rPr lang="en-US"/>
              <a:pPr>
                <a:defRPr/>
              </a:pPr>
              <a:t>October 26, 2015</a:t>
            </a:fld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944E-16F7-4CA8-9E76-C925748CC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4676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467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B87C-BC84-46DF-90EE-39E8EA2C96EC}" type="datetime4">
              <a:rPr lang="en-US"/>
              <a:pPr>
                <a:defRPr/>
              </a:pPr>
              <a:t>October 26, 2015</a:t>
            </a:fld>
            <a:endParaRPr lang="en-US" dirty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286C-F078-4F12-80BF-FC6ADB38AC6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2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981200" y="2563813"/>
            <a:ext cx="5181600" cy="15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981200" y="3810000"/>
            <a:ext cx="51816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1981200" y="4457700"/>
            <a:ext cx="2286000" cy="1920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800" cap="all" dirty="0">
                <a:latin typeface="+mj-lt"/>
                <a:ea typeface="+mj-ea"/>
                <a:cs typeface="+mj-cs"/>
              </a:rPr>
              <a:t>partners</a:t>
            </a:r>
            <a:endParaRPr lang="en-US" sz="800" cap="all" dirty="0"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981200" y="6629400"/>
            <a:ext cx="518160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981200" y="4267200"/>
            <a:ext cx="51816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5638800" y="4457700"/>
            <a:ext cx="2286000" cy="1920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800" cap="all" dirty="0" err="1">
                <a:latin typeface="+mj-lt"/>
                <a:ea typeface="+mj-ea"/>
                <a:cs typeface="+mj-cs"/>
              </a:rPr>
              <a:t>Co-funded</a:t>
            </a:r>
            <a:r>
              <a:rPr lang="nl-NL" sz="800" cap="all" dirty="0">
                <a:latin typeface="+mj-lt"/>
                <a:ea typeface="+mj-ea"/>
                <a:cs typeface="+mj-cs"/>
              </a:rPr>
              <a:t> </a:t>
            </a:r>
            <a:r>
              <a:rPr lang="nl-NL" sz="800" cap="all" dirty="0" err="1">
                <a:latin typeface="+mj-lt"/>
                <a:ea typeface="+mj-ea"/>
                <a:cs typeface="+mj-cs"/>
              </a:rPr>
              <a:t>by</a:t>
            </a:r>
            <a:endParaRPr lang="en-US" sz="800" cap="all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4936332" y="4934744"/>
            <a:ext cx="952500" cy="15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8" descr="PRO_LITE_logo_end_p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52400"/>
            <a:ext cx="25908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PRO_LITE_partnerlogo_consip_grijs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87550" y="5418138"/>
            <a:ext cx="11255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17"/>
          <p:cNvSpPr>
            <a:spLocks noGrp="1"/>
          </p:cNvSpPr>
          <p:nvPr>
            <p:ph sz="quarter" idx="10"/>
          </p:nvPr>
        </p:nvSpPr>
        <p:spPr>
          <a:xfrm>
            <a:off x="1981200" y="3886200"/>
            <a:ext cx="5168900" cy="3683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1"/>
          </p:nvPr>
        </p:nvSpPr>
        <p:spPr>
          <a:xfrm>
            <a:off x="1981200" y="2730500"/>
            <a:ext cx="5168900" cy="106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14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RO_LITE_background_0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29718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 userDrawn="1"/>
        </p:nvCxnSpPr>
        <p:spPr>
          <a:xfrm>
            <a:off x="533400" y="6400800"/>
            <a:ext cx="815340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981200" y="1804987"/>
            <a:ext cx="6477000" cy="5715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000" baseline="0"/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Procurement of Lighting Innovation and Technology in Europe (PRO-LITE)  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000047"/>
                </a:solidFill>
              </a:defRPr>
            </a:lvl1pPr>
          </a:lstStyle>
          <a:p>
            <a:pPr>
              <a:defRPr/>
            </a:pPr>
            <a:fld id="{9D4B81CC-2A1A-4CC3-84E1-4606E011CD4B}" type="datetime4">
              <a:rPr lang="en-US"/>
              <a:pPr>
                <a:defRPr/>
              </a:pPr>
              <a:t>October 26, 2015</a:t>
            </a:fld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383A14-399D-46FF-94A7-3095521D6A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3400" y="6400800"/>
            <a:ext cx="8153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PRO_LITE_background_0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334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81200" y="1804987"/>
            <a:ext cx="6477000" cy="5715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000" baseline="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Procurement of Lighting Innovation and Technology in Europe (PRO-LITE)  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81A81C-8D01-42E2-9F2E-D37AE9A7AB89}" type="datetime4">
              <a:rPr lang="en-US"/>
              <a:pPr>
                <a:defRPr/>
              </a:pPr>
              <a:t>October 26, 2015</a:t>
            </a:fld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FFED37-9C6B-48CD-A481-6F124847F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3400" y="6400800"/>
            <a:ext cx="815340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PRO_LITE_background_0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3343275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81200" y="1804987"/>
            <a:ext cx="6477000" cy="5715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000" baseline="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Procurement of Lighting Innovation and Technology in Europe (PRO-LITE)  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000047"/>
                </a:solidFill>
              </a:defRPr>
            </a:lvl1pPr>
          </a:lstStyle>
          <a:p>
            <a:pPr>
              <a:defRPr/>
            </a:pPr>
            <a:fld id="{0C501B28-BCAF-4B38-A66F-86ACD6630037}" type="datetime4">
              <a:rPr lang="en-US"/>
              <a:pPr>
                <a:defRPr/>
              </a:pPr>
              <a:t>October 26, 2015</a:t>
            </a:fld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D0A0A6-7479-4AED-A2C0-CA1E51D425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3400" y="6400800"/>
            <a:ext cx="815340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PRO_LITE_powerpoint_small_logo_whit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2125" y="-180975"/>
            <a:ext cx="19018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044575" y="2038350"/>
            <a:ext cx="3238500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cap="all" dirty="0">
                <a:latin typeface="+mn-lt"/>
                <a:cs typeface="+mn-cs"/>
              </a:rPr>
              <a:t>Work package 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  <a:cs typeface="+mn-cs"/>
              </a:rPr>
              <a:t>Demand Side Analysis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0800000">
            <a:off x="1044575" y="1949450"/>
            <a:ext cx="32385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10800000">
            <a:off x="1044575" y="2470150"/>
            <a:ext cx="32385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10800000">
            <a:off x="5426075" y="1930400"/>
            <a:ext cx="32385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10800000">
            <a:off x="5426075" y="2451100"/>
            <a:ext cx="32385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10800000">
            <a:off x="3187700" y="2759075"/>
            <a:ext cx="32385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10800000">
            <a:off x="3187700" y="3279775"/>
            <a:ext cx="32385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10800000">
            <a:off x="3181350" y="3654425"/>
            <a:ext cx="32385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10800000">
            <a:off x="3181350" y="4346575"/>
            <a:ext cx="32385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10800000">
            <a:off x="854075" y="4657725"/>
            <a:ext cx="32385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10800000">
            <a:off x="854075" y="5340350"/>
            <a:ext cx="32385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10800000">
            <a:off x="5518150" y="4610100"/>
            <a:ext cx="32385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10800000">
            <a:off x="5527675" y="5311775"/>
            <a:ext cx="32385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10800000">
            <a:off x="3175000" y="5794375"/>
            <a:ext cx="3238500" cy="1588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10800000">
            <a:off x="3175000" y="6315075"/>
            <a:ext cx="3238500" cy="1588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175000" y="5959475"/>
            <a:ext cx="32385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cap="all" dirty="0">
                <a:solidFill>
                  <a:schemeClr val="bg1"/>
                </a:solidFill>
                <a:latin typeface="+mn-lt"/>
                <a:cs typeface="+mn-cs"/>
              </a:rPr>
              <a:t>PROCUREMENT GUIDANCE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 flipV="1">
            <a:off x="4772025" y="2265363"/>
            <a:ext cx="3175" cy="415925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152900" y="5010150"/>
            <a:ext cx="385763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4922838" y="5010150"/>
            <a:ext cx="38258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743450" y="4468813"/>
            <a:ext cx="7938" cy="493712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rot="5400000" flipH="1" flipV="1">
            <a:off x="4627563" y="3479800"/>
            <a:ext cx="239712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3187700" y="2835275"/>
            <a:ext cx="3238500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cap="all" dirty="0">
                <a:latin typeface="+mn-lt"/>
                <a:cs typeface="+mn-cs"/>
              </a:rPr>
              <a:t>Work package 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  <a:cs typeface="+mn-cs"/>
              </a:rPr>
              <a:t>Early Market Engagement 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854075" y="4721225"/>
            <a:ext cx="3238500" cy="5842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cap="all" dirty="0">
                <a:latin typeface="+mn-lt"/>
                <a:cs typeface="+mn-cs"/>
              </a:rPr>
              <a:t>Work package 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  <a:cs typeface="+mn-cs"/>
              </a:rPr>
              <a:t>Procurement Process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  <a:cs typeface="+mn-cs"/>
              </a:rPr>
              <a:t>Design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413375" y="2019300"/>
            <a:ext cx="3238500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cap="all" dirty="0">
                <a:latin typeface="+mn-lt"/>
                <a:cs typeface="+mn-cs"/>
              </a:rPr>
              <a:t>Work package 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  <a:cs typeface="+mn-cs"/>
              </a:rPr>
              <a:t>State of the Art Report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94050" y="3730625"/>
            <a:ext cx="3238500" cy="5842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cap="all" dirty="0">
                <a:latin typeface="+mn-lt"/>
                <a:cs typeface="+mn-cs"/>
              </a:rPr>
              <a:t>Work package 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  <a:cs typeface="+mn-cs"/>
              </a:rPr>
              <a:t>Specification,  Contracting, and Financing Activities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518150" y="4673600"/>
            <a:ext cx="3238500" cy="5842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cap="all" dirty="0">
                <a:latin typeface="+mn-lt"/>
                <a:cs typeface="+mn-cs"/>
              </a:rPr>
              <a:t>Work package 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  <a:cs typeface="+mn-cs"/>
              </a:rPr>
              <a:t>Development of Case Studies on the Public Procurement of Lighting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4214813" y="2219325"/>
            <a:ext cx="3381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943475" y="2219325"/>
            <a:ext cx="328613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 flipV="1">
            <a:off x="2332038" y="5440363"/>
            <a:ext cx="649287" cy="388937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6696075" y="5421313"/>
            <a:ext cx="541338" cy="379412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itle 1"/>
          <p:cNvSpPr>
            <a:spLocks noGrp="1"/>
          </p:cNvSpPr>
          <p:nvPr>
            <p:ph type="ctrTitle"/>
          </p:nvPr>
        </p:nvSpPr>
        <p:spPr>
          <a:xfrm>
            <a:off x="1930400" y="1503135"/>
            <a:ext cx="6477000" cy="33519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5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Procurement of Lighting Innovation and Technology in Europe (PRO-LITE)  </a:t>
            </a:r>
          </a:p>
        </p:txBody>
      </p:sp>
      <p:sp>
        <p:nvSpPr>
          <p:cNvPr id="36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000047"/>
                </a:solidFill>
              </a:defRPr>
            </a:lvl1pPr>
          </a:lstStyle>
          <a:p>
            <a:pPr>
              <a:defRPr/>
            </a:pPr>
            <a:fld id="{1D0406A3-0D2B-4F6D-B30A-121346DB1946}" type="datetime4">
              <a:rPr lang="en-US"/>
              <a:pPr>
                <a:defRPr/>
              </a:pPr>
              <a:t>October 26, 2015</a:t>
            </a:fld>
            <a:endParaRPr lang="en-US" dirty="0"/>
          </a:p>
        </p:txBody>
      </p:sp>
      <p:sp>
        <p:nvSpPr>
          <p:cNvPr id="3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14BEE3-9428-4264-9A30-53A6421CD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968500" y="2882900"/>
            <a:ext cx="65151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98410"/>
            <a:ext cx="6477000" cy="5715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000"/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369910"/>
            <a:ext cx="6477000" cy="495300"/>
          </a:xfrm>
          <a:prstGeom prst="rect">
            <a:avLst/>
          </a:prstGeom>
        </p:spPr>
        <p:txBody>
          <a:bodyPr vert="horz" lIns="0" bIns="0"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981201" y="2870200"/>
            <a:ext cx="6477000" cy="330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Procurement of Lighting Innovation and Technology in Europe (PRO-LITE)  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000">
                <a:solidFill>
                  <a:srgbClr val="000047"/>
                </a:solidFill>
              </a:defRPr>
            </a:lvl1pPr>
          </a:lstStyle>
          <a:p>
            <a:pPr>
              <a:defRPr/>
            </a:pPr>
            <a:fld id="{E5AF98D8-4FFC-4768-9D93-6966E7EC9E21}" type="datetime4">
              <a:rPr lang="en-US"/>
              <a:pPr>
                <a:defRPr/>
              </a:pPr>
              <a:t>October 26, 2015</a:t>
            </a:fld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677D4B1-671E-44CE-8B54-1E043AF98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871788"/>
            <a:ext cx="6477000" cy="3452812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—"/>
              <a:defRPr sz="1800"/>
            </a:lvl1pPr>
            <a:lvl2pPr>
              <a:buFont typeface="Lucida Grande"/>
              <a:buChar char="-"/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81200" y="1804987"/>
            <a:ext cx="6477000" cy="5715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000" baseline="0"/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/>
          </p:nvPr>
        </p:nvSpPr>
        <p:spPr>
          <a:xfrm>
            <a:off x="1981200" y="2376487"/>
            <a:ext cx="6477000" cy="495300"/>
          </a:xfrm>
          <a:prstGeom prst="rect">
            <a:avLst/>
          </a:prstGeom>
        </p:spPr>
        <p:txBody>
          <a:bodyPr vert="horz" lIns="0" bIns="0"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Procurement of Lighting Innovation and Technology in Europe (PRO-LITE)  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8FF0F-40B3-4FD9-9327-50FE4743BBCC}" type="datetime4">
              <a:rPr lang="en-US"/>
              <a:pPr>
                <a:defRPr/>
              </a:pPr>
              <a:t>October 26, 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E491-8DEF-4B5F-A494-A32921B2B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6028954" y="1905000"/>
            <a:ext cx="2745946" cy="1828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Click icon to </a:t>
            </a:r>
            <a:r>
              <a:rPr lang="nl-NL" noProof="0" dirty="0" err="1" smtClean="0"/>
              <a:t>add</a:t>
            </a:r>
            <a:r>
              <a:rPr lang="nl-NL" noProof="0" dirty="0" smtClean="0"/>
              <a:t>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6028954" y="4038600"/>
            <a:ext cx="2745946" cy="1828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Click icon to </a:t>
            </a:r>
            <a:r>
              <a:rPr lang="nl-NL" noProof="0" dirty="0" err="1" smtClean="0"/>
              <a:t>add</a:t>
            </a:r>
            <a:r>
              <a:rPr lang="nl-NL" noProof="0" dirty="0" smtClean="0"/>
              <a:t> picture</a:t>
            </a:r>
            <a:endParaRPr lang="en-US" noProof="0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981201" y="2400300"/>
            <a:ext cx="3822700" cy="330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81200" y="1823116"/>
            <a:ext cx="3810000" cy="462884"/>
          </a:xfrm>
          <a:prstGeom prst="rect">
            <a:avLst/>
          </a:prstGeom>
        </p:spPr>
        <p:txBody>
          <a:bodyPr vert="horz" lIns="0" bIns="0"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Procurement of Lighting Innovation and Technology in Europe (PRO-LITE) 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B9415-E42B-4D4C-A1DC-6A47986ED0C0}" type="datetime4">
              <a:rPr lang="en-US"/>
              <a:pPr>
                <a:defRPr/>
              </a:pPr>
              <a:t>October 26, 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EC5A-DD62-46AD-802F-75B45A5309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O_LITE_partnerlogo_TF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84375" y="4800600"/>
            <a:ext cx="11604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 descr="PRO_LITE_partnerlogo_bremen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314700" y="4800600"/>
            <a:ext cx="19113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3" descr="PRO_LITE_partnerlogo_EU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589588" y="4749800"/>
            <a:ext cx="16557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7" descr="PRO_LITE_partnerlogo_eve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403600" y="5365750"/>
            <a:ext cx="1651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6" descr="PRO_LITE_partnerlogo_piano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973263" y="6037263"/>
            <a:ext cx="17526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8" descr="PRO_LITE_partnerlogo_torino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4000500" y="5791200"/>
            <a:ext cx="10366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981200" y="6538913"/>
            <a:ext cx="5638800" cy="3190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Procurement of Lighting Innovation and Technology in Europe (PRO-LITE)  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2"/>
          </p:nvPr>
        </p:nvSpPr>
        <p:spPr>
          <a:xfrm>
            <a:off x="533400" y="6538913"/>
            <a:ext cx="1143000" cy="319087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4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C87B73-3A5E-4E46-BA3C-BAC00B0035F6}" type="datetime4">
              <a:rPr lang="en-US"/>
              <a:pPr>
                <a:defRPr/>
              </a:pPr>
              <a:t>October 26, 2015</a:t>
            </a:fld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772400" y="6538913"/>
            <a:ext cx="914400" cy="3190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ADBA33-2D1B-48A5-ABB2-0A7F3B9E2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400" y="6400800"/>
            <a:ext cx="815340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PRO_LITE_powerpoint_small_logo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33400" y="152400"/>
            <a:ext cx="17208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981200" y="6538913"/>
            <a:ext cx="5638800" cy="3190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Procurement of Lighting Innovation and Technology in Europe (PRO-LITE)  </a:t>
            </a: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2"/>
          </p:nvPr>
        </p:nvSpPr>
        <p:spPr>
          <a:xfrm>
            <a:off x="533400" y="6538913"/>
            <a:ext cx="1143000" cy="319087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4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A31881-9FA1-4D18-AEA6-DFF386CE683A}" type="datetime4">
              <a:rPr lang="en-US"/>
              <a:pPr>
                <a:defRPr/>
              </a:pPr>
              <a:t>October 26, 2015</a:t>
            </a:fld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772400" y="6538913"/>
            <a:ext cx="914400" cy="3190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CD78EA-B148-4517-90F4-4C3E55FAC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400800"/>
            <a:ext cx="815340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88" r:id="rId3"/>
    <p:sldLayoutId id="2147483689" r:id="rId4"/>
    <p:sldLayoutId id="2147483690" r:id="rId5"/>
    <p:sldLayoutId id="2147483698" r:id="rId6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 bwMode="auto">
          <a:xfrm>
            <a:off x="1981200" y="2876550"/>
            <a:ext cx="5181600" cy="914400"/>
          </a:xfrm>
          <a:noFill/>
          <a:ln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4000" b="1" dirty="0" smtClean="0"/>
              <a:t>PRO-LITE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/>
              <a:t>October </a:t>
            </a:r>
            <a:r>
              <a:rPr lang="en-US" sz="1600" b="1" dirty="0" smtClean="0"/>
              <a:t>2015</a:t>
            </a:r>
            <a:endParaRPr lang="en-US" sz="1600" b="1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1981199" y="2679700"/>
            <a:ext cx="5381502" cy="158503"/>
          </a:xfrm>
        </p:spPr>
        <p:txBody>
          <a:bodyPr/>
          <a:lstStyle/>
          <a:p>
            <a:r>
              <a:rPr lang="en-GB" b="1" dirty="0" smtClean="0"/>
              <a:t>Procurement of Lighting innovation &amp; Technology in europe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1766" y="1518221"/>
            <a:ext cx="7655944" cy="4803251"/>
            <a:chOff x="1061766" y="1561763"/>
            <a:chExt cx="7655944" cy="4803251"/>
          </a:xfrm>
        </p:grpSpPr>
        <p:grpSp>
          <p:nvGrpSpPr>
            <p:cNvPr id="19" name="Group 18"/>
            <p:cNvGrpSpPr/>
            <p:nvPr/>
          </p:nvGrpSpPr>
          <p:grpSpPr>
            <a:xfrm>
              <a:off x="1061766" y="1561763"/>
              <a:ext cx="7655944" cy="4803251"/>
              <a:chOff x="1064662" y="1561763"/>
              <a:chExt cx="7655944" cy="4803251"/>
            </a:xfrm>
          </p:grpSpPr>
          <p:pic>
            <p:nvPicPr>
              <p:cNvPr id="9" name="Picture 8" descr="PictureA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4662" y="1561763"/>
                <a:ext cx="7655944" cy="4803251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517569" y="5866410"/>
                <a:ext cx="261257" cy="2018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69376" y="5876306"/>
                <a:ext cx="261257" cy="2018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223164" y="5864431"/>
                <a:ext cx="261257" cy="2018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565075" y="5864430"/>
                <a:ext cx="261257" cy="2018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918863" y="5888181"/>
                <a:ext cx="261257" cy="2018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3" name="Picture 22" descr="PictureA.png"/>
            <p:cNvPicPr>
              <a:picLocks noChangeAspect="1"/>
            </p:cNvPicPr>
            <p:nvPr/>
          </p:nvPicPr>
          <p:blipFill rotWithShape="1">
            <a:blip r:embed="rId3"/>
            <a:srcRect l="18693" t="31093" r="68653" b="53173"/>
            <a:stretch/>
          </p:blipFill>
          <p:spPr>
            <a:xfrm>
              <a:off x="2453720" y="2458980"/>
              <a:ext cx="2149690" cy="1676983"/>
            </a:xfrm>
            <a:prstGeom prst="rect">
              <a:avLst/>
            </a:prstGeom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comparis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959" y="2027180"/>
            <a:ext cx="2724150" cy="1676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9000" y="568102"/>
            <a:ext cx="82414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2"/>
                </a:solidFill>
              </a:rPr>
              <a:t>Internal Demand Analysis</a:t>
            </a:r>
          </a:p>
          <a:p>
            <a:pPr algn="r"/>
            <a:r>
              <a:rPr lang="en-GB" sz="3200" b="1" dirty="0" smtClean="0">
                <a:solidFill>
                  <a:schemeClr val="tx2"/>
                </a:solidFill>
              </a:rPr>
              <a:t>- Whole Life Cost Comparison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592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69000" y="1148662"/>
            <a:ext cx="82414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2"/>
                </a:solidFill>
              </a:rPr>
              <a:t>Internal Demand Analysis</a:t>
            </a:r>
          </a:p>
          <a:p>
            <a:pPr algn="r"/>
            <a:r>
              <a:rPr lang="en-GB" sz="3200" b="1" dirty="0" smtClean="0">
                <a:solidFill>
                  <a:schemeClr val="tx2"/>
                </a:solidFill>
              </a:rPr>
              <a:t>- </a:t>
            </a:r>
            <a:r>
              <a:rPr lang="en-GB" sz="3200" b="1" dirty="0">
                <a:solidFill>
                  <a:schemeClr val="tx2"/>
                </a:solidFill>
              </a:rPr>
              <a:t>W</a:t>
            </a:r>
            <a:r>
              <a:rPr lang="en-GB" sz="3200" b="1" dirty="0" smtClean="0">
                <a:solidFill>
                  <a:schemeClr val="tx2"/>
                </a:solidFill>
              </a:rPr>
              <a:t>here to target for </a:t>
            </a:r>
            <a:r>
              <a:rPr lang="en-GB" sz="3200" b="1" u="sng" dirty="0" smtClean="0">
                <a:solidFill>
                  <a:schemeClr val="tx2"/>
                </a:solidFill>
              </a:rPr>
              <a:t>savings</a:t>
            </a:r>
            <a:endParaRPr lang="en-GB" sz="14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497541" y="3310121"/>
            <a:ext cx="53101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Maintenance </a:t>
            </a:r>
            <a:r>
              <a:rPr lang="en-GB" sz="2800" dirty="0">
                <a:solidFill>
                  <a:srgbClr val="FF0000"/>
                </a:solidFill>
              </a:rPr>
              <a:t>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Installation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</a:rPr>
              <a:t>Products Unit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C000"/>
                </a:solidFill>
              </a:rPr>
              <a:t>Cleaning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B050"/>
                </a:solidFill>
              </a:rPr>
              <a:t>Energy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Up Arrow 2"/>
          <p:cNvSpPr/>
          <p:nvPr/>
        </p:nvSpPr>
        <p:spPr>
          <a:xfrm>
            <a:off x="1963563" y="2600437"/>
            <a:ext cx="1067955" cy="347331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just"/>
            <a:r>
              <a:rPr lang="en-GB" b="1" dirty="0"/>
              <a:t>I</a:t>
            </a:r>
            <a:r>
              <a:rPr lang="en-GB" b="1" dirty="0" smtClean="0"/>
              <a:t>MPORTANCE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35021" y="2525672"/>
            <a:ext cx="506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Capital vs. Operational expenditure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380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54942569"/>
              </p:ext>
            </p:extLst>
          </p:nvPr>
        </p:nvGraphicFramePr>
        <p:xfrm>
          <a:off x="279400" y="974900"/>
          <a:ext cx="8559800" cy="49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57300" y="1439008"/>
            <a:ext cx="2181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Process</a:t>
            </a:r>
            <a:endParaRPr lang="en-GB" sz="1600" dirty="0"/>
          </a:p>
        </p:txBody>
      </p:sp>
      <p:sp>
        <p:nvSpPr>
          <p:cNvPr id="2" name="Right Arrow 1"/>
          <p:cNvSpPr/>
          <p:nvPr/>
        </p:nvSpPr>
        <p:spPr>
          <a:xfrm>
            <a:off x="885825" y="4762500"/>
            <a:ext cx="7639050" cy="1266825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 smtClean="0">
                <a:solidFill>
                  <a:schemeClr val="tx1"/>
                </a:solidFill>
              </a:rPr>
              <a:t>Procure products that demonstrate the </a:t>
            </a:r>
            <a:r>
              <a:rPr lang="en-GB" b="1" dirty="0">
                <a:solidFill>
                  <a:schemeClr val="tx1"/>
                </a:solidFill>
              </a:rPr>
              <a:t>b</a:t>
            </a:r>
            <a:r>
              <a:rPr lang="en-GB" b="1" dirty="0" smtClean="0">
                <a:solidFill>
                  <a:schemeClr val="tx1"/>
                </a:solidFill>
              </a:rPr>
              <a:t>est </a:t>
            </a:r>
          </a:p>
          <a:p>
            <a:pPr lvl="0" algn="ctr"/>
            <a:r>
              <a:rPr lang="en-GB" b="1" dirty="0" smtClean="0">
                <a:solidFill>
                  <a:schemeClr val="tx1"/>
                </a:solidFill>
              </a:rPr>
              <a:t>Whole Life Cost and Performance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6888" y="629384"/>
            <a:ext cx="8241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2"/>
                </a:solidFill>
              </a:rPr>
              <a:t>State of the Art</a:t>
            </a:r>
          </a:p>
          <a:p>
            <a:pPr algn="r"/>
            <a:r>
              <a:rPr lang="en-GB" sz="3600" b="1" dirty="0" smtClean="0">
                <a:solidFill>
                  <a:schemeClr val="tx2"/>
                </a:solidFill>
              </a:rPr>
              <a:t>What could we ask for?</a:t>
            </a:r>
            <a:endParaRPr lang="en-GB" sz="1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31759" t="10000" r="30000" b="3926"/>
          <a:stretch>
            <a:fillRect/>
          </a:stretch>
        </p:blipFill>
        <p:spPr bwMode="auto">
          <a:xfrm>
            <a:off x="1379916" y="2002806"/>
            <a:ext cx="2779922" cy="39107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4"/>
          <p:cNvPicPr preferRelativeResize="0">
            <a:picLocks noChangeAspect="1" noChangeArrowheads="1"/>
          </p:cNvPicPr>
          <p:nvPr/>
        </p:nvPicPr>
        <p:blipFill>
          <a:blip r:embed="rId4"/>
          <a:srcRect l="31667" t="10000" r="30000" b="4074"/>
          <a:stretch>
            <a:fillRect/>
          </a:stretch>
        </p:blipFill>
        <p:spPr bwMode="auto">
          <a:xfrm>
            <a:off x="5021776" y="2002806"/>
            <a:ext cx="2786610" cy="3903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87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13726491"/>
              </p:ext>
            </p:extLst>
          </p:nvPr>
        </p:nvGraphicFramePr>
        <p:xfrm>
          <a:off x="279400" y="974900"/>
          <a:ext cx="8559800" cy="49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57300" y="1439008"/>
            <a:ext cx="2181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Process</a:t>
            </a:r>
            <a:endParaRPr lang="en-GB" sz="1600" dirty="0"/>
          </a:p>
        </p:txBody>
      </p:sp>
      <p:sp>
        <p:nvSpPr>
          <p:cNvPr id="2" name="Right Arrow 1"/>
          <p:cNvSpPr/>
          <p:nvPr/>
        </p:nvSpPr>
        <p:spPr>
          <a:xfrm>
            <a:off x="885825" y="4762500"/>
            <a:ext cx="7639050" cy="1266825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 smtClean="0">
                <a:solidFill>
                  <a:schemeClr val="tx1"/>
                </a:solidFill>
              </a:rPr>
              <a:t>Procure products that demonstrate the </a:t>
            </a:r>
            <a:r>
              <a:rPr lang="en-GB" b="1" dirty="0">
                <a:solidFill>
                  <a:schemeClr val="tx1"/>
                </a:solidFill>
              </a:rPr>
              <a:t>b</a:t>
            </a:r>
            <a:r>
              <a:rPr lang="en-GB" b="1" dirty="0" smtClean="0">
                <a:solidFill>
                  <a:schemeClr val="tx1"/>
                </a:solidFill>
              </a:rPr>
              <a:t>est </a:t>
            </a:r>
          </a:p>
          <a:p>
            <a:pPr lvl="0" algn="ctr"/>
            <a:r>
              <a:rPr lang="en-GB" b="1" dirty="0" smtClean="0">
                <a:solidFill>
                  <a:schemeClr val="tx1"/>
                </a:solidFill>
              </a:rPr>
              <a:t>Whole Life Cost and Performance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1" name="Picture 2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r="28333"/>
          <a:stretch/>
        </p:blipFill>
        <p:spPr bwMode="auto">
          <a:xfrm>
            <a:off x="1533544" y="2200290"/>
            <a:ext cx="2700000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3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5" t="3715" r="28809"/>
          <a:stretch/>
        </p:blipFill>
        <p:spPr bwMode="auto">
          <a:xfrm>
            <a:off x="4920018" y="2200290"/>
            <a:ext cx="2700000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486888" y="629384"/>
            <a:ext cx="8241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2"/>
                </a:solidFill>
              </a:rPr>
              <a:t>Early Market Engagement</a:t>
            </a:r>
          </a:p>
          <a:p>
            <a:pPr algn="r"/>
            <a:r>
              <a:rPr lang="en-GB" sz="3600" b="1" dirty="0" smtClean="0">
                <a:solidFill>
                  <a:schemeClr val="tx2"/>
                </a:solidFill>
              </a:rPr>
              <a:t>- Who, where, what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51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86" y="4007633"/>
            <a:ext cx="2340000" cy="2384146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3350" y="5081587"/>
            <a:ext cx="6477000" cy="571500"/>
          </a:xfrm>
        </p:spPr>
        <p:txBody>
          <a:bodyPr/>
          <a:lstStyle/>
          <a:p>
            <a:pPr algn="r"/>
            <a:r>
              <a:rPr lang="en-GB" dirty="0" smtClean="0"/>
              <a:t>Europe's Lighting </a:t>
            </a:r>
            <a:r>
              <a:rPr lang="en-GB" dirty="0"/>
              <a:t>Industry </a:t>
            </a:r>
            <a:r>
              <a:rPr lang="en-GB" dirty="0" smtClean="0"/>
              <a:t>Association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19075" y="2471737"/>
            <a:ext cx="6477000" cy="5715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/>
              <a:t>Lux Review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2559112"/>
            <a:ext cx="1512000" cy="2016000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1981200" y="1433512"/>
            <a:ext cx="6477000" cy="5715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4762500" y="2471737"/>
            <a:ext cx="6477000" cy="5715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/>
              <a:t>Lux Live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36" y="2571744"/>
            <a:ext cx="1980000" cy="113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6" y="2407444"/>
            <a:ext cx="4469758" cy="3348000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Highlights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52" y="5335853"/>
            <a:ext cx="1000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81200" y="1033462"/>
            <a:ext cx="6477000" cy="571500"/>
          </a:xfrm>
        </p:spPr>
        <p:txBody>
          <a:bodyPr/>
          <a:lstStyle/>
          <a:p>
            <a:r>
              <a:rPr lang="en-GB" dirty="0" smtClean="0"/>
              <a:t>Received information on over 350 lighting products from over 70 different manufacturers and suppliers</a:t>
            </a:r>
            <a:br>
              <a:rPr lang="en-GB" dirty="0" smtClean="0"/>
            </a:br>
            <a:r>
              <a:rPr lang="en-GB" sz="1600" dirty="0" smtClean="0"/>
              <a:t>(equivalent to approximately 25% of the </a:t>
            </a:r>
            <a:r>
              <a:rPr lang="en-GB" sz="1600" b="1" u="sng" dirty="0" smtClean="0"/>
              <a:t>known</a:t>
            </a:r>
            <a:r>
              <a:rPr lang="en-GB" sz="1600" dirty="0" smtClean="0"/>
              <a:t> European suppliers)</a:t>
            </a:r>
            <a:endParaRPr lang="en-GB" sz="1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4775" y="2366853"/>
            <a:ext cx="6477000" cy="3452812"/>
          </a:xfrm>
        </p:spPr>
        <p:txBody>
          <a:bodyPr/>
          <a:lstStyle/>
          <a:p>
            <a:pPr marL="457200" lvl="1" indent="0">
              <a:buNone/>
            </a:pPr>
            <a:endParaRPr lang="en-GB" sz="1800" dirty="0" smtClean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r>
              <a:rPr lang="en-GB" sz="2400" dirty="0" smtClean="0"/>
              <a:t>Reponses received from</a:t>
            </a:r>
          </a:p>
          <a:p>
            <a:pPr lvl="2"/>
            <a:r>
              <a:rPr lang="en-GB" sz="2400" dirty="0" smtClean="0"/>
              <a:t>UK</a:t>
            </a:r>
          </a:p>
          <a:p>
            <a:pPr lvl="2"/>
            <a:r>
              <a:rPr lang="en-GB" sz="2400" dirty="0" smtClean="0"/>
              <a:t>Europe</a:t>
            </a:r>
          </a:p>
          <a:p>
            <a:pPr lvl="2"/>
            <a:r>
              <a:rPr lang="en-GB" sz="2400" dirty="0" smtClean="0"/>
              <a:t>Asia</a:t>
            </a:r>
          </a:p>
          <a:p>
            <a:pPr lvl="2"/>
            <a:r>
              <a:rPr lang="en-GB" sz="2400" dirty="0" smtClean="0"/>
              <a:t>North America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5" t="42837" r="8299"/>
          <a:stretch/>
        </p:blipFill>
        <p:spPr>
          <a:xfrm>
            <a:off x="3464852" y="3618777"/>
            <a:ext cx="2196000" cy="2602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8" t="14221"/>
          <a:stretch/>
        </p:blipFill>
        <p:spPr>
          <a:xfrm>
            <a:off x="7217665" y="4065948"/>
            <a:ext cx="1774139" cy="1782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5" t="40954" r="30491"/>
          <a:stretch/>
        </p:blipFill>
        <p:spPr>
          <a:xfrm>
            <a:off x="4992866" y="3058913"/>
            <a:ext cx="1080000" cy="1007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18706" r="28734" b="33877"/>
          <a:stretch/>
        </p:blipFill>
        <p:spPr>
          <a:xfrm>
            <a:off x="6923935" y="5278605"/>
            <a:ext cx="1008000" cy="742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r="37502" b="38530"/>
          <a:stretch/>
        </p:blipFill>
        <p:spPr>
          <a:xfrm>
            <a:off x="5532866" y="3888166"/>
            <a:ext cx="1404000" cy="13537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5" b="33523"/>
          <a:stretch/>
        </p:blipFill>
        <p:spPr>
          <a:xfrm>
            <a:off x="6221935" y="2783151"/>
            <a:ext cx="1836000" cy="1349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9" b="41336"/>
          <a:stretch/>
        </p:blipFill>
        <p:spPr>
          <a:xfrm>
            <a:off x="5762924" y="5344154"/>
            <a:ext cx="943884" cy="75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17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470208"/>
              </p:ext>
            </p:extLst>
          </p:nvPr>
        </p:nvGraphicFramePr>
        <p:xfrm>
          <a:off x="1981200" y="2871788"/>
          <a:ext cx="6477000" cy="345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Good information received on all Product Types of interest to TfL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18962" y="2126951"/>
            <a:ext cx="78243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Funded by the European Commission</a:t>
            </a:r>
          </a:p>
          <a:p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Engage more effectively with manufacturers </a:t>
            </a:r>
          </a:p>
          <a:p>
            <a:r>
              <a:rPr lang="en-GB" sz="2800" dirty="0" smtClean="0"/>
              <a:t>			to procure better products and services</a:t>
            </a:r>
          </a:p>
          <a:p>
            <a:pPr algn="r"/>
            <a:r>
              <a:rPr lang="en-GB" sz="2800" dirty="0" smtClean="0"/>
              <a:t>(Communication)</a:t>
            </a:r>
          </a:p>
          <a:p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Case study is Lighting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888" y="629384"/>
            <a:ext cx="8241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Background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688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279266"/>
              </p:ext>
            </p:extLst>
          </p:nvPr>
        </p:nvGraphicFramePr>
        <p:xfrm>
          <a:off x="1981200" y="2871788"/>
          <a:ext cx="6477000" cy="345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81200" y="1385887"/>
            <a:ext cx="6477000" cy="571500"/>
          </a:xfrm>
        </p:spPr>
        <p:txBody>
          <a:bodyPr/>
          <a:lstStyle/>
          <a:p>
            <a:r>
              <a:rPr lang="en-GB" dirty="0" smtClean="0"/>
              <a:t>The annual turnover of organisations that responded ranges from </a:t>
            </a:r>
            <a:br>
              <a:rPr lang="en-GB" dirty="0" smtClean="0"/>
            </a:br>
            <a:r>
              <a:rPr lang="en-GB" dirty="0" smtClean="0"/>
              <a:t>£0 – 4 billion per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785651"/>
              </p:ext>
            </p:extLst>
          </p:nvPr>
        </p:nvGraphicFramePr>
        <p:xfrm>
          <a:off x="1981200" y="2871788"/>
          <a:ext cx="6477000" cy="345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33575" y="1385887"/>
            <a:ext cx="6477000" cy="571500"/>
          </a:xfrm>
        </p:spPr>
        <p:txBody>
          <a:bodyPr/>
          <a:lstStyle/>
          <a:p>
            <a:r>
              <a:rPr lang="en-GB" dirty="0" smtClean="0"/>
              <a:t>35% of the market sampled have been trading for less than 10 years, </a:t>
            </a:r>
            <a:br>
              <a:rPr lang="en-GB" dirty="0" smtClean="0"/>
            </a:br>
            <a:r>
              <a:rPr lang="en-GB" dirty="0" smtClean="0"/>
              <a:t>and over 75% less than 50 years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084907"/>
              </p:ext>
            </p:extLst>
          </p:nvPr>
        </p:nvGraphicFramePr>
        <p:xfrm>
          <a:off x="2105025" y="2757488"/>
          <a:ext cx="6477000" cy="345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Information on LED technologies dominated the response (97%)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706028"/>
              </p:ext>
            </p:extLst>
          </p:nvPr>
        </p:nvGraphicFramePr>
        <p:xfrm>
          <a:off x="1981200" y="2871788"/>
          <a:ext cx="6477000" cy="345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81200" y="1427623"/>
            <a:ext cx="6477000" cy="571500"/>
          </a:xfrm>
        </p:spPr>
        <p:txBody>
          <a:bodyPr/>
          <a:lstStyle/>
          <a:p>
            <a:r>
              <a:rPr lang="en-GB" dirty="0" smtClean="0"/>
              <a:t>Two-thirds of LED products are sold with 5 years warranty or more, and 90% are sold with 3 years or more.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376111"/>
              </p:ext>
            </p:extLst>
          </p:nvPr>
        </p:nvGraphicFramePr>
        <p:xfrm>
          <a:off x="1981200" y="2871788"/>
          <a:ext cx="6477000" cy="345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81200" y="1447647"/>
            <a:ext cx="6477000" cy="571500"/>
          </a:xfrm>
        </p:spPr>
        <p:txBody>
          <a:bodyPr/>
          <a:lstStyle/>
          <a:p>
            <a:r>
              <a:rPr lang="en-GB" dirty="0" smtClean="0"/>
              <a:t>70% of LED products are sold with the CE marking, and just under 30% have both the CE and ENEC markings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 Ballasts</a:t>
            </a:r>
          </a:p>
          <a:p>
            <a:r>
              <a:rPr lang="en-GB" sz="2800" dirty="0" smtClean="0"/>
              <a:t> Drivers</a:t>
            </a:r>
          </a:p>
          <a:p>
            <a:r>
              <a:rPr lang="en-GB" sz="2800" dirty="0" smtClean="0"/>
              <a:t> Emitters</a:t>
            </a:r>
          </a:p>
          <a:p>
            <a:r>
              <a:rPr lang="en-GB" sz="2800" dirty="0" smtClean="0"/>
              <a:t>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79% of manufacturers rely on other suppliers/manufacturers for parts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71912"/>
            <a:ext cx="29337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2" y="2907506"/>
            <a:ext cx="3014663" cy="3014663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GB" dirty="0" smtClean="0"/>
              <a:t>90% of manufacturers registered for ISO9001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88" y="4431512"/>
            <a:ext cx="2164551" cy="1512000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93% of manufacturers believe their products are eligible for the UK governments Enhanced Capital Allowances Scheme (and registering product where possible)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4060031"/>
            <a:ext cx="3748088" cy="1874044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90% of manufacturers would be willing to develop a bespoke lighting technology for TfL for which TfL would own the Intellectual Property Rights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81200" y="1804987"/>
            <a:ext cx="6698776" cy="571500"/>
          </a:xfrm>
        </p:spPr>
        <p:txBody>
          <a:bodyPr/>
          <a:lstStyle/>
          <a:p>
            <a:r>
              <a:rPr lang="en-GB" dirty="0" smtClean="0"/>
              <a:t>Lighting Suppliers Morning – April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92" y="2598939"/>
            <a:ext cx="6477000" cy="3015853"/>
          </a:xfrm>
        </p:spPr>
      </p:pic>
    </p:spTree>
    <p:extLst>
      <p:ext uri="{BB962C8B-B14F-4D97-AF65-F5344CB8AC3E}">
        <p14:creationId xmlns:p14="http://schemas.microsoft.com/office/powerpoint/2010/main" val="32554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97783017"/>
              </p:ext>
            </p:extLst>
          </p:nvPr>
        </p:nvGraphicFramePr>
        <p:xfrm>
          <a:off x="279400" y="974900"/>
          <a:ext cx="8559800" cy="49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57300" y="1439008"/>
            <a:ext cx="2181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Process</a:t>
            </a:r>
            <a:endParaRPr lang="en-GB" sz="1600" dirty="0"/>
          </a:p>
        </p:txBody>
      </p:sp>
      <p:sp>
        <p:nvSpPr>
          <p:cNvPr id="2" name="Right Arrow 1"/>
          <p:cNvSpPr/>
          <p:nvPr/>
        </p:nvSpPr>
        <p:spPr>
          <a:xfrm>
            <a:off x="885825" y="4762500"/>
            <a:ext cx="7639050" cy="1266825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 smtClean="0">
                <a:solidFill>
                  <a:schemeClr val="tx1"/>
                </a:solidFill>
              </a:rPr>
              <a:t>Procure products that demonstrate the </a:t>
            </a:r>
            <a:r>
              <a:rPr lang="en-GB" b="1" dirty="0">
                <a:solidFill>
                  <a:schemeClr val="tx1"/>
                </a:solidFill>
              </a:rPr>
              <a:t>b</a:t>
            </a:r>
            <a:r>
              <a:rPr lang="en-GB" b="1" dirty="0" smtClean="0">
                <a:solidFill>
                  <a:schemeClr val="tx1"/>
                </a:solidFill>
              </a:rPr>
              <a:t>est </a:t>
            </a:r>
          </a:p>
          <a:p>
            <a:pPr lvl="0" algn="ctr"/>
            <a:r>
              <a:rPr lang="en-GB" b="1" dirty="0" smtClean="0">
                <a:solidFill>
                  <a:schemeClr val="tx1"/>
                </a:solidFill>
              </a:rPr>
              <a:t>Whole Life Cost and Performance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5656" y="2241388"/>
            <a:ext cx="8915401" cy="3984327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dirty="0" smtClean="0"/>
              <a:t>Presented – just some of the key findings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Broad representation from the market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LED technologies dominated responses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Much more informed view on quality and limitations of the technologies available on the market </a:t>
            </a:r>
          </a:p>
          <a:p>
            <a:pPr lvl="2"/>
            <a:r>
              <a:rPr lang="en-GB" dirty="0" smtClean="0"/>
              <a:t>Strengths and weaknesses of products &amp; organisations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6888" y="629384"/>
            <a:ext cx="8241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Summary of Market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Engagement</a:t>
            </a:r>
            <a:endParaRPr lang="en-GB" sz="1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green tick.jpg"/>
          <p:cNvPicPr>
            <a:picLocks noChangeAspect="1"/>
          </p:cNvPicPr>
          <p:nvPr/>
        </p:nvPicPr>
        <p:blipFill rotWithShape="1">
          <a:blip r:embed="rId3"/>
          <a:srcRect l="7722" r="4247"/>
          <a:stretch/>
        </p:blipFill>
        <p:spPr>
          <a:xfrm>
            <a:off x="7256830" y="93037"/>
            <a:ext cx="1780162" cy="1514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64500848"/>
              </p:ext>
            </p:extLst>
          </p:nvPr>
        </p:nvGraphicFramePr>
        <p:xfrm>
          <a:off x="279400" y="974900"/>
          <a:ext cx="8559800" cy="49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57300" y="1439008"/>
            <a:ext cx="2181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Process</a:t>
            </a:r>
            <a:endParaRPr lang="en-GB" sz="1600" dirty="0"/>
          </a:p>
        </p:txBody>
      </p:sp>
      <p:sp>
        <p:nvSpPr>
          <p:cNvPr id="2" name="Right Arrow 1"/>
          <p:cNvSpPr/>
          <p:nvPr/>
        </p:nvSpPr>
        <p:spPr>
          <a:xfrm>
            <a:off x="885825" y="4762500"/>
            <a:ext cx="7639050" cy="1266825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 smtClean="0">
                <a:solidFill>
                  <a:schemeClr val="tx1"/>
                </a:solidFill>
              </a:rPr>
              <a:t>Procure products that demonstrate the </a:t>
            </a:r>
            <a:r>
              <a:rPr lang="en-GB" b="1" dirty="0">
                <a:solidFill>
                  <a:schemeClr val="tx1"/>
                </a:solidFill>
              </a:rPr>
              <a:t>b</a:t>
            </a:r>
            <a:r>
              <a:rPr lang="en-GB" b="1" dirty="0" smtClean="0">
                <a:solidFill>
                  <a:schemeClr val="tx1"/>
                </a:solidFill>
              </a:rPr>
              <a:t>est </a:t>
            </a:r>
          </a:p>
          <a:p>
            <a:pPr lvl="0" algn="ctr"/>
            <a:r>
              <a:rPr lang="en-GB" b="1" dirty="0" smtClean="0">
                <a:solidFill>
                  <a:schemeClr val="tx1"/>
                </a:solidFill>
              </a:rPr>
              <a:t>Whole Life Cost and Performance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6888" y="629384"/>
            <a:ext cx="82414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2"/>
                </a:solidFill>
              </a:rPr>
              <a:t>Requirements Development</a:t>
            </a:r>
          </a:p>
          <a:p>
            <a:pPr algn="r"/>
            <a:r>
              <a:rPr lang="en-GB" sz="3600" b="1" dirty="0" smtClean="0">
                <a:solidFill>
                  <a:schemeClr val="tx2"/>
                </a:solidFill>
              </a:rPr>
              <a:t>- Technical Specification and Procurement Documents</a:t>
            </a:r>
            <a:endParaRPr lang="en-GB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1" t="12045" r="30612" b="3492"/>
          <a:stretch/>
        </p:blipFill>
        <p:spPr bwMode="auto">
          <a:xfrm>
            <a:off x="1161145" y="2612618"/>
            <a:ext cx="2484000" cy="3552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32470"/>
            <a:ext cx="2484000" cy="3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6888" y="571328"/>
            <a:ext cx="8241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2"/>
                </a:solidFill>
              </a:rPr>
              <a:t>Procurement</a:t>
            </a:r>
          </a:p>
          <a:p>
            <a:pPr algn="r"/>
            <a:r>
              <a:rPr lang="en-GB" sz="3600" b="1" dirty="0" smtClean="0">
                <a:solidFill>
                  <a:schemeClr val="tx2"/>
                </a:solidFill>
              </a:rPr>
              <a:t>- 3 Steps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5050" y="5805708"/>
            <a:ext cx="4499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Contract(s) up to ~8 years</a:t>
            </a:r>
            <a:endParaRPr lang="en-GB" sz="2000" u="sng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341218584"/>
              </p:ext>
            </p:extLst>
          </p:nvPr>
        </p:nvGraphicFramePr>
        <p:xfrm>
          <a:off x="486889" y="1901370"/>
          <a:ext cx="8241476" cy="3512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ight Arrow 13"/>
          <p:cNvSpPr/>
          <p:nvPr/>
        </p:nvSpPr>
        <p:spPr>
          <a:xfrm>
            <a:off x="486888" y="4381818"/>
            <a:ext cx="8241476" cy="1266825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>
                <a:solidFill>
                  <a:schemeClr val="tx1"/>
                </a:solidFill>
              </a:rPr>
              <a:t>Procure </a:t>
            </a:r>
            <a:r>
              <a:rPr lang="en-GB" sz="1400" b="1" u="sng" dirty="0" smtClean="0">
                <a:solidFill>
                  <a:schemeClr val="tx1"/>
                </a:solidFill>
              </a:rPr>
              <a:t>products</a:t>
            </a:r>
            <a:r>
              <a:rPr lang="en-GB" sz="1400" b="1" dirty="0" smtClean="0">
                <a:solidFill>
                  <a:schemeClr val="tx1"/>
                </a:solidFill>
              </a:rPr>
              <a:t> that demonstrate the </a:t>
            </a:r>
            <a:r>
              <a:rPr lang="en-GB" sz="1400" b="1" dirty="0">
                <a:solidFill>
                  <a:schemeClr val="tx1"/>
                </a:solidFill>
              </a:rPr>
              <a:t>b</a:t>
            </a:r>
            <a:r>
              <a:rPr lang="en-GB" sz="1400" b="1" dirty="0" smtClean="0">
                <a:solidFill>
                  <a:schemeClr val="tx1"/>
                </a:solidFill>
              </a:rPr>
              <a:t>est </a:t>
            </a:r>
          </a:p>
          <a:p>
            <a:pPr lvl="0" algn="ctr"/>
            <a:r>
              <a:rPr lang="en-GB" sz="1400" b="1" dirty="0" smtClean="0">
                <a:solidFill>
                  <a:schemeClr val="tx1"/>
                </a:solidFill>
              </a:rPr>
              <a:t>Whole Life Cost and Performance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011648" y="1771657"/>
            <a:ext cx="8241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Next Steps</a:t>
            </a:r>
            <a:endParaRPr lang="en-GB" sz="1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48343" y="1826780"/>
            <a:ext cx="8505371" cy="3452812"/>
          </a:xfrm>
        </p:spPr>
        <p:txBody>
          <a:bodyPr/>
          <a:lstStyle/>
          <a:p>
            <a:r>
              <a:rPr lang="en-GB" b="1" dirty="0" smtClean="0"/>
              <a:t>Lamps:</a:t>
            </a:r>
            <a:endParaRPr lang="en-GB" b="1" dirty="0"/>
          </a:p>
          <a:p>
            <a:pPr lvl="1"/>
            <a:r>
              <a:rPr lang="en-GB" dirty="0"/>
              <a:t>Bayonet Screw</a:t>
            </a:r>
          </a:p>
          <a:p>
            <a:pPr lvl="1"/>
            <a:r>
              <a:rPr lang="en-GB" dirty="0"/>
              <a:t>Edison Screw</a:t>
            </a:r>
          </a:p>
          <a:p>
            <a:pPr lvl="1"/>
            <a:r>
              <a:rPr lang="en-GB" dirty="0"/>
              <a:t>Linear</a:t>
            </a:r>
          </a:p>
          <a:p>
            <a:pPr lvl="1"/>
            <a:r>
              <a:rPr lang="en-GB" dirty="0"/>
              <a:t>PL</a:t>
            </a:r>
          </a:p>
          <a:p>
            <a:r>
              <a:rPr lang="en-GB" b="1" dirty="0" smtClean="0"/>
              <a:t>Luminaries:</a:t>
            </a:r>
            <a:endParaRPr lang="en-GB" b="1" dirty="0"/>
          </a:p>
          <a:p>
            <a:pPr lvl="1"/>
            <a:r>
              <a:rPr lang="en-GB" dirty="0"/>
              <a:t>Bulkhead</a:t>
            </a:r>
          </a:p>
          <a:p>
            <a:pPr lvl="1"/>
            <a:r>
              <a:rPr lang="en-GB" dirty="0"/>
              <a:t>Column head</a:t>
            </a:r>
          </a:p>
          <a:p>
            <a:pPr lvl="1"/>
            <a:r>
              <a:rPr lang="en-GB" dirty="0"/>
              <a:t>Down</a:t>
            </a:r>
          </a:p>
          <a:p>
            <a:pPr lvl="1"/>
            <a:r>
              <a:rPr lang="en-GB" dirty="0"/>
              <a:t>Flood</a:t>
            </a:r>
          </a:p>
          <a:p>
            <a:pPr lvl="1"/>
            <a:r>
              <a:rPr lang="en-GB" dirty="0"/>
              <a:t>High Bay</a:t>
            </a:r>
          </a:p>
          <a:p>
            <a:pPr lvl="1"/>
            <a:r>
              <a:rPr lang="en-GB" dirty="0"/>
              <a:t>Indoor Linear</a:t>
            </a:r>
          </a:p>
          <a:p>
            <a:pPr lvl="1"/>
            <a:r>
              <a:rPr lang="en-GB" dirty="0"/>
              <a:t>Outdoor Linear</a:t>
            </a:r>
          </a:p>
          <a:p>
            <a:pPr lvl="1"/>
            <a:r>
              <a:rPr lang="en-GB" dirty="0"/>
              <a:t>Square Ceiling</a:t>
            </a:r>
          </a:p>
          <a:p>
            <a:pPr lvl="1"/>
            <a:r>
              <a:rPr lang="en-GB" dirty="0"/>
              <a:t>Wall Washing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6888" y="571328"/>
            <a:ext cx="8241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2"/>
                </a:solidFill>
              </a:rPr>
              <a:t>Procurement</a:t>
            </a:r>
          </a:p>
          <a:p>
            <a:pPr algn="r"/>
            <a:r>
              <a:rPr lang="en-GB" sz="3600" b="1" dirty="0" smtClean="0">
                <a:solidFill>
                  <a:schemeClr val="tx2"/>
                </a:solidFill>
              </a:rPr>
              <a:t>- Lamps and Luminaries</a:t>
            </a:r>
            <a:endParaRPr lang="en-GB" sz="160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592461503"/>
              </p:ext>
            </p:extLst>
          </p:nvPr>
        </p:nvGraphicFramePr>
        <p:xfrm>
          <a:off x="3110103" y="2218629"/>
          <a:ext cx="5845211" cy="2812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ight Arrow 13"/>
          <p:cNvSpPr/>
          <p:nvPr/>
        </p:nvSpPr>
        <p:spPr>
          <a:xfrm>
            <a:off x="3463650" y="4120568"/>
            <a:ext cx="5395342" cy="1266825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>
                <a:solidFill>
                  <a:schemeClr val="tx1"/>
                </a:solidFill>
              </a:rPr>
              <a:t>Procure </a:t>
            </a:r>
            <a:r>
              <a:rPr lang="en-GB" sz="1400" b="1" u="sng" dirty="0" smtClean="0">
                <a:solidFill>
                  <a:schemeClr val="tx1"/>
                </a:solidFill>
              </a:rPr>
              <a:t>products</a:t>
            </a:r>
            <a:r>
              <a:rPr lang="en-GB" sz="1400" b="1" dirty="0" smtClean="0">
                <a:solidFill>
                  <a:schemeClr val="tx1"/>
                </a:solidFill>
              </a:rPr>
              <a:t> that demonstrate the </a:t>
            </a:r>
            <a:r>
              <a:rPr lang="en-GB" sz="1400" b="1" dirty="0">
                <a:solidFill>
                  <a:schemeClr val="tx1"/>
                </a:solidFill>
              </a:rPr>
              <a:t>b</a:t>
            </a:r>
            <a:r>
              <a:rPr lang="en-GB" sz="1400" b="1" dirty="0" smtClean="0">
                <a:solidFill>
                  <a:schemeClr val="tx1"/>
                </a:solidFill>
              </a:rPr>
              <a:t>est </a:t>
            </a:r>
          </a:p>
          <a:p>
            <a:pPr lvl="0" algn="ctr"/>
            <a:r>
              <a:rPr lang="en-GB" sz="1400" b="1" dirty="0" smtClean="0">
                <a:solidFill>
                  <a:schemeClr val="tx1"/>
                </a:solidFill>
              </a:rPr>
              <a:t>Whole Life Cost and Performance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48343" y="1826780"/>
            <a:ext cx="8505371" cy="345281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Within Transport for London</a:t>
            </a:r>
          </a:p>
          <a:p>
            <a:r>
              <a:rPr lang="en-GB" dirty="0" smtClean="0"/>
              <a:t>Lighting</a:t>
            </a:r>
          </a:p>
          <a:p>
            <a:r>
              <a:rPr lang="en-GB" dirty="0" smtClean="0"/>
              <a:t>Signage</a:t>
            </a:r>
          </a:p>
          <a:p>
            <a:r>
              <a:rPr lang="en-GB" dirty="0" smtClean="0"/>
              <a:t>Tiling </a:t>
            </a:r>
          </a:p>
          <a:p>
            <a:r>
              <a:rPr lang="en-GB" dirty="0" smtClean="0"/>
              <a:t>Ceilings</a:t>
            </a:r>
          </a:p>
          <a:p>
            <a:r>
              <a:rPr lang="en-GB" dirty="0" smtClean="0"/>
              <a:t>Flooring</a:t>
            </a:r>
          </a:p>
          <a:p>
            <a:r>
              <a:rPr lang="en-GB" dirty="0" smtClean="0"/>
              <a:t>Other Station Assets</a:t>
            </a:r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6888" y="571328"/>
            <a:ext cx="8241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2"/>
                </a:solidFill>
              </a:rPr>
              <a:t>Procurement</a:t>
            </a:r>
          </a:p>
          <a:p>
            <a:pPr algn="r"/>
            <a:r>
              <a:rPr lang="en-GB" sz="3600" b="1" dirty="0" smtClean="0">
                <a:solidFill>
                  <a:schemeClr val="tx2"/>
                </a:solidFill>
              </a:rPr>
              <a:t>- </a:t>
            </a:r>
            <a:r>
              <a:rPr lang="en-GB" sz="3600" b="1" dirty="0" smtClean="0">
                <a:solidFill>
                  <a:schemeClr val="tx2"/>
                </a:solidFill>
              </a:rPr>
              <a:t>Other Products for Stations</a:t>
            </a:r>
            <a:endParaRPr lang="en-GB" sz="160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767710246"/>
              </p:ext>
            </p:extLst>
          </p:nvPr>
        </p:nvGraphicFramePr>
        <p:xfrm>
          <a:off x="3287527" y="2218629"/>
          <a:ext cx="5845211" cy="2812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ight Arrow 13"/>
          <p:cNvSpPr/>
          <p:nvPr/>
        </p:nvSpPr>
        <p:spPr>
          <a:xfrm>
            <a:off x="3641074" y="4120568"/>
            <a:ext cx="5395342" cy="1266825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>
                <a:solidFill>
                  <a:schemeClr val="tx1"/>
                </a:solidFill>
              </a:rPr>
              <a:t>Catalogue of products for London Underground Stations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8146" y="1971303"/>
            <a:ext cx="7824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Other Procurements (PRO-LITE):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26" y="3148001"/>
            <a:ext cx="2725200" cy="1818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1333497" y="3141952"/>
            <a:ext cx="2724150" cy="1812798"/>
            <a:chOff x="1271586" y="2843210"/>
            <a:chExt cx="2724150" cy="18127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586" y="2843210"/>
              <a:ext cx="2724150" cy="18127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238373" y="3379209"/>
              <a:ext cx="790575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4000" dirty="0" smtClean="0"/>
                <a:t>*2</a:t>
              </a:r>
              <a:endParaRPr lang="en-GB" sz="4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81200" y="5419725"/>
            <a:ext cx="659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Italy &amp; Germany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954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Procurement of Lighting Innovation and Technology in Europe (PRO-LITE)  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B0369-5D0A-4E75-8616-B7CBB14B39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00452" y="1698552"/>
            <a:ext cx="6477000" cy="676956"/>
          </a:xfrm>
          <a:prstGeom prst="rect">
            <a:avLst/>
          </a:prstGeom>
        </p:spPr>
        <p:txBody>
          <a:bodyPr vert="horz" lIns="0" tIns="0" rIns="0" bIns="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600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 Leon Smith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www.prolitepartnership.eu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7332" y="5054083"/>
            <a:ext cx="7147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www.prolitepartnership.eu/news</a:t>
            </a:r>
            <a:r>
              <a:rPr lang="en-GB" sz="3200" dirty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64817811"/>
              </p:ext>
            </p:extLst>
          </p:nvPr>
        </p:nvGraphicFramePr>
        <p:xfrm>
          <a:off x="279400" y="974900"/>
          <a:ext cx="8559800" cy="49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Procurement of Lighting Innovation and Technology in Europe (PRO-LITE)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9FDE491-8DEF-4B5F-A494-A32921B2B57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57300" y="1439008"/>
            <a:ext cx="2181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Process</a:t>
            </a:r>
            <a:endParaRPr lang="en-GB" sz="1600" dirty="0"/>
          </a:p>
        </p:txBody>
      </p:sp>
      <p:sp>
        <p:nvSpPr>
          <p:cNvPr id="2" name="Right Arrow 1"/>
          <p:cNvSpPr/>
          <p:nvPr/>
        </p:nvSpPr>
        <p:spPr>
          <a:xfrm>
            <a:off x="885825" y="4762500"/>
            <a:ext cx="7639050" cy="1266825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 smtClean="0">
                <a:solidFill>
                  <a:schemeClr val="tx1"/>
                </a:solidFill>
              </a:rPr>
              <a:t>Procure products that demonstrate the </a:t>
            </a:r>
            <a:r>
              <a:rPr lang="en-GB" b="1" dirty="0">
                <a:solidFill>
                  <a:schemeClr val="tx1"/>
                </a:solidFill>
              </a:rPr>
              <a:t>b</a:t>
            </a:r>
            <a:r>
              <a:rPr lang="en-GB" b="1" dirty="0" smtClean="0">
                <a:solidFill>
                  <a:schemeClr val="tx1"/>
                </a:solidFill>
              </a:rPr>
              <a:t>est </a:t>
            </a:r>
          </a:p>
          <a:p>
            <a:pPr lvl="0" algn="ctr"/>
            <a:r>
              <a:rPr lang="en-GB" b="1" dirty="0" smtClean="0">
                <a:solidFill>
                  <a:schemeClr val="tx1"/>
                </a:solidFill>
              </a:rPr>
              <a:t>Whole Life Cost and Performance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1327244" y="624385"/>
            <a:ext cx="7467600" cy="533400"/>
          </a:xfrm>
        </p:spPr>
        <p:txBody>
          <a:bodyPr/>
          <a:lstStyle/>
          <a:p>
            <a:pPr algn="r"/>
            <a:r>
              <a:rPr lang="en-US" altLang="en-US" dirty="0" smtClean="0"/>
              <a:t>Design Idiom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838" y="2745954"/>
            <a:ext cx="3365500" cy="3360738"/>
          </a:xfr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25888" y="2789765"/>
            <a:ext cx="50911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r>
              <a:rPr lang="en-US" altLang="en-US" sz="2400" b="1" kern="0" dirty="0">
                <a:solidFill>
                  <a:srgbClr val="006871"/>
                </a:solidFill>
                <a:latin typeface="+mj-lt"/>
                <a:ea typeface="+mj-ea"/>
                <a:cs typeface="+mj-cs"/>
              </a:rPr>
              <a:t>Opportunities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36550" y="1659600"/>
            <a:ext cx="86058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r>
              <a:rPr lang="en-US" altLang="en-US" sz="2400" b="1" kern="0" dirty="0">
                <a:solidFill>
                  <a:srgbClr val="006871"/>
                </a:solidFill>
                <a:latin typeface="+mj-lt"/>
                <a:ea typeface="+mj-ea"/>
                <a:cs typeface="+mj-cs"/>
              </a:rPr>
              <a:t>Bringing good design to the forefront of the London Underground</a:t>
            </a:r>
          </a:p>
        </p:txBody>
      </p:sp>
      <p:sp>
        <p:nvSpPr>
          <p:cNvPr id="10" name="Content Placeholder 9"/>
          <p:cNvSpPr txBox="1">
            <a:spLocks/>
          </p:cNvSpPr>
          <p:nvPr/>
        </p:nvSpPr>
        <p:spPr bwMode="auto">
          <a:xfrm>
            <a:off x="3976688" y="3323804"/>
            <a:ext cx="49657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190500" algn="l">
              <a:spcBef>
                <a:spcPct val="75000"/>
              </a:spcBef>
              <a:defRPr/>
            </a:pPr>
            <a:r>
              <a:rPr lang="en-GB" sz="2400" kern="0" dirty="0">
                <a:latin typeface="+mn-lt"/>
              </a:rPr>
              <a:t>Improve Customer Satisfaction</a:t>
            </a:r>
          </a:p>
          <a:p>
            <a:pPr indent="-190500" algn="l">
              <a:spcBef>
                <a:spcPct val="75000"/>
              </a:spcBef>
              <a:defRPr/>
            </a:pPr>
            <a:r>
              <a:rPr lang="en-GB" sz="2400" kern="0" dirty="0">
                <a:latin typeface="+mn-lt"/>
              </a:rPr>
              <a:t>Meet demands of an expanding business</a:t>
            </a:r>
          </a:p>
          <a:p>
            <a:pPr indent="-190500" algn="l">
              <a:spcBef>
                <a:spcPct val="75000"/>
              </a:spcBef>
              <a:defRPr/>
            </a:pPr>
            <a:r>
              <a:rPr lang="en-GB" sz="2400" kern="0" dirty="0">
                <a:latin typeface="+mn-lt"/>
              </a:rPr>
              <a:t>Increased feeling of security</a:t>
            </a:r>
          </a:p>
          <a:p>
            <a:pPr indent="-190500" algn="l">
              <a:spcBef>
                <a:spcPct val="75000"/>
              </a:spcBef>
              <a:defRPr/>
            </a:pPr>
            <a:r>
              <a:rPr lang="en-GB" sz="2400" kern="0" dirty="0">
                <a:latin typeface="+mn-lt"/>
              </a:rPr>
              <a:t>Live up to the legacy</a:t>
            </a:r>
          </a:p>
          <a:p>
            <a:pPr indent="-190500" algn="l">
              <a:spcBef>
                <a:spcPct val="75000"/>
              </a:spcBef>
              <a:buFontTx/>
              <a:buChar char="•"/>
              <a:defRPr/>
            </a:pPr>
            <a:endParaRPr lang="en-GB" sz="2400" kern="0" dirty="0">
              <a:latin typeface="+mn-lt"/>
            </a:endParaRPr>
          </a:p>
          <a:p>
            <a:pPr indent="-190500" algn="l">
              <a:spcBef>
                <a:spcPct val="75000"/>
              </a:spcBef>
              <a:defRPr/>
            </a:pPr>
            <a:r>
              <a:rPr lang="en-GB" sz="2400" kern="0" dirty="0">
                <a:latin typeface="+mn-lt"/>
              </a:rPr>
              <a:t> </a:t>
            </a:r>
          </a:p>
          <a:p>
            <a:pPr indent="-190500" algn="l">
              <a:spcBef>
                <a:spcPct val="75000"/>
              </a:spcBef>
              <a:defRPr/>
            </a:pPr>
            <a:endParaRPr lang="en-GB" sz="2400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9254" y="2273427"/>
            <a:ext cx="50911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r>
              <a:rPr lang="en-US" altLang="en-US" sz="2400" b="1" kern="0" dirty="0" smtClean="0">
                <a:solidFill>
                  <a:srgbClr val="006871"/>
                </a:solidFill>
                <a:latin typeface="+mj-lt"/>
                <a:ea typeface="+mj-ea"/>
                <a:cs typeface="+mj-cs"/>
              </a:rPr>
              <a:t>Chapters</a:t>
            </a:r>
            <a:endParaRPr lang="en-US" altLang="en-US" sz="2400" b="1" kern="0" dirty="0">
              <a:solidFill>
                <a:srgbClr val="00687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52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1463736" y="310472"/>
            <a:ext cx="7467600" cy="533400"/>
          </a:xfrm>
        </p:spPr>
        <p:txBody>
          <a:bodyPr/>
          <a:lstStyle/>
          <a:p>
            <a:pPr algn="r"/>
            <a:r>
              <a:rPr lang="en-US" altLang="en-US" dirty="0" smtClean="0"/>
              <a:t>Create Ambience with Lighting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728492"/>
            <a:ext cx="346075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6550" y="1881188"/>
            <a:ext cx="86058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r>
              <a:rPr lang="en-US" altLang="en-US" sz="2400" b="1" kern="0" dirty="0">
                <a:solidFill>
                  <a:srgbClr val="006871"/>
                </a:solidFill>
                <a:latin typeface="+mj-lt"/>
                <a:ea typeface="+mj-ea"/>
                <a:cs typeface="+mj-cs"/>
              </a:rPr>
              <a:t>Good lighting can change the way a space feels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76688" y="2761409"/>
            <a:ext cx="50911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r>
              <a:rPr lang="en-US" altLang="en-US" sz="2400" b="1" kern="0" dirty="0">
                <a:solidFill>
                  <a:srgbClr val="006871"/>
                </a:solidFill>
                <a:latin typeface="+mj-lt"/>
                <a:ea typeface="+mj-ea"/>
                <a:cs typeface="+mj-cs"/>
              </a:rPr>
              <a:t>Principles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3976688" y="3323804"/>
            <a:ext cx="5040312" cy="30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190500" algn="l">
              <a:spcBef>
                <a:spcPct val="75000"/>
              </a:spcBef>
              <a:defRPr/>
            </a:pPr>
            <a:r>
              <a:rPr lang="en-GB" sz="2000" kern="0" dirty="0"/>
              <a:t>Design for the individual environment</a:t>
            </a:r>
          </a:p>
          <a:p>
            <a:pPr indent="-190500" algn="l">
              <a:spcBef>
                <a:spcPct val="75000"/>
              </a:spcBef>
              <a:defRPr/>
            </a:pPr>
            <a:r>
              <a:rPr lang="en-GB" sz="2000" kern="0" dirty="0"/>
              <a:t>Use multiple layers of light</a:t>
            </a:r>
          </a:p>
          <a:p>
            <a:pPr indent="-190500" algn="l">
              <a:spcBef>
                <a:spcPct val="75000"/>
              </a:spcBef>
              <a:defRPr/>
            </a:pPr>
            <a:r>
              <a:rPr lang="en-GB" sz="2000" kern="0" dirty="0"/>
              <a:t>Guiding light</a:t>
            </a:r>
          </a:p>
          <a:p>
            <a:pPr indent="-190500" algn="l">
              <a:spcBef>
                <a:spcPct val="75000"/>
              </a:spcBef>
              <a:defRPr/>
            </a:pPr>
            <a:r>
              <a:rPr lang="en-GB" sz="2000" kern="0" dirty="0"/>
              <a:t>Save energy</a:t>
            </a:r>
          </a:p>
          <a:p>
            <a:pPr indent="-190500" algn="l">
              <a:spcBef>
                <a:spcPct val="75000"/>
              </a:spcBef>
              <a:defRPr/>
            </a:pPr>
            <a:r>
              <a:rPr lang="en-GB" sz="2000" kern="0" dirty="0">
                <a:latin typeface="+mn-lt"/>
              </a:rPr>
              <a:t>Make it interesting</a:t>
            </a:r>
          </a:p>
          <a:p>
            <a:pPr indent="-190500" algn="l">
              <a:spcBef>
                <a:spcPct val="75000"/>
              </a:spcBef>
              <a:defRPr/>
            </a:pPr>
            <a:r>
              <a:rPr lang="en-GB" sz="1800" kern="0" dirty="0">
                <a:latin typeface="+mn-lt"/>
              </a:rPr>
              <a:t> </a:t>
            </a:r>
          </a:p>
          <a:p>
            <a:pPr indent="-190500" algn="l">
              <a:spcBef>
                <a:spcPct val="75000"/>
              </a:spcBef>
              <a:defRPr/>
            </a:pPr>
            <a:endParaRPr lang="en-GB" sz="18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27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767" y="665328"/>
            <a:ext cx="7467600" cy="533400"/>
          </a:xfrm>
        </p:spPr>
        <p:txBody>
          <a:bodyPr/>
          <a:lstStyle/>
          <a:p>
            <a:pPr algn="r"/>
            <a:r>
              <a:rPr lang="en-US" altLang="en-US" dirty="0" smtClean="0"/>
              <a:t>Layers of Light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007251" y="2630594"/>
            <a:ext cx="3158745" cy="1571887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85000"/>
              </a:schemeClr>
            </a:solidFill>
            <a:prstDash val="solid"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4665653" y="2630594"/>
            <a:ext cx="3162488" cy="156565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85000"/>
              </a:schemeClr>
            </a:solidFill>
            <a:prstDash val="solid"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4665653" y="4581756"/>
            <a:ext cx="3162488" cy="1571887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85000"/>
              </a:schemeClr>
            </a:solidFill>
            <a:prstDash val="solid"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007252" y="4604616"/>
            <a:ext cx="3143775" cy="1549432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85000"/>
              </a:schemeClr>
            </a:solidFill>
            <a:prstDash val="solid"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04888" y="3935323"/>
            <a:ext cx="1227137" cy="225425"/>
          </a:xfrm>
          <a:ln w="3175"/>
        </p:spPr>
        <p:txBody>
          <a:bodyPr/>
          <a:lstStyle/>
          <a:p>
            <a:pPr marL="0">
              <a:buFontTx/>
              <a:buNone/>
              <a:defRPr/>
            </a:pPr>
            <a:r>
              <a:rPr lang="en-GB" altLang="en-US" sz="1600" dirty="0" smtClean="0">
                <a:solidFill>
                  <a:srgbClr val="006871"/>
                </a:solidFill>
                <a:latin typeface="+mj-lt"/>
                <a:ea typeface="+mj-ea"/>
                <a:cs typeface="+mj-cs"/>
              </a:rPr>
              <a:t>   Ambient</a:t>
            </a:r>
            <a:endParaRPr lang="en-GB" sz="1600" b="1" dirty="0" smtClean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 bwMode="auto">
          <a:xfrm>
            <a:off x="1004888" y="5902235"/>
            <a:ext cx="122713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190500" algn="l">
              <a:spcBef>
                <a:spcPct val="75000"/>
              </a:spcBef>
              <a:defRPr/>
            </a:pPr>
            <a:r>
              <a:rPr lang="en-GB" altLang="en-US" sz="1600" kern="0" dirty="0">
                <a:solidFill>
                  <a:srgbClr val="006871"/>
                </a:solidFill>
                <a:latin typeface="+mj-lt"/>
                <a:ea typeface="+mj-ea"/>
                <a:cs typeface="+mj-cs"/>
              </a:rPr>
              <a:t>   Feature	</a:t>
            </a:r>
            <a:endParaRPr lang="en-GB" sz="1600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4656138" y="3935323"/>
            <a:ext cx="12271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190500" algn="l">
              <a:spcBef>
                <a:spcPct val="75000"/>
              </a:spcBef>
              <a:defRPr/>
            </a:pPr>
            <a:r>
              <a:rPr lang="en-GB" altLang="en-US" sz="1600" kern="0" dirty="0">
                <a:solidFill>
                  <a:srgbClr val="006871"/>
                </a:solidFill>
                <a:latin typeface="+mj-lt"/>
                <a:ea typeface="+mj-ea"/>
                <a:cs typeface="+mj-cs"/>
              </a:rPr>
              <a:t>   Accent</a:t>
            </a:r>
            <a:endParaRPr lang="en-GB" sz="1600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ontent Placeholder 9"/>
          <p:cNvSpPr txBox="1">
            <a:spLocks/>
          </p:cNvSpPr>
          <p:nvPr/>
        </p:nvSpPr>
        <p:spPr bwMode="auto">
          <a:xfrm>
            <a:off x="4656138" y="5902235"/>
            <a:ext cx="122713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190500" algn="l">
              <a:spcBef>
                <a:spcPct val="75000"/>
              </a:spcBef>
              <a:defRPr/>
            </a:pPr>
            <a:r>
              <a:rPr lang="en-GB" altLang="en-US" sz="1600" kern="0" dirty="0">
                <a:solidFill>
                  <a:srgbClr val="006871"/>
                </a:solidFill>
                <a:latin typeface="+mj-lt"/>
                <a:ea typeface="+mj-ea"/>
                <a:cs typeface="+mj-cs"/>
              </a:rPr>
              <a:t>   Orientation</a:t>
            </a:r>
            <a:endParaRPr lang="en-GB" sz="1600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36550" y="1741488"/>
            <a:ext cx="860583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r>
              <a:rPr lang="en-US" altLang="en-US" sz="2000" b="1" kern="0" dirty="0">
                <a:solidFill>
                  <a:srgbClr val="006871"/>
                </a:solidFill>
                <a:latin typeface="+mj-lt"/>
                <a:ea typeface="+mj-ea"/>
                <a:cs typeface="+mj-cs"/>
              </a:rPr>
              <a:t>Use layers to aid passenger flow, define important areas </a:t>
            </a:r>
            <a:endParaRPr lang="en-US" altLang="en-US" sz="2000" b="1" kern="0" dirty="0" smtClean="0">
              <a:solidFill>
                <a:srgbClr val="006871"/>
              </a:solidFill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en-US" altLang="en-US" sz="2000" b="1" kern="0" dirty="0" smtClean="0">
                <a:solidFill>
                  <a:srgbClr val="006871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altLang="en-US" sz="2000" b="1" kern="0" dirty="0">
                <a:solidFill>
                  <a:srgbClr val="006871"/>
                </a:solidFill>
                <a:latin typeface="+mj-lt"/>
                <a:ea typeface="+mj-ea"/>
                <a:cs typeface="+mj-cs"/>
              </a:rPr>
              <a:t>make way finding intuitive</a:t>
            </a:r>
          </a:p>
        </p:txBody>
      </p:sp>
    </p:spTree>
    <p:extLst>
      <p:ext uri="{BB962C8B-B14F-4D97-AF65-F5344CB8AC3E}">
        <p14:creationId xmlns:p14="http://schemas.microsoft.com/office/powerpoint/2010/main" val="35852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1177114" y="214950"/>
            <a:ext cx="7467600" cy="533400"/>
          </a:xfrm>
        </p:spPr>
        <p:txBody>
          <a:bodyPr/>
          <a:lstStyle/>
          <a:p>
            <a:pPr algn="r"/>
            <a:r>
              <a:rPr lang="en-US" altLang="en-US" dirty="0" smtClean="0"/>
              <a:t>Cannon Street Station</a:t>
            </a:r>
            <a:br>
              <a:rPr lang="en-US" altLang="en-US" dirty="0" smtClean="0"/>
            </a:br>
            <a:r>
              <a:rPr lang="en-US" altLang="en-US" dirty="0" smtClean="0"/>
              <a:t> Trial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5" y="1860858"/>
            <a:ext cx="7523272" cy="434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5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r="983"/>
          <a:stretch>
            <a:fillRect/>
          </a:stretch>
        </p:blipFill>
        <p:spPr bwMode="auto">
          <a:xfrm>
            <a:off x="949370" y="1714500"/>
            <a:ext cx="7180576" cy="442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095228" y="310483"/>
            <a:ext cx="7467600" cy="533400"/>
          </a:xfrm>
        </p:spPr>
        <p:txBody>
          <a:bodyPr/>
          <a:lstStyle/>
          <a:p>
            <a:pPr algn="r"/>
            <a:r>
              <a:rPr lang="en-US" altLang="en-US" dirty="0" smtClean="0"/>
              <a:t>Cannon Street Station</a:t>
            </a:r>
            <a:br>
              <a:rPr lang="en-US" altLang="en-US" dirty="0" smtClean="0"/>
            </a:br>
            <a:r>
              <a:rPr lang="en-US" altLang="en-US" dirty="0" smtClean="0"/>
              <a:t> Trial</a:t>
            </a:r>
          </a:p>
        </p:txBody>
      </p:sp>
    </p:spTree>
    <p:extLst>
      <p:ext uri="{BB962C8B-B14F-4D97-AF65-F5344CB8AC3E}">
        <p14:creationId xmlns:p14="http://schemas.microsoft.com/office/powerpoint/2010/main" val="31080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_LITE START and END SLIDES">
  <a:themeElements>
    <a:clrScheme name="PRO_LITE test theme">
      <a:dk1>
        <a:srgbClr val="000047"/>
      </a:dk1>
      <a:lt1>
        <a:sysClr val="window" lastClr="FFFFFF"/>
      </a:lt1>
      <a:dk2>
        <a:srgbClr val="40C9B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O_LITE CHAPTERS">
  <a:themeElements>
    <a:clrScheme name="PRO_LITE test theme">
      <a:dk1>
        <a:srgbClr val="000047"/>
      </a:dk1>
      <a:lt1>
        <a:sysClr val="window" lastClr="FFFFFF"/>
      </a:lt1>
      <a:dk2>
        <a:srgbClr val="40C9B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O_LITE CONTENT SLIDES">
  <a:themeElements>
    <a:clrScheme name="Custom 3">
      <a:dk1>
        <a:srgbClr val="000047"/>
      </a:dk1>
      <a:lt1>
        <a:sysClr val="window" lastClr="FFFFFF"/>
      </a:lt1>
      <a:dk2>
        <a:srgbClr val="40C9BF"/>
      </a:dk2>
      <a:lt2>
        <a:srgbClr val="FFFFFF"/>
      </a:lt2>
      <a:accent1>
        <a:srgbClr val="40C9BF"/>
      </a:accent1>
      <a:accent2>
        <a:srgbClr val="EE153A"/>
      </a:accent2>
      <a:accent3>
        <a:srgbClr val="AEAEAE"/>
      </a:accent3>
      <a:accent4>
        <a:srgbClr val="000047"/>
      </a:accent4>
      <a:accent5>
        <a:srgbClr val="40C9BF"/>
      </a:accent5>
      <a:accent6>
        <a:srgbClr val="F796FF"/>
      </a:accent6>
      <a:hlink>
        <a:srgbClr val="0000FF"/>
      </a:hlink>
      <a:folHlink>
        <a:srgbClr val="EE153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1234</Words>
  <Application>Microsoft Office PowerPoint</Application>
  <PresentationFormat>On-screen Show (4:3)</PresentationFormat>
  <Paragraphs>310</Paragraphs>
  <Slides>37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PRO_LITE START and END SLIDES</vt:lpstr>
      <vt:lpstr>PRO_LITE CHAPTERS</vt:lpstr>
      <vt:lpstr>PRO_LITE CONTENT SLIDES</vt:lpstr>
      <vt:lpstr>PRO-LITE</vt:lpstr>
      <vt:lpstr>PowerPoint Presentation</vt:lpstr>
      <vt:lpstr>PowerPoint Presentation</vt:lpstr>
      <vt:lpstr>PowerPoint Presentation</vt:lpstr>
      <vt:lpstr>Design Idiom</vt:lpstr>
      <vt:lpstr>Create Ambience with Lighting</vt:lpstr>
      <vt:lpstr>Layers of Light</vt:lpstr>
      <vt:lpstr>Cannon Street Station  Trial</vt:lpstr>
      <vt:lpstr>Cannon Street Station  Trial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Europe's Lighting Industry Association</vt:lpstr>
      <vt:lpstr>Highlights</vt:lpstr>
      <vt:lpstr>Received information on over 350 lighting products from over 70 different manufacturers and suppliers (equivalent to approximately 25% of the known European suppliers)</vt:lpstr>
      <vt:lpstr>Good information received on all Product Types of interest to TfL</vt:lpstr>
      <vt:lpstr>The annual turnover of organisations that responded ranges from  £0 – 4 billion per year</vt:lpstr>
      <vt:lpstr>35% of the market sampled have been trading for less than 10 years,  and over 75% less than 50 years </vt:lpstr>
      <vt:lpstr>Information on LED technologies dominated the response (97%)</vt:lpstr>
      <vt:lpstr>Two-thirds of LED products are sold with 5 years warranty or more, and 90% are sold with 3 years or more.</vt:lpstr>
      <vt:lpstr>70% of LED products are sold with the CE marking, and just under 30% have both the CE and ENEC markings</vt:lpstr>
      <vt:lpstr>79% of manufacturers rely on other suppliers/manufacturers for parts</vt:lpstr>
      <vt:lpstr>90% of manufacturers registered for ISO9001 </vt:lpstr>
      <vt:lpstr>93% of manufacturers believe their products are eligible for the UK governments Enhanced Capital Allowances Scheme (and registering product where possible)</vt:lpstr>
      <vt:lpstr>90% of manufacturers would be willing to develop a bespoke lighting technology for TfL for which TfL would own the Intellectual Property Rights </vt:lpstr>
      <vt:lpstr>Lighting Suppliers Morning – April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Pride &amp; Prejudice 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Pride Prejudice</dc:creator>
  <cp:lastModifiedBy>LeonSmith1</cp:lastModifiedBy>
  <cp:revision>286</cp:revision>
  <cp:lastPrinted>2015-04-14T10:34:19Z</cp:lastPrinted>
  <dcterms:created xsi:type="dcterms:W3CDTF">2013-08-23T12:27:14Z</dcterms:created>
  <dcterms:modified xsi:type="dcterms:W3CDTF">2015-10-26T21:12:22Z</dcterms:modified>
</cp:coreProperties>
</file>