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1" r:id="rId3"/>
  </p:sldMasterIdLst>
  <p:notesMasterIdLst>
    <p:notesMasterId r:id="rId17"/>
  </p:notesMasterIdLst>
  <p:handoutMasterIdLst>
    <p:handoutMasterId r:id="rId18"/>
  </p:handoutMasterIdLst>
  <p:sldIdLst>
    <p:sldId id="360" r:id="rId4"/>
    <p:sldId id="386" r:id="rId5"/>
    <p:sldId id="407" r:id="rId6"/>
    <p:sldId id="408" r:id="rId7"/>
    <p:sldId id="409" r:id="rId8"/>
    <p:sldId id="405" r:id="rId9"/>
    <p:sldId id="395" r:id="rId10"/>
    <p:sldId id="402" r:id="rId11"/>
    <p:sldId id="397" r:id="rId12"/>
    <p:sldId id="398" r:id="rId13"/>
    <p:sldId id="389" r:id="rId14"/>
    <p:sldId id="410" r:id="rId15"/>
    <p:sldId id="404" r:id="rId16"/>
  </p:sldIdLst>
  <p:sldSz cx="9144000" cy="5715000" type="screen16x10"/>
  <p:notesSz cx="7086600" cy="102108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355600" indent="10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712788" indent="201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068388" indent="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425575" indent="4032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850A"/>
    <a:srgbClr val="9E550E"/>
    <a:srgbClr val="9E2B08"/>
    <a:srgbClr val="E58EAD"/>
    <a:srgbClr val="41373C"/>
    <a:srgbClr val="196648"/>
    <a:srgbClr val="B5338B"/>
    <a:srgbClr val="199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-189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2763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512763"/>
          </a:xfrm>
          <a:prstGeom prst="rect">
            <a:avLst/>
          </a:prstGeom>
        </p:spPr>
        <p:txBody>
          <a:bodyPr vert="horz" wrap="square" lIns="98837" tIns="49419" rIns="98837" bIns="494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EE2C636-867A-6C41-AF57-473438858321}" type="datetimeFigureOut">
              <a:rPr lang="en-GB"/>
              <a:pPr>
                <a:defRPr/>
              </a:pPr>
              <a:t>28/10/15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698038"/>
            <a:ext cx="3070225" cy="512762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9698038"/>
            <a:ext cx="3070225" cy="512762"/>
          </a:xfrm>
          <a:prstGeom prst="rect">
            <a:avLst/>
          </a:prstGeom>
        </p:spPr>
        <p:txBody>
          <a:bodyPr vert="horz" wrap="square" lIns="98837" tIns="49419" rIns="98837" bIns="494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D3E9F9F-F90C-344A-B026-B620A54C10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75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6213" y="960438"/>
            <a:ext cx="6721475" cy="4202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pPr lvl="0"/>
            <a:endParaRPr lang="en-GB" noProof="0"/>
          </a:p>
        </p:txBody>
      </p:sp>
      <p:sp>
        <p:nvSpPr>
          <p:cNvPr id="9" name="Date Placeholder 2"/>
          <p:cNvSpPr txBox="1">
            <a:spLocks/>
          </p:cNvSpPr>
          <p:nvPr/>
        </p:nvSpPr>
        <p:spPr>
          <a:xfrm>
            <a:off x="433388" y="9623425"/>
            <a:ext cx="3070225" cy="265113"/>
          </a:xfrm>
          <a:prstGeom prst="rect">
            <a:avLst/>
          </a:prstGeom>
        </p:spPr>
        <p:txBody>
          <a:bodyPr lIns="98837" tIns="49419" rIns="98837" bIns="49419"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fld id="{668CFAAC-2D6F-2849-8274-F00F99B86C4A}" type="datetime1">
              <a:rPr lang="en-GB" sz="1100" smtClean="0">
                <a:solidFill>
                  <a:srgbClr val="595959"/>
                </a:solidFill>
                <a:latin typeface="Arial" charset="0"/>
              </a:rPr>
              <a:pPr>
                <a:defRPr/>
              </a:pPr>
              <a:t>28/10/15</a:t>
            </a:fld>
            <a:endParaRPr lang="en-GB" sz="1100" smtClean="0"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6148" name="Slide Number Placeholder 6"/>
          <p:cNvSpPr txBox="1">
            <a:spLocks/>
          </p:cNvSpPr>
          <p:nvPr/>
        </p:nvSpPr>
        <p:spPr bwMode="auto">
          <a:xfrm>
            <a:off x="3581400" y="9623425"/>
            <a:ext cx="3070225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837" tIns="49419" rIns="98837" bIns="49419"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r">
              <a:defRPr/>
            </a:pPr>
            <a:fld id="{9CBA0621-A5B8-0E43-B7DE-FF752780833F}" type="slidenum">
              <a:rPr lang="en-GB" sz="1100" smtClean="0">
                <a:solidFill>
                  <a:srgbClr val="595959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GB" sz="1100" smtClean="0">
              <a:solidFill>
                <a:srgbClr val="59595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3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712788" rtl="0" eaLnBrk="0" fontAlgn="base" hangingPunct="0">
      <a:spcBef>
        <a:spcPct val="30000"/>
      </a:spcBef>
      <a:spcAft>
        <a:spcPct val="0"/>
      </a:spcAft>
      <a:buClr>
        <a:srgbClr val="AB3034"/>
      </a:buClr>
      <a:buFont typeface="Wingdings" charset="0"/>
      <a:buChar char="§"/>
      <a:defRPr kern="1200">
        <a:solidFill>
          <a:srgbClr val="595959"/>
        </a:solidFill>
        <a:latin typeface="Arial"/>
        <a:ea typeface="MS PGothic" panose="020B0600070205080204" pitchFamily="34" charset="-128"/>
        <a:cs typeface="Arial"/>
      </a:defRPr>
    </a:lvl1pPr>
    <a:lvl2pPr marL="742950" indent="-285750" algn="l" defTabSz="712788" rtl="0" eaLnBrk="0" fontAlgn="base" hangingPunct="0">
      <a:spcBef>
        <a:spcPct val="30000"/>
      </a:spcBef>
      <a:spcAft>
        <a:spcPct val="0"/>
      </a:spcAft>
      <a:buClr>
        <a:srgbClr val="AB3034"/>
      </a:buClr>
      <a:buFont typeface="Wingdings" charset="0"/>
      <a:buChar char="§"/>
      <a:defRPr sz="1400" kern="1200">
        <a:solidFill>
          <a:srgbClr val="595959"/>
        </a:solidFill>
        <a:latin typeface="Arial"/>
        <a:ea typeface="Arial" charset="0"/>
        <a:cs typeface="Arial"/>
      </a:defRPr>
    </a:lvl2pPr>
    <a:lvl3pPr marL="1143000" indent="-228600" algn="l" defTabSz="712788" rtl="0" eaLnBrk="0" fontAlgn="base" hangingPunct="0">
      <a:spcBef>
        <a:spcPct val="30000"/>
      </a:spcBef>
      <a:spcAft>
        <a:spcPct val="0"/>
      </a:spcAft>
      <a:buClr>
        <a:srgbClr val="AB3034"/>
      </a:buClr>
      <a:buFont typeface="Wingdings" charset="0"/>
      <a:buChar char="§"/>
      <a:defRPr sz="1200" kern="1200">
        <a:solidFill>
          <a:srgbClr val="595959"/>
        </a:solidFill>
        <a:latin typeface="Arial"/>
        <a:ea typeface="Arial" charset="0"/>
        <a:cs typeface="Arial"/>
      </a:defRPr>
    </a:lvl3pPr>
    <a:lvl4pPr marL="1600200" indent="-228600" algn="l" defTabSz="712788" rtl="0" eaLnBrk="0" fontAlgn="base" hangingPunct="0">
      <a:spcBef>
        <a:spcPct val="30000"/>
      </a:spcBef>
      <a:spcAft>
        <a:spcPct val="0"/>
      </a:spcAft>
      <a:buClr>
        <a:srgbClr val="AB3034"/>
      </a:buClr>
      <a:buFont typeface="Wingdings" charset="0"/>
      <a:buChar char="§"/>
      <a:defRPr sz="1600" kern="1200">
        <a:solidFill>
          <a:srgbClr val="595959"/>
        </a:solidFill>
        <a:latin typeface="Arial"/>
        <a:ea typeface="Arial" charset="0"/>
        <a:cs typeface="Arial"/>
      </a:defRPr>
    </a:lvl4pPr>
    <a:lvl5pPr marL="2057400" indent="-228600" algn="l" defTabSz="712788" rtl="0" eaLnBrk="0" fontAlgn="base" hangingPunct="0">
      <a:spcBef>
        <a:spcPct val="30000"/>
      </a:spcBef>
      <a:spcAft>
        <a:spcPct val="0"/>
      </a:spcAft>
      <a:buClr>
        <a:srgbClr val="AB3034"/>
      </a:buClr>
      <a:buFont typeface="Wingdings" charset="0"/>
      <a:buChar char="§"/>
      <a:defRPr sz="1600" kern="1200">
        <a:solidFill>
          <a:srgbClr val="595959"/>
        </a:solidFill>
        <a:latin typeface="Arial"/>
        <a:ea typeface="Arial" charset="0"/>
        <a:cs typeface="Arial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75100" y="10531475"/>
            <a:ext cx="3046413" cy="55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37" tIns="49419" rIns="98837" bIns="49419"/>
          <a:lstStyle>
            <a:lvl1pPr defTabSz="442913"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defTabSz="442913"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defTabSz="442913"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defTabSz="442913"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defTabSz="442913"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44291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1325" algn="l"/>
                <a:tab pos="887413" algn="l"/>
                <a:tab pos="1331913" algn="l"/>
                <a:tab pos="1776413" algn="l"/>
                <a:tab pos="2222500" algn="l"/>
                <a:tab pos="2667000" algn="l"/>
                <a:tab pos="3111500" algn="l"/>
                <a:tab pos="3557588" algn="l"/>
                <a:tab pos="4002088" algn="l"/>
                <a:tab pos="4446588" algn="l"/>
                <a:tab pos="4892675" algn="l"/>
                <a:tab pos="5337175" algn="l"/>
                <a:tab pos="5783263" algn="l"/>
                <a:tab pos="6227763" algn="l"/>
                <a:tab pos="6672263" algn="l"/>
                <a:tab pos="7118350" algn="l"/>
                <a:tab pos="7562850" algn="l"/>
                <a:tab pos="8007350" algn="l"/>
                <a:tab pos="8453438" algn="l"/>
                <a:tab pos="8897938" algn="l"/>
              </a:tabLs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fld id="{6D77F68D-A31B-EE43-B131-936D585D9C2F}" type="slidenum">
              <a:rPr lang="it-IT" sz="1800">
                <a:solidFill>
                  <a:srgbClr val="000000"/>
                </a:solidFill>
                <a:latin typeface="Times New Roman" charset="0"/>
              </a:rPr>
              <a:pPr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charset="0"/>
                <a:buNone/>
              </a:pPr>
              <a:t>1</a:t>
            </a:fld>
            <a:endParaRPr lang="it-IT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1028700" y="841375"/>
            <a:ext cx="4965700" cy="4157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8837" tIns="49419" rIns="98837" bIns="49419" anchor="ctr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5267325"/>
            <a:ext cx="5618163" cy="4986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lIns="90575" tIns="45288" rIns="90575" bIns="45288" anchor="ctr"/>
          <a:lstStyle/>
          <a:p>
            <a:endParaRPr lang="fr-FR">
              <a:latin typeface="Arial" charset="0"/>
              <a:ea typeface="MS PGothic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37" tIns="49419" rIns="98837" bIns="49419"/>
          <a:lstStyle/>
          <a:p>
            <a:r>
              <a:rPr lang="fr-FR">
                <a:latin typeface="Arial" charset="0"/>
                <a:ea typeface="MS PGothic" charset="0"/>
                <a:cs typeface="Arial" charset="0"/>
              </a:rPr>
              <a:t>Messaggio : La strategia 3S in puglia ed il fatto che lo spazio e uno degli innovazion driver 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37" tIns="49419" rIns="98837" bIns="49419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6CBF0E46-3B57-0342-AEB7-40F97B2E5A89}" type="slidenum">
              <a:rPr lang="it-IT" sz="1800"/>
              <a:pPr/>
              <a:t>2</a:t>
            </a:fld>
            <a:endParaRPr lang="it-IT"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37" tIns="49419" rIns="98837" bIns="49419"/>
          <a:lstStyle/>
          <a:p>
            <a:r>
              <a:rPr lang="fr-FR">
                <a:latin typeface="Arial" charset="0"/>
                <a:ea typeface="MS PGothic" charset="0"/>
                <a:cs typeface="Arial" charset="0"/>
              </a:rPr>
              <a:t>Se arliamo di PCP, in pglia ne abbiamo gia 2 portati avanti con successo</a:t>
            </a:r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837" tIns="49419" rIns="98837" bIns="49419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064165FB-68FD-CC40-9906-0BDCAEE1EEBB}" type="slidenum">
              <a:rPr lang="it-IT" sz="1800"/>
              <a:pPr/>
              <a:t>6</a:t>
            </a:fld>
            <a:endParaRPr lang="it-IT" sz="1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Arial" charset="0"/>
                <a:ea typeface="MS PGothic" charset="0"/>
                <a:cs typeface="Arial" charset="0"/>
              </a:rPr>
              <a:t>Per rispondere alla sfida di trovare tecnologie per risondere ai bisogno proponiamo i living lab…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>
                <a:latin typeface="Arial" charset="0"/>
                <a:ea typeface="MS PGothic" charset="0"/>
                <a:cs typeface="Arial" charset="0"/>
              </a:rPr>
              <a:t>Per la sfida della cooeraizone interregionale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latin typeface="Arial" charset="0"/>
              <a:ea typeface="MS PGothic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4567" tIns="47284" rIns="94567" bIns="47284"/>
          <a:lstStyle/>
          <a:p>
            <a:endParaRPr lang="en-GB"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013200" y="9698038"/>
            <a:ext cx="3071813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67" tIns="47284" rIns="94567" bIns="47284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A0CCF501-41D5-4F4A-A5A6-462035DCFBB3}" type="slidenum">
              <a:rPr lang="en-GB" sz="1800"/>
              <a:pPr/>
              <a:t>11</a:t>
            </a:fld>
            <a:endParaRPr lang="en-GB" sz="18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67" tIns="47284" rIns="94567" bIns="47284"/>
          <a:lstStyle/>
          <a:p>
            <a:r>
              <a:rPr lang="en-GB">
                <a:latin typeface="Arial" charset="0"/>
                <a:ea typeface="MS PGothic" charset="0"/>
                <a:cs typeface="Arial" charset="0"/>
              </a:rPr>
              <a:t>Per me non da presentare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013200" y="9698038"/>
            <a:ext cx="3071813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67" tIns="47284" rIns="94567" bIns="47284"/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76C4ED12-D9F8-1F40-B220-18F240C03801}" type="slidenum">
              <a:rPr lang="en-GB" sz="1800"/>
              <a:pPr/>
              <a:t>13</a:t>
            </a:fld>
            <a:endParaRPr lang="en-GB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 alterna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 rot="16200000">
            <a:off x="8147050" y="5251450"/>
            <a:ext cx="725488" cy="179388"/>
          </a:xfrm>
          <a:prstGeom prst="rect">
            <a:avLst/>
          </a:prstGeom>
        </p:spPr>
        <p:txBody>
          <a:bodyPr lIns="91436" tIns="45718" rIns="91436" bIns="45718" anchor="ctr"/>
          <a:lstStyle>
            <a:lvl1pPr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9CB8C46C-684B-2C44-BA05-DB49C874B832}" type="slidenum">
              <a:rPr lang="it-IT" sz="1000" b="1" smtClean="0">
                <a:solidFill>
                  <a:srgbClr val="595959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it-IT" sz="1000" b="1" smtClean="0"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742363" y="-11113"/>
            <a:ext cx="417512" cy="4038601"/>
          </a:xfrm>
          <a:prstGeom prst="rect">
            <a:avLst/>
          </a:prstGeom>
          <a:solidFill>
            <a:srgbClr val="003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8742363" y="4027488"/>
            <a:ext cx="417512" cy="1687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072063"/>
            <a:ext cx="8445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0" y="-11113"/>
            <a:ext cx="8742363" cy="4365626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txBody>
          <a:bodyPr lIns="91436" tIns="45718" rIns="91436" bIns="45718" anchor="ctr"/>
          <a:lstStyle/>
          <a:p>
            <a:pPr defTabSz="914364">
              <a:defRPr/>
            </a:pPr>
            <a:endParaRPr lang="it-IT" sz="4800" spc="-80">
              <a:solidFill>
                <a:srgbClr val="7F7F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1325" y="510094"/>
            <a:ext cx="7858125" cy="2709862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1325" y="3360442"/>
            <a:ext cx="7858125" cy="8268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369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 rot="16200000">
            <a:off x="8147050" y="5251450"/>
            <a:ext cx="725488" cy="179388"/>
          </a:xfrm>
          <a:prstGeom prst="rect">
            <a:avLst/>
          </a:prstGeom>
        </p:spPr>
        <p:txBody>
          <a:bodyPr lIns="91436" tIns="45718" rIns="91436" bIns="45718" anchor="ctr"/>
          <a:lstStyle>
            <a:lvl1pPr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2164E0C1-1DA4-4F4F-A2CE-4E04932645F6}" type="slidenum">
              <a:rPr lang="it-IT" sz="1000" b="1" smtClean="0">
                <a:solidFill>
                  <a:srgbClr val="595959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it-IT" sz="1000" b="1" smtClean="0"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8742363" y="-11113"/>
            <a:ext cx="417512" cy="4038601"/>
          </a:xfrm>
          <a:prstGeom prst="rect">
            <a:avLst/>
          </a:prstGeom>
          <a:solidFill>
            <a:srgbClr val="003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8742363" y="4027488"/>
            <a:ext cx="417512" cy="1687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072063"/>
            <a:ext cx="8445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0" y="-11113"/>
            <a:ext cx="8742363" cy="1509713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txBody>
          <a:bodyPr lIns="91436" tIns="45718" rIns="91436" bIns="45718" anchor="ctr"/>
          <a:lstStyle/>
          <a:p>
            <a:pPr defTabSz="914364">
              <a:defRPr/>
            </a:pPr>
            <a:endParaRPr lang="it-IT" sz="4800" spc="-80">
              <a:solidFill>
                <a:srgbClr val="7F7F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it-IT" sz="3200" kern="1200" dirty="0">
                <a:solidFill>
                  <a:srgbClr val="7F7F7F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fr-FR" smtClean="0"/>
              <a:t>Cliquez et modifiez le titre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546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 rot="16200000">
            <a:off x="8147050" y="5251450"/>
            <a:ext cx="725488" cy="179388"/>
          </a:xfrm>
          <a:prstGeom prst="rect">
            <a:avLst/>
          </a:prstGeom>
        </p:spPr>
        <p:txBody>
          <a:bodyPr lIns="91436" tIns="45718" rIns="91436" bIns="45718" anchor="ctr"/>
          <a:lstStyle>
            <a:lvl1pPr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fld id="{D64D286D-626F-A04C-BA60-CDD1AB97370E}" type="slidenum">
              <a:rPr lang="it-IT" sz="1000" b="1" smtClean="0">
                <a:solidFill>
                  <a:srgbClr val="595959"/>
                </a:solidFill>
                <a:latin typeface="Arial" charset="0"/>
              </a:rPr>
              <a:pPr eaLnBrk="1" hangingPunct="1">
                <a:defRPr/>
              </a:pPr>
              <a:t>‹#›</a:t>
            </a:fld>
            <a:endParaRPr lang="it-IT" sz="1000" b="1" smtClean="0">
              <a:solidFill>
                <a:srgbClr val="595959"/>
              </a:solidFill>
              <a:latin typeface="Arial" charset="0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8742363" y="-11113"/>
            <a:ext cx="417512" cy="4038601"/>
          </a:xfrm>
          <a:prstGeom prst="rect">
            <a:avLst/>
          </a:prstGeom>
          <a:solidFill>
            <a:srgbClr val="003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8742363" y="4027488"/>
            <a:ext cx="417512" cy="1687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072063"/>
            <a:ext cx="8445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7"/>
          <p:cNvSpPr/>
          <p:nvPr/>
        </p:nvSpPr>
        <p:spPr>
          <a:xfrm>
            <a:off x="0" y="-11113"/>
            <a:ext cx="8742363" cy="1509713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txBody>
          <a:bodyPr lIns="91436" tIns="45718" rIns="91436" bIns="45718" anchor="ctr"/>
          <a:lstStyle/>
          <a:p>
            <a:pPr defTabSz="914364">
              <a:defRPr/>
            </a:pPr>
            <a:endParaRPr lang="it-IT" sz="4800" spc="-80">
              <a:solidFill>
                <a:srgbClr val="7F7F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4723" y="512047"/>
            <a:ext cx="7847013" cy="9525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it-IT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10"/>
          </p:nvPr>
        </p:nvSpPr>
        <p:spPr>
          <a:xfrm>
            <a:off x="445962" y="1752600"/>
            <a:ext cx="3759200" cy="2601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12" name="Segnaposto contenuto 3"/>
          <p:cNvSpPr>
            <a:spLocks noGrp="1"/>
          </p:cNvSpPr>
          <p:nvPr>
            <p:ph sz="half" idx="11"/>
          </p:nvPr>
        </p:nvSpPr>
        <p:spPr>
          <a:xfrm>
            <a:off x="4545013" y="1752600"/>
            <a:ext cx="3759200" cy="26019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57698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/>
          <p:nvPr/>
        </p:nvSpPr>
        <p:spPr>
          <a:xfrm>
            <a:off x="8742363" y="-11113"/>
            <a:ext cx="417512" cy="4038601"/>
          </a:xfrm>
          <a:prstGeom prst="rect">
            <a:avLst/>
          </a:prstGeom>
          <a:solidFill>
            <a:srgbClr val="003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9"/>
          <p:cNvSpPr/>
          <p:nvPr/>
        </p:nvSpPr>
        <p:spPr>
          <a:xfrm>
            <a:off x="8742363" y="4027488"/>
            <a:ext cx="417512" cy="1687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5"/>
          <p:cNvSpPr/>
          <p:nvPr/>
        </p:nvSpPr>
        <p:spPr>
          <a:xfrm>
            <a:off x="0" y="-11113"/>
            <a:ext cx="8742363" cy="1509713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txBody>
          <a:bodyPr lIns="91436" tIns="45718" rIns="91436" bIns="45718" anchor="ctr"/>
          <a:lstStyle/>
          <a:p>
            <a:pPr defTabSz="914364">
              <a:defRPr/>
            </a:pPr>
            <a:endParaRPr lang="it-IT" sz="4800" spc="-80">
              <a:solidFill>
                <a:srgbClr val="7F7F7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457203" y="512347"/>
            <a:ext cx="7847013" cy="9525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4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587500"/>
            <a:ext cx="7847013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</a:p>
        </p:txBody>
      </p:sp>
      <p:sp>
        <p:nvSpPr>
          <p:cNvPr id="1027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784701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Cliquez et modifiez le titre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0" r:id="rId1"/>
    <p:sldLayoutId id="2147484921" r:id="rId2"/>
    <p:sldLayoutId id="2147484922" r:id="rId3"/>
    <p:sldLayoutId id="2147484923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5613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455613" rtl="0" eaLnBrk="1" fontAlgn="base" hangingPunct="1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1313" indent="-341313" algn="l" defTabSz="455613" rtl="0" eaLnBrk="1" fontAlgn="base" hangingPunct="1">
        <a:spcBef>
          <a:spcPct val="20000"/>
        </a:spcBef>
        <a:spcAft>
          <a:spcPct val="0"/>
        </a:spcAft>
        <a:buClr>
          <a:srgbClr val="B41818"/>
        </a:buClr>
        <a:buFont typeface="Wingdings" charset="0"/>
        <a:buChar char="§"/>
        <a:defRPr sz="2400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1pPr>
      <a:lvl2pPr marL="741363" indent="-284163" algn="l" defTabSz="455613" rtl="0" eaLnBrk="1" fontAlgn="base" hangingPunct="1">
        <a:spcBef>
          <a:spcPct val="20000"/>
        </a:spcBef>
        <a:spcAft>
          <a:spcPct val="0"/>
        </a:spcAft>
        <a:buClr>
          <a:srgbClr val="B41818"/>
        </a:buClr>
        <a:buFont typeface="Wingdings" charset="0"/>
        <a:buChar char="§"/>
        <a:defRPr sz="2000" kern="1200">
          <a:solidFill>
            <a:srgbClr val="7F7F7F"/>
          </a:solidFill>
          <a:latin typeface="+mn-lt"/>
          <a:ea typeface="Arial" charset="0"/>
          <a:cs typeface="+mn-cs"/>
        </a:defRPr>
      </a:lvl2pPr>
      <a:lvl3pPr marL="1141413" indent="-227013" algn="l" defTabSz="455613" rtl="0" eaLnBrk="1" fontAlgn="base" hangingPunct="1">
        <a:spcBef>
          <a:spcPct val="20000"/>
        </a:spcBef>
        <a:spcAft>
          <a:spcPct val="0"/>
        </a:spcAft>
        <a:buClr>
          <a:srgbClr val="B41818"/>
        </a:buClr>
        <a:buFont typeface="Wingdings" charset="0"/>
        <a:buChar char="§"/>
        <a:defRPr kern="1200">
          <a:solidFill>
            <a:srgbClr val="7F7F7F"/>
          </a:solidFill>
          <a:latin typeface="+mn-lt"/>
          <a:ea typeface="Arial" charset="0"/>
          <a:cs typeface="+mn-cs"/>
        </a:defRPr>
      </a:lvl3pPr>
      <a:lvl4pPr marL="1598613" indent="-227013" algn="l" defTabSz="455613" rtl="0" eaLnBrk="1" fontAlgn="base" hangingPunct="1">
        <a:spcBef>
          <a:spcPct val="20000"/>
        </a:spcBef>
        <a:spcAft>
          <a:spcPct val="0"/>
        </a:spcAft>
        <a:buClr>
          <a:srgbClr val="B41818"/>
        </a:buClr>
        <a:buFont typeface="Wingdings" charset="0"/>
        <a:buChar char="§"/>
        <a:defRPr sz="2000" kern="1200">
          <a:solidFill>
            <a:srgbClr val="7F7F7F"/>
          </a:solidFill>
          <a:latin typeface="+mn-lt"/>
          <a:ea typeface="Arial" charset="0"/>
          <a:cs typeface="+mn-cs"/>
        </a:defRPr>
      </a:lvl4pPr>
      <a:lvl5pPr marL="2055813" indent="-227013" algn="l" defTabSz="455613" rtl="0" eaLnBrk="1" fontAlgn="base" hangingPunct="1">
        <a:spcBef>
          <a:spcPct val="20000"/>
        </a:spcBef>
        <a:spcAft>
          <a:spcPct val="0"/>
        </a:spcAft>
        <a:buClr>
          <a:srgbClr val="B41818"/>
        </a:buClr>
        <a:buFont typeface="Wingdings" charset="0"/>
        <a:buChar char="§"/>
        <a:defRPr sz="2000" kern="1200">
          <a:solidFill>
            <a:srgbClr val="7F7F7F"/>
          </a:solidFill>
          <a:latin typeface="+mn-lt"/>
          <a:ea typeface="Arial" charset="0"/>
          <a:cs typeface="+mn-cs"/>
        </a:defRPr>
      </a:lvl5pPr>
      <a:lvl6pPr marL="2514499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pn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iorella.Coliolo@dtascarl.it" TargetMode="External"/><Relationship Id="rId3" Type="http://schemas.openxmlformats.org/officeDocument/2006/relationships/hyperlink" Target="http://www.apulianaerospace.i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vinglabs.regione.puglia.it/en/home" TargetMode="External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30375" y="3367882"/>
            <a:ext cx="5334000" cy="762000"/>
          </a:xfrm>
        </p:spPr>
        <p:txBody>
          <a:bodyPr tIns="0"/>
          <a:lstStyle/>
          <a:p>
            <a:pPr eaLnBrk="1">
              <a:lnSpc>
                <a:spcPct val="101000"/>
              </a:lnSpc>
            </a:pPr>
            <a:r>
              <a:rPr lang="it-IT" sz="1500" b="1" i="1" dirty="0">
                <a:solidFill>
                  <a:srgbClr val="1F497D"/>
                </a:solidFill>
                <a:latin typeface="Arial" charset="0"/>
                <a:ea typeface="MS PGothic" charset="0"/>
                <a:cs typeface="Arial" charset="0"/>
              </a:rPr>
              <a:t>Fiorella Coliolo, DTA</a:t>
            </a:r>
          </a:p>
        </p:txBody>
      </p:sp>
      <p:sp>
        <p:nvSpPr>
          <p:cNvPr id="8194" name="Text Box 17"/>
          <p:cNvSpPr txBox="1">
            <a:spLocks noChangeArrowheads="1"/>
          </p:cNvSpPr>
          <p:nvPr/>
        </p:nvSpPr>
        <p:spPr bwMode="auto">
          <a:xfrm>
            <a:off x="446083" y="2241550"/>
            <a:ext cx="7918450" cy="123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fr-FR" b="1" dirty="0">
                <a:solidFill>
                  <a:srgbClr val="1F497D"/>
                </a:solidFill>
                <a:latin typeface="Arial" charset="0"/>
              </a:rPr>
              <a:t>2015 EU Innovation </a:t>
            </a:r>
            <a:r>
              <a:rPr lang="fr-FR" b="1" dirty="0" err="1">
                <a:solidFill>
                  <a:srgbClr val="1F497D"/>
                </a:solidFill>
                <a:latin typeface="Arial" charset="0"/>
              </a:rPr>
              <a:t>Procurement</a:t>
            </a:r>
            <a:r>
              <a:rPr lang="fr-FR" b="1" dirty="0">
                <a:solidFill>
                  <a:srgbClr val="1F497D"/>
                </a:solidFill>
                <a:latin typeface="Arial" charset="0"/>
              </a:rPr>
              <a:t> </a:t>
            </a:r>
            <a:r>
              <a:rPr lang="fr-FR" b="1" dirty="0" err="1">
                <a:solidFill>
                  <a:srgbClr val="1F497D"/>
                </a:solidFill>
                <a:latin typeface="Arial" charset="0"/>
              </a:rPr>
              <a:t>event</a:t>
            </a:r>
            <a:endParaRPr lang="fr-FR" b="1" dirty="0">
              <a:solidFill>
                <a:srgbClr val="1F497D"/>
              </a:solidFill>
              <a:latin typeface="Arial" charset="0"/>
            </a:endParaRPr>
          </a:p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</a:pPr>
            <a:endParaRPr lang="fr-FR" sz="1800" b="1" i="1" dirty="0" smtClean="0">
              <a:solidFill>
                <a:srgbClr val="2DA3DE"/>
              </a:solidFill>
              <a:latin typeface="Arial" charset="0"/>
            </a:endParaRPr>
          </a:p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fr-FR" sz="1800" b="1" i="1" dirty="0" smtClean="0">
                <a:solidFill>
                  <a:srgbClr val="1F497D"/>
                </a:solidFill>
                <a:latin typeface="Arial" charset="0"/>
              </a:rPr>
              <a:t>28 </a:t>
            </a:r>
            <a:r>
              <a:rPr lang="fr-FR" sz="1800" b="1" i="1" dirty="0" err="1">
                <a:solidFill>
                  <a:srgbClr val="1F497D"/>
                </a:solidFill>
                <a:latin typeface="Arial" charset="0"/>
              </a:rPr>
              <a:t>October</a:t>
            </a:r>
            <a:r>
              <a:rPr lang="fr-FR" sz="1800" b="1" i="1" dirty="0">
                <a:solidFill>
                  <a:srgbClr val="1F497D"/>
                </a:solidFill>
                <a:latin typeface="Arial" charset="0"/>
              </a:rPr>
              <a:t> 2015</a:t>
            </a:r>
            <a:r>
              <a:rPr lang="it-IT" sz="1800" b="1" i="1" dirty="0">
                <a:solidFill>
                  <a:srgbClr val="1F497D"/>
                </a:solidFill>
                <a:latin typeface="Arial" charset="0"/>
              </a:rPr>
              <a:t>, </a:t>
            </a:r>
            <a:r>
              <a:rPr lang="fr-FR" sz="1800" b="1" i="1" dirty="0">
                <a:solidFill>
                  <a:srgbClr val="1F497D"/>
                </a:solidFill>
                <a:latin typeface="Arial" charset="0"/>
              </a:rPr>
              <a:t>Paris</a:t>
            </a:r>
            <a:endParaRPr lang="it-IT" b="1" i="1" dirty="0">
              <a:solidFill>
                <a:srgbClr val="1F497D"/>
              </a:solidFill>
              <a:latin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76303" y="1270000"/>
            <a:ext cx="8136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2"/>
                </a:solidFill>
              </a:rPr>
              <a:t>EO </a:t>
            </a:r>
            <a:r>
              <a:rPr lang="fr-FR" sz="3600" b="1" dirty="0">
                <a:solidFill>
                  <a:schemeClr val="tx2"/>
                </a:solidFill>
              </a:rPr>
              <a:t>and </a:t>
            </a:r>
            <a:r>
              <a:rPr lang="fr-FR" sz="3600" b="1" dirty="0" smtClean="0">
                <a:solidFill>
                  <a:schemeClr val="tx2"/>
                </a:solidFill>
              </a:rPr>
              <a:t>PCP </a:t>
            </a:r>
            <a:r>
              <a:rPr lang="fr-FR" sz="3600" b="1" dirty="0">
                <a:solidFill>
                  <a:schemeClr val="tx2"/>
                </a:solidFill>
              </a:rPr>
              <a:t>in a </a:t>
            </a:r>
            <a:r>
              <a:rPr lang="fr-FR" sz="3600" b="1" dirty="0" err="1">
                <a:solidFill>
                  <a:schemeClr val="tx2"/>
                </a:solidFill>
              </a:rPr>
              <a:t>Space</a:t>
            </a:r>
            <a:r>
              <a:rPr lang="fr-FR" sz="3600" b="1" dirty="0">
                <a:solidFill>
                  <a:schemeClr val="tx2"/>
                </a:solidFill>
              </a:rPr>
              <a:t> </a:t>
            </a:r>
            <a:r>
              <a:rPr lang="fr-FR" sz="3600" b="1" dirty="0" smtClean="0">
                <a:solidFill>
                  <a:schemeClr val="tx2"/>
                </a:solidFill>
              </a:rPr>
              <a:t>Cluster Perspective</a:t>
            </a:r>
            <a:endParaRPr lang="fr-FR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b="1" smtClean="0">
                <a:solidFill>
                  <a:srgbClr val="1F497D"/>
                </a:solidFill>
                <a:latin typeface="Calibri"/>
                <a:cs typeface="Calibri"/>
              </a:rPr>
              <a:t>Preliminary Potential Applications</a:t>
            </a:r>
            <a:endParaRPr b="1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914400" y="1879600"/>
            <a:ext cx="7239000" cy="10922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it-IT" sz="2000">
                <a:solidFill>
                  <a:srgbClr val="1F497D"/>
                </a:solidFill>
                <a:latin typeface="Calibri" charset="0"/>
                <a:ea typeface="MS PGothic" charset="0"/>
                <a:cs typeface="Calibri" charset="0"/>
              </a:rPr>
              <a:t>Monitoring Coasts , Water quality, Territory planning, Agriculture</a:t>
            </a:r>
          </a:p>
          <a:p>
            <a:pPr marL="0" indent="0">
              <a:buFont typeface="Wingdings" charset="0"/>
              <a:buNone/>
            </a:pPr>
            <a:endParaRPr lang="it-IT" sz="2000">
              <a:latin typeface="Arial" charset="0"/>
              <a:ea typeface="MS PGothic" charset="0"/>
              <a:cs typeface="Arial" charset="0"/>
            </a:endParaRPr>
          </a:p>
          <a:p>
            <a:pPr marL="0" indent="0">
              <a:buFont typeface="Wingdings" charset="0"/>
              <a:buNone/>
            </a:pPr>
            <a:endParaRPr lang="it-IT" sz="2000">
              <a:latin typeface="Arial" charset="0"/>
              <a:ea typeface="MS PGothic" charset="0"/>
              <a:cs typeface="Arial" charset="0"/>
            </a:endParaRPr>
          </a:p>
          <a:p>
            <a:pPr marL="0" indent="0">
              <a:buFont typeface="Wingdings" charset="0"/>
              <a:buNone/>
            </a:pPr>
            <a:endParaRPr lang="it-IT" sz="2000">
              <a:latin typeface="Arial" charset="0"/>
              <a:ea typeface="MS PGothic" charset="0"/>
              <a:cs typeface="Arial" charset="0"/>
            </a:endParaRPr>
          </a:p>
        </p:txBody>
      </p:sp>
      <p:pic>
        <p:nvPicPr>
          <p:cNvPr id="22531" name="Image 1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66"/>
          <a:stretch>
            <a:fillRect/>
          </a:stretch>
        </p:blipFill>
        <p:spPr bwMode="auto">
          <a:xfrm>
            <a:off x="139700" y="3340100"/>
            <a:ext cx="11239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Image 2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1" b="19228"/>
          <a:stretch>
            <a:fillRect/>
          </a:stretch>
        </p:blipFill>
        <p:spPr bwMode="auto">
          <a:xfrm>
            <a:off x="3803650" y="3987800"/>
            <a:ext cx="1143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Image 5" descr="Forest_fires_in_Canad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0" b="14926"/>
          <a:stretch>
            <a:fillRect/>
          </a:stretch>
        </p:blipFill>
        <p:spPr bwMode="auto">
          <a:xfrm>
            <a:off x="7543800" y="3200400"/>
            <a:ext cx="10795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Image 6" descr="Eye_of_an_algal_storm_larg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1" b="15749"/>
          <a:stretch>
            <a:fillRect/>
          </a:stretch>
        </p:blipFill>
        <p:spPr bwMode="auto">
          <a:xfrm>
            <a:off x="2463800" y="3327400"/>
            <a:ext cx="1225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Image 7" descr="Watching_coastal_waters_node_full_image_2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225800"/>
            <a:ext cx="12080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Image 8" descr="Sentinel-2_for_agriculture_medium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90" t="4887" r="34544" b="56657"/>
          <a:stretch>
            <a:fillRect/>
          </a:stretch>
        </p:blipFill>
        <p:spPr bwMode="auto">
          <a:xfrm>
            <a:off x="1208088" y="4064000"/>
            <a:ext cx="12033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Image 10" descr="Unknown.jpe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6"/>
          <a:stretch>
            <a:fillRect/>
          </a:stretch>
        </p:blipFill>
        <p:spPr bwMode="auto">
          <a:xfrm>
            <a:off x="6284913" y="3951288"/>
            <a:ext cx="120808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ZoneTexte 10"/>
          <p:cNvSpPr txBox="1">
            <a:spLocks noChangeArrowheads="1"/>
          </p:cNvSpPr>
          <p:nvPr/>
        </p:nvSpPr>
        <p:spPr bwMode="auto">
          <a:xfrm>
            <a:off x="1485900" y="3390900"/>
            <a:ext cx="78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Land</a:t>
            </a:r>
          </a:p>
        </p:txBody>
      </p:sp>
      <p:sp>
        <p:nvSpPr>
          <p:cNvPr id="22539" name="ZoneTexte 11"/>
          <p:cNvSpPr txBox="1">
            <a:spLocks noChangeArrowheads="1"/>
          </p:cNvSpPr>
          <p:nvPr/>
        </p:nvSpPr>
        <p:spPr bwMode="auto">
          <a:xfrm>
            <a:off x="6286500" y="3251200"/>
            <a:ext cx="1193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>
                <a:solidFill>
                  <a:srgbClr val="199AE2"/>
                </a:solidFill>
              </a:rPr>
              <a:t>Emergenc</a:t>
            </a:r>
            <a:r>
              <a:rPr lang="fr-FR" sz="1600" b="1">
                <a:solidFill>
                  <a:srgbClr val="199AE2"/>
                </a:solidFill>
              </a:rPr>
              <a:t>y</a:t>
            </a:r>
          </a:p>
        </p:txBody>
      </p:sp>
      <p:sp>
        <p:nvSpPr>
          <p:cNvPr id="22540" name="ZoneTexte 12"/>
          <p:cNvSpPr txBox="1">
            <a:spLocks noChangeArrowheads="1"/>
          </p:cNvSpPr>
          <p:nvPr/>
        </p:nvSpPr>
        <p:spPr bwMode="auto">
          <a:xfrm>
            <a:off x="3911600" y="34036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Climate</a:t>
            </a:r>
          </a:p>
        </p:txBody>
      </p:sp>
      <p:sp>
        <p:nvSpPr>
          <p:cNvPr id="22541" name="ZoneTexte 13"/>
          <p:cNvSpPr txBox="1">
            <a:spLocks noChangeArrowheads="1"/>
          </p:cNvSpPr>
          <p:nvPr/>
        </p:nvSpPr>
        <p:spPr bwMode="auto">
          <a:xfrm>
            <a:off x="5181600" y="41275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1600" b="1">
                <a:solidFill>
                  <a:srgbClr val="199AE2"/>
                </a:solidFill>
              </a:rPr>
              <a:t>Sea</a:t>
            </a:r>
          </a:p>
        </p:txBody>
      </p:sp>
      <p:sp>
        <p:nvSpPr>
          <p:cNvPr id="22542" name="ZoneTexte 14"/>
          <p:cNvSpPr txBox="1">
            <a:spLocks noChangeArrowheads="1"/>
          </p:cNvSpPr>
          <p:nvPr/>
        </p:nvSpPr>
        <p:spPr bwMode="auto">
          <a:xfrm>
            <a:off x="2438400" y="4254500"/>
            <a:ext cx="124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Agriculture</a:t>
            </a:r>
          </a:p>
        </p:txBody>
      </p:sp>
      <p:sp>
        <p:nvSpPr>
          <p:cNvPr id="22543" name="ZoneTexte 15"/>
          <p:cNvSpPr txBox="1">
            <a:spLocks noChangeArrowheads="1"/>
          </p:cNvSpPr>
          <p:nvPr/>
        </p:nvSpPr>
        <p:spPr bwMode="auto">
          <a:xfrm>
            <a:off x="7518400" y="4114800"/>
            <a:ext cx="132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Atmosphere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736600" y="1476375"/>
            <a:ext cx="7391400" cy="423862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endParaRPr lang="en-US" sz="2000">
              <a:solidFill>
                <a:srgbClr val="0070C0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en-US" sz="2000" b="1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What</a:t>
            </a:r>
            <a:r>
              <a:rPr lang="en-US" sz="2000">
                <a:solidFill>
                  <a:srgbClr val="0070C0"/>
                </a:solidFill>
                <a:latin typeface="Calibri" charset="0"/>
                <a:ea typeface="MS PGothic" charset="0"/>
                <a:cs typeface="Calibri" charset="0"/>
              </a:rPr>
              <a:t> – </a:t>
            </a:r>
            <a:r>
              <a:rPr lang="en-US" sz="2000">
                <a:solidFill>
                  <a:srgbClr val="1F497D"/>
                </a:solidFill>
                <a:latin typeface="Calibri" charset="0"/>
                <a:ea typeface="MS PGothic" charset="0"/>
                <a:cs typeface="Calibri" charset="0"/>
              </a:rPr>
              <a:t>PCP SPACE (EO)</a:t>
            </a: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endParaRPr lang="en-US" sz="2000">
              <a:solidFill>
                <a:srgbClr val="0070C0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en-US" sz="2000" b="1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How </a:t>
            </a:r>
            <a:r>
              <a:rPr lang="en-US" sz="2000">
                <a:solidFill>
                  <a:srgbClr val="0070C0"/>
                </a:solidFill>
                <a:latin typeface="Calibri" charset="0"/>
                <a:ea typeface="MS PGothic" charset="0"/>
                <a:cs typeface="Calibri" charset="0"/>
              </a:rPr>
              <a:t>– </a:t>
            </a:r>
            <a:r>
              <a:rPr lang="en-US" sz="2000">
                <a:solidFill>
                  <a:srgbClr val="1F497D"/>
                </a:solidFill>
                <a:latin typeface="Calibri" charset="0"/>
                <a:ea typeface="MS PGothic" charset="0"/>
                <a:cs typeface="Calibri" charset="0"/>
              </a:rPr>
              <a:t>Space Living Lab regional experience</a:t>
            </a: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endParaRPr lang="en-US" sz="2000">
              <a:solidFill>
                <a:srgbClr val="0070C0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en-US" sz="2000" b="1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Why </a:t>
            </a:r>
            <a:r>
              <a:rPr lang="en-US" sz="2000">
                <a:solidFill>
                  <a:srgbClr val="0070C0"/>
                </a:solidFill>
                <a:latin typeface="Calibri" charset="0"/>
                <a:ea typeface="MS PGothic" charset="0"/>
                <a:cs typeface="Calibri" charset="0"/>
              </a:rPr>
              <a:t>– </a:t>
            </a:r>
            <a:r>
              <a:rPr lang="en-US" sz="200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To answer public needs for the benefits of end users; to develop the regional dimension of space</a:t>
            </a:r>
          </a:p>
          <a:p>
            <a:pPr marL="0" indent="0" eaLnBrk="1" hangingPunct="1">
              <a:lnSpc>
                <a:spcPct val="90000"/>
              </a:lnSpc>
              <a:buClr>
                <a:srgbClr val="0070C0"/>
              </a:buClr>
              <a:buFont typeface="Wingdings" charset="0"/>
              <a:buNone/>
            </a:pPr>
            <a:r>
              <a:rPr lang="en-GB" altLang="zh-CN">
                <a:solidFill>
                  <a:srgbClr val="800000"/>
                </a:solidFill>
                <a:latin typeface="Calibri" charset="0"/>
                <a:ea typeface="MS PGothic" charset="0"/>
                <a:cs typeface="Calibri" charset="0"/>
              </a:rPr>
              <a:t>	</a:t>
            </a:r>
            <a:endParaRPr lang="en-GB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76225"/>
            <a:ext cx="9144000" cy="1095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PCP &amp; Regional Scenario set-up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oneTexte 3"/>
          <p:cNvSpPr txBox="1">
            <a:spLocks noChangeArrowheads="1"/>
          </p:cNvSpPr>
          <p:nvPr/>
        </p:nvSpPr>
        <p:spPr bwMode="auto">
          <a:xfrm>
            <a:off x="1486869" y="1442481"/>
            <a:ext cx="6199452" cy="372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3200" b="1" dirty="0">
                <a:solidFill>
                  <a:srgbClr val="1F497D"/>
                </a:solidFill>
              </a:rPr>
              <a:t>Merci</a:t>
            </a:r>
          </a:p>
          <a:p>
            <a:pPr algn="ctr"/>
            <a:endParaRPr lang="fr-FR" b="1" dirty="0">
              <a:solidFill>
                <a:srgbClr val="1F497D"/>
              </a:solidFill>
            </a:endParaRPr>
          </a:p>
          <a:p>
            <a:pPr algn="ctr"/>
            <a:r>
              <a:rPr lang="fr-FR" b="1" dirty="0">
                <a:solidFill>
                  <a:srgbClr val="1F497D"/>
                </a:solidFill>
              </a:rPr>
              <a:t>Fiorella </a:t>
            </a:r>
            <a:r>
              <a:rPr lang="fr-FR" b="1" dirty="0" smtClean="0">
                <a:solidFill>
                  <a:srgbClr val="1F497D"/>
                </a:solidFill>
              </a:rPr>
              <a:t>Coliolo, DTA</a:t>
            </a:r>
          </a:p>
          <a:p>
            <a:pPr algn="ctr"/>
            <a:endParaRPr lang="fr-FR" b="1" dirty="0">
              <a:solidFill>
                <a:srgbClr val="1F497D"/>
              </a:solidFill>
            </a:endParaRPr>
          </a:p>
          <a:p>
            <a:pPr algn="ctr"/>
            <a:r>
              <a:rPr lang="fr-FR" b="1" dirty="0">
                <a:solidFill>
                  <a:srgbClr val="1F497D"/>
                </a:solidFill>
                <a:hlinkClick r:id="rId2"/>
              </a:rPr>
              <a:t>Fiorella.Coliolo@</a:t>
            </a:r>
            <a:r>
              <a:rPr lang="fr-FR" b="1" dirty="0" smtClean="0">
                <a:solidFill>
                  <a:srgbClr val="1F497D"/>
                </a:solidFill>
                <a:hlinkClick r:id="rId2"/>
              </a:rPr>
              <a:t>dtascarl.it</a:t>
            </a:r>
            <a:endParaRPr lang="fr-FR" b="1" dirty="0" smtClean="0">
              <a:solidFill>
                <a:srgbClr val="1F497D"/>
              </a:solidFill>
            </a:endParaRPr>
          </a:p>
          <a:p>
            <a:pPr algn="ctr"/>
            <a:endParaRPr lang="fr-FR" b="1" dirty="0">
              <a:solidFill>
                <a:srgbClr val="1F497D"/>
              </a:solidFill>
            </a:endParaRPr>
          </a:p>
          <a:p>
            <a:pPr algn="ctr"/>
            <a:r>
              <a:rPr lang="fr-FR" b="1" dirty="0" smtClean="0">
                <a:solidFill>
                  <a:srgbClr val="1F497D"/>
                </a:solidFill>
                <a:hlinkClick r:id="rId3"/>
              </a:rPr>
              <a:t>www.apulianaerospace.it</a:t>
            </a:r>
            <a:endParaRPr lang="fr-FR" b="1" dirty="0" smtClean="0">
              <a:solidFill>
                <a:srgbClr val="1F497D"/>
              </a:solidFill>
            </a:endParaRPr>
          </a:p>
          <a:p>
            <a:pPr algn="ctr"/>
            <a:endParaRPr lang="fr-FR" b="1" dirty="0">
              <a:solidFill>
                <a:srgbClr val="1F497D"/>
              </a:solidFill>
            </a:endParaRPr>
          </a:p>
          <a:p>
            <a:endParaRPr lang="fr-FR" sz="1800" dirty="0"/>
          </a:p>
          <a:p>
            <a:endParaRPr lang="fr-FR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355600" y="1265238"/>
            <a:ext cx="8470900" cy="4238625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endParaRPr lang="en-US" sz="2000" dirty="0">
              <a:solidFill>
                <a:srgbClr val="0070C0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GB" sz="2000" dirty="0" smtClean="0">
                <a:solidFill>
                  <a:srgbClr val="0F5494"/>
                </a:solidFill>
                <a:latin typeface="Calibri"/>
                <a:cs typeface="Calibri"/>
              </a:rPr>
              <a:t>6 main </a:t>
            </a:r>
            <a:r>
              <a:rPr lang="en-GB" sz="2000" dirty="0">
                <a:solidFill>
                  <a:srgbClr val="0F5494"/>
                </a:solidFill>
                <a:latin typeface="Calibri"/>
                <a:cs typeface="Calibri"/>
              </a:rPr>
              <a:t>thematic areas: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Land</a:t>
            </a:r>
            <a:r>
              <a:rPr lang="es-ES" sz="2000" dirty="0">
                <a:solidFill>
                  <a:srgbClr val="0F5494"/>
                </a:solidFill>
                <a:latin typeface="Calibri"/>
                <a:cs typeface="Calibri"/>
              </a:rPr>
              <a:t> </a:t>
            </a: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monitoring</a:t>
            </a:r>
            <a:endParaRPr lang="es-ES" sz="2000" dirty="0">
              <a:solidFill>
                <a:srgbClr val="0F5494"/>
              </a:solidFill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sz="2000" dirty="0">
                <a:solidFill>
                  <a:srgbClr val="0F5494"/>
                </a:solidFill>
                <a:latin typeface="Calibri"/>
                <a:cs typeface="Calibri"/>
              </a:rPr>
              <a:t>Marine </a:t>
            </a: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monitoring</a:t>
            </a:r>
            <a:endParaRPr lang="es-ES" sz="2000" dirty="0">
              <a:solidFill>
                <a:srgbClr val="0F5494"/>
              </a:solidFill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Atmosphere</a:t>
            </a:r>
            <a:r>
              <a:rPr lang="es-ES" sz="2000" dirty="0">
                <a:solidFill>
                  <a:srgbClr val="0F5494"/>
                </a:solidFill>
                <a:latin typeface="Calibri"/>
                <a:cs typeface="Calibri"/>
              </a:rPr>
              <a:t> </a:t>
            </a: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monitoring</a:t>
            </a:r>
            <a:endParaRPr lang="es-ES" sz="2000" dirty="0">
              <a:solidFill>
                <a:srgbClr val="0F5494"/>
              </a:solidFill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Emergency</a:t>
            </a:r>
            <a:r>
              <a:rPr lang="es-ES" sz="2000" dirty="0">
                <a:solidFill>
                  <a:srgbClr val="0F5494"/>
                </a:solidFill>
                <a:latin typeface="Calibri"/>
                <a:cs typeface="Calibri"/>
              </a:rPr>
              <a:t> </a:t>
            </a: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management</a:t>
            </a:r>
            <a:endParaRPr lang="es-ES" sz="2000" dirty="0">
              <a:solidFill>
                <a:srgbClr val="0F5494"/>
              </a:solidFill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sz="2000" dirty="0">
                <a:solidFill>
                  <a:srgbClr val="0F5494"/>
                </a:solidFill>
                <a:latin typeface="Calibri"/>
                <a:cs typeface="Calibri"/>
              </a:rPr>
              <a:t>Security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Climate</a:t>
            </a:r>
            <a:r>
              <a:rPr lang="es-ES" sz="2000" dirty="0">
                <a:solidFill>
                  <a:srgbClr val="0F5494"/>
                </a:solidFill>
                <a:latin typeface="Calibri"/>
                <a:cs typeface="Calibri"/>
              </a:rPr>
              <a:t> </a:t>
            </a:r>
            <a:r>
              <a:rPr lang="es-ES" sz="2000" dirty="0" err="1">
                <a:solidFill>
                  <a:srgbClr val="0F5494"/>
                </a:solidFill>
                <a:latin typeface="Calibri"/>
                <a:cs typeface="Calibri"/>
              </a:rPr>
              <a:t>change</a:t>
            </a:r>
            <a:endParaRPr lang="es-ES" sz="2000" dirty="0">
              <a:solidFill>
                <a:srgbClr val="0F5494"/>
              </a:solidFill>
              <a:latin typeface="Calibri"/>
              <a:cs typeface="Calibri"/>
            </a:endParaRPr>
          </a:p>
          <a:p>
            <a:pPr marL="0" indent="0" eaLnBrk="1" hangingPunct="1">
              <a:lnSpc>
                <a:spcPct val="90000"/>
              </a:lnSpc>
              <a:buClr>
                <a:srgbClr val="0070C0"/>
              </a:buClr>
              <a:buFont typeface="Wingdings" charset="0"/>
              <a:buNone/>
              <a:defRPr/>
            </a:pPr>
            <a:r>
              <a:rPr lang="en-GB" altLang="zh-CN" dirty="0">
                <a:solidFill>
                  <a:srgbClr val="800000"/>
                </a:solidFill>
                <a:latin typeface="Calibri" charset="0"/>
                <a:ea typeface="MS PGothic" charset="0"/>
                <a:cs typeface="Calibri" charset="0"/>
              </a:rPr>
              <a:t>	</a:t>
            </a:r>
            <a:endParaRPr lang="en-GB" dirty="0">
              <a:latin typeface="Calibri" charset="0"/>
              <a:ea typeface="MS PGothic" charset="0"/>
              <a:cs typeface="Calibri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276225"/>
            <a:ext cx="9144000" cy="1095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GB" sz="3200" b="1" dirty="0">
                <a:solidFill>
                  <a:srgbClr val="1F497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Copernicus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/>
          </p:cNvSpPr>
          <p:nvPr/>
        </p:nvSpPr>
        <p:spPr bwMode="auto">
          <a:xfrm>
            <a:off x="2228850" y="96838"/>
            <a:ext cx="666432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Aft>
                <a:spcPts val="600"/>
              </a:spcAft>
            </a:pPr>
            <a:endParaRPr lang="en-US" sz="3300"/>
          </a:p>
        </p:txBody>
      </p:sp>
      <p:sp>
        <p:nvSpPr>
          <p:cNvPr id="10242" name="Rettangolo 3"/>
          <p:cNvSpPr>
            <a:spLocks noChangeArrowheads="1"/>
          </p:cNvSpPr>
          <p:nvPr/>
        </p:nvSpPr>
        <p:spPr bwMode="auto">
          <a:xfrm>
            <a:off x="0" y="4718050"/>
            <a:ext cx="8604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it-IT"/>
              <a:t> </a:t>
            </a:r>
            <a:endParaRPr lang="en-US" sz="800" i="1"/>
          </a:p>
          <a:p>
            <a:pPr algn="r"/>
            <a:endParaRPr lang="en-US" sz="80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377825" y="293688"/>
            <a:ext cx="7847013" cy="9525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solidFill>
                  <a:srgbClr val="1F497D"/>
                </a:solidFill>
                <a:latin typeface="Calibri" charset="0"/>
                <a:ea typeface="+mj-ea"/>
              </a:rPr>
              <a:t>The Regional Space Strategy</a:t>
            </a:r>
            <a:endParaRPr lang="it-IT" b="1" dirty="0">
              <a:solidFill>
                <a:srgbClr val="1F497D"/>
              </a:solidFill>
              <a:ea typeface="+mj-ea"/>
            </a:endParaRP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65100" y="1519238"/>
            <a:ext cx="8166100" cy="4000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sz="2000" b="1" dirty="0">
                <a:solidFill>
                  <a:srgbClr val="2DA3DE"/>
                </a:solidFill>
                <a:ea typeface="ＭＳ Ｐゴシック" charset="0"/>
                <a:cs typeface="ＭＳ Ｐゴシック" charset="0"/>
              </a:rPr>
              <a:t>Smart </a:t>
            </a:r>
            <a:r>
              <a:rPr lang="it-IT" sz="2000" b="1" dirty="0" err="1">
                <a:solidFill>
                  <a:srgbClr val="2DA3DE"/>
                </a:solidFill>
                <a:ea typeface="ＭＳ Ｐゴシック" charset="0"/>
                <a:cs typeface="ＭＳ Ｐゴシック" charset="0"/>
              </a:rPr>
              <a:t>Specialisation</a:t>
            </a:r>
            <a:r>
              <a:rPr lang="it-IT" sz="2000" b="1" dirty="0">
                <a:solidFill>
                  <a:srgbClr val="278BBD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it-IT" sz="2000" b="1" dirty="0">
                <a:solidFill>
                  <a:srgbClr val="002E45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it-IT" sz="2000" b="1" dirty="0">
                <a:solidFill>
                  <a:srgbClr val="1F497D"/>
                </a:solidFill>
                <a:ea typeface="ＭＳ Ｐゴシック" charset="0"/>
                <a:cs typeface="ＭＳ Ｐゴシック" charset="0"/>
              </a:rPr>
              <a:t>pillar of </a:t>
            </a:r>
            <a:r>
              <a:rPr lang="ja-JP" altLang="it-IT" sz="2000" b="1" dirty="0">
                <a:solidFill>
                  <a:srgbClr val="1F497D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it-IT" altLang="ja-JP" sz="2000" b="1" dirty="0">
                <a:solidFill>
                  <a:srgbClr val="1F497D"/>
                </a:solidFill>
                <a:cs typeface="Calibri" charset="0"/>
              </a:rPr>
              <a:t>Europe </a:t>
            </a:r>
            <a:r>
              <a:rPr lang="it-IT" altLang="ja-JP" sz="2000" b="1" dirty="0" err="1">
                <a:solidFill>
                  <a:srgbClr val="1F497D"/>
                </a:solidFill>
                <a:cs typeface="Calibri" charset="0"/>
              </a:rPr>
              <a:t>Strategy</a:t>
            </a:r>
            <a:r>
              <a:rPr lang="it-IT" altLang="ja-JP" sz="2000" b="1" dirty="0">
                <a:solidFill>
                  <a:srgbClr val="1F497D"/>
                </a:solidFill>
                <a:cs typeface="Calibri" charset="0"/>
              </a:rPr>
              <a:t> 2020</a:t>
            </a:r>
            <a:r>
              <a:rPr lang="ja-JP" altLang="it-IT" sz="2000" b="1" dirty="0">
                <a:solidFill>
                  <a:srgbClr val="002E45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it-IT" altLang="ja-JP" sz="2000" b="1" dirty="0">
                <a:solidFill>
                  <a:srgbClr val="002E45"/>
                </a:solidFill>
                <a:cs typeface="Calibri" charset="0"/>
              </a:rPr>
              <a:t> </a:t>
            </a:r>
            <a:endParaRPr lang="it-IT" sz="2000" dirty="0">
              <a:cs typeface="Calibri" charset="0"/>
            </a:endParaRPr>
          </a:p>
        </p:txBody>
      </p:sp>
      <p:sp>
        <p:nvSpPr>
          <p:cNvPr id="10245" name="ZoneTexte 7"/>
          <p:cNvSpPr txBox="1">
            <a:spLocks noChangeArrowheads="1"/>
          </p:cNvSpPr>
          <p:nvPr/>
        </p:nvSpPr>
        <p:spPr bwMode="auto">
          <a:xfrm>
            <a:off x="558800" y="2017713"/>
            <a:ext cx="788670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GB" b="1" dirty="0">
              <a:solidFill>
                <a:srgbClr val="E51492"/>
              </a:solidFill>
            </a:endParaRPr>
          </a:p>
          <a:p>
            <a:pPr algn="ctr" eaLnBrk="1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GB" sz="2000" b="1" dirty="0" err="1">
                <a:solidFill>
                  <a:srgbClr val="E51492"/>
                </a:solidFill>
              </a:rPr>
              <a:t>SmartPuglia</a:t>
            </a:r>
            <a:r>
              <a:rPr lang="en-GB" sz="2000" b="1" dirty="0">
                <a:solidFill>
                  <a:srgbClr val="E51492"/>
                </a:solidFill>
              </a:rPr>
              <a:t> 2020</a:t>
            </a:r>
            <a:r>
              <a:rPr lang="en-GB" sz="2000" b="1" dirty="0">
                <a:solidFill>
                  <a:srgbClr val="C8160C"/>
                </a:solidFill>
              </a:rPr>
              <a:t>, </a:t>
            </a:r>
            <a:r>
              <a:rPr lang="en-GB" sz="2000" b="1" dirty="0">
                <a:solidFill>
                  <a:srgbClr val="199AE2"/>
                </a:solidFill>
              </a:rPr>
              <a:t>Regional Strategy of R&amp;I for Smart Specialisation</a:t>
            </a:r>
          </a:p>
          <a:p>
            <a:pPr>
              <a:lnSpc>
                <a:spcPct val="93000"/>
              </a:lnSpc>
              <a:spcAft>
                <a:spcPts val="1075"/>
              </a:spcAft>
              <a:buClr>
                <a:srgbClr val="000000"/>
              </a:buClr>
              <a:buSzPct val="100000"/>
            </a:pPr>
            <a:endParaRPr lang="en-GB" sz="2000" dirty="0">
              <a:solidFill>
                <a:schemeClr val="tx2"/>
              </a:solidFill>
            </a:endParaRPr>
          </a:p>
          <a:p>
            <a:pPr algn="ctr">
              <a:lnSpc>
                <a:spcPct val="93000"/>
              </a:lnSpc>
              <a:spcAft>
                <a:spcPts val="1075"/>
              </a:spcAft>
              <a:buClr>
                <a:srgbClr val="000000"/>
              </a:buClr>
              <a:buSzPct val="100000"/>
            </a:pPr>
            <a:r>
              <a:rPr lang="en-GB" sz="2000" dirty="0">
                <a:solidFill>
                  <a:schemeClr val="tx2"/>
                </a:solidFill>
              </a:rPr>
              <a:t>A new model of regional economic development for a growth: </a:t>
            </a:r>
          </a:p>
          <a:p>
            <a:pPr algn="ctr">
              <a:lnSpc>
                <a:spcPct val="93000"/>
              </a:lnSpc>
              <a:spcAft>
                <a:spcPts val="1075"/>
              </a:spcAft>
              <a:buClr>
                <a:srgbClr val="000000"/>
              </a:buClr>
              <a:buSzPct val="100000"/>
            </a:pPr>
            <a:r>
              <a:rPr lang="en-GB" sz="2000" b="1" dirty="0">
                <a:solidFill>
                  <a:schemeClr val="tx2"/>
                </a:solidFill>
              </a:rPr>
              <a:t>Smart, Inclusive and Sustainable</a:t>
            </a:r>
          </a:p>
        </p:txBody>
      </p:sp>
      <p:sp>
        <p:nvSpPr>
          <p:cNvPr id="10246" name="ZoneTexte 8"/>
          <p:cNvSpPr txBox="1">
            <a:spLocks noChangeArrowheads="1"/>
          </p:cNvSpPr>
          <p:nvPr/>
        </p:nvSpPr>
        <p:spPr bwMode="auto">
          <a:xfrm>
            <a:off x="1162050" y="4360863"/>
            <a:ext cx="68897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2000" b="1">
                <a:solidFill>
                  <a:srgbClr val="199AE2"/>
                </a:solidFill>
              </a:rPr>
              <a:t>Space -&gt; </a:t>
            </a:r>
            <a:r>
              <a:rPr lang="fr-FR" sz="2000" b="1">
                <a:solidFill>
                  <a:srgbClr val="1F497D"/>
                </a:solidFill>
              </a:rPr>
              <a:t>Innovation Driver in the Puglia 3S strategy</a:t>
            </a:r>
            <a:endParaRPr lang="en-GB" sz="2000" b="1">
              <a:solidFill>
                <a:srgbClr val="1F497D"/>
              </a:solidFill>
            </a:endParaRPr>
          </a:p>
          <a:p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numero diapositiva 3"/>
          <p:cNvSpPr txBox="1">
            <a:spLocks/>
          </p:cNvSpPr>
          <p:nvPr/>
        </p:nvSpPr>
        <p:spPr bwMode="auto">
          <a:xfrm>
            <a:off x="0" y="529748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fld id="{E184F769-8427-D74D-BF37-8110E703B0D1}" type="slidenum">
              <a:rPr lang="en-US" sz="1800">
                <a:solidFill>
                  <a:schemeClr val="bg1"/>
                </a:solidFill>
                <a:latin typeface="Corbel" charset="0"/>
                <a:ea typeface="ＭＳ Ｐゴシック" charset="0"/>
                <a:cs typeface="ＭＳ Ｐゴシック" charset="0"/>
              </a:rPr>
              <a:pPr/>
              <a:t>3</a:t>
            </a:fld>
            <a:endParaRPr lang="en-US" sz="1800">
              <a:solidFill>
                <a:schemeClr val="bg1"/>
              </a:solidFill>
              <a:latin typeface="Corbe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2290" name="Picture 19" descr="quickbir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17757">
            <a:off x="3754438" y="2193925"/>
            <a:ext cx="9096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041525"/>
            <a:ext cx="1119188" cy="930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chemeClr val="bg1">
                <a:lumMod val="65000"/>
                <a:alpha val="70000"/>
              </a:schemeClr>
            </a:outerShdw>
          </a:effectLst>
          <a:extLst/>
        </p:spPr>
      </p:pic>
      <p:sp>
        <p:nvSpPr>
          <p:cNvPr id="9" name="Rectangle 8"/>
          <p:cNvSpPr/>
          <p:nvPr/>
        </p:nvSpPr>
        <p:spPr>
          <a:xfrm>
            <a:off x="292100" y="1682750"/>
            <a:ext cx="27305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b="1" dirty="0" err="1">
                <a:solidFill>
                  <a:srgbClr val="000090"/>
                </a:solidFill>
                <a:latin typeface="+mn-lt"/>
              </a:rPr>
              <a:t>Aerial</a:t>
            </a:r>
            <a:r>
              <a:rPr lang="fr-FR" b="1" dirty="0">
                <a:solidFill>
                  <a:srgbClr val="000090"/>
                </a:solidFill>
                <a:latin typeface="+mn-lt"/>
              </a:rPr>
              <a:t> </a:t>
            </a:r>
            <a:r>
              <a:rPr lang="fr-FR" b="1" dirty="0" err="1">
                <a:solidFill>
                  <a:srgbClr val="000090"/>
                </a:solidFill>
                <a:latin typeface="+mn-lt"/>
              </a:rPr>
              <a:t>platforms</a:t>
            </a:r>
            <a:endParaRPr lang="fr-FR" b="1" dirty="0">
              <a:solidFill>
                <a:srgbClr val="000090"/>
              </a:solidFill>
              <a:latin typeface="+mn-lt"/>
            </a:endParaRPr>
          </a:p>
          <a:p>
            <a:pPr>
              <a:defRPr/>
            </a:pPr>
            <a:endParaRPr lang="fr-FR" b="1" dirty="0">
              <a:solidFill>
                <a:srgbClr val="000090"/>
              </a:solidFill>
              <a:latin typeface="+mn-lt"/>
            </a:endParaRPr>
          </a:p>
          <a:p>
            <a:pPr>
              <a:defRPr/>
            </a:pPr>
            <a:endParaRPr lang="fr-FR" b="1" dirty="0">
              <a:solidFill>
                <a:srgbClr val="000090"/>
              </a:solidFill>
              <a:latin typeface="+mn-lt"/>
            </a:endParaRPr>
          </a:p>
          <a:p>
            <a:pPr>
              <a:defRPr/>
            </a:pPr>
            <a:endParaRPr lang="fr-FR" b="1" dirty="0">
              <a:solidFill>
                <a:srgbClr val="000090"/>
              </a:solidFill>
              <a:latin typeface="+mn-lt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2246313"/>
            <a:ext cx="911225" cy="623887"/>
          </a:xfrm>
          <a:prstGeom prst="rect">
            <a:avLst/>
          </a:prstGeom>
          <a:noFill/>
          <a:ln>
            <a:noFill/>
          </a:ln>
          <a:effectLst>
            <a:outerShdw blurRad="63500" dist="406400" dir="6179999" sx="42999" sy="42999" rotWithShape="0">
              <a:srgbClr val="000000">
                <a:alpha val="8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ZoneTexte 1"/>
          <p:cNvSpPr txBox="1">
            <a:spLocks noChangeArrowheads="1"/>
          </p:cNvSpPr>
          <p:nvPr/>
        </p:nvSpPr>
        <p:spPr bwMode="auto">
          <a:xfrm>
            <a:off x="3530600" y="1625600"/>
            <a:ext cx="1638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800" b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Space Data</a:t>
            </a:r>
          </a:p>
          <a:p>
            <a:endParaRPr lang="fr-FR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12295" name="ZoneTexte 2"/>
          <p:cNvSpPr txBox="1">
            <a:spLocks noChangeArrowheads="1"/>
          </p:cNvSpPr>
          <p:nvPr/>
        </p:nvSpPr>
        <p:spPr bwMode="auto">
          <a:xfrm>
            <a:off x="6604000" y="1651000"/>
            <a:ext cx="184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800" b="1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 Ground sensors</a:t>
            </a:r>
          </a:p>
        </p:txBody>
      </p:sp>
      <p:pic>
        <p:nvPicPr>
          <p:cNvPr id="12296" name="Image 1" descr="Unknow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66"/>
          <a:stretch>
            <a:fillRect/>
          </a:stretch>
        </p:blipFill>
        <p:spPr bwMode="auto">
          <a:xfrm>
            <a:off x="63500" y="3746500"/>
            <a:ext cx="11239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Image 2" descr="Unknown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1" b="19228"/>
          <a:stretch>
            <a:fillRect/>
          </a:stretch>
        </p:blipFill>
        <p:spPr bwMode="auto">
          <a:xfrm>
            <a:off x="3803650" y="4343400"/>
            <a:ext cx="1143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Image 14" descr="Forest_fires_in_Canad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0" b="14926"/>
          <a:stretch>
            <a:fillRect/>
          </a:stretch>
        </p:blipFill>
        <p:spPr bwMode="auto">
          <a:xfrm>
            <a:off x="7543800" y="3556000"/>
            <a:ext cx="10795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Image 15" descr="Eye_of_an_algal_storm_larg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31" b="15749"/>
          <a:stretch>
            <a:fillRect/>
          </a:stretch>
        </p:blipFill>
        <p:spPr bwMode="auto">
          <a:xfrm>
            <a:off x="2463800" y="3683000"/>
            <a:ext cx="1225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Image 16" descr="Watching_coastal_waters_node_full_image_2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581400"/>
            <a:ext cx="1208088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Image 17" descr="Sentinel-2_for_agriculture_medium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90" t="4887" r="34544" b="56657"/>
          <a:stretch>
            <a:fillRect/>
          </a:stretch>
        </p:blipFill>
        <p:spPr bwMode="auto">
          <a:xfrm>
            <a:off x="1208088" y="4419600"/>
            <a:ext cx="120332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Image 10" descr="Unknown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56"/>
          <a:stretch>
            <a:fillRect/>
          </a:stretch>
        </p:blipFill>
        <p:spPr bwMode="auto">
          <a:xfrm>
            <a:off x="6284913" y="4306888"/>
            <a:ext cx="1208087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3" name="ZoneTexte 19"/>
          <p:cNvSpPr txBox="1">
            <a:spLocks noChangeArrowheads="1"/>
          </p:cNvSpPr>
          <p:nvPr/>
        </p:nvSpPr>
        <p:spPr bwMode="auto">
          <a:xfrm>
            <a:off x="1485900" y="3746500"/>
            <a:ext cx="787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Land</a:t>
            </a:r>
          </a:p>
        </p:txBody>
      </p:sp>
      <p:sp>
        <p:nvSpPr>
          <p:cNvPr id="12304" name="ZoneTexte 20"/>
          <p:cNvSpPr txBox="1">
            <a:spLocks noChangeArrowheads="1"/>
          </p:cNvSpPr>
          <p:nvPr/>
        </p:nvSpPr>
        <p:spPr bwMode="auto">
          <a:xfrm>
            <a:off x="6286500" y="3606800"/>
            <a:ext cx="1193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Emergency</a:t>
            </a:r>
          </a:p>
        </p:txBody>
      </p:sp>
      <p:sp>
        <p:nvSpPr>
          <p:cNvPr id="12305" name="ZoneTexte 21"/>
          <p:cNvSpPr txBox="1">
            <a:spLocks noChangeArrowheads="1"/>
          </p:cNvSpPr>
          <p:nvPr/>
        </p:nvSpPr>
        <p:spPr bwMode="auto">
          <a:xfrm>
            <a:off x="3911600" y="37592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Climate</a:t>
            </a:r>
          </a:p>
        </p:txBody>
      </p:sp>
      <p:sp>
        <p:nvSpPr>
          <p:cNvPr id="12306" name="ZoneTexte 22"/>
          <p:cNvSpPr txBox="1">
            <a:spLocks noChangeArrowheads="1"/>
          </p:cNvSpPr>
          <p:nvPr/>
        </p:nvSpPr>
        <p:spPr bwMode="auto">
          <a:xfrm>
            <a:off x="5181600" y="44831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1600" b="1">
                <a:solidFill>
                  <a:srgbClr val="199AE2"/>
                </a:solidFill>
              </a:rPr>
              <a:t>Sea</a:t>
            </a:r>
          </a:p>
        </p:txBody>
      </p:sp>
      <p:sp>
        <p:nvSpPr>
          <p:cNvPr id="12307" name="ZoneTexte 23"/>
          <p:cNvSpPr txBox="1">
            <a:spLocks noChangeArrowheads="1"/>
          </p:cNvSpPr>
          <p:nvPr/>
        </p:nvSpPr>
        <p:spPr bwMode="auto">
          <a:xfrm>
            <a:off x="2438400" y="4610100"/>
            <a:ext cx="1244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Agriculture</a:t>
            </a:r>
          </a:p>
        </p:txBody>
      </p:sp>
      <p:sp>
        <p:nvSpPr>
          <p:cNvPr id="12308" name="ZoneTexte 24"/>
          <p:cNvSpPr txBox="1">
            <a:spLocks noChangeArrowheads="1"/>
          </p:cNvSpPr>
          <p:nvPr/>
        </p:nvSpPr>
        <p:spPr bwMode="auto">
          <a:xfrm>
            <a:off x="7518400" y="4470400"/>
            <a:ext cx="132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fr-FR" sz="1600" b="1">
                <a:solidFill>
                  <a:srgbClr val="199AE2"/>
                </a:solidFill>
              </a:rPr>
              <a:t>Atmosphere</a:t>
            </a:r>
          </a:p>
        </p:txBody>
      </p:sp>
      <p:sp>
        <p:nvSpPr>
          <p:cNvPr id="12309" name="Titolo 1"/>
          <p:cNvSpPr txBox="1">
            <a:spLocks/>
          </p:cNvSpPr>
          <p:nvPr/>
        </p:nvSpPr>
        <p:spPr bwMode="auto">
          <a:xfrm>
            <a:off x="0" y="258763"/>
            <a:ext cx="8610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6" tIns="45718" rIns="91436" bIns="45718" anchor="ctr"/>
          <a:lstStyle>
            <a:lvl1pPr defTabSz="455613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defTabSz="455613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defTabSz="455613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defTabSz="455613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defTabSz="455613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it-IT" sz="3200" b="1">
                <a:solidFill>
                  <a:srgbClr val="1F497D"/>
                </a:solidFill>
                <a:ea typeface="ＭＳ Ｐゴシック" charset="0"/>
                <a:cs typeface="ＭＳ Ｐゴシック" charset="0"/>
              </a:rPr>
              <a:t>Regional Competences - Services &amp; Applications</a:t>
            </a:r>
            <a:endParaRPr lang="en-US" sz="3200">
              <a:solidFill>
                <a:srgbClr val="1F497D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/>
          </p:cNvSpPr>
          <p:nvPr/>
        </p:nvSpPr>
        <p:spPr bwMode="auto">
          <a:xfrm>
            <a:off x="257175" y="817563"/>
            <a:ext cx="43561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algn="ctr">
              <a:spcAft>
                <a:spcPts val="600"/>
              </a:spcAft>
            </a:pPr>
            <a:endParaRPr lang="fr-BE" sz="2000">
              <a:latin typeface="Trebuchet MS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619125" y="1065213"/>
            <a:ext cx="7847013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6" tIns="45718" rIns="91436" bIns="45718"/>
          <a:lstStyle>
            <a:lvl1pPr marL="341313" indent="-341313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1818"/>
              </a:buClr>
              <a:buFont typeface="Wingdings" charset="0"/>
              <a:buChar char="§"/>
              <a:defRPr sz="2400" kern="1200">
                <a:solidFill>
                  <a:srgbClr val="7F7F7F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1363" indent="-284163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1818"/>
              </a:buClr>
              <a:buFont typeface="Wingdings" charset="0"/>
              <a:buChar char="§"/>
              <a:defRPr sz="2000" kern="1200">
                <a:solidFill>
                  <a:srgbClr val="7F7F7F"/>
                </a:solidFill>
                <a:latin typeface="+mn-lt"/>
                <a:ea typeface="Arial" charset="0"/>
                <a:cs typeface="+mn-cs"/>
              </a:defRPr>
            </a:lvl2pPr>
            <a:lvl3pPr marL="1141413" indent="-227013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1818"/>
              </a:buClr>
              <a:buFont typeface="Wingdings" charset="0"/>
              <a:buChar char="§"/>
              <a:defRPr kern="1200">
                <a:solidFill>
                  <a:srgbClr val="7F7F7F"/>
                </a:solidFill>
                <a:latin typeface="+mn-lt"/>
                <a:ea typeface="Arial" charset="0"/>
                <a:cs typeface="+mn-cs"/>
              </a:defRPr>
            </a:lvl3pPr>
            <a:lvl4pPr marL="1598613" indent="-227013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1818"/>
              </a:buClr>
              <a:buFont typeface="Wingdings" charset="0"/>
              <a:buChar char="§"/>
              <a:defRPr sz="2000" kern="1200">
                <a:solidFill>
                  <a:srgbClr val="7F7F7F"/>
                </a:solidFill>
                <a:latin typeface="+mn-lt"/>
                <a:ea typeface="Arial" charset="0"/>
                <a:cs typeface="+mn-cs"/>
              </a:defRPr>
            </a:lvl4pPr>
            <a:lvl5pPr marL="2055813" indent="-227013" algn="l" defTabSz="4556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1818"/>
              </a:buClr>
              <a:buFont typeface="Wingdings" charset="0"/>
              <a:buChar char="§"/>
              <a:defRPr sz="2000" kern="1200">
                <a:solidFill>
                  <a:srgbClr val="7F7F7F"/>
                </a:solidFill>
                <a:latin typeface="+mn-lt"/>
                <a:ea typeface="Arial" charset="0"/>
                <a:cs typeface="+mn-cs"/>
              </a:defRPr>
            </a:lvl5pPr>
            <a:lvl6pPr marL="2514499" indent="-228591" algn="l" defTabSz="4571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4571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4571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4" indent="-228591" algn="l" defTabSz="457181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Font typeface="Wingdings" charset="0"/>
              <a:buNone/>
              <a:defRPr/>
            </a:pPr>
            <a:r>
              <a:rPr lang="it-IT" sz="2000" b="1" dirty="0" smtClean="0">
                <a:solidFill>
                  <a:srgbClr val="199AE2"/>
                </a:solidFill>
                <a:latin typeface="Calibri"/>
                <a:ea typeface="MS PGothic" charset="0"/>
                <a:cs typeface="Calibri"/>
              </a:rPr>
              <a:t>1. </a:t>
            </a:r>
            <a:r>
              <a:rPr lang="it-IT" sz="2000" b="1" dirty="0" err="1" smtClean="0">
                <a:solidFill>
                  <a:srgbClr val="199AE2"/>
                </a:solidFill>
                <a:latin typeface="Calibri"/>
                <a:ea typeface="MS PGothic" charset="0"/>
                <a:cs typeface="Calibri"/>
              </a:rPr>
              <a:t>Health</a:t>
            </a:r>
            <a:r>
              <a:rPr lang="it-IT" sz="2000" b="1" dirty="0" smtClean="0">
                <a:solidFill>
                  <a:srgbClr val="199AE2"/>
                </a:solidFill>
                <a:latin typeface="Calibri"/>
                <a:ea typeface="MS PGothic" charset="0"/>
                <a:cs typeface="Calibri"/>
              </a:rPr>
              <a:t> and social </a:t>
            </a:r>
            <a:r>
              <a:rPr lang="it-IT" sz="2000" b="1" dirty="0" err="1" smtClean="0">
                <a:solidFill>
                  <a:srgbClr val="199AE2"/>
                </a:solidFill>
                <a:latin typeface="Calibri"/>
                <a:ea typeface="MS PGothic" charset="0"/>
                <a:cs typeface="Calibri"/>
              </a:rPr>
              <a:t>inclusion</a:t>
            </a:r>
            <a:r>
              <a:rPr lang="it-IT" sz="2000" b="1" dirty="0" smtClean="0">
                <a:solidFill>
                  <a:srgbClr val="199AE2"/>
                </a:solidFill>
                <a:latin typeface="Calibri"/>
                <a:ea typeface="MS PGothic" charset="0"/>
                <a:cs typeface="Calibri"/>
              </a:rPr>
              <a:t> </a:t>
            </a:r>
            <a:r>
              <a:rPr lang="it-IT" sz="2000" b="1" dirty="0" smtClean="0">
                <a:solidFill>
                  <a:srgbClr val="199AE2"/>
                </a:solidFill>
                <a:latin typeface="Calibri"/>
                <a:cs typeface="Calibri"/>
              </a:rPr>
              <a:t>  - Multi-stage </a:t>
            </a:r>
            <a:r>
              <a:rPr lang="it-IT" sz="2000" dirty="0" smtClean="0">
                <a:solidFill>
                  <a:schemeClr val="tx2"/>
                </a:solidFill>
                <a:latin typeface="Calibri"/>
                <a:cs typeface="Calibri"/>
              </a:rPr>
              <a:t>procedure</a:t>
            </a:r>
          </a:p>
          <a:p>
            <a:pPr marL="0" indent="0" algn="just">
              <a:lnSpc>
                <a:spcPct val="150000"/>
              </a:lnSpc>
              <a:buFont typeface="Wingdings" charset="0"/>
              <a:buNone/>
              <a:defRPr/>
            </a:pPr>
            <a:r>
              <a:rPr lang="it-IT" sz="2000" b="1" dirty="0" err="1" smtClean="0">
                <a:solidFill>
                  <a:srgbClr val="199AE2"/>
                </a:solidFill>
                <a:latin typeface="Calibri"/>
                <a:cs typeface="Calibri"/>
              </a:rPr>
              <a:t>Results</a:t>
            </a:r>
            <a:r>
              <a:rPr lang="it-IT" sz="2000" b="1" dirty="0" smtClean="0">
                <a:solidFill>
                  <a:srgbClr val="199AE2"/>
                </a:solidFill>
                <a:latin typeface="Calibri"/>
                <a:cs typeface="Calibri"/>
              </a:rPr>
              <a:t> </a:t>
            </a:r>
            <a:r>
              <a:rPr lang="it-IT" sz="2000" b="1" dirty="0" smtClean="0">
                <a:solidFill>
                  <a:srgbClr val="000090"/>
                </a:solidFill>
                <a:latin typeface="Calibri"/>
                <a:cs typeface="Calibri"/>
              </a:rPr>
              <a:t>: </a:t>
            </a:r>
            <a:r>
              <a:rPr lang="en-US" sz="2000" dirty="0" smtClean="0">
                <a:solidFill>
                  <a:srgbClr val="1F497D"/>
                </a:solidFill>
                <a:latin typeface="Calibri"/>
                <a:cs typeface="Calibri"/>
              </a:rPr>
              <a:t>16 bids received,  8 awarded to reach the prototype phase, 4 under evaluation for Phase 2</a:t>
            </a:r>
          </a:p>
          <a:p>
            <a:pPr marL="0" indent="0" algn="just">
              <a:lnSpc>
                <a:spcPct val="150000"/>
              </a:lnSpc>
              <a:buFont typeface="Wingdings" charset="0"/>
              <a:buNone/>
              <a:defRPr/>
            </a:pPr>
            <a:r>
              <a:rPr lang="it-IT" sz="2000" b="1" dirty="0" smtClean="0">
                <a:solidFill>
                  <a:srgbClr val="199AE2"/>
                </a:solidFill>
                <a:latin typeface="Calibri"/>
                <a:cs typeface="Calibri"/>
              </a:rPr>
              <a:t>2. Water </a:t>
            </a:r>
            <a:r>
              <a:rPr lang="it-IT" sz="2000" b="1" dirty="0" err="1" smtClean="0">
                <a:solidFill>
                  <a:srgbClr val="199AE2"/>
                </a:solidFill>
                <a:latin typeface="Calibri"/>
                <a:cs typeface="Calibri"/>
              </a:rPr>
              <a:t>resources</a:t>
            </a:r>
            <a:r>
              <a:rPr lang="it-IT" sz="2000" b="1" dirty="0" smtClean="0">
                <a:solidFill>
                  <a:srgbClr val="199AE2"/>
                </a:solidFill>
                <a:latin typeface="Calibri"/>
                <a:cs typeface="Calibri"/>
              </a:rPr>
              <a:t>  - Multi-stage </a:t>
            </a:r>
            <a:r>
              <a:rPr lang="it-IT" sz="2000" dirty="0" smtClean="0">
                <a:solidFill>
                  <a:schemeClr val="tx2"/>
                </a:solidFill>
                <a:latin typeface="Calibri"/>
                <a:cs typeface="Calibri"/>
              </a:rPr>
              <a:t>procedure</a:t>
            </a:r>
          </a:p>
          <a:p>
            <a:pPr marL="0" indent="0" algn="just">
              <a:lnSpc>
                <a:spcPct val="150000"/>
              </a:lnSpc>
              <a:buFont typeface="Wingdings" charset="0"/>
              <a:buNone/>
              <a:defRPr/>
            </a:pPr>
            <a:r>
              <a:rPr lang="it-IT" sz="2000" b="1" dirty="0" err="1" smtClean="0">
                <a:solidFill>
                  <a:srgbClr val="199AE2"/>
                </a:solidFill>
                <a:latin typeface="Calibri"/>
                <a:cs typeface="Calibri"/>
              </a:rPr>
              <a:t>Results</a:t>
            </a:r>
            <a:r>
              <a:rPr lang="it-IT" sz="2000" b="1" dirty="0" smtClean="0">
                <a:solidFill>
                  <a:srgbClr val="199AE2"/>
                </a:solidFill>
                <a:latin typeface="Calibri"/>
                <a:cs typeface="Calibri"/>
              </a:rPr>
              <a:t>: </a:t>
            </a:r>
            <a:r>
              <a:rPr lang="it-IT" sz="2000" dirty="0" smtClean="0">
                <a:solidFill>
                  <a:srgbClr val="1F497D"/>
                </a:solidFill>
                <a:latin typeface="Calibri"/>
                <a:cs typeface="Calibri"/>
              </a:rPr>
              <a:t>i</a:t>
            </a:r>
            <a:r>
              <a:rPr lang="en-US" sz="2000" dirty="0" err="1" smtClean="0">
                <a:solidFill>
                  <a:srgbClr val="1F497D"/>
                </a:solidFill>
                <a:latin typeface="Calibri"/>
                <a:cs typeface="Calibri"/>
              </a:rPr>
              <a:t>ncreased</a:t>
            </a:r>
            <a:r>
              <a:rPr lang="en-US" sz="2000" dirty="0" smtClean="0">
                <a:solidFill>
                  <a:srgbClr val="1F497D"/>
                </a:solidFill>
                <a:latin typeface="Calibri"/>
                <a:cs typeface="Calibri"/>
              </a:rPr>
              <a:t> problem description quality; call for expression of interest, 80 Enterprises and Research centers involved, 2 days of collective hearings &amp; 1 forum for data gathering</a:t>
            </a:r>
          </a:p>
          <a:p>
            <a:pPr marL="0" indent="0" algn="just">
              <a:lnSpc>
                <a:spcPct val="150000"/>
              </a:lnSpc>
              <a:buFont typeface="Wingdings" charset="0"/>
              <a:buNone/>
              <a:defRPr/>
            </a:pPr>
            <a:endParaRPr lang="en-US" sz="2000" b="1" dirty="0" smtClean="0">
              <a:solidFill>
                <a:srgbClr val="1F497D"/>
              </a:solidFill>
              <a:latin typeface="Calibri"/>
              <a:cs typeface="Calibri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Titolo 5"/>
          <p:cNvSpPr>
            <a:spLocks noGrp="1"/>
          </p:cNvSpPr>
          <p:nvPr>
            <p:ph type="title"/>
          </p:nvPr>
        </p:nvSpPr>
        <p:spPr>
          <a:xfrm>
            <a:off x="377825" y="433388"/>
            <a:ext cx="7847013" cy="952500"/>
          </a:xfrm>
        </p:spPr>
        <p:txBody>
          <a:bodyPr/>
          <a:lstStyle/>
          <a:p>
            <a:pPr algn="ctr">
              <a:defRPr/>
            </a:pPr>
            <a:r>
              <a:rPr lang="it-IT" b="1" dirty="0">
                <a:solidFill>
                  <a:srgbClr val="1F497D"/>
                </a:solidFill>
                <a:latin typeface="Calibri"/>
                <a:ea typeface="MS PGothic" charset="0"/>
                <a:cs typeface="Calibri"/>
              </a:rPr>
              <a:t>PCP </a:t>
            </a:r>
            <a:r>
              <a:rPr lang="it-IT" b="1" dirty="0" err="1">
                <a:solidFill>
                  <a:srgbClr val="1F497D"/>
                </a:solidFill>
                <a:latin typeface="Calibri"/>
                <a:ea typeface="MS PGothic" charset="0"/>
                <a:cs typeface="Calibri"/>
              </a:rPr>
              <a:t>Regional</a:t>
            </a:r>
            <a:r>
              <a:rPr lang="it-IT" b="1" dirty="0">
                <a:solidFill>
                  <a:srgbClr val="1F497D"/>
                </a:solidFill>
                <a:latin typeface="Calibri"/>
                <a:ea typeface="MS PGothic" charset="0"/>
                <a:cs typeface="Calibri"/>
              </a:rPr>
              <a:t> </a:t>
            </a:r>
            <a:r>
              <a:rPr lang="it-IT" b="1" dirty="0" err="1">
                <a:solidFill>
                  <a:srgbClr val="1F497D"/>
                </a:solidFill>
                <a:latin typeface="Calibri"/>
                <a:ea typeface="MS PGothic" charset="0"/>
                <a:cs typeface="Calibri"/>
              </a:rPr>
              <a:t>Pilot</a:t>
            </a:r>
            <a:r>
              <a:rPr lang="it-IT" b="1" dirty="0">
                <a:solidFill>
                  <a:srgbClr val="1F497D"/>
                </a:solidFill>
                <a:latin typeface="Calibri"/>
                <a:ea typeface="MS PGothic" charset="0"/>
                <a:cs typeface="Calibri"/>
              </a:rPr>
              <a:t> </a:t>
            </a:r>
            <a:r>
              <a:rPr lang="it-IT" b="1" dirty="0" err="1" smtClean="0">
                <a:solidFill>
                  <a:srgbClr val="1F497D"/>
                </a:solidFill>
                <a:latin typeface="Calibri"/>
                <a:ea typeface="MS PGothic" charset="0"/>
                <a:cs typeface="Calibri"/>
              </a:rPr>
              <a:t>Actions</a:t>
            </a:r>
            <a:endParaRPr lang="it-IT" b="1" dirty="0">
              <a:solidFill>
                <a:srgbClr val="1F497D"/>
              </a:solidFill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sz="half" idx="4294967295"/>
          </p:nvPr>
        </p:nvSpPr>
        <p:spPr>
          <a:xfrm>
            <a:off x="1016000" y="1366838"/>
            <a:ext cx="7988300" cy="4348162"/>
          </a:xfrm>
        </p:spPr>
        <p:txBody>
          <a:bodyPr/>
          <a:lstStyle/>
          <a:p>
            <a:pPr marL="541338" lvl="3" indent="-185738">
              <a:spcBef>
                <a:spcPct val="0"/>
              </a:spcBef>
              <a:spcAft>
                <a:spcPts val="600"/>
              </a:spcAft>
            </a:pPr>
            <a:endParaRPr lang="en-GB" dirty="0">
              <a:solidFill>
                <a:schemeClr val="tx1"/>
              </a:solidFill>
              <a:latin typeface="Calibri" charset="0"/>
              <a:cs typeface="Calibri" charset="0"/>
            </a:endParaRPr>
          </a:p>
          <a:p>
            <a:pPr marL="0" lvl="2" indent="0">
              <a:spcBef>
                <a:spcPct val="0"/>
              </a:spcBef>
              <a:spcAft>
                <a:spcPts val="300"/>
              </a:spcAft>
              <a:buFont typeface="Wingdings" charset="0"/>
              <a:buNone/>
            </a:pPr>
            <a:r>
              <a:rPr lang="en-GB" sz="2000" b="1" dirty="0">
                <a:solidFill>
                  <a:srgbClr val="199AE2"/>
                </a:solidFill>
                <a:latin typeface="Calibri" charset="0"/>
                <a:cs typeface="Calibri" charset="0"/>
              </a:rPr>
              <a:t>Puglia Region</a:t>
            </a:r>
          </a:p>
          <a:p>
            <a:pPr marL="0" lvl="2" indent="0">
              <a:spcBef>
                <a:spcPct val="0"/>
              </a:spcBef>
              <a:spcAft>
                <a:spcPts val="300"/>
              </a:spcAft>
              <a:buFont typeface="Wingdings" charset="0"/>
              <a:buNone/>
            </a:pPr>
            <a:r>
              <a:rPr lang="en-GB" sz="2000" dirty="0">
                <a:solidFill>
                  <a:schemeClr val="tx2"/>
                </a:solidFill>
                <a:latin typeface="Calibri" charset="0"/>
                <a:cs typeface="Calibri" charset="0"/>
              </a:rPr>
              <a:t>Strongly committed in innovate procedure &amp; to adopt space solutions</a:t>
            </a:r>
          </a:p>
          <a:p>
            <a:pPr marL="0" lvl="2" indent="0">
              <a:spcBef>
                <a:spcPct val="0"/>
              </a:spcBef>
              <a:spcAft>
                <a:spcPts val="300"/>
              </a:spcAft>
              <a:buFont typeface="Wingdings" charset="0"/>
              <a:buNone/>
            </a:pPr>
            <a:endParaRPr lang="en-GB" sz="2000" b="1" dirty="0">
              <a:solidFill>
                <a:srgbClr val="C00000"/>
              </a:solidFill>
              <a:latin typeface="Calibri" charset="0"/>
              <a:cs typeface="Calibri" charset="0"/>
            </a:endParaRPr>
          </a:p>
          <a:p>
            <a:pPr marL="0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GB" sz="2000" b="1" dirty="0">
                <a:solidFill>
                  <a:srgbClr val="199AE2"/>
                </a:solidFill>
                <a:latin typeface="Calibri" charset="0"/>
                <a:cs typeface="Calibri" charset="0"/>
              </a:rPr>
              <a:t>DTA (Apulia Aerospace Cluster</a:t>
            </a:r>
            <a:r>
              <a:rPr lang="en-GB" sz="2000" b="1" dirty="0" smtClean="0">
                <a:solidFill>
                  <a:srgbClr val="199AE2"/>
                </a:solidFill>
                <a:latin typeface="Calibri" charset="0"/>
                <a:cs typeface="Calibri" charset="0"/>
              </a:rPr>
              <a:t>), no-profit </a:t>
            </a:r>
            <a:r>
              <a:rPr lang="en-GB" sz="2000" b="1" smtClean="0">
                <a:solidFill>
                  <a:srgbClr val="199AE2"/>
                </a:solidFill>
                <a:latin typeface="Calibri" charset="0"/>
                <a:cs typeface="Calibri" charset="0"/>
              </a:rPr>
              <a:t>consortium society</a:t>
            </a:r>
            <a:endParaRPr lang="en-GB" sz="2000" b="1" dirty="0" smtClean="0">
              <a:solidFill>
                <a:srgbClr val="199AE2"/>
              </a:solidFill>
              <a:latin typeface="Calibri" charset="0"/>
              <a:cs typeface="Calibri" charset="0"/>
            </a:endParaRPr>
          </a:p>
          <a:p>
            <a:pPr marL="0" lvl="2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GB" sz="2000" dirty="0" smtClean="0">
                <a:solidFill>
                  <a:srgbClr val="1F497D"/>
                </a:solidFill>
                <a:latin typeface="Calibri" charset="0"/>
                <a:cs typeface="Calibri" charset="0"/>
              </a:rPr>
              <a:t>Propose </a:t>
            </a:r>
            <a:r>
              <a:rPr lang="en-GB" sz="2000" dirty="0">
                <a:solidFill>
                  <a:srgbClr val="1F497D"/>
                </a:solidFill>
                <a:latin typeface="Calibri" charset="0"/>
                <a:cs typeface="Calibri" charset="0"/>
              </a:rPr>
              <a:t>suitable space solutions in response to the user needs</a:t>
            </a:r>
          </a:p>
          <a:p>
            <a:pPr marL="0" lvl="2" indent="0">
              <a:spcBef>
                <a:spcPts val="600"/>
              </a:spcBef>
              <a:spcAft>
                <a:spcPts val="300"/>
              </a:spcAft>
              <a:buFont typeface="Wingdings" charset="0"/>
              <a:buNone/>
            </a:pPr>
            <a:endParaRPr lang="en-GB" sz="2000" dirty="0">
              <a:solidFill>
                <a:srgbClr val="1F497D"/>
              </a:solidFill>
              <a:latin typeface="Calibri" charset="0"/>
              <a:cs typeface="Calibri" charset="0"/>
            </a:endParaRPr>
          </a:p>
          <a:p>
            <a:pPr marL="0" lvl="2" indent="0">
              <a:spcBef>
                <a:spcPts val="600"/>
              </a:spcBef>
              <a:spcAft>
                <a:spcPts val="300"/>
              </a:spcAft>
              <a:buFont typeface="Wingdings" charset="0"/>
              <a:buNone/>
            </a:pPr>
            <a:r>
              <a:rPr lang="en-GB" sz="2000" b="1" dirty="0" err="1">
                <a:solidFill>
                  <a:srgbClr val="199AE2"/>
                </a:solidFill>
                <a:latin typeface="Calibri" charset="0"/>
                <a:cs typeface="Calibri" charset="0"/>
              </a:rPr>
              <a:t>InnovaPuglia</a:t>
            </a:r>
            <a:r>
              <a:rPr lang="en-GB" sz="2000" b="1" dirty="0">
                <a:solidFill>
                  <a:srgbClr val="199AE2"/>
                </a:solidFill>
                <a:latin typeface="Calibri" charset="0"/>
                <a:cs typeface="Calibri" charset="0"/>
              </a:rPr>
              <a:t> </a:t>
            </a:r>
          </a:p>
          <a:p>
            <a:pPr marL="0" lvl="2" indent="0">
              <a:spcBef>
                <a:spcPts val="600"/>
              </a:spcBef>
              <a:spcAft>
                <a:spcPts val="300"/>
              </a:spcAft>
              <a:buFont typeface="Wingdings" charset="0"/>
              <a:buNone/>
            </a:pPr>
            <a:r>
              <a:rPr lang="en-GB" sz="2000" dirty="0">
                <a:solidFill>
                  <a:srgbClr val="1F497D"/>
                </a:solidFill>
                <a:latin typeface="Calibri" charset="0"/>
                <a:cs typeface="Calibri" charset="0"/>
              </a:rPr>
              <a:t>Regional company  for ICT innovation and strategic programmes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7488" y="215900"/>
            <a:ext cx="7847012" cy="952500"/>
          </a:xfrm>
        </p:spPr>
        <p:txBody>
          <a:bodyPr/>
          <a:lstStyle/>
          <a:p>
            <a:pPr algn="ctr"/>
            <a:r>
              <a:rPr lang="it-IT" b="1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The Regional Actors</a:t>
            </a:r>
            <a:endParaRPr lang="en-US" b="1">
              <a:solidFill>
                <a:schemeClr val="tx2"/>
              </a:solidFill>
              <a:latin typeface="Calibri" charset="0"/>
              <a:ea typeface="MS PGothic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/>
          </p:cNvSpPr>
          <p:nvPr/>
        </p:nvSpPr>
        <p:spPr bwMode="auto">
          <a:xfrm>
            <a:off x="2228850" y="96838"/>
            <a:ext cx="666432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Aft>
                <a:spcPts val="600"/>
              </a:spcAft>
            </a:pPr>
            <a:endParaRPr lang="en-US" sz="3300"/>
          </a:p>
        </p:txBody>
      </p:sp>
      <p:sp>
        <p:nvSpPr>
          <p:cNvPr id="15362" name="Rettangolo 3"/>
          <p:cNvSpPr>
            <a:spLocks noChangeArrowheads="1"/>
          </p:cNvSpPr>
          <p:nvPr/>
        </p:nvSpPr>
        <p:spPr bwMode="auto">
          <a:xfrm>
            <a:off x="0" y="4718050"/>
            <a:ext cx="8604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it-IT"/>
              <a:t> </a:t>
            </a:r>
            <a:endParaRPr lang="en-US" sz="800" i="1"/>
          </a:p>
          <a:p>
            <a:pPr algn="r"/>
            <a:endParaRPr lang="en-US" sz="800"/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225425" y="1952625"/>
            <a:ext cx="83423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r>
              <a:rPr lang="en-GB" sz="2000">
                <a:solidFill>
                  <a:schemeClr val="tx2"/>
                </a:solidFill>
                <a:cs typeface="Calibri" charset="0"/>
              </a:rPr>
              <a:t>1</a:t>
            </a:r>
            <a:r>
              <a:rPr lang="en-GB" sz="2000" b="1">
                <a:solidFill>
                  <a:srgbClr val="199AE2"/>
                </a:solidFill>
                <a:cs typeface="Calibri" charset="0"/>
              </a:rPr>
              <a:t>. Peculiarity </a:t>
            </a:r>
            <a:r>
              <a:rPr lang="en-GB" sz="2000">
                <a:solidFill>
                  <a:srgbClr val="1F497D"/>
                </a:solidFill>
                <a:cs typeface="Calibri" charset="0"/>
              </a:rPr>
              <a:t>of needs, space services and applications</a:t>
            </a:r>
          </a:p>
          <a:p>
            <a:pPr>
              <a:buFont typeface="Wingdings" charset="0"/>
              <a:buNone/>
            </a:pPr>
            <a:endParaRPr lang="en-GB" sz="2000">
              <a:solidFill>
                <a:srgbClr val="1F497D"/>
              </a:solidFill>
              <a:cs typeface="Calibri" charset="0"/>
            </a:endParaRPr>
          </a:p>
          <a:p>
            <a:r>
              <a:rPr lang="en-GB" sz="2000">
                <a:solidFill>
                  <a:srgbClr val="1F497D"/>
                </a:solidFill>
                <a:cs typeface="Calibri" charset="0"/>
              </a:rPr>
              <a:t>2. A PCP process has a </a:t>
            </a:r>
            <a:r>
              <a:rPr lang="en-GB" sz="2000" b="1">
                <a:solidFill>
                  <a:srgbClr val="199AE2"/>
                </a:solidFill>
                <a:cs typeface="Calibri" charset="0"/>
              </a:rPr>
              <a:t>neutral technology approach </a:t>
            </a:r>
            <a:r>
              <a:rPr lang="en-GB" sz="2000">
                <a:solidFill>
                  <a:srgbClr val="1F497D"/>
                </a:solidFill>
                <a:cs typeface="Calibri" charset="0"/>
              </a:rPr>
              <a:t>for innovative solutions</a:t>
            </a:r>
          </a:p>
          <a:p>
            <a:pPr>
              <a:buFont typeface="Wingdings" charset="0"/>
              <a:buNone/>
            </a:pPr>
            <a:endParaRPr lang="en-GB" sz="2000">
              <a:solidFill>
                <a:srgbClr val="1F497D"/>
              </a:solidFill>
              <a:cs typeface="Calibri" charset="0"/>
            </a:endParaRPr>
          </a:p>
          <a:p>
            <a:pPr>
              <a:buFont typeface="Wingdings" charset="0"/>
              <a:buNone/>
            </a:pPr>
            <a:r>
              <a:rPr lang="en-GB" sz="2000">
                <a:solidFill>
                  <a:schemeClr val="tx2"/>
                </a:solidFill>
                <a:cs typeface="Calibri" charset="0"/>
              </a:rPr>
              <a:t>3. Difficulty to communicate </a:t>
            </a:r>
            <a:r>
              <a:rPr lang="en-GB" sz="2000" b="1">
                <a:solidFill>
                  <a:srgbClr val="199AE2"/>
                </a:solidFill>
                <a:cs typeface="Calibri" charset="0"/>
              </a:rPr>
              <a:t>benefits from space solutions </a:t>
            </a:r>
            <a:r>
              <a:rPr lang="en-GB" sz="2000">
                <a:solidFill>
                  <a:srgbClr val="1F497D"/>
                </a:solidFill>
                <a:cs typeface="Calibri" charset="0"/>
              </a:rPr>
              <a:t>for users</a:t>
            </a:r>
          </a:p>
          <a:p>
            <a:pPr>
              <a:buFont typeface="Wingdings" charset="0"/>
              <a:buNone/>
            </a:pPr>
            <a:endParaRPr lang="en-GB" sz="2000">
              <a:solidFill>
                <a:srgbClr val="1F497D"/>
              </a:solidFill>
              <a:cs typeface="Calibri" charset="0"/>
            </a:endParaRPr>
          </a:p>
          <a:p>
            <a:r>
              <a:rPr lang="fr-FR" sz="2000">
                <a:solidFill>
                  <a:srgbClr val="1F497D"/>
                </a:solidFill>
              </a:rPr>
              <a:t>4. Diversity of culture/history/economy – </a:t>
            </a:r>
            <a:r>
              <a:rPr lang="fr-FR" sz="2000" b="1">
                <a:solidFill>
                  <a:srgbClr val="199AE2"/>
                </a:solidFill>
              </a:rPr>
              <a:t>Multiregional approach</a:t>
            </a: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217488" y="390525"/>
            <a:ext cx="7847012" cy="952500"/>
          </a:xfrm>
        </p:spPr>
        <p:txBody>
          <a:bodyPr/>
          <a:lstStyle/>
          <a:p>
            <a:pPr algn="ctr"/>
            <a:r>
              <a:rPr lang="en-US" b="1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Challenges PCP approach – H2020 Space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6550" y="296863"/>
            <a:ext cx="8332788" cy="952500"/>
          </a:xfrm>
        </p:spPr>
        <p:txBody>
          <a:bodyPr>
            <a:noAutofit/>
          </a:bodyPr>
          <a:lstStyle/>
          <a:p>
            <a:pPr>
              <a:defRPr/>
            </a:pPr>
            <a:r>
              <a:rPr b="1" smtClean="0">
                <a:solidFill>
                  <a:schemeClr val="tx2"/>
                </a:solidFill>
                <a:latin typeface="Calibri"/>
                <a:cs typeface="Calibri"/>
              </a:rPr>
              <a:t>Living Lab: mapping the needs of the end users </a:t>
            </a:r>
            <a:endParaRPr b="1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2674938" y="1435100"/>
            <a:ext cx="5943600" cy="41275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000" b="1" dirty="0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Apulia Project </a:t>
            </a:r>
            <a:r>
              <a:rPr lang="en-US" sz="2000" dirty="0">
                <a:solidFill>
                  <a:srgbClr val="1F497D"/>
                </a:solidFill>
                <a:latin typeface="Calibri" charset="0"/>
                <a:ea typeface="MS PGothic" charset="0"/>
                <a:cs typeface="Calibri" charset="0"/>
              </a:rPr>
              <a:t>to test new approaches for innovation activities</a:t>
            </a:r>
          </a:p>
          <a:p>
            <a:pPr marL="0" indent="0">
              <a:buFont typeface="Wingdings" charset="0"/>
              <a:buNone/>
            </a:pPr>
            <a:endParaRPr lang="en-US" sz="2000" b="1" dirty="0">
              <a:solidFill>
                <a:srgbClr val="1F497D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000" b="1" dirty="0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Players: </a:t>
            </a:r>
            <a:r>
              <a:rPr lang="en-US" sz="2000" dirty="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Research laboratories, Associations, Public Bodies, SMEs companies and citizens </a:t>
            </a:r>
          </a:p>
          <a:p>
            <a:pPr marL="0" indent="0">
              <a:buFont typeface="Wingdings" charset="0"/>
              <a:buNone/>
            </a:pPr>
            <a:endParaRPr lang="en-US" sz="1400" dirty="0">
              <a:solidFill>
                <a:srgbClr val="1F497D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000" b="1" dirty="0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Approach</a:t>
            </a:r>
            <a:r>
              <a:rPr lang="en-US" sz="2000" dirty="0">
                <a:solidFill>
                  <a:srgbClr val="1F497D"/>
                </a:solidFill>
                <a:latin typeface="Calibri" charset="0"/>
                <a:ea typeface="MS PGothic" charset="0"/>
                <a:cs typeface="Calibri" charset="0"/>
              </a:rPr>
              <a:t>: </a:t>
            </a:r>
            <a:r>
              <a:rPr lang="fr-FR" sz="2000" dirty="0" err="1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Users</a:t>
            </a:r>
            <a:r>
              <a:rPr lang="fr-FR" sz="2000" dirty="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fr-FR" sz="2000" dirty="0" err="1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take</a:t>
            </a:r>
            <a:r>
              <a:rPr lang="fr-FR" sz="2000" dirty="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 part in </a:t>
            </a:r>
            <a:r>
              <a:rPr lang="fr-FR" sz="2000" dirty="0" err="1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researching</a:t>
            </a:r>
            <a:r>
              <a:rPr lang="fr-FR" sz="2000" dirty="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 and </a:t>
            </a:r>
            <a:r>
              <a:rPr lang="fr-FR" sz="2000" dirty="0" err="1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testing</a:t>
            </a:r>
            <a:r>
              <a:rPr lang="fr-FR" sz="2000" dirty="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 </a:t>
            </a:r>
            <a:r>
              <a:rPr lang="fr-FR" sz="2000" dirty="0" err="1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innovative</a:t>
            </a:r>
            <a:r>
              <a:rPr lang="fr-FR" sz="2000" dirty="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 solutions</a:t>
            </a:r>
          </a:p>
          <a:p>
            <a:pPr marL="0" indent="0">
              <a:buFont typeface="Wingdings" charset="0"/>
              <a:buNone/>
            </a:pPr>
            <a:endParaRPr lang="fr-FR" sz="1400" dirty="0">
              <a:solidFill>
                <a:srgbClr val="1F497D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000" b="1" dirty="0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Rationale</a:t>
            </a:r>
            <a:r>
              <a:rPr lang="en-US" sz="2000" dirty="0">
                <a:solidFill>
                  <a:srgbClr val="1F497D"/>
                </a:solidFill>
                <a:latin typeface="Calibri" charset="0"/>
                <a:ea typeface="MS PGothic" charset="0"/>
                <a:cs typeface="Calibri" charset="0"/>
              </a:rPr>
              <a:t>: Via Ideas/knowledge exchange  build </a:t>
            </a:r>
            <a:r>
              <a:rPr lang="en-US" sz="2000" dirty="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prototypes to test innovative technological solutions </a:t>
            </a:r>
            <a:r>
              <a:rPr lang="en-US" sz="2000" dirty="0">
                <a:latin typeface="Calibri" charset="0"/>
                <a:ea typeface="MS PGothic" charset="0"/>
                <a:cs typeface="Calibri" charset="0"/>
              </a:rPr>
              <a:t> </a:t>
            </a:r>
          </a:p>
          <a:p>
            <a:pPr marL="0" indent="0" algn="ctr">
              <a:buFont typeface="Wingdings" charset="0"/>
              <a:buNone/>
            </a:pPr>
            <a:r>
              <a:rPr lang="it-IT" sz="2000" i="1" dirty="0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  <a:hlinkClick r:id="rId3"/>
              </a:rPr>
              <a:t>http://livinglabs.regione.puglia.it/en/home</a:t>
            </a:r>
            <a:endParaRPr lang="it-IT" sz="2000" i="1" dirty="0">
              <a:solidFill>
                <a:srgbClr val="199AE2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Wingdings" charset="0"/>
              <a:buNone/>
            </a:pPr>
            <a:endParaRPr lang="it-IT" dirty="0">
              <a:latin typeface="Calibri" charset="0"/>
              <a:ea typeface="MS PGothic" charset="0"/>
              <a:cs typeface="Calibri" charset="0"/>
            </a:endParaRPr>
          </a:p>
        </p:txBody>
      </p:sp>
      <p:pic>
        <p:nvPicPr>
          <p:cNvPr id="17411" name="Image 2" descr="fase1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778000"/>
            <a:ext cx="199231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6550" y="296863"/>
            <a:ext cx="8332788" cy="9525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b="1" smtClean="0">
                <a:solidFill>
                  <a:schemeClr val="tx2"/>
                </a:solidFill>
                <a:latin typeface="Calibri"/>
                <a:cs typeface="Calibri"/>
              </a:rPr>
              <a:t>Living Lab: Current Topics</a:t>
            </a:r>
            <a:endParaRPr b="1">
              <a:solidFill>
                <a:schemeClr val="tx2"/>
              </a:solidFill>
              <a:latin typeface="Calibri"/>
              <a:cs typeface="Calibri"/>
            </a:endParaRPr>
          </a:p>
        </p:txBody>
      </p:sp>
      <p:pic>
        <p:nvPicPr>
          <p:cNvPr id="19458" name="Image 5" descr="settori_e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1524000"/>
            <a:ext cx="6094412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30213"/>
            <a:ext cx="7847013" cy="952500"/>
          </a:xfrm>
        </p:spPr>
        <p:txBody>
          <a:bodyPr/>
          <a:lstStyle/>
          <a:p>
            <a:pPr algn="ctr">
              <a:defRPr/>
            </a:pPr>
            <a:r>
              <a:rPr b="1" smtClean="0">
                <a:solidFill>
                  <a:srgbClr val="1F497D"/>
                </a:solidFill>
                <a:latin typeface="Calibri"/>
                <a:cs typeface="Calibri"/>
              </a:rPr>
              <a:t>Building Interregional Networks</a:t>
            </a:r>
            <a:endParaRPr b="1">
              <a:solidFill>
                <a:srgbClr val="1F497D"/>
              </a:solidFill>
              <a:latin typeface="Calibri"/>
              <a:cs typeface="Calibri"/>
            </a:endParaRP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622300" y="1587500"/>
            <a:ext cx="8686800" cy="41275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it-IT" sz="2000" b="1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DTA -  </a:t>
            </a:r>
            <a:r>
              <a:rPr lang="it-IT" sz="200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carrying out actions to foster intercluster/interregional cooperation</a:t>
            </a:r>
          </a:p>
          <a:p>
            <a:pPr marL="0" indent="0">
              <a:buFont typeface="Wingdings" charset="0"/>
              <a:buNone/>
            </a:pPr>
            <a:endParaRPr lang="it-IT" sz="2000">
              <a:solidFill>
                <a:schemeClr val="tx2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Wingdings" charset="0"/>
              <a:buNone/>
            </a:pPr>
            <a:r>
              <a:rPr lang="it-IT" sz="2000" b="1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Cooperation Agreements: </a:t>
            </a:r>
            <a:r>
              <a:rPr lang="it-IT" sz="200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Aerospace Valley (Midi Pyrenée &amp; Aquitane); </a:t>
            </a:r>
          </a:p>
          <a:p>
            <a:pPr marL="0" indent="0">
              <a:buFont typeface="Wingdings" charset="0"/>
              <a:buNone/>
            </a:pPr>
            <a:r>
              <a:rPr lang="it-IT" sz="200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si-Cluster (Attica), WFB (Bremen)</a:t>
            </a:r>
          </a:p>
          <a:p>
            <a:pPr marL="0" indent="0">
              <a:buFont typeface="Wingdings" charset="0"/>
              <a:buNone/>
            </a:pPr>
            <a:r>
              <a:rPr lang="it-IT" sz="200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Ongoing discussions: Madrid, Bavaria</a:t>
            </a:r>
          </a:p>
          <a:p>
            <a:pPr marL="0" indent="0">
              <a:buFont typeface="Wingdings" charset="0"/>
              <a:buNone/>
            </a:pPr>
            <a:endParaRPr lang="it-IT" sz="2000">
              <a:solidFill>
                <a:schemeClr val="tx2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0" indent="0">
              <a:buFont typeface="Wingdings" charset="0"/>
              <a:buNone/>
            </a:pPr>
            <a:r>
              <a:rPr lang="it-IT" sz="2000" b="1">
                <a:solidFill>
                  <a:srgbClr val="199AE2"/>
                </a:solidFill>
                <a:latin typeface="Calibri" charset="0"/>
                <a:ea typeface="MS PGothic" charset="0"/>
                <a:cs typeface="Calibri" charset="0"/>
              </a:rPr>
              <a:t>European Regional networks </a:t>
            </a:r>
            <a:r>
              <a:rPr lang="it-IT" sz="2000">
                <a:solidFill>
                  <a:schemeClr val="tx2"/>
                </a:solidFill>
                <a:latin typeface="Calibri" charset="0"/>
                <a:ea typeface="MS PGothic" charset="0"/>
                <a:cs typeface="Calibri" charset="0"/>
              </a:rPr>
              <a:t>: Nereus, ideal platform for interregional cooperation</a:t>
            </a:r>
          </a:p>
          <a:p>
            <a:pPr marL="0" indent="0">
              <a:buFont typeface="Wingdings" charset="0"/>
              <a:buNone/>
            </a:pPr>
            <a:endParaRPr lang="it-IT">
              <a:solidFill>
                <a:schemeClr val="tx2"/>
              </a:solidFill>
              <a:latin typeface="Calibri" charset="0"/>
              <a:ea typeface="MS PGothic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C-PCP-Par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CeC_NEW_PPT_Space4You_SatelliteRapidMapping&amp;OpenDa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lanetek Italia Letterhead" ma:contentTypeID="0x010100EA1D0BF29C10FF419EC7787E1733E0AE00477987EBEA8B1447AB9C96633F7B61EA" ma:contentTypeVersion="29" ma:contentTypeDescription="" ma:contentTypeScope="" ma:versionID="2e0d95bcd49a5159d4960c1f89064fcb">
  <xsd:schema xmlns:xsd="http://www.w3.org/2001/XMLSchema" xmlns:xs="http://www.w3.org/2001/XMLSchema" xmlns:p="http://schemas.microsoft.com/office/2006/metadata/properties" xmlns:ns1="http://schemas.microsoft.com/sharepoint/v3" xmlns:ns2="5411bcbb-b012-4a3f-804f-ff4762309b79" xmlns:ns3="83429456-BD83-4833-9355-A9F932B491C6" targetNamespace="http://schemas.microsoft.com/office/2006/metadata/properties" ma:root="true" ma:fieldsID="f13f8a08e487da6b6a32d645bed333fc" ns1:_="" ns2:_="" ns3:_="">
    <xsd:import namespace="http://schemas.microsoft.com/sharepoint/v3"/>
    <xsd:import namespace="5411bcbb-b012-4a3f-804f-ff4762309b79"/>
    <xsd:import namespace="83429456-BD83-4833-9355-A9F932B491C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3:DLCPolicyLabelValue" minOccurs="0"/>
                <xsd:element ref="ns3:DLCPolicyLabelClientValue" minOccurs="0"/>
                <xsd:element ref="ns3:DLCPolicyLabelLoc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11bcbb-b012-4a3f-804f-ff4762309b7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29456-BD83-4833-9355-A9F932B491C6" elementFormDefault="qualified">
    <xsd:import namespace="http://schemas.microsoft.com/office/2006/documentManagement/types"/>
    <xsd:import namespace="http://schemas.microsoft.com/office/infopath/2007/PartnerControls"/>
    <xsd:element name="DLCPolicyLabelValue" ma:index="12" nillable="true" ma:displayName="Label" ma:description="Stores the current value of the label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3" nillable="true" ma:displayName="Client Label Value" ma:description="Stores the last label value computed on the client." ma:hidden="true" ma:internalName="DLCPolicyLabelClientValue" ma:readOnly="false">
      <xsd:simpleType>
        <xsd:restriction base="dms:Note"/>
      </xsd:simpleType>
    </xsd:element>
    <xsd:element name="DLCPolicyLabelLock" ma:index="14" nillable="true" ma:displayName="Label Locked" ma:description="Indicates whether the label should be updated when item properties are modified." ma:hidden="true" ma:internalName="DLCPolicyLabelLock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1EF8949-0C97-448F-BAF8-FAF9B8F83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11bcbb-b012-4a3f-804f-ff4762309b79"/>
    <ds:schemaRef ds:uri="83429456-BD83-4833-9355-A9F932B49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348B8D-D0C8-47E2-9986-A41932C9A9A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FC-PCP-Paris.pot</Template>
  <TotalTime>3675</TotalTime>
  <Words>512</Words>
  <Application>Microsoft Macintosh PowerPoint</Application>
  <PresentationFormat>Présentation à l'écran (16:10)</PresentationFormat>
  <Paragraphs>114</Paragraphs>
  <Slides>13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FC-PCP-Paris</vt:lpstr>
      <vt:lpstr>Présentation PowerPoint</vt:lpstr>
      <vt:lpstr>The Regional Space Strategy</vt:lpstr>
      <vt:lpstr>Présentation PowerPoint</vt:lpstr>
      <vt:lpstr>PCP Regional Pilot Actions</vt:lpstr>
      <vt:lpstr>The Regional Actors</vt:lpstr>
      <vt:lpstr>Challenges PCP approach – H2020 Space</vt:lpstr>
      <vt:lpstr>Living Lab: mapping the needs of the end users </vt:lpstr>
      <vt:lpstr>Living Lab: Current Topics</vt:lpstr>
      <vt:lpstr>Building Interregional Networks</vt:lpstr>
      <vt:lpstr>Preliminary Potential Applications</vt:lpstr>
      <vt:lpstr>Présentation PowerPoint</vt:lpstr>
      <vt:lpstr>Présentation PowerPoint</vt:lpstr>
      <vt:lpstr>Présentation PowerPoint</vt:lpstr>
    </vt:vector>
  </TitlesOfParts>
  <Company>ExoWorld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fiorella coliolo</cp:lastModifiedBy>
  <cp:revision>224</cp:revision>
  <cp:lastPrinted>2015-10-28T07:06:52Z</cp:lastPrinted>
  <dcterms:modified xsi:type="dcterms:W3CDTF">2015-10-28T09:10:17Z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PK01-332-195</vt:lpwstr>
  </property>
  <property fmtid="{D5CDD505-2E9C-101B-9397-08002B2CF9AE}" pid="3" name="_dlc_DocIdItemGuid">
    <vt:lpwstr>c071d333-87ab-483b-bb30-1e56fab252e7</vt:lpwstr>
  </property>
  <property fmtid="{D5CDD505-2E9C-101B-9397-08002B2CF9AE}" pid="4" name="_dlc_DocIdUrl">
    <vt:lpwstr>https://pwa.planetek.it/pke010_Business_Development/_layouts/15/DocIdRedir.aspx?ID=PK01-332-195, PK01-332-195</vt:lpwstr>
  </property>
  <property fmtid="{D5CDD505-2E9C-101B-9397-08002B2CF9AE}" pid="5" name="DLCPolicyLabelValue">
    <vt:lpwstr>0.3</vt:lpwstr>
  </property>
  <property fmtid="{D5CDD505-2E9C-101B-9397-08002B2CF9AE}" pid="6" name="DLCPolicyLabelLock">
    <vt:lpwstr/>
  </property>
  <property fmtid="{D5CDD505-2E9C-101B-9397-08002B2CF9AE}" pid="7" name="DLCPolicyLabelClientValue">
    <vt:lpwstr/>
  </property>
</Properties>
</file>