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customXml/itemProps6.xml" ContentType="application/vnd.openxmlformats-officedocument.customXml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7"/>
  </p:sldMasterIdLst>
  <p:notesMasterIdLst>
    <p:notesMasterId r:id="rId16"/>
  </p:notesMasterIdLst>
  <p:sldIdLst>
    <p:sldId id="256" r:id="rId8"/>
    <p:sldId id="277" r:id="rId9"/>
    <p:sldId id="278" r:id="rId10"/>
    <p:sldId id="259" r:id="rId11"/>
    <p:sldId id="276" r:id="rId12"/>
    <p:sldId id="279" r:id="rId13"/>
    <p:sldId id="280" r:id="rId14"/>
    <p:sldId id="28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9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36F040-B052-48EF-9D38-06FCAEA40F31}" type="datetimeFigureOut">
              <a:rPr lang="en-GB"/>
              <a:pPr>
                <a:defRPr/>
              </a:pPr>
              <a:t>22/10/2015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BE6239-6C12-4449-A020-4A948CD8BC1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21D3A-F437-471D-8E04-3B7386752169}"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6D853-6E87-4CEF-9A0C-A59AD5E64499}"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6D853-6E87-4CEF-9A0C-A59AD5E64499}"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WHY ARE WE DOING IT: Lots of vehicles, lots of equipment, lots of cost, lots of maintenance, lots of weight, lots of fuel</a:t>
            </a: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E3BA8-44F5-4A5D-A364-529B4AD6D6C2}"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We both did the top stuff in a similar, divergence in our procurement.</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05960-CAAD-4477-9CE8-A62027A07FEB}"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We both did the top stuff in a similar, divergence in our procurement.</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05960-CAAD-4477-9CE8-A62027A07FEB}"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We both did the top stuff in a similar, divergence in our procurement.</a:t>
            </a: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05960-CAAD-4477-9CE8-A62027A07FEB}"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4D9EC5-9B07-46BD-84C1-B73AD5D4A85F}" type="slidenum">
              <a:rPr lang="en-GB">
                <a:solidFill>
                  <a:prstClr val="black"/>
                </a:solidFill>
              </a:rPr>
              <a:pPr>
                <a:defRPr/>
              </a:pPr>
              <a:t>8</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CBA01A9A-68A3-4A67-B528-F29A31B9DFC0}" type="datetime1">
              <a:rPr lang="en-GB"/>
              <a:pPr>
                <a:defRPr/>
              </a:pPr>
              <a:t>22/10/2015</a:t>
            </a:fld>
            <a:endParaRPr lang="en-GB"/>
          </a:p>
        </p:txBody>
      </p:sp>
      <p:sp>
        <p:nvSpPr>
          <p:cNvPr id="12" name="Footer Placeholder 16"/>
          <p:cNvSpPr>
            <a:spLocks noGrp="1"/>
          </p:cNvSpPr>
          <p:nvPr>
            <p:ph type="ftr" sz="quarter" idx="11"/>
          </p:nvPr>
        </p:nvSpPr>
        <p:spPr/>
        <p:txBody>
          <a:bodyPr/>
          <a:lstStyle>
            <a:lvl1pPr>
              <a:defRPr/>
            </a:lvl1pPr>
          </a:lstStyle>
          <a:p>
            <a:pPr>
              <a:defRPr/>
            </a:pPr>
            <a:endParaRPr lang="en-GB"/>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C996266-F08A-474F-AF2C-81383BA02FC2}"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932397-28C6-4A40-9B8D-074AB4B6E51E}" type="datetime1">
              <a:rPr lang="en-GB"/>
              <a:pPr>
                <a:defRPr/>
              </a:pPr>
              <a:t>22/10/2015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9D66E9A4-AAC4-4DBF-AE9B-640B3ED78D6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4FDD6F-53B3-4288-9DE8-A2455CE4F299}" type="datetime1">
              <a:rPr lang="en-GB"/>
              <a:pPr>
                <a:defRPr/>
              </a:pPr>
              <a:t>22/10/2015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76D43B7-7C2D-4681-AE4E-736C1C48CCC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F5B676-DAD6-4C9B-83DC-EBE87FCB8BCD}" type="datetime1">
              <a:rPr lang="en-GB"/>
              <a:pPr>
                <a:defRPr/>
              </a:pPr>
              <a:t>22/10/2015</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E0F0484-6B1D-48B3-B424-91A8F1CEFC6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4D92C4E-1D23-42CB-B79E-34C00A537F7E}" type="datetime1">
              <a:rPr lang="en-GB"/>
              <a:pPr>
                <a:defRPr/>
              </a:pPr>
              <a:t>22/10/2015</a:t>
            </a:fld>
            <a:endParaRPr lang="en-GB"/>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GB"/>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B74D7928-463E-459A-BE21-E6790742FAEB}"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1D940D-B5A8-47BD-A607-9D0480502EB3}" type="datetime1">
              <a:rPr lang="en-GB"/>
              <a:pPr>
                <a:defRPr/>
              </a:pPr>
              <a:t>22/10/2015</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9458BD75-EB27-4016-BEA5-EAD0D6A701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87274F8-3EC5-4181-BBA1-F5B88CBC1D34}" type="datetime1">
              <a:rPr lang="en-GB"/>
              <a:pPr>
                <a:defRPr/>
              </a:pPr>
              <a:t>22/10/2015</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1DB27797-E575-4DC5-A182-A106DAD433F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0636634-412F-4604-B196-4267F163A01A}" type="datetime1">
              <a:rPr lang="en-GB"/>
              <a:pPr>
                <a:defRPr/>
              </a:pPr>
              <a:t>22/10/2015</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46C38D77-1464-474B-A763-342FE2420BA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F49A910-4B44-4D23-AD2A-43E1B7C9DCF2}" type="datetime1">
              <a:rPr lang="en-GB"/>
              <a:pPr>
                <a:defRPr/>
              </a:pPr>
              <a:t>22/10/2015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1F308D43-CFCE-47DF-821C-6687586C963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CA660603-4F46-4A8F-8940-34CC2F04E75E}" type="datetime1">
              <a:rPr lang="en-GB"/>
              <a:pPr>
                <a:defRPr/>
              </a:pPr>
              <a:t>22/10/2015</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F3386229-7335-429A-9F1D-5D58DF8D73E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D90A13C-551F-4121-B287-B5EBB46E0180}" type="datetime1">
              <a:rPr lang="en-GB"/>
              <a:pPr>
                <a:defRPr/>
              </a:pPr>
              <a:t>22/10/2015</a:t>
            </a:fld>
            <a:endParaRPr lang="en-GB"/>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GB"/>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5B417D25-4E32-41D4-B2F9-A454312FA44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4588994A-698C-419B-82B8-92B25D233740}" type="datetime1">
              <a:rPr lang="en-GB"/>
              <a:pPr>
                <a:defRPr/>
              </a:pPr>
              <a:t>22/10/2015</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GB"/>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E6E6E53-5618-4478-A31B-9C287BAAC70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5" r:id="rId1"/>
    <p:sldLayoutId id="2147483868" r:id="rId2"/>
    <p:sldLayoutId id="2147483876" r:id="rId3"/>
    <p:sldLayoutId id="2147483869" r:id="rId4"/>
    <p:sldLayoutId id="2147483870" r:id="rId5"/>
    <p:sldLayoutId id="2147483871" r:id="rId6"/>
    <p:sldLayoutId id="2147483872" r:id="rId7"/>
    <p:sldLayoutId id="2147483877" r:id="rId8"/>
    <p:sldLayoutId id="2147483878" r:id="rId9"/>
    <p:sldLayoutId id="2147483873" r:id="rId10"/>
    <p:sldLayoutId id="2147483874"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3.jpeg"/><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fired-up.eu/"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Nick.brennan@delavale.com" TargetMode="External"/><Relationship Id="rId4" Type="http://schemas.openxmlformats.org/officeDocument/2006/relationships/hyperlink" Target="mailto:Nicole.fletcher@london-fir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Bef>
                <a:spcPts val="580"/>
              </a:spcBef>
              <a:spcAft>
                <a:spcPts val="0"/>
              </a:spcAft>
              <a:buFont typeface="Wingdings 2"/>
              <a:buNone/>
              <a:defRPr/>
            </a:pPr>
            <a:r>
              <a:rPr lang="en-GB" dirty="0" smtClean="0">
                <a:latin typeface="+mj-lt"/>
              </a:rPr>
              <a:t>Wednesday, 28 October</a:t>
            </a:r>
          </a:p>
          <a:p>
            <a:pPr eaLnBrk="1" fontAlgn="auto" hangingPunct="1">
              <a:spcBef>
                <a:spcPts val="580"/>
              </a:spcBef>
              <a:spcAft>
                <a:spcPts val="0"/>
              </a:spcAft>
              <a:buFont typeface="Wingdings 2"/>
              <a:buNone/>
              <a:defRPr/>
            </a:pPr>
            <a:r>
              <a:rPr lang="en-GB" dirty="0" smtClean="0">
                <a:latin typeface="+mj-lt"/>
              </a:rPr>
              <a:t>2015 EU Innovation Procurement</a:t>
            </a:r>
            <a:endParaRPr lang="en-GB" dirty="0">
              <a:latin typeface="+mj-lt"/>
            </a:endParaRPr>
          </a:p>
        </p:txBody>
      </p:sp>
      <p:sp>
        <p:nvSpPr>
          <p:cNvPr id="6147" name="Title 1"/>
          <p:cNvSpPr>
            <a:spLocks noGrp="1"/>
          </p:cNvSpPr>
          <p:nvPr>
            <p:ph type="ctrTitle"/>
          </p:nvPr>
        </p:nvSpPr>
        <p:spPr>
          <a:xfrm>
            <a:off x="457200" y="1506538"/>
            <a:ext cx="8229600" cy="1470025"/>
          </a:xfrm>
        </p:spPr>
        <p:txBody>
          <a:bodyPr/>
          <a:lstStyle/>
          <a:p>
            <a:pPr eaLnBrk="1" hangingPunct="1"/>
            <a:r>
              <a:rPr lang="en-GB" altLang="en-US" sz="3200" dirty="0" smtClean="0"/>
              <a:t>ICT-34: Capitalising on the achievements of FIRED-</a:t>
            </a:r>
            <a:r>
              <a:rPr lang="en-GB" altLang="en-US" sz="3200" dirty="0" err="1" smtClean="0"/>
              <a:t>uP</a:t>
            </a:r>
            <a:endParaRPr lang="en-GB" altLang="en-US" sz="2600" dirty="0" smtClean="0"/>
          </a:p>
        </p:txBody>
      </p:sp>
      <p:pic>
        <p:nvPicPr>
          <p:cNvPr id="6148" name="Picture 3" descr="FIRED-uP_2xLOWRES_ORANGE_DO.jpg"/>
          <p:cNvPicPr>
            <a:picLocks noChangeAspect="1"/>
          </p:cNvPicPr>
          <p:nvPr/>
        </p:nvPicPr>
        <p:blipFill>
          <a:blip r:embed="rId3" cstate="print"/>
          <a:srcRect/>
          <a:stretch>
            <a:fillRect/>
          </a:stretch>
        </p:blipFill>
        <p:spPr bwMode="auto">
          <a:xfrm>
            <a:off x="539750" y="333375"/>
            <a:ext cx="2381250" cy="590550"/>
          </a:xfrm>
          <a:prstGeom prst="rect">
            <a:avLst/>
          </a:prstGeom>
          <a:noFill/>
          <a:ln w="9525">
            <a:noFill/>
            <a:miter lim="800000"/>
            <a:headEnd/>
            <a:tailEnd/>
          </a:ln>
        </p:spPr>
      </p:pic>
      <p:pic>
        <p:nvPicPr>
          <p:cNvPr id="6149" name="Picture 4" descr="LFB logo CMYK JPEG.jpg"/>
          <p:cNvPicPr>
            <a:picLocks noChangeAspect="1"/>
          </p:cNvPicPr>
          <p:nvPr/>
        </p:nvPicPr>
        <p:blipFill>
          <a:blip r:embed="rId4" cstate="print"/>
          <a:srcRect/>
          <a:stretch>
            <a:fillRect/>
          </a:stretch>
        </p:blipFill>
        <p:spPr bwMode="auto">
          <a:xfrm>
            <a:off x="395288" y="5589588"/>
            <a:ext cx="1944687" cy="842962"/>
          </a:xfrm>
          <a:prstGeom prst="rect">
            <a:avLst/>
          </a:prstGeom>
          <a:noFill/>
          <a:ln w="9525">
            <a:noFill/>
            <a:miter lim="800000"/>
            <a:headEnd/>
            <a:tailEnd/>
          </a:ln>
        </p:spPr>
      </p:pic>
      <p:pic>
        <p:nvPicPr>
          <p:cNvPr id="6151" name="Picture 7" descr="logo_ce-en-quadri-lr(1).tif"/>
          <p:cNvPicPr>
            <a:picLocks noChangeAspect="1"/>
          </p:cNvPicPr>
          <p:nvPr/>
        </p:nvPicPr>
        <p:blipFill>
          <a:blip r:embed="rId5" cstate="print"/>
          <a:srcRect/>
          <a:stretch>
            <a:fillRect/>
          </a:stretch>
        </p:blipFill>
        <p:spPr bwMode="auto">
          <a:xfrm>
            <a:off x="7235825" y="5445125"/>
            <a:ext cx="1411288" cy="981075"/>
          </a:xfrm>
          <a:prstGeom prst="rect">
            <a:avLst/>
          </a:prstGeom>
          <a:noFill/>
          <a:ln w="9525">
            <a:noFill/>
            <a:miter lim="800000"/>
            <a:headEnd/>
            <a:tailEnd/>
          </a:ln>
        </p:spPr>
      </p:pic>
      <p:sp>
        <p:nvSpPr>
          <p:cNvPr id="9" name="TextBox 8"/>
          <p:cNvSpPr txBox="1"/>
          <p:nvPr/>
        </p:nvSpPr>
        <p:spPr>
          <a:xfrm>
            <a:off x="3059113" y="476250"/>
            <a:ext cx="5761037" cy="369888"/>
          </a:xfrm>
          <a:prstGeom prst="rect">
            <a:avLst/>
          </a:prstGeom>
          <a:noFill/>
        </p:spPr>
        <p:txBody>
          <a:bodyPr>
            <a:spAutoFit/>
          </a:bodyPr>
          <a:lstStyle/>
          <a:p>
            <a:pPr fontAlgn="auto">
              <a:spcBef>
                <a:spcPts val="0"/>
              </a:spcBef>
              <a:spcAft>
                <a:spcPts val="0"/>
              </a:spcAft>
              <a:defRPr/>
            </a:pPr>
            <a:r>
              <a:rPr lang="en-GB" b="1" dirty="0">
                <a:solidFill>
                  <a:schemeClr val="accent1">
                    <a:lumMod val="75000"/>
                  </a:schemeClr>
                </a:solidFill>
                <a:latin typeface="+mj-lt"/>
                <a:cs typeface="+mn-cs"/>
              </a:rPr>
              <a:t>FIRE SERVICES DEVELOP INNOVATIVE PROCUREMENT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692150"/>
            <a:ext cx="7772400" cy="1081088"/>
          </a:xfrm>
          <a:solidFill>
            <a:schemeClr val="accent1"/>
          </a:solidFill>
        </p:spPr>
        <p:txBody>
          <a:bodyPr anchor="ctr"/>
          <a:lstStyle/>
          <a:p>
            <a:pPr eaLnBrk="1" hangingPunct="1"/>
            <a:r>
              <a:rPr lang="en-GB" altLang="en-US" dirty="0" smtClean="0">
                <a:solidFill>
                  <a:schemeClr val="bg1"/>
                </a:solidFill>
              </a:rPr>
              <a:t>Why FIRED-</a:t>
            </a:r>
            <a:r>
              <a:rPr lang="en-GB" altLang="en-US" dirty="0" err="1" smtClean="0">
                <a:solidFill>
                  <a:schemeClr val="bg1"/>
                </a:solidFill>
              </a:rPr>
              <a:t>uP</a:t>
            </a:r>
            <a:r>
              <a:rPr lang="en-GB" altLang="en-US" dirty="0" smtClean="0">
                <a:solidFill>
                  <a:schemeClr val="bg1"/>
                </a:solidFill>
              </a:rPr>
              <a:t>? </a:t>
            </a:r>
          </a:p>
        </p:txBody>
      </p:sp>
      <p:pic>
        <p:nvPicPr>
          <p:cNvPr id="7171" name="Content Placeholder 3" descr="FIRED-uP_2xLOWRES_ORANGE_DO.jpg"/>
          <p:cNvPicPr>
            <a:picLocks noGrp="1" noChangeAspect="1"/>
          </p:cNvPicPr>
          <p:nvPr>
            <p:ph sz="quarter" idx="1"/>
          </p:nvPr>
        </p:nvPicPr>
        <p:blipFill>
          <a:blip r:embed="rId3" cstate="print"/>
          <a:srcRect/>
          <a:stretch>
            <a:fillRect/>
          </a:stretch>
        </p:blipFill>
        <p:spPr>
          <a:xfrm>
            <a:off x="1331913" y="5949950"/>
            <a:ext cx="2381250" cy="590550"/>
          </a:xfrm>
        </p:spPr>
      </p:pic>
      <p:sp>
        <p:nvSpPr>
          <p:cNvPr id="7" name="TextBox 6"/>
          <p:cNvSpPr txBox="1"/>
          <p:nvPr/>
        </p:nvSpPr>
        <p:spPr>
          <a:xfrm>
            <a:off x="971550" y="1772816"/>
            <a:ext cx="7632700" cy="3647152"/>
          </a:xfrm>
          <a:prstGeom prst="rect">
            <a:avLst/>
          </a:prstGeom>
          <a:noFill/>
        </p:spPr>
        <p:txBody>
          <a:bodyPr wrap="square">
            <a:spAutoFit/>
          </a:bodyPr>
          <a:lstStyle/>
          <a:p>
            <a:pPr marL="252000" indent="-252000" defTabSz="540000" fontAlgn="auto">
              <a:lnSpc>
                <a:spcPct val="150000"/>
              </a:lnSpc>
              <a:spcBef>
                <a:spcPts val="0"/>
              </a:spcBef>
              <a:spcAft>
                <a:spcPts val="0"/>
              </a:spcAft>
              <a:buFont typeface="Arial" pitchFamily="34" charset="0"/>
              <a:buChar char="•"/>
              <a:defRPr/>
            </a:pPr>
            <a:r>
              <a:rPr lang="en-GB" sz="2200" dirty="0">
                <a:latin typeface="+mj-lt"/>
                <a:cs typeface="+mn-cs"/>
              </a:rPr>
              <a:t>LFB </a:t>
            </a:r>
            <a:r>
              <a:rPr lang="en-GB" sz="2200" dirty="0" smtClean="0">
                <a:latin typeface="+mj-lt"/>
                <a:cs typeface="+mn-cs"/>
              </a:rPr>
              <a:t>needed and still needs </a:t>
            </a:r>
            <a:r>
              <a:rPr lang="en-GB" sz="2200" dirty="0">
                <a:latin typeface="+mj-lt"/>
                <a:cs typeface="+mn-cs"/>
              </a:rPr>
              <a:t>to meet targets to clean London’s air</a:t>
            </a:r>
          </a:p>
          <a:p>
            <a:pPr marL="252000" indent="-252000" defTabSz="540000" fontAlgn="auto">
              <a:lnSpc>
                <a:spcPct val="150000"/>
              </a:lnSpc>
              <a:spcBef>
                <a:spcPts val="0"/>
              </a:spcBef>
              <a:spcAft>
                <a:spcPts val="0"/>
              </a:spcAft>
              <a:buFont typeface="Arial" pitchFamily="34" charset="0"/>
              <a:buChar char="•"/>
              <a:defRPr/>
            </a:pPr>
            <a:r>
              <a:rPr lang="en-GB" sz="2200" dirty="0" smtClean="0">
                <a:latin typeface="+mj-lt"/>
                <a:cs typeface="+mn-cs"/>
              </a:rPr>
              <a:t>Competitiveness </a:t>
            </a:r>
            <a:r>
              <a:rPr lang="en-GB" sz="2200" dirty="0">
                <a:latin typeface="+mj-lt"/>
                <a:cs typeface="+mn-cs"/>
              </a:rPr>
              <a:t>and Innovation programme provided the Brigade with an opportunity to:</a:t>
            </a:r>
          </a:p>
          <a:p>
            <a:pPr marL="709200" lvl="1" indent="-252000" defTabSz="540000" fontAlgn="auto">
              <a:lnSpc>
                <a:spcPct val="150000"/>
              </a:lnSpc>
              <a:spcBef>
                <a:spcPts val="0"/>
              </a:spcBef>
              <a:spcAft>
                <a:spcPts val="0"/>
              </a:spcAft>
              <a:buFont typeface="Arial" pitchFamily="34" charset="0"/>
              <a:buChar char="•"/>
              <a:defRPr/>
            </a:pPr>
            <a:r>
              <a:rPr lang="en-GB" sz="2200" dirty="0">
                <a:latin typeface="+mj-lt"/>
                <a:cs typeface="+mn-cs"/>
              </a:rPr>
              <a:t>Research innovation</a:t>
            </a:r>
          </a:p>
          <a:p>
            <a:pPr marL="709200" lvl="1" indent="-252000" defTabSz="540000" fontAlgn="auto">
              <a:lnSpc>
                <a:spcPct val="150000"/>
              </a:lnSpc>
              <a:spcBef>
                <a:spcPts val="0"/>
              </a:spcBef>
              <a:spcAft>
                <a:spcPts val="0"/>
              </a:spcAft>
              <a:buFont typeface="Arial" pitchFamily="34" charset="0"/>
              <a:buChar char="•"/>
              <a:defRPr/>
            </a:pPr>
            <a:r>
              <a:rPr lang="en-GB" sz="2200" dirty="0">
                <a:latin typeface="+mj-lt"/>
                <a:cs typeface="+mn-cs"/>
              </a:rPr>
              <a:t>Engage with private sector providers</a:t>
            </a:r>
          </a:p>
          <a:p>
            <a:pPr marL="709200" lvl="1" indent="-252000" defTabSz="540000" fontAlgn="auto">
              <a:lnSpc>
                <a:spcPct val="150000"/>
              </a:lnSpc>
              <a:spcBef>
                <a:spcPts val="0"/>
              </a:spcBef>
              <a:spcAft>
                <a:spcPts val="0"/>
              </a:spcAft>
              <a:buFont typeface="Arial" pitchFamily="34" charset="0"/>
              <a:buChar char="•"/>
              <a:defRPr/>
            </a:pPr>
            <a:r>
              <a:rPr lang="en-GB" sz="2200" dirty="0">
                <a:latin typeface="+mj-lt"/>
                <a:cs typeface="+mn-cs"/>
              </a:rPr>
              <a:t>Find innovative solutions in our </a:t>
            </a:r>
            <a:r>
              <a:rPr lang="en-GB" sz="2200" i="1" dirty="0">
                <a:latin typeface="+mj-lt"/>
                <a:cs typeface="+mn-cs"/>
              </a:rPr>
              <a:t>niche</a:t>
            </a:r>
            <a:r>
              <a:rPr lang="en-GB" sz="2200" dirty="0">
                <a:latin typeface="+mj-lt"/>
                <a:cs typeface="+mn-cs"/>
              </a:rPr>
              <a:t> </a:t>
            </a:r>
            <a:r>
              <a:rPr lang="en-GB" sz="2200" dirty="0" smtClean="0">
                <a:latin typeface="+mj-lt"/>
                <a:cs typeface="+mn-cs"/>
              </a:rPr>
              <a:t>area</a:t>
            </a:r>
            <a:endParaRPr lang="en-GB" sz="2400" dirty="0">
              <a:latin typeface="+mn-lt"/>
              <a:cs typeface="+mn-cs"/>
            </a:endParaRPr>
          </a:p>
        </p:txBody>
      </p:sp>
      <p:sp>
        <p:nvSpPr>
          <p:cNvPr id="9" name="TextBox 8"/>
          <p:cNvSpPr txBox="1"/>
          <p:nvPr/>
        </p:nvSpPr>
        <p:spPr>
          <a:xfrm>
            <a:off x="3779838" y="6092825"/>
            <a:ext cx="4895850" cy="339725"/>
          </a:xfrm>
          <a:prstGeom prst="rect">
            <a:avLst/>
          </a:prstGeom>
          <a:noFill/>
        </p:spPr>
        <p:txBody>
          <a:bodyPr>
            <a:spAutoFit/>
          </a:bodyPr>
          <a:lstStyle/>
          <a:p>
            <a:pPr fontAlgn="auto">
              <a:spcBef>
                <a:spcPts val="0"/>
              </a:spcBef>
              <a:spcAft>
                <a:spcPts val="0"/>
              </a:spcAft>
              <a:defRPr/>
            </a:pPr>
            <a:r>
              <a:rPr lang="en-GB" sz="1600" b="1" dirty="0">
                <a:latin typeface="+mj-lt"/>
                <a:cs typeface="+mn-cs"/>
              </a:rPr>
              <a:t>FIRE SERVICES DEVELOP INNOVATIVE PROCUREMENT</a:t>
            </a:r>
          </a:p>
        </p:txBody>
      </p:sp>
      <p:sp>
        <p:nvSpPr>
          <p:cNvPr id="6" name="Slide Number Placeholder 5"/>
          <p:cNvSpPr>
            <a:spLocks noGrp="1"/>
          </p:cNvSpPr>
          <p:nvPr>
            <p:ph type="sldNum" sz="quarter" idx="12"/>
          </p:nvPr>
        </p:nvSpPr>
        <p:spPr/>
        <p:txBody>
          <a:bodyPr/>
          <a:lstStyle/>
          <a:p>
            <a:pPr>
              <a:defRPr/>
            </a:pPr>
            <a:fld id="{A7A1E438-E270-4CF7-AB2E-C9DEDA389F0C}" type="slidenum">
              <a:rPr lang="en-GB" smtClean="0"/>
              <a:pPr>
                <a:defRPr/>
              </a:pPr>
              <a:t>2</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692150"/>
            <a:ext cx="7772400" cy="1081088"/>
          </a:xfrm>
          <a:solidFill>
            <a:schemeClr val="accent1"/>
          </a:solidFill>
        </p:spPr>
        <p:txBody>
          <a:bodyPr anchor="ctr"/>
          <a:lstStyle/>
          <a:p>
            <a:pPr eaLnBrk="1" hangingPunct="1"/>
            <a:r>
              <a:rPr lang="en-GB" altLang="en-US" dirty="0" smtClean="0">
                <a:solidFill>
                  <a:schemeClr val="bg1"/>
                </a:solidFill>
              </a:rPr>
              <a:t>What did we do? </a:t>
            </a:r>
          </a:p>
        </p:txBody>
      </p:sp>
      <p:pic>
        <p:nvPicPr>
          <p:cNvPr id="7171" name="Content Placeholder 3" descr="FIRED-uP_2xLOWRES_ORANGE_DO.jpg"/>
          <p:cNvPicPr>
            <a:picLocks noGrp="1" noChangeAspect="1"/>
          </p:cNvPicPr>
          <p:nvPr>
            <p:ph sz="quarter" idx="1"/>
          </p:nvPr>
        </p:nvPicPr>
        <p:blipFill>
          <a:blip r:embed="rId3" cstate="print"/>
          <a:srcRect/>
          <a:stretch>
            <a:fillRect/>
          </a:stretch>
        </p:blipFill>
        <p:spPr>
          <a:xfrm>
            <a:off x="1331913" y="5949950"/>
            <a:ext cx="2381250" cy="590550"/>
          </a:xfrm>
        </p:spPr>
      </p:pic>
      <p:sp>
        <p:nvSpPr>
          <p:cNvPr id="7" name="TextBox 6"/>
          <p:cNvSpPr txBox="1"/>
          <p:nvPr/>
        </p:nvSpPr>
        <p:spPr>
          <a:xfrm>
            <a:off x="971550" y="1778908"/>
            <a:ext cx="7632700" cy="4170372"/>
          </a:xfrm>
          <a:prstGeom prst="rect">
            <a:avLst/>
          </a:prstGeom>
          <a:noFill/>
        </p:spPr>
        <p:txBody>
          <a:bodyPr>
            <a:spAutoFit/>
          </a:bodyPr>
          <a:lstStyle/>
          <a:p>
            <a:pPr marL="252000" indent="-252000" defTabSz="540000" fontAlgn="auto">
              <a:spcBef>
                <a:spcPts val="0"/>
              </a:spcBef>
              <a:spcAft>
                <a:spcPts val="600"/>
              </a:spcAft>
              <a:buFont typeface="Arial" pitchFamily="34" charset="0"/>
              <a:buChar char="•"/>
              <a:defRPr/>
            </a:pPr>
            <a:r>
              <a:rPr lang="en-GB" sz="2200" dirty="0" smtClean="0">
                <a:latin typeface="+mj-lt"/>
                <a:cs typeface="+mn-cs"/>
              </a:rPr>
              <a:t>Market research with our partner from the City of Ghent Fire Brigade</a:t>
            </a:r>
          </a:p>
          <a:p>
            <a:pPr marL="252000" indent="-252000" defTabSz="540000" fontAlgn="auto">
              <a:spcBef>
                <a:spcPts val="0"/>
              </a:spcBef>
              <a:spcAft>
                <a:spcPts val="600"/>
              </a:spcAft>
              <a:buFont typeface="Arial" pitchFamily="34" charset="0"/>
              <a:buChar char="•"/>
              <a:defRPr/>
            </a:pPr>
            <a:r>
              <a:rPr lang="en-GB" sz="2200" dirty="0" smtClean="0">
                <a:latin typeface="+mj-lt"/>
                <a:cs typeface="+mn-cs"/>
              </a:rPr>
              <a:t>Market engagement with suppliers to investigate solutions in the market to support reducing the environmental impact of fire service fleets</a:t>
            </a:r>
          </a:p>
          <a:p>
            <a:pPr marL="252000" indent="-252000" defTabSz="540000" fontAlgn="auto">
              <a:spcBef>
                <a:spcPts val="0"/>
              </a:spcBef>
              <a:spcAft>
                <a:spcPts val="600"/>
              </a:spcAft>
              <a:buFont typeface="Arial" pitchFamily="34" charset="0"/>
              <a:buChar char="•"/>
              <a:defRPr/>
            </a:pPr>
            <a:r>
              <a:rPr lang="en-GB" sz="2200" dirty="0" smtClean="0">
                <a:latin typeface="+mj-lt"/>
                <a:cs typeface="+mn-cs"/>
              </a:rPr>
              <a:t>An exercise to procure data telematics and equipment monitoring systems</a:t>
            </a:r>
            <a:endParaRPr lang="en-GB" sz="2200" dirty="0">
              <a:latin typeface="+mj-lt"/>
              <a:cs typeface="+mn-cs"/>
            </a:endParaRPr>
          </a:p>
          <a:p>
            <a:pPr fontAlgn="auto">
              <a:spcBef>
                <a:spcPts val="0"/>
              </a:spcBef>
              <a:spcAft>
                <a:spcPts val="0"/>
              </a:spcAft>
              <a:defRPr/>
            </a:pPr>
            <a:endParaRPr lang="en-GB" sz="2400" dirty="0">
              <a:latin typeface="+mn-lt"/>
              <a:cs typeface="+mn-cs"/>
            </a:endParaRPr>
          </a:p>
          <a:p>
            <a:pPr fontAlgn="auto">
              <a:spcBef>
                <a:spcPts val="0"/>
              </a:spcBef>
              <a:spcAft>
                <a:spcPts val="0"/>
              </a:spcAft>
              <a:defRPr/>
            </a:pPr>
            <a:endParaRPr lang="en-GB" sz="2400" dirty="0">
              <a:latin typeface="+mn-lt"/>
              <a:cs typeface="+mn-cs"/>
            </a:endParaRPr>
          </a:p>
          <a:p>
            <a:pPr fontAlgn="auto">
              <a:spcBef>
                <a:spcPts val="0"/>
              </a:spcBef>
              <a:spcAft>
                <a:spcPts val="0"/>
              </a:spcAft>
              <a:defRPr/>
            </a:pPr>
            <a:endParaRPr lang="en-GB" sz="2400" dirty="0">
              <a:latin typeface="+mn-lt"/>
              <a:cs typeface="+mn-cs"/>
            </a:endParaRPr>
          </a:p>
          <a:p>
            <a:pPr fontAlgn="auto">
              <a:spcBef>
                <a:spcPts val="0"/>
              </a:spcBef>
              <a:spcAft>
                <a:spcPts val="0"/>
              </a:spcAft>
              <a:defRPr/>
            </a:pPr>
            <a:endParaRPr lang="en-GB" sz="2400" dirty="0">
              <a:latin typeface="+mn-lt"/>
              <a:cs typeface="+mn-cs"/>
            </a:endParaRPr>
          </a:p>
        </p:txBody>
      </p:sp>
      <p:sp>
        <p:nvSpPr>
          <p:cNvPr id="9" name="TextBox 8"/>
          <p:cNvSpPr txBox="1"/>
          <p:nvPr/>
        </p:nvSpPr>
        <p:spPr>
          <a:xfrm>
            <a:off x="3779838" y="6092825"/>
            <a:ext cx="4895850" cy="339725"/>
          </a:xfrm>
          <a:prstGeom prst="rect">
            <a:avLst/>
          </a:prstGeom>
          <a:noFill/>
        </p:spPr>
        <p:txBody>
          <a:bodyPr>
            <a:spAutoFit/>
          </a:bodyPr>
          <a:lstStyle/>
          <a:p>
            <a:pPr fontAlgn="auto">
              <a:spcBef>
                <a:spcPts val="0"/>
              </a:spcBef>
              <a:spcAft>
                <a:spcPts val="0"/>
              </a:spcAft>
              <a:defRPr/>
            </a:pPr>
            <a:r>
              <a:rPr lang="en-GB" sz="1600" b="1" dirty="0">
                <a:latin typeface="+mj-lt"/>
                <a:cs typeface="+mn-cs"/>
              </a:rPr>
              <a:t>FIRE SERVICES DEVELOP INNOVATIVE PROCUREMENT</a:t>
            </a:r>
          </a:p>
        </p:txBody>
      </p:sp>
      <p:sp>
        <p:nvSpPr>
          <p:cNvPr id="6" name="Slide Number Placeholder 5"/>
          <p:cNvSpPr>
            <a:spLocks noGrp="1"/>
          </p:cNvSpPr>
          <p:nvPr>
            <p:ph type="sldNum" sz="quarter" idx="12"/>
          </p:nvPr>
        </p:nvSpPr>
        <p:spPr/>
        <p:txBody>
          <a:bodyPr/>
          <a:lstStyle/>
          <a:p>
            <a:pPr>
              <a:defRPr/>
            </a:pPr>
            <a:fld id="{A7A1E438-E270-4CF7-AB2E-C9DEDA389F0C}" type="slidenum">
              <a:rPr lang="en-GB" smtClean="0"/>
              <a:pPr>
                <a:defRPr/>
              </a:pPr>
              <a:t>3</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image009"/>
          <p:cNvPicPr>
            <a:picLocks noChangeAspect="1" noChangeArrowheads="1"/>
          </p:cNvPicPr>
          <p:nvPr/>
        </p:nvPicPr>
        <p:blipFill>
          <a:blip r:embed="rId3" cstate="print"/>
          <a:srcRect/>
          <a:stretch>
            <a:fillRect/>
          </a:stretch>
        </p:blipFill>
        <p:spPr bwMode="auto">
          <a:xfrm>
            <a:off x="3924300" y="188913"/>
            <a:ext cx="2857500" cy="2143125"/>
          </a:xfrm>
          <a:prstGeom prst="rect">
            <a:avLst/>
          </a:prstGeom>
          <a:noFill/>
          <a:ln w="9525">
            <a:noFill/>
            <a:miter lim="800000"/>
            <a:headEnd/>
            <a:tailEnd/>
          </a:ln>
        </p:spPr>
      </p:pic>
      <p:pic>
        <p:nvPicPr>
          <p:cNvPr id="8195" name="Content Placeholder 3" descr="FIRED-uP_2xLOWRES_ORANGE_DO.jpg"/>
          <p:cNvPicPr>
            <a:picLocks noGrp="1" noChangeAspect="1"/>
          </p:cNvPicPr>
          <p:nvPr>
            <p:ph sz="quarter" idx="1"/>
          </p:nvPr>
        </p:nvPicPr>
        <p:blipFill>
          <a:blip r:embed="rId4" cstate="print"/>
          <a:srcRect/>
          <a:stretch>
            <a:fillRect/>
          </a:stretch>
        </p:blipFill>
        <p:spPr>
          <a:xfrm>
            <a:off x="1403350" y="5949950"/>
            <a:ext cx="2381250" cy="590550"/>
          </a:xfrm>
        </p:spPr>
      </p:pic>
      <p:sp>
        <p:nvSpPr>
          <p:cNvPr id="9" name="TextBox 8"/>
          <p:cNvSpPr txBox="1"/>
          <p:nvPr/>
        </p:nvSpPr>
        <p:spPr>
          <a:xfrm>
            <a:off x="3779838" y="6092825"/>
            <a:ext cx="4968875" cy="339725"/>
          </a:xfrm>
          <a:prstGeom prst="rect">
            <a:avLst/>
          </a:prstGeom>
          <a:noFill/>
        </p:spPr>
        <p:txBody>
          <a:bodyPr>
            <a:spAutoFit/>
          </a:bodyPr>
          <a:lstStyle/>
          <a:p>
            <a:pPr fontAlgn="auto">
              <a:spcBef>
                <a:spcPts val="0"/>
              </a:spcBef>
              <a:spcAft>
                <a:spcPts val="0"/>
              </a:spcAft>
              <a:defRPr/>
            </a:pPr>
            <a:r>
              <a:rPr lang="en-GB" sz="1600" dirty="0">
                <a:latin typeface="+mj-lt"/>
                <a:cs typeface="+mn-cs"/>
              </a:rPr>
              <a:t>FIRE SERVICES DEVELOP INNOVATIVE PROCUREMENT</a:t>
            </a:r>
          </a:p>
        </p:txBody>
      </p:sp>
      <p:sp>
        <p:nvSpPr>
          <p:cNvPr id="5" name="Slide Number Placeholder 4"/>
          <p:cNvSpPr>
            <a:spLocks noGrp="1"/>
          </p:cNvSpPr>
          <p:nvPr>
            <p:ph type="sldNum" sz="quarter" idx="12"/>
          </p:nvPr>
        </p:nvSpPr>
        <p:spPr/>
        <p:txBody>
          <a:bodyPr/>
          <a:lstStyle/>
          <a:p>
            <a:pPr>
              <a:defRPr/>
            </a:pPr>
            <a:fld id="{D053725A-7C03-4EEF-B1D6-912A5056B135}" type="slidenum">
              <a:rPr lang="en-GB" smtClean="0"/>
              <a:pPr>
                <a:defRPr/>
              </a:pPr>
              <a:t>4</a:t>
            </a:fld>
            <a:endParaRPr lang="en-GB"/>
          </a:p>
        </p:txBody>
      </p:sp>
      <p:pic>
        <p:nvPicPr>
          <p:cNvPr id="8198" name="Picture 1" descr="image032"/>
          <p:cNvPicPr>
            <a:picLocks noChangeAspect="1" noChangeArrowheads="1"/>
          </p:cNvPicPr>
          <p:nvPr/>
        </p:nvPicPr>
        <p:blipFill>
          <a:blip r:embed="rId5" cstate="print"/>
          <a:srcRect/>
          <a:stretch>
            <a:fillRect/>
          </a:stretch>
        </p:blipFill>
        <p:spPr bwMode="auto">
          <a:xfrm>
            <a:off x="179388" y="3284538"/>
            <a:ext cx="2143125" cy="2857500"/>
          </a:xfrm>
          <a:prstGeom prst="rect">
            <a:avLst/>
          </a:prstGeom>
          <a:noFill/>
          <a:ln w="9525">
            <a:noFill/>
            <a:miter lim="800000"/>
            <a:headEnd/>
            <a:tailEnd/>
          </a:ln>
        </p:spPr>
      </p:pic>
      <p:pic>
        <p:nvPicPr>
          <p:cNvPr id="8199" name="Picture 2" descr="image002"/>
          <p:cNvPicPr>
            <a:picLocks noChangeAspect="1" noChangeArrowheads="1"/>
          </p:cNvPicPr>
          <p:nvPr/>
        </p:nvPicPr>
        <p:blipFill>
          <a:blip r:embed="rId6" cstate="print"/>
          <a:srcRect/>
          <a:stretch>
            <a:fillRect/>
          </a:stretch>
        </p:blipFill>
        <p:spPr bwMode="auto">
          <a:xfrm>
            <a:off x="0" y="0"/>
            <a:ext cx="2857500" cy="2143125"/>
          </a:xfrm>
          <a:prstGeom prst="rect">
            <a:avLst/>
          </a:prstGeom>
          <a:noFill/>
          <a:ln w="9525">
            <a:noFill/>
            <a:miter lim="800000"/>
            <a:headEnd/>
            <a:tailEnd/>
          </a:ln>
        </p:spPr>
      </p:pic>
      <p:pic>
        <p:nvPicPr>
          <p:cNvPr id="8200" name="Picture 30" descr="Picture"/>
          <p:cNvPicPr>
            <a:picLocks noChangeAspect="1" noChangeArrowheads="1"/>
          </p:cNvPicPr>
          <p:nvPr/>
        </p:nvPicPr>
        <p:blipFill>
          <a:blip r:embed="rId7" cstate="print"/>
          <a:srcRect/>
          <a:stretch>
            <a:fillRect/>
          </a:stretch>
        </p:blipFill>
        <p:spPr bwMode="auto">
          <a:xfrm>
            <a:off x="2843213" y="404813"/>
            <a:ext cx="2181225" cy="1638300"/>
          </a:xfrm>
          <a:prstGeom prst="rect">
            <a:avLst/>
          </a:prstGeom>
          <a:noFill/>
          <a:ln w="9525">
            <a:noFill/>
            <a:miter lim="800000"/>
            <a:headEnd/>
            <a:tailEnd/>
          </a:ln>
        </p:spPr>
      </p:pic>
      <p:pic>
        <p:nvPicPr>
          <p:cNvPr id="8201" name="Picture 4" descr="image004"/>
          <p:cNvPicPr>
            <a:picLocks noChangeAspect="1" noChangeArrowheads="1"/>
          </p:cNvPicPr>
          <p:nvPr/>
        </p:nvPicPr>
        <p:blipFill>
          <a:blip r:embed="rId8" cstate="print"/>
          <a:srcRect/>
          <a:stretch>
            <a:fillRect/>
          </a:stretch>
        </p:blipFill>
        <p:spPr bwMode="auto">
          <a:xfrm>
            <a:off x="468313" y="1844675"/>
            <a:ext cx="2857500" cy="2143125"/>
          </a:xfrm>
          <a:prstGeom prst="rect">
            <a:avLst/>
          </a:prstGeom>
          <a:noFill/>
          <a:ln w="9525">
            <a:noFill/>
            <a:miter lim="800000"/>
            <a:headEnd/>
            <a:tailEnd/>
          </a:ln>
        </p:spPr>
      </p:pic>
      <p:pic>
        <p:nvPicPr>
          <p:cNvPr id="8202" name="Picture 3" descr="image003"/>
          <p:cNvPicPr>
            <a:picLocks noChangeAspect="1" noChangeArrowheads="1"/>
          </p:cNvPicPr>
          <p:nvPr/>
        </p:nvPicPr>
        <p:blipFill>
          <a:blip r:embed="rId9" cstate="print"/>
          <a:srcRect/>
          <a:stretch>
            <a:fillRect/>
          </a:stretch>
        </p:blipFill>
        <p:spPr bwMode="auto">
          <a:xfrm>
            <a:off x="6011863" y="404813"/>
            <a:ext cx="2857500" cy="2143125"/>
          </a:xfrm>
          <a:prstGeom prst="rect">
            <a:avLst/>
          </a:prstGeom>
          <a:noFill/>
          <a:ln w="9525">
            <a:noFill/>
            <a:miter lim="800000"/>
            <a:headEnd/>
            <a:tailEnd/>
          </a:ln>
        </p:spPr>
      </p:pic>
      <p:pic>
        <p:nvPicPr>
          <p:cNvPr id="8203" name="Picture 6" descr="image006"/>
          <p:cNvPicPr>
            <a:picLocks noChangeAspect="1" noChangeArrowheads="1"/>
          </p:cNvPicPr>
          <p:nvPr/>
        </p:nvPicPr>
        <p:blipFill>
          <a:blip r:embed="rId10" cstate="print"/>
          <a:srcRect/>
          <a:stretch>
            <a:fillRect/>
          </a:stretch>
        </p:blipFill>
        <p:spPr bwMode="auto">
          <a:xfrm>
            <a:off x="5003800" y="3644900"/>
            <a:ext cx="2857500" cy="2143125"/>
          </a:xfrm>
          <a:prstGeom prst="rect">
            <a:avLst/>
          </a:prstGeom>
          <a:noFill/>
          <a:ln w="9525">
            <a:noFill/>
            <a:miter lim="800000"/>
            <a:headEnd/>
            <a:tailEnd/>
          </a:ln>
        </p:spPr>
      </p:pic>
      <p:pic>
        <p:nvPicPr>
          <p:cNvPr id="8204" name="Picture 7" descr="image007"/>
          <p:cNvPicPr>
            <a:picLocks noChangeAspect="1" noChangeArrowheads="1"/>
          </p:cNvPicPr>
          <p:nvPr/>
        </p:nvPicPr>
        <p:blipFill>
          <a:blip r:embed="rId11" cstate="print"/>
          <a:srcRect/>
          <a:stretch>
            <a:fillRect/>
          </a:stretch>
        </p:blipFill>
        <p:spPr bwMode="auto">
          <a:xfrm>
            <a:off x="6084888" y="2205038"/>
            <a:ext cx="2857500" cy="2143125"/>
          </a:xfrm>
          <a:prstGeom prst="rect">
            <a:avLst/>
          </a:prstGeom>
          <a:noFill/>
          <a:ln w="9525">
            <a:noFill/>
            <a:miter lim="800000"/>
            <a:headEnd/>
            <a:tailEnd/>
          </a:ln>
        </p:spPr>
      </p:pic>
      <p:pic>
        <p:nvPicPr>
          <p:cNvPr id="8205" name="Picture 5" descr="image005"/>
          <p:cNvPicPr>
            <a:picLocks noChangeAspect="1" noChangeArrowheads="1"/>
          </p:cNvPicPr>
          <p:nvPr/>
        </p:nvPicPr>
        <p:blipFill>
          <a:blip r:embed="rId12" cstate="print"/>
          <a:srcRect/>
          <a:stretch>
            <a:fillRect/>
          </a:stretch>
        </p:blipFill>
        <p:spPr bwMode="auto">
          <a:xfrm>
            <a:off x="2268538" y="3573463"/>
            <a:ext cx="2857500" cy="2143125"/>
          </a:xfrm>
          <a:prstGeom prst="rect">
            <a:avLst/>
          </a:prstGeom>
          <a:noFill/>
          <a:ln w="9525">
            <a:noFill/>
            <a:miter lim="800000"/>
            <a:headEnd/>
            <a:tailEnd/>
          </a:ln>
        </p:spPr>
      </p:pic>
      <p:pic>
        <p:nvPicPr>
          <p:cNvPr id="8206" name="Picture 8" descr="image008"/>
          <p:cNvPicPr>
            <a:picLocks noChangeAspect="1" noChangeArrowheads="1"/>
          </p:cNvPicPr>
          <p:nvPr/>
        </p:nvPicPr>
        <p:blipFill>
          <a:blip r:embed="rId13" cstate="print"/>
          <a:srcRect/>
          <a:stretch>
            <a:fillRect/>
          </a:stretch>
        </p:blipFill>
        <p:spPr bwMode="auto">
          <a:xfrm>
            <a:off x="2411413" y="1844675"/>
            <a:ext cx="2857500" cy="2143125"/>
          </a:xfrm>
          <a:prstGeom prst="rect">
            <a:avLst/>
          </a:prstGeom>
          <a:noFill/>
          <a:ln w="9525">
            <a:noFill/>
            <a:miter lim="800000"/>
            <a:headEnd/>
            <a:tailEnd/>
          </a:ln>
        </p:spPr>
      </p:pic>
      <p:pic>
        <p:nvPicPr>
          <p:cNvPr id="8207" name="Picture 16" descr="image016"/>
          <p:cNvPicPr>
            <a:picLocks noChangeAspect="1" noChangeArrowheads="1"/>
          </p:cNvPicPr>
          <p:nvPr/>
        </p:nvPicPr>
        <p:blipFill>
          <a:blip r:embed="rId14" cstate="print"/>
          <a:srcRect/>
          <a:stretch>
            <a:fillRect/>
          </a:stretch>
        </p:blipFill>
        <p:spPr bwMode="auto">
          <a:xfrm>
            <a:off x="4572000" y="1484313"/>
            <a:ext cx="2857500" cy="2143125"/>
          </a:xfrm>
          <a:prstGeom prst="rect">
            <a:avLst/>
          </a:prstGeom>
          <a:noFill/>
          <a:ln w="9525">
            <a:noFill/>
            <a:miter lim="800000"/>
            <a:headEnd/>
            <a:tailEnd/>
          </a:ln>
        </p:spPr>
      </p:pic>
      <p:pic>
        <p:nvPicPr>
          <p:cNvPr id="8208" name="Picture 12" descr="image012"/>
          <p:cNvPicPr>
            <a:picLocks noChangeAspect="1" noChangeArrowheads="1"/>
          </p:cNvPicPr>
          <p:nvPr/>
        </p:nvPicPr>
        <p:blipFill>
          <a:blip r:embed="rId15" cstate="print"/>
          <a:srcRect/>
          <a:stretch>
            <a:fillRect/>
          </a:stretch>
        </p:blipFill>
        <p:spPr bwMode="auto">
          <a:xfrm>
            <a:off x="6156325" y="3716338"/>
            <a:ext cx="2857500" cy="2143125"/>
          </a:xfrm>
          <a:prstGeom prst="rect">
            <a:avLst/>
          </a:prstGeom>
          <a:noFill/>
          <a:ln w="9525">
            <a:noFill/>
            <a:miter lim="800000"/>
            <a:headEnd/>
            <a:tailEnd/>
          </a:ln>
        </p:spPr>
      </p:pic>
      <p:pic>
        <p:nvPicPr>
          <p:cNvPr id="8209" name="Picture 17"/>
          <p:cNvPicPr>
            <a:picLocks noChangeAspect="1" noChangeArrowheads="1"/>
          </p:cNvPicPr>
          <p:nvPr/>
        </p:nvPicPr>
        <p:blipFill>
          <a:blip r:embed="rId16" cstate="print"/>
          <a:srcRect/>
          <a:stretch>
            <a:fillRect/>
          </a:stretch>
        </p:blipFill>
        <p:spPr bwMode="auto">
          <a:xfrm>
            <a:off x="7308850" y="4797425"/>
            <a:ext cx="1692275" cy="1127125"/>
          </a:xfrm>
          <a:prstGeom prst="rect">
            <a:avLst/>
          </a:prstGeom>
          <a:noFill/>
          <a:ln w="9525">
            <a:noFill/>
            <a:miter lim="800000"/>
            <a:headEnd/>
            <a:tailEnd/>
          </a:ln>
        </p:spPr>
      </p:pic>
      <p:sp>
        <p:nvSpPr>
          <p:cNvPr id="19" name="Title 1"/>
          <p:cNvSpPr>
            <a:spLocks noGrp="1"/>
          </p:cNvSpPr>
          <p:nvPr>
            <p:ph type="title"/>
          </p:nvPr>
        </p:nvSpPr>
        <p:spPr>
          <a:xfrm>
            <a:off x="914400" y="692150"/>
            <a:ext cx="7772400" cy="1081088"/>
          </a:xfrm>
          <a:solidFill>
            <a:schemeClr val="accent1"/>
          </a:solidFill>
        </p:spPr>
        <p:txBody>
          <a:bodyPr anchor="ctr"/>
          <a:lstStyle/>
          <a:p>
            <a:pPr eaLnBrk="1" hangingPunct="1"/>
            <a:r>
              <a:rPr lang="en-GB" altLang="en-US" sz="3600" dirty="0" smtClean="0">
                <a:solidFill>
                  <a:schemeClr val="bg1"/>
                </a:solidFill>
              </a:rPr>
              <a:t>Why telematics and equipment monitoring?</a:t>
            </a:r>
          </a:p>
        </p:txBody>
      </p:sp>
      <p:sp>
        <p:nvSpPr>
          <p:cNvPr id="2" name="TextBox 1"/>
          <p:cNvSpPr txBox="1"/>
          <p:nvPr/>
        </p:nvSpPr>
        <p:spPr>
          <a:xfrm>
            <a:off x="900113" y="1773238"/>
            <a:ext cx="7775575" cy="3754874"/>
          </a:xfrm>
          <a:prstGeom prst="rect">
            <a:avLst/>
          </a:prstGeom>
          <a:solidFill>
            <a:schemeClr val="bg1"/>
          </a:solidFill>
        </p:spPr>
        <p:txBody>
          <a:bodyPr>
            <a:spAutoFit/>
          </a:bodyPr>
          <a:lstStyle/>
          <a:p>
            <a:pPr marL="285750" indent="-285750">
              <a:spcBef>
                <a:spcPts val="0"/>
              </a:spcBef>
              <a:spcAft>
                <a:spcPts val="0"/>
              </a:spcAft>
              <a:buFont typeface="Arial" panose="020B0604020202020204" pitchFamily="34" charset="0"/>
              <a:buChar char="•"/>
              <a:defRPr/>
            </a:pPr>
            <a:endParaRPr lang="en-GB" sz="2000" dirty="0"/>
          </a:p>
          <a:p>
            <a:pPr marL="285750" indent="-285750">
              <a:spcBef>
                <a:spcPts val="0"/>
              </a:spcBef>
              <a:spcAft>
                <a:spcPts val="0"/>
              </a:spcAft>
              <a:buFont typeface="Arial" panose="020B0604020202020204" pitchFamily="34" charset="0"/>
              <a:buChar char="•"/>
              <a:defRPr/>
            </a:pPr>
            <a:r>
              <a:rPr lang="en-GB" sz="2000" dirty="0">
                <a:latin typeface="+mj-lt"/>
              </a:rPr>
              <a:t>To benchmark what we are actually doing to see if we can do less of it!</a:t>
            </a:r>
          </a:p>
          <a:p>
            <a:pPr marL="742950" lvl="1" indent="-285750">
              <a:lnSpc>
                <a:spcPct val="150000"/>
              </a:lnSpc>
              <a:buFont typeface="Arial" panose="020B0604020202020204" pitchFamily="34" charset="0"/>
              <a:buChar char="•"/>
              <a:defRPr/>
            </a:pPr>
            <a:r>
              <a:rPr lang="en-GB" sz="2000" dirty="0">
                <a:latin typeface="+mj-lt"/>
              </a:rPr>
              <a:t>How much fuel do we use, can we use less?</a:t>
            </a:r>
          </a:p>
          <a:p>
            <a:pPr marL="742950" lvl="1" indent="-285750">
              <a:lnSpc>
                <a:spcPct val="150000"/>
              </a:lnSpc>
              <a:buFont typeface="Arial" panose="020B0604020202020204" pitchFamily="34" charset="0"/>
              <a:buChar char="•"/>
              <a:defRPr/>
            </a:pPr>
            <a:r>
              <a:rPr lang="en-GB" sz="2000" dirty="0">
                <a:latin typeface="+mj-lt"/>
              </a:rPr>
              <a:t>Can we use less water?</a:t>
            </a:r>
          </a:p>
          <a:p>
            <a:pPr marL="742950" lvl="1" indent="-285750">
              <a:lnSpc>
                <a:spcPct val="150000"/>
              </a:lnSpc>
              <a:buFont typeface="Arial" panose="020B0604020202020204" pitchFamily="34" charset="0"/>
              <a:buChar char="•"/>
              <a:defRPr/>
            </a:pPr>
            <a:r>
              <a:rPr lang="en-GB" sz="2000" dirty="0">
                <a:latin typeface="+mj-lt"/>
              </a:rPr>
              <a:t>Less battery power?</a:t>
            </a:r>
          </a:p>
          <a:p>
            <a:pPr marL="742950" lvl="1" indent="-285750">
              <a:lnSpc>
                <a:spcPct val="150000"/>
              </a:lnSpc>
              <a:buFont typeface="Arial" panose="020B0604020202020204" pitchFamily="34" charset="0"/>
              <a:buChar char="•"/>
              <a:defRPr/>
            </a:pPr>
            <a:r>
              <a:rPr lang="en-GB" sz="2000" dirty="0">
                <a:latin typeface="+mj-lt"/>
              </a:rPr>
              <a:t>When do we use all this equipment?</a:t>
            </a:r>
          </a:p>
          <a:p>
            <a:pPr marL="285750" indent="-285750">
              <a:buFont typeface="Arial" panose="020B0604020202020204" pitchFamily="34" charset="0"/>
              <a:buChar char="•"/>
              <a:defRPr/>
            </a:pPr>
            <a:r>
              <a:rPr lang="en-GB" sz="2000" dirty="0" smtClean="0">
                <a:latin typeface="+mj-lt"/>
              </a:rPr>
              <a:t>The </a:t>
            </a:r>
            <a:r>
              <a:rPr lang="en-GB" sz="2000" dirty="0">
                <a:latin typeface="+mj-lt"/>
              </a:rPr>
              <a:t>ultimate financial and environmental savings are in reducing our maintenance burden</a:t>
            </a:r>
            <a:endParaRPr lang="en-GB" dirty="0">
              <a:latin typeface="+mj-lt"/>
            </a:endParaRPr>
          </a:p>
          <a:p>
            <a:pPr marL="742950" lvl="1" indent="-285750">
              <a:buFont typeface="Arial" panose="020B0604020202020204" pitchFamily="34" charset="0"/>
              <a:buChar char="•"/>
              <a:defRPr/>
            </a:pPr>
            <a:endParaRPr lang="en-GB"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fade">
                                      <p:cBhvr>
                                        <p:cTn id="7" dur="500"/>
                                        <p:tgtEl>
                                          <p:spTgt spid="8209"/>
                                        </p:tgtEl>
                                      </p:cBhvr>
                                    </p:animEffect>
                                  </p:childTnLst>
                                </p:cTn>
                              </p:par>
                            </p:childTnLst>
                          </p:cTn>
                        </p:par>
                        <p:par>
                          <p:cTn id="8" fill="hold" nodeType="afterGroup">
                            <p:stCondLst>
                              <p:cond delay="500"/>
                            </p:stCondLst>
                            <p:childTnLst>
                              <p:par>
                                <p:cTn id="9" presetID="10" presetClass="entr" presetSubtype="0" fill="hold" nodeType="afterEffect">
                                  <p:stCondLst>
                                    <p:cond delay="250"/>
                                  </p:stCondLst>
                                  <p:childTnLst>
                                    <p:set>
                                      <p:cBhvr>
                                        <p:cTn id="10" dur="1" fill="hold">
                                          <p:stCondLst>
                                            <p:cond delay="0"/>
                                          </p:stCondLst>
                                        </p:cTn>
                                        <p:tgtEl>
                                          <p:spTgt spid="8208"/>
                                        </p:tgtEl>
                                        <p:attrNameLst>
                                          <p:attrName>style.visibility</p:attrName>
                                        </p:attrNameLst>
                                      </p:cBhvr>
                                      <p:to>
                                        <p:strVal val="visible"/>
                                      </p:to>
                                    </p:set>
                                    <p:animEffect transition="in" filter="fade">
                                      <p:cBhvr>
                                        <p:cTn id="11" dur="500"/>
                                        <p:tgtEl>
                                          <p:spTgt spid="8208"/>
                                        </p:tgtEl>
                                      </p:cBhvr>
                                    </p:animEffect>
                                  </p:childTnLst>
                                </p:cTn>
                              </p:par>
                            </p:childTnLst>
                          </p:cTn>
                        </p:par>
                        <p:par>
                          <p:cTn id="12" fill="hold" nodeType="afterGroup">
                            <p:stCondLst>
                              <p:cond delay="1250"/>
                            </p:stCondLst>
                            <p:childTnLst>
                              <p:par>
                                <p:cTn id="13" presetID="10" presetClass="entr" presetSubtype="0" fill="hold" nodeType="after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fade">
                                      <p:cBhvr>
                                        <p:cTn id="15" dur="500"/>
                                        <p:tgtEl>
                                          <p:spTgt spid="8203"/>
                                        </p:tgtEl>
                                      </p:cBhvr>
                                    </p:animEffect>
                                  </p:childTnLst>
                                </p:cTn>
                              </p:par>
                            </p:childTnLst>
                          </p:cTn>
                        </p:par>
                        <p:par>
                          <p:cTn id="16" fill="hold" nodeType="afterGroup">
                            <p:stCondLst>
                              <p:cond delay="1750"/>
                            </p:stCondLst>
                            <p:childTnLst>
                              <p:par>
                                <p:cTn id="17" presetID="10" presetClass="entr" presetSubtype="0" fill="hold" nodeType="afterEffect">
                                  <p:stCondLst>
                                    <p:cond delay="0"/>
                                  </p:stCondLst>
                                  <p:childTnLst>
                                    <p:set>
                                      <p:cBhvr>
                                        <p:cTn id="18" dur="1" fill="hold">
                                          <p:stCondLst>
                                            <p:cond delay="0"/>
                                          </p:stCondLst>
                                        </p:cTn>
                                        <p:tgtEl>
                                          <p:spTgt spid="8204"/>
                                        </p:tgtEl>
                                        <p:attrNameLst>
                                          <p:attrName>style.visibility</p:attrName>
                                        </p:attrNameLst>
                                      </p:cBhvr>
                                      <p:to>
                                        <p:strVal val="visible"/>
                                      </p:to>
                                    </p:set>
                                    <p:animEffect transition="in" filter="fade">
                                      <p:cBhvr>
                                        <p:cTn id="19" dur="500"/>
                                        <p:tgtEl>
                                          <p:spTgt spid="8204"/>
                                        </p:tgtEl>
                                      </p:cBhvr>
                                    </p:animEffect>
                                  </p:childTnLst>
                                </p:cTn>
                              </p:par>
                            </p:childTnLst>
                          </p:cTn>
                        </p:par>
                        <p:par>
                          <p:cTn id="20" fill="hold" nodeType="afterGroup">
                            <p:stCondLst>
                              <p:cond delay="2250"/>
                            </p:stCondLst>
                            <p:childTnLst>
                              <p:par>
                                <p:cTn id="21" presetID="10" presetClass="entr" presetSubtype="0" fill="hold" nodeType="afterEffect">
                                  <p:stCondLst>
                                    <p:cond delay="0"/>
                                  </p:stCondLst>
                                  <p:childTnLst>
                                    <p:set>
                                      <p:cBhvr>
                                        <p:cTn id="22" dur="1" fill="hold">
                                          <p:stCondLst>
                                            <p:cond delay="0"/>
                                          </p:stCondLst>
                                        </p:cTn>
                                        <p:tgtEl>
                                          <p:spTgt spid="8207"/>
                                        </p:tgtEl>
                                        <p:attrNameLst>
                                          <p:attrName>style.visibility</p:attrName>
                                        </p:attrNameLst>
                                      </p:cBhvr>
                                      <p:to>
                                        <p:strVal val="visible"/>
                                      </p:to>
                                    </p:set>
                                    <p:animEffect transition="in" filter="fade">
                                      <p:cBhvr>
                                        <p:cTn id="23" dur="500"/>
                                        <p:tgtEl>
                                          <p:spTgt spid="8207"/>
                                        </p:tgtEl>
                                      </p:cBhvr>
                                    </p:animEffect>
                                  </p:childTnLst>
                                </p:cTn>
                              </p:par>
                            </p:childTnLst>
                          </p:cTn>
                        </p:par>
                        <p:par>
                          <p:cTn id="24" fill="hold" nodeType="afterGroup">
                            <p:stCondLst>
                              <p:cond delay="2750"/>
                            </p:stCondLst>
                            <p:childTnLst>
                              <p:par>
                                <p:cTn id="25" presetID="10" presetClass="entr" presetSubtype="0" fill="hold" nodeType="after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fade">
                                      <p:cBhvr>
                                        <p:cTn id="27" dur="500"/>
                                        <p:tgtEl>
                                          <p:spTgt spid="8202"/>
                                        </p:tgtEl>
                                      </p:cBhvr>
                                    </p:animEffect>
                                  </p:childTnLst>
                                </p:cTn>
                              </p:par>
                            </p:childTnLst>
                          </p:cTn>
                        </p:par>
                        <p:par>
                          <p:cTn id="28" fill="hold" nodeType="afterGroup">
                            <p:stCondLst>
                              <p:cond delay="3250"/>
                            </p:stCondLst>
                            <p:childTnLst>
                              <p:par>
                                <p:cTn id="29" presetID="10" presetClass="entr" presetSubtype="0" fill="hold" nodeType="afterEffect">
                                  <p:stCondLst>
                                    <p:cond delay="0"/>
                                  </p:stCondLst>
                                  <p:childTnLst>
                                    <p:set>
                                      <p:cBhvr>
                                        <p:cTn id="30" dur="1" fill="hold">
                                          <p:stCondLst>
                                            <p:cond delay="0"/>
                                          </p:stCondLst>
                                        </p:cTn>
                                        <p:tgtEl>
                                          <p:spTgt spid="8205"/>
                                        </p:tgtEl>
                                        <p:attrNameLst>
                                          <p:attrName>style.visibility</p:attrName>
                                        </p:attrNameLst>
                                      </p:cBhvr>
                                      <p:to>
                                        <p:strVal val="visible"/>
                                      </p:to>
                                    </p:set>
                                    <p:animEffect transition="in" filter="fade">
                                      <p:cBhvr>
                                        <p:cTn id="31" dur="500"/>
                                        <p:tgtEl>
                                          <p:spTgt spid="8205"/>
                                        </p:tgtEl>
                                      </p:cBhvr>
                                    </p:animEffect>
                                  </p:childTnLst>
                                </p:cTn>
                              </p:par>
                            </p:childTnLst>
                          </p:cTn>
                        </p:par>
                        <p:par>
                          <p:cTn id="32" fill="hold" nodeType="afterGroup">
                            <p:stCondLst>
                              <p:cond delay="3750"/>
                            </p:stCondLst>
                            <p:childTnLst>
                              <p:par>
                                <p:cTn id="33" presetID="10" presetClass="entr" presetSubtype="0" fill="hold" nodeType="afterEffect">
                                  <p:stCondLst>
                                    <p:cond delay="0"/>
                                  </p:stCondLst>
                                  <p:childTnLst>
                                    <p:set>
                                      <p:cBhvr>
                                        <p:cTn id="34" dur="1" fill="hold">
                                          <p:stCondLst>
                                            <p:cond delay="0"/>
                                          </p:stCondLst>
                                        </p:cTn>
                                        <p:tgtEl>
                                          <p:spTgt spid="8198"/>
                                        </p:tgtEl>
                                        <p:attrNameLst>
                                          <p:attrName>style.visibility</p:attrName>
                                        </p:attrNameLst>
                                      </p:cBhvr>
                                      <p:to>
                                        <p:strVal val="visible"/>
                                      </p:to>
                                    </p:set>
                                    <p:animEffect transition="in" filter="fade">
                                      <p:cBhvr>
                                        <p:cTn id="35" dur="500"/>
                                        <p:tgtEl>
                                          <p:spTgt spid="8198"/>
                                        </p:tgtEl>
                                      </p:cBhvr>
                                    </p:animEffect>
                                  </p:childTnLst>
                                </p:cTn>
                              </p:par>
                            </p:childTnLst>
                          </p:cTn>
                        </p:par>
                        <p:par>
                          <p:cTn id="36" fill="hold" nodeType="afterGroup">
                            <p:stCondLst>
                              <p:cond delay="4250"/>
                            </p:stCondLst>
                            <p:childTnLst>
                              <p:par>
                                <p:cTn id="37" presetID="10" presetClass="entr" presetSubtype="0" fill="hold" nodeType="after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fade">
                                      <p:cBhvr>
                                        <p:cTn id="39" dur="500"/>
                                        <p:tgtEl>
                                          <p:spTgt spid="8201"/>
                                        </p:tgtEl>
                                      </p:cBhvr>
                                    </p:animEffect>
                                  </p:childTnLst>
                                </p:cTn>
                              </p:par>
                              <p:par>
                                <p:cTn id="40" presetID="10" presetClass="entr" presetSubtype="0" fill="hold" nodeType="with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fade">
                                      <p:cBhvr>
                                        <p:cTn id="42" dur="500"/>
                                        <p:tgtEl>
                                          <p:spTgt spid="8199"/>
                                        </p:tgtEl>
                                      </p:cBhvr>
                                    </p:animEffect>
                                  </p:childTnLst>
                                </p:cTn>
                              </p:par>
                            </p:childTnLst>
                          </p:cTn>
                        </p:par>
                        <p:par>
                          <p:cTn id="43" fill="hold" nodeType="afterGroup">
                            <p:stCondLst>
                              <p:cond delay="4750"/>
                            </p:stCondLst>
                            <p:childTnLst>
                              <p:par>
                                <p:cTn id="44" presetID="10" presetClass="entr" presetSubtype="0" fill="hold" nodeType="afterEffect">
                                  <p:stCondLst>
                                    <p:cond delay="0"/>
                                  </p:stCondLst>
                                  <p:childTnLst>
                                    <p:set>
                                      <p:cBhvr>
                                        <p:cTn id="45" dur="1" fill="hold">
                                          <p:stCondLst>
                                            <p:cond delay="0"/>
                                          </p:stCondLst>
                                        </p:cTn>
                                        <p:tgtEl>
                                          <p:spTgt spid="8206"/>
                                        </p:tgtEl>
                                        <p:attrNameLst>
                                          <p:attrName>style.visibility</p:attrName>
                                        </p:attrNameLst>
                                      </p:cBhvr>
                                      <p:to>
                                        <p:strVal val="visible"/>
                                      </p:to>
                                    </p:set>
                                    <p:animEffect transition="in" filter="fade">
                                      <p:cBhvr>
                                        <p:cTn id="46" dur="500"/>
                                        <p:tgtEl>
                                          <p:spTgt spid="8206"/>
                                        </p:tgtEl>
                                      </p:cBhvr>
                                    </p:animEffect>
                                  </p:childTnLst>
                                </p:cTn>
                              </p:par>
                            </p:childTnLst>
                          </p:cTn>
                        </p:par>
                        <p:par>
                          <p:cTn id="47" fill="hold" nodeType="afterGroup">
                            <p:stCondLst>
                              <p:cond delay="5250"/>
                            </p:stCondLst>
                            <p:childTnLst>
                              <p:par>
                                <p:cTn id="48" presetID="10" presetClass="entr" presetSubtype="0" fill="hold" nodeType="afterEffect">
                                  <p:stCondLst>
                                    <p:cond delay="0"/>
                                  </p:stCondLst>
                                  <p:childTnLst>
                                    <p:set>
                                      <p:cBhvr>
                                        <p:cTn id="49" dur="1" fill="hold">
                                          <p:stCondLst>
                                            <p:cond delay="0"/>
                                          </p:stCondLst>
                                        </p:cTn>
                                        <p:tgtEl>
                                          <p:spTgt spid="8194"/>
                                        </p:tgtEl>
                                        <p:attrNameLst>
                                          <p:attrName>style.visibility</p:attrName>
                                        </p:attrNameLst>
                                      </p:cBhvr>
                                      <p:to>
                                        <p:strVal val="visible"/>
                                      </p:to>
                                    </p:set>
                                    <p:animEffect transition="in" filter="fade">
                                      <p:cBhvr>
                                        <p:cTn id="50" dur="500"/>
                                        <p:tgtEl>
                                          <p:spTgt spid="8194"/>
                                        </p:tgtEl>
                                      </p:cBhvr>
                                    </p:animEffect>
                                  </p:childTnLst>
                                </p:cTn>
                              </p:par>
                            </p:childTnLst>
                          </p:cTn>
                        </p:par>
                        <p:par>
                          <p:cTn id="51" fill="hold" nodeType="afterGroup">
                            <p:stCondLst>
                              <p:cond delay="5750"/>
                            </p:stCondLst>
                            <p:childTnLst>
                              <p:par>
                                <p:cTn id="52" presetID="10" presetClass="entr" presetSubtype="0" fill="hold" nodeType="afterEffect">
                                  <p:stCondLst>
                                    <p:cond delay="0"/>
                                  </p:stCondLst>
                                  <p:childTnLst>
                                    <p:set>
                                      <p:cBhvr>
                                        <p:cTn id="53" dur="1" fill="hold">
                                          <p:stCondLst>
                                            <p:cond delay="0"/>
                                          </p:stCondLst>
                                        </p:cTn>
                                        <p:tgtEl>
                                          <p:spTgt spid="8200"/>
                                        </p:tgtEl>
                                        <p:attrNameLst>
                                          <p:attrName>style.visibility</p:attrName>
                                        </p:attrNameLst>
                                      </p:cBhvr>
                                      <p:to>
                                        <p:strVal val="visible"/>
                                      </p:to>
                                    </p:set>
                                    <p:animEffect transition="in" filter="fade">
                                      <p:cBhvr>
                                        <p:cTn id="54" dur="500"/>
                                        <p:tgtEl>
                                          <p:spTgt spid="820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circle(in)">
                                      <p:cBhvr>
                                        <p:cTn id="60" dur="2000"/>
                                        <p:tgtEl>
                                          <p:spTgt spid="2"/>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fade">
                                      <p:cBhvr>
                                        <p:cTn id="63" dur="500"/>
                                        <p:tgtEl>
                                          <p:spTgt spid="2">
                                            <p:txEl>
                                              <p:pRg st="1" end="1"/>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fade">
                                      <p:cBhvr>
                                        <p:cTn id="68" dur="250"/>
                                        <p:tgtEl>
                                          <p:spTgt spid="2">
                                            <p:txEl>
                                              <p:pRg st="2" end="2"/>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fade">
                                      <p:cBhvr>
                                        <p:cTn id="71" dur="500"/>
                                        <p:tgtEl>
                                          <p:spTgt spid="2">
                                            <p:txEl>
                                              <p:pRg st="3" end="3"/>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Effect transition="in" filter="fade">
                                      <p:cBhvr>
                                        <p:cTn id="74" dur="500"/>
                                        <p:tgtEl>
                                          <p:spTgt spid="2">
                                            <p:txEl>
                                              <p:pRg st="4" end="4"/>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
                                            <p:txEl>
                                              <p:pRg st="5" end="5"/>
                                            </p:txEl>
                                          </p:spTgt>
                                        </p:tgtEl>
                                        <p:attrNameLst>
                                          <p:attrName>style.visibility</p:attrName>
                                        </p:attrNameLst>
                                      </p:cBhvr>
                                      <p:to>
                                        <p:strVal val="visible"/>
                                      </p:to>
                                    </p:set>
                                    <p:animEffect transition="in" filter="fade">
                                      <p:cBhvr>
                                        <p:cTn id="77" dur="500"/>
                                        <p:tgtEl>
                                          <p:spTgt spid="2">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
                                            <p:txEl>
                                              <p:pRg st="6" end="6"/>
                                            </p:txEl>
                                          </p:spTgt>
                                        </p:tgtEl>
                                        <p:attrNameLst>
                                          <p:attrName>style.visibility</p:attrName>
                                        </p:attrNameLst>
                                      </p:cBhvr>
                                      <p:to>
                                        <p:strVal val="visible"/>
                                      </p:to>
                                    </p:set>
                                    <p:animEffect transition="in" filter="fade">
                                      <p:cBhvr>
                                        <p:cTn id="82" dur="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692150"/>
            <a:ext cx="7772400" cy="1081088"/>
          </a:xfrm>
          <a:solidFill>
            <a:schemeClr val="accent1"/>
          </a:solidFill>
        </p:spPr>
        <p:txBody>
          <a:bodyPr anchor="ctr"/>
          <a:lstStyle/>
          <a:p>
            <a:pPr eaLnBrk="1" hangingPunct="1"/>
            <a:r>
              <a:rPr lang="en-GB" altLang="en-US" sz="3600" dirty="0" smtClean="0">
                <a:solidFill>
                  <a:schemeClr val="bg1"/>
                </a:solidFill>
              </a:rPr>
              <a:t>The future: ICT-34?</a:t>
            </a:r>
          </a:p>
        </p:txBody>
      </p:sp>
      <p:pic>
        <p:nvPicPr>
          <p:cNvPr id="12291" name="Content Placeholder 3" descr="FIRED-uP_2xLOWRES_ORANGE_DO.jpg">
            <a:hlinkClick r:id="rId3" action="ppaction://hlinksldjump"/>
          </p:cNvPr>
          <p:cNvPicPr>
            <a:picLocks noGrp="1" noChangeAspect="1"/>
          </p:cNvPicPr>
          <p:nvPr>
            <p:ph sz="quarter" idx="1"/>
          </p:nvPr>
        </p:nvPicPr>
        <p:blipFill>
          <a:blip r:embed="rId4" cstate="print"/>
          <a:srcRect/>
          <a:stretch>
            <a:fillRect/>
          </a:stretch>
        </p:blipFill>
        <p:spPr>
          <a:xfrm>
            <a:off x="1331913" y="5949950"/>
            <a:ext cx="2381250" cy="590550"/>
          </a:xfrm>
        </p:spPr>
      </p:pic>
      <p:sp>
        <p:nvSpPr>
          <p:cNvPr id="9" name="TextBox 8"/>
          <p:cNvSpPr txBox="1"/>
          <p:nvPr/>
        </p:nvSpPr>
        <p:spPr>
          <a:xfrm>
            <a:off x="3779838" y="6092825"/>
            <a:ext cx="4895850" cy="339725"/>
          </a:xfrm>
          <a:prstGeom prst="rect">
            <a:avLst/>
          </a:prstGeom>
          <a:noFill/>
        </p:spPr>
        <p:txBody>
          <a:bodyPr>
            <a:spAutoFit/>
          </a:bodyPr>
          <a:lstStyle/>
          <a:p>
            <a:pPr fontAlgn="auto">
              <a:spcBef>
                <a:spcPts val="0"/>
              </a:spcBef>
              <a:spcAft>
                <a:spcPts val="0"/>
              </a:spcAft>
              <a:defRPr/>
            </a:pPr>
            <a:r>
              <a:rPr lang="en-GB" sz="1600" b="1" dirty="0">
                <a:latin typeface="+mj-lt"/>
                <a:cs typeface="+mn-cs"/>
              </a:rPr>
              <a:t>FIRE SERVICES DEVELOP INNOVATIVE PROCUREMENT</a:t>
            </a:r>
          </a:p>
        </p:txBody>
      </p:sp>
      <p:sp>
        <p:nvSpPr>
          <p:cNvPr id="6" name="Slide Number Placeholder 5"/>
          <p:cNvSpPr>
            <a:spLocks noGrp="1"/>
          </p:cNvSpPr>
          <p:nvPr>
            <p:ph type="sldNum" sz="quarter" idx="12"/>
          </p:nvPr>
        </p:nvSpPr>
        <p:spPr/>
        <p:txBody>
          <a:bodyPr/>
          <a:lstStyle/>
          <a:p>
            <a:pPr>
              <a:defRPr/>
            </a:pPr>
            <a:fld id="{F2C52C0D-8CE2-490A-8021-09698F02FF91}" type="slidenum">
              <a:rPr lang="en-GB" smtClean="0"/>
              <a:pPr>
                <a:defRPr/>
              </a:pPr>
              <a:t>5</a:t>
            </a:fld>
            <a:endParaRPr lang="en-GB"/>
          </a:p>
        </p:txBody>
      </p:sp>
      <p:sp>
        <p:nvSpPr>
          <p:cNvPr id="15" name="TextBox 14"/>
          <p:cNvSpPr txBox="1"/>
          <p:nvPr/>
        </p:nvSpPr>
        <p:spPr>
          <a:xfrm>
            <a:off x="971550" y="1725613"/>
            <a:ext cx="7632700" cy="4093428"/>
          </a:xfrm>
          <a:prstGeom prst="rect">
            <a:avLst/>
          </a:prstGeom>
          <a:noFill/>
        </p:spPr>
        <p:txBody>
          <a:bodyPr>
            <a:spAutoFit/>
          </a:bodyPr>
          <a:lstStyle/>
          <a:p>
            <a:pPr marL="252000" indent="-252000" defTabSz="540000" fontAlgn="auto">
              <a:spcBef>
                <a:spcPts val="0"/>
              </a:spcBef>
              <a:spcAft>
                <a:spcPts val="600"/>
              </a:spcAft>
              <a:buFont typeface="Arial" pitchFamily="34" charset="0"/>
              <a:buChar char="•"/>
              <a:defRPr/>
            </a:pPr>
            <a:r>
              <a:rPr lang="en-GB" sz="2400" dirty="0" smtClean="0">
                <a:latin typeface="+mj-lt"/>
                <a:cs typeface="+mn-cs"/>
              </a:rPr>
              <a:t>FIRED-</a:t>
            </a:r>
            <a:r>
              <a:rPr lang="en-GB" sz="2400" dirty="0" err="1" smtClean="0">
                <a:latin typeface="+mj-lt"/>
                <a:cs typeface="+mn-cs"/>
              </a:rPr>
              <a:t>uP</a:t>
            </a:r>
            <a:r>
              <a:rPr lang="en-GB" sz="2400" dirty="0" smtClean="0">
                <a:latin typeface="+mj-lt"/>
                <a:cs typeface="+mn-cs"/>
              </a:rPr>
              <a:t> lets us measure our emissions, can ICT-34 let us reduce them?</a:t>
            </a:r>
          </a:p>
          <a:p>
            <a:pPr marL="252000" indent="-252000" defTabSz="540000" fontAlgn="auto">
              <a:spcBef>
                <a:spcPts val="0"/>
              </a:spcBef>
              <a:spcAft>
                <a:spcPts val="600"/>
              </a:spcAft>
              <a:buFont typeface="Arial" pitchFamily="34" charset="0"/>
              <a:buChar char="•"/>
              <a:defRPr/>
            </a:pPr>
            <a:r>
              <a:rPr lang="en-GB" sz="2400" b="1" dirty="0" smtClean="0">
                <a:latin typeface="+mj-lt"/>
                <a:cs typeface="+mn-cs"/>
              </a:rPr>
              <a:t>Hybrid drive fire engines</a:t>
            </a:r>
          </a:p>
          <a:p>
            <a:pPr marL="709200" lvl="1" indent="-252000" defTabSz="540000" fontAlgn="auto">
              <a:spcBef>
                <a:spcPts val="0"/>
              </a:spcBef>
              <a:spcAft>
                <a:spcPts val="600"/>
              </a:spcAft>
              <a:buFont typeface="Arial" pitchFamily="34" charset="0"/>
              <a:buChar char="•"/>
              <a:defRPr/>
            </a:pPr>
            <a:r>
              <a:rPr lang="en-GB" sz="2400" dirty="0" smtClean="0">
                <a:latin typeface="+mj-lt"/>
                <a:cs typeface="+mn-cs"/>
              </a:rPr>
              <a:t>Fire service vehicles have a diesel engine and use a PTO (power take off) to disengage the drive wheels and engage other functions including lighting and water pumps</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Does this have to be done with a PTO?  </a:t>
            </a:r>
          </a:p>
          <a:p>
            <a:pPr marL="709200" lvl="1" indent="-252000" defTabSz="540000" fontAlgn="auto">
              <a:spcBef>
                <a:spcPts val="0"/>
              </a:spcBef>
              <a:spcAft>
                <a:spcPts val="600"/>
              </a:spcAft>
              <a:buFont typeface="Arial" pitchFamily="34" charset="0"/>
              <a:buChar char="•"/>
              <a:defRPr/>
            </a:pPr>
            <a:r>
              <a:rPr lang="en-GB" sz="2400" dirty="0" smtClean="0">
                <a:latin typeface="+mj-lt"/>
                <a:cs typeface="+mn-cs"/>
              </a:rPr>
              <a:t>Could a hybrid of electric motor provide these functions?</a:t>
            </a:r>
            <a:endParaRPr lang="en-GB" sz="2400" dirty="0">
              <a:latin typeface="+mn-lt"/>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692150"/>
            <a:ext cx="7772400" cy="1081088"/>
          </a:xfrm>
          <a:solidFill>
            <a:schemeClr val="accent1"/>
          </a:solidFill>
        </p:spPr>
        <p:txBody>
          <a:bodyPr anchor="ctr"/>
          <a:lstStyle/>
          <a:p>
            <a:pPr eaLnBrk="1" hangingPunct="1"/>
            <a:r>
              <a:rPr lang="en-GB" altLang="en-US" sz="3600" dirty="0" smtClean="0">
                <a:solidFill>
                  <a:schemeClr val="bg1"/>
                </a:solidFill>
              </a:rPr>
              <a:t>Expected benefits of hybrid drives</a:t>
            </a:r>
          </a:p>
        </p:txBody>
      </p:sp>
      <p:pic>
        <p:nvPicPr>
          <p:cNvPr id="12291" name="Content Placeholder 3" descr="FIRED-uP_2xLOWRES_ORANGE_DO.jpg">
            <a:hlinkClick r:id="rId3" action="ppaction://hlinksldjump"/>
          </p:cNvPr>
          <p:cNvPicPr>
            <a:picLocks noGrp="1" noChangeAspect="1"/>
          </p:cNvPicPr>
          <p:nvPr>
            <p:ph sz="quarter" idx="1"/>
          </p:nvPr>
        </p:nvPicPr>
        <p:blipFill>
          <a:blip r:embed="rId4" cstate="print"/>
          <a:srcRect/>
          <a:stretch>
            <a:fillRect/>
          </a:stretch>
        </p:blipFill>
        <p:spPr>
          <a:xfrm>
            <a:off x="1331913" y="5949950"/>
            <a:ext cx="2381250" cy="590550"/>
          </a:xfrm>
        </p:spPr>
      </p:pic>
      <p:sp>
        <p:nvSpPr>
          <p:cNvPr id="9" name="TextBox 8"/>
          <p:cNvSpPr txBox="1"/>
          <p:nvPr/>
        </p:nvSpPr>
        <p:spPr>
          <a:xfrm>
            <a:off x="3779838" y="6092825"/>
            <a:ext cx="4895850" cy="339725"/>
          </a:xfrm>
          <a:prstGeom prst="rect">
            <a:avLst/>
          </a:prstGeom>
          <a:noFill/>
        </p:spPr>
        <p:txBody>
          <a:bodyPr>
            <a:spAutoFit/>
          </a:bodyPr>
          <a:lstStyle/>
          <a:p>
            <a:pPr fontAlgn="auto">
              <a:spcBef>
                <a:spcPts val="0"/>
              </a:spcBef>
              <a:spcAft>
                <a:spcPts val="0"/>
              </a:spcAft>
              <a:defRPr/>
            </a:pPr>
            <a:r>
              <a:rPr lang="en-GB" sz="1600" b="1" dirty="0">
                <a:latin typeface="+mj-lt"/>
                <a:cs typeface="+mn-cs"/>
              </a:rPr>
              <a:t>FIRE SERVICES DEVELOP INNOVATIVE PROCUREMENT</a:t>
            </a:r>
          </a:p>
        </p:txBody>
      </p:sp>
      <p:sp>
        <p:nvSpPr>
          <p:cNvPr id="6" name="Slide Number Placeholder 5"/>
          <p:cNvSpPr>
            <a:spLocks noGrp="1"/>
          </p:cNvSpPr>
          <p:nvPr>
            <p:ph type="sldNum" sz="quarter" idx="12"/>
          </p:nvPr>
        </p:nvSpPr>
        <p:spPr/>
        <p:txBody>
          <a:bodyPr/>
          <a:lstStyle/>
          <a:p>
            <a:pPr>
              <a:defRPr/>
            </a:pPr>
            <a:fld id="{F2C52C0D-8CE2-490A-8021-09698F02FF91}" type="slidenum">
              <a:rPr lang="en-GB" smtClean="0"/>
              <a:pPr>
                <a:defRPr/>
              </a:pPr>
              <a:t>6</a:t>
            </a:fld>
            <a:endParaRPr lang="en-GB"/>
          </a:p>
        </p:txBody>
      </p:sp>
      <p:sp>
        <p:nvSpPr>
          <p:cNvPr id="15" name="TextBox 14"/>
          <p:cNvSpPr txBox="1"/>
          <p:nvPr/>
        </p:nvSpPr>
        <p:spPr>
          <a:xfrm>
            <a:off x="971550" y="1725613"/>
            <a:ext cx="7632700" cy="2693045"/>
          </a:xfrm>
          <a:prstGeom prst="rect">
            <a:avLst/>
          </a:prstGeom>
          <a:noFill/>
        </p:spPr>
        <p:txBody>
          <a:bodyPr>
            <a:spAutoFit/>
          </a:bodyPr>
          <a:lstStyle/>
          <a:p>
            <a:pPr marL="252000" indent="-252000" defTabSz="540000" fontAlgn="auto">
              <a:spcBef>
                <a:spcPts val="0"/>
              </a:spcBef>
              <a:spcAft>
                <a:spcPts val="600"/>
              </a:spcAft>
              <a:buFont typeface="Arial" pitchFamily="34" charset="0"/>
              <a:buChar char="•"/>
              <a:defRPr/>
            </a:pPr>
            <a:r>
              <a:rPr lang="en-GB" sz="2400" dirty="0" smtClean="0">
                <a:latin typeface="+mj-lt"/>
                <a:cs typeface="+mn-cs"/>
              </a:rPr>
              <a:t>Reduced emissions</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Reduced fuel and maintenance costs</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Safer working environment</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Reduced noise</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Reduced moving parts</a:t>
            </a:r>
          </a:p>
          <a:p>
            <a:pPr marL="252000" indent="-252000" defTabSz="540000" fontAlgn="auto">
              <a:spcBef>
                <a:spcPts val="0"/>
              </a:spcBef>
              <a:spcAft>
                <a:spcPts val="600"/>
              </a:spcAft>
              <a:buFont typeface="Arial" pitchFamily="34" charset="0"/>
              <a:buChar char="•"/>
              <a:defRPr/>
            </a:pPr>
            <a:r>
              <a:rPr lang="en-GB" sz="2400" dirty="0" smtClean="0">
                <a:latin typeface="+mj-lt"/>
                <a:cs typeface="+mn-cs"/>
              </a:rPr>
              <a:t>Reduced weight</a:t>
            </a:r>
            <a:endParaRPr lang="en-GB" sz="2400" dirty="0">
              <a:latin typeface="+mn-lt"/>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55576" y="692150"/>
            <a:ext cx="3369568" cy="1081088"/>
          </a:xfrm>
          <a:solidFill>
            <a:schemeClr val="accent1"/>
          </a:solidFill>
        </p:spPr>
        <p:txBody>
          <a:bodyPr anchor="ctr"/>
          <a:lstStyle/>
          <a:p>
            <a:pPr eaLnBrk="1" hangingPunct="1"/>
            <a:r>
              <a:rPr lang="en-GB" altLang="en-US" sz="3600" dirty="0" smtClean="0">
                <a:solidFill>
                  <a:schemeClr val="bg1"/>
                </a:solidFill>
              </a:rPr>
              <a:t>Our challenges?</a:t>
            </a:r>
            <a:endParaRPr lang="en-GB" altLang="en-US" sz="3600" dirty="0" smtClean="0">
              <a:solidFill>
                <a:schemeClr val="bg1"/>
              </a:solidFill>
            </a:endParaRPr>
          </a:p>
        </p:txBody>
      </p:sp>
      <p:pic>
        <p:nvPicPr>
          <p:cNvPr id="12291" name="Content Placeholder 3" descr="FIRED-uP_2xLOWRES_ORANGE_DO.jpg">
            <a:hlinkClick r:id="rId3" action="ppaction://hlinksldjump"/>
          </p:cNvPr>
          <p:cNvPicPr>
            <a:picLocks noGrp="1" noChangeAspect="1"/>
          </p:cNvPicPr>
          <p:nvPr>
            <p:ph sz="quarter" idx="1"/>
          </p:nvPr>
        </p:nvPicPr>
        <p:blipFill>
          <a:blip r:embed="rId4" cstate="print"/>
          <a:srcRect/>
          <a:stretch>
            <a:fillRect/>
          </a:stretch>
        </p:blipFill>
        <p:spPr>
          <a:xfrm>
            <a:off x="1331913" y="5949950"/>
            <a:ext cx="2381250" cy="590550"/>
          </a:xfrm>
        </p:spPr>
      </p:pic>
      <p:sp>
        <p:nvSpPr>
          <p:cNvPr id="9" name="TextBox 8"/>
          <p:cNvSpPr txBox="1"/>
          <p:nvPr/>
        </p:nvSpPr>
        <p:spPr>
          <a:xfrm>
            <a:off x="3779838" y="6092825"/>
            <a:ext cx="4895850" cy="339725"/>
          </a:xfrm>
          <a:prstGeom prst="rect">
            <a:avLst/>
          </a:prstGeom>
          <a:noFill/>
        </p:spPr>
        <p:txBody>
          <a:bodyPr>
            <a:spAutoFit/>
          </a:bodyPr>
          <a:lstStyle/>
          <a:p>
            <a:pPr fontAlgn="auto">
              <a:spcBef>
                <a:spcPts val="0"/>
              </a:spcBef>
              <a:spcAft>
                <a:spcPts val="0"/>
              </a:spcAft>
              <a:defRPr/>
            </a:pPr>
            <a:r>
              <a:rPr lang="en-GB" sz="1600" b="1" dirty="0">
                <a:latin typeface="+mj-lt"/>
                <a:cs typeface="+mn-cs"/>
              </a:rPr>
              <a:t>FIRE SERVICES DEVELOP INNOVATIVE PROCUREMENT</a:t>
            </a:r>
          </a:p>
        </p:txBody>
      </p:sp>
      <p:sp>
        <p:nvSpPr>
          <p:cNvPr id="6" name="Slide Number Placeholder 5"/>
          <p:cNvSpPr>
            <a:spLocks noGrp="1"/>
          </p:cNvSpPr>
          <p:nvPr>
            <p:ph type="sldNum" sz="quarter" idx="12"/>
          </p:nvPr>
        </p:nvSpPr>
        <p:spPr/>
        <p:txBody>
          <a:bodyPr/>
          <a:lstStyle/>
          <a:p>
            <a:pPr>
              <a:defRPr/>
            </a:pPr>
            <a:fld id="{F2C52C0D-8CE2-490A-8021-09698F02FF91}" type="slidenum">
              <a:rPr lang="en-GB" smtClean="0"/>
              <a:pPr>
                <a:defRPr/>
              </a:pPr>
              <a:t>7</a:t>
            </a:fld>
            <a:endParaRPr lang="en-GB"/>
          </a:p>
        </p:txBody>
      </p:sp>
      <p:sp>
        <p:nvSpPr>
          <p:cNvPr id="15" name="TextBox 14"/>
          <p:cNvSpPr txBox="1"/>
          <p:nvPr/>
        </p:nvSpPr>
        <p:spPr>
          <a:xfrm>
            <a:off x="780236" y="1762155"/>
            <a:ext cx="3917888" cy="4662815"/>
          </a:xfrm>
          <a:prstGeom prst="rect">
            <a:avLst/>
          </a:prstGeom>
          <a:noFill/>
        </p:spPr>
        <p:txBody>
          <a:bodyPr wrap="square">
            <a:spAutoFit/>
          </a:bodyPr>
          <a:lstStyle/>
          <a:p>
            <a:pPr marL="252000" indent="-252000" defTabSz="540000" fontAlgn="auto">
              <a:spcBef>
                <a:spcPts val="0"/>
              </a:spcBef>
              <a:spcAft>
                <a:spcPts val="600"/>
              </a:spcAft>
              <a:buFont typeface="Arial" pitchFamily="34" charset="0"/>
              <a:buChar char="•"/>
              <a:defRPr/>
            </a:pPr>
            <a:r>
              <a:rPr lang="en-GB" dirty="0" smtClean="0">
                <a:latin typeface="+mj-lt"/>
                <a:cs typeface="+mn-cs"/>
              </a:rPr>
              <a:t>24/7/365 availability:</a:t>
            </a:r>
            <a:endParaRPr lang="en-GB" dirty="0" smtClean="0">
              <a:latin typeface="+mj-lt"/>
              <a:cs typeface="+mn-cs"/>
            </a:endParaRPr>
          </a:p>
          <a:p>
            <a:pPr marL="709200" lvl="1" indent="-252000" defTabSz="540000" fontAlgn="auto">
              <a:spcBef>
                <a:spcPts val="0"/>
              </a:spcBef>
              <a:spcAft>
                <a:spcPts val="600"/>
              </a:spcAft>
              <a:buFont typeface="Arial" pitchFamily="34" charset="0"/>
              <a:buChar char="•"/>
              <a:defRPr/>
            </a:pPr>
            <a:r>
              <a:rPr lang="en-GB" dirty="0" smtClean="0">
                <a:latin typeface="+mj-lt"/>
                <a:cs typeface="+mn-cs"/>
              </a:rPr>
              <a:t>Range </a:t>
            </a:r>
            <a:r>
              <a:rPr lang="en-GB" dirty="0" smtClean="0">
                <a:latin typeface="+mj-lt"/>
                <a:cs typeface="+mn-cs"/>
              </a:rPr>
              <a:t>anxiety</a:t>
            </a:r>
          </a:p>
          <a:p>
            <a:pPr marL="709200" lvl="1" indent="-252000" defTabSz="540000" fontAlgn="auto">
              <a:spcBef>
                <a:spcPts val="0"/>
              </a:spcBef>
              <a:spcAft>
                <a:spcPts val="600"/>
              </a:spcAft>
              <a:buFont typeface="Arial" pitchFamily="34" charset="0"/>
              <a:buChar char="•"/>
              <a:defRPr/>
            </a:pPr>
            <a:r>
              <a:rPr lang="en-GB" dirty="0" smtClean="0">
                <a:latin typeface="+mj-lt"/>
                <a:cs typeface="+mn-cs"/>
              </a:rPr>
              <a:t>Down </a:t>
            </a:r>
            <a:r>
              <a:rPr lang="en-GB" dirty="0" smtClean="0">
                <a:latin typeface="+mj-lt"/>
                <a:cs typeface="+mn-cs"/>
              </a:rPr>
              <a:t>time to recharge batteries</a:t>
            </a:r>
          </a:p>
          <a:p>
            <a:pPr marL="252000" indent="-252000" defTabSz="540000" fontAlgn="auto">
              <a:spcBef>
                <a:spcPts val="0"/>
              </a:spcBef>
              <a:spcAft>
                <a:spcPts val="600"/>
              </a:spcAft>
              <a:buFont typeface="Arial" pitchFamily="34" charset="0"/>
              <a:buChar char="•"/>
              <a:defRPr/>
            </a:pPr>
            <a:r>
              <a:rPr lang="en-GB" dirty="0" smtClean="0">
                <a:latin typeface="+mj-lt"/>
                <a:cs typeface="+mn-cs"/>
              </a:rPr>
              <a:t>Robust enough to meet power demand</a:t>
            </a:r>
          </a:p>
          <a:p>
            <a:pPr marL="709200" lvl="1" indent="-252000" defTabSz="540000" fontAlgn="auto">
              <a:spcBef>
                <a:spcPts val="0"/>
              </a:spcBef>
              <a:spcAft>
                <a:spcPts val="600"/>
              </a:spcAft>
              <a:buFont typeface="Arial" pitchFamily="34" charset="0"/>
              <a:buChar char="•"/>
              <a:defRPr/>
            </a:pPr>
            <a:r>
              <a:rPr lang="en-GB" dirty="0" smtClean="0">
                <a:latin typeface="+mj-lt"/>
                <a:cs typeface="+mn-cs"/>
              </a:rPr>
              <a:t>High pressure water pumping</a:t>
            </a:r>
          </a:p>
          <a:p>
            <a:pPr marL="709200" lvl="1" indent="-252000" defTabSz="540000" fontAlgn="auto">
              <a:spcBef>
                <a:spcPts val="0"/>
              </a:spcBef>
              <a:spcAft>
                <a:spcPts val="600"/>
              </a:spcAft>
              <a:buFont typeface="Arial" pitchFamily="34" charset="0"/>
              <a:buChar char="•"/>
              <a:defRPr/>
            </a:pPr>
            <a:r>
              <a:rPr lang="en-GB" dirty="0" smtClean="0">
                <a:latin typeface="+mj-lt"/>
                <a:cs typeface="+mn-cs"/>
              </a:rPr>
              <a:t>High powered lighting</a:t>
            </a:r>
          </a:p>
          <a:p>
            <a:pPr marL="709200" lvl="1" indent="-252000" defTabSz="540000" fontAlgn="auto">
              <a:spcBef>
                <a:spcPts val="0"/>
              </a:spcBef>
              <a:spcAft>
                <a:spcPts val="600"/>
              </a:spcAft>
              <a:buFont typeface="Arial" pitchFamily="34" charset="0"/>
              <a:buChar char="•"/>
              <a:defRPr/>
            </a:pPr>
            <a:r>
              <a:rPr lang="en-GB" dirty="0" smtClean="0">
                <a:latin typeface="+mj-lt"/>
                <a:cs typeface="+mn-cs"/>
              </a:rPr>
              <a:t>Hydraulic grabs</a:t>
            </a:r>
          </a:p>
          <a:p>
            <a:pPr marL="709200" lvl="1" indent="-252000" defTabSz="540000" fontAlgn="auto">
              <a:spcBef>
                <a:spcPts val="0"/>
              </a:spcBef>
              <a:spcAft>
                <a:spcPts val="600"/>
              </a:spcAft>
              <a:buFont typeface="Arial" pitchFamily="34" charset="0"/>
              <a:buChar char="•"/>
              <a:defRPr/>
            </a:pPr>
            <a:r>
              <a:rPr lang="en-GB" dirty="0" smtClean="0">
                <a:latin typeface="+mj-lt"/>
                <a:cs typeface="+mn-cs"/>
              </a:rPr>
              <a:t>Water relaying and challenging fire fighting situations</a:t>
            </a:r>
          </a:p>
          <a:p>
            <a:pPr marL="252000" indent="-252000" defTabSz="540000" fontAlgn="auto">
              <a:spcBef>
                <a:spcPts val="0"/>
              </a:spcBef>
              <a:spcAft>
                <a:spcPts val="600"/>
              </a:spcAft>
              <a:buFont typeface="Arial" pitchFamily="34" charset="0"/>
              <a:buChar char="•"/>
              <a:defRPr/>
            </a:pPr>
            <a:r>
              <a:rPr lang="en-GB" dirty="0" smtClean="0">
                <a:latin typeface="+mj-lt"/>
                <a:cs typeface="+mn-cs"/>
              </a:rPr>
              <a:t>Equal of reduced weight to existing fire engine</a:t>
            </a:r>
          </a:p>
          <a:p>
            <a:pPr marL="252000" indent="-252000" defTabSz="540000" fontAlgn="auto">
              <a:spcBef>
                <a:spcPts val="0"/>
              </a:spcBef>
              <a:spcAft>
                <a:spcPts val="600"/>
              </a:spcAft>
              <a:defRPr/>
            </a:pPr>
            <a:endParaRPr lang="en-GB" dirty="0">
              <a:latin typeface="+mn-lt"/>
              <a:cs typeface="+mn-cs"/>
            </a:endParaRPr>
          </a:p>
        </p:txBody>
      </p:sp>
      <p:sp>
        <p:nvSpPr>
          <p:cNvPr id="7" name="Title 1"/>
          <p:cNvSpPr txBox="1">
            <a:spLocks/>
          </p:cNvSpPr>
          <p:nvPr/>
        </p:nvSpPr>
        <p:spPr bwMode="auto">
          <a:xfrm>
            <a:off x="4881661" y="692696"/>
            <a:ext cx="3710547" cy="1081088"/>
          </a:xfrm>
          <a:prstGeom prst="rect">
            <a:avLst/>
          </a:prstGeom>
          <a:solidFill>
            <a:schemeClr val="accent1"/>
          </a:solidFill>
          <a:ln w="9525">
            <a:noFill/>
            <a:miter lim="800000"/>
            <a:headEnd/>
            <a:tailEnd/>
          </a:ln>
        </p:spPr>
        <p:txBody>
          <a:bodyPr vert="horz" wrap="square" lIns="91440" tIns="45720" rIns="91440" bIns="9144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smtClean="0">
                <a:ln>
                  <a:noFill/>
                </a:ln>
                <a:solidFill>
                  <a:schemeClr val="bg1"/>
                </a:solidFill>
                <a:effectLst/>
                <a:uLnTx/>
                <a:uFillTx/>
                <a:latin typeface="+mj-lt"/>
                <a:ea typeface="+mj-ea"/>
                <a:cs typeface="+mj-cs"/>
              </a:rPr>
              <a:t>ICT Solutions?</a:t>
            </a:r>
          </a:p>
        </p:txBody>
      </p:sp>
      <p:sp>
        <p:nvSpPr>
          <p:cNvPr id="8" name="TextBox 7"/>
          <p:cNvSpPr txBox="1"/>
          <p:nvPr/>
        </p:nvSpPr>
        <p:spPr>
          <a:xfrm>
            <a:off x="4954578" y="1772816"/>
            <a:ext cx="3672458" cy="3677930"/>
          </a:xfrm>
          <a:prstGeom prst="rect">
            <a:avLst/>
          </a:prstGeom>
          <a:noFill/>
        </p:spPr>
        <p:txBody>
          <a:bodyPr wrap="square">
            <a:spAutoFit/>
          </a:bodyPr>
          <a:lstStyle/>
          <a:p>
            <a:pPr marL="252000" indent="-252000" defTabSz="540000" fontAlgn="auto">
              <a:spcBef>
                <a:spcPts val="0"/>
              </a:spcBef>
              <a:spcAft>
                <a:spcPts val="600"/>
              </a:spcAft>
              <a:buFont typeface="Arial" pitchFamily="34" charset="0"/>
              <a:buChar char="•"/>
              <a:defRPr/>
            </a:pPr>
            <a:r>
              <a:rPr lang="en-GB" dirty="0" smtClean="0"/>
              <a:t>ICT modelling?</a:t>
            </a:r>
          </a:p>
          <a:p>
            <a:pPr marL="252000" indent="-252000" defTabSz="540000" fontAlgn="auto">
              <a:spcBef>
                <a:spcPts val="0"/>
              </a:spcBef>
              <a:spcAft>
                <a:spcPts val="600"/>
              </a:spcAft>
              <a:buFont typeface="Arial" pitchFamily="34" charset="0"/>
              <a:buChar char="•"/>
              <a:defRPr/>
            </a:pPr>
            <a:r>
              <a:rPr lang="en-GB" dirty="0" smtClean="0"/>
              <a:t>Nanotechnologies</a:t>
            </a:r>
            <a:r>
              <a:rPr lang="en-GB" dirty="0" smtClean="0"/>
              <a:t>?</a:t>
            </a:r>
          </a:p>
          <a:p>
            <a:pPr marL="252000" indent="-252000" defTabSz="540000" fontAlgn="auto">
              <a:spcBef>
                <a:spcPts val="0"/>
              </a:spcBef>
              <a:spcAft>
                <a:spcPts val="600"/>
              </a:spcAft>
              <a:buFont typeface="Arial" pitchFamily="34" charset="0"/>
              <a:buChar char="•"/>
              <a:defRPr/>
            </a:pPr>
            <a:r>
              <a:rPr lang="en-GB" dirty="0" smtClean="0"/>
              <a:t>System management?</a:t>
            </a:r>
          </a:p>
          <a:p>
            <a:pPr marL="252000" indent="-252000" defTabSz="540000" fontAlgn="auto">
              <a:spcBef>
                <a:spcPts val="0"/>
              </a:spcBef>
              <a:spcAft>
                <a:spcPts val="600"/>
              </a:spcAft>
              <a:buFont typeface="Arial" pitchFamily="34" charset="0"/>
              <a:buChar char="•"/>
              <a:defRPr/>
            </a:pPr>
            <a:endParaRPr lang="en-GB" dirty="0" smtClean="0"/>
          </a:p>
          <a:p>
            <a:pPr marL="252000" indent="-252000" defTabSz="540000" fontAlgn="auto">
              <a:spcBef>
                <a:spcPts val="0"/>
              </a:spcBef>
              <a:spcAft>
                <a:spcPts val="600"/>
              </a:spcAft>
              <a:buFont typeface="Arial" pitchFamily="34" charset="0"/>
              <a:buChar char="•"/>
              <a:defRPr/>
            </a:pPr>
            <a:endParaRPr lang="en-GB" dirty="0" smtClean="0"/>
          </a:p>
          <a:p>
            <a:pPr marL="252000" indent="-252000" defTabSz="540000" fontAlgn="auto">
              <a:spcBef>
                <a:spcPts val="0"/>
              </a:spcBef>
              <a:spcAft>
                <a:spcPts val="600"/>
              </a:spcAft>
              <a:buFont typeface="Arial" pitchFamily="34" charset="0"/>
              <a:buChar char="•"/>
              <a:defRPr/>
            </a:pPr>
            <a:endParaRPr lang="en-GB" dirty="0" smtClean="0"/>
          </a:p>
          <a:p>
            <a:pPr marL="252000" indent="-252000" defTabSz="540000" fontAlgn="auto">
              <a:spcBef>
                <a:spcPts val="0"/>
              </a:spcBef>
              <a:spcAft>
                <a:spcPts val="600"/>
              </a:spcAft>
              <a:buFont typeface="Arial" pitchFamily="34" charset="0"/>
              <a:buChar char="•"/>
              <a:defRPr/>
            </a:pPr>
            <a:r>
              <a:rPr lang="en-GB" dirty="0" smtClean="0"/>
              <a:t>Can </a:t>
            </a:r>
            <a:r>
              <a:rPr lang="en-GB" dirty="0" smtClean="0"/>
              <a:t>a hybrid solution become a cost effective product for a supplier in our niche area </a:t>
            </a:r>
            <a:r>
              <a:rPr lang="en-GB" dirty="0" smtClean="0"/>
              <a:t>?</a:t>
            </a:r>
            <a:endParaRPr lang="en-GB" dirty="0" smtClean="0"/>
          </a:p>
          <a:p>
            <a:pPr marL="252000" indent="-252000" defTabSz="540000" fontAlgn="auto">
              <a:spcBef>
                <a:spcPts val="0"/>
              </a:spcBef>
              <a:spcAft>
                <a:spcPts val="600"/>
              </a:spcAft>
              <a:buFont typeface="Arial" pitchFamily="34" charset="0"/>
              <a:buChar char="•"/>
              <a:defRPr/>
            </a:pPr>
            <a:r>
              <a:rPr lang="en-GB" dirty="0" smtClean="0"/>
              <a:t>Replicable </a:t>
            </a:r>
            <a:r>
              <a:rPr lang="en-GB" dirty="0" smtClean="0"/>
              <a:t>in construction, agriculture or refuse?</a:t>
            </a:r>
            <a:endParaRPr lang="en-GB" dirty="0" smtClean="0"/>
          </a:p>
        </p:txBody>
      </p:sp>
      <p:sp>
        <p:nvSpPr>
          <p:cNvPr id="10" name="Right Arrow 9"/>
          <p:cNvSpPr/>
          <p:nvPr/>
        </p:nvSpPr>
        <p:spPr>
          <a:xfrm>
            <a:off x="4288668" y="2859302"/>
            <a:ext cx="864096"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animEffect transition="in" filter="fade">
                                      <p:cBhvr>
                                        <p:cTn id="25" dur="500"/>
                                        <p:tgtEl>
                                          <p:spTgt spid="1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7" end="7"/>
                                            </p:txEl>
                                          </p:spTgt>
                                        </p:tgtEl>
                                        <p:attrNameLst>
                                          <p:attrName>style.visibility</p:attrName>
                                        </p:attrNameLst>
                                      </p:cBhvr>
                                      <p:to>
                                        <p:strVal val="visible"/>
                                      </p:to>
                                    </p:set>
                                    <p:animEffect transition="in" filter="fade">
                                      <p:cBhvr>
                                        <p:cTn id="28" dur="500"/>
                                        <p:tgtEl>
                                          <p:spTgt spid="1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animEffect transition="in" filter="fade">
                                      <p:cBhvr>
                                        <p:cTn id="31" dur="500"/>
                                        <p:tgtEl>
                                          <p:spTgt spid="1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fade">
                                      <p:cBhvr>
                                        <p:cTn id="44" dur="500"/>
                                        <p:tgtEl>
                                          <p:spTgt spid="8">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fade">
                                      <p:cBhvr>
                                        <p:cTn id="50" dur="500"/>
                                        <p:tgtEl>
                                          <p:spTgt spid="8">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uiExpand="1"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8"/>
          <p:cNvSpPr txBox="1">
            <a:spLocks noChangeArrowheads="1"/>
          </p:cNvSpPr>
          <p:nvPr/>
        </p:nvSpPr>
        <p:spPr bwMode="auto">
          <a:xfrm>
            <a:off x="2305050" y="879475"/>
            <a:ext cx="4826000" cy="338138"/>
          </a:xfrm>
          <a:prstGeom prst="rect">
            <a:avLst/>
          </a:prstGeom>
          <a:noFill/>
          <a:ln w="9525">
            <a:noFill/>
            <a:miter lim="800000"/>
            <a:headEnd/>
            <a:tailEnd/>
          </a:ln>
        </p:spPr>
        <p:txBody>
          <a:bodyPr>
            <a:spAutoFit/>
          </a:bodyPr>
          <a:lstStyle/>
          <a:p>
            <a:r>
              <a:rPr lang="en-GB" sz="1600">
                <a:solidFill>
                  <a:srgbClr val="000000"/>
                </a:solidFill>
                <a:latin typeface="Franklin Gothic Book" pitchFamily="34" charset="0"/>
              </a:rPr>
              <a:t>FIRE SERVICES DEVELOP INNOVATIVE PROCUREMENT</a:t>
            </a:r>
          </a:p>
        </p:txBody>
      </p:sp>
      <p:sp>
        <p:nvSpPr>
          <p:cNvPr id="12292" name="Subtitle 2"/>
          <p:cNvSpPr txBox="1">
            <a:spLocks/>
          </p:cNvSpPr>
          <p:nvPr/>
        </p:nvSpPr>
        <p:spPr bwMode="auto">
          <a:xfrm>
            <a:off x="323528" y="1700808"/>
            <a:ext cx="8467725" cy="1512888"/>
          </a:xfrm>
          <a:prstGeom prst="rect">
            <a:avLst/>
          </a:prstGeom>
          <a:noFill/>
          <a:ln w="9525">
            <a:noFill/>
            <a:miter lim="800000"/>
            <a:headEnd/>
            <a:tailEnd/>
          </a:ln>
        </p:spPr>
        <p:txBody>
          <a:bodyPr/>
          <a:lstStyle/>
          <a:p>
            <a:pPr marL="273050" indent="-273050" algn="ctr">
              <a:spcBef>
                <a:spcPts val="575"/>
              </a:spcBef>
              <a:buClr>
                <a:srgbClr val="D34817"/>
              </a:buClr>
              <a:buSzPct val="85000"/>
              <a:buFont typeface="Wingdings 2" pitchFamily="18" charset="2"/>
              <a:buNone/>
            </a:pPr>
            <a:r>
              <a:rPr lang="en-GB" sz="2200" dirty="0" err="1">
                <a:solidFill>
                  <a:srgbClr val="FF6600"/>
                </a:solidFill>
                <a:latin typeface="Franklin Gothic Book" pitchFamily="34" charset="0"/>
                <a:hlinkClick r:id="rId3"/>
              </a:rPr>
              <a:t>www.fired-up.eu</a:t>
            </a:r>
            <a:endParaRPr lang="en-GB" sz="2200" dirty="0">
              <a:solidFill>
                <a:srgbClr val="FF6600"/>
              </a:solidFill>
              <a:latin typeface="Franklin Gothic Book" pitchFamily="34" charset="0"/>
            </a:endParaRPr>
          </a:p>
          <a:p>
            <a:pPr marL="273050" indent="-273050" algn="ctr">
              <a:spcBef>
                <a:spcPts val="575"/>
              </a:spcBef>
              <a:buClr>
                <a:srgbClr val="D34817"/>
              </a:buClr>
              <a:buSzPct val="85000"/>
              <a:buFont typeface="Wingdings 2" pitchFamily="18" charset="2"/>
              <a:buNone/>
            </a:pPr>
            <a:endParaRPr lang="en-GB" sz="2200" dirty="0">
              <a:solidFill>
                <a:srgbClr val="000000"/>
              </a:solidFill>
              <a:latin typeface="Franklin Gothic Book" pitchFamily="34" charset="0"/>
            </a:endParaRPr>
          </a:p>
          <a:p>
            <a:pPr marL="273050" indent="-273050" algn="ctr">
              <a:spcBef>
                <a:spcPts val="575"/>
              </a:spcBef>
              <a:buClr>
                <a:srgbClr val="D34817"/>
              </a:buClr>
              <a:buSzPct val="85000"/>
              <a:buFont typeface="Wingdings 2" pitchFamily="18" charset="2"/>
              <a:buNone/>
            </a:pPr>
            <a:r>
              <a:rPr lang="en-GB" sz="2200" dirty="0" err="1" smtClean="0">
                <a:solidFill>
                  <a:srgbClr val="000000"/>
                </a:solidFill>
                <a:latin typeface="Franklin Gothic Book" pitchFamily="34" charset="0"/>
                <a:hlinkClick r:id="rId4"/>
              </a:rPr>
              <a:t>Nicole.fletcher@london-fire.gov.uk</a:t>
            </a:r>
            <a:endParaRPr lang="en-GB" sz="2200" dirty="0" smtClean="0">
              <a:solidFill>
                <a:srgbClr val="000000"/>
              </a:solidFill>
              <a:latin typeface="Franklin Gothic Book" pitchFamily="34" charset="0"/>
            </a:endParaRPr>
          </a:p>
          <a:p>
            <a:pPr marL="273050" indent="-273050" algn="ctr">
              <a:spcBef>
                <a:spcPts val="575"/>
              </a:spcBef>
              <a:buClr>
                <a:srgbClr val="D34817"/>
              </a:buClr>
              <a:buSzPct val="85000"/>
              <a:buFont typeface="Wingdings 2" pitchFamily="18" charset="2"/>
              <a:buNone/>
            </a:pPr>
            <a:endParaRPr lang="en-GB" sz="2200" dirty="0">
              <a:solidFill>
                <a:srgbClr val="000000"/>
              </a:solidFill>
              <a:latin typeface="Franklin Gothic Book" pitchFamily="34" charset="0"/>
            </a:endParaRPr>
          </a:p>
          <a:p>
            <a:pPr marL="273050" indent="-273050" algn="ctr">
              <a:spcBef>
                <a:spcPts val="575"/>
              </a:spcBef>
              <a:buClr>
                <a:srgbClr val="D34817"/>
              </a:buClr>
              <a:buSzPct val="85000"/>
              <a:buFont typeface="Wingdings 2" pitchFamily="18" charset="2"/>
              <a:buNone/>
            </a:pPr>
            <a:r>
              <a:rPr lang="en-GB" sz="2200" dirty="0" err="1" smtClean="0">
                <a:solidFill>
                  <a:srgbClr val="000000"/>
                </a:solidFill>
                <a:latin typeface="Franklin Gothic Book" pitchFamily="34" charset="0"/>
                <a:hlinkClick r:id="rId5"/>
              </a:rPr>
              <a:t>Nick.brennan@delavale.com</a:t>
            </a:r>
            <a:endParaRPr lang="en-GB" sz="2200" dirty="0" smtClean="0">
              <a:solidFill>
                <a:srgbClr val="000000"/>
              </a:solidFill>
              <a:latin typeface="Franklin Gothic Book" pitchFamily="34" charset="0"/>
            </a:endParaRPr>
          </a:p>
          <a:p>
            <a:pPr marL="273050" indent="-273050" algn="ctr">
              <a:spcBef>
                <a:spcPts val="575"/>
              </a:spcBef>
              <a:buClr>
                <a:srgbClr val="D34817"/>
              </a:buClr>
              <a:buSzPct val="85000"/>
              <a:buFont typeface="Wingdings 2" pitchFamily="18" charset="2"/>
              <a:buNone/>
            </a:pPr>
            <a:r>
              <a:rPr lang="en-GB" sz="2200" dirty="0" smtClean="0">
                <a:solidFill>
                  <a:srgbClr val="000000"/>
                </a:solidFill>
                <a:latin typeface="Franklin Gothic Book" pitchFamily="34" charset="0"/>
              </a:rPr>
              <a:t>  </a:t>
            </a:r>
            <a:endParaRPr lang="en-GB" sz="2200" dirty="0">
              <a:solidFill>
                <a:srgbClr val="000000"/>
              </a:solidFill>
              <a:latin typeface="Franklin Gothic Book" pitchFamily="34" charset="0"/>
            </a:endParaRPr>
          </a:p>
        </p:txBody>
      </p:sp>
      <p:pic>
        <p:nvPicPr>
          <p:cNvPr id="12293" name="Picture 3" descr="FIRED-uP_2xLOWRES_ORANGE_DO.jpg"/>
          <p:cNvPicPr>
            <a:picLocks noChangeAspect="1"/>
          </p:cNvPicPr>
          <p:nvPr/>
        </p:nvPicPr>
        <p:blipFill>
          <a:blip r:embed="rId6" cstate="print"/>
          <a:srcRect/>
          <a:stretch>
            <a:fillRect/>
          </a:stretch>
        </p:blipFill>
        <p:spPr bwMode="auto">
          <a:xfrm>
            <a:off x="2916238" y="115888"/>
            <a:ext cx="3233737" cy="803275"/>
          </a:xfrm>
          <a:prstGeom prst="rect">
            <a:avLst/>
          </a:prstGeom>
          <a:noFill/>
          <a:ln w="9525">
            <a:noFill/>
            <a:miter lim="800000"/>
            <a:headEnd/>
            <a:tailEnd/>
          </a:ln>
        </p:spPr>
      </p:pic>
      <p:pic>
        <p:nvPicPr>
          <p:cNvPr id="12294" name="Picture 7" descr="logo_ce-en-quadri-lr(1).tif"/>
          <p:cNvPicPr>
            <a:picLocks noChangeAspect="1"/>
          </p:cNvPicPr>
          <p:nvPr/>
        </p:nvPicPr>
        <p:blipFill>
          <a:blip r:embed="rId7" cstate="print"/>
          <a:srcRect/>
          <a:stretch>
            <a:fillRect/>
          </a:stretch>
        </p:blipFill>
        <p:spPr bwMode="auto">
          <a:xfrm>
            <a:off x="7235825" y="5445125"/>
            <a:ext cx="1411288" cy="981075"/>
          </a:xfrm>
          <a:prstGeom prst="rect">
            <a:avLst/>
          </a:prstGeom>
          <a:noFill/>
          <a:ln w="9525">
            <a:noFill/>
            <a:miter lim="800000"/>
            <a:headEnd/>
            <a:tailEnd/>
          </a:ln>
        </p:spPr>
      </p:pic>
      <p:pic>
        <p:nvPicPr>
          <p:cNvPr id="12296" name="Picture 4" descr="LFB logo CMYK JPEG.jpg"/>
          <p:cNvPicPr>
            <a:picLocks noChangeAspect="1"/>
          </p:cNvPicPr>
          <p:nvPr/>
        </p:nvPicPr>
        <p:blipFill>
          <a:blip r:embed="rId8" cstate="print"/>
          <a:srcRect/>
          <a:stretch>
            <a:fillRect/>
          </a:stretch>
        </p:blipFill>
        <p:spPr bwMode="auto">
          <a:xfrm>
            <a:off x="366713" y="5599113"/>
            <a:ext cx="1944687" cy="84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Compliance or control or reference</p:Name>
  <p:Description>Documents are moved to the record centre after 18 months</p:Description>
  <p:Statement>This document is subject to an 18 month retention policy. This policy moves the document to the records centre 18 months after the date upon which it was last modified within the departmental workspace.</p:Statement>
  <p:PolicyItems>
    <p:PolicyItem featureId="Microsoft.Office.RecordsManagement.PolicyFeatures.PolicyAudit">
      <p:Name>Auditing</p:Name>
      <p:Description>Audits user actions on documents and list items to the Audit Log.</p:Description>
      <p:CustomData>
        <Audit>
          <Update/>
          <MoveCopy/>
          <DeleteRestore/>
        </Audit>
      </p:CustomData>
    </p:PolicyItem>
    <p:PolicyItem featureId="Microsoft.Office.RecordsManagement.PolicyFeatures.Expiration">
      <p:Name>Expiration</p:Name>
      <p:Description>Automatic scheduling of content for processing, and expiry of content that has reached its due date.</p:Description>
      <p:CustomData>
        <data>
          <formula id="Microsoft.Office.RecordsManagement.PolicyFeatures.Expiration.Formula.BuiltIn">
            <number>18</number>
            <property>Modified</property>
            <period>months</period>
          </formula>
          <action type="workflow" id="9771b7a6-918e-4a6c-8787-e5d77c26231a"/>
        </data>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Policy Auditing</Name>
    <Type>10001</Type>
    <SequenceNumber>1100</SequenceNumber>
    <Assembly>Microsoft.Office.Policy, Version=12.0.0.0, Culture=neutral, PublicKeyToken=71e9bce111e9429c</Assembly>
    <Class>Microsoft.Office.RecordsManagement.Internal.AuditHandler</Class>
    <Data/>
    <Filter/>
  </Receiver>
  <Receiver>
    <Name>Policy Auditing</Name>
    <Type>10002</Type>
    <SequenceNumber>1101</SequenceNumber>
    <Assembly>Microsoft.Office.Policy, Version=12.0.0.0, Culture=neutral, PublicKeyToken=71e9bce111e9429c</Assembly>
    <Class>Microsoft.Office.RecordsManagement.Internal.AuditHandler</Class>
    <Data/>
    <Filter/>
  </Receiver>
  <Receiver>
    <Name>Policy Auditing</Name>
    <Type>10004</Type>
    <SequenceNumber>1102</SequenceNumber>
    <Assembly>Microsoft.Office.Policy, Version=12.0.0.0, Culture=neutral, PublicKeyToken=71e9bce111e9429c</Assembly>
    <Class>Microsoft.Office.RecordsManagement.Internal.AuditHandler</Class>
    <Data/>
    <Filter/>
  </Receiver>
  <Receiver>
    <Name>Policy Auditing</Name>
    <Type>10006</Type>
    <SequenceNumber>1103</SequenceNumber>
    <Assembly>Microsoft.Office.Policy, Version=12.0.0.0, Culture=neutral, PublicKeyToken=71e9bce111e9429c</Assembly>
    <Class>Microsoft.Office.RecordsManagement.Internal.AuditHandler</Class>
    <Data/>
    <Filter/>
  </Receiver>
  <Receiver>
    <Name>Microsoft.Office.RecordsManagement.PolicyFeatures.ExpirationEventReceiver</Name>
    <Type>10001</Type>
    <SequenceNumber>101</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10002</Type>
    <SequenceNumber>102</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10004</Type>
    <SequenceNumber>103</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10006</Type>
    <SequenceNumber>104</SequenceNumber>
    <Assembly>Microsoft.Office.Policy, Version=12.0.0.0, Culture=neutral, PublicKeyToken=71e9bce111e9429c</Assembly>
    <Class>Microsoft.Office.RecordsManagement.Internal.UpdateExpireDate</Class>
    <Data/>
    <Filter/>
  </Receiver>
</spe:Receivers>
</file>

<file path=customXml/item4.xml><?xml version="1.0" encoding="utf-8"?>
<p:properties xmlns:p="http://schemas.microsoft.com/office/2006/metadata/properties" xmlns:xsi="http://www.w3.org/2001/XMLSchema-instance">
  <documentManagement>
    <DocumentReference xmlns="dd631fd0-5ce8-4365-a4ba-519a5c27cef8" xsi:nil="true"/>
    <ProtectiveMarking xmlns="dd631fd0-5ce8-4365-a4ba-519a5c27cef8">Not protectively marked</ProtectiveMarking>
    <DPA xmlns="dd631fd0-5ce8-4365-a4ba-519a5c27cef8">No</DPA>
    <DocumentStatus xmlns="dd631fd0-5ce8-4365-a4ba-519a5c27cef8">Draft</DocumentStatus>
    <DocumentPublisher xmlns="dd631fd0-5ce8-4365-a4ba-519a5c27cef8">LFB</DocumentPublisher>
    <DocumentDescription xmlns="dd631fd0-5ce8-4365-a4ba-519a5c27cef8" xsi:nil="true"/>
    <DocumentAuthor xmlns="dd631fd0-5ce8-4365-a4ba-519a5c27cef8">Project Mgr FIRED-uP</DocumentAuthor>
    <DocumentDate xmlns="dd631fd0-5ce8-4365-a4ba-519a5c27cef8">2015-03-08T23:00:00+00:00</DocumentDate>
    <DocumentClassification xmlns="dd631fd0-5ce8-4365-a4ba-519a5c27cef8">Cardiff2015</DocumentClassification>
    <eGMSSubject xmlns="dd631fd0-5ce8-4365-a4ba-519a5c27cef8" xsi:nil="true"/>
  </documentManagement>
</p:properties>
</file>

<file path=customXml/item5.xml><?xml version="1.0" encoding="utf-8"?>
<ct:contentTypeSchema xmlns:ct="http://schemas.microsoft.com/office/2006/metadata/contentType" xmlns:ma="http://schemas.microsoft.com/office/2006/metadata/properties/metaAttributes" ct:_="" ma:_="" ma:contentTypeName="Compliance or control or reference" ma:contentTypeID="0x01010009FC7463C0E143CC889ECF320636FDE600BE56191CEF1546EA86FE1A948BD75AE7007951F3746E540944BDD713D390BB89D0" ma:contentTypeVersion="8" ma:contentTypeDescription="" ma:contentTypeScope="" ma:versionID="1fcbc71f59e1cdca24d891520b93fe6b">
  <xsd:schema xmlns:xsd="http://www.w3.org/2001/XMLSchema" xmlns:p="http://schemas.microsoft.com/office/2006/metadata/properties" xmlns:ns2="dd631fd0-5ce8-4365-a4ba-519a5c27cef8" xmlns:ns3="1e0254c2-5d8c-42b1-bc20-e58a7eec7234" targetNamespace="http://schemas.microsoft.com/office/2006/metadata/properties" ma:root="true" ma:fieldsID="d0064ce672fc7948347730005b35613d" ns2:_="" ns3:_="">
    <xsd:import namespace="dd631fd0-5ce8-4365-a4ba-519a5c27cef8"/>
    <xsd:import namespace="1e0254c2-5d8c-42b1-bc20-e58a7eec7234"/>
    <xsd:element name="properties">
      <xsd:complexType>
        <xsd:sequence>
          <xsd:element name="documentManagement">
            <xsd:complexType>
              <xsd:all>
                <xsd:element ref="ns2:DocumentDescription" minOccurs="0"/>
                <xsd:element ref="ns2:DocumentReference" minOccurs="0"/>
                <xsd:element ref="ns2:DocumentAuthor"/>
                <xsd:element ref="ns2:DocumentStatus"/>
                <xsd:element ref="ns2:DocumentDate"/>
                <xsd:element ref="ns2:DocumentPublisher"/>
                <xsd:element ref="ns2:ProtectiveMarking"/>
                <xsd:element ref="ns2:DocumentClassification" minOccurs="0"/>
                <xsd:element ref="ns2:eGMSSubject" minOccurs="0"/>
                <xsd:element ref="ns2:DPA" minOccurs="0"/>
                <xsd:element ref="ns3:_dlc_Exempt" minOccurs="0"/>
                <xsd:element ref="ns3:_dlc_ExpireDateSaved" minOccurs="0"/>
                <xsd:element ref="ns3:_dlc_ExpireDate" minOccurs="0"/>
              </xsd:all>
            </xsd:complexType>
          </xsd:element>
        </xsd:sequence>
      </xsd:complexType>
    </xsd:element>
  </xsd:schema>
  <xsd:schema xmlns:xsd="http://www.w3.org/2001/XMLSchema" xmlns:dms="http://schemas.microsoft.com/office/2006/documentManagement/types" targetNamespace="dd631fd0-5ce8-4365-a4ba-519a5c27cef8" elementFormDefault="qualified">
    <xsd:import namespace="http://schemas.microsoft.com/office/2006/documentManagement/types"/>
    <xsd:element name="DocumentDescription" ma:index="8" nillable="true" ma:displayName="Document Description" ma:internalName="DocumentDescription">
      <xsd:simpleType>
        <xsd:restriction base="dms:Note"/>
      </xsd:simpleType>
    </xsd:element>
    <xsd:element name="DocumentReference" ma:index="9" nillable="true" ma:displayName="Document Reference" ma:internalName="DocumentReference">
      <xsd:simpleType>
        <xsd:restriction base="dms:Text"/>
      </xsd:simpleType>
    </xsd:element>
    <xsd:element name="DocumentAuthor" ma:index="10" ma:displayName="Document Author" ma:internalName="DocumentAuthor">
      <xsd:simpleType>
        <xsd:restriction base="dms:Text"/>
      </xsd:simpleType>
    </xsd:element>
    <xsd:element name="DocumentStatus" ma:index="11" ma:displayName="Document Status" ma:default="Draft" ma:format="Dropdown" ma:internalName="DocumentStatus">
      <xsd:simpleType>
        <xsd:restriction base="dms:Choice">
          <xsd:enumeration value="Draft"/>
          <xsd:enumeration value="Final"/>
        </xsd:restriction>
      </xsd:simpleType>
    </xsd:element>
    <xsd:element name="DocumentDate" ma:index="12" ma:displayName="Document Date" ma:default="[today]" ma:format="DateOnly" ma:internalName="DocumentDate">
      <xsd:simpleType>
        <xsd:restriction base="dms:DateTime"/>
      </xsd:simpleType>
    </xsd:element>
    <xsd:element name="DocumentPublisher" ma:index="13" ma:displayName="Document Publisher" ma:default="LFB" ma:internalName="DocumentPublisher">
      <xsd:simpleType>
        <xsd:restriction base="dms:Text"/>
      </xsd:simpleType>
    </xsd:element>
    <xsd:element name="ProtectiveMarking" ma:index="14" ma:displayName="Protective Marking" ma:default="Not protectively marked" ma:internalName="ProtectiveMarking">
      <xsd:simpleType>
        <xsd:restriction base="dms:Choice">
          <xsd:enumeration value="Not protectively marked"/>
          <xsd:enumeration value="Protect"/>
          <xsd:enumeration value="Restrict"/>
          <xsd:enumeration value="Confidential"/>
          <xsd:enumeration value="Secret"/>
          <xsd:enumeration value="Top secret"/>
        </xsd:restriction>
      </xsd:simpleType>
    </xsd:element>
    <xsd:element name="DocumentClassification" ma:index="15" nillable="true" ma:displayName="Document Classification" ma:internalName="DocumentClassification">
      <xsd:simpleType>
        <xsd:restriction base="dms:Text"/>
      </xsd:simpleType>
    </xsd:element>
    <xsd:element name="eGMSSubject" ma:index="16" nillable="true" ma:displayName="e-GMS Subject" ma:hidden="true" ma:internalName="eGMSSubject">
      <xsd:simpleType>
        <xsd:restriction base="dms:Text"/>
      </xsd:simpleType>
    </xsd:element>
    <xsd:element name="DPA" ma:index="17" nillable="true" ma:displayName="DPA" ma:default="No" ma:hidden="true" ma:internalName="DPA">
      <xsd:simpleType>
        <xsd:restriction base="dms:Choice">
          <xsd:enumeration value="Yes"/>
          <xsd:enumeration value="No"/>
        </xsd:restriction>
      </xsd:simpleType>
    </xsd:element>
  </xsd:schema>
  <xsd:schema xmlns:xsd="http://www.w3.org/2001/XMLSchema" xmlns:dms="http://schemas.microsoft.com/office/2006/documentManagement/types" targetNamespace="1e0254c2-5d8c-42b1-bc20-e58a7eec7234" elementFormDefault="qualified">
    <xsd:import namespace="http://schemas.microsoft.com/office/2006/documentManagement/types"/>
    <xsd:element name="_dlc_Exempt" ma:index="18" nillable="true" ma:displayName="Exempt from Policy" ma:description="" ma:hidden="true" ma:internalName="_dlc_Exempt" ma:readOnly="true">
      <xsd:simpleType>
        <xsd:restriction base="dms:Unknown"/>
      </xsd:simpleType>
    </xsd:element>
    <xsd:element name="_dlc_ExpireDateSaved" ma:index="19" nillable="true" ma:displayName="Original Expiration Date" ma:description="" ma:hidden="true" ma:internalName="_dlc_ExpireDateSaved" ma:readOnly="true">
      <xsd:simpleType>
        <xsd:restriction base="dms:DateTime"/>
      </xsd:simpleType>
    </xsd:element>
    <xsd:element name="_dlc_ExpireDate" ma:index="20" nillable="true" ma:displayName="Expiration Date" ma:description=""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6.xml><?xml version="1.0" encoding="utf-8"?>
<LongProperties xmlns="http://schemas.microsoft.com/office/2006/metadata/longProperties"/>
</file>

<file path=customXml/itemProps1.xml><?xml version="1.0" encoding="utf-8"?>
<ds:datastoreItem xmlns:ds="http://schemas.openxmlformats.org/officeDocument/2006/customXml" ds:itemID="{E7FAF919-5EF7-4A87-B64B-19AC836F18E9}">
  <ds:schemaRefs>
    <ds:schemaRef ds:uri="office.server.policy"/>
  </ds:schemaRefs>
</ds:datastoreItem>
</file>

<file path=customXml/itemProps2.xml><?xml version="1.0" encoding="utf-8"?>
<ds:datastoreItem xmlns:ds="http://schemas.openxmlformats.org/officeDocument/2006/customXml" ds:itemID="{109EB30F-ED1F-45E0-AEC8-F20E93B85B4B}">
  <ds:schemaRefs>
    <ds:schemaRef ds:uri="http://schemas.microsoft.com/sharepoint/v3/contenttype/forms"/>
  </ds:schemaRefs>
</ds:datastoreItem>
</file>

<file path=customXml/itemProps3.xml><?xml version="1.0" encoding="utf-8"?>
<ds:datastoreItem xmlns:ds="http://schemas.openxmlformats.org/officeDocument/2006/customXml" ds:itemID="{B774BF7F-481F-4115-A4C4-B13F7C2C1C6A}">
  <ds:schemaRefs>
    <ds:schemaRef ds:uri="http://schemas.microsoft.com/sharepoint/events"/>
  </ds:schemaRefs>
</ds:datastoreItem>
</file>

<file path=customXml/itemProps4.xml><?xml version="1.0" encoding="utf-8"?>
<ds:datastoreItem xmlns:ds="http://schemas.openxmlformats.org/officeDocument/2006/customXml" ds:itemID="{0D8AEB0E-7E22-4584-B449-160C06FCDF84}">
  <ds:schemaRefs>
    <ds:schemaRef ds:uri="http://schemas.microsoft.com/office/2006/metadata/properties"/>
    <ds:schemaRef ds:uri="dd631fd0-5ce8-4365-a4ba-519a5c27cef8"/>
  </ds:schemaRefs>
</ds:datastoreItem>
</file>

<file path=customXml/itemProps5.xml><?xml version="1.0" encoding="utf-8"?>
<ds:datastoreItem xmlns:ds="http://schemas.openxmlformats.org/officeDocument/2006/customXml" ds:itemID="{D8E57E55-0C12-483C-A8D3-E4E026359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31fd0-5ce8-4365-a4ba-519a5c27cef8"/>
    <ds:schemaRef ds:uri="1e0254c2-5d8c-42b1-bc20-e58a7eec723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6.xml><?xml version="1.0" encoding="utf-8"?>
<ds:datastoreItem xmlns:ds="http://schemas.openxmlformats.org/officeDocument/2006/customXml" ds:itemID="{D9C6701D-3269-4D1C-B57D-EC55BC2CD35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Equity</Template>
  <TotalTime>1210</TotalTime>
  <Words>475</Words>
  <Application>Microsoft Office PowerPoint</Application>
  <PresentationFormat>On-screen Show (4:3)</PresentationFormat>
  <Paragraphs>87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Equity</vt:lpstr>
      <vt:lpstr>ICT-34: Capitalising on the achievements of FIRED-uP</vt:lpstr>
      <vt:lpstr>Why FIRED-uP? </vt:lpstr>
      <vt:lpstr>What did we do? </vt:lpstr>
      <vt:lpstr>Why telematics and equipment monitoring?</vt:lpstr>
      <vt:lpstr>The future: ICT-34?</vt:lpstr>
      <vt:lpstr>Expected benefits of hybrid drives</vt:lpstr>
      <vt:lpstr>Our challenges?</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Anne Finnane</dc:creator>
  <cp:lastModifiedBy>Brennan</cp:lastModifiedBy>
  <cp:revision>91</cp:revision>
  <dcterms:created xsi:type="dcterms:W3CDTF">2012-11-20T12:01:22Z</dcterms:created>
  <dcterms:modified xsi:type="dcterms:W3CDTF">2015-10-22T10:05:30Z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ExpireDate">
    <vt:lpwstr>2017-01-06T17:32:50Z</vt:lpwstr>
  </property>
  <property fmtid="{D5CDD505-2E9C-101B-9397-08002B2CF9AE}" pid="3" name="ContentType">
    <vt:lpwstr>Compliance or control or reference</vt:lpwstr>
  </property>
</Properties>
</file>