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329" r:id="rId3"/>
    <p:sldId id="332" r:id="rId4"/>
    <p:sldId id="333" r:id="rId5"/>
    <p:sldId id="331" r:id="rId6"/>
    <p:sldId id="326" r:id="rId7"/>
    <p:sldId id="343" r:id="rId8"/>
    <p:sldId id="344" r:id="rId9"/>
    <p:sldId id="34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fía Moreno" initials="S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16AF64"/>
    <a:srgbClr val="E6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AC283-0399-4157-A0D7-3616A8A13B18}" type="datetimeFigureOut">
              <a:rPr lang="en-GB" smtClean="0"/>
              <a:pPr/>
              <a:t>09/10/2015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BD27-4AB5-4E86-B21A-E9A7AB10E35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15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305FBB-40F6-4AE0-BD4A-A0AA02CD5D7D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9800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 Light"/>
                <a:cs typeface="Open Sans Ligh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7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 Light"/>
                <a:cs typeface="Open Sans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 Light"/>
                <a:cs typeface="Open Sans Light"/>
              </a:defRPr>
            </a:lvl1pPr>
            <a:lvl2pPr>
              <a:defRPr>
                <a:latin typeface="Open Sans Light"/>
                <a:cs typeface="Open Sans Light"/>
              </a:defRPr>
            </a:lvl2pPr>
            <a:lvl3pPr>
              <a:defRPr>
                <a:latin typeface="Open Sans Light"/>
                <a:cs typeface="Open Sans Light"/>
              </a:defRPr>
            </a:lvl3pPr>
            <a:lvl4pPr>
              <a:defRPr>
                <a:latin typeface="Open Sans Light"/>
                <a:cs typeface="Open Sans Light"/>
              </a:defRPr>
            </a:lvl4pPr>
            <a:lvl5pPr>
              <a:defRPr>
                <a:latin typeface="Open Sans Light"/>
                <a:cs typeface="Open Sans Light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5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Open Sans Light"/>
                <a:cs typeface="Open Sans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Open Sans Light"/>
                <a:cs typeface="Open Sans Light"/>
              </a:defRPr>
            </a:lvl1pPr>
            <a:lvl2pPr>
              <a:defRPr>
                <a:latin typeface="Open Sans Light"/>
                <a:cs typeface="Open Sans Light"/>
              </a:defRPr>
            </a:lvl2pPr>
            <a:lvl3pPr>
              <a:defRPr>
                <a:latin typeface="Open Sans Light"/>
                <a:cs typeface="Open Sans Light"/>
              </a:defRPr>
            </a:lvl3pPr>
            <a:lvl4pPr>
              <a:defRPr>
                <a:latin typeface="Open Sans Light"/>
                <a:cs typeface="Open Sans Light"/>
              </a:defRPr>
            </a:lvl4pPr>
            <a:lvl5pPr>
              <a:defRPr>
                <a:latin typeface="Open Sans Light"/>
                <a:cs typeface="Open Sans Light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7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7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86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5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5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3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48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80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2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068" y="274638"/>
            <a:ext cx="7865732" cy="1143000"/>
          </a:xfrm>
          <a:prstGeom prst="rect">
            <a:avLst/>
          </a:prstGeom>
        </p:spPr>
        <p:txBody>
          <a:bodyPr/>
          <a:lstStyle>
            <a:lvl1pPr algn="r">
              <a:defRPr sz="3600">
                <a:latin typeface="Open Sans Light"/>
                <a:cs typeface="Open Sans Ligh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1529"/>
            <a:ext cx="8229600" cy="4528173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35599" y="6492875"/>
            <a:ext cx="2708401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F5D8C1DD-2145-493E-A182-BF600D44F2FA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5" name="Gruppo 211"/>
          <p:cNvGrpSpPr/>
          <p:nvPr userDrawn="1"/>
        </p:nvGrpSpPr>
        <p:grpSpPr>
          <a:xfrm>
            <a:off x="1536998" y="6460604"/>
            <a:ext cx="1728176" cy="230832"/>
            <a:chOff x="332672" y="9330680"/>
            <a:chExt cx="1728176" cy="230832"/>
          </a:xfrm>
        </p:grpSpPr>
        <p:sp>
          <p:nvSpPr>
            <p:cNvPr id="7" name="Rettangolo 318"/>
            <p:cNvSpPr/>
            <p:nvPr/>
          </p:nvSpPr>
          <p:spPr>
            <a:xfrm>
              <a:off x="548896" y="9330680"/>
              <a:ext cx="151195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fontAlgn="base">
                <a:spcAft>
                  <a:spcPts val="1000"/>
                </a:spcAft>
              </a:pPr>
              <a:r>
                <a:rPr lang="en-US" sz="9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www.stopandgoproject.eu</a:t>
              </a:r>
            </a:p>
          </p:txBody>
        </p:sp>
        <p:grpSp>
          <p:nvGrpSpPr>
            <p:cNvPr id="8" name="Group 155"/>
            <p:cNvGrpSpPr>
              <a:grpSpLocks noChangeAspect="1"/>
            </p:cNvGrpSpPr>
            <p:nvPr/>
          </p:nvGrpSpPr>
          <p:grpSpPr bwMode="auto">
            <a:xfrm>
              <a:off x="332672" y="9374096"/>
              <a:ext cx="144000" cy="144000"/>
              <a:chOff x="580" y="36"/>
              <a:chExt cx="528" cy="528"/>
            </a:xfrm>
          </p:grpSpPr>
          <p:sp>
            <p:nvSpPr>
              <p:cNvPr id="9" name="Freeform 173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18" y="5"/>
                  </a:cxn>
                  <a:cxn ang="0">
                    <a:pos x="154" y="25"/>
                  </a:cxn>
                  <a:cxn ang="0">
                    <a:pos x="116" y="45"/>
                  </a:cxn>
                  <a:cxn ang="0">
                    <a:pos x="82" y="76"/>
                  </a:cxn>
                  <a:cxn ang="0">
                    <a:pos x="53" y="106"/>
                  </a:cxn>
                  <a:cxn ang="0">
                    <a:pos x="29" y="142"/>
                  </a:cxn>
                  <a:cxn ang="0">
                    <a:pos x="12" y="182"/>
                  </a:cxn>
                  <a:cxn ang="0">
                    <a:pos x="2" y="228"/>
                  </a:cxn>
                  <a:cxn ang="0">
                    <a:pos x="0" y="274"/>
                  </a:cxn>
                  <a:cxn ang="0">
                    <a:pos x="8" y="319"/>
                  </a:cxn>
                  <a:cxn ang="0">
                    <a:pos x="22" y="365"/>
                  </a:cxn>
                  <a:cxn ang="0">
                    <a:pos x="42" y="406"/>
                  </a:cxn>
                  <a:cxn ang="0">
                    <a:pos x="67" y="441"/>
                  </a:cxn>
                  <a:cxn ang="0">
                    <a:pos x="98" y="472"/>
                  </a:cxn>
                  <a:cxn ang="0">
                    <a:pos x="133" y="497"/>
                  </a:cxn>
                  <a:cxn ang="0">
                    <a:pos x="171" y="512"/>
                  </a:cxn>
                  <a:cxn ang="0">
                    <a:pos x="213" y="527"/>
                  </a:cxn>
                  <a:cxn ang="0">
                    <a:pos x="348" y="517"/>
                  </a:cxn>
                  <a:cxn ang="0">
                    <a:pos x="389" y="497"/>
                  </a:cxn>
                  <a:cxn ang="0">
                    <a:pos x="242" y="492"/>
                  </a:cxn>
                  <a:cxn ang="0">
                    <a:pos x="217" y="487"/>
                  </a:cxn>
                  <a:cxn ang="0">
                    <a:pos x="196" y="467"/>
                  </a:cxn>
                  <a:cxn ang="0">
                    <a:pos x="141" y="456"/>
                  </a:cxn>
                  <a:cxn ang="0">
                    <a:pos x="108" y="431"/>
                  </a:cxn>
                  <a:cxn ang="0">
                    <a:pos x="113" y="406"/>
                  </a:cxn>
                  <a:cxn ang="0">
                    <a:pos x="168" y="401"/>
                  </a:cxn>
                  <a:cxn ang="0">
                    <a:pos x="98" y="395"/>
                  </a:cxn>
                  <a:cxn ang="0">
                    <a:pos x="68" y="365"/>
                  </a:cxn>
                  <a:cxn ang="0">
                    <a:pos x="48" y="329"/>
                  </a:cxn>
                  <a:cxn ang="0">
                    <a:pos x="39" y="289"/>
                  </a:cxn>
                  <a:cxn ang="0">
                    <a:pos x="526" y="274"/>
                  </a:cxn>
                  <a:cxn ang="0">
                    <a:pos x="525" y="258"/>
                  </a:cxn>
                  <a:cxn ang="0">
                    <a:pos x="40" y="238"/>
                  </a:cxn>
                  <a:cxn ang="0">
                    <a:pos x="48" y="197"/>
                  </a:cxn>
                  <a:cxn ang="0">
                    <a:pos x="64" y="162"/>
                  </a:cxn>
                  <a:cxn ang="0">
                    <a:pos x="85" y="126"/>
                  </a:cxn>
                  <a:cxn ang="0">
                    <a:pos x="105" y="116"/>
                  </a:cxn>
                  <a:cxn ang="0">
                    <a:pos x="129" y="86"/>
                  </a:cxn>
                  <a:cxn ang="0">
                    <a:pos x="163" y="65"/>
                  </a:cxn>
                  <a:cxn ang="0">
                    <a:pos x="205" y="55"/>
                  </a:cxn>
                  <a:cxn ang="0">
                    <a:pos x="232" y="45"/>
                  </a:cxn>
                  <a:cxn ang="0">
                    <a:pos x="396" y="40"/>
                  </a:cxn>
                  <a:cxn ang="0">
                    <a:pos x="358" y="20"/>
                  </a:cxn>
                  <a:cxn ang="0">
                    <a:pos x="317" y="5"/>
                  </a:cxn>
                </a:cxnLst>
                <a:rect l="0" t="0" r="r" b="b"/>
                <a:pathLst>
                  <a:path w="528" h="528">
                    <a:moveTo>
                      <a:pt x="317" y="5"/>
                    </a:moveTo>
                    <a:lnTo>
                      <a:pt x="218" y="5"/>
                    </a:lnTo>
                    <a:lnTo>
                      <a:pt x="174" y="15"/>
                    </a:lnTo>
                    <a:lnTo>
                      <a:pt x="154" y="25"/>
                    </a:lnTo>
                    <a:lnTo>
                      <a:pt x="134" y="35"/>
                    </a:lnTo>
                    <a:lnTo>
                      <a:pt x="116" y="45"/>
                    </a:lnTo>
                    <a:lnTo>
                      <a:pt x="98" y="60"/>
                    </a:lnTo>
                    <a:lnTo>
                      <a:pt x="82" y="76"/>
                    </a:lnTo>
                    <a:lnTo>
                      <a:pt x="67" y="91"/>
                    </a:lnTo>
                    <a:lnTo>
                      <a:pt x="53" y="106"/>
                    </a:lnTo>
                    <a:lnTo>
                      <a:pt x="40" y="126"/>
                    </a:lnTo>
                    <a:lnTo>
                      <a:pt x="29" y="142"/>
                    </a:lnTo>
                    <a:lnTo>
                      <a:pt x="20" y="162"/>
                    </a:lnTo>
                    <a:lnTo>
                      <a:pt x="12" y="182"/>
                    </a:lnTo>
                    <a:lnTo>
                      <a:pt x="6" y="203"/>
                    </a:lnTo>
                    <a:lnTo>
                      <a:pt x="2" y="228"/>
                    </a:lnTo>
                    <a:lnTo>
                      <a:pt x="0" y="248"/>
                    </a:lnTo>
                    <a:lnTo>
                      <a:pt x="0" y="274"/>
                    </a:lnTo>
                    <a:lnTo>
                      <a:pt x="3" y="299"/>
                    </a:lnTo>
                    <a:lnTo>
                      <a:pt x="8" y="319"/>
                    </a:lnTo>
                    <a:lnTo>
                      <a:pt x="14" y="345"/>
                    </a:lnTo>
                    <a:lnTo>
                      <a:pt x="22" y="365"/>
                    </a:lnTo>
                    <a:lnTo>
                      <a:pt x="31" y="385"/>
                    </a:lnTo>
                    <a:lnTo>
                      <a:pt x="42" y="406"/>
                    </a:lnTo>
                    <a:lnTo>
                      <a:pt x="54" y="426"/>
                    </a:lnTo>
                    <a:lnTo>
                      <a:pt x="67" y="441"/>
                    </a:lnTo>
                    <a:lnTo>
                      <a:pt x="82" y="456"/>
                    </a:lnTo>
                    <a:lnTo>
                      <a:pt x="98" y="472"/>
                    </a:lnTo>
                    <a:lnTo>
                      <a:pt x="115" y="482"/>
                    </a:lnTo>
                    <a:lnTo>
                      <a:pt x="133" y="497"/>
                    </a:lnTo>
                    <a:lnTo>
                      <a:pt x="152" y="507"/>
                    </a:lnTo>
                    <a:lnTo>
                      <a:pt x="171" y="512"/>
                    </a:lnTo>
                    <a:lnTo>
                      <a:pt x="192" y="522"/>
                    </a:lnTo>
                    <a:lnTo>
                      <a:pt x="213" y="527"/>
                    </a:lnTo>
                    <a:lnTo>
                      <a:pt x="304" y="527"/>
                    </a:lnTo>
                    <a:lnTo>
                      <a:pt x="348" y="517"/>
                    </a:lnTo>
                    <a:lnTo>
                      <a:pt x="369" y="507"/>
                    </a:lnTo>
                    <a:lnTo>
                      <a:pt x="389" y="497"/>
                    </a:lnTo>
                    <a:lnTo>
                      <a:pt x="398" y="492"/>
                    </a:lnTo>
                    <a:lnTo>
                      <a:pt x="242" y="492"/>
                    </a:lnTo>
                    <a:lnTo>
                      <a:pt x="230" y="487"/>
                    </a:lnTo>
                    <a:lnTo>
                      <a:pt x="217" y="487"/>
                    </a:lnTo>
                    <a:lnTo>
                      <a:pt x="204" y="477"/>
                    </a:lnTo>
                    <a:lnTo>
                      <a:pt x="196" y="467"/>
                    </a:lnTo>
                    <a:lnTo>
                      <a:pt x="176" y="467"/>
                    </a:lnTo>
                    <a:lnTo>
                      <a:pt x="141" y="456"/>
                    </a:lnTo>
                    <a:lnTo>
                      <a:pt x="124" y="441"/>
                    </a:lnTo>
                    <a:lnTo>
                      <a:pt x="108" y="431"/>
                    </a:lnTo>
                    <a:lnTo>
                      <a:pt x="95" y="416"/>
                    </a:lnTo>
                    <a:lnTo>
                      <a:pt x="113" y="406"/>
                    </a:lnTo>
                    <a:lnTo>
                      <a:pt x="131" y="401"/>
                    </a:lnTo>
                    <a:lnTo>
                      <a:pt x="168" y="401"/>
                    </a:lnTo>
                    <a:lnTo>
                      <a:pt x="177" y="395"/>
                    </a:lnTo>
                    <a:lnTo>
                      <a:pt x="98" y="395"/>
                    </a:lnTo>
                    <a:lnTo>
                      <a:pt x="81" y="380"/>
                    </a:lnTo>
                    <a:lnTo>
                      <a:pt x="68" y="365"/>
                    </a:lnTo>
                    <a:lnTo>
                      <a:pt x="57" y="350"/>
                    </a:lnTo>
                    <a:lnTo>
                      <a:pt x="48" y="329"/>
                    </a:lnTo>
                    <a:lnTo>
                      <a:pt x="43" y="309"/>
                    </a:lnTo>
                    <a:lnTo>
                      <a:pt x="39" y="289"/>
                    </a:lnTo>
                    <a:lnTo>
                      <a:pt x="38" y="274"/>
                    </a:lnTo>
                    <a:lnTo>
                      <a:pt x="526" y="274"/>
                    </a:lnTo>
                    <a:lnTo>
                      <a:pt x="526" y="263"/>
                    </a:lnTo>
                    <a:lnTo>
                      <a:pt x="525" y="258"/>
                    </a:lnTo>
                    <a:lnTo>
                      <a:pt x="38" y="258"/>
                    </a:lnTo>
                    <a:lnTo>
                      <a:pt x="40" y="238"/>
                    </a:lnTo>
                    <a:lnTo>
                      <a:pt x="43" y="218"/>
                    </a:lnTo>
                    <a:lnTo>
                      <a:pt x="48" y="197"/>
                    </a:lnTo>
                    <a:lnTo>
                      <a:pt x="56" y="177"/>
                    </a:lnTo>
                    <a:lnTo>
                      <a:pt x="64" y="162"/>
                    </a:lnTo>
                    <a:lnTo>
                      <a:pt x="74" y="142"/>
                    </a:lnTo>
                    <a:lnTo>
                      <a:pt x="85" y="126"/>
                    </a:lnTo>
                    <a:lnTo>
                      <a:pt x="123" y="126"/>
                    </a:lnTo>
                    <a:lnTo>
                      <a:pt x="105" y="116"/>
                    </a:lnTo>
                    <a:lnTo>
                      <a:pt x="115" y="101"/>
                    </a:lnTo>
                    <a:lnTo>
                      <a:pt x="129" y="86"/>
                    </a:lnTo>
                    <a:lnTo>
                      <a:pt x="145" y="76"/>
                    </a:lnTo>
                    <a:lnTo>
                      <a:pt x="163" y="65"/>
                    </a:lnTo>
                    <a:lnTo>
                      <a:pt x="182" y="55"/>
                    </a:lnTo>
                    <a:lnTo>
                      <a:pt x="205" y="55"/>
                    </a:lnTo>
                    <a:lnTo>
                      <a:pt x="210" y="50"/>
                    </a:lnTo>
                    <a:lnTo>
                      <a:pt x="232" y="45"/>
                    </a:lnTo>
                    <a:lnTo>
                      <a:pt x="250" y="40"/>
                    </a:lnTo>
                    <a:lnTo>
                      <a:pt x="396" y="40"/>
                    </a:lnTo>
                    <a:lnTo>
                      <a:pt x="378" y="30"/>
                    </a:lnTo>
                    <a:lnTo>
                      <a:pt x="358" y="20"/>
                    </a:lnTo>
                    <a:lnTo>
                      <a:pt x="338" y="15"/>
                    </a:lnTo>
                    <a:lnTo>
                      <a:pt x="317" y="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0" name="Freeform 172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380"/>
                  </a:cxn>
                  <a:cxn ang="0">
                    <a:pos x="235" y="380"/>
                  </a:cxn>
                  <a:cxn ang="0">
                    <a:pos x="255" y="492"/>
                  </a:cxn>
                  <a:cxn ang="0">
                    <a:pos x="272" y="492"/>
                  </a:cxn>
                  <a:cxn ang="0">
                    <a:pos x="272" y="380"/>
                  </a:cxn>
                </a:cxnLst>
                <a:rect l="0" t="0" r="r" b="b"/>
                <a:pathLst>
                  <a:path w="528" h="528">
                    <a:moveTo>
                      <a:pt x="272" y="380"/>
                    </a:moveTo>
                    <a:lnTo>
                      <a:pt x="235" y="380"/>
                    </a:lnTo>
                    <a:lnTo>
                      <a:pt x="255" y="492"/>
                    </a:lnTo>
                    <a:lnTo>
                      <a:pt x="272" y="492"/>
                    </a:lnTo>
                    <a:lnTo>
                      <a:pt x="272" y="38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1" name="Freeform 171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06" y="380"/>
                  </a:cxn>
                  <a:cxn ang="0">
                    <a:pos x="313" y="380"/>
                  </a:cxn>
                  <a:cxn ang="0">
                    <a:pos x="333" y="385"/>
                  </a:cxn>
                  <a:cxn ang="0">
                    <a:pos x="352" y="385"/>
                  </a:cxn>
                  <a:cxn ang="0">
                    <a:pos x="371" y="390"/>
                  </a:cxn>
                  <a:cxn ang="0">
                    <a:pos x="363" y="416"/>
                  </a:cxn>
                  <a:cxn ang="0">
                    <a:pos x="353" y="436"/>
                  </a:cxn>
                  <a:cxn ang="0">
                    <a:pos x="343" y="451"/>
                  </a:cxn>
                  <a:cxn ang="0">
                    <a:pos x="331" y="467"/>
                  </a:cxn>
                  <a:cxn ang="0">
                    <a:pos x="318" y="482"/>
                  </a:cxn>
                  <a:cxn ang="0">
                    <a:pos x="309" y="487"/>
                  </a:cxn>
                  <a:cxn ang="0">
                    <a:pos x="297" y="487"/>
                  </a:cxn>
                  <a:cxn ang="0">
                    <a:pos x="284" y="492"/>
                  </a:cxn>
                  <a:cxn ang="0">
                    <a:pos x="398" y="492"/>
                  </a:cxn>
                  <a:cxn ang="0">
                    <a:pos x="408" y="487"/>
                  </a:cxn>
                  <a:cxn ang="0">
                    <a:pos x="420" y="477"/>
                  </a:cxn>
                  <a:cxn ang="0">
                    <a:pos x="343" y="477"/>
                  </a:cxn>
                  <a:cxn ang="0">
                    <a:pos x="355" y="461"/>
                  </a:cxn>
                  <a:cxn ang="0">
                    <a:pos x="365" y="446"/>
                  </a:cxn>
                  <a:cxn ang="0">
                    <a:pos x="375" y="426"/>
                  </a:cxn>
                  <a:cxn ang="0">
                    <a:pos x="383" y="411"/>
                  </a:cxn>
                  <a:cxn ang="0">
                    <a:pos x="404" y="406"/>
                  </a:cxn>
                  <a:cxn ang="0">
                    <a:pos x="442" y="406"/>
                  </a:cxn>
                  <a:cxn ang="0">
                    <a:pos x="425" y="395"/>
                  </a:cxn>
                  <a:cxn ang="0">
                    <a:pos x="406" y="385"/>
                  </a:cxn>
                  <a:cxn ang="0">
                    <a:pos x="406" y="380"/>
                  </a:cxn>
                </a:cxnLst>
                <a:rect l="0" t="0" r="r" b="b"/>
                <a:pathLst>
                  <a:path w="528" h="528">
                    <a:moveTo>
                      <a:pt x="406" y="380"/>
                    </a:moveTo>
                    <a:lnTo>
                      <a:pt x="313" y="380"/>
                    </a:lnTo>
                    <a:lnTo>
                      <a:pt x="333" y="385"/>
                    </a:lnTo>
                    <a:lnTo>
                      <a:pt x="352" y="385"/>
                    </a:lnTo>
                    <a:lnTo>
                      <a:pt x="371" y="390"/>
                    </a:lnTo>
                    <a:lnTo>
                      <a:pt x="363" y="416"/>
                    </a:lnTo>
                    <a:lnTo>
                      <a:pt x="353" y="436"/>
                    </a:lnTo>
                    <a:lnTo>
                      <a:pt x="343" y="451"/>
                    </a:lnTo>
                    <a:lnTo>
                      <a:pt x="331" y="467"/>
                    </a:lnTo>
                    <a:lnTo>
                      <a:pt x="318" y="482"/>
                    </a:lnTo>
                    <a:lnTo>
                      <a:pt x="309" y="487"/>
                    </a:lnTo>
                    <a:lnTo>
                      <a:pt x="297" y="487"/>
                    </a:lnTo>
                    <a:lnTo>
                      <a:pt x="284" y="492"/>
                    </a:lnTo>
                    <a:lnTo>
                      <a:pt x="398" y="492"/>
                    </a:lnTo>
                    <a:lnTo>
                      <a:pt x="408" y="487"/>
                    </a:lnTo>
                    <a:lnTo>
                      <a:pt x="420" y="477"/>
                    </a:lnTo>
                    <a:lnTo>
                      <a:pt x="343" y="477"/>
                    </a:lnTo>
                    <a:lnTo>
                      <a:pt x="355" y="461"/>
                    </a:lnTo>
                    <a:lnTo>
                      <a:pt x="365" y="446"/>
                    </a:lnTo>
                    <a:lnTo>
                      <a:pt x="375" y="426"/>
                    </a:lnTo>
                    <a:lnTo>
                      <a:pt x="383" y="411"/>
                    </a:lnTo>
                    <a:lnTo>
                      <a:pt x="404" y="406"/>
                    </a:lnTo>
                    <a:lnTo>
                      <a:pt x="442" y="406"/>
                    </a:lnTo>
                    <a:lnTo>
                      <a:pt x="425" y="395"/>
                    </a:lnTo>
                    <a:lnTo>
                      <a:pt x="406" y="385"/>
                    </a:lnTo>
                    <a:lnTo>
                      <a:pt x="406" y="38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2" name="Freeform 170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526" y="274"/>
                  </a:cxn>
                  <a:cxn ang="0">
                    <a:pos x="489" y="274"/>
                  </a:cxn>
                  <a:cxn ang="0">
                    <a:pos x="487" y="294"/>
                  </a:cxn>
                  <a:cxn ang="0">
                    <a:pos x="484" y="314"/>
                  </a:cxn>
                  <a:cxn ang="0">
                    <a:pos x="478" y="335"/>
                  </a:cxn>
                  <a:cxn ang="0">
                    <a:pos x="471" y="355"/>
                  </a:cxn>
                  <a:cxn ang="0">
                    <a:pos x="462" y="370"/>
                  </a:cxn>
                  <a:cxn ang="0">
                    <a:pos x="452" y="390"/>
                  </a:cxn>
                  <a:cxn ang="0">
                    <a:pos x="442" y="406"/>
                  </a:cxn>
                  <a:cxn ang="0">
                    <a:pos x="404" y="406"/>
                  </a:cxn>
                  <a:cxn ang="0">
                    <a:pos x="422" y="411"/>
                  </a:cxn>
                  <a:cxn ang="0">
                    <a:pos x="412" y="431"/>
                  </a:cxn>
                  <a:cxn ang="0">
                    <a:pos x="398" y="441"/>
                  </a:cxn>
                  <a:cxn ang="0">
                    <a:pos x="383" y="456"/>
                  </a:cxn>
                  <a:cxn ang="0">
                    <a:pos x="365" y="467"/>
                  </a:cxn>
                  <a:cxn ang="0">
                    <a:pos x="346" y="477"/>
                  </a:cxn>
                  <a:cxn ang="0">
                    <a:pos x="420" y="477"/>
                  </a:cxn>
                  <a:cxn ang="0">
                    <a:pos x="426" y="472"/>
                  </a:cxn>
                  <a:cxn ang="0">
                    <a:pos x="442" y="461"/>
                  </a:cxn>
                  <a:cxn ang="0">
                    <a:pos x="458" y="446"/>
                  </a:cxn>
                  <a:cxn ang="0">
                    <a:pos x="472" y="426"/>
                  </a:cxn>
                  <a:cxn ang="0">
                    <a:pos x="484" y="411"/>
                  </a:cxn>
                  <a:cxn ang="0">
                    <a:pos x="495" y="390"/>
                  </a:cxn>
                  <a:cxn ang="0">
                    <a:pos x="505" y="370"/>
                  </a:cxn>
                  <a:cxn ang="0">
                    <a:pos x="513" y="350"/>
                  </a:cxn>
                  <a:cxn ang="0">
                    <a:pos x="519" y="329"/>
                  </a:cxn>
                  <a:cxn ang="0">
                    <a:pos x="524" y="309"/>
                  </a:cxn>
                  <a:cxn ang="0">
                    <a:pos x="527" y="289"/>
                  </a:cxn>
                  <a:cxn ang="0">
                    <a:pos x="526" y="274"/>
                  </a:cxn>
                </a:cxnLst>
                <a:rect l="0" t="0" r="r" b="b"/>
                <a:pathLst>
                  <a:path w="528" h="528">
                    <a:moveTo>
                      <a:pt x="526" y="274"/>
                    </a:moveTo>
                    <a:lnTo>
                      <a:pt x="489" y="274"/>
                    </a:lnTo>
                    <a:lnTo>
                      <a:pt x="487" y="294"/>
                    </a:lnTo>
                    <a:lnTo>
                      <a:pt x="484" y="314"/>
                    </a:lnTo>
                    <a:lnTo>
                      <a:pt x="478" y="335"/>
                    </a:lnTo>
                    <a:lnTo>
                      <a:pt x="471" y="355"/>
                    </a:lnTo>
                    <a:lnTo>
                      <a:pt x="462" y="370"/>
                    </a:lnTo>
                    <a:lnTo>
                      <a:pt x="452" y="390"/>
                    </a:lnTo>
                    <a:lnTo>
                      <a:pt x="442" y="406"/>
                    </a:lnTo>
                    <a:lnTo>
                      <a:pt x="404" y="406"/>
                    </a:lnTo>
                    <a:lnTo>
                      <a:pt x="422" y="411"/>
                    </a:lnTo>
                    <a:lnTo>
                      <a:pt x="412" y="431"/>
                    </a:lnTo>
                    <a:lnTo>
                      <a:pt x="398" y="441"/>
                    </a:lnTo>
                    <a:lnTo>
                      <a:pt x="383" y="456"/>
                    </a:lnTo>
                    <a:lnTo>
                      <a:pt x="365" y="467"/>
                    </a:lnTo>
                    <a:lnTo>
                      <a:pt x="346" y="477"/>
                    </a:lnTo>
                    <a:lnTo>
                      <a:pt x="420" y="477"/>
                    </a:lnTo>
                    <a:lnTo>
                      <a:pt x="426" y="472"/>
                    </a:lnTo>
                    <a:lnTo>
                      <a:pt x="442" y="461"/>
                    </a:lnTo>
                    <a:lnTo>
                      <a:pt x="458" y="446"/>
                    </a:lnTo>
                    <a:lnTo>
                      <a:pt x="472" y="426"/>
                    </a:lnTo>
                    <a:lnTo>
                      <a:pt x="484" y="411"/>
                    </a:lnTo>
                    <a:lnTo>
                      <a:pt x="495" y="390"/>
                    </a:lnTo>
                    <a:lnTo>
                      <a:pt x="505" y="370"/>
                    </a:lnTo>
                    <a:lnTo>
                      <a:pt x="513" y="350"/>
                    </a:lnTo>
                    <a:lnTo>
                      <a:pt x="519" y="329"/>
                    </a:lnTo>
                    <a:lnTo>
                      <a:pt x="524" y="309"/>
                    </a:lnTo>
                    <a:lnTo>
                      <a:pt x="527" y="289"/>
                    </a:lnTo>
                    <a:lnTo>
                      <a:pt x="526" y="27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3" name="Freeform 169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168" y="401"/>
                  </a:cxn>
                  <a:cxn ang="0">
                    <a:pos x="131" y="401"/>
                  </a:cxn>
                  <a:cxn ang="0">
                    <a:pos x="143" y="416"/>
                  </a:cxn>
                  <a:cxn ang="0">
                    <a:pos x="154" y="436"/>
                  </a:cxn>
                  <a:cxn ang="0">
                    <a:pos x="165" y="451"/>
                  </a:cxn>
                  <a:cxn ang="0">
                    <a:pos x="176" y="467"/>
                  </a:cxn>
                  <a:cxn ang="0">
                    <a:pos x="196" y="467"/>
                  </a:cxn>
                  <a:cxn ang="0">
                    <a:pos x="192" y="461"/>
                  </a:cxn>
                  <a:cxn ang="0">
                    <a:pos x="180" y="446"/>
                  </a:cxn>
                  <a:cxn ang="0">
                    <a:pos x="170" y="426"/>
                  </a:cxn>
                  <a:cxn ang="0">
                    <a:pos x="160" y="406"/>
                  </a:cxn>
                  <a:cxn ang="0">
                    <a:pos x="168" y="401"/>
                  </a:cxn>
                </a:cxnLst>
                <a:rect l="0" t="0" r="r" b="b"/>
                <a:pathLst>
                  <a:path w="528" h="528">
                    <a:moveTo>
                      <a:pt x="168" y="401"/>
                    </a:moveTo>
                    <a:lnTo>
                      <a:pt x="131" y="401"/>
                    </a:lnTo>
                    <a:lnTo>
                      <a:pt x="143" y="416"/>
                    </a:lnTo>
                    <a:lnTo>
                      <a:pt x="154" y="436"/>
                    </a:lnTo>
                    <a:lnTo>
                      <a:pt x="165" y="451"/>
                    </a:lnTo>
                    <a:lnTo>
                      <a:pt x="176" y="467"/>
                    </a:lnTo>
                    <a:lnTo>
                      <a:pt x="196" y="467"/>
                    </a:lnTo>
                    <a:lnTo>
                      <a:pt x="192" y="461"/>
                    </a:lnTo>
                    <a:lnTo>
                      <a:pt x="180" y="446"/>
                    </a:lnTo>
                    <a:lnTo>
                      <a:pt x="170" y="426"/>
                    </a:lnTo>
                    <a:lnTo>
                      <a:pt x="160" y="406"/>
                    </a:lnTo>
                    <a:lnTo>
                      <a:pt x="168" y="40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4" name="Freeform 168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55" y="274"/>
                  </a:cxn>
                  <a:cxn ang="0">
                    <a:pos x="118" y="274"/>
                  </a:cxn>
                  <a:cxn ang="0">
                    <a:pos x="119" y="294"/>
                  </a:cxn>
                  <a:cxn ang="0">
                    <a:pos x="121" y="314"/>
                  </a:cxn>
                  <a:cxn ang="0">
                    <a:pos x="124" y="335"/>
                  </a:cxn>
                  <a:cxn ang="0">
                    <a:pos x="128" y="355"/>
                  </a:cxn>
                  <a:cxn ang="0">
                    <a:pos x="132" y="375"/>
                  </a:cxn>
                  <a:cxn ang="0">
                    <a:pos x="98" y="395"/>
                  </a:cxn>
                  <a:cxn ang="0">
                    <a:pos x="177" y="395"/>
                  </a:cxn>
                  <a:cxn ang="0">
                    <a:pos x="195" y="385"/>
                  </a:cxn>
                  <a:cxn ang="0">
                    <a:pos x="214" y="380"/>
                  </a:cxn>
                  <a:cxn ang="0">
                    <a:pos x="406" y="380"/>
                  </a:cxn>
                  <a:cxn ang="0">
                    <a:pos x="406" y="375"/>
                  </a:cxn>
                  <a:cxn ang="0">
                    <a:pos x="156" y="375"/>
                  </a:cxn>
                  <a:cxn ang="0">
                    <a:pos x="148" y="355"/>
                  </a:cxn>
                  <a:cxn ang="0">
                    <a:pos x="143" y="340"/>
                  </a:cxn>
                  <a:cxn ang="0">
                    <a:pos x="139" y="319"/>
                  </a:cxn>
                  <a:cxn ang="0">
                    <a:pos x="136" y="299"/>
                  </a:cxn>
                  <a:cxn ang="0">
                    <a:pos x="135" y="279"/>
                  </a:cxn>
                  <a:cxn ang="0">
                    <a:pos x="255" y="274"/>
                  </a:cxn>
                </a:cxnLst>
                <a:rect l="0" t="0" r="r" b="b"/>
                <a:pathLst>
                  <a:path w="528" h="528">
                    <a:moveTo>
                      <a:pt x="255" y="274"/>
                    </a:moveTo>
                    <a:lnTo>
                      <a:pt x="118" y="274"/>
                    </a:lnTo>
                    <a:lnTo>
                      <a:pt x="119" y="294"/>
                    </a:lnTo>
                    <a:lnTo>
                      <a:pt x="121" y="314"/>
                    </a:lnTo>
                    <a:lnTo>
                      <a:pt x="124" y="335"/>
                    </a:lnTo>
                    <a:lnTo>
                      <a:pt x="128" y="355"/>
                    </a:lnTo>
                    <a:lnTo>
                      <a:pt x="132" y="375"/>
                    </a:lnTo>
                    <a:lnTo>
                      <a:pt x="98" y="395"/>
                    </a:lnTo>
                    <a:lnTo>
                      <a:pt x="177" y="395"/>
                    </a:lnTo>
                    <a:lnTo>
                      <a:pt x="195" y="385"/>
                    </a:lnTo>
                    <a:lnTo>
                      <a:pt x="214" y="380"/>
                    </a:lnTo>
                    <a:lnTo>
                      <a:pt x="406" y="380"/>
                    </a:lnTo>
                    <a:lnTo>
                      <a:pt x="406" y="375"/>
                    </a:lnTo>
                    <a:lnTo>
                      <a:pt x="156" y="375"/>
                    </a:lnTo>
                    <a:lnTo>
                      <a:pt x="148" y="355"/>
                    </a:lnTo>
                    <a:lnTo>
                      <a:pt x="143" y="340"/>
                    </a:lnTo>
                    <a:lnTo>
                      <a:pt x="139" y="319"/>
                    </a:lnTo>
                    <a:lnTo>
                      <a:pt x="136" y="299"/>
                    </a:lnTo>
                    <a:lnTo>
                      <a:pt x="135" y="279"/>
                    </a:lnTo>
                    <a:lnTo>
                      <a:pt x="255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5" name="Freeform 167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39" y="365"/>
                  </a:cxn>
                  <a:cxn ang="0">
                    <a:pos x="194" y="365"/>
                  </a:cxn>
                  <a:cxn ang="0">
                    <a:pos x="156" y="375"/>
                  </a:cxn>
                  <a:cxn ang="0">
                    <a:pos x="378" y="375"/>
                  </a:cxn>
                  <a:cxn ang="0">
                    <a:pos x="339" y="365"/>
                  </a:cxn>
                </a:cxnLst>
                <a:rect l="0" t="0" r="r" b="b"/>
                <a:pathLst>
                  <a:path w="528" h="528">
                    <a:moveTo>
                      <a:pt x="339" y="365"/>
                    </a:moveTo>
                    <a:lnTo>
                      <a:pt x="194" y="365"/>
                    </a:lnTo>
                    <a:lnTo>
                      <a:pt x="156" y="375"/>
                    </a:lnTo>
                    <a:lnTo>
                      <a:pt x="378" y="375"/>
                    </a:lnTo>
                    <a:lnTo>
                      <a:pt x="339" y="36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6" name="Freeform 166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89" y="274"/>
                  </a:cxn>
                  <a:cxn ang="0">
                    <a:pos x="392" y="274"/>
                  </a:cxn>
                  <a:cxn ang="0">
                    <a:pos x="391" y="294"/>
                  </a:cxn>
                  <a:cxn ang="0">
                    <a:pos x="389" y="314"/>
                  </a:cxn>
                  <a:cxn ang="0">
                    <a:pos x="386" y="335"/>
                  </a:cxn>
                  <a:cxn ang="0">
                    <a:pos x="382" y="355"/>
                  </a:cxn>
                  <a:cxn ang="0">
                    <a:pos x="378" y="375"/>
                  </a:cxn>
                  <a:cxn ang="0">
                    <a:pos x="406" y="375"/>
                  </a:cxn>
                  <a:cxn ang="0">
                    <a:pos x="405" y="365"/>
                  </a:cxn>
                  <a:cxn ang="0">
                    <a:pos x="405" y="345"/>
                  </a:cxn>
                  <a:cxn ang="0">
                    <a:pos x="406" y="329"/>
                  </a:cxn>
                  <a:cxn ang="0">
                    <a:pos x="407" y="309"/>
                  </a:cxn>
                  <a:cxn ang="0">
                    <a:pos x="408" y="289"/>
                  </a:cxn>
                  <a:cxn ang="0">
                    <a:pos x="489" y="274"/>
                  </a:cxn>
                </a:cxnLst>
                <a:rect l="0" t="0" r="r" b="b"/>
                <a:pathLst>
                  <a:path w="528" h="528">
                    <a:moveTo>
                      <a:pt x="489" y="274"/>
                    </a:moveTo>
                    <a:lnTo>
                      <a:pt x="392" y="274"/>
                    </a:lnTo>
                    <a:lnTo>
                      <a:pt x="391" y="294"/>
                    </a:lnTo>
                    <a:lnTo>
                      <a:pt x="389" y="314"/>
                    </a:lnTo>
                    <a:lnTo>
                      <a:pt x="386" y="335"/>
                    </a:lnTo>
                    <a:lnTo>
                      <a:pt x="382" y="355"/>
                    </a:lnTo>
                    <a:lnTo>
                      <a:pt x="378" y="375"/>
                    </a:lnTo>
                    <a:lnTo>
                      <a:pt x="406" y="375"/>
                    </a:lnTo>
                    <a:lnTo>
                      <a:pt x="405" y="365"/>
                    </a:lnTo>
                    <a:lnTo>
                      <a:pt x="405" y="345"/>
                    </a:lnTo>
                    <a:lnTo>
                      <a:pt x="406" y="329"/>
                    </a:lnTo>
                    <a:lnTo>
                      <a:pt x="407" y="309"/>
                    </a:lnTo>
                    <a:lnTo>
                      <a:pt x="408" y="289"/>
                    </a:lnTo>
                    <a:lnTo>
                      <a:pt x="489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7" name="Freeform 165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274"/>
                  </a:cxn>
                  <a:cxn ang="0">
                    <a:pos x="255" y="274"/>
                  </a:cxn>
                  <a:cxn ang="0">
                    <a:pos x="255" y="360"/>
                  </a:cxn>
                  <a:cxn ang="0">
                    <a:pos x="234" y="360"/>
                  </a:cxn>
                  <a:cxn ang="0">
                    <a:pos x="214" y="365"/>
                  </a:cxn>
                  <a:cxn ang="0">
                    <a:pos x="299" y="365"/>
                  </a:cxn>
                  <a:cxn ang="0">
                    <a:pos x="279" y="360"/>
                  </a:cxn>
                  <a:cxn ang="0">
                    <a:pos x="272" y="274"/>
                  </a:cxn>
                </a:cxnLst>
                <a:rect l="0" t="0" r="r" b="b"/>
                <a:pathLst>
                  <a:path w="528" h="528">
                    <a:moveTo>
                      <a:pt x="272" y="274"/>
                    </a:moveTo>
                    <a:lnTo>
                      <a:pt x="255" y="274"/>
                    </a:lnTo>
                    <a:lnTo>
                      <a:pt x="255" y="360"/>
                    </a:lnTo>
                    <a:lnTo>
                      <a:pt x="234" y="360"/>
                    </a:lnTo>
                    <a:lnTo>
                      <a:pt x="214" y="365"/>
                    </a:lnTo>
                    <a:lnTo>
                      <a:pt x="299" y="365"/>
                    </a:lnTo>
                    <a:lnTo>
                      <a:pt x="279" y="360"/>
                    </a:lnTo>
                    <a:lnTo>
                      <a:pt x="272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8" name="Freeform 164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05" y="55"/>
                  </a:cxn>
                  <a:cxn ang="0">
                    <a:pos x="183" y="55"/>
                  </a:cxn>
                  <a:cxn ang="0">
                    <a:pos x="172" y="71"/>
                  </a:cxn>
                  <a:cxn ang="0">
                    <a:pos x="162" y="86"/>
                  </a:cxn>
                  <a:cxn ang="0">
                    <a:pos x="152" y="106"/>
                  </a:cxn>
                  <a:cxn ang="0">
                    <a:pos x="144" y="121"/>
                  </a:cxn>
                  <a:cxn ang="0">
                    <a:pos x="123" y="126"/>
                  </a:cxn>
                  <a:cxn ang="0">
                    <a:pos x="85" y="126"/>
                  </a:cxn>
                  <a:cxn ang="0">
                    <a:pos x="103" y="137"/>
                  </a:cxn>
                  <a:cxn ang="0">
                    <a:pos x="121" y="142"/>
                  </a:cxn>
                  <a:cxn ang="0">
                    <a:pos x="122" y="162"/>
                  </a:cxn>
                  <a:cxn ang="0">
                    <a:pos x="122" y="182"/>
                  </a:cxn>
                  <a:cxn ang="0">
                    <a:pos x="121" y="203"/>
                  </a:cxn>
                  <a:cxn ang="0">
                    <a:pos x="120" y="223"/>
                  </a:cxn>
                  <a:cxn ang="0">
                    <a:pos x="119" y="243"/>
                  </a:cxn>
                  <a:cxn ang="0">
                    <a:pos x="38" y="258"/>
                  </a:cxn>
                  <a:cxn ang="0">
                    <a:pos x="135" y="258"/>
                  </a:cxn>
                  <a:cxn ang="0">
                    <a:pos x="136" y="238"/>
                  </a:cxn>
                  <a:cxn ang="0">
                    <a:pos x="138" y="218"/>
                  </a:cxn>
                  <a:cxn ang="0">
                    <a:pos x="141" y="197"/>
                  </a:cxn>
                  <a:cxn ang="0">
                    <a:pos x="144" y="177"/>
                  </a:cxn>
                  <a:cxn ang="0">
                    <a:pos x="149" y="157"/>
                  </a:cxn>
                  <a:cxn ang="0">
                    <a:pos x="394" y="157"/>
                  </a:cxn>
                  <a:cxn ang="0">
                    <a:pos x="400" y="152"/>
                  </a:cxn>
                  <a:cxn ang="0">
                    <a:pos x="234" y="152"/>
                  </a:cxn>
                  <a:cxn ang="0">
                    <a:pos x="214" y="147"/>
                  </a:cxn>
                  <a:cxn ang="0">
                    <a:pos x="194" y="147"/>
                  </a:cxn>
                  <a:cxn ang="0">
                    <a:pos x="156" y="137"/>
                  </a:cxn>
                  <a:cxn ang="0">
                    <a:pos x="164" y="116"/>
                  </a:cxn>
                  <a:cxn ang="0">
                    <a:pos x="174" y="96"/>
                  </a:cxn>
                  <a:cxn ang="0">
                    <a:pos x="185" y="81"/>
                  </a:cxn>
                  <a:cxn ang="0">
                    <a:pos x="197" y="65"/>
                  </a:cxn>
                  <a:cxn ang="0">
                    <a:pos x="205" y="55"/>
                  </a:cxn>
                </a:cxnLst>
                <a:rect l="0" t="0" r="r" b="b"/>
                <a:pathLst>
                  <a:path w="528" h="528">
                    <a:moveTo>
                      <a:pt x="205" y="55"/>
                    </a:moveTo>
                    <a:lnTo>
                      <a:pt x="183" y="55"/>
                    </a:lnTo>
                    <a:lnTo>
                      <a:pt x="172" y="71"/>
                    </a:lnTo>
                    <a:lnTo>
                      <a:pt x="162" y="86"/>
                    </a:lnTo>
                    <a:lnTo>
                      <a:pt x="152" y="106"/>
                    </a:lnTo>
                    <a:lnTo>
                      <a:pt x="144" y="121"/>
                    </a:lnTo>
                    <a:lnTo>
                      <a:pt x="123" y="126"/>
                    </a:lnTo>
                    <a:lnTo>
                      <a:pt x="85" y="126"/>
                    </a:lnTo>
                    <a:lnTo>
                      <a:pt x="103" y="137"/>
                    </a:lnTo>
                    <a:lnTo>
                      <a:pt x="121" y="142"/>
                    </a:lnTo>
                    <a:lnTo>
                      <a:pt x="122" y="162"/>
                    </a:lnTo>
                    <a:lnTo>
                      <a:pt x="122" y="182"/>
                    </a:lnTo>
                    <a:lnTo>
                      <a:pt x="121" y="203"/>
                    </a:lnTo>
                    <a:lnTo>
                      <a:pt x="120" y="223"/>
                    </a:lnTo>
                    <a:lnTo>
                      <a:pt x="119" y="243"/>
                    </a:lnTo>
                    <a:lnTo>
                      <a:pt x="38" y="258"/>
                    </a:lnTo>
                    <a:lnTo>
                      <a:pt x="135" y="258"/>
                    </a:lnTo>
                    <a:lnTo>
                      <a:pt x="136" y="238"/>
                    </a:lnTo>
                    <a:lnTo>
                      <a:pt x="138" y="218"/>
                    </a:lnTo>
                    <a:lnTo>
                      <a:pt x="141" y="197"/>
                    </a:lnTo>
                    <a:lnTo>
                      <a:pt x="144" y="177"/>
                    </a:lnTo>
                    <a:lnTo>
                      <a:pt x="149" y="157"/>
                    </a:lnTo>
                    <a:lnTo>
                      <a:pt x="394" y="157"/>
                    </a:lnTo>
                    <a:lnTo>
                      <a:pt x="400" y="152"/>
                    </a:lnTo>
                    <a:lnTo>
                      <a:pt x="234" y="152"/>
                    </a:lnTo>
                    <a:lnTo>
                      <a:pt x="214" y="147"/>
                    </a:lnTo>
                    <a:lnTo>
                      <a:pt x="194" y="147"/>
                    </a:lnTo>
                    <a:lnTo>
                      <a:pt x="156" y="137"/>
                    </a:lnTo>
                    <a:lnTo>
                      <a:pt x="164" y="116"/>
                    </a:lnTo>
                    <a:lnTo>
                      <a:pt x="174" y="96"/>
                    </a:lnTo>
                    <a:lnTo>
                      <a:pt x="185" y="81"/>
                    </a:lnTo>
                    <a:lnTo>
                      <a:pt x="197" y="65"/>
                    </a:lnTo>
                    <a:lnTo>
                      <a:pt x="205" y="5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9" name="Freeform 163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167"/>
                  </a:cxn>
                  <a:cxn ang="0">
                    <a:pos x="248" y="167"/>
                  </a:cxn>
                  <a:cxn ang="0">
                    <a:pos x="255" y="258"/>
                  </a:cxn>
                  <a:cxn ang="0">
                    <a:pos x="272" y="258"/>
                  </a:cxn>
                  <a:cxn ang="0">
                    <a:pos x="272" y="167"/>
                  </a:cxn>
                </a:cxnLst>
                <a:rect l="0" t="0" r="r" b="b"/>
                <a:pathLst>
                  <a:path w="528" h="528">
                    <a:moveTo>
                      <a:pt x="272" y="167"/>
                    </a:moveTo>
                    <a:lnTo>
                      <a:pt x="248" y="167"/>
                    </a:lnTo>
                    <a:lnTo>
                      <a:pt x="255" y="258"/>
                    </a:lnTo>
                    <a:lnTo>
                      <a:pt x="272" y="258"/>
                    </a:lnTo>
                    <a:lnTo>
                      <a:pt x="272" y="16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0" name="Freeform 162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94" y="157"/>
                  </a:cxn>
                  <a:cxn ang="0">
                    <a:pos x="371" y="157"/>
                  </a:cxn>
                  <a:cxn ang="0">
                    <a:pos x="378" y="172"/>
                  </a:cxn>
                  <a:cxn ang="0">
                    <a:pos x="384" y="192"/>
                  </a:cxn>
                  <a:cxn ang="0">
                    <a:pos x="388" y="213"/>
                  </a:cxn>
                  <a:cxn ang="0">
                    <a:pos x="390" y="233"/>
                  </a:cxn>
                  <a:cxn ang="0">
                    <a:pos x="392" y="253"/>
                  </a:cxn>
                  <a:cxn ang="0">
                    <a:pos x="272" y="258"/>
                  </a:cxn>
                  <a:cxn ang="0">
                    <a:pos x="408" y="258"/>
                  </a:cxn>
                  <a:cxn ang="0">
                    <a:pos x="407" y="238"/>
                  </a:cxn>
                  <a:cxn ang="0">
                    <a:pos x="405" y="218"/>
                  </a:cxn>
                  <a:cxn ang="0">
                    <a:pos x="403" y="197"/>
                  </a:cxn>
                  <a:cxn ang="0">
                    <a:pos x="399" y="177"/>
                  </a:cxn>
                  <a:cxn ang="0">
                    <a:pos x="394" y="157"/>
                  </a:cxn>
                </a:cxnLst>
                <a:rect l="0" t="0" r="r" b="b"/>
                <a:pathLst>
                  <a:path w="528" h="528">
                    <a:moveTo>
                      <a:pt x="394" y="157"/>
                    </a:moveTo>
                    <a:lnTo>
                      <a:pt x="371" y="157"/>
                    </a:lnTo>
                    <a:lnTo>
                      <a:pt x="378" y="172"/>
                    </a:lnTo>
                    <a:lnTo>
                      <a:pt x="384" y="192"/>
                    </a:lnTo>
                    <a:lnTo>
                      <a:pt x="388" y="213"/>
                    </a:lnTo>
                    <a:lnTo>
                      <a:pt x="390" y="233"/>
                    </a:lnTo>
                    <a:lnTo>
                      <a:pt x="392" y="253"/>
                    </a:lnTo>
                    <a:lnTo>
                      <a:pt x="272" y="258"/>
                    </a:lnTo>
                    <a:lnTo>
                      <a:pt x="408" y="258"/>
                    </a:lnTo>
                    <a:lnTo>
                      <a:pt x="407" y="238"/>
                    </a:lnTo>
                    <a:lnTo>
                      <a:pt x="405" y="218"/>
                    </a:lnTo>
                    <a:lnTo>
                      <a:pt x="403" y="197"/>
                    </a:lnTo>
                    <a:lnTo>
                      <a:pt x="399" y="177"/>
                    </a:lnTo>
                    <a:lnTo>
                      <a:pt x="394" y="15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1" name="Freeform 161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91" y="137"/>
                  </a:cxn>
                  <a:cxn ang="0">
                    <a:pos x="428" y="137"/>
                  </a:cxn>
                  <a:cxn ang="0">
                    <a:pos x="445" y="147"/>
                  </a:cxn>
                  <a:cxn ang="0">
                    <a:pos x="458" y="162"/>
                  </a:cxn>
                  <a:cxn ang="0">
                    <a:pos x="469" y="182"/>
                  </a:cxn>
                  <a:cxn ang="0">
                    <a:pos x="478" y="197"/>
                  </a:cxn>
                  <a:cxn ang="0">
                    <a:pos x="484" y="218"/>
                  </a:cxn>
                  <a:cxn ang="0">
                    <a:pos x="487" y="238"/>
                  </a:cxn>
                  <a:cxn ang="0">
                    <a:pos x="489" y="258"/>
                  </a:cxn>
                  <a:cxn ang="0">
                    <a:pos x="525" y="258"/>
                  </a:cxn>
                  <a:cxn ang="0">
                    <a:pos x="523" y="238"/>
                  </a:cxn>
                  <a:cxn ang="0">
                    <a:pos x="519" y="213"/>
                  </a:cxn>
                  <a:cxn ang="0">
                    <a:pos x="513" y="192"/>
                  </a:cxn>
                  <a:cxn ang="0">
                    <a:pos x="505" y="167"/>
                  </a:cxn>
                  <a:cxn ang="0">
                    <a:pos x="496" y="147"/>
                  </a:cxn>
                  <a:cxn ang="0">
                    <a:pos x="491" y="137"/>
                  </a:cxn>
                </a:cxnLst>
                <a:rect l="0" t="0" r="r" b="b"/>
                <a:pathLst>
                  <a:path w="528" h="528">
                    <a:moveTo>
                      <a:pt x="491" y="137"/>
                    </a:moveTo>
                    <a:lnTo>
                      <a:pt x="428" y="137"/>
                    </a:lnTo>
                    <a:lnTo>
                      <a:pt x="445" y="147"/>
                    </a:lnTo>
                    <a:lnTo>
                      <a:pt x="458" y="162"/>
                    </a:lnTo>
                    <a:lnTo>
                      <a:pt x="469" y="182"/>
                    </a:lnTo>
                    <a:lnTo>
                      <a:pt x="478" y="197"/>
                    </a:lnTo>
                    <a:lnTo>
                      <a:pt x="484" y="218"/>
                    </a:lnTo>
                    <a:lnTo>
                      <a:pt x="487" y="238"/>
                    </a:lnTo>
                    <a:lnTo>
                      <a:pt x="489" y="258"/>
                    </a:lnTo>
                    <a:lnTo>
                      <a:pt x="525" y="258"/>
                    </a:lnTo>
                    <a:lnTo>
                      <a:pt x="523" y="238"/>
                    </a:lnTo>
                    <a:lnTo>
                      <a:pt x="519" y="213"/>
                    </a:lnTo>
                    <a:lnTo>
                      <a:pt x="513" y="192"/>
                    </a:lnTo>
                    <a:lnTo>
                      <a:pt x="505" y="167"/>
                    </a:lnTo>
                    <a:lnTo>
                      <a:pt x="496" y="147"/>
                    </a:lnTo>
                    <a:lnTo>
                      <a:pt x="491" y="13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2" name="Freeform 160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52" y="157"/>
                  </a:cxn>
                  <a:cxn ang="0">
                    <a:pos x="149" y="157"/>
                  </a:cxn>
                  <a:cxn ang="0">
                    <a:pos x="168" y="162"/>
                  </a:cxn>
                  <a:cxn ang="0">
                    <a:pos x="188" y="162"/>
                  </a:cxn>
                  <a:cxn ang="0">
                    <a:pos x="207" y="167"/>
                  </a:cxn>
                  <a:cxn ang="0">
                    <a:pos x="313" y="167"/>
                  </a:cxn>
                  <a:cxn ang="0">
                    <a:pos x="352" y="157"/>
                  </a:cxn>
                </a:cxnLst>
                <a:rect l="0" t="0" r="r" b="b"/>
                <a:pathLst>
                  <a:path w="528" h="528">
                    <a:moveTo>
                      <a:pt x="352" y="157"/>
                    </a:moveTo>
                    <a:lnTo>
                      <a:pt x="149" y="157"/>
                    </a:lnTo>
                    <a:lnTo>
                      <a:pt x="168" y="162"/>
                    </a:lnTo>
                    <a:lnTo>
                      <a:pt x="188" y="162"/>
                    </a:lnTo>
                    <a:lnTo>
                      <a:pt x="207" y="167"/>
                    </a:lnTo>
                    <a:lnTo>
                      <a:pt x="313" y="167"/>
                    </a:lnTo>
                    <a:lnTo>
                      <a:pt x="352" y="15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3" name="Freeform 159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40"/>
                  </a:cxn>
                  <a:cxn ang="0">
                    <a:pos x="250" y="40"/>
                  </a:cxn>
                  <a:cxn ang="0">
                    <a:pos x="255" y="152"/>
                  </a:cxn>
                  <a:cxn ang="0">
                    <a:pos x="291" y="152"/>
                  </a:cxn>
                  <a:cxn ang="0">
                    <a:pos x="272" y="40"/>
                  </a:cxn>
                </a:cxnLst>
                <a:rect l="0" t="0" r="r" b="b"/>
                <a:pathLst>
                  <a:path w="528" h="528">
                    <a:moveTo>
                      <a:pt x="272" y="40"/>
                    </a:moveTo>
                    <a:lnTo>
                      <a:pt x="250" y="40"/>
                    </a:lnTo>
                    <a:lnTo>
                      <a:pt x="255" y="152"/>
                    </a:lnTo>
                    <a:lnTo>
                      <a:pt x="291" y="152"/>
                    </a:lnTo>
                    <a:lnTo>
                      <a:pt x="272" y="4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4" name="Freeform 158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96" y="40"/>
                  </a:cxn>
                  <a:cxn ang="0">
                    <a:pos x="297" y="40"/>
                  </a:cxn>
                  <a:cxn ang="0">
                    <a:pos x="309" y="45"/>
                  </a:cxn>
                  <a:cxn ang="0">
                    <a:pos x="323" y="55"/>
                  </a:cxn>
                  <a:cxn ang="0">
                    <a:pos x="335" y="71"/>
                  </a:cxn>
                  <a:cxn ang="0">
                    <a:pos x="347" y="86"/>
                  </a:cxn>
                  <a:cxn ang="0">
                    <a:pos x="357" y="106"/>
                  </a:cxn>
                  <a:cxn ang="0">
                    <a:pos x="366" y="126"/>
                  </a:cxn>
                  <a:cxn ang="0">
                    <a:pos x="350" y="137"/>
                  </a:cxn>
                  <a:cxn ang="0">
                    <a:pos x="332" y="142"/>
                  </a:cxn>
                  <a:cxn ang="0">
                    <a:pos x="312" y="147"/>
                  </a:cxn>
                  <a:cxn ang="0">
                    <a:pos x="291" y="152"/>
                  </a:cxn>
                  <a:cxn ang="0">
                    <a:pos x="400" y="152"/>
                  </a:cxn>
                  <a:cxn ang="0">
                    <a:pos x="411" y="142"/>
                  </a:cxn>
                  <a:cxn ang="0">
                    <a:pos x="428" y="137"/>
                  </a:cxn>
                  <a:cxn ang="0">
                    <a:pos x="491" y="137"/>
                  </a:cxn>
                  <a:cxn ang="0">
                    <a:pos x="488" y="131"/>
                  </a:cxn>
                  <a:cxn ang="0">
                    <a:pos x="394" y="131"/>
                  </a:cxn>
                  <a:cxn ang="0">
                    <a:pos x="382" y="111"/>
                  </a:cxn>
                  <a:cxn ang="0">
                    <a:pos x="371" y="96"/>
                  </a:cxn>
                  <a:cxn ang="0">
                    <a:pos x="361" y="76"/>
                  </a:cxn>
                  <a:cxn ang="0">
                    <a:pos x="350" y="60"/>
                  </a:cxn>
                  <a:cxn ang="0">
                    <a:pos x="425" y="60"/>
                  </a:cxn>
                  <a:cxn ang="0">
                    <a:pos x="414" y="50"/>
                  </a:cxn>
                  <a:cxn ang="0">
                    <a:pos x="396" y="40"/>
                  </a:cxn>
                </a:cxnLst>
                <a:rect l="0" t="0" r="r" b="b"/>
                <a:pathLst>
                  <a:path w="528" h="528">
                    <a:moveTo>
                      <a:pt x="396" y="40"/>
                    </a:moveTo>
                    <a:lnTo>
                      <a:pt x="297" y="40"/>
                    </a:lnTo>
                    <a:lnTo>
                      <a:pt x="309" y="45"/>
                    </a:lnTo>
                    <a:lnTo>
                      <a:pt x="323" y="55"/>
                    </a:lnTo>
                    <a:lnTo>
                      <a:pt x="335" y="71"/>
                    </a:lnTo>
                    <a:lnTo>
                      <a:pt x="347" y="86"/>
                    </a:lnTo>
                    <a:lnTo>
                      <a:pt x="357" y="106"/>
                    </a:lnTo>
                    <a:lnTo>
                      <a:pt x="366" y="126"/>
                    </a:lnTo>
                    <a:lnTo>
                      <a:pt x="350" y="137"/>
                    </a:lnTo>
                    <a:lnTo>
                      <a:pt x="332" y="142"/>
                    </a:lnTo>
                    <a:lnTo>
                      <a:pt x="312" y="147"/>
                    </a:lnTo>
                    <a:lnTo>
                      <a:pt x="291" y="152"/>
                    </a:lnTo>
                    <a:lnTo>
                      <a:pt x="400" y="152"/>
                    </a:lnTo>
                    <a:lnTo>
                      <a:pt x="411" y="142"/>
                    </a:lnTo>
                    <a:lnTo>
                      <a:pt x="428" y="137"/>
                    </a:lnTo>
                    <a:lnTo>
                      <a:pt x="491" y="137"/>
                    </a:lnTo>
                    <a:lnTo>
                      <a:pt x="488" y="131"/>
                    </a:lnTo>
                    <a:lnTo>
                      <a:pt x="394" y="131"/>
                    </a:lnTo>
                    <a:lnTo>
                      <a:pt x="382" y="111"/>
                    </a:lnTo>
                    <a:lnTo>
                      <a:pt x="371" y="96"/>
                    </a:lnTo>
                    <a:lnTo>
                      <a:pt x="361" y="76"/>
                    </a:lnTo>
                    <a:lnTo>
                      <a:pt x="350" y="60"/>
                    </a:lnTo>
                    <a:lnTo>
                      <a:pt x="425" y="60"/>
                    </a:lnTo>
                    <a:lnTo>
                      <a:pt x="414" y="50"/>
                    </a:lnTo>
                    <a:lnTo>
                      <a:pt x="396" y="4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5" name="Freeform 157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25" y="60"/>
                  </a:cxn>
                  <a:cxn ang="0">
                    <a:pos x="350" y="60"/>
                  </a:cxn>
                  <a:cxn ang="0">
                    <a:pos x="367" y="65"/>
                  </a:cxn>
                  <a:cxn ang="0">
                    <a:pos x="402" y="86"/>
                  </a:cxn>
                  <a:cxn ang="0">
                    <a:pos x="418" y="101"/>
                  </a:cxn>
                  <a:cxn ang="0">
                    <a:pos x="430" y="116"/>
                  </a:cxn>
                  <a:cxn ang="0">
                    <a:pos x="413" y="121"/>
                  </a:cxn>
                  <a:cxn ang="0">
                    <a:pos x="394" y="131"/>
                  </a:cxn>
                  <a:cxn ang="0">
                    <a:pos x="488" y="131"/>
                  </a:cxn>
                  <a:cxn ang="0">
                    <a:pos x="486" y="126"/>
                  </a:cxn>
                  <a:cxn ang="0">
                    <a:pos x="474" y="111"/>
                  </a:cxn>
                  <a:cxn ang="0">
                    <a:pos x="461" y="96"/>
                  </a:cxn>
                  <a:cxn ang="0">
                    <a:pos x="446" y="76"/>
                  </a:cxn>
                  <a:cxn ang="0">
                    <a:pos x="431" y="65"/>
                  </a:cxn>
                  <a:cxn ang="0">
                    <a:pos x="425" y="60"/>
                  </a:cxn>
                </a:cxnLst>
                <a:rect l="0" t="0" r="r" b="b"/>
                <a:pathLst>
                  <a:path w="528" h="528">
                    <a:moveTo>
                      <a:pt x="425" y="60"/>
                    </a:moveTo>
                    <a:lnTo>
                      <a:pt x="350" y="60"/>
                    </a:lnTo>
                    <a:lnTo>
                      <a:pt x="367" y="65"/>
                    </a:lnTo>
                    <a:lnTo>
                      <a:pt x="402" y="86"/>
                    </a:lnTo>
                    <a:lnTo>
                      <a:pt x="418" y="101"/>
                    </a:lnTo>
                    <a:lnTo>
                      <a:pt x="430" y="116"/>
                    </a:lnTo>
                    <a:lnTo>
                      <a:pt x="413" y="121"/>
                    </a:lnTo>
                    <a:lnTo>
                      <a:pt x="394" y="131"/>
                    </a:lnTo>
                    <a:lnTo>
                      <a:pt x="488" y="131"/>
                    </a:lnTo>
                    <a:lnTo>
                      <a:pt x="486" y="126"/>
                    </a:lnTo>
                    <a:lnTo>
                      <a:pt x="474" y="111"/>
                    </a:lnTo>
                    <a:lnTo>
                      <a:pt x="461" y="96"/>
                    </a:lnTo>
                    <a:lnTo>
                      <a:pt x="446" y="76"/>
                    </a:lnTo>
                    <a:lnTo>
                      <a:pt x="431" y="65"/>
                    </a:lnTo>
                    <a:lnTo>
                      <a:pt x="425" y="6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6" name="Freeform 156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4" y="0"/>
                  </a:cxn>
                  <a:cxn ang="0">
                    <a:pos x="263" y="0"/>
                  </a:cxn>
                  <a:cxn ang="0">
                    <a:pos x="240" y="5"/>
                  </a:cxn>
                  <a:cxn ang="0">
                    <a:pos x="296" y="5"/>
                  </a:cxn>
                  <a:cxn ang="0">
                    <a:pos x="274" y="0"/>
                  </a:cxn>
                </a:cxnLst>
                <a:rect l="0" t="0" r="r" b="b"/>
                <a:pathLst>
                  <a:path w="528" h="528">
                    <a:moveTo>
                      <a:pt x="274" y="0"/>
                    </a:moveTo>
                    <a:lnTo>
                      <a:pt x="263" y="0"/>
                    </a:lnTo>
                    <a:lnTo>
                      <a:pt x="240" y="5"/>
                    </a:lnTo>
                    <a:lnTo>
                      <a:pt x="296" y="5"/>
                    </a:lnTo>
                    <a:lnTo>
                      <a:pt x="274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</p:grpSp>
      </p:grpSp>
      <p:grpSp>
        <p:nvGrpSpPr>
          <p:cNvPr id="27" name="Gruppo 213"/>
          <p:cNvGrpSpPr/>
          <p:nvPr userDrawn="1"/>
        </p:nvGrpSpPr>
        <p:grpSpPr>
          <a:xfrm>
            <a:off x="6010946" y="6460604"/>
            <a:ext cx="1925312" cy="230832"/>
            <a:chOff x="4653136" y="9345488"/>
            <a:chExt cx="1925312" cy="230832"/>
          </a:xfrm>
        </p:grpSpPr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4859708" y="9345488"/>
              <a:ext cx="171874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contact@stopandgoproject.eu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148"/>
            <p:cNvGrpSpPr>
              <a:grpSpLocks noChangeAspect="1"/>
            </p:cNvGrpSpPr>
            <p:nvPr/>
          </p:nvGrpSpPr>
          <p:grpSpPr bwMode="auto">
            <a:xfrm>
              <a:off x="4653136" y="9388904"/>
              <a:ext cx="193215" cy="144000"/>
              <a:chOff x="578" y="789"/>
              <a:chExt cx="531" cy="394"/>
            </a:xfrm>
          </p:grpSpPr>
          <p:sp>
            <p:nvSpPr>
              <p:cNvPr id="30" name="Freeform 154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455" y="0"/>
                  </a:cxn>
                  <a:cxn ang="0">
                    <a:pos x="75" y="0"/>
                  </a:cxn>
                  <a:cxn ang="0">
                    <a:pos x="52" y="3"/>
                  </a:cxn>
                  <a:cxn ang="0">
                    <a:pos x="33" y="12"/>
                  </a:cxn>
                  <a:cxn ang="0">
                    <a:pos x="17" y="27"/>
                  </a:cxn>
                  <a:cxn ang="0">
                    <a:pos x="5" y="46"/>
                  </a:cxn>
                  <a:cxn ang="0">
                    <a:pos x="0" y="67"/>
                  </a:cxn>
                  <a:cxn ang="0">
                    <a:pos x="0" y="318"/>
                  </a:cxn>
                  <a:cxn ang="0">
                    <a:pos x="3" y="340"/>
                  </a:cxn>
                  <a:cxn ang="0">
                    <a:pos x="12" y="360"/>
                  </a:cxn>
                  <a:cxn ang="0">
                    <a:pos x="27" y="376"/>
                  </a:cxn>
                  <a:cxn ang="0">
                    <a:pos x="46" y="387"/>
                  </a:cxn>
                  <a:cxn ang="0">
                    <a:pos x="67" y="393"/>
                  </a:cxn>
                  <a:cxn ang="0">
                    <a:pos x="455" y="393"/>
                  </a:cxn>
                  <a:cxn ang="0">
                    <a:pos x="477" y="390"/>
                  </a:cxn>
                  <a:cxn ang="0">
                    <a:pos x="497" y="380"/>
                  </a:cxn>
                  <a:cxn ang="0">
                    <a:pos x="513" y="366"/>
                  </a:cxn>
                  <a:cxn ang="0">
                    <a:pos x="517" y="359"/>
                  </a:cxn>
                  <a:cxn ang="0">
                    <a:pos x="66" y="359"/>
                  </a:cxn>
                  <a:cxn ang="0">
                    <a:pos x="58" y="356"/>
                  </a:cxn>
                  <a:cxn ang="0">
                    <a:pos x="51" y="352"/>
                  </a:cxn>
                  <a:cxn ang="0">
                    <a:pos x="62" y="341"/>
                  </a:cxn>
                  <a:cxn ang="0">
                    <a:pos x="41" y="341"/>
                  </a:cxn>
                  <a:cxn ang="0">
                    <a:pos x="36" y="335"/>
                  </a:cxn>
                  <a:cxn ang="0">
                    <a:pos x="34" y="326"/>
                  </a:cxn>
                  <a:cxn ang="0">
                    <a:pos x="34" y="66"/>
                  </a:cxn>
                  <a:cxn ang="0">
                    <a:pos x="36" y="58"/>
                  </a:cxn>
                  <a:cxn ang="0">
                    <a:pos x="41" y="51"/>
                  </a:cxn>
                  <a:cxn ang="0">
                    <a:pos x="61" y="51"/>
                  </a:cxn>
                  <a:cxn ang="0">
                    <a:pos x="51" y="41"/>
                  </a:cxn>
                  <a:cxn ang="0">
                    <a:pos x="58" y="36"/>
                  </a:cxn>
                  <a:cxn ang="0">
                    <a:pos x="66" y="34"/>
                  </a:cxn>
                  <a:cxn ang="0">
                    <a:pos x="518" y="34"/>
                  </a:cxn>
                  <a:cxn ang="0">
                    <a:pos x="517" y="33"/>
                  </a:cxn>
                  <a:cxn ang="0">
                    <a:pos x="503" y="17"/>
                  </a:cxn>
                  <a:cxn ang="0">
                    <a:pos x="484" y="5"/>
                  </a:cxn>
                  <a:cxn ang="0">
                    <a:pos x="463" y="0"/>
                  </a:cxn>
                  <a:cxn ang="0">
                    <a:pos x="455" y="0"/>
                  </a:cxn>
                </a:cxnLst>
                <a:rect l="0" t="0" r="r" b="b"/>
                <a:pathLst>
                  <a:path w="531" h="394">
                    <a:moveTo>
                      <a:pt x="455" y="0"/>
                    </a:moveTo>
                    <a:lnTo>
                      <a:pt x="75" y="0"/>
                    </a:lnTo>
                    <a:lnTo>
                      <a:pt x="52" y="3"/>
                    </a:lnTo>
                    <a:lnTo>
                      <a:pt x="33" y="12"/>
                    </a:lnTo>
                    <a:lnTo>
                      <a:pt x="17" y="27"/>
                    </a:lnTo>
                    <a:lnTo>
                      <a:pt x="5" y="46"/>
                    </a:lnTo>
                    <a:lnTo>
                      <a:pt x="0" y="67"/>
                    </a:lnTo>
                    <a:lnTo>
                      <a:pt x="0" y="318"/>
                    </a:lnTo>
                    <a:lnTo>
                      <a:pt x="3" y="340"/>
                    </a:lnTo>
                    <a:lnTo>
                      <a:pt x="12" y="360"/>
                    </a:lnTo>
                    <a:lnTo>
                      <a:pt x="27" y="376"/>
                    </a:lnTo>
                    <a:lnTo>
                      <a:pt x="46" y="387"/>
                    </a:lnTo>
                    <a:lnTo>
                      <a:pt x="67" y="393"/>
                    </a:lnTo>
                    <a:lnTo>
                      <a:pt x="455" y="393"/>
                    </a:lnTo>
                    <a:lnTo>
                      <a:pt x="477" y="390"/>
                    </a:lnTo>
                    <a:lnTo>
                      <a:pt x="497" y="380"/>
                    </a:lnTo>
                    <a:lnTo>
                      <a:pt x="513" y="366"/>
                    </a:lnTo>
                    <a:lnTo>
                      <a:pt x="517" y="359"/>
                    </a:lnTo>
                    <a:lnTo>
                      <a:pt x="66" y="359"/>
                    </a:lnTo>
                    <a:lnTo>
                      <a:pt x="58" y="356"/>
                    </a:lnTo>
                    <a:lnTo>
                      <a:pt x="51" y="352"/>
                    </a:lnTo>
                    <a:lnTo>
                      <a:pt x="62" y="341"/>
                    </a:lnTo>
                    <a:lnTo>
                      <a:pt x="41" y="341"/>
                    </a:lnTo>
                    <a:lnTo>
                      <a:pt x="36" y="335"/>
                    </a:lnTo>
                    <a:lnTo>
                      <a:pt x="34" y="326"/>
                    </a:lnTo>
                    <a:lnTo>
                      <a:pt x="34" y="66"/>
                    </a:lnTo>
                    <a:lnTo>
                      <a:pt x="36" y="58"/>
                    </a:lnTo>
                    <a:lnTo>
                      <a:pt x="41" y="51"/>
                    </a:lnTo>
                    <a:lnTo>
                      <a:pt x="61" y="51"/>
                    </a:lnTo>
                    <a:lnTo>
                      <a:pt x="51" y="41"/>
                    </a:lnTo>
                    <a:lnTo>
                      <a:pt x="58" y="36"/>
                    </a:lnTo>
                    <a:lnTo>
                      <a:pt x="66" y="34"/>
                    </a:lnTo>
                    <a:lnTo>
                      <a:pt x="518" y="34"/>
                    </a:lnTo>
                    <a:lnTo>
                      <a:pt x="517" y="33"/>
                    </a:lnTo>
                    <a:lnTo>
                      <a:pt x="503" y="17"/>
                    </a:lnTo>
                    <a:lnTo>
                      <a:pt x="484" y="5"/>
                    </a:lnTo>
                    <a:lnTo>
                      <a:pt x="463" y="0"/>
                    </a:lnTo>
                    <a:lnTo>
                      <a:pt x="455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1" name="Freeform 153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357" y="214"/>
                  </a:cxn>
                  <a:cxn ang="0">
                    <a:pos x="347" y="225"/>
                  </a:cxn>
                  <a:cxn ang="0">
                    <a:pos x="476" y="354"/>
                  </a:cxn>
                  <a:cxn ang="0">
                    <a:pos x="469" y="357"/>
                  </a:cxn>
                  <a:cxn ang="0">
                    <a:pos x="462" y="359"/>
                  </a:cxn>
                  <a:cxn ang="0">
                    <a:pos x="517" y="359"/>
                  </a:cxn>
                  <a:cxn ang="0">
                    <a:pos x="524" y="347"/>
                  </a:cxn>
                  <a:cxn ang="0">
                    <a:pos x="525" y="344"/>
                  </a:cxn>
                  <a:cxn ang="0">
                    <a:pos x="487" y="344"/>
                  </a:cxn>
                  <a:cxn ang="0">
                    <a:pos x="357" y="214"/>
                  </a:cxn>
                </a:cxnLst>
                <a:rect l="0" t="0" r="r" b="b"/>
                <a:pathLst>
                  <a:path w="531" h="394">
                    <a:moveTo>
                      <a:pt x="357" y="214"/>
                    </a:moveTo>
                    <a:lnTo>
                      <a:pt x="347" y="225"/>
                    </a:lnTo>
                    <a:lnTo>
                      <a:pt x="476" y="354"/>
                    </a:lnTo>
                    <a:lnTo>
                      <a:pt x="469" y="357"/>
                    </a:lnTo>
                    <a:lnTo>
                      <a:pt x="462" y="359"/>
                    </a:lnTo>
                    <a:lnTo>
                      <a:pt x="517" y="359"/>
                    </a:lnTo>
                    <a:lnTo>
                      <a:pt x="524" y="347"/>
                    </a:lnTo>
                    <a:lnTo>
                      <a:pt x="525" y="344"/>
                    </a:lnTo>
                    <a:lnTo>
                      <a:pt x="487" y="344"/>
                    </a:lnTo>
                    <a:lnTo>
                      <a:pt x="357" y="21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2" name="Freeform 152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526" y="51"/>
                  </a:cxn>
                  <a:cxn ang="0">
                    <a:pos x="489" y="51"/>
                  </a:cxn>
                  <a:cxn ang="0">
                    <a:pos x="494" y="58"/>
                  </a:cxn>
                  <a:cxn ang="0">
                    <a:pos x="496" y="66"/>
                  </a:cxn>
                  <a:cxn ang="0">
                    <a:pos x="496" y="328"/>
                  </a:cxn>
                  <a:cxn ang="0">
                    <a:pos x="493" y="337"/>
                  </a:cxn>
                  <a:cxn ang="0">
                    <a:pos x="487" y="344"/>
                  </a:cxn>
                  <a:cxn ang="0">
                    <a:pos x="525" y="344"/>
                  </a:cxn>
                  <a:cxn ang="0">
                    <a:pos x="530" y="325"/>
                  </a:cxn>
                  <a:cxn ang="0">
                    <a:pos x="530" y="75"/>
                  </a:cxn>
                  <a:cxn ang="0">
                    <a:pos x="527" y="52"/>
                  </a:cxn>
                  <a:cxn ang="0">
                    <a:pos x="526" y="51"/>
                  </a:cxn>
                </a:cxnLst>
                <a:rect l="0" t="0" r="r" b="b"/>
                <a:pathLst>
                  <a:path w="531" h="394">
                    <a:moveTo>
                      <a:pt x="526" y="51"/>
                    </a:moveTo>
                    <a:lnTo>
                      <a:pt x="489" y="51"/>
                    </a:lnTo>
                    <a:lnTo>
                      <a:pt x="494" y="58"/>
                    </a:lnTo>
                    <a:lnTo>
                      <a:pt x="496" y="66"/>
                    </a:lnTo>
                    <a:lnTo>
                      <a:pt x="496" y="328"/>
                    </a:lnTo>
                    <a:lnTo>
                      <a:pt x="493" y="337"/>
                    </a:lnTo>
                    <a:lnTo>
                      <a:pt x="487" y="344"/>
                    </a:lnTo>
                    <a:lnTo>
                      <a:pt x="525" y="344"/>
                    </a:lnTo>
                    <a:lnTo>
                      <a:pt x="530" y="325"/>
                    </a:lnTo>
                    <a:lnTo>
                      <a:pt x="530" y="75"/>
                    </a:lnTo>
                    <a:lnTo>
                      <a:pt x="527" y="52"/>
                    </a:lnTo>
                    <a:lnTo>
                      <a:pt x="526" y="5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3" name="Freeform 151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168" y="214"/>
                  </a:cxn>
                  <a:cxn ang="0">
                    <a:pos x="41" y="341"/>
                  </a:cxn>
                  <a:cxn ang="0">
                    <a:pos x="62" y="341"/>
                  </a:cxn>
                  <a:cxn ang="0">
                    <a:pos x="178" y="225"/>
                  </a:cxn>
                  <a:cxn ang="0">
                    <a:pos x="168" y="214"/>
                  </a:cxn>
                </a:cxnLst>
                <a:rect l="0" t="0" r="r" b="b"/>
                <a:pathLst>
                  <a:path w="531" h="394">
                    <a:moveTo>
                      <a:pt x="168" y="214"/>
                    </a:moveTo>
                    <a:lnTo>
                      <a:pt x="41" y="341"/>
                    </a:lnTo>
                    <a:lnTo>
                      <a:pt x="62" y="341"/>
                    </a:lnTo>
                    <a:lnTo>
                      <a:pt x="178" y="225"/>
                    </a:lnTo>
                    <a:lnTo>
                      <a:pt x="168" y="21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4" name="Freeform 150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61" y="51"/>
                  </a:cxn>
                  <a:cxn ang="0">
                    <a:pos x="41" y="51"/>
                  </a:cxn>
                  <a:cxn ang="0">
                    <a:pos x="219" y="229"/>
                  </a:cxn>
                  <a:cxn ang="0">
                    <a:pos x="235" y="241"/>
                  </a:cxn>
                  <a:cxn ang="0">
                    <a:pos x="255" y="247"/>
                  </a:cxn>
                  <a:cxn ang="0">
                    <a:pos x="279" y="246"/>
                  </a:cxn>
                  <a:cxn ang="0">
                    <a:pos x="297" y="240"/>
                  </a:cxn>
                  <a:cxn ang="0">
                    <a:pos x="305" y="234"/>
                  </a:cxn>
                  <a:cxn ang="0">
                    <a:pos x="266" y="234"/>
                  </a:cxn>
                  <a:cxn ang="0">
                    <a:pos x="247" y="230"/>
                  </a:cxn>
                  <a:cxn ang="0">
                    <a:pos x="231" y="220"/>
                  </a:cxn>
                  <a:cxn ang="0">
                    <a:pos x="61" y="51"/>
                  </a:cxn>
                </a:cxnLst>
                <a:rect l="0" t="0" r="r" b="b"/>
                <a:pathLst>
                  <a:path w="531" h="394">
                    <a:moveTo>
                      <a:pt x="61" y="51"/>
                    </a:moveTo>
                    <a:lnTo>
                      <a:pt x="41" y="51"/>
                    </a:lnTo>
                    <a:lnTo>
                      <a:pt x="219" y="229"/>
                    </a:lnTo>
                    <a:lnTo>
                      <a:pt x="235" y="241"/>
                    </a:lnTo>
                    <a:lnTo>
                      <a:pt x="255" y="247"/>
                    </a:lnTo>
                    <a:lnTo>
                      <a:pt x="279" y="246"/>
                    </a:lnTo>
                    <a:lnTo>
                      <a:pt x="297" y="240"/>
                    </a:lnTo>
                    <a:lnTo>
                      <a:pt x="305" y="234"/>
                    </a:lnTo>
                    <a:lnTo>
                      <a:pt x="266" y="234"/>
                    </a:lnTo>
                    <a:lnTo>
                      <a:pt x="247" y="230"/>
                    </a:lnTo>
                    <a:lnTo>
                      <a:pt x="231" y="220"/>
                    </a:lnTo>
                    <a:lnTo>
                      <a:pt x="61" y="5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5" name="Freeform 149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518" y="34"/>
                  </a:cxn>
                  <a:cxn ang="0">
                    <a:pos x="464" y="34"/>
                  </a:cxn>
                  <a:cxn ang="0">
                    <a:pos x="472" y="36"/>
                  </a:cxn>
                  <a:cxn ang="0">
                    <a:pos x="479" y="41"/>
                  </a:cxn>
                  <a:cxn ang="0">
                    <a:pos x="301" y="219"/>
                  </a:cxn>
                  <a:cxn ang="0">
                    <a:pos x="285" y="230"/>
                  </a:cxn>
                  <a:cxn ang="0">
                    <a:pos x="266" y="234"/>
                  </a:cxn>
                  <a:cxn ang="0">
                    <a:pos x="305" y="234"/>
                  </a:cxn>
                  <a:cxn ang="0">
                    <a:pos x="311" y="229"/>
                  </a:cxn>
                  <a:cxn ang="0">
                    <a:pos x="489" y="51"/>
                  </a:cxn>
                  <a:cxn ang="0">
                    <a:pos x="526" y="51"/>
                  </a:cxn>
                  <a:cxn ang="0">
                    <a:pos x="518" y="34"/>
                  </a:cxn>
                </a:cxnLst>
                <a:rect l="0" t="0" r="r" b="b"/>
                <a:pathLst>
                  <a:path w="531" h="394">
                    <a:moveTo>
                      <a:pt x="518" y="34"/>
                    </a:moveTo>
                    <a:lnTo>
                      <a:pt x="464" y="34"/>
                    </a:lnTo>
                    <a:lnTo>
                      <a:pt x="472" y="36"/>
                    </a:lnTo>
                    <a:lnTo>
                      <a:pt x="479" y="41"/>
                    </a:lnTo>
                    <a:lnTo>
                      <a:pt x="301" y="219"/>
                    </a:lnTo>
                    <a:lnTo>
                      <a:pt x="285" y="230"/>
                    </a:lnTo>
                    <a:lnTo>
                      <a:pt x="266" y="234"/>
                    </a:lnTo>
                    <a:lnTo>
                      <a:pt x="305" y="234"/>
                    </a:lnTo>
                    <a:lnTo>
                      <a:pt x="311" y="229"/>
                    </a:lnTo>
                    <a:lnTo>
                      <a:pt x="489" y="51"/>
                    </a:lnTo>
                    <a:lnTo>
                      <a:pt x="526" y="51"/>
                    </a:lnTo>
                    <a:lnTo>
                      <a:pt x="518" y="3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</p:grpSp>
      </p:grpSp>
      <p:grpSp>
        <p:nvGrpSpPr>
          <p:cNvPr id="36" name="Gruppo 212"/>
          <p:cNvGrpSpPr/>
          <p:nvPr userDrawn="1"/>
        </p:nvGrpSpPr>
        <p:grpSpPr>
          <a:xfrm>
            <a:off x="3939452" y="6460604"/>
            <a:ext cx="1387748" cy="230832"/>
            <a:chOff x="2401292" y="9345488"/>
            <a:chExt cx="1387748" cy="230832"/>
          </a:xfrm>
        </p:grpSpPr>
        <p:sp>
          <p:nvSpPr>
            <p:cNvPr id="37" name="Rettangolo 319"/>
            <p:cNvSpPr/>
            <p:nvPr/>
          </p:nvSpPr>
          <p:spPr>
            <a:xfrm>
              <a:off x="2608909" y="9345488"/>
              <a:ext cx="11801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 fontAlgn="base">
                <a:spcAft>
                  <a:spcPts val="1000"/>
                </a:spcAft>
              </a:pPr>
              <a:r>
                <a:rPr lang="en-US" sz="9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@STOPandGOEU </a:t>
              </a:r>
            </a:p>
          </p:txBody>
        </p:sp>
        <p:grpSp>
          <p:nvGrpSpPr>
            <p:cNvPr id="38" name="Group 140"/>
            <p:cNvGrpSpPr>
              <a:grpSpLocks noChangeAspect="1"/>
            </p:cNvGrpSpPr>
            <p:nvPr/>
          </p:nvGrpSpPr>
          <p:grpSpPr bwMode="auto">
            <a:xfrm>
              <a:off x="2401292" y="9388904"/>
              <a:ext cx="176400" cy="144000"/>
              <a:chOff x="541" y="147"/>
              <a:chExt cx="612" cy="501"/>
            </a:xfrm>
          </p:grpSpPr>
          <p:sp>
            <p:nvSpPr>
              <p:cNvPr id="39" name="Freeform 147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0" y="445"/>
                  </a:cxn>
                  <a:cxn ang="0">
                    <a:pos x="15" y="455"/>
                  </a:cxn>
                  <a:cxn ang="0">
                    <a:pos x="32" y="464"/>
                  </a:cxn>
                  <a:cxn ang="0">
                    <a:pos x="49" y="473"/>
                  </a:cxn>
                  <a:cxn ang="0">
                    <a:pos x="68" y="480"/>
                  </a:cxn>
                  <a:cxn ang="0">
                    <a:pos x="87" y="486"/>
                  </a:cxn>
                  <a:cxn ang="0">
                    <a:pos x="107" y="492"/>
                  </a:cxn>
                  <a:cxn ang="0">
                    <a:pos x="127" y="496"/>
                  </a:cxn>
                  <a:cxn ang="0">
                    <a:pos x="148" y="499"/>
                  </a:cxn>
                  <a:cxn ang="0">
                    <a:pos x="170" y="500"/>
                  </a:cxn>
                  <a:cxn ang="0">
                    <a:pos x="206" y="499"/>
                  </a:cxn>
                  <a:cxn ang="0">
                    <a:pos x="241" y="495"/>
                  </a:cxn>
                  <a:cxn ang="0">
                    <a:pos x="274" y="488"/>
                  </a:cxn>
                  <a:cxn ang="0">
                    <a:pos x="305" y="479"/>
                  </a:cxn>
                  <a:cxn ang="0">
                    <a:pos x="335" y="468"/>
                  </a:cxn>
                  <a:cxn ang="0">
                    <a:pos x="362" y="454"/>
                  </a:cxn>
                  <a:cxn ang="0">
                    <a:pos x="377" y="445"/>
                  </a:cxn>
                  <a:cxn ang="0">
                    <a:pos x="16" y="445"/>
                  </a:cxn>
                  <a:cxn ang="0">
                    <a:pos x="0" y="445"/>
                  </a:cxn>
                </a:cxnLst>
                <a:rect l="0" t="0" r="r" b="b"/>
                <a:pathLst>
                  <a:path w="612" h="501">
                    <a:moveTo>
                      <a:pt x="0" y="445"/>
                    </a:moveTo>
                    <a:lnTo>
                      <a:pt x="15" y="455"/>
                    </a:lnTo>
                    <a:lnTo>
                      <a:pt x="32" y="464"/>
                    </a:lnTo>
                    <a:lnTo>
                      <a:pt x="49" y="473"/>
                    </a:lnTo>
                    <a:lnTo>
                      <a:pt x="68" y="480"/>
                    </a:lnTo>
                    <a:lnTo>
                      <a:pt x="87" y="486"/>
                    </a:lnTo>
                    <a:lnTo>
                      <a:pt x="107" y="492"/>
                    </a:lnTo>
                    <a:lnTo>
                      <a:pt x="127" y="496"/>
                    </a:lnTo>
                    <a:lnTo>
                      <a:pt x="148" y="499"/>
                    </a:lnTo>
                    <a:lnTo>
                      <a:pt x="170" y="500"/>
                    </a:lnTo>
                    <a:lnTo>
                      <a:pt x="206" y="499"/>
                    </a:lnTo>
                    <a:lnTo>
                      <a:pt x="241" y="495"/>
                    </a:lnTo>
                    <a:lnTo>
                      <a:pt x="274" y="488"/>
                    </a:lnTo>
                    <a:lnTo>
                      <a:pt x="305" y="479"/>
                    </a:lnTo>
                    <a:lnTo>
                      <a:pt x="335" y="468"/>
                    </a:lnTo>
                    <a:lnTo>
                      <a:pt x="362" y="454"/>
                    </a:lnTo>
                    <a:lnTo>
                      <a:pt x="377" y="445"/>
                    </a:lnTo>
                    <a:lnTo>
                      <a:pt x="16" y="445"/>
                    </a:lnTo>
                    <a:lnTo>
                      <a:pt x="0" y="44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0" name="Freeform 146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62" y="303"/>
                  </a:cxn>
                  <a:cxn ang="0">
                    <a:pos x="70" y="323"/>
                  </a:cxn>
                  <a:cxn ang="0">
                    <a:pos x="82" y="341"/>
                  </a:cxn>
                  <a:cxn ang="0">
                    <a:pos x="95" y="356"/>
                  </a:cxn>
                  <a:cxn ang="0">
                    <a:pos x="112" y="370"/>
                  </a:cxn>
                  <a:cxn ang="0">
                    <a:pos x="130" y="380"/>
                  </a:cxn>
                  <a:cxn ang="0">
                    <a:pos x="150" y="387"/>
                  </a:cxn>
                  <a:cxn ang="0">
                    <a:pos x="172" y="391"/>
                  </a:cxn>
                  <a:cxn ang="0">
                    <a:pos x="158" y="403"/>
                  </a:cxn>
                  <a:cxn ang="0">
                    <a:pos x="142" y="414"/>
                  </a:cxn>
                  <a:cxn ang="0">
                    <a:pos x="125" y="424"/>
                  </a:cxn>
                  <a:cxn ang="0">
                    <a:pos x="106" y="431"/>
                  </a:cxn>
                  <a:cxn ang="0">
                    <a:pos x="86" y="438"/>
                  </a:cxn>
                  <a:cxn ang="0">
                    <a:pos x="65" y="442"/>
                  </a:cxn>
                  <a:cxn ang="0">
                    <a:pos x="44" y="445"/>
                  </a:cxn>
                  <a:cxn ang="0">
                    <a:pos x="16" y="445"/>
                  </a:cxn>
                  <a:cxn ang="0">
                    <a:pos x="377" y="445"/>
                  </a:cxn>
                  <a:cxn ang="0">
                    <a:pos x="387" y="439"/>
                  </a:cxn>
                  <a:cxn ang="0">
                    <a:pos x="411" y="422"/>
                  </a:cxn>
                  <a:cxn ang="0">
                    <a:pos x="433" y="403"/>
                  </a:cxn>
                  <a:cxn ang="0">
                    <a:pos x="453" y="383"/>
                  </a:cxn>
                  <a:cxn ang="0">
                    <a:pos x="471" y="362"/>
                  </a:cxn>
                  <a:cxn ang="0">
                    <a:pos x="487" y="339"/>
                  </a:cxn>
                  <a:cxn ang="0">
                    <a:pos x="501" y="316"/>
                  </a:cxn>
                  <a:cxn ang="0">
                    <a:pos x="506" y="306"/>
                  </a:cxn>
                  <a:cxn ang="0">
                    <a:pos x="78" y="306"/>
                  </a:cxn>
                  <a:cxn ang="0">
                    <a:pos x="70" y="305"/>
                  </a:cxn>
                  <a:cxn ang="0">
                    <a:pos x="62" y="303"/>
                  </a:cxn>
                </a:cxnLst>
                <a:rect l="0" t="0" r="r" b="b"/>
                <a:pathLst>
                  <a:path w="612" h="501">
                    <a:moveTo>
                      <a:pt x="62" y="303"/>
                    </a:moveTo>
                    <a:lnTo>
                      <a:pt x="70" y="323"/>
                    </a:lnTo>
                    <a:lnTo>
                      <a:pt x="82" y="341"/>
                    </a:lnTo>
                    <a:lnTo>
                      <a:pt x="95" y="356"/>
                    </a:lnTo>
                    <a:lnTo>
                      <a:pt x="112" y="370"/>
                    </a:lnTo>
                    <a:lnTo>
                      <a:pt x="130" y="380"/>
                    </a:lnTo>
                    <a:lnTo>
                      <a:pt x="150" y="387"/>
                    </a:lnTo>
                    <a:lnTo>
                      <a:pt x="172" y="391"/>
                    </a:lnTo>
                    <a:lnTo>
                      <a:pt x="158" y="403"/>
                    </a:lnTo>
                    <a:lnTo>
                      <a:pt x="142" y="414"/>
                    </a:lnTo>
                    <a:lnTo>
                      <a:pt x="125" y="424"/>
                    </a:lnTo>
                    <a:lnTo>
                      <a:pt x="106" y="431"/>
                    </a:lnTo>
                    <a:lnTo>
                      <a:pt x="86" y="438"/>
                    </a:lnTo>
                    <a:lnTo>
                      <a:pt x="65" y="442"/>
                    </a:lnTo>
                    <a:lnTo>
                      <a:pt x="44" y="445"/>
                    </a:lnTo>
                    <a:lnTo>
                      <a:pt x="16" y="445"/>
                    </a:lnTo>
                    <a:lnTo>
                      <a:pt x="377" y="445"/>
                    </a:lnTo>
                    <a:lnTo>
                      <a:pt x="387" y="439"/>
                    </a:lnTo>
                    <a:lnTo>
                      <a:pt x="411" y="422"/>
                    </a:lnTo>
                    <a:lnTo>
                      <a:pt x="433" y="403"/>
                    </a:lnTo>
                    <a:lnTo>
                      <a:pt x="453" y="383"/>
                    </a:lnTo>
                    <a:lnTo>
                      <a:pt x="471" y="362"/>
                    </a:lnTo>
                    <a:lnTo>
                      <a:pt x="487" y="339"/>
                    </a:lnTo>
                    <a:lnTo>
                      <a:pt x="501" y="316"/>
                    </a:lnTo>
                    <a:lnTo>
                      <a:pt x="506" y="306"/>
                    </a:lnTo>
                    <a:lnTo>
                      <a:pt x="78" y="306"/>
                    </a:lnTo>
                    <a:lnTo>
                      <a:pt x="70" y="305"/>
                    </a:lnTo>
                    <a:lnTo>
                      <a:pt x="62" y="303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1" name="Freeform 145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18" y="176"/>
                  </a:cxn>
                  <a:cxn ang="0">
                    <a:pos x="18" y="177"/>
                  </a:cxn>
                  <a:cxn ang="0">
                    <a:pos x="20" y="199"/>
                  </a:cxn>
                  <a:cxn ang="0">
                    <a:pos x="25" y="220"/>
                  </a:cxn>
                  <a:cxn ang="0">
                    <a:pos x="34" y="240"/>
                  </a:cxn>
                  <a:cxn ang="0">
                    <a:pos x="47" y="257"/>
                  </a:cxn>
                  <a:cxn ang="0">
                    <a:pos x="61" y="273"/>
                  </a:cxn>
                  <a:cxn ang="0">
                    <a:pos x="79" y="285"/>
                  </a:cxn>
                  <a:cxn ang="0">
                    <a:pos x="98" y="295"/>
                  </a:cxn>
                  <a:cxn ang="0">
                    <a:pos x="119" y="301"/>
                  </a:cxn>
                  <a:cxn ang="0">
                    <a:pos x="109" y="304"/>
                  </a:cxn>
                  <a:cxn ang="0">
                    <a:pos x="97" y="306"/>
                  </a:cxn>
                  <a:cxn ang="0">
                    <a:pos x="506" y="306"/>
                  </a:cxn>
                  <a:cxn ang="0">
                    <a:pos x="513" y="292"/>
                  </a:cxn>
                  <a:cxn ang="0">
                    <a:pos x="524" y="267"/>
                  </a:cxn>
                  <a:cxn ang="0">
                    <a:pos x="533" y="242"/>
                  </a:cxn>
                  <a:cxn ang="0">
                    <a:pos x="539" y="216"/>
                  </a:cxn>
                  <a:cxn ang="0">
                    <a:pos x="544" y="191"/>
                  </a:cxn>
                  <a:cxn ang="0">
                    <a:pos x="75" y="191"/>
                  </a:cxn>
                  <a:cxn ang="0">
                    <a:pos x="54" y="189"/>
                  </a:cxn>
                  <a:cxn ang="0">
                    <a:pos x="35" y="183"/>
                  </a:cxn>
                  <a:cxn ang="0">
                    <a:pos x="18" y="176"/>
                  </a:cxn>
                </a:cxnLst>
                <a:rect l="0" t="0" r="r" b="b"/>
                <a:pathLst>
                  <a:path w="612" h="501">
                    <a:moveTo>
                      <a:pt x="18" y="176"/>
                    </a:moveTo>
                    <a:lnTo>
                      <a:pt x="18" y="177"/>
                    </a:lnTo>
                    <a:lnTo>
                      <a:pt x="20" y="199"/>
                    </a:lnTo>
                    <a:lnTo>
                      <a:pt x="25" y="220"/>
                    </a:lnTo>
                    <a:lnTo>
                      <a:pt x="34" y="240"/>
                    </a:lnTo>
                    <a:lnTo>
                      <a:pt x="47" y="257"/>
                    </a:lnTo>
                    <a:lnTo>
                      <a:pt x="61" y="273"/>
                    </a:lnTo>
                    <a:lnTo>
                      <a:pt x="79" y="285"/>
                    </a:lnTo>
                    <a:lnTo>
                      <a:pt x="98" y="295"/>
                    </a:lnTo>
                    <a:lnTo>
                      <a:pt x="119" y="301"/>
                    </a:lnTo>
                    <a:lnTo>
                      <a:pt x="109" y="304"/>
                    </a:lnTo>
                    <a:lnTo>
                      <a:pt x="97" y="306"/>
                    </a:lnTo>
                    <a:lnTo>
                      <a:pt x="506" y="306"/>
                    </a:lnTo>
                    <a:lnTo>
                      <a:pt x="513" y="292"/>
                    </a:lnTo>
                    <a:lnTo>
                      <a:pt x="524" y="267"/>
                    </a:lnTo>
                    <a:lnTo>
                      <a:pt x="533" y="242"/>
                    </a:lnTo>
                    <a:lnTo>
                      <a:pt x="539" y="216"/>
                    </a:lnTo>
                    <a:lnTo>
                      <a:pt x="544" y="191"/>
                    </a:lnTo>
                    <a:lnTo>
                      <a:pt x="75" y="191"/>
                    </a:lnTo>
                    <a:lnTo>
                      <a:pt x="54" y="189"/>
                    </a:lnTo>
                    <a:lnTo>
                      <a:pt x="35" y="183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2" name="Freeform 144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44" y="32"/>
                  </a:cxn>
                  <a:cxn ang="0">
                    <a:pos x="29" y="45"/>
                  </a:cxn>
                  <a:cxn ang="0">
                    <a:pos x="21" y="63"/>
                  </a:cxn>
                  <a:cxn ang="0">
                    <a:pos x="21" y="65"/>
                  </a:cxn>
                  <a:cxn ang="0">
                    <a:pos x="21" y="90"/>
                  </a:cxn>
                  <a:cxn ang="0">
                    <a:pos x="25" y="114"/>
                  </a:cxn>
                  <a:cxn ang="0">
                    <a:pos x="31" y="134"/>
                  </a:cxn>
                  <a:cxn ang="0">
                    <a:pos x="39" y="152"/>
                  </a:cxn>
                  <a:cxn ang="0">
                    <a:pos x="49" y="167"/>
                  </a:cxn>
                  <a:cxn ang="0">
                    <a:pos x="61" y="180"/>
                  </a:cxn>
                  <a:cxn ang="0">
                    <a:pos x="75" y="191"/>
                  </a:cxn>
                  <a:cxn ang="0">
                    <a:pos x="544" y="191"/>
                  </a:cxn>
                  <a:cxn ang="0">
                    <a:pos x="547" y="165"/>
                  </a:cxn>
                  <a:cxn ang="0">
                    <a:pos x="547" y="154"/>
                  </a:cxn>
                  <a:cxn ang="0">
                    <a:pos x="297" y="154"/>
                  </a:cxn>
                  <a:cxn ang="0">
                    <a:pos x="276" y="152"/>
                  </a:cxn>
                  <a:cxn ang="0">
                    <a:pos x="255" y="149"/>
                  </a:cxn>
                  <a:cxn ang="0">
                    <a:pos x="234" y="145"/>
                  </a:cxn>
                  <a:cxn ang="0">
                    <a:pos x="214" y="140"/>
                  </a:cxn>
                  <a:cxn ang="0">
                    <a:pos x="194" y="134"/>
                  </a:cxn>
                  <a:cxn ang="0">
                    <a:pos x="175" y="126"/>
                  </a:cxn>
                  <a:cxn ang="0">
                    <a:pos x="156" y="118"/>
                  </a:cxn>
                  <a:cxn ang="0">
                    <a:pos x="138" y="108"/>
                  </a:cxn>
                  <a:cxn ang="0">
                    <a:pos x="121" y="98"/>
                  </a:cxn>
                  <a:cxn ang="0">
                    <a:pos x="104" y="86"/>
                  </a:cxn>
                  <a:cxn ang="0">
                    <a:pos x="88" y="74"/>
                  </a:cxn>
                  <a:cxn ang="0">
                    <a:pos x="72" y="61"/>
                  </a:cxn>
                  <a:cxn ang="0">
                    <a:pos x="58" y="47"/>
                  </a:cxn>
                  <a:cxn ang="0">
                    <a:pos x="44" y="32"/>
                  </a:cxn>
                </a:cxnLst>
                <a:rect l="0" t="0" r="r" b="b"/>
                <a:pathLst>
                  <a:path w="612" h="501">
                    <a:moveTo>
                      <a:pt x="44" y="32"/>
                    </a:moveTo>
                    <a:lnTo>
                      <a:pt x="29" y="45"/>
                    </a:lnTo>
                    <a:lnTo>
                      <a:pt x="21" y="63"/>
                    </a:lnTo>
                    <a:lnTo>
                      <a:pt x="21" y="65"/>
                    </a:lnTo>
                    <a:lnTo>
                      <a:pt x="21" y="90"/>
                    </a:lnTo>
                    <a:lnTo>
                      <a:pt x="25" y="114"/>
                    </a:lnTo>
                    <a:lnTo>
                      <a:pt x="31" y="134"/>
                    </a:lnTo>
                    <a:lnTo>
                      <a:pt x="39" y="152"/>
                    </a:lnTo>
                    <a:lnTo>
                      <a:pt x="49" y="167"/>
                    </a:lnTo>
                    <a:lnTo>
                      <a:pt x="61" y="180"/>
                    </a:lnTo>
                    <a:lnTo>
                      <a:pt x="75" y="191"/>
                    </a:lnTo>
                    <a:lnTo>
                      <a:pt x="544" y="191"/>
                    </a:lnTo>
                    <a:lnTo>
                      <a:pt x="547" y="165"/>
                    </a:lnTo>
                    <a:lnTo>
                      <a:pt x="547" y="154"/>
                    </a:lnTo>
                    <a:lnTo>
                      <a:pt x="297" y="154"/>
                    </a:lnTo>
                    <a:lnTo>
                      <a:pt x="276" y="152"/>
                    </a:lnTo>
                    <a:lnTo>
                      <a:pt x="255" y="149"/>
                    </a:lnTo>
                    <a:lnTo>
                      <a:pt x="234" y="145"/>
                    </a:lnTo>
                    <a:lnTo>
                      <a:pt x="214" y="140"/>
                    </a:lnTo>
                    <a:lnTo>
                      <a:pt x="194" y="134"/>
                    </a:lnTo>
                    <a:lnTo>
                      <a:pt x="175" y="126"/>
                    </a:lnTo>
                    <a:lnTo>
                      <a:pt x="156" y="118"/>
                    </a:lnTo>
                    <a:lnTo>
                      <a:pt x="138" y="108"/>
                    </a:lnTo>
                    <a:lnTo>
                      <a:pt x="121" y="98"/>
                    </a:lnTo>
                    <a:lnTo>
                      <a:pt x="104" y="86"/>
                    </a:lnTo>
                    <a:lnTo>
                      <a:pt x="88" y="74"/>
                    </a:lnTo>
                    <a:lnTo>
                      <a:pt x="72" y="61"/>
                    </a:lnTo>
                    <a:lnTo>
                      <a:pt x="58" y="47"/>
                    </a:lnTo>
                    <a:lnTo>
                      <a:pt x="44" y="32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3" name="Freeform 143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10" y="1"/>
                  </a:cxn>
                  <a:cxn ang="0">
                    <a:pos x="386" y="6"/>
                  </a:cxn>
                  <a:cxn ang="0">
                    <a:pos x="364" y="14"/>
                  </a:cxn>
                  <a:cxn ang="0">
                    <a:pos x="345" y="26"/>
                  </a:cxn>
                  <a:cxn ang="0">
                    <a:pos x="329" y="39"/>
                  </a:cxn>
                  <a:cxn ang="0">
                    <a:pos x="316" y="55"/>
                  </a:cxn>
                  <a:cxn ang="0">
                    <a:pos x="305" y="73"/>
                  </a:cxn>
                  <a:cxn ang="0">
                    <a:pos x="298" y="93"/>
                  </a:cxn>
                  <a:cxn ang="0">
                    <a:pos x="294" y="114"/>
                  </a:cxn>
                  <a:cxn ang="0">
                    <a:pos x="295" y="138"/>
                  </a:cxn>
                  <a:cxn ang="0">
                    <a:pos x="297" y="154"/>
                  </a:cxn>
                  <a:cxn ang="0">
                    <a:pos x="547" y="154"/>
                  </a:cxn>
                  <a:cxn ang="0">
                    <a:pos x="548" y="140"/>
                  </a:cxn>
                  <a:cxn ang="0">
                    <a:pos x="548" y="134"/>
                  </a:cxn>
                  <a:cxn ang="0">
                    <a:pos x="548" y="129"/>
                  </a:cxn>
                  <a:cxn ang="0">
                    <a:pos x="547" y="124"/>
                  </a:cxn>
                  <a:cxn ang="0">
                    <a:pos x="563" y="111"/>
                  </a:cxn>
                  <a:cxn ang="0">
                    <a:pos x="578" y="98"/>
                  </a:cxn>
                  <a:cxn ang="0">
                    <a:pos x="592" y="83"/>
                  </a:cxn>
                  <a:cxn ang="0">
                    <a:pos x="598" y="76"/>
                  </a:cxn>
                  <a:cxn ang="0">
                    <a:pos x="554" y="76"/>
                  </a:cxn>
                  <a:cxn ang="0">
                    <a:pos x="563" y="63"/>
                  </a:cxn>
                  <a:cxn ang="0">
                    <a:pos x="574" y="47"/>
                  </a:cxn>
                  <a:cxn ang="0">
                    <a:pos x="582" y="35"/>
                  </a:cxn>
                  <a:cxn ang="0">
                    <a:pos x="531" y="35"/>
                  </a:cxn>
                  <a:cxn ang="0">
                    <a:pos x="510" y="25"/>
                  </a:cxn>
                  <a:cxn ang="0">
                    <a:pos x="491" y="16"/>
                  </a:cxn>
                  <a:cxn ang="0">
                    <a:pos x="472" y="8"/>
                  </a:cxn>
                  <a:cxn ang="0">
                    <a:pos x="454" y="3"/>
                  </a:cxn>
                  <a:cxn ang="0">
                    <a:pos x="435" y="0"/>
                  </a:cxn>
                </a:cxnLst>
                <a:rect l="0" t="0" r="r" b="b"/>
                <a:pathLst>
                  <a:path w="612" h="501">
                    <a:moveTo>
                      <a:pt x="435" y="0"/>
                    </a:moveTo>
                    <a:lnTo>
                      <a:pt x="410" y="1"/>
                    </a:lnTo>
                    <a:lnTo>
                      <a:pt x="386" y="6"/>
                    </a:lnTo>
                    <a:lnTo>
                      <a:pt x="364" y="14"/>
                    </a:lnTo>
                    <a:lnTo>
                      <a:pt x="345" y="26"/>
                    </a:lnTo>
                    <a:lnTo>
                      <a:pt x="329" y="39"/>
                    </a:lnTo>
                    <a:lnTo>
                      <a:pt x="316" y="55"/>
                    </a:lnTo>
                    <a:lnTo>
                      <a:pt x="305" y="73"/>
                    </a:lnTo>
                    <a:lnTo>
                      <a:pt x="298" y="93"/>
                    </a:lnTo>
                    <a:lnTo>
                      <a:pt x="294" y="114"/>
                    </a:lnTo>
                    <a:lnTo>
                      <a:pt x="295" y="138"/>
                    </a:lnTo>
                    <a:lnTo>
                      <a:pt x="297" y="154"/>
                    </a:lnTo>
                    <a:lnTo>
                      <a:pt x="547" y="154"/>
                    </a:lnTo>
                    <a:lnTo>
                      <a:pt x="548" y="140"/>
                    </a:lnTo>
                    <a:lnTo>
                      <a:pt x="548" y="134"/>
                    </a:lnTo>
                    <a:lnTo>
                      <a:pt x="548" y="129"/>
                    </a:lnTo>
                    <a:lnTo>
                      <a:pt x="547" y="124"/>
                    </a:lnTo>
                    <a:lnTo>
                      <a:pt x="563" y="111"/>
                    </a:lnTo>
                    <a:lnTo>
                      <a:pt x="578" y="98"/>
                    </a:lnTo>
                    <a:lnTo>
                      <a:pt x="592" y="83"/>
                    </a:lnTo>
                    <a:lnTo>
                      <a:pt x="598" y="76"/>
                    </a:lnTo>
                    <a:lnTo>
                      <a:pt x="554" y="76"/>
                    </a:lnTo>
                    <a:lnTo>
                      <a:pt x="563" y="63"/>
                    </a:lnTo>
                    <a:lnTo>
                      <a:pt x="574" y="47"/>
                    </a:lnTo>
                    <a:lnTo>
                      <a:pt x="582" y="35"/>
                    </a:lnTo>
                    <a:lnTo>
                      <a:pt x="531" y="35"/>
                    </a:lnTo>
                    <a:lnTo>
                      <a:pt x="510" y="25"/>
                    </a:lnTo>
                    <a:lnTo>
                      <a:pt x="491" y="16"/>
                    </a:lnTo>
                    <a:lnTo>
                      <a:pt x="472" y="8"/>
                    </a:lnTo>
                    <a:lnTo>
                      <a:pt x="454" y="3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4" name="Freeform 142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611" y="58"/>
                  </a:cxn>
                  <a:cxn ang="0">
                    <a:pos x="592" y="65"/>
                  </a:cxn>
                  <a:cxn ang="0">
                    <a:pos x="573" y="71"/>
                  </a:cxn>
                  <a:cxn ang="0">
                    <a:pos x="554" y="76"/>
                  </a:cxn>
                  <a:cxn ang="0">
                    <a:pos x="598" y="76"/>
                  </a:cxn>
                  <a:cxn ang="0">
                    <a:pos x="604" y="67"/>
                  </a:cxn>
                  <a:cxn ang="0">
                    <a:pos x="611" y="58"/>
                  </a:cxn>
                </a:cxnLst>
                <a:rect l="0" t="0" r="r" b="b"/>
                <a:pathLst>
                  <a:path w="612" h="501">
                    <a:moveTo>
                      <a:pt x="611" y="58"/>
                    </a:moveTo>
                    <a:lnTo>
                      <a:pt x="592" y="65"/>
                    </a:lnTo>
                    <a:lnTo>
                      <a:pt x="573" y="71"/>
                    </a:lnTo>
                    <a:lnTo>
                      <a:pt x="554" y="76"/>
                    </a:lnTo>
                    <a:lnTo>
                      <a:pt x="598" y="76"/>
                    </a:lnTo>
                    <a:lnTo>
                      <a:pt x="604" y="67"/>
                    </a:lnTo>
                    <a:lnTo>
                      <a:pt x="611" y="58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5" name="Freeform 141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570" y="27"/>
                  </a:cxn>
                  <a:cxn ang="0">
                    <a:pos x="552" y="30"/>
                  </a:cxn>
                  <a:cxn ang="0">
                    <a:pos x="531" y="35"/>
                  </a:cxn>
                  <a:cxn ang="0">
                    <a:pos x="582" y="35"/>
                  </a:cxn>
                  <a:cxn ang="0">
                    <a:pos x="585" y="28"/>
                  </a:cxn>
                  <a:cxn ang="0">
                    <a:pos x="570" y="27"/>
                  </a:cxn>
                </a:cxnLst>
                <a:rect l="0" t="0" r="r" b="b"/>
                <a:pathLst>
                  <a:path w="612" h="501">
                    <a:moveTo>
                      <a:pt x="570" y="27"/>
                    </a:moveTo>
                    <a:lnTo>
                      <a:pt x="552" y="30"/>
                    </a:lnTo>
                    <a:lnTo>
                      <a:pt x="531" y="35"/>
                    </a:lnTo>
                    <a:lnTo>
                      <a:pt x="582" y="35"/>
                    </a:lnTo>
                    <a:lnTo>
                      <a:pt x="585" y="28"/>
                    </a:lnTo>
                    <a:lnTo>
                      <a:pt x="570" y="2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3404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64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45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Open Sans Light"/>
                <a:cs typeface="Open Sans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9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 Light"/>
                <a:cs typeface="Open Sans Ligh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Open Sans Light"/>
                <a:cs typeface="Open Sans Light"/>
              </a:defRPr>
            </a:lvl1pPr>
            <a:lvl2pPr>
              <a:defRPr sz="2400">
                <a:latin typeface="Open Sans Light"/>
                <a:cs typeface="Open Sans Light"/>
              </a:defRPr>
            </a:lvl2pPr>
            <a:lvl3pPr>
              <a:defRPr sz="2000">
                <a:latin typeface="Open Sans Light"/>
                <a:cs typeface="Open Sans Light"/>
              </a:defRPr>
            </a:lvl3pPr>
            <a:lvl4pPr>
              <a:defRPr sz="1800">
                <a:latin typeface="Open Sans Light"/>
                <a:cs typeface="Open Sans Light"/>
              </a:defRPr>
            </a:lvl4pPr>
            <a:lvl5pPr>
              <a:defRPr sz="1800">
                <a:latin typeface="Open Sans Light"/>
                <a:cs typeface="Open Sans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Open Sans Light"/>
                <a:cs typeface="Open Sans Light"/>
              </a:defRPr>
            </a:lvl1pPr>
            <a:lvl2pPr>
              <a:defRPr sz="2400">
                <a:latin typeface="Open Sans Light"/>
                <a:cs typeface="Open Sans Light"/>
              </a:defRPr>
            </a:lvl2pPr>
            <a:lvl3pPr>
              <a:defRPr sz="2000">
                <a:latin typeface="Open Sans Light"/>
                <a:cs typeface="Open Sans Light"/>
              </a:defRPr>
            </a:lvl3pPr>
            <a:lvl4pPr>
              <a:defRPr sz="1800">
                <a:latin typeface="Open Sans Light"/>
                <a:cs typeface="Open Sans Light"/>
              </a:defRPr>
            </a:lvl4pPr>
            <a:lvl5pPr>
              <a:defRPr sz="1800">
                <a:latin typeface="Open Sans Light"/>
                <a:cs typeface="Open Sans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4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 Light"/>
                <a:cs typeface="Open Sans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Open Sans Light"/>
                <a:cs typeface="Open Sans Light"/>
              </a:defRPr>
            </a:lvl1pPr>
            <a:lvl2pPr>
              <a:defRPr sz="2000">
                <a:latin typeface="Open Sans Light"/>
                <a:cs typeface="Open Sans Light"/>
              </a:defRPr>
            </a:lvl2pPr>
            <a:lvl3pPr>
              <a:defRPr sz="1800">
                <a:latin typeface="Open Sans Light"/>
                <a:cs typeface="Open Sans Light"/>
              </a:defRPr>
            </a:lvl3pPr>
            <a:lvl4pPr>
              <a:defRPr sz="1600">
                <a:latin typeface="Open Sans Light"/>
                <a:cs typeface="Open Sans Light"/>
              </a:defRPr>
            </a:lvl4pPr>
            <a:lvl5pPr>
              <a:defRPr sz="1600">
                <a:latin typeface="Open Sans Light"/>
                <a:cs typeface="Open Sans Ligh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Open Sans Light"/>
                <a:cs typeface="Open Sans Light"/>
              </a:defRPr>
            </a:lvl1pPr>
            <a:lvl2pPr>
              <a:defRPr sz="2000">
                <a:latin typeface="Open Sans Light"/>
                <a:cs typeface="Open Sans Light"/>
              </a:defRPr>
            </a:lvl2pPr>
            <a:lvl3pPr>
              <a:defRPr sz="1800">
                <a:latin typeface="Open Sans Light"/>
                <a:cs typeface="Open Sans Light"/>
              </a:defRPr>
            </a:lvl3pPr>
            <a:lvl4pPr>
              <a:defRPr sz="1600">
                <a:latin typeface="Open Sans Light"/>
                <a:cs typeface="Open Sans Light"/>
              </a:defRPr>
            </a:lvl4pPr>
            <a:lvl5pPr>
              <a:defRPr sz="1600">
                <a:latin typeface="Open Sans Light"/>
                <a:cs typeface="Open Sans Ligh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1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 Light"/>
                <a:cs typeface="Open Sans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45160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4A61EC91-821A-47A0-BC5E-74BF77ACFFFB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4" name="Gruppo 211"/>
          <p:cNvGrpSpPr/>
          <p:nvPr userDrawn="1"/>
        </p:nvGrpSpPr>
        <p:grpSpPr>
          <a:xfrm>
            <a:off x="1536998" y="6460604"/>
            <a:ext cx="1728176" cy="230832"/>
            <a:chOff x="332672" y="9330680"/>
            <a:chExt cx="1728176" cy="230832"/>
          </a:xfrm>
        </p:grpSpPr>
        <p:sp>
          <p:nvSpPr>
            <p:cNvPr id="5" name="Rettangolo 318"/>
            <p:cNvSpPr/>
            <p:nvPr/>
          </p:nvSpPr>
          <p:spPr>
            <a:xfrm>
              <a:off x="548896" y="9330680"/>
              <a:ext cx="151195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fontAlgn="base">
                <a:spcAft>
                  <a:spcPts val="1000"/>
                </a:spcAft>
              </a:pPr>
              <a:r>
                <a:rPr lang="en-US" sz="9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www.stopandgoproject.eu</a:t>
              </a:r>
            </a:p>
          </p:txBody>
        </p:sp>
        <p:grpSp>
          <p:nvGrpSpPr>
            <p:cNvPr id="7" name="Group 155"/>
            <p:cNvGrpSpPr>
              <a:grpSpLocks noChangeAspect="1"/>
            </p:cNvGrpSpPr>
            <p:nvPr/>
          </p:nvGrpSpPr>
          <p:grpSpPr bwMode="auto">
            <a:xfrm>
              <a:off x="332672" y="9374096"/>
              <a:ext cx="144000" cy="144000"/>
              <a:chOff x="580" y="36"/>
              <a:chExt cx="528" cy="528"/>
            </a:xfrm>
          </p:grpSpPr>
          <p:sp>
            <p:nvSpPr>
              <p:cNvPr id="8" name="Freeform 173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18" y="5"/>
                  </a:cxn>
                  <a:cxn ang="0">
                    <a:pos x="154" y="25"/>
                  </a:cxn>
                  <a:cxn ang="0">
                    <a:pos x="116" y="45"/>
                  </a:cxn>
                  <a:cxn ang="0">
                    <a:pos x="82" y="76"/>
                  </a:cxn>
                  <a:cxn ang="0">
                    <a:pos x="53" y="106"/>
                  </a:cxn>
                  <a:cxn ang="0">
                    <a:pos x="29" y="142"/>
                  </a:cxn>
                  <a:cxn ang="0">
                    <a:pos x="12" y="182"/>
                  </a:cxn>
                  <a:cxn ang="0">
                    <a:pos x="2" y="228"/>
                  </a:cxn>
                  <a:cxn ang="0">
                    <a:pos x="0" y="274"/>
                  </a:cxn>
                  <a:cxn ang="0">
                    <a:pos x="8" y="319"/>
                  </a:cxn>
                  <a:cxn ang="0">
                    <a:pos x="22" y="365"/>
                  </a:cxn>
                  <a:cxn ang="0">
                    <a:pos x="42" y="406"/>
                  </a:cxn>
                  <a:cxn ang="0">
                    <a:pos x="67" y="441"/>
                  </a:cxn>
                  <a:cxn ang="0">
                    <a:pos x="98" y="472"/>
                  </a:cxn>
                  <a:cxn ang="0">
                    <a:pos x="133" y="497"/>
                  </a:cxn>
                  <a:cxn ang="0">
                    <a:pos x="171" y="512"/>
                  </a:cxn>
                  <a:cxn ang="0">
                    <a:pos x="213" y="527"/>
                  </a:cxn>
                  <a:cxn ang="0">
                    <a:pos x="348" y="517"/>
                  </a:cxn>
                  <a:cxn ang="0">
                    <a:pos x="389" y="497"/>
                  </a:cxn>
                  <a:cxn ang="0">
                    <a:pos x="242" y="492"/>
                  </a:cxn>
                  <a:cxn ang="0">
                    <a:pos x="217" y="487"/>
                  </a:cxn>
                  <a:cxn ang="0">
                    <a:pos x="196" y="467"/>
                  </a:cxn>
                  <a:cxn ang="0">
                    <a:pos x="141" y="456"/>
                  </a:cxn>
                  <a:cxn ang="0">
                    <a:pos x="108" y="431"/>
                  </a:cxn>
                  <a:cxn ang="0">
                    <a:pos x="113" y="406"/>
                  </a:cxn>
                  <a:cxn ang="0">
                    <a:pos x="168" y="401"/>
                  </a:cxn>
                  <a:cxn ang="0">
                    <a:pos x="98" y="395"/>
                  </a:cxn>
                  <a:cxn ang="0">
                    <a:pos x="68" y="365"/>
                  </a:cxn>
                  <a:cxn ang="0">
                    <a:pos x="48" y="329"/>
                  </a:cxn>
                  <a:cxn ang="0">
                    <a:pos x="39" y="289"/>
                  </a:cxn>
                  <a:cxn ang="0">
                    <a:pos x="526" y="274"/>
                  </a:cxn>
                  <a:cxn ang="0">
                    <a:pos x="525" y="258"/>
                  </a:cxn>
                  <a:cxn ang="0">
                    <a:pos x="40" y="238"/>
                  </a:cxn>
                  <a:cxn ang="0">
                    <a:pos x="48" y="197"/>
                  </a:cxn>
                  <a:cxn ang="0">
                    <a:pos x="64" y="162"/>
                  </a:cxn>
                  <a:cxn ang="0">
                    <a:pos x="85" y="126"/>
                  </a:cxn>
                  <a:cxn ang="0">
                    <a:pos x="105" y="116"/>
                  </a:cxn>
                  <a:cxn ang="0">
                    <a:pos x="129" y="86"/>
                  </a:cxn>
                  <a:cxn ang="0">
                    <a:pos x="163" y="65"/>
                  </a:cxn>
                  <a:cxn ang="0">
                    <a:pos x="205" y="55"/>
                  </a:cxn>
                  <a:cxn ang="0">
                    <a:pos x="232" y="45"/>
                  </a:cxn>
                  <a:cxn ang="0">
                    <a:pos x="396" y="40"/>
                  </a:cxn>
                  <a:cxn ang="0">
                    <a:pos x="358" y="20"/>
                  </a:cxn>
                  <a:cxn ang="0">
                    <a:pos x="317" y="5"/>
                  </a:cxn>
                </a:cxnLst>
                <a:rect l="0" t="0" r="r" b="b"/>
                <a:pathLst>
                  <a:path w="528" h="528">
                    <a:moveTo>
                      <a:pt x="317" y="5"/>
                    </a:moveTo>
                    <a:lnTo>
                      <a:pt x="218" y="5"/>
                    </a:lnTo>
                    <a:lnTo>
                      <a:pt x="174" y="15"/>
                    </a:lnTo>
                    <a:lnTo>
                      <a:pt x="154" y="25"/>
                    </a:lnTo>
                    <a:lnTo>
                      <a:pt x="134" y="35"/>
                    </a:lnTo>
                    <a:lnTo>
                      <a:pt x="116" y="45"/>
                    </a:lnTo>
                    <a:lnTo>
                      <a:pt x="98" y="60"/>
                    </a:lnTo>
                    <a:lnTo>
                      <a:pt x="82" y="76"/>
                    </a:lnTo>
                    <a:lnTo>
                      <a:pt x="67" y="91"/>
                    </a:lnTo>
                    <a:lnTo>
                      <a:pt x="53" y="106"/>
                    </a:lnTo>
                    <a:lnTo>
                      <a:pt x="40" y="126"/>
                    </a:lnTo>
                    <a:lnTo>
                      <a:pt x="29" y="142"/>
                    </a:lnTo>
                    <a:lnTo>
                      <a:pt x="20" y="162"/>
                    </a:lnTo>
                    <a:lnTo>
                      <a:pt x="12" y="182"/>
                    </a:lnTo>
                    <a:lnTo>
                      <a:pt x="6" y="203"/>
                    </a:lnTo>
                    <a:lnTo>
                      <a:pt x="2" y="228"/>
                    </a:lnTo>
                    <a:lnTo>
                      <a:pt x="0" y="248"/>
                    </a:lnTo>
                    <a:lnTo>
                      <a:pt x="0" y="274"/>
                    </a:lnTo>
                    <a:lnTo>
                      <a:pt x="3" y="299"/>
                    </a:lnTo>
                    <a:lnTo>
                      <a:pt x="8" y="319"/>
                    </a:lnTo>
                    <a:lnTo>
                      <a:pt x="14" y="345"/>
                    </a:lnTo>
                    <a:lnTo>
                      <a:pt x="22" y="365"/>
                    </a:lnTo>
                    <a:lnTo>
                      <a:pt x="31" y="385"/>
                    </a:lnTo>
                    <a:lnTo>
                      <a:pt x="42" y="406"/>
                    </a:lnTo>
                    <a:lnTo>
                      <a:pt x="54" y="426"/>
                    </a:lnTo>
                    <a:lnTo>
                      <a:pt x="67" y="441"/>
                    </a:lnTo>
                    <a:lnTo>
                      <a:pt x="82" y="456"/>
                    </a:lnTo>
                    <a:lnTo>
                      <a:pt x="98" y="472"/>
                    </a:lnTo>
                    <a:lnTo>
                      <a:pt x="115" y="482"/>
                    </a:lnTo>
                    <a:lnTo>
                      <a:pt x="133" y="497"/>
                    </a:lnTo>
                    <a:lnTo>
                      <a:pt x="152" y="507"/>
                    </a:lnTo>
                    <a:lnTo>
                      <a:pt x="171" y="512"/>
                    </a:lnTo>
                    <a:lnTo>
                      <a:pt x="192" y="522"/>
                    </a:lnTo>
                    <a:lnTo>
                      <a:pt x="213" y="527"/>
                    </a:lnTo>
                    <a:lnTo>
                      <a:pt x="304" y="527"/>
                    </a:lnTo>
                    <a:lnTo>
                      <a:pt x="348" y="517"/>
                    </a:lnTo>
                    <a:lnTo>
                      <a:pt x="369" y="507"/>
                    </a:lnTo>
                    <a:lnTo>
                      <a:pt x="389" y="497"/>
                    </a:lnTo>
                    <a:lnTo>
                      <a:pt x="398" y="492"/>
                    </a:lnTo>
                    <a:lnTo>
                      <a:pt x="242" y="492"/>
                    </a:lnTo>
                    <a:lnTo>
                      <a:pt x="230" y="487"/>
                    </a:lnTo>
                    <a:lnTo>
                      <a:pt x="217" y="487"/>
                    </a:lnTo>
                    <a:lnTo>
                      <a:pt x="204" y="477"/>
                    </a:lnTo>
                    <a:lnTo>
                      <a:pt x="196" y="467"/>
                    </a:lnTo>
                    <a:lnTo>
                      <a:pt x="176" y="467"/>
                    </a:lnTo>
                    <a:lnTo>
                      <a:pt x="141" y="456"/>
                    </a:lnTo>
                    <a:lnTo>
                      <a:pt x="124" y="441"/>
                    </a:lnTo>
                    <a:lnTo>
                      <a:pt x="108" y="431"/>
                    </a:lnTo>
                    <a:lnTo>
                      <a:pt x="95" y="416"/>
                    </a:lnTo>
                    <a:lnTo>
                      <a:pt x="113" y="406"/>
                    </a:lnTo>
                    <a:lnTo>
                      <a:pt x="131" y="401"/>
                    </a:lnTo>
                    <a:lnTo>
                      <a:pt x="168" y="401"/>
                    </a:lnTo>
                    <a:lnTo>
                      <a:pt x="177" y="395"/>
                    </a:lnTo>
                    <a:lnTo>
                      <a:pt x="98" y="395"/>
                    </a:lnTo>
                    <a:lnTo>
                      <a:pt x="81" y="380"/>
                    </a:lnTo>
                    <a:lnTo>
                      <a:pt x="68" y="365"/>
                    </a:lnTo>
                    <a:lnTo>
                      <a:pt x="57" y="350"/>
                    </a:lnTo>
                    <a:lnTo>
                      <a:pt x="48" y="329"/>
                    </a:lnTo>
                    <a:lnTo>
                      <a:pt x="43" y="309"/>
                    </a:lnTo>
                    <a:lnTo>
                      <a:pt x="39" y="289"/>
                    </a:lnTo>
                    <a:lnTo>
                      <a:pt x="38" y="274"/>
                    </a:lnTo>
                    <a:lnTo>
                      <a:pt x="526" y="274"/>
                    </a:lnTo>
                    <a:lnTo>
                      <a:pt x="526" y="263"/>
                    </a:lnTo>
                    <a:lnTo>
                      <a:pt x="525" y="258"/>
                    </a:lnTo>
                    <a:lnTo>
                      <a:pt x="38" y="258"/>
                    </a:lnTo>
                    <a:lnTo>
                      <a:pt x="40" y="238"/>
                    </a:lnTo>
                    <a:lnTo>
                      <a:pt x="43" y="218"/>
                    </a:lnTo>
                    <a:lnTo>
                      <a:pt x="48" y="197"/>
                    </a:lnTo>
                    <a:lnTo>
                      <a:pt x="56" y="177"/>
                    </a:lnTo>
                    <a:lnTo>
                      <a:pt x="64" y="162"/>
                    </a:lnTo>
                    <a:lnTo>
                      <a:pt x="74" y="142"/>
                    </a:lnTo>
                    <a:lnTo>
                      <a:pt x="85" y="126"/>
                    </a:lnTo>
                    <a:lnTo>
                      <a:pt x="123" y="126"/>
                    </a:lnTo>
                    <a:lnTo>
                      <a:pt x="105" y="116"/>
                    </a:lnTo>
                    <a:lnTo>
                      <a:pt x="115" y="101"/>
                    </a:lnTo>
                    <a:lnTo>
                      <a:pt x="129" y="86"/>
                    </a:lnTo>
                    <a:lnTo>
                      <a:pt x="145" y="76"/>
                    </a:lnTo>
                    <a:lnTo>
                      <a:pt x="163" y="65"/>
                    </a:lnTo>
                    <a:lnTo>
                      <a:pt x="182" y="55"/>
                    </a:lnTo>
                    <a:lnTo>
                      <a:pt x="205" y="55"/>
                    </a:lnTo>
                    <a:lnTo>
                      <a:pt x="210" y="50"/>
                    </a:lnTo>
                    <a:lnTo>
                      <a:pt x="232" y="45"/>
                    </a:lnTo>
                    <a:lnTo>
                      <a:pt x="250" y="40"/>
                    </a:lnTo>
                    <a:lnTo>
                      <a:pt x="396" y="40"/>
                    </a:lnTo>
                    <a:lnTo>
                      <a:pt x="378" y="30"/>
                    </a:lnTo>
                    <a:lnTo>
                      <a:pt x="358" y="20"/>
                    </a:lnTo>
                    <a:lnTo>
                      <a:pt x="338" y="15"/>
                    </a:lnTo>
                    <a:lnTo>
                      <a:pt x="317" y="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9" name="Freeform 172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380"/>
                  </a:cxn>
                  <a:cxn ang="0">
                    <a:pos x="235" y="380"/>
                  </a:cxn>
                  <a:cxn ang="0">
                    <a:pos x="255" y="492"/>
                  </a:cxn>
                  <a:cxn ang="0">
                    <a:pos x="272" y="492"/>
                  </a:cxn>
                  <a:cxn ang="0">
                    <a:pos x="272" y="380"/>
                  </a:cxn>
                </a:cxnLst>
                <a:rect l="0" t="0" r="r" b="b"/>
                <a:pathLst>
                  <a:path w="528" h="528">
                    <a:moveTo>
                      <a:pt x="272" y="380"/>
                    </a:moveTo>
                    <a:lnTo>
                      <a:pt x="235" y="380"/>
                    </a:lnTo>
                    <a:lnTo>
                      <a:pt x="255" y="492"/>
                    </a:lnTo>
                    <a:lnTo>
                      <a:pt x="272" y="492"/>
                    </a:lnTo>
                    <a:lnTo>
                      <a:pt x="272" y="38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0" name="Freeform 171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06" y="380"/>
                  </a:cxn>
                  <a:cxn ang="0">
                    <a:pos x="313" y="380"/>
                  </a:cxn>
                  <a:cxn ang="0">
                    <a:pos x="333" y="385"/>
                  </a:cxn>
                  <a:cxn ang="0">
                    <a:pos x="352" y="385"/>
                  </a:cxn>
                  <a:cxn ang="0">
                    <a:pos x="371" y="390"/>
                  </a:cxn>
                  <a:cxn ang="0">
                    <a:pos x="363" y="416"/>
                  </a:cxn>
                  <a:cxn ang="0">
                    <a:pos x="353" y="436"/>
                  </a:cxn>
                  <a:cxn ang="0">
                    <a:pos x="343" y="451"/>
                  </a:cxn>
                  <a:cxn ang="0">
                    <a:pos x="331" y="467"/>
                  </a:cxn>
                  <a:cxn ang="0">
                    <a:pos x="318" y="482"/>
                  </a:cxn>
                  <a:cxn ang="0">
                    <a:pos x="309" y="487"/>
                  </a:cxn>
                  <a:cxn ang="0">
                    <a:pos x="297" y="487"/>
                  </a:cxn>
                  <a:cxn ang="0">
                    <a:pos x="284" y="492"/>
                  </a:cxn>
                  <a:cxn ang="0">
                    <a:pos x="398" y="492"/>
                  </a:cxn>
                  <a:cxn ang="0">
                    <a:pos x="408" y="487"/>
                  </a:cxn>
                  <a:cxn ang="0">
                    <a:pos x="420" y="477"/>
                  </a:cxn>
                  <a:cxn ang="0">
                    <a:pos x="343" y="477"/>
                  </a:cxn>
                  <a:cxn ang="0">
                    <a:pos x="355" y="461"/>
                  </a:cxn>
                  <a:cxn ang="0">
                    <a:pos x="365" y="446"/>
                  </a:cxn>
                  <a:cxn ang="0">
                    <a:pos x="375" y="426"/>
                  </a:cxn>
                  <a:cxn ang="0">
                    <a:pos x="383" y="411"/>
                  </a:cxn>
                  <a:cxn ang="0">
                    <a:pos x="404" y="406"/>
                  </a:cxn>
                  <a:cxn ang="0">
                    <a:pos x="442" y="406"/>
                  </a:cxn>
                  <a:cxn ang="0">
                    <a:pos x="425" y="395"/>
                  </a:cxn>
                  <a:cxn ang="0">
                    <a:pos x="406" y="385"/>
                  </a:cxn>
                  <a:cxn ang="0">
                    <a:pos x="406" y="380"/>
                  </a:cxn>
                </a:cxnLst>
                <a:rect l="0" t="0" r="r" b="b"/>
                <a:pathLst>
                  <a:path w="528" h="528">
                    <a:moveTo>
                      <a:pt x="406" y="380"/>
                    </a:moveTo>
                    <a:lnTo>
                      <a:pt x="313" y="380"/>
                    </a:lnTo>
                    <a:lnTo>
                      <a:pt x="333" y="385"/>
                    </a:lnTo>
                    <a:lnTo>
                      <a:pt x="352" y="385"/>
                    </a:lnTo>
                    <a:lnTo>
                      <a:pt x="371" y="390"/>
                    </a:lnTo>
                    <a:lnTo>
                      <a:pt x="363" y="416"/>
                    </a:lnTo>
                    <a:lnTo>
                      <a:pt x="353" y="436"/>
                    </a:lnTo>
                    <a:lnTo>
                      <a:pt x="343" y="451"/>
                    </a:lnTo>
                    <a:lnTo>
                      <a:pt x="331" y="467"/>
                    </a:lnTo>
                    <a:lnTo>
                      <a:pt x="318" y="482"/>
                    </a:lnTo>
                    <a:lnTo>
                      <a:pt x="309" y="487"/>
                    </a:lnTo>
                    <a:lnTo>
                      <a:pt x="297" y="487"/>
                    </a:lnTo>
                    <a:lnTo>
                      <a:pt x="284" y="492"/>
                    </a:lnTo>
                    <a:lnTo>
                      <a:pt x="398" y="492"/>
                    </a:lnTo>
                    <a:lnTo>
                      <a:pt x="408" y="487"/>
                    </a:lnTo>
                    <a:lnTo>
                      <a:pt x="420" y="477"/>
                    </a:lnTo>
                    <a:lnTo>
                      <a:pt x="343" y="477"/>
                    </a:lnTo>
                    <a:lnTo>
                      <a:pt x="355" y="461"/>
                    </a:lnTo>
                    <a:lnTo>
                      <a:pt x="365" y="446"/>
                    </a:lnTo>
                    <a:lnTo>
                      <a:pt x="375" y="426"/>
                    </a:lnTo>
                    <a:lnTo>
                      <a:pt x="383" y="411"/>
                    </a:lnTo>
                    <a:lnTo>
                      <a:pt x="404" y="406"/>
                    </a:lnTo>
                    <a:lnTo>
                      <a:pt x="442" y="406"/>
                    </a:lnTo>
                    <a:lnTo>
                      <a:pt x="425" y="395"/>
                    </a:lnTo>
                    <a:lnTo>
                      <a:pt x="406" y="385"/>
                    </a:lnTo>
                    <a:lnTo>
                      <a:pt x="406" y="38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1" name="Freeform 170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526" y="274"/>
                  </a:cxn>
                  <a:cxn ang="0">
                    <a:pos x="489" y="274"/>
                  </a:cxn>
                  <a:cxn ang="0">
                    <a:pos x="487" y="294"/>
                  </a:cxn>
                  <a:cxn ang="0">
                    <a:pos x="484" y="314"/>
                  </a:cxn>
                  <a:cxn ang="0">
                    <a:pos x="478" y="335"/>
                  </a:cxn>
                  <a:cxn ang="0">
                    <a:pos x="471" y="355"/>
                  </a:cxn>
                  <a:cxn ang="0">
                    <a:pos x="462" y="370"/>
                  </a:cxn>
                  <a:cxn ang="0">
                    <a:pos x="452" y="390"/>
                  </a:cxn>
                  <a:cxn ang="0">
                    <a:pos x="442" y="406"/>
                  </a:cxn>
                  <a:cxn ang="0">
                    <a:pos x="404" y="406"/>
                  </a:cxn>
                  <a:cxn ang="0">
                    <a:pos x="422" y="411"/>
                  </a:cxn>
                  <a:cxn ang="0">
                    <a:pos x="412" y="431"/>
                  </a:cxn>
                  <a:cxn ang="0">
                    <a:pos x="398" y="441"/>
                  </a:cxn>
                  <a:cxn ang="0">
                    <a:pos x="383" y="456"/>
                  </a:cxn>
                  <a:cxn ang="0">
                    <a:pos x="365" y="467"/>
                  </a:cxn>
                  <a:cxn ang="0">
                    <a:pos x="346" y="477"/>
                  </a:cxn>
                  <a:cxn ang="0">
                    <a:pos x="420" y="477"/>
                  </a:cxn>
                  <a:cxn ang="0">
                    <a:pos x="426" y="472"/>
                  </a:cxn>
                  <a:cxn ang="0">
                    <a:pos x="442" y="461"/>
                  </a:cxn>
                  <a:cxn ang="0">
                    <a:pos x="458" y="446"/>
                  </a:cxn>
                  <a:cxn ang="0">
                    <a:pos x="472" y="426"/>
                  </a:cxn>
                  <a:cxn ang="0">
                    <a:pos x="484" y="411"/>
                  </a:cxn>
                  <a:cxn ang="0">
                    <a:pos x="495" y="390"/>
                  </a:cxn>
                  <a:cxn ang="0">
                    <a:pos x="505" y="370"/>
                  </a:cxn>
                  <a:cxn ang="0">
                    <a:pos x="513" y="350"/>
                  </a:cxn>
                  <a:cxn ang="0">
                    <a:pos x="519" y="329"/>
                  </a:cxn>
                  <a:cxn ang="0">
                    <a:pos x="524" y="309"/>
                  </a:cxn>
                  <a:cxn ang="0">
                    <a:pos x="527" y="289"/>
                  </a:cxn>
                  <a:cxn ang="0">
                    <a:pos x="526" y="274"/>
                  </a:cxn>
                </a:cxnLst>
                <a:rect l="0" t="0" r="r" b="b"/>
                <a:pathLst>
                  <a:path w="528" h="528">
                    <a:moveTo>
                      <a:pt x="526" y="274"/>
                    </a:moveTo>
                    <a:lnTo>
                      <a:pt x="489" y="274"/>
                    </a:lnTo>
                    <a:lnTo>
                      <a:pt x="487" y="294"/>
                    </a:lnTo>
                    <a:lnTo>
                      <a:pt x="484" y="314"/>
                    </a:lnTo>
                    <a:lnTo>
                      <a:pt x="478" y="335"/>
                    </a:lnTo>
                    <a:lnTo>
                      <a:pt x="471" y="355"/>
                    </a:lnTo>
                    <a:lnTo>
                      <a:pt x="462" y="370"/>
                    </a:lnTo>
                    <a:lnTo>
                      <a:pt x="452" y="390"/>
                    </a:lnTo>
                    <a:lnTo>
                      <a:pt x="442" y="406"/>
                    </a:lnTo>
                    <a:lnTo>
                      <a:pt x="404" y="406"/>
                    </a:lnTo>
                    <a:lnTo>
                      <a:pt x="422" y="411"/>
                    </a:lnTo>
                    <a:lnTo>
                      <a:pt x="412" y="431"/>
                    </a:lnTo>
                    <a:lnTo>
                      <a:pt x="398" y="441"/>
                    </a:lnTo>
                    <a:lnTo>
                      <a:pt x="383" y="456"/>
                    </a:lnTo>
                    <a:lnTo>
                      <a:pt x="365" y="467"/>
                    </a:lnTo>
                    <a:lnTo>
                      <a:pt x="346" y="477"/>
                    </a:lnTo>
                    <a:lnTo>
                      <a:pt x="420" y="477"/>
                    </a:lnTo>
                    <a:lnTo>
                      <a:pt x="426" y="472"/>
                    </a:lnTo>
                    <a:lnTo>
                      <a:pt x="442" y="461"/>
                    </a:lnTo>
                    <a:lnTo>
                      <a:pt x="458" y="446"/>
                    </a:lnTo>
                    <a:lnTo>
                      <a:pt x="472" y="426"/>
                    </a:lnTo>
                    <a:lnTo>
                      <a:pt x="484" y="411"/>
                    </a:lnTo>
                    <a:lnTo>
                      <a:pt x="495" y="390"/>
                    </a:lnTo>
                    <a:lnTo>
                      <a:pt x="505" y="370"/>
                    </a:lnTo>
                    <a:lnTo>
                      <a:pt x="513" y="350"/>
                    </a:lnTo>
                    <a:lnTo>
                      <a:pt x="519" y="329"/>
                    </a:lnTo>
                    <a:lnTo>
                      <a:pt x="524" y="309"/>
                    </a:lnTo>
                    <a:lnTo>
                      <a:pt x="527" y="289"/>
                    </a:lnTo>
                    <a:lnTo>
                      <a:pt x="526" y="27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2" name="Freeform 169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168" y="401"/>
                  </a:cxn>
                  <a:cxn ang="0">
                    <a:pos x="131" y="401"/>
                  </a:cxn>
                  <a:cxn ang="0">
                    <a:pos x="143" y="416"/>
                  </a:cxn>
                  <a:cxn ang="0">
                    <a:pos x="154" y="436"/>
                  </a:cxn>
                  <a:cxn ang="0">
                    <a:pos x="165" y="451"/>
                  </a:cxn>
                  <a:cxn ang="0">
                    <a:pos x="176" y="467"/>
                  </a:cxn>
                  <a:cxn ang="0">
                    <a:pos x="196" y="467"/>
                  </a:cxn>
                  <a:cxn ang="0">
                    <a:pos x="192" y="461"/>
                  </a:cxn>
                  <a:cxn ang="0">
                    <a:pos x="180" y="446"/>
                  </a:cxn>
                  <a:cxn ang="0">
                    <a:pos x="170" y="426"/>
                  </a:cxn>
                  <a:cxn ang="0">
                    <a:pos x="160" y="406"/>
                  </a:cxn>
                  <a:cxn ang="0">
                    <a:pos x="168" y="401"/>
                  </a:cxn>
                </a:cxnLst>
                <a:rect l="0" t="0" r="r" b="b"/>
                <a:pathLst>
                  <a:path w="528" h="528">
                    <a:moveTo>
                      <a:pt x="168" y="401"/>
                    </a:moveTo>
                    <a:lnTo>
                      <a:pt x="131" y="401"/>
                    </a:lnTo>
                    <a:lnTo>
                      <a:pt x="143" y="416"/>
                    </a:lnTo>
                    <a:lnTo>
                      <a:pt x="154" y="436"/>
                    </a:lnTo>
                    <a:lnTo>
                      <a:pt x="165" y="451"/>
                    </a:lnTo>
                    <a:lnTo>
                      <a:pt x="176" y="467"/>
                    </a:lnTo>
                    <a:lnTo>
                      <a:pt x="196" y="467"/>
                    </a:lnTo>
                    <a:lnTo>
                      <a:pt x="192" y="461"/>
                    </a:lnTo>
                    <a:lnTo>
                      <a:pt x="180" y="446"/>
                    </a:lnTo>
                    <a:lnTo>
                      <a:pt x="170" y="426"/>
                    </a:lnTo>
                    <a:lnTo>
                      <a:pt x="160" y="406"/>
                    </a:lnTo>
                    <a:lnTo>
                      <a:pt x="168" y="40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3" name="Freeform 168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55" y="274"/>
                  </a:cxn>
                  <a:cxn ang="0">
                    <a:pos x="118" y="274"/>
                  </a:cxn>
                  <a:cxn ang="0">
                    <a:pos x="119" y="294"/>
                  </a:cxn>
                  <a:cxn ang="0">
                    <a:pos x="121" y="314"/>
                  </a:cxn>
                  <a:cxn ang="0">
                    <a:pos x="124" y="335"/>
                  </a:cxn>
                  <a:cxn ang="0">
                    <a:pos x="128" y="355"/>
                  </a:cxn>
                  <a:cxn ang="0">
                    <a:pos x="132" y="375"/>
                  </a:cxn>
                  <a:cxn ang="0">
                    <a:pos x="98" y="395"/>
                  </a:cxn>
                  <a:cxn ang="0">
                    <a:pos x="177" y="395"/>
                  </a:cxn>
                  <a:cxn ang="0">
                    <a:pos x="195" y="385"/>
                  </a:cxn>
                  <a:cxn ang="0">
                    <a:pos x="214" y="380"/>
                  </a:cxn>
                  <a:cxn ang="0">
                    <a:pos x="406" y="380"/>
                  </a:cxn>
                  <a:cxn ang="0">
                    <a:pos x="406" y="375"/>
                  </a:cxn>
                  <a:cxn ang="0">
                    <a:pos x="156" y="375"/>
                  </a:cxn>
                  <a:cxn ang="0">
                    <a:pos x="148" y="355"/>
                  </a:cxn>
                  <a:cxn ang="0">
                    <a:pos x="143" y="340"/>
                  </a:cxn>
                  <a:cxn ang="0">
                    <a:pos x="139" y="319"/>
                  </a:cxn>
                  <a:cxn ang="0">
                    <a:pos x="136" y="299"/>
                  </a:cxn>
                  <a:cxn ang="0">
                    <a:pos x="135" y="279"/>
                  </a:cxn>
                  <a:cxn ang="0">
                    <a:pos x="255" y="274"/>
                  </a:cxn>
                </a:cxnLst>
                <a:rect l="0" t="0" r="r" b="b"/>
                <a:pathLst>
                  <a:path w="528" h="528">
                    <a:moveTo>
                      <a:pt x="255" y="274"/>
                    </a:moveTo>
                    <a:lnTo>
                      <a:pt x="118" y="274"/>
                    </a:lnTo>
                    <a:lnTo>
                      <a:pt x="119" y="294"/>
                    </a:lnTo>
                    <a:lnTo>
                      <a:pt x="121" y="314"/>
                    </a:lnTo>
                    <a:lnTo>
                      <a:pt x="124" y="335"/>
                    </a:lnTo>
                    <a:lnTo>
                      <a:pt x="128" y="355"/>
                    </a:lnTo>
                    <a:lnTo>
                      <a:pt x="132" y="375"/>
                    </a:lnTo>
                    <a:lnTo>
                      <a:pt x="98" y="395"/>
                    </a:lnTo>
                    <a:lnTo>
                      <a:pt x="177" y="395"/>
                    </a:lnTo>
                    <a:lnTo>
                      <a:pt x="195" y="385"/>
                    </a:lnTo>
                    <a:lnTo>
                      <a:pt x="214" y="380"/>
                    </a:lnTo>
                    <a:lnTo>
                      <a:pt x="406" y="380"/>
                    </a:lnTo>
                    <a:lnTo>
                      <a:pt x="406" y="375"/>
                    </a:lnTo>
                    <a:lnTo>
                      <a:pt x="156" y="375"/>
                    </a:lnTo>
                    <a:lnTo>
                      <a:pt x="148" y="355"/>
                    </a:lnTo>
                    <a:lnTo>
                      <a:pt x="143" y="340"/>
                    </a:lnTo>
                    <a:lnTo>
                      <a:pt x="139" y="319"/>
                    </a:lnTo>
                    <a:lnTo>
                      <a:pt x="136" y="299"/>
                    </a:lnTo>
                    <a:lnTo>
                      <a:pt x="135" y="279"/>
                    </a:lnTo>
                    <a:lnTo>
                      <a:pt x="255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4" name="Freeform 167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39" y="365"/>
                  </a:cxn>
                  <a:cxn ang="0">
                    <a:pos x="194" y="365"/>
                  </a:cxn>
                  <a:cxn ang="0">
                    <a:pos x="156" y="375"/>
                  </a:cxn>
                  <a:cxn ang="0">
                    <a:pos x="378" y="375"/>
                  </a:cxn>
                  <a:cxn ang="0">
                    <a:pos x="339" y="365"/>
                  </a:cxn>
                </a:cxnLst>
                <a:rect l="0" t="0" r="r" b="b"/>
                <a:pathLst>
                  <a:path w="528" h="528">
                    <a:moveTo>
                      <a:pt x="339" y="365"/>
                    </a:moveTo>
                    <a:lnTo>
                      <a:pt x="194" y="365"/>
                    </a:lnTo>
                    <a:lnTo>
                      <a:pt x="156" y="375"/>
                    </a:lnTo>
                    <a:lnTo>
                      <a:pt x="378" y="375"/>
                    </a:lnTo>
                    <a:lnTo>
                      <a:pt x="339" y="36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5" name="Freeform 166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89" y="274"/>
                  </a:cxn>
                  <a:cxn ang="0">
                    <a:pos x="392" y="274"/>
                  </a:cxn>
                  <a:cxn ang="0">
                    <a:pos x="391" y="294"/>
                  </a:cxn>
                  <a:cxn ang="0">
                    <a:pos x="389" y="314"/>
                  </a:cxn>
                  <a:cxn ang="0">
                    <a:pos x="386" y="335"/>
                  </a:cxn>
                  <a:cxn ang="0">
                    <a:pos x="382" y="355"/>
                  </a:cxn>
                  <a:cxn ang="0">
                    <a:pos x="378" y="375"/>
                  </a:cxn>
                  <a:cxn ang="0">
                    <a:pos x="406" y="375"/>
                  </a:cxn>
                  <a:cxn ang="0">
                    <a:pos x="405" y="365"/>
                  </a:cxn>
                  <a:cxn ang="0">
                    <a:pos x="405" y="345"/>
                  </a:cxn>
                  <a:cxn ang="0">
                    <a:pos x="406" y="329"/>
                  </a:cxn>
                  <a:cxn ang="0">
                    <a:pos x="407" y="309"/>
                  </a:cxn>
                  <a:cxn ang="0">
                    <a:pos x="408" y="289"/>
                  </a:cxn>
                  <a:cxn ang="0">
                    <a:pos x="489" y="274"/>
                  </a:cxn>
                </a:cxnLst>
                <a:rect l="0" t="0" r="r" b="b"/>
                <a:pathLst>
                  <a:path w="528" h="528">
                    <a:moveTo>
                      <a:pt x="489" y="274"/>
                    </a:moveTo>
                    <a:lnTo>
                      <a:pt x="392" y="274"/>
                    </a:lnTo>
                    <a:lnTo>
                      <a:pt x="391" y="294"/>
                    </a:lnTo>
                    <a:lnTo>
                      <a:pt x="389" y="314"/>
                    </a:lnTo>
                    <a:lnTo>
                      <a:pt x="386" y="335"/>
                    </a:lnTo>
                    <a:lnTo>
                      <a:pt x="382" y="355"/>
                    </a:lnTo>
                    <a:lnTo>
                      <a:pt x="378" y="375"/>
                    </a:lnTo>
                    <a:lnTo>
                      <a:pt x="406" y="375"/>
                    </a:lnTo>
                    <a:lnTo>
                      <a:pt x="405" y="365"/>
                    </a:lnTo>
                    <a:lnTo>
                      <a:pt x="405" y="345"/>
                    </a:lnTo>
                    <a:lnTo>
                      <a:pt x="406" y="329"/>
                    </a:lnTo>
                    <a:lnTo>
                      <a:pt x="407" y="309"/>
                    </a:lnTo>
                    <a:lnTo>
                      <a:pt x="408" y="289"/>
                    </a:lnTo>
                    <a:lnTo>
                      <a:pt x="489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6" name="Freeform 165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274"/>
                  </a:cxn>
                  <a:cxn ang="0">
                    <a:pos x="255" y="274"/>
                  </a:cxn>
                  <a:cxn ang="0">
                    <a:pos x="255" y="360"/>
                  </a:cxn>
                  <a:cxn ang="0">
                    <a:pos x="234" y="360"/>
                  </a:cxn>
                  <a:cxn ang="0">
                    <a:pos x="214" y="365"/>
                  </a:cxn>
                  <a:cxn ang="0">
                    <a:pos x="299" y="365"/>
                  </a:cxn>
                  <a:cxn ang="0">
                    <a:pos x="279" y="360"/>
                  </a:cxn>
                  <a:cxn ang="0">
                    <a:pos x="272" y="274"/>
                  </a:cxn>
                </a:cxnLst>
                <a:rect l="0" t="0" r="r" b="b"/>
                <a:pathLst>
                  <a:path w="528" h="528">
                    <a:moveTo>
                      <a:pt x="272" y="274"/>
                    </a:moveTo>
                    <a:lnTo>
                      <a:pt x="255" y="274"/>
                    </a:lnTo>
                    <a:lnTo>
                      <a:pt x="255" y="360"/>
                    </a:lnTo>
                    <a:lnTo>
                      <a:pt x="234" y="360"/>
                    </a:lnTo>
                    <a:lnTo>
                      <a:pt x="214" y="365"/>
                    </a:lnTo>
                    <a:lnTo>
                      <a:pt x="299" y="365"/>
                    </a:lnTo>
                    <a:lnTo>
                      <a:pt x="279" y="360"/>
                    </a:lnTo>
                    <a:lnTo>
                      <a:pt x="272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7" name="Freeform 164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05" y="55"/>
                  </a:cxn>
                  <a:cxn ang="0">
                    <a:pos x="183" y="55"/>
                  </a:cxn>
                  <a:cxn ang="0">
                    <a:pos x="172" y="71"/>
                  </a:cxn>
                  <a:cxn ang="0">
                    <a:pos x="162" y="86"/>
                  </a:cxn>
                  <a:cxn ang="0">
                    <a:pos x="152" y="106"/>
                  </a:cxn>
                  <a:cxn ang="0">
                    <a:pos x="144" y="121"/>
                  </a:cxn>
                  <a:cxn ang="0">
                    <a:pos x="123" y="126"/>
                  </a:cxn>
                  <a:cxn ang="0">
                    <a:pos x="85" y="126"/>
                  </a:cxn>
                  <a:cxn ang="0">
                    <a:pos x="103" y="137"/>
                  </a:cxn>
                  <a:cxn ang="0">
                    <a:pos x="121" y="142"/>
                  </a:cxn>
                  <a:cxn ang="0">
                    <a:pos x="122" y="162"/>
                  </a:cxn>
                  <a:cxn ang="0">
                    <a:pos x="122" y="182"/>
                  </a:cxn>
                  <a:cxn ang="0">
                    <a:pos x="121" y="203"/>
                  </a:cxn>
                  <a:cxn ang="0">
                    <a:pos x="120" y="223"/>
                  </a:cxn>
                  <a:cxn ang="0">
                    <a:pos x="119" y="243"/>
                  </a:cxn>
                  <a:cxn ang="0">
                    <a:pos x="38" y="258"/>
                  </a:cxn>
                  <a:cxn ang="0">
                    <a:pos x="135" y="258"/>
                  </a:cxn>
                  <a:cxn ang="0">
                    <a:pos x="136" y="238"/>
                  </a:cxn>
                  <a:cxn ang="0">
                    <a:pos x="138" y="218"/>
                  </a:cxn>
                  <a:cxn ang="0">
                    <a:pos x="141" y="197"/>
                  </a:cxn>
                  <a:cxn ang="0">
                    <a:pos x="144" y="177"/>
                  </a:cxn>
                  <a:cxn ang="0">
                    <a:pos x="149" y="157"/>
                  </a:cxn>
                  <a:cxn ang="0">
                    <a:pos x="394" y="157"/>
                  </a:cxn>
                  <a:cxn ang="0">
                    <a:pos x="400" y="152"/>
                  </a:cxn>
                  <a:cxn ang="0">
                    <a:pos x="234" y="152"/>
                  </a:cxn>
                  <a:cxn ang="0">
                    <a:pos x="214" y="147"/>
                  </a:cxn>
                  <a:cxn ang="0">
                    <a:pos x="194" y="147"/>
                  </a:cxn>
                  <a:cxn ang="0">
                    <a:pos x="156" y="137"/>
                  </a:cxn>
                  <a:cxn ang="0">
                    <a:pos x="164" y="116"/>
                  </a:cxn>
                  <a:cxn ang="0">
                    <a:pos x="174" y="96"/>
                  </a:cxn>
                  <a:cxn ang="0">
                    <a:pos x="185" y="81"/>
                  </a:cxn>
                  <a:cxn ang="0">
                    <a:pos x="197" y="65"/>
                  </a:cxn>
                  <a:cxn ang="0">
                    <a:pos x="205" y="55"/>
                  </a:cxn>
                </a:cxnLst>
                <a:rect l="0" t="0" r="r" b="b"/>
                <a:pathLst>
                  <a:path w="528" h="528">
                    <a:moveTo>
                      <a:pt x="205" y="55"/>
                    </a:moveTo>
                    <a:lnTo>
                      <a:pt x="183" y="55"/>
                    </a:lnTo>
                    <a:lnTo>
                      <a:pt x="172" y="71"/>
                    </a:lnTo>
                    <a:lnTo>
                      <a:pt x="162" y="86"/>
                    </a:lnTo>
                    <a:lnTo>
                      <a:pt x="152" y="106"/>
                    </a:lnTo>
                    <a:lnTo>
                      <a:pt x="144" y="121"/>
                    </a:lnTo>
                    <a:lnTo>
                      <a:pt x="123" y="126"/>
                    </a:lnTo>
                    <a:lnTo>
                      <a:pt x="85" y="126"/>
                    </a:lnTo>
                    <a:lnTo>
                      <a:pt x="103" y="137"/>
                    </a:lnTo>
                    <a:lnTo>
                      <a:pt x="121" y="142"/>
                    </a:lnTo>
                    <a:lnTo>
                      <a:pt x="122" y="162"/>
                    </a:lnTo>
                    <a:lnTo>
                      <a:pt x="122" y="182"/>
                    </a:lnTo>
                    <a:lnTo>
                      <a:pt x="121" y="203"/>
                    </a:lnTo>
                    <a:lnTo>
                      <a:pt x="120" y="223"/>
                    </a:lnTo>
                    <a:lnTo>
                      <a:pt x="119" y="243"/>
                    </a:lnTo>
                    <a:lnTo>
                      <a:pt x="38" y="258"/>
                    </a:lnTo>
                    <a:lnTo>
                      <a:pt x="135" y="258"/>
                    </a:lnTo>
                    <a:lnTo>
                      <a:pt x="136" y="238"/>
                    </a:lnTo>
                    <a:lnTo>
                      <a:pt x="138" y="218"/>
                    </a:lnTo>
                    <a:lnTo>
                      <a:pt x="141" y="197"/>
                    </a:lnTo>
                    <a:lnTo>
                      <a:pt x="144" y="177"/>
                    </a:lnTo>
                    <a:lnTo>
                      <a:pt x="149" y="157"/>
                    </a:lnTo>
                    <a:lnTo>
                      <a:pt x="394" y="157"/>
                    </a:lnTo>
                    <a:lnTo>
                      <a:pt x="400" y="152"/>
                    </a:lnTo>
                    <a:lnTo>
                      <a:pt x="234" y="152"/>
                    </a:lnTo>
                    <a:lnTo>
                      <a:pt x="214" y="147"/>
                    </a:lnTo>
                    <a:lnTo>
                      <a:pt x="194" y="147"/>
                    </a:lnTo>
                    <a:lnTo>
                      <a:pt x="156" y="137"/>
                    </a:lnTo>
                    <a:lnTo>
                      <a:pt x="164" y="116"/>
                    </a:lnTo>
                    <a:lnTo>
                      <a:pt x="174" y="96"/>
                    </a:lnTo>
                    <a:lnTo>
                      <a:pt x="185" y="81"/>
                    </a:lnTo>
                    <a:lnTo>
                      <a:pt x="197" y="65"/>
                    </a:lnTo>
                    <a:lnTo>
                      <a:pt x="205" y="5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8" name="Freeform 163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167"/>
                  </a:cxn>
                  <a:cxn ang="0">
                    <a:pos x="248" y="167"/>
                  </a:cxn>
                  <a:cxn ang="0">
                    <a:pos x="255" y="258"/>
                  </a:cxn>
                  <a:cxn ang="0">
                    <a:pos x="272" y="258"/>
                  </a:cxn>
                  <a:cxn ang="0">
                    <a:pos x="272" y="167"/>
                  </a:cxn>
                </a:cxnLst>
                <a:rect l="0" t="0" r="r" b="b"/>
                <a:pathLst>
                  <a:path w="528" h="528">
                    <a:moveTo>
                      <a:pt x="272" y="167"/>
                    </a:moveTo>
                    <a:lnTo>
                      <a:pt x="248" y="167"/>
                    </a:lnTo>
                    <a:lnTo>
                      <a:pt x="255" y="258"/>
                    </a:lnTo>
                    <a:lnTo>
                      <a:pt x="272" y="258"/>
                    </a:lnTo>
                    <a:lnTo>
                      <a:pt x="272" y="16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19" name="Freeform 162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94" y="157"/>
                  </a:cxn>
                  <a:cxn ang="0">
                    <a:pos x="371" y="157"/>
                  </a:cxn>
                  <a:cxn ang="0">
                    <a:pos x="378" y="172"/>
                  </a:cxn>
                  <a:cxn ang="0">
                    <a:pos x="384" y="192"/>
                  </a:cxn>
                  <a:cxn ang="0">
                    <a:pos x="388" y="213"/>
                  </a:cxn>
                  <a:cxn ang="0">
                    <a:pos x="390" y="233"/>
                  </a:cxn>
                  <a:cxn ang="0">
                    <a:pos x="392" y="253"/>
                  </a:cxn>
                  <a:cxn ang="0">
                    <a:pos x="272" y="258"/>
                  </a:cxn>
                  <a:cxn ang="0">
                    <a:pos x="408" y="258"/>
                  </a:cxn>
                  <a:cxn ang="0">
                    <a:pos x="407" y="238"/>
                  </a:cxn>
                  <a:cxn ang="0">
                    <a:pos x="405" y="218"/>
                  </a:cxn>
                  <a:cxn ang="0">
                    <a:pos x="403" y="197"/>
                  </a:cxn>
                  <a:cxn ang="0">
                    <a:pos x="399" y="177"/>
                  </a:cxn>
                  <a:cxn ang="0">
                    <a:pos x="394" y="157"/>
                  </a:cxn>
                </a:cxnLst>
                <a:rect l="0" t="0" r="r" b="b"/>
                <a:pathLst>
                  <a:path w="528" h="528">
                    <a:moveTo>
                      <a:pt x="394" y="157"/>
                    </a:moveTo>
                    <a:lnTo>
                      <a:pt x="371" y="157"/>
                    </a:lnTo>
                    <a:lnTo>
                      <a:pt x="378" y="172"/>
                    </a:lnTo>
                    <a:lnTo>
                      <a:pt x="384" y="192"/>
                    </a:lnTo>
                    <a:lnTo>
                      <a:pt x="388" y="213"/>
                    </a:lnTo>
                    <a:lnTo>
                      <a:pt x="390" y="233"/>
                    </a:lnTo>
                    <a:lnTo>
                      <a:pt x="392" y="253"/>
                    </a:lnTo>
                    <a:lnTo>
                      <a:pt x="272" y="258"/>
                    </a:lnTo>
                    <a:lnTo>
                      <a:pt x="408" y="258"/>
                    </a:lnTo>
                    <a:lnTo>
                      <a:pt x="407" y="238"/>
                    </a:lnTo>
                    <a:lnTo>
                      <a:pt x="405" y="218"/>
                    </a:lnTo>
                    <a:lnTo>
                      <a:pt x="403" y="197"/>
                    </a:lnTo>
                    <a:lnTo>
                      <a:pt x="399" y="177"/>
                    </a:lnTo>
                    <a:lnTo>
                      <a:pt x="394" y="15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0" name="Freeform 161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91" y="137"/>
                  </a:cxn>
                  <a:cxn ang="0">
                    <a:pos x="428" y="137"/>
                  </a:cxn>
                  <a:cxn ang="0">
                    <a:pos x="445" y="147"/>
                  </a:cxn>
                  <a:cxn ang="0">
                    <a:pos x="458" y="162"/>
                  </a:cxn>
                  <a:cxn ang="0">
                    <a:pos x="469" y="182"/>
                  </a:cxn>
                  <a:cxn ang="0">
                    <a:pos x="478" y="197"/>
                  </a:cxn>
                  <a:cxn ang="0">
                    <a:pos x="484" y="218"/>
                  </a:cxn>
                  <a:cxn ang="0">
                    <a:pos x="487" y="238"/>
                  </a:cxn>
                  <a:cxn ang="0">
                    <a:pos x="489" y="258"/>
                  </a:cxn>
                  <a:cxn ang="0">
                    <a:pos x="525" y="258"/>
                  </a:cxn>
                  <a:cxn ang="0">
                    <a:pos x="523" y="238"/>
                  </a:cxn>
                  <a:cxn ang="0">
                    <a:pos x="519" y="213"/>
                  </a:cxn>
                  <a:cxn ang="0">
                    <a:pos x="513" y="192"/>
                  </a:cxn>
                  <a:cxn ang="0">
                    <a:pos x="505" y="167"/>
                  </a:cxn>
                  <a:cxn ang="0">
                    <a:pos x="496" y="147"/>
                  </a:cxn>
                  <a:cxn ang="0">
                    <a:pos x="491" y="137"/>
                  </a:cxn>
                </a:cxnLst>
                <a:rect l="0" t="0" r="r" b="b"/>
                <a:pathLst>
                  <a:path w="528" h="528">
                    <a:moveTo>
                      <a:pt x="491" y="137"/>
                    </a:moveTo>
                    <a:lnTo>
                      <a:pt x="428" y="137"/>
                    </a:lnTo>
                    <a:lnTo>
                      <a:pt x="445" y="147"/>
                    </a:lnTo>
                    <a:lnTo>
                      <a:pt x="458" y="162"/>
                    </a:lnTo>
                    <a:lnTo>
                      <a:pt x="469" y="182"/>
                    </a:lnTo>
                    <a:lnTo>
                      <a:pt x="478" y="197"/>
                    </a:lnTo>
                    <a:lnTo>
                      <a:pt x="484" y="218"/>
                    </a:lnTo>
                    <a:lnTo>
                      <a:pt x="487" y="238"/>
                    </a:lnTo>
                    <a:lnTo>
                      <a:pt x="489" y="258"/>
                    </a:lnTo>
                    <a:lnTo>
                      <a:pt x="525" y="258"/>
                    </a:lnTo>
                    <a:lnTo>
                      <a:pt x="523" y="238"/>
                    </a:lnTo>
                    <a:lnTo>
                      <a:pt x="519" y="213"/>
                    </a:lnTo>
                    <a:lnTo>
                      <a:pt x="513" y="192"/>
                    </a:lnTo>
                    <a:lnTo>
                      <a:pt x="505" y="167"/>
                    </a:lnTo>
                    <a:lnTo>
                      <a:pt x="496" y="147"/>
                    </a:lnTo>
                    <a:lnTo>
                      <a:pt x="491" y="13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1" name="Freeform 160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52" y="157"/>
                  </a:cxn>
                  <a:cxn ang="0">
                    <a:pos x="149" y="157"/>
                  </a:cxn>
                  <a:cxn ang="0">
                    <a:pos x="168" y="162"/>
                  </a:cxn>
                  <a:cxn ang="0">
                    <a:pos x="188" y="162"/>
                  </a:cxn>
                  <a:cxn ang="0">
                    <a:pos x="207" y="167"/>
                  </a:cxn>
                  <a:cxn ang="0">
                    <a:pos x="313" y="167"/>
                  </a:cxn>
                  <a:cxn ang="0">
                    <a:pos x="352" y="157"/>
                  </a:cxn>
                </a:cxnLst>
                <a:rect l="0" t="0" r="r" b="b"/>
                <a:pathLst>
                  <a:path w="528" h="528">
                    <a:moveTo>
                      <a:pt x="352" y="157"/>
                    </a:moveTo>
                    <a:lnTo>
                      <a:pt x="149" y="157"/>
                    </a:lnTo>
                    <a:lnTo>
                      <a:pt x="168" y="162"/>
                    </a:lnTo>
                    <a:lnTo>
                      <a:pt x="188" y="162"/>
                    </a:lnTo>
                    <a:lnTo>
                      <a:pt x="207" y="167"/>
                    </a:lnTo>
                    <a:lnTo>
                      <a:pt x="313" y="167"/>
                    </a:lnTo>
                    <a:lnTo>
                      <a:pt x="352" y="15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2" name="Freeform 159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40"/>
                  </a:cxn>
                  <a:cxn ang="0">
                    <a:pos x="250" y="40"/>
                  </a:cxn>
                  <a:cxn ang="0">
                    <a:pos x="255" y="152"/>
                  </a:cxn>
                  <a:cxn ang="0">
                    <a:pos x="291" y="152"/>
                  </a:cxn>
                  <a:cxn ang="0">
                    <a:pos x="272" y="40"/>
                  </a:cxn>
                </a:cxnLst>
                <a:rect l="0" t="0" r="r" b="b"/>
                <a:pathLst>
                  <a:path w="528" h="528">
                    <a:moveTo>
                      <a:pt x="272" y="40"/>
                    </a:moveTo>
                    <a:lnTo>
                      <a:pt x="250" y="40"/>
                    </a:lnTo>
                    <a:lnTo>
                      <a:pt x="255" y="152"/>
                    </a:lnTo>
                    <a:lnTo>
                      <a:pt x="291" y="152"/>
                    </a:lnTo>
                    <a:lnTo>
                      <a:pt x="272" y="4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3" name="Freeform 158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96" y="40"/>
                  </a:cxn>
                  <a:cxn ang="0">
                    <a:pos x="297" y="40"/>
                  </a:cxn>
                  <a:cxn ang="0">
                    <a:pos x="309" y="45"/>
                  </a:cxn>
                  <a:cxn ang="0">
                    <a:pos x="323" y="55"/>
                  </a:cxn>
                  <a:cxn ang="0">
                    <a:pos x="335" y="71"/>
                  </a:cxn>
                  <a:cxn ang="0">
                    <a:pos x="347" y="86"/>
                  </a:cxn>
                  <a:cxn ang="0">
                    <a:pos x="357" y="106"/>
                  </a:cxn>
                  <a:cxn ang="0">
                    <a:pos x="366" y="126"/>
                  </a:cxn>
                  <a:cxn ang="0">
                    <a:pos x="350" y="137"/>
                  </a:cxn>
                  <a:cxn ang="0">
                    <a:pos x="332" y="142"/>
                  </a:cxn>
                  <a:cxn ang="0">
                    <a:pos x="312" y="147"/>
                  </a:cxn>
                  <a:cxn ang="0">
                    <a:pos x="291" y="152"/>
                  </a:cxn>
                  <a:cxn ang="0">
                    <a:pos x="400" y="152"/>
                  </a:cxn>
                  <a:cxn ang="0">
                    <a:pos x="411" y="142"/>
                  </a:cxn>
                  <a:cxn ang="0">
                    <a:pos x="428" y="137"/>
                  </a:cxn>
                  <a:cxn ang="0">
                    <a:pos x="491" y="137"/>
                  </a:cxn>
                  <a:cxn ang="0">
                    <a:pos x="488" y="131"/>
                  </a:cxn>
                  <a:cxn ang="0">
                    <a:pos x="394" y="131"/>
                  </a:cxn>
                  <a:cxn ang="0">
                    <a:pos x="382" y="111"/>
                  </a:cxn>
                  <a:cxn ang="0">
                    <a:pos x="371" y="96"/>
                  </a:cxn>
                  <a:cxn ang="0">
                    <a:pos x="361" y="76"/>
                  </a:cxn>
                  <a:cxn ang="0">
                    <a:pos x="350" y="60"/>
                  </a:cxn>
                  <a:cxn ang="0">
                    <a:pos x="425" y="60"/>
                  </a:cxn>
                  <a:cxn ang="0">
                    <a:pos x="414" y="50"/>
                  </a:cxn>
                  <a:cxn ang="0">
                    <a:pos x="396" y="40"/>
                  </a:cxn>
                </a:cxnLst>
                <a:rect l="0" t="0" r="r" b="b"/>
                <a:pathLst>
                  <a:path w="528" h="528">
                    <a:moveTo>
                      <a:pt x="396" y="40"/>
                    </a:moveTo>
                    <a:lnTo>
                      <a:pt x="297" y="40"/>
                    </a:lnTo>
                    <a:lnTo>
                      <a:pt x="309" y="45"/>
                    </a:lnTo>
                    <a:lnTo>
                      <a:pt x="323" y="55"/>
                    </a:lnTo>
                    <a:lnTo>
                      <a:pt x="335" y="71"/>
                    </a:lnTo>
                    <a:lnTo>
                      <a:pt x="347" y="86"/>
                    </a:lnTo>
                    <a:lnTo>
                      <a:pt x="357" y="106"/>
                    </a:lnTo>
                    <a:lnTo>
                      <a:pt x="366" y="126"/>
                    </a:lnTo>
                    <a:lnTo>
                      <a:pt x="350" y="137"/>
                    </a:lnTo>
                    <a:lnTo>
                      <a:pt x="332" y="142"/>
                    </a:lnTo>
                    <a:lnTo>
                      <a:pt x="312" y="147"/>
                    </a:lnTo>
                    <a:lnTo>
                      <a:pt x="291" y="152"/>
                    </a:lnTo>
                    <a:lnTo>
                      <a:pt x="400" y="152"/>
                    </a:lnTo>
                    <a:lnTo>
                      <a:pt x="411" y="142"/>
                    </a:lnTo>
                    <a:lnTo>
                      <a:pt x="428" y="137"/>
                    </a:lnTo>
                    <a:lnTo>
                      <a:pt x="491" y="137"/>
                    </a:lnTo>
                    <a:lnTo>
                      <a:pt x="488" y="131"/>
                    </a:lnTo>
                    <a:lnTo>
                      <a:pt x="394" y="131"/>
                    </a:lnTo>
                    <a:lnTo>
                      <a:pt x="382" y="111"/>
                    </a:lnTo>
                    <a:lnTo>
                      <a:pt x="371" y="96"/>
                    </a:lnTo>
                    <a:lnTo>
                      <a:pt x="361" y="76"/>
                    </a:lnTo>
                    <a:lnTo>
                      <a:pt x="350" y="60"/>
                    </a:lnTo>
                    <a:lnTo>
                      <a:pt x="425" y="60"/>
                    </a:lnTo>
                    <a:lnTo>
                      <a:pt x="414" y="50"/>
                    </a:lnTo>
                    <a:lnTo>
                      <a:pt x="396" y="4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4" name="Freeform 157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25" y="60"/>
                  </a:cxn>
                  <a:cxn ang="0">
                    <a:pos x="350" y="60"/>
                  </a:cxn>
                  <a:cxn ang="0">
                    <a:pos x="367" y="65"/>
                  </a:cxn>
                  <a:cxn ang="0">
                    <a:pos x="402" y="86"/>
                  </a:cxn>
                  <a:cxn ang="0">
                    <a:pos x="418" y="101"/>
                  </a:cxn>
                  <a:cxn ang="0">
                    <a:pos x="430" y="116"/>
                  </a:cxn>
                  <a:cxn ang="0">
                    <a:pos x="413" y="121"/>
                  </a:cxn>
                  <a:cxn ang="0">
                    <a:pos x="394" y="131"/>
                  </a:cxn>
                  <a:cxn ang="0">
                    <a:pos x="488" y="131"/>
                  </a:cxn>
                  <a:cxn ang="0">
                    <a:pos x="486" y="126"/>
                  </a:cxn>
                  <a:cxn ang="0">
                    <a:pos x="474" y="111"/>
                  </a:cxn>
                  <a:cxn ang="0">
                    <a:pos x="461" y="96"/>
                  </a:cxn>
                  <a:cxn ang="0">
                    <a:pos x="446" y="76"/>
                  </a:cxn>
                  <a:cxn ang="0">
                    <a:pos x="431" y="65"/>
                  </a:cxn>
                  <a:cxn ang="0">
                    <a:pos x="425" y="60"/>
                  </a:cxn>
                </a:cxnLst>
                <a:rect l="0" t="0" r="r" b="b"/>
                <a:pathLst>
                  <a:path w="528" h="528">
                    <a:moveTo>
                      <a:pt x="425" y="60"/>
                    </a:moveTo>
                    <a:lnTo>
                      <a:pt x="350" y="60"/>
                    </a:lnTo>
                    <a:lnTo>
                      <a:pt x="367" y="65"/>
                    </a:lnTo>
                    <a:lnTo>
                      <a:pt x="402" y="86"/>
                    </a:lnTo>
                    <a:lnTo>
                      <a:pt x="418" y="101"/>
                    </a:lnTo>
                    <a:lnTo>
                      <a:pt x="430" y="116"/>
                    </a:lnTo>
                    <a:lnTo>
                      <a:pt x="413" y="121"/>
                    </a:lnTo>
                    <a:lnTo>
                      <a:pt x="394" y="131"/>
                    </a:lnTo>
                    <a:lnTo>
                      <a:pt x="488" y="131"/>
                    </a:lnTo>
                    <a:lnTo>
                      <a:pt x="486" y="126"/>
                    </a:lnTo>
                    <a:lnTo>
                      <a:pt x="474" y="111"/>
                    </a:lnTo>
                    <a:lnTo>
                      <a:pt x="461" y="96"/>
                    </a:lnTo>
                    <a:lnTo>
                      <a:pt x="446" y="76"/>
                    </a:lnTo>
                    <a:lnTo>
                      <a:pt x="431" y="65"/>
                    </a:lnTo>
                    <a:lnTo>
                      <a:pt x="425" y="6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5" name="Freeform 156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4" y="0"/>
                  </a:cxn>
                  <a:cxn ang="0">
                    <a:pos x="263" y="0"/>
                  </a:cxn>
                  <a:cxn ang="0">
                    <a:pos x="240" y="5"/>
                  </a:cxn>
                  <a:cxn ang="0">
                    <a:pos x="296" y="5"/>
                  </a:cxn>
                  <a:cxn ang="0">
                    <a:pos x="274" y="0"/>
                  </a:cxn>
                </a:cxnLst>
                <a:rect l="0" t="0" r="r" b="b"/>
                <a:pathLst>
                  <a:path w="528" h="528">
                    <a:moveTo>
                      <a:pt x="274" y="0"/>
                    </a:moveTo>
                    <a:lnTo>
                      <a:pt x="263" y="0"/>
                    </a:lnTo>
                    <a:lnTo>
                      <a:pt x="240" y="5"/>
                    </a:lnTo>
                    <a:lnTo>
                      <a:pt x="296" y="5"/>
                    </a:lnTo>
                    <a:lnTo>
                      <a:pt x="274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</p:grpSp>
      </p:grpSp>
      <p:grpSp>
        <p:nvGrpSpPr>
          <p:cNvPr id="26" name="Gruppo 213"/>
          <p:cNvGrpSpPr/>
          <p:nvPr userDrawn="1"/>
        </p:nvGrpSpPr>
        <p:grpSpPr>
          <a:xfrm>
            <a:off x="6010946" y="6460604"/>
            <a:ext cx="1925312" cy="230832"/>
            <a:chOff x="4653136" y="9345488"/>
            <a:chExt cx="1925312" cy="230832"/>
          </a:xfrm>
        </p:grpSpPr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4859708" y="9345488"/>
              <a:ext cx="171874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contact@stopandgoproject.eu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oup 148"/>
            <p:cNvGrpSpPr>
              <a:grpSpLocks noChangeAspect="1"/>
            </p:cNvGrpSpPr>
            <p:nvPr/>
          </p:nvGrpSpPr>
          <p:grpSpPr bwMode="auto">
            <a:xfrm>
              <a:off x="4653136" y="9388904"/>
              <a:ext cx="193215" cy="144000"/>
              <a:chOff x="578" y="789"/>
              <a:chExt cx="531" cy="394"/>
            </a:xfrm>
          </p:grpSpPr>
          <p:sp>
            <p:nvSpPr>
              <p:cNvPr id="29" name="Freeform 154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455" y="0"/>
                  </a:cxn>
                  <a:cxn ang="0">
                    <a:pos x="75" y="0"/>
                  </a:cxn>
                  <a:cxn ang="0">
                    <a:pos x="52" y="3"/>
                  </a:cxn>
                  <a:cxn ang="0">
                    <a:pos x="33" y="12"/>
                  </a:cxn>
                  <a:cxn ang="0">
                    <a:pos x="17" y="27"/>
                  </a:cxn>
                  <a:cxn ang="0">
                    <a:pos x="5" y="46"/>
                  </a:cxn>
                  <a:cxn ang="0">
                    <a:pos x="0" y="67"/>
                  </a:cxn>
                  <a:cxn ang="0">
                    <a:pos x="0" y="318"/>
                  </a:cxn>
                  <a:cxn ang="0">
                    <a:pos x="3" y="340"/>
                  </a:cxn>
                  <a:cxn ang="0">
                    <a:pos x="12" y="360"/>
                  </a:cxn>
                  <a:cxn ang="0">
                    <a:pos x="27" y="376"/>
                  </a:cxn>
                  <a:cxn ang="0">
                    <a:pos x="46" y="387"/>
                  </a:cxn>
                  <a:cxn ang="0">
                    <a:pos x="67" y="393"/>
                  </a:cxn>
                  <a:cxn ang="0">
                    <a:pos x="455" y="393"/>
                  </a:cxn>
                  <a:cxn ang="0">
                    <a:pos x="477" y="390"/>
                  </a:cxn>
                  <a:cxn ang="0">
                    <a:pos x="497" y="380"/>
                  </a:cxn>
                  <a:cxn ang="0">
                    <a:pos x="513" y="366"/>
                  </a:cxn>
                  <a:cxn ang="0">
                    <a:pos x="517" y="359"/>
                  </a:cxn>
                  <a:cxn ang="0">
                    <a:pos x="66" y="359"/>
                  </a:cxn>
                  <a:cxn ang="0">
                    <a:pos x="58" y="356"/>
                  </a:cxn>
                  <a:cxn ang="0">
                    <a:pos x="51" y="352"/>
                  </a:cxn>
                  <a:cxn ang="0">
                    <a:pos x="62" y="341"/>
                  </a:cxn>
                  <a:cxn ang="0">
                    <a:pos x="41" y="341"/>
                  </a:cxn>
                  <a:cxn ang="0">
                    <a:pos x="36" y="335"/>
                  </a:cxn>
                  <a:cxn ang="0">
                    <a:pos x="34" y="326"/>
                  </a:cxn>
                  <a:cxn ang="0">
                    <a:pos x="34" y="66"/>
                  </a:cxn>
                  <a:cxn ang="0">
                    <a:pos x="36" y="58"/>
                  </a:cxn>
                  <a:cxn ang="0">
                    <a:pos x="41" y="51"/>
                  </a:cxn>
                  <a:cxn ang="0">
                    <a:pos x="61" y="51"/>
                  </a:cxn>
                  <a:cxn ang="0">
                    <a:pos x="51" y="41"/>
                  </a:cxn>
                  <a:cxn ang="0">
                    <a:pos x="58" y="36"/>
                  </a:cxn>
                  <a:cxn ang="0">
                    <a:pos x="66" y="34"/>
                  </a:cxn>
                  <a:cxn ang="0">
                    <a:pos x="518" y="34"/>
                  </a:cxn>
                  <a:cxn ang="0">
                    <a:pos x="517" y="33"/>
                  </a:cxn>
                  <a:cxn ang="0">
                    <a:pos x="503" y="17"/>
                  </a:cxn>
                  <a:cxn ang="0">
                    <a:pos x="484" y="5"/>
                  </a:cxn>
                  <a:cxn ang="0">
                    <a:pos x="463" y="0"/>
                  </a:cxn>
                  <a:cxn ang="0">
                    <a:pos x="455" y="0"/>
                  </a:cxn>
                </a:cxnLst>
                <a:rect l="0" t="0" r="r" b="b"/>
                <a:pathLst>
                  <a:path w="531" h="394">
                    <a:moveTo>
                      <a:pt x="455" y="0"/>
                    </a:moveTo>
                    <a:lnTo>
                      <a:pt x="75" y="0"/>
                    </a:lnTo>
                    <a:lnTo>
                      <a:pt x="52" y="3"/>
                    </a:lnTo>
                    <a:lnTo>
                      <a:pt x="33" y="12"/>
                    </a:lnTo>
                    <a:lnTo>
                      <a:pt x="17" y="27"/>
                    </a:lnTo>
                    <a:lnTo>
                      <a:pt x="5" y="46"/>
                    </a:lnTo>
                    <a:lnTo>
                      <a:pt x="0" y="67"/>
                    </a:lnTo>
                    <a:lnTo>
                      <a:pt x="0" y="318"/>
                    </a:lnTo>
                    <a:lnTo>
                      <a:pt x="3" y="340"/>
                    </a:lnTo>
                    <a:lnTo>
                      <a:pt x="12" y="360"/>
                    </a:lnTo>
                    <a:lnTo>
                      <a:pt x="27" y="376"/>
                    </a:lnTo>
                    <a:lnTo>
                      <a:pt x="46" y="387"/>
                    </a:lnTo>
                    <a:lnTo>
                      <a:pt x="67" y="393"/>
                    </a:lnTo>
                    <a:lnTo>
                      <a:pt x="455" y="393"/>
                    </a:lnTo>
                    <a:lnTo>
                      <a:pt x="477" y="390"/>
                    </a:lnTo>
                    <a:lnTo>
                      <a:pt x="497" y="380"/>
                    </a:lnTo>
                    <a:lnTo>
                      <a:pt x="513" y="366"/>
                    </a:lnTo>
                    <a:lnTo>
                      <a:pt x="517" y="359"/>
                    </a:lnTo>
                    <a:lnTo>
                      <a:pt x="66" y="359"/>
                    </a:lnTo>
                    <a:lnTo>
                      <a:pt x="58" y="356"/>
                    </a:lnTo>
                    <a:lnTo>
                      <a:pt x="51" y="352"/>
                    </a:lnTo>
                    <a:lnTo>
                      <a:pt x="62" y="341"/>
                    </a:lnTo>
                    <a:lnTo>
                      <a:pt x="41" y="341"/>
                    </a:lnTo>
                    <a:lnTo>
                      <a:pt x="36" y="335"/>
                    </a:lnTo>
                    <a:lnTo>
                      <a:pt x="34" y="326"/>
                    </a:lnTo>
                    <a:lnTo>
                      <a:pt x="34" y="66"/>
                    </a:lnTo>
                    <a:lnTo>
                      <a:pt x="36" y="58"/>
                    </a:lnTo>
                    <a:lnTo>
                      <a:pt x="41" y="51"/>
                    </a:lnTo>
                    <a:lnTo>
                      <a:pt x="61" y="51"/>
                    </a:lnTo>
                    <a:lnTo>
                      <a:pt x="51" y="41"/>
                    </a:lnTo>
                    <a:lnTo>
                      <a:pt x="58" y="36"/>
                    </a:lnTo>
                    <a:lnTo>
                      <a:pt x="66" y="34"/>
                    </a:lnTo>
                    <a:lnTo>
                      <a:pt x="518" y="34"/>
                    </a:lnTo>
                    <a:lnTo>
                      <a:pt x="517" y="33"/>
                    </a:lnTo>
                    <a:lnTo>
                      <a:pt x="503" y="17"/>
                    </a:lnTo>
                    <a:lnTo>
                      <a:pt x="484" y="5"/>
                    </a:lnTo>
                    <a:lnTo>
                      <a:pt x="463" y="0"/>
                    </a:lnTo>
                    <a:lnTo>
                      <a:pt x="455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0" name="Freeform 153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357" y="214"/>
                  </a:cxn>
                  <a:cxn ang="0">
                    <a:pos x="347" y="225"/>
                  </a:cxn>
                  <a:cxn ang="0">
                    <a:pos x="476" y="354"/>
                  </a:cxn>
                  <a:cxn ang="0">
                    <a:pos x="469" y="357"/>
                  </a:cxn>
                  <a:cxn ang="0">
                    <a:pos x="462" y="359"/>
                  </a:cxn>
                  <a:cxn ang="0">
                    <a:pos x="517" y="359"/>
                  </a:cxn>
                  <a:cxn ang="0">
                    <a:pos x="524" y="347"/>
                  </a:cxn>
                  <a:cxn ang="0">
                    <a:pos x="525" y="344"/>
                  </a:cxn>
                  <a:cxn ang="0">
                    <a:pos x="487" y="344"/>
                  </a:cxn>
                  <a:cxn ang="0">
                    <a:pos x="357" y="214"/>
                  </a:cxn>
                </a:cxnLst>
                <a:rect l="0" t="0" r="r" b="b"/>
                <a:pathLst>
                  <a:path w="531" h="394">
                    <a:moveTo>
                      <a:pt x="357" y="214"/>
                    </a:moveTo>
                    <a:lnTo>
                      <a:pt x="347" y="225"/>
                    </a:lnTo>
                    <a:lnTo>
                      <a:pt x="476" y="354"/>
                    </a:lnTo>
                    <a:lnTo>
                      <a:pt x="469" y="357"/>
                    </a:lnTo>
                    <a:lnTo>
                      <a:pt x="462" y="359"/>
                    </a:lnTo>
                    <a:lnTo>
                      <a:pt x="517" y="359"/>
                    </a:lnTo>
                    <a:lnTo>
                      <a:pt x="524" y="347"/>
                    </a:lnTo>
                    <a:lnTo>
                      <a:pt x="525" y="344"/>
                    </a:lnTo>
                    <a:lnTo>
                      <a:pt x="487" y="344"/>
                    </a:lnTo>
                    <a:lnTo>
                      <a:pt x="357" y="21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1" name="Freeform 152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526" y="51"/>
                  </a:cxn>
                  <a:cxn ang="0">
                    <a:pos x="489" y="51"/>
                  </a:cxn>
                  <a:cxn ang="0">
                    <a:pos x="494" y="58"/>
                  </a:cxn>
                  <a:cxn ang="0">
                    <a:pos x="496" y="66"/>
                  </a:cxn>
                  <a:cxn ang="0">
                    <a:pos x="496" y="328"/>
                  </a:cxn>
                  <a:cxn ang="0">
                    <a:pos x="493" y="337"/>
                  </a:cxn>
                  <a:cxn ang="0">
                    <a:pos x="487" y="344"/>
                  </a:cxn>
                  <a:cxn ang="0">
                    <a:pos x="525" y="344"/>
                  </a:cxn>
                  <a:cxn ang="0">
                    <a:pos x="530" y="325"/>
                  </a:cxn>
                  <a:cxn ang="0">
                    <a:pos x="530" y="75"/>
                  </a:cxn>
                  <a:cxn ang="0">
                    <a:pos x="527" y="52"/>
                  </a:cxn>
                  <a:cxn ang="0">
                    <a:pos x="526" y="51"/>
                  </a:cxn>
                </a:cxnLst>
                <a:rect l="0" t="0" r="r" b="b"/>
                <a:pathLst>
                  <a:path w="531" h="394">
                    <a:moveTo>
                      <a:pt x="526" y="51"/>
                    </a:moveTo>
                    <a:lnTo>
                      <a:pt x="489" y="51"/>
                    </a:lnTo>
                    <a:lnTo>
                      <a:pt x="494" y="58"/>
                    </a:lnTo>
                    <a:lnTo>
                      <a:pt x="496" y="66"/>
                    </a:lnTo>
                    <a:lnTo>
                      <a:pt x="496" y="328"/>
                    </a:lnTo>
                    <a:lnTo>
                      <a:pt x="493" y="337"/>
                    </a:lnTo>
                    <a:lnTo>
                      <a:pt x="487" y="344"/>
                    </a:lnTo>
                    <a:lnTo>
                      <a:pt x="525" y="344"/>
                    </a:lnTo>
                    <a:lnTo>
                      <a:pt x="530" y="325"/>
                    </a:lnTo>
                    <a:lnTo>
                      <a:pt x="530" y="75"/>
                    </a:lnTo>
                    <a:lnTo>
                      <a:pt x="527" y="52"/>
                    </a:lnTo>
                    <a:lnTo>
                      <a:pt x="526" y="5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2" name="Freeform 151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168" y="214"/>
                  </a:cxn>
                  <a:cxn ang="0">
                    <a:pos x="41" y="341"/>
                  </a:cxn>
                  <a:cxn ang="0">
                    <a:pos x="62" y="341"/>
                  </a:cxn>
                  <a:cxn ang="0">
                    <a:pos x="178" y="225"/>
                  </a:cxn>
                  <a:cxn ang="0">
                    <a:pos x="168" y="214"/>
                  </a:cxn>
                </a:cxnLst>
                <a:rect l="0" t="0" r="r" b="b"/>
                <a:pathLst>
                  <a:path w="531" h="394">
                    <a:moveTo>
                      <a:pt x="168" y="214"/>
                    </a:moveTo>
                    <a:lnTo>
                      <a:pt x="41" y="341"/>
                    </a:lnTo>
                    <a:lnTo>
                      <a:pt x="62" y="341"/>
                    </a:lnTo>
                    <a:lnTo>
                      <a:pt x="178" y="225"/>
                    </a:lnTo>
                    <a:lnTo>
                      <a:pt x="168" y="21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3" name="Freeform 150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61" y="51"/>
                  </a:cxn>
                  <a:cxn ang="0">
                    <a:pos x="41" y="51"/>
                  </a:cxn>
                  <a:cxn ang="0">
                    <a:pos x="219" y="229"/>
                  </a:cxn>
                  <a:cxn ang="0">
                    <a:pos x="235" y="241"/>
                  </a:cxn>
                  <a:cxn ang="0">
                    <a:pos x="255" y="247"/>
                  </a:cxn>
                  <a:cxn ang="0">
                    <a:pos x="279" y="246"/>
                  </a:cxn>
                  <a:cxn ang="0">
                    <a:pos x="297" y="240"/>
                  </a:cxn>
                  <a:cxn ang="0">
                    <a:pos x="305" y="234"/>
                  </a:cxn>
                  <a:cxn ang="0">
                    <a:pos x="266" y="234"/>
                  </a:cxn>
                  <a:cxn ang="0">
                    <a:pos x="247" y="230"/>
                  </a:cxn>
                  <a:cxn ang="0">
                    <a:pos x="231" y="220"/>
                  </a:cxn>
                  <a:cxn ang="0">
                    <a:pos x="61" y="51"/>
                  </a:cxn>
                </a:cxnLst>
                <a:rect l="0" t="0" r="r" b="b"/>
                <a:pathLst>
                  <a:path w="531" h="394">
                    <a:moveTo>
                      <a:pt x="61" y="51"/>
                    </a:moveTo>
                    <a:lnTo>
                      <a:pt x="41" y="51"/>
                    </a:lnTo>
                    <a:lnTo>
                      <a:pt x="219" y="229"/>
                    </a:lnTo>
                    <a:lnTo>
                      <a:pt x="235" y="241"/>
                    </a:lnTo>
                    <a:lnTo>
                      <a:pt x="255" y="247"/>
                    </a:lnTo>
                    <a:lnTo>
                      <a:pt x="279" y="246"/>
                    </a:lnTo>
                    <a:lnTo>
                      <a:pt x="297" y="240"/>
                    </a:lnTo>
                    <a:lnTo>
                      <a:pt x="305" y="234"/>
                    </a:lnTo>
                    <a:lnTo>
                      <a:pt x="266" y="234"/>
                    </a:lnTo>
                    <a:lnTo>
                      <a:pt x="247" y="230"/>
                    </a:lnTo>
                    <a:lnTo>
                      <a:pt x="231" y="220"/>
                    </a:lnTo>
                    <a:lnTo>
                      <a:pt x="61" y="5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34" name="Freeform 149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518" y="34"/>
                  </a:cxn>
                  <a:cxn ang="0">
                    <a:pos x="464" y="34"/>
                  </a:cxn>
                  <a:cxn ang="0">
                    <a:pos x="472" y="36"/>
                  </a:cxn>
                  <a:cxn ang="0">
                    <a:pos x="479" y="41"/>
                  </a:cxn>
                  <a:cxn ang="0">
                    <a:pos x="301" y="219"/>
                  </a:cxn>
                  <a:cxn ang="0">
                    <a:pos x="285" y="230"/>
                  </a:cxn>
                  <a:cxn ang="0">
                    <a:pos x="266" y="234"/>
                  </a:cxn>
                  <a:cxn ang="0">
                    <a:pos x="305" y="234"/>
                  </a:cxn>
                  <a:cxn ang="0">
                    <a:pos x="311" y="229"/>
                  </a:cxn>
                  <a:cxn ang="0">
                    <a:pos x="489" y="51"/>
                  </a:cxn>
                  <a:cxn ang="0">
                    <a:pos x="526" y="51"/>
                  </a:cxn>
                  <a:cxn ang="0">
                    <a:pos x="518" y="34"/>
                  </a:cxn>
                </a:cxnLst>
                <a:rect l="0" t="0" r="r" b="b"/>
                <a:pathLst>
                  <a:path w="531" h="394">
                    <a:moveTo>
                      <a:pt x="518" y="34"/>
                    </a:moveTo>
                    <a:lnTo>
                      <a:pt x="464" y="34"/>
                    </a:lnTo>
                    <a:lnTo>
                      <a:pt x="472" y="36"/>
                    </a:lnTo>
                    <a:lnTo>
                      <a:pt x="479" y="41"/>
                    </a:lnTo>
                    <a:lnTo>
                      <a:pt x="301" y="219"/>
                    </a:lnTo>
                    <a:lnTo>
                      <a:pt x="285" y="230"/>
                    </a:lnTo>
                    <a:lnTo>
                      <a:pt x="266" y="234"/>
                    </a:lnTo>
                    <a:lnTo>
                      <a:pt x="305" y="234"/>
                    </a:lnTo>
                    <a:lnTo>
                      <a:pt x="311" y="229"/>
                    </a:lnTo>
                    <a:lnTo>
                      <a:pt x="489" y="51"/>
                    </a:lnTo>
                    <a:lnTo>
                      <a:pt x="526" y="51"/>
                    </a:lnTo>
                    <a:lnTo>
                      <a:pt x="518" y="3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</p:grpSp>
      </p:grpSp>
      <p:grpSp>
        <p:nvGrpSpPr>
          <p:cNvPr id="35" name="Gruppo 212"/>
          <p:cNvGrpSpPr/>
          <p:nvPr userDrawn="1"/>
        </p:nvGrpSpPr>
        <p:grpSpPr>
          <a:xfrm>
            <a:off x="3939452" y="6460604"/>
            <a:ext cx="1387748" cy="230832"/>
            <a:chOff x="2401292" y="9345488"/>
            <a:chExt cx="1387748" cy="230832"/>
          </a:xfrm>
        </p:grpSpPr>
        <p:sp>
          <p:nvSpPr>
            <p:cNvPr id="36" name="Rettangolo 319"/>
            <p:cNvSpPr/>
            <p:nvPr/>
          </p:nvSpPr>
          <p:spPr>
            <a:xfrm>
              <a:off x="2608909" y="9345488"/>
              <a:ext cx="11801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 fontAlgn="base">
                <a:spcAft>
                  <a:spcPts val="1000"/>
                </a:spcAft>
              </a:pPr>
              <a:r>
                <a:rPr lang="en-US" sz="9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@STOPandGOEU </a:t>
              </a:r>
            </a:p>
          </p:txBody>
        </p:sp>
        <p:grpSp>
          <p:nvGrpSpPr>
            <p:cNvPr id="37" name="Group 140"/>
            <p:cNvGrpSpPr>
              <a:grpSpLocks noChangeAspect="1"/>
            </p:cNvGrpSpPr>
            <p:nvPr/>
          </p:nvGrpSpPr>
          <p:grpSpPr bwMode="auto">
            <a:xfrm>
              <a:off x="2401292" y="9388904"/>
              <a:ext cx="176400" cy="144000"/>
              <a:chOff x="541" y="147"/>
              <a:chExt cx="612" cy="501"/>
            </a:xfrm>
          </p:grpSpPr>
          <p:sp>
            <p:nvSpPr>
              <p:cNvPr id="38" name="Freeform 147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0" y="445"/>
                  </a:cxn>
                  <a:cxn ang="0">
                    <a:pos x="15" y="455"/>
                  </a:cxn>
                  <a:cxn ang="0">
                    <a:pos x="32" y="464"/>
                  </a:cxn>
                  <a:cxn ang="0">
                    <a:pos x="49" y="473"/>
                  </a:cxn>
                  <a:cxn ang="0">
                    <a:pos x="68" y="480"/>
                  </a:cxn>
                  <a:cxn ang="0">
                    <a:pos x="87" y="486"/>
                  </a:cxn>
                  <a:cxn ang="0">
                    <a:pos x="107" y="492"/>
                  </a:cxn>
                  <a:cxn ang="0">
                    <a:pos x="127" y="496"/>
                  </a:cxn>
                  <a:cxn ang="0">
                    <a:pos x="148" y="499"/>
                  </a:cxn>
                  <a:cxn ang="0">
                    <a:pos x="170" y="500"/>
                  </a:cxn>
                  <a:cxn ang="0">
                    <a:pos x="206" y="499"/>
                  </a:cxn>
                  <a:cxn ang="0">
                    <a:pos x="241" y="495"/>
                  </a:cxn>
                  <a:cxn ang="0">
                    <a:pos x="274" y="488"/>
                  </a:cxn>
                  <a:cxn ang="0">
                    <a:pos x="305" y="479"/>
                  </a:cxn>
                  <a:cxn ang="0">
                    <a:pos x="335" y="468"/>
                  </a:cxn>
                  <a:cxn ang="0">
                    <a:pos x="362" y="454"/>
                  </a:cxn>
                  <a:cxn ang="0">
                    <a:pos x="377" y="445"/>
                  </a:cxn>
                  <a:cxn ang="0">
                    <a:pos x="16" y="445"/>
                  </a:cxn>
                  <a:cxn ang="0">
                    <a:pos x="0" y="445"/>
                  </a:cxn>
                </a:cxnLst>
                <a:rect l="0" t="0" r="r" b="b"/>
                <a:pathLst>
                  <a:path w="612" h="501">
                    <a:moveTo>
                      <a:pt x="0" y="445"/>
                    </a:moveTo>
                    <a:lnTo>
                      <a:pt x="15" y="455"/>
                    </a:lnTo>
                    <a:lnTo>
                      <a:pt x="32" y="464"/>
                    </a:lnTo>
                    <a:lnTo>
                      <a:pt x="49" y="473"/>
                    </a:lnTo>
                    <a:lnTo>
                      <a:pt x="68" y="480"/>
                    </a:lnTo>
                    <a:lnTo>
                      <a:pt x="87" y="486"/>
                    </a:lnTo>
                    <a:lnTo>
                      <a:pt x="107" y="492"/>
                    </a:lnTo>
                    <a:lnTo>
                      <a:pt x="127" y="496"/>
                    </a:lnTo>
                    <a:lnTo>
                      <a:pt x="148" y="499"/>
                    </a:lnTo>
                    <a:lnTo>
                      <a:pt x="170" y="500"/>
                    </a:lnTo>
                    <a:lnTo>
                      <a:pt x="206" y="499"/>
                    </a:lnTo>
                    <a:lnTo>
                      <a:pt x="241" y="495"/>
                    </a:lnTo>
                    <a:lnTo>
                      <a:pt x="274" y="488"/>
                    </a:lnTo>
                    <a:lnTo>
                      <a:pt x="305" y="479"/>
                    </a:lnTo>
                    <a:lnTo>
                      <a:pt x="335" y="468"/>
                    </a:lnTo>
                    <a:lnTo>
                      <a:pt x="362" y="454"/>
                    </a:lnTo>
                    <a:lnTo>
                      <a:pt x="377" y="445"/>
                    </a:lnTo>
                    <a:lnTo>
                      <a:pt x="16" y="445"/>
                    </a:lnTo>
                    <a:lnTo>
                      <a:pt x="0" y="44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9" name="Freeform 146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62" y="303"/>
                  </a:cxn>
                  <a:cxn ang="0">
                    <a:pos x="70" y="323"/>
                  </a:cxn>
                  <a:cxn ang="0">
                    <a:pos x="82" y="341"/>
                  </a:cxn>
                  <a:cxn ang="0">
                    <a:pos x="95" y="356"/>
                  </a:cxn>
                  <a:cxn ang="0">
                    <a:pos x="112" y="370"/>
                  </a:cxn>
                  <a:cxn ang="0">
                    <a:pos x="130" y="380"/>
                  </a:cxn>
                  <a:cxn ang="0">
                    <a:pos x="150" y="387"/>
                  </a:cxn>
                  <a:cxn ang="0">
                    <a:pos x="172" y="391"/>
                  </a:cxn>
                  <a:cxn ang="0">
                    <a:pos x="158" y="403"/>
                  </a:cxn>
                  <a:cxn ang="0">
                    <a:pos x="142" y="414"/>
                  </a:cxn>
                  <a:cxn ang="0">
                    <a:pos x="125" y="424"/>
                  </a:cxn>
                  <a:cxn ang="0">
                    <a:pos x="106" y="431"/>
                  </a:cxn>
                  <a:cxn ang="0">
                    <a:pos x="86" y="438"/>
                  </a:cxn>
                  <a:cxn ang="0">
                    <a:pos x="65" y="442"/>
                  </a:cxn>
                  <a:cxn ang="0">
                    <a:pos x="44" y="445"/>
                  </a:cxn>
                  <a:cxn ang="0">
                    <a:pos x="16" y="445"/>
                  </a:cxn>
                  <a:cxn ang="0">
                    <a:pos x="377" y="445"/>
                  </a:cxn>
                  <a:cxn ang="0">
                    <a:pos x="387" y="439"/>
                  </a:cxn>
                  <a:cxn ang="0">
                    <a:pos x="411" y="422"/>
                  </a:cxn>
                  <a:cxn ang="0">
                    <a:pos x="433" y="403"/>
                  </a:cxn>
                  <a:cxn ang="0">
                    <a:pos x="453" y="383"/>
                  </a:cxn>
                  <a:cxn ang="0">
                    <a:pos x="471" y="362"/>
                  </a:cxn>
                  <a:cxn ang="0">
                    <a:pos x="487" y="339"/>
                  </a:cxn>
                  <a:cxn ang="0">
                    <a:pos x="501" y="316"/>
                  </a:cxn>
                  <a:cxn ang="0">
                    <a:pos x="506" y="306"/>
                  </a:cxn>
                  <a:cxn ang="0">
                    <a:pos x="78" y="306"/>
                  </a:cxn>
                  <a:cxn ang="0">
                    <a:pos x="70" y="305"/>
                  </a:cxn>
                  <a:cxn ang="0">
                    <a:pos x="62" y="303"/>
                  </a:cxn>
                </a:cxnLst>
                <a:rect l="0" t="0" r="r" b="b"/>
                <a:pathLst>
                  <a:path w="612" h="501">
                    <a:moveTo>
                      <a:pt x="62" y="303"/>
                    </a:moveTo>
                    <a:lnTo>
                      <a:pt x="70" y="323"/>
                    </a:lnTo>
                    <a:lnTo>
                      <a:pt x="82" y="341"/>
                    </a:lnTo>
                    <a:lnTo>
                      <a:pt x="95" y="356"/>
                    </a:lnTo>
                    <a:lnTo>
                      <a:pt x="112" y="370"/>
                    </a:lnTo>
                    <a:lnTo>
                      <a:pt x="130" y="380"/>
                    </a:lnTo>
                    <a:lnTo>
                      <a:pt x="150" y="387"/>
                    </a:lnTo>
                    <a:lnTo>
                      <a:pt x="172" y="391"/>
                    </a:lnTo>
                    <a:lnTo>
                      <a:pt x="158" y="403"/>
                    </a:lnTo>
                    <a:lnTo>
                      <a:pt x="142" y="414"/>
                    </a:lnTo>
                    <a:lnTo>
                      <a:pt x="125" y="424"/>
                    </a:lnTo>
                    <a:lnTo>
                      <a:pt x="106" y="431"/>
                    </a:lnTo>
                    <a:lnTo>
                      <a:pt x="86" y="438"/>
                    </a:lnTo>
                    <a:lnTo>
                      <a:pt x="65" y="442"/>
                    </a:lnTo>
                    <a:lnTo>
                      <a:pt x="44" y="445"/>
                    </a:lnTo>
                    <a:lnTo>
                      <a:pt x="16" y="445"/>
                    </a:lnTo>
                    <a:lnTo>
                      <a:pt x="377" y="445"/>
                    </a:lnTo>
                    <a:lnTo>
                      <a:pt x="387" y="439"/>
                    </a:lnTo>
                    <a:lnTo>
                      <a:pt x="411" y="422"/>
                    </a:lnTo>
                    <a:lnTo>
                      <a:pt x="433" y="403"/>
                    </a:lnTo>
                    <a:lnTo>
                      <a:pt x="453" y="383"/>
                    </a:lnTo>
                    <a:lnTo>
                      <a:pt x="471" y="362"/>
                    </a:lnTo>
                    <a:lnTo>
                      <a:pt x="487" y="339"/>
                    </a:lnTo>
                    <a:lnTo>
                      <a:pt x="501" y="316"/>
                    </a:lnTo>
                    <a:lnTo>
                      <a:pt x="506" y="306"/>
                    </a:lnTo>
                    <a:lnTo>
                      <a:pt x="78" y="306"/>
                    </a:lnTo>
                    <a:lnTo>
                      <a:pt x="70" y="305"/>
                    </a:lnTo>
                    <a:lnTo>
                      <a:pt x="62" y="303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0" name="Freeform 145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18" y="176"/>
                  </a:cxn>
                  <a:cxn ang="0">
                    <a:pos x="18" y="177"/>
                  </a:cxn>
                  <a:cxn ang="0">
                    <a:pos x="20" y="199"/>
                  </a:cxn>
                  <a:cxn ang="0">
                    <a:pos x="25" y="220"/>
                  </a:cxn>
                  <a:cxn ang="0">
                    <a:pos x="34" y="240"/>
                  </a:cxn>
                  <a:cxn ang="0">
                    <a:pos x="47" y="257"/>
                  </a:cxn>
                  <a:cxn ang="0">
                    <a:pos x="61" y="273"/>
                  </a:cxn>
                  <a:cxn ang="0">
                    <a:pos x="79" y="285"/>
                  </a:cxn>
                  <a:cxn ang="0">
                    <a:pos x="98" y="295"/>
                  </a:cxn>
                  <a:cxn ang="0">
                    <a:pos x="119" y="301"/>
                  </a:cxn>
                  <a:cxn ang="0">
                    <a:pos x="109" y="304"/>
                  </a:cxn>
                  <a:cxn ang="0">
                    <a:pos x="97" y="306"/>
                  </a:cxn>
                  <a:cxn ang="0">
                    <a:pos x="506" y="306"/>
                  </a:cxn>
                  <a:cxn ang="0">
                    <a:pos x="513" y="292"/>
                  </a:cxn>
                  <a:cxn ang="0">
                    <a:pos x="524" y="267"/>
                  </a:cxn>
                  <a:cxn ang="0">
                    <a:pos x="533" y="242"/>
                  </a:cxn>
                  <a:cxn ang="0">
                    <a:pos x="539" y="216"/>
                  </a:cxn>
                  <a:cxn ang="0">
                    <a:pos x="544" y="191"/>
                  </a:cxn>
                  <a:cxn ang="0">
                    <a:pos x="75" y="191"/>
                  </a:cxn>
                  <a:cxn ang="0">
                    <a:pos x="54" y="189"/>
                  </a:cxn>
                  <a:cxn ang="0">
                    <a:pos x="35" y="183"/>
                  </a:cxn>
                  <a:cxn ang="0">
                    <a:pos x="18" y="176"/>
                  </a:cxn>
                </a:cxnLst>
                <a:rect l="0" t="0" r="r" b="b"/>
                <a:pathLst>
                  <a:path w="612" h="501">
                    <a:moveTo>
                      <a:pt x="18" y="176"/>
                    </a:moveTo>
                    <a:lnTo>
                      <a:pt x="18" y="177"/>
                    </a:lnTo>
                    <a:lnTo>
                      <a:pt x="20" y="199"/>
                    </a:lnTo>
                    <a:lnTo>
                      <a:pt x="25" y="220"/>
                    </a:lnTo>
                    <a:lnTo>
                      <a:pt x="34" y="240"/>
                    </a:lnTo>
                    <a:lnTo>
                      <a:pt x="47" y="257"/>
                    </a:lnTo>
                    <a:lnTo>
                      <a:pt x="61" y="273"/>
                    </a:lnTo>
                    <a:lnTo>
                      <a:pt x="79" y="285"/>
                    </a:lnTo>
                    <a:lnTo>
                      <a:pt x="98" y="295"/>
                    </a:lnTo>
                    <a:lnTo>
                      <a:pt x="119" y="301"/>
                    </a:lnTo>
                    <a:lnTo>
                      <a:pt x="109" y="304"/>
                    </a:lnTo>
                    <a:lnTo>
                      <a:pt x="97" y="306"/>
                    </a:lnTo>
                    <a:lnTo>
                      <a:pt x="506" y="306"/>
                    </a:lnTo>
                    <a:lnTo>
                      <a:pt x="513" y="292"/>
                    </a:lnTo>
                    <a:lnTo>
                      <a:pt x="524" y="267"/>
                    </a:lnTo>
                    <a:lnTo>
                      <a:pt x="533" y="242"/>
                    </a:lnTo>
                    <a:lnTo>
                      <a:pt x="539" y="216"/>
                    </a:lnTo>
                    <a:lnTo>
                      <a:pt x="544" y="191"/>
                    </a:lnTo>
                    <a:lnTo>
                      <a:pt x="75" y="191"/>
                    </a:lnTo>
                    <a:lnTo>
                      <a:pt x="54" y="189"/>
                    </a:lnTo>
                    <a:lnTo>
                      <a:pt x="35" y="183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1" name="Freeform 144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44" y="32"/>
                  </a:cxn>
                  <a:cxn ang="0">
                    <a:pos x="29" y="45"/>
                  </a:cxn>
                  <a:cxn ang="0">
                    <a:pos x="21" y="63"/>
                  </a:cxn>
                  <a:cxn ang="0">
                    <a:pos x="21" y="65"/>
                  </a:cxn>
                  <a:cxn ang="0">
                    <a:pos x="21" y="90"/>
                  </a:cxn>
                  <a:cxn ang="0">
                    <a:pos x="25" y="114"/>
                  </a:cxn>
                  <a:cxn ang="0">
                    <a:pos x="31" y="134"/>
                  </a:cxn>
                  <a:cxn ang="0">
                    <a:pos x="39" y="152"/>
                  </a:cxn>
                  <a:cxn ang="0">
                    <a:pos x="49" y="167"/>
                  </a:cxn>
                  <a:cxn ang="0">
                    <a:pos x="61" y="180"/>
                  </a:cxn>
                  <a:cxn ang="0">
                    <a:pos x="75" y="191"/>
                  </a:cxn>
                  <a:cxn ang="0">
                    <a:pos x="544" y="191"/>
                  </a:cxn>
                  <a:cxn ang="0">
                    <a:pos x="547" y="165"/>
                  </a:cxn>
                  <a:cxn ang="0">
                    <a:pos x="547" y="154"/>
                  </a:cxn>
                  <a:cxn ang="0">
                    <a:pos x="297" y="154"/>
                  </a:cxn>
                  <a:cxn ang="0">
                    <a:pos x="276" y="152"/>
                  </a:cxn>
                  <a:cxn ang="0">
                    <a:pos x="255" y="149"/>
                  </a:cxn>
                  <a:cxn ang="0">
                    <a:pos x="234" y="145"/>
                  </a:cxn>
                  <a:cxn ang="0">
                    <a:pos x="214" y="140"/>
                  </a:cxn>
                  <a:cxn ang="0">
                    <a:pos x="194" y="134"/>
                  </a:cxn>
                  <a:cxn ang="0">
                    <a:pos x="175" y="126"/>
                  </a:cxn>
                  <a:cxn ang="0">
                    <a:pos x="156" y="118"/>
                  </a:cxn>
                  <a:cxn ang="0">
                    <a:pos x="138" y="108"/>
                  </a:cxn>
                  <a:cxn ang="0">
                    <a:pos x="121" y="98"/>
                  </a:cxn>
                  <a:cxn ang="0">
                    <a:pos x="104" y="86"/>
                  </a:cxn>
                  <a:cxn ang="0">
                    <a:pos x="88" y="74"/>
                  </a:cxn>
                  <a:cxn ang="0">
                    <a:pos x="72" y="61"/>
                  </a:cxn>
                  <a:cxn ang="0">
                    <a:pos x="58" y="47"/>
                  </a:cxn>
                  <a:cxn ang="0">
                    <a:pos x="44" y="32"/>
                  </a:cxn>
                </a:cxnLst>
                <a:rect l="0" t="0" r="r" b="b"/>
                <a:pathLst>
                  <a:path w="612" h="501">
                    <a:moveTo>
                      <a:pt x="44" y="32"/>
                    </a:moveTo>
                    <a:lnTo>
                      <a:pt x="29" y="45"/>
                    </a:lnTo>
                    <a:lnTo>
                      <a:pt x="21" y="63"/>
                    </a:lnTo>
                    <a:lnTo>
                      <a:pt x="21" y="65"/>
                    </a:lnTo>
                    <a:lnTo>
                      <a:pt x="21" y="90"/>
                    </a:lnTo>
                    <a:lnTo>
                      <a:pt x="25" y="114"/>
                    </a:lnTo>
                    <a:lnTo>
                      <a:pt x="31" y="134"/>
                    </a:lnTo>
                    <a:lnTo>
                      <a:pt x="39" y="152"/>
                    </a:lnTo>
                    <a:lnTo>
                      <a:pt x="49" y="167"/>
                    </a:lnTo>
                    <a:lnTo>
                      <a:pt x="61" y="180"/>
                    </a:lnTo>
                    <a:lnTo>
                      <a:pt x="75" y="191"/>
                    </a:lnTo>
                    <a:lnTo>
                      <a:pt x="544" y="191"/>
                    </a:lnTo>
                    <a:lnTo>
                      <a:pt x="547" y="165"/>
                    </a:lnTo>
                    <a:lnTo>
                      <a:pt x="547" y="154"/>
                    </a:lnTo>
                    <a:lnTo>
                      <a:pt x="297" y="154"/>
                    </a:lnTo>
                    <a:lnTo>
                      <a:pt x="276" y="152"/>
                    </a:lnTo>
                    <a:lnTo>
                      <a:pt x="255" y="149"/>
                    </a:lnTo>
                    <a:lnTo>
                      <a:pt x="234" y="145"/>
                    </a:lnTo>
                    <a:lnTo>
                      <a:pt x="214" y="140"/>
                    </a:lnTo>
                    <a:lnTo>
                      <a:pt x="194" y="134"/>
                    </a:lnTo>
                    <a:lnTo>
                      <a:pt x="175" y="126"/>
                    </a:lnTo>
                    <a:lnTo>
                      <a:pt x="156" y="118"/>
                    </a:lnTo>
                    <a:lnTo>
                      <a:pt x="138" y="108"/>
                    </a:lnTo>
                    <a:lnTo>
                      <a:pt x="121" y="98"/>
                    </a:lnTo>
                    <a:lnTo>
                      <a:pt x="104" y="86"/>
                    </a:lnTo>
                    <a:lnTo>
                      <a:pt x="88" y="74"/>
                    </a:lnTo>
                    <a:lnTo>
                      <a:pt x="72" y="61"/>
                    </a:lnTo>
                    <a:lnTo>
                      <a:pt x="58" y="47"/>
                    </a:lnTo>
                    <a:lnTo>
                      <a:pt x="44" y="32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2" name="Freeform 143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10" y="1"/>
                  </a:cxn>
                  <a:cxn ang="0">
                    <a:pos x="386" y="6"/>
                  </a:cxn>
                  <a:cxn ang="0">
                    <a:pos x="364" y="14"/>
                  </a:cxn>
                  <a:cxn ang="0">
                    <a:pos x="345" y="26"/>
                  </a:cxn>
                  <a:cxn ang="0">
                    <a:pos x="329" y="39"/>
                  </a:cxn>
                  <a:cxn ang="0">
                    <a:pos x="316" y="55"/>
                  </a:cxn>
                  <a:cxn ang="0">
                    <a:pos x="305" y="73"/>
                  </a:cxn>
                  <a:cxn ang="0">
                    <a:pos x="298" y="93"/>
                  </a:cxn>
                  <a:cxn ang="0">
                    <a:pos x="294" y="114"/>
                  </a:cxn>
                  <a:cxn ang="0">
                    <a:pos x="295" y="138"/>
                  </a:cxn>
                  <a:cxn ang="0">
                    <a:pos x="297" y="154"/>
                  </a:cxn>
                  <a:cxn ang="0">
                    <a:pos x="547" y="154"/>
                  </a:cxn>
                  <a:cxn ang="0">
                    <a:pos x="548" y="140"/>
                  </a:cxn>
                  <a:cxn ang="0">
                    <a:pos x="548" y="134"/>
                  </a:cxn>
                  <a:cxn ang="0">
                    <a:pos x="548" y="129"/>
                  </a:cxn>
                  <a:cxn ang="0">
                    <a:pos x="547" y="124"/>
                  </a:cxn>
                  <a:cxn ang="0">
                    <a:pos x="563" y="111"/>
                  </a:cxn>
                  <a:cxn ang="0">
                    <a:pos x="578" y="98"/>
                  </a:cxn>
                  <a:cxn ang="0">
                    <a:pos x="592" y="83"/>
                  </a:cxn>
                  <a:cxn ang="0">
                    <a:pos x="598" y="76"/>
                  </a:cxn>
                  <a:cxn ang="0">
                    <a:pos x="554" y="76"/>
                  </a:cxn>
                  <a:cxn ang="0">
                    <a:pos x="563" y="63"/>
                  </a:cxn>
                  <a:cxn ang="0">
                    <a:pos x="574" y="47"/>
                  </a:cxn>
                  <a:cxn ang="0">
                    <a:pos x="582" y="35"/>
                  </a:cxn>
                  <a:cxn ang="0">
                    <a:pos x="531" y="35"/>
                  </a:cxn>
                  <a:cxn ang="0">
                    <a:pos x="510" y="25"/>
                  </a:cxn>
                  <a:cxn ang="0">
                    <a:pos x="491" y="16"/>
                  </a:cxn>
                  <a:cxn ang="0">
                    <a:pos x="472" y="8"/>
                  </a:cxn>
                  <a:cxn ang="0">
                    <a:pos x="454" y="3"/>
                  </a:cxn>
                  <a:cxn ang="0">
                    <a:pos x="435" y="0"/>
                  </a:cxn>
                </a:cxnLst>
                <a:rect l="0" t="0" r="r" b="b"/>
                <a:pathLst>
                  <a:path w="612" h="501">
                    <a:moveTo>
                      <a:pt x="435" y="0"/>
                    </a:moveTo>
                    <a:lnTo>
                      <a:pt x="410" y="1"/>
                    </a:lnTo>
                    <a:lnTo>
                      <a:pt x="386" y="6"/>
                    </a:lnTo>
                    <a:lnTo>
                      <a:pt x="364" y="14"/>
                    </a:lnTo>
                    <a:lnTo>
                      <a:pt x="345" y="26"/>
                    </a:lnTo>
                    <a:lnTo>
                      <a:pt x="329" y="39"/>
                    </a:lnTo>
                    <a:lnTo>
                      <a:pt x="316" y="55"/>
                    </a:lnTo>
                    <a:lnTo>
                      <a:pt x="305" y="73"/>
                    </a:lnTo>
                    <a:lnTo>
                      <a:pt x="298" y="93"/>
                    </a:lnTo>
                    <a:lnTo>
                      <a:pt x="294" y="114"/>
                    </a:lnTo>
                    <a:lnTo>
                      <a:pt x="295" y="138"/>
                    </a:lnTo>
                    <a:lnTo>
                      <a:pt x="297" y="154"/>
                    </a:lnTo>
                    <a:lnTo>
                      <a:pt x="547" y="154"/>
                    </a:lnTo>
                    <a:lnTo>
                      <a:pt x="548" y="140"/>
                    </a:lnTo>
                    <a:lnTo>
                      <a:pt x="548" y="134"/>
                    </a:lnTo>
                    <a:lnTo>
                      <a:pt x="548" y="129"/>
                    </a:lnTo>
                    <a:lnTo>
                      <a:pt x="547" y="124"/>
                    </a:lnTo>
                    <a:lnTo>
                      <a:pt x="563" y="111"/>
                    </a:lnTo>
                    <a:lnTo>
                      <a:pt x="578" y="98"/>
                    </a:lnTo>
                    <a:lnTo>
                      <a:pt x="592" y="83"/>
                    </a:lnTo>
                    <a:lnTo>
                      <a:pt x="598" y="76"/>
                    </a:lnTo>
                    <a:lnTo>
                      <a:pt x="554" y="76"/>
                    </a:lnTo>
                    <a:lnTo>
                      <a:pt x="563" y="63"/>
                    </a:lnTo>
                    <a:lnTo>
                      <a:pt x="574" y="47"/>
                    </a:lnTo>
                    <a:lnTo>
                      <a:pt x="582" y="35"/>
                    </a:lnTo>
                    <a:lnTo>
                      <a:pt x="531" y="35"/>
                    </a:lnTo>
                    <a:lnTo>
                      <a:pt x="510" y="25"/>
                    </a:lnTo>
                    <a:lnTo>
                      <a:pt x="491" y="16"/>
                    </a:lnTo>
                    <a:lnTo>
                      <a:pt x="472" y="8"/>
                    </a:lnTo>
                    <a:lnTo>
                      <a:pt x="454" y="3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3" name="Freeform 142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611" y="58"/>
                  </a:cxn>
                  <a:cxn ang="0">
                    <a:pos x="592" y="65"/>
                  </a:cxn>
                  <a:cxn ang="0">
                    <a:pos x="573" y="71"/>
                  </a:cxn>
                  <a:cxn ang="0">
                    <a:pos x="554" y="76"/>
                  </a:cxn>
                  <a:cxn ang="0">
                    <a:pos x="598" y="76"/>
                  </a:cxn>
                  <a:cxn ang="0">
                    <a:pos x="604" y="67"/>
                  </a:cxn>
                  <a:cxn ang="0">
                    <a:pos x="611" y="58"/>
                  </a:cxn>
                </a:cxnLst>
                <a:rect l="0" t="0" r="r" b="b"/>
                <a:pathLst>
                  <a:path w="612" h="501">
                    <a:moveTo>
                      <a:pt x="611" y="58"/>
                    </a:moveTo>
                    <a:lnTo>
                      <a:pt x="592" y="65"/>
                    </a:lnTo>
                    <a:lnTo>
                      <a:pt x="573" y="71"/>
                    </a:lnTo>
                    <a:lnTo>
                      <a:pt x="554" y="76"/>
                    </a:lnTo>
                    <a:lnTo>
                      <a:pt x="598" y="76"/>
                    </a:lnTo>
                    <a:lnTo>
                      <a:pt x="604" y="67"/>
                    </a:lnTo>
                    <a:lnTo>
                      <a:pt x="611" y="58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4" name="Freeform 141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570" y="27"/>
                  </a:cxn>
                  <a:cxn ang="0">
                    <a:pos x="552" y="30"/>
                  </a:cxn>
                  <a:cxn ang="0">
                    <a:pos x="531" y="35"/>
                  </a:cxn>
                  <a:cxn ang="0">
                    <a:pos x="582" y="35"/>
                  </a:cxn>
                  <a:cxn ang="0">
                    <a:pos x="585" y="28"/>
                  </a:cxn>
                  <a:cxn ang="0">
                    <a:pos x="570" y="27"/>
                  </a:cxn>
                </a:cxnLst>
                <a:rect l="0" t="0" r="r" b="b"/>
                <a:pathLst>
                  <a:path w="612" h="501">
                    <a:moveTo>
                      <a:pt x="570" y="27"/>
                    </a:moveTo>
                    <a:lnTo>
                      <a:pt x="552" y="30"/>
                    </a:lnTo>
                    <a:lnTo>
                      <a:pt x="531" y="35"/>
                    </a:lnTo>
                    <a:lnTo>
                      <a:pt x="582" y="35"/>
                    </a:lnTo>
                    <a:lnTo>
                      <a:pt x="585" y="28"/>
                    </a:lnTo>
                    <a:lnTo>
                      <a:pt x="570" y="2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115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0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Open Sans Light"/>
                <a:cs typeface="Open Sans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Open Sans Light"/>
                <a:cs typeface="Open Sans Light"/>
              </a:defRPr>
            </a:lvl1pPr>
            <a:lvl2pPr>
              <a:defRPr sz="2800">
                <a:latin typeface="Open Sans Light"/>
                <a:cs typeface="Open Sans Light"/>
              </a:defRPr>
            </a:lvl2pPr>
            <a:lvl3pPr>
              <a:defRPr sz="2400">
                <a:latin typeface="Open Sans Light"/>
                <a:cs typeface="Open Sans Light"/>
              </a:defRPr>
            </a:lvl3pPr>
            <a:lvl4pPr>
              <a:defRPr sz="2000">
                <a:latin typeface="Open Sans Light"/>
                <a:cs typeface="Open Sans Light"/>
              </a:defRPr>
            </a:lvl4pPr>
            <a:lvl5pPr>
              <a:defRPr sz="2000">
                <a:latin typeface="Open Sans Light"/>
                <a:cs typeface="Open Sans Ligh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1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Open Sans Light"/>
                <a:cs typeface="Open Sans Light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9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426"/>
            <a:ext cx="8229600" cy="4451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9" name="Picture 8" descr="stopandgo_logo_Vert_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798" y="128276"/>
            <a:ext cx="516002" cy="1359735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9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253" y="6356350"/>
            <a:ext cx="306761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err="1" smtClean="0"/>
              <a:t>www.stopandgoproject.eu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Open Sans Light"/>
          <a:ea typeface="+mj-ea"/>
          <a:cs typeface="Open Sans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http://stopandgoproject.eu/es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804041" cy="1560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020" y="4745429"/>
            <a:ext cx="8476187" cy="1434661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i="1" dirty="0" smtClean="0">
                <a:solidFill>
                  <a:schemeClr val="tx1"/>
                </a:solidFill>
              </a:rPr>
              <a:t>Paris, </a:t>
            </a:r>
            <a:r>
              <a:rPr lang="en-US" sz="1800" i="1" dirty="0" smtClean="0">
                <a:solidFill>
                  <a:schemeClr val="tx1"/>
                </a:solidFill>
              </a:rPr>
              <a:t>November 27</a:t>
            </a:r>
            <a:r>
              <a:rPr lang="en-US" sz="1800" i="1" baseline="30000" dirty="0" smtClean="0">
                <a:solidFill>
                  <a:schemeClr val="tx1"/>
                </a:solidFill>
              </a:rPr>
              <a:t>th</a:t>
            </a:r>
            <a:r>
              <a:rPr lang="en-US" sz="1800" i="1" dirty="0" smtClean="0">
                <a:solidFill>
                  <a:schemeClr val="tx1"/>
                </a:solidFill>
              </a:rPr>
              <a:t>, 2015</a:t>
            </a:r>
          </a:p>
          <a:p>
            <a:pPr algn="r"/>
            <a:endParaRPr lang="en-US" sz="1800" i="1" dirty="0" smtClean="0">
              <a:solidFill>
                <a:schemeClr val="tx1"/>
              </a:solidFill>
            </a:endParaRPr>
          </a:p>
          <a:p>
            <a:pPr algn="r"/>
            <a:r>
              <a:rPr lang="en-US" sz="1400" i="1" dirty="0" smtClean="0">
                <a:solidFill>
                  <a:schemeClr val="tx1"/>
                </a:solidFill>
              </a:rPr>
              <a:t>Ramon Maspons, </a:t>
            </a:r>
            <a:r>
              <a:rPr lang="en-US" sz="1400" i="1" dirty="0" err="1" smtClean="0">
                <a:solidFill>
                  <a:schemeClr val="tx1"/>
                </a:solidFill>
              </a:rPr>
              <a:t>AQuAS</a:t>
            </a:r>
            <a:endParaRPr lang="en-US" sz="1400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428" y="2541396"/>
            <a:ext cx="4982316" cy="1298113"/>
          </a:xfrm>
          <a:solidFill>
            <a:schemeClr val="bg1"/>
          </a:solidFill>
        </p:spPr>
        <p:txBody>
          <a:bodyPr anchor="ctr"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STOPandGO</a:t>
            </a:r>
            <a:r>
              <a:rPr lang="en-US" b="1" dirty="0" smtClean="0">
                <a:solidFill>
                  <a:srgbClr val="FF0000"/>
                </a:solidFill>
              </a:rPr>
              <a:t> PPI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experience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2200" b="1" dirty="0">
              <a:solidFill>
                <a:srgbClr val="FF0000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58" y="2130861"/>
            <a:ext cx="995598" cy="19208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Pentagon 4"/>
          <p:cNvSpPr/>
          <p:nvPr/>
        </p:nvSpPr>
        <p:spPr>
          <a:xfrm>
            <a:off x="0" y="6282538"/>
            <a:ext cx="3134135" cy="365125"/>
          </a:xfrm>
          <a:prstGeom prst="homePlate">
            <a:avLst/>
          </a:prstGeom>
          <a:solidFill>
            <a:srgbClr val="16AF64"/>
          </a:solidFill>
          <a:ln>
            <a:solidFill>
              <a:srgbClr val="16AF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@</a:t>
            </a:r>
            <a:r>
              <a:rPr lang="en-US" dirty="0" err="1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STOPandGOEU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 descr="European Commi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8" y="315788"/>
            <a:ext cx="1047750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7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804041" cy="1560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981" y="5244533"/>
            <a:ext cx="5608648" cy="919068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PPI Pilot project funded by the European </a:t>
            </a:r>
            <a:r>
              <a:rPr lang="en-US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Commission  </a:t>
            </a:r>
          </a:p>
          <a:p>
            <a:pPr algn="r"/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the ICT </a:t>
            </a: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Policy Support </a:t>
            </a:r>
            <a:r>
              <a:rPr lang="en-US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Programme</a:t>
            </a: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(ICT PSP) as part of the Competitiveness and Innovation Framework </a:t>
            </a:r>
            <a:r>
              <a:rPr lang="en-US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Programme</a:t>
            </a: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European Union under grant agreement no 621013</a:t>
            </a:r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ca-E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35" y="318507"/>
            <a:ext cx="995598" cy="19208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12 Rectángulo"/>
          <p:cNvSpPr/>
          <p:nvPr/>
        </p:nvSpPr>
        <p:spPr>
          <a:xfrm>
            <a:off x="1740492" y="318507"/>
            <a:ext cx="64260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S</a:t>
            </a:r>
            <a:r>
              <a:rPr lang="en-US" i="1" dirty="0">
                <a:solidFill>
                  <a:srgbClr val="C00000"/>
                </a:solidFill>
              </a:rPr>
              <a:t>ustainable </a:t>
            </a:r>
            <a:r>
              <a:rPr lang="en-US" sz="2000" b="1" i="1" dirty="0">
                <a:solidFill>
                  <a:srgbClr val="C00000"/>
                </a:solidFill>
              </a:rPr>
              <a:t>T</a:t>
            </a:r>
            <a:r>
              <a:rPr lang="en-US" i="1" dirty="0">
                <a:solidFill>
                  <a:srgbClr val="C00000"/>
                </a:solidFill>
              </a:rPr>
              <a:t>echnology for </a:t>
            </a:r>
            <a:r>
              <a:rPr lang="en-US" sz="2000" b="1" i="1" dirty="0">
                <a:solidFill>
                  <a:srgbClr val="C00000"/>
                </a:solidFill>
              </a:rPr>
              <a:t>O</a:t>
            </a:r>
            <a:r>
              <a:rPr lang="en-US" i="1" dirty="0">
                <a:solidFill>
                  <a:srgbClr val="C00000"/>
                </a:solidFill>
              </a:rPr>
              <a:t>lder </a:t>
            </a:r>
            <a:r>
              <a:rPr lang="en-US" sz="2000" b="1" i="1" dirty="0">
                <a:solidFill>
                  <a:srgbClr val="C00000"/>
                </a:solidFill>
              </a:rPr>
              <a:t>P</a:t>
            </a:r>
            <a:r>
              <a:rPr lang="en-US" i="1" dirty="0">
                <a:solidFill>
                  <a:srgbClr val="C00000"/>
                </a:solidFill>
              </a:rPr>
              <a:t>eople – </a:t>
            </a:r>
            <a:r>
              <a:rPr lang="en-US" sz="2000" b="1" i="1" dirty="0">
                <a:solidFill>
                  <a:srgbClr val="C00000"/>
                </a:solidFill>
              </a:rPr>
              <a:t>G</a:t>
            </a:r>
            <a:r>
              <a:rPr lang="en-US" i="1" dirty="0">
                <a:solidFill>
                  <a:srgbClr val="C00000"/>
                </a:solidFill>
              </a:rPr>
              <a:t>et </a:t>
            </a:r>
            <a:r>
              <a:rPr lang="en-US" sz="2000" b="1" i="1" dirty="0" err="1">
                <a:solidFill>
                  <a:srgbClr val="C00000"/>
                </a:solidFill>
              </a:rPr>
              <a:t>O</a:t>
            </a:r>
            <a:r>
              <a:rPr lang="en-US" i="1" dirty="0" err="1">
                <a:solidFill>
                  <a:srgbClr val="C00000"/>
                </a:solidFill>
              </a:rPr>
              <a:t>rganised</a:t>
            </a:r>
            <a:endParaRPr lang="es-ES" i="1" dirty="0">
              <a:solidFill>
                <a:srgbClr val="C00000"/>
              </a:solidFill>
            </a:endParaRPr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740492" y="696161"/>
            <a:ext cx="7288577" cy="1543221"/>
          </a:xfrm>
        </p:spPr>
        <p:txBody>
          <a:bodyPr/>
          <a:lstStyle/>
          <a:p>
            <a:pPr lvl="0" algn="l" defTabSz="914400" eaLnBrk="0" fontAlgn="base" hangingPunct="0">
              <a:spcAft>
                <a:spcPct val="0"/>
              </a:spcAft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the innovative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way </a:t>
            </a:r>
            <a:r>
              <a:rPr lang="en-US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of </a:t>
            </a:r>
            <a:r>
              <a:rPr lang="en-US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buying</a:t>
            </a:r>
            <a:r>
              <a:rPr lang="en-US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lang="en-US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new 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services </a:t>
            </a:r>
            <a:r>
              <a:rPr lang="en-US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 healthcare 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 older people</a:t>
            </a:r>
            <a:r>
              <a:rPr lang="en-US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enhanced by digital </a:t>
            </a:r>
            <a:r>
              <a:rPr lang="en-US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technologies</a:t>
            </a:r>
            <a:endParaRPr lang="es-ES" sz="2800" dirty="0"/>
          </a:p>
        </p:txBody>
      </p:sp>
      <p:grpSp>
        <p:nvGrpSpPr>
          <p:cNvPr id="28" name="Group 13"/>
          <p:cNvGrpSpPr>
            <a:grpSpLocks/>
          </p:cNvGrpSpPr>
          <p:nvPr/>
        </p:nvGrpSpPr>
        <p:grpSpPr bwMode="auto">
          <a:xfrm>
            <a:off x="6848328" y="5324130"/>
            <a:ext cx="1085997" cy="678565"/>
            <a:chOff x="9108" y="-1560"/>
            <a:chExt cx="2079" cy="1386"/>
          </a:xfrm>
        </p:grpSpPr>
        <p:grpSp>
          <p:nvGrpSpPr>
            <p:cNvPr id="29" name="Group 62"/>
            <p:cNvGrpSpPr>
              <a:grpSpLocks/>
            </p:cNvGrpSpPr>
            <p:nvPr/>
          </p:nvGrpSpPr>
          <p:grpSpPr bwMode="auto">
            <a:xfrm>
              <a:off x="9108" y="-1560"/>
              <a:ext cx="2079" cy="1386"/>
              <a:chOff x="9108" y="-1560"/>
              <a:chExt cx="2079" cy="1386"/>
            </a:xfrm>
          </p:grpSpPr>
          <p:sp>
            <p:nvSpPr>
              <p:cNvPr id="78" name="Freeform 63"/>
              <p:cNvSpPr>
                <a:spLocks/>
              </p:cNvSpPr>
              <p:nvPr/>
            </p:nvSpPr>
            <p:spPr bwMode="auto">
              <a:xfrm>
                <a:off x="9108" y="-1560"/>
                <a:ext cx="2079" cy="1386"/>
              </a:xfrm>
              <a:custGeom>
                <a:avLst/>
                <a:gdLst>
                  <a:gd name="T0" fmla="+- 0 9108 9108"/>
                  <a:gd name="T1" fmla="*/ T0 w 2079"/>
                  <a:gd name="T2" fmla="+- 0 -1560 -1560"/>
                  <a:gd name="T3" fmla="*/ -1560 h 1386"/>
                  <a:gd name="T4" fmla="+- 0 11187 9108"/>
                  <a:gd name="T5" fmla="*/ T4 w 2079"/>
                  <a:gd name="T6" fmla="+- 0 -1560 -1560"/>
                  <a:gd name="T7" fmla="*/ -1560 h 1386"/>
                  <a:gd name="T8" fmla="+- 0 11187 9108"/>
                  <a:gd name="T9" fmla="*/ T8 w 2079"/>
                  <a:gd name="T10" fmla="+- 0 -175 -1560"/>
                  <a:gd name="T11" fmla="*/ -175 h 1386"/>
                  <a:gd name="T12" fmla="+- 0 9108 9108"/>
                  <a:gd name="T13" fmla="*/ T12 w 2079"/>
                  <a:gd name="T14" fmla="+- 0 -175 -1560"/>
                  <a:gd name="T15" fmla="*/ -175 h 1386"/>
                  <a:gd name="T16" fmla="+- 0 9108 9108"/>
                  <a:gd name="T17" fmla="*/ T16 w 2079"/>
                  <a:gd name="T18" fmla="+- 0 -1560 -1560"/>
                  <a:gd name="T19" fmla="*/ -1560 h 138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079" h="1386">
                    <a:moveTo>
                      <a:pt x="0" y="0"/>
                    </a:moveTo>
                    <a:lnTo>
                      <a:pt x="2079" y="0"/>
                    </a:lnTo>
                    <a:lnTo>
                      <a:pt x="2079" y="1385"/>
                    </a:lnTo>
                    <a:lnTo>
                      <a:pt x="0" y="13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3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0" name="Group 58"/>
            <p:cNvGrpSpPr>
              <a:grpSpLocks/>
            </p:cNvGrpSpPr>
            <p:nvPr/>
          </p:nvGrpSpPr>
          <p:grpSpPr bwMode="auto">
            <a:xfrm>
              <a:off x="10074" y="-1406"/>
              <a:ext cx="147" cy="140"/>
              <a:chOff x="10074" y="-1406"/>
              <a:chExt cx="147" cy="140"/>
            </a:xfrm>
          </p:grpSpPr>
          <p:sp>
            <p:nvSpPr>
              <p:cNvPr id="75" name="Freeform 61"/>
              <p:cNvSpPr>
                <a:spLocks/>
              </p:cNvSpPr>
              <p:nvPr/>
            </p:nvSpPr>
            <p:spPr bwMode="auto">
              <a:xfrm>
                <a:off x="10074" y="-1406"/>
                <a:ext cx="147" cy="140"/>
              </a:xfrm>
              <a:custGeom>
                <a:avLst/>
                <a:gdLst>
                  <a:gd name="T0" fmla="+- 0 10221 10074"/>
                  <a:gd name="T1" fmla="*/ T0 w 147"/>
                  <a:gd name="T2" fmla="+- 0 -1353 -1406"/>
                  <a:gd name="T3" fmla="*/ -1353 h 140"/>
                  <a:gd name="T4" fmla="+- 0 10074 10074"/>
                  <a:gd name="T5" fmla="*/ T4 w 147"/>
                  <a:gd name="T6" fmla="+- 0 -1353 -1406"/>
                  <a:gd name="T7" fmla="*/ -1353 h 140"/>
                  <a:gd name="T8" fmla="+- 0 10119 10074"/>
                  <a:gd name="T9" fmla="*/ T8 w 147"/>
                  <a:gd name="T10" fmla="+- 0 -1320 -1406"/>
                  <a:gd name="T11" fmla="*/ -1320 h 140"/>
                  <a:gd name="T12" fmla="+- 0 10102 10074"/>
                  <a:gd name="T13" fmla="*/ T12 w 147"/>
                  <a:gd name="T14" fmla="+- 0 -1267 -1406"/>
                  <a:gd name="T15" fmla="*/ -1267 h 140"/>
                  <a:gd name="T16" fmla="+- 0 10147 10074"/>
                  <a:gd name="T17" fmla="*/ T16 w 147"/>
                  <a:gd name="T18" fmla="+- 0 -1300 -1406"/>
                  <a:gd name="T19" fmla="*/ -1300 h 140"/>
                  <a:gd name="T20" fmla="+- 0 10182 10074"/>
                  <a:gd name="T21" fmla="*/ T20 w 147"/>
                  <a:gd name="T22" fmla="+- 0 -1300 -1406"/>
                  <a:gd name="T23" fmla="*/ -1300 h 140"/>
                  <a:gd name="T24" fmla="+- 0 10175 10074"/>
                  <a:gd name="T25" fmla="*/ T24 w 147"/>
                  <a:gd name="T26" fmla="+- 0 -1320 -1406"/>
                  <a:gd name="T27" fmla="*/ -1320 h 140"/>
                  <a:gd name="T28" fmla="+- 0 10221 10074"/>
                  <a:gd name="T29" fmla="*/ T28 w 147"/>
                  <a:gd name="T30" fmla="+- 0 -1353 -1406"/>
                  <a:gd name="T31" fmla="*/ -1353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7" y="53"/>
                    </a:moveTo>
                    <a:lnTo>
                      <a:pt x="0" y="53"/>
                    </a:lnTo>
                    <a:lnTo>
                      <a:pt x="45" y="86"/>
                    </a:lnTo>
                    <a:lnTo>
                      <a:pt x="28" y="139"/>
                    </a:lnTo>
                    <a:lnTo>
                      <a:pt x="73" y="106"/>
                    </a:lnTo>
                    <a:lnTo>
                      <a:pt x="108" y="106"/>
                    </a:lnTo>
                    <a:lnTo>
                      <a:pt x="101" y="86"/>
                    </a:lnTo>
                    <a:lnTo>
                      <a:pt x="147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76" name="Freeform 60"/>
              <p:cNvSpPr>
                <a:spLocks/>
              </p:cNvSpPr>
              <p:nvPr/>
            </p:nvSpPr>
            <p:spPr bwMode="auto">
              <a:xfrm>
                <a:off x="10074" y="-1406"/>
                <a:ext cx="147" cy="140"/>
              </a:xfrm>
              <a:custGeom>
                <a:avLst/>
                <a:gdLst>
                  <a:gd name="T0" fmla="+- 0 10182 10074"/>
                  <a:gd name="T1" fmla="*/ T0 w 147"/>
                  <a:gd name="T2" fmla="+- 0 -1300 -1406"/>
                  <a:gd name="T3" fmla="*/ -1300 h 140"/>
                  <a:gd name="T4" fmla="+- 0 10147 10074"/>
                  <a:gd name="T5" fmla="*/ T4 w 147"/>
                  <a:gd name="T6" fmla="+- 0 -1300 -1406"/>
                  <a:gd name="T7" fmla="*/ -1300 h 140"/>
                  <a:gd name="T8" fmla="+- 0 10193 10074"/>
                  <a:gd name="T9" fmla="*/ T8 w 147"/>
                  <a:gd name="T10" fmla="+- 0 -1267 -1406"/>
                  <a:gd name="T11" fmla="*/ -1267 h 140"/>
                  <a:gd name="T12" fmla="+- 0 10182 10074"/>
                  <a:gd name="T13" fmla="*/ T12 w 147"/>
                  <a:gd name="T14" fmla="+- 0 -1300 -1406"/>
                  <a:gd name="T15" fmla="*/ -1300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6"/>
                    </a:moveTo>
                    <a:lnTo>
                      <a:pt x="73" y="106"/>
                    </a:lnTo>
                    <a:lnTo>
                      <a:pt x="119" y="139"/>
                    </a:lnTo>
                    <a:lnTo>
                      <a:pt x="108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10074" y="-1406"/>
                <a:ext cx="147" cy="140"/>
              </a:xfrm>
              <a:custGeom>
                <a:avLst/>
                <a:gdLst>
                  <a:gd name="T0" fmla="+- 0 10147 10074"/>
                  <a:gd name="T1" fmla="*/ T0 w 147"/>
                  <a:gd name="T2" fmla="+- 0 -1406 -1406"/>
                  <a:gd name="T3" fmla="*/ -1406 h 140"/>
                  <a:gd name="T4" fmla="+- 0 10130 10074"/>
                  <a:gd name="T5" fmla="*/ T4 w 147"/>
                  <a:gd name="T6" fmla="+- 0 -1353 -1406"/>
                  <a:gd name="T7" fmla="*/ -1353 h 140"/>
                  <a:gd name="T8" fmla="+- 0 10165 10074"/>
                  <a:gd name="T9" fmla="*/ T8 w 147"/>
                  <a:gd name="T10" fmla="+- 0 -1353 -1406"/>
                  <a:gd name="T11" fmla="*/ -1353 h 140"/>
                  <a:gd name="T12" fmla="+- 0 10147 10074"/>
                  <a:gd name="T13" fmla="*/ T12 w 147"/>
                  <a:gd name="T14" fmla="+- 0 -1406 -1406"/>
                  <a:gd name="T15" fmla="*/ -1406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3"/>
                    </a:lnTo>
                    <a:lnTo>
                      <a:pt x="91" y="53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1" name="Group 54"/>
            <p:cNvGrpSpPr>
              <a:grpSpLocks/>
            </p:cNvGrpSpPr>
            <p:nvPr/>
          </p:nvGrpSpPr>
          <p:grpSpPr bwMode="auto">
            <a:xfrm>
              <a:off x="10074" y="-483"/>
              <a:ext cx="147" cy="140"/>
              <a:chOff x="10074" y="-483"/>
              <a:chExt cx="147" cy="140"/>
            </a:xfrm>
          </p:grpSpPr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10074" y="-483"/>
                <a:ext cx="147" cy="140"/>
              </a:xfrm>
              <a:custGeom>
                <a:avLst/>
                <a:gdLst>
                  <a:gd name="T0" fmla="+- 0 10221 10074"/>
                  <a:gd name="T1" fmla="*/ T0 w 147"/>
                  <a:gd name="T2" fmla="+- 0 -429 -483"/>
                  <a:gd name="T3" fmla="*/ -429 h 140"/>
                  <a:gd name="T4" fmla="+- 0 10074 10074"/>
                  <a:gd name="T5" fmla="*/ T4 w 147"/>
                  <a:gd name="T6" fmla="+- 0 -429 -483"/>
                  <a:gd name="T7" fmla="*/ -429 h 140"/>
                  <a:gd name="T8" fmla="+- 0 10119 10074"/>
                  <a:gd name="T9" fmla="*/ T8 w 147"/>
                  <a:gd name="T10" fmla="+- 0 -397 -483"/>
                  <a:gd name="T11" fmla="*/ -397 h 140"/>
                  <a:gd name="T12" fmla="+- 0 10102 10074"/>
                  <a:gd name="T13" fmla="*/ T12 w 147"/>
                  <a:gd name="T14" fmla="+- 0 -343 -483"/>
                  <a:gd name="T15" fmla="*/ -343 h 140"/>
                  <a:gd name="T16" fmla="+- 0 10147 10074"/>
                  <a:gd name="T17" fmla="*/ T16 w 147"/>
                  <a:gd name="T18" fmla="+- 0 -376 -483"/>
                  <a:gd name="T19" fmla="*/ -376 h 140"/>
                  <a:gd name="T20" fmla="+- 0 10182 10074"/>
                  <a:gd name="T21" fmla="*/ T20 w 147"/>
                  <a:gd name="T22" fmla="+- 0 -376 -483"/>
                  <a:gd name="T23" fmla="*/ -376 h 140"/>
                  <a:gd name="T24" fmla="+- 0 10175 10074"/>
                  <a:gd name="T25" fmla="*/ T24 w 147"/>
                  <a:gd name="T26" fmla="+- 0 -397 -483"/>
                  <a:gd name="T27" fmla="*/ -397 h 140"/>
                  <a:gd name="T28" fmla="+- 0 10221 10074"/>
                  <a:gd name="T29" fmla="*/ T28 w 147"/>
                  <a:gd name="T30" fmla="+- 0 -429 -483"/>
                  <a:gd name="T31" fmla="*/ -429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7" y="54"/>
                    </a:moveTo>
                    <a:lnTo>
                      <a:pt x="0" y="54"/>
                    </a:lnTo>
                    <a:lnTo>
                      <a:pt x="45" y="86"/>
                    </a:lnTo>
                    <a:lnTo>
                      <a:pt x="28" y="140"/>
                    </a:lnTo>
                    <a:lnTo>
                      <a:pt x="73" y="107"/>
                    </a:lnTo>
                    <a:lnTo>
                      <a:pt x="108" y="107"/>
                    </a:lnTo>
                    <a:lnTo>
                      <a:pt x="101" y="86"/>
                    </a:lnTo>
                    <a:lnTo>
                      <a:pt x="147" y="54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73" name="Freeform 56"/>
              <p:cNvSpPr>
                <a:spLocks/>
              </p:cNvSpPr>
              <p:nvPr/>
            </p:nvSpPr>
            <p:spPr bwMode="auto">
              <a:xfrm>
                <a:off x="10074" y="-483"/>
                <a:ext cx="147" cy="140"/>
              </a:xfrm>
              <a:custGeom>
                <a:avLst/>
                <a:gdLst>
                  <a:gd name="T0" fmla="+- 0 10182 10074"/>
                  <a:gd name="T1" fmla="*/ T0 w 147"/>
                  <a:gd name="T2" fmla="+- 0 -376 -483"/>
                  <a:gd name="T3" fmla="*/ -376 h 140"/>
                  <a:gd name="T4" fmla="+- 0 10147 10074"/>
                  <a:gd name="T5" fmla="*/ T4 w 147"/>
                  <a:gd name="T6" fmla="+- 0 -376 -483"/>
                  <a:gd name="T7" fmla="*/ -376 h 140"/>
                  <a:gd name="T8" fmla="+- 0 10193 10074"/>
                  <a:gd name="T9" fmla="*/ T8 w 147"/>
                  <a:gd name="T10" fmla="+- 0 -343 -483"/>
                  <a:gd name="T11" fmla="*/ -343 h 140"/>
                  <a:gd name="T12" fmla="+- 0 10182 10074"/>
                  <a:gd name="T13" fmla="*/ T12 w 147"/>
                  <a:gd name="T14" fmla="+- 0 -376 -483"/>
                  <a:gd name="T15" fmla="*/ -376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7"/>
                    </a:moveTo>
                    <a:lnTo>
                      <a:pt x="73" y="107"/>
                    </a:lnTo>
                    <a:lnTo>
                      <a:pt x="119" y="140"/>
                    </a:lnTo>
                    <a:lnTo>
                      <a:pt x="108" y="107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74" name="Freeform 55"/>
              <p:cNvSpPr>
                <a:spLocks/>
              </p:cNvSpPr>
              <p:nvPr/>
            </p:nvSpPr>
            <p:spPr bwMode="auto">
              <a:xfrm>
                <a:off x="10074" y="-483"/>
                <a:ext cx="147" cy="140"/>
              </a:xfrm>
              <a:custGeom>
                <a:avLst/>
                <a:gdLst>
                  <a:gd name="T0" fmla="+- 0 10147 10074"/>
                  <a:gd name="T1" fmla="*/ T0 w 147"/>
                  <a:gd name="T2" fmla="+- 0 -483 -483"/>
                  <a:gd name="T3" fmla="*/ -483 h 140"/>
                  <a:gd name="T4" fmla="+- 0 10130 10074"/>
                  <a:gd name="T5" fmla="*/ T4 w 147"/>
                  <a:gd name="T6" fmla="+- 0 -429 -483"/>
                  <a:gd name="T7" fmla="*/ -429 h 140"/>
                  <a:gd name="T8" fmla="+- 0 10165 10074"/>
                  <a:gd name="T9" fmla="*/ T8 w 147"/>
                  <a:gd name="T10" fmla="+- 0 -429 -483"/>
                  <a:gd name="T11" fmla="*/ -429 h 140"/>
                  <a:gd name="T12" fmla="+- 0 10147 10074"/>
                  <a:gd name="T13" fmla="*/ T12 w 147"/>
                  <a:gd name="T14" fmla="+- 0 -483 -483"/>
                  <a:gd name="T15" fmla="*/ -483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4"/>
                    </a:lnTo>
                    <a:lnTo>
                      <a:pt x="91" y="54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2" name="Group 50"/>
            <p:cNvGrpSpPr>
              <a:grpSpLocks/>
            </p:cNvGrpSpPr>
            <p:nvPr/>
          </p:nvGrpSpPr>
          <p:grpSpPr bwMode="auto">
            <a:xfrm>
              <a:off x="9612" y="-944"/>
              <a:ext cx="147" cy="140"/>
              <a:chOff x="9612" y="-944"/>
              <a:chExt cx="147" cy="140"/>
            </a:xfrm>
          </p:grpSpPr>
          <p:sp>
            <p:nvSpPr>
              <p:cNvPr id="69" name="Freeform 53"/>
              <p:cNvSpPr>
                <a:spLocks/>
              </p:cNvSpPr>
              <p:nvPr/>
            </p:nvSpPr>
            <p:spPr bwMode="auto">
              <a:xfrm>
                <a:off x="9612" y="-944"/>
                <a:ext cx="147" cy="140"/>
              </a:xfrm>
              <a:custGeom>
                <a:avLst/>
                <a:gdLst>
                  <a:gd name="T0" fmla="+- 0 9759 9612"/>
                  <a:gd name="T1" fmla="*/ T0 w 147"/>
                  <a:gd name="T2" fmla="+- 0 -891 -944"/>
                  <a:gd name="T3" fmla="*/ -891 h 140"/>
                  <a:gd name="T4" fmla="+- 0 9612 9612"/>
                  <a:gd name="T5" fmla="*/ T4 w 147"/>
                  <a:gd name="T6" fmla="+- 0 -891 -944"/>
                  <a:gd name="T7" fmla="*/ -891 h 140"/>
                  <a:gd name="T8" fmla="+- 0 9658 9612"/>
                  <a:gd name="T9" fmla="*/ T8 w 147"/>
                  <a:gd name="T10" fmla="+- 0 -858 -944"/>
                  <a:gd name="T11" fmla="*/ -858 h 140"/>
                  <a:gd name="T12" fmla="+- 0 9640 9612"/>
                  <a:gd name="T13" fmla="*/ T12 w 147"/>
                  <a:gd name="T14" fmla="+- 0 -805 -944"/>
                  <a:gd name="T15" fmla="*/ -805 h 140"/>
                  <a:gd name="T16" fmla="+- 0 9686 9612"/>
                  <a:gd name="T17" fmla="*/ T16 w 147"/>
                  <a:gd name="T18" fmla="+- 0 -838 -944"/>
                  <a:gd name="T19" fmla="*/ -838 h 140"/>
                  <a:gd name="T20" fmla="+- 0 9720 9612"/>
                  <a:gd name="T21" fmla="*/ T20 w 147"/>
                  <a:gd name="T22" fmla="+- 0 -838 -944"/>
                  <a:gd name="T23" fmla="*/ -838 h 140"/>
                  <a:gd name="T24" fmla="+- 0 9713 9612"/>
                  <a:gd name="T25" fmla="*/ T24 w 147"/>
                  <a:gd name="T26" fmla="+- 0 -858 -944"/>
                  <a:gd name="T27" fmla="*/ -858 h 140"/>
                  <a:gd name="T28" fmla="+- 0 9759 9612"/>
                  <a:gd name="T29" fmla="*/ T28 w 147"/>
                  <a:gd name="T30" fmla="+- 0 -891 -944"/>
                  <a:gd name="T31" fmla="*/ -891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7" y="53"/>
                    </a:moveTo>
                    <a:lnTo>
                      <a:pt x="0" y="53"/>
                    </a:lnTo>
                    <a:lnTo>
                      <a:pt x="46" y="86"/>
                    </a:lnTo>
                    <a:lnTo>
                      <a:pt x="28" y="139"/>
                    </a:lnTo>
                    <a:lnTo>
                      <a:pt x="74" y="106"/>
                    </a:lnTo>
                    <a:lnTo>
                      <a:pt x="108" y="106"/>
                    </a:lnTo>
                    <a:lnTo>
                      <a:pt x="101" y="86"/>
                    </a:lnTo>
                    <a:lnTo>
                      <a:pt x="147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9612" y="-944"/>
                <a:ext cx="147" cy="140"/>
              </a:xfrm>
              <a:custGeom>
                <a:avLst/>
                <a:gdLst>
                  <a:gd name="T0" fmla="+- 0 9720 9612"/>
                  <a:gd name="T1" fmla="*/ T0 w 147"/>
                  <a:gd name="T2" fmla="+- 0 -838 -944"/>
                  <a:gd name="T3" fmla="*/ -838 h 140"/>
                  <a:gd name="T4" fmla="+- 0 9686 9612"/>
                  <a:gd name="T5" fmla="*/ T4 w 147"/>
                  <a:gd name="T6" fmla="+- 0 -838 -944"/>
                  <a:gd name="T7" fmla="*/ -838 h 140"/>
                  <a:gd name="T8" fmla="+- 0 9731 9612"/>
                  <a:gd name="T9" fmla="*/ T8 w 147"/>
                  <a:gd name="T10" fmla="+- 0 -805 -944"/>
                  <a:gd name="T11" fmla="*/ -805 h 140"/>
                  <a:gd name="T12" fmla="+- 0 9720 9612"/>
                  <a:gd name="T13" fmla="*/ T12 w 147"/>
                  <a:gd name="T14" fmla="+- 0 -838 -944"/>
                  <a:gd name="T15" fmla="*/ -838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6"/>
                    </a:moveTo>
                    <a:lnTo>
                      <a:pt x="74" y="106"/>
                    </a:lnTo>
                    <a:lnTo>
                      <a:pt x="119" y="139"/>
                    </a:lnTo>
                    <a:lnTo>
                      <a:pt x="108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71" name="Freeform 51"/>
              <p:cNvSpPr>
                <a:spLocks/>
              </p:cNvSpPr>
              <p:nvPr/>
            </p:nvSpPr>
            <p:spPr bwMode="auto">
              <a:xfrm>
                <a:off x="9612" y="-944"/>
                <a:ext cx="147" cy="140"/>
              </a:xfrm>
              <a:custGeom>
                <a:avLst/>
                <a:gdLst>
                  <a:gd name="T0" fmla="+- 0 9686 9612"/>
                  <a:gd name="T1" fmla="*/ T0 w 147"/>
                  <a:gd name="T2" fmla="+- 0 -944 -944"/>
                  <a:gd name="T3" fmla="*/ -944 h 140"/>
                  <a:gd name="T4" fmla="+- 0 9668 9612"/>
                  <a:gd name="T5" fmla="*/ T4 w 147"/>
                  <a:gd name="T6" fmla="+- 0 -891 -944"/>
                  <a:gd name="T7" fmla="*/ -891 h 140"/>
                  <a:gd name="T8" fmla="+- 0 9703 9612"/>
                  <a:gd name="T9" fmla="*/ T8 w 147"/>
                  <a:gd name="T10" fmla="+- 0 -891 -944"/>
                  <a:gd name="T11" fmla="*/ -891 h 140"/>
                  <a:gd name="T12" fmla="+- 0 9686 9612"/>
                  <a:gd name="T13" fmla="*/ T12 w 147"/>
                  <a:gd name="T14" fmla="+- 0 -944 -944"/>
                  <a:gd name="T15" fmla="*/ -944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4" y="0"/>
                    </a:moveTo>
                    <a:lnTo>
                      <a:pt x="56" y="53"/>
                    </a:lnTo>
                    <a:lnTo>
                      <a:pt x="91" y="5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3" name="Group 46"/>
            <p:cNvGrpSpPr>
              <a:grpSpLocks/>
            </p:cNvGrpSpPr>
            <p:nvPr/>
          </p:nvGrpSpPr>
          <p:grpSpPr bwMode="auto">
            <a:xfrm>
              <a:off x="9675" y="-714"/>
              <a:ext cx="147" cy="140"/>
              <a:chOff x="9675" y="-714"/>
              <a:chExt cx="147" cy="140"/>
            </a:xfrm>
          </p:grpSpPr>
          <p:sp>
            <p:nvSpPr>
              <p:cNvPr id="66" name="Freeform 49"/>
              <p:cNvSpPr>
                <a:spLocks/>
              </p:cNvSpPr>
              <p:nvPr/>
            </p:nvSpPr>
            <p:spPr bwMode="auto">
              <a:xfrm>
                <a:off x="9675" y="-714"/>
                <a:ext cx="147" cy="140"/>
              </a:xfrm>
              <a:custGeom>
                <a:avLst/>
                <a:gdLst>
                  <a:gd name="T0" fmla="+- 0 9821 9675"/>
                  <a:gd name="T1" fmla="*/ T0 w 147"/>
                  <a:gd name="T2" fmla="+- 0 -661 -714"/>
                  <a:gd name="T3" fmla="*/ -661 h 140"/>
                  <a:gd name="T4" fmla="+- 0 9675 9675"/>
                  <a:gd name="T5" fmla="*/ T4 w 147"/>
                  <a:gd name="T6" fmla="+- 0 -661 -714"/>
                  <a:gd name="T7" fmla="*/ -661 h 140"/>
                  <a:gd name="T8" fmla="+- 0 9720 9675"/>
                  <a:gd name="T9" fmla="*/ T8 w 147"/>
                  <a:gd name="T10" fmla="+- 0 -628 -714"/>
                  <a:gd name="T11" fmla="*/ -628 h 140"/>
                  <a:gd name="T12" fmla="+- 0 9703 9675"/>
                  <a:gd name="T13" fmla="*/ T12 w 147"/>
                  <a:gd name="T14" fmla="+- 0 -575 -714"/>
                  <a:gd name="T15" fmla="*/ -575 h 140"/>
                  <a:gd name="T16" fmla="+- 0 9748 9675"/>
                  <a:gd name="T17" fmla="*/ T16 w 147"/>
                  <a:gd name="T18" fmla="+- 0 -608 -714"/>
                  <a:gd name="T19" fmla="*/ -608 h 140"/>
                  <a:gd name="T20" fmla="+- 0 9782 9675"/>
                  <a:gd name="T21" fmla="*/ T20 w 147"/>
                  <a:gd name="T22" fmla="+- 0 -608 -714"/>
                  <a:gd name="T23" fmla="*/ -608 h 140"/>
                  <a:gd name="T24" fmla="+- 0 9776 9675"/>
                  <a:gd name="T25" fmla="*/ T24 w 147"/>
                  <a:gd name="T26" fmla="+- 0 -628 -714"/>
                  <a:gd name="T27" fmla="*/ -628 h 140"/>
                  <a:gd name="T28" fmla="+- 0 9821 9675"/>
                  <a:gd name="T29" fmla="*/ T28 w 147"/>
                  <a:gd name="T30" fmla="+- 0 -661 -714"/>
                  <a:gd name="T31" fmla="*/ -661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6" y="53"/>
                    </a:moveTo>
                    <a:lnTo>
                      <a:pt x="0" y="53"/>
                    </a:lnTo>
                    <a:lnTo>
                      <a:pt x="45" y="86"/>
                    </a:lnTo>
                    <a:lnTo>
                      <a:pt x="28" y="139"/>
                    </a:lnTo>
                    <a:lnTo>
                      <a:pt x="73" y="106"/>
                    </a:lnTo>
                    <a:lnTo>
                      <a:pt x="107" y="106"/>
                    </a:lnTo>
                    <a:lnTo>
                      <a:pt x="101" y="86"/>
                    </a:lnTo>
                    <a:lnTo>
                      <a:pt x="146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67" name="Freeform 48"/>
              <p:cNvSpPr>
                <a:spLocks/>
              </p:cNvSpPr>
              <p:nvPr/>
            </p:nvSpPr>
            <p:spPr bwMode="auto">
              <a:xfrm>
                <a:off x="9675" y="-714"/>
                <a:ext cx="147" cy="140"/>
              </a:xfrm>
              <a:custGeom>
                <a:avLst/>
                <a:gdLst>
                  <a:gd name="T0" fmla="+- 0 9782 9675"/>
                  <a:gd name="T1" fmla="*/ T0 w 147"/>
                  <a:gd name="T2" fmla="+- 0 -608 -714"/>
                  <a:gd name="T3" fmla="*/ -608 h 140"/>
                  <a:gd name="T4" fmla="+- 0 9748 9675"/>
                  <a:gd name="T5" fmla="*/ T4 w 147"/>
                  <a:gd name="T6" fmla="+- 0 -608 -714"/>
                  <a:gd name="T7" fmla="*/ -608 h 140"/>
                  <a:gd name="T8" fmla="+- 0 9793 9675"/>
                  <a:gd name="T9" fmla="*/ T8 w 147"/>
                  <a:gd name="T10" fmla="+- 0 -575 -714"/>
                  <a:gd name="T11" fmla="*/ -575 h 140"/>
                  <a:gd name="T12" fmla="+- 0 9782 9675"/>
                  <a:gd name="T13" fmla="*/ T12 w 147"/>
                  <a:gd name="T14" fmla="+- 0 -608 -714"/>
                  <a:gd name="T15" fmla="*/ -608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7" y="106"/>
                    </a:moveTo>
                    <a:lnTo>
                      <a:pt x="73" y="106"/>
                    </a:lnTo>
                    <a:lnTo>
                      <a:pt x="118" y="139"/>
                    </a:lnTo>
                    <a:lnTo>
                      <a:pt x="107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68" name="Freeform 47"/>
              <p:cNvSpPr>
                <a:spLocks/>
              </p:cNvSpPr>
              <p:nvPr/>
            </p:nvSpPr>
            <p:spPr bwMode="auto">
              <a:xfrm>
                <a:off x="9675" y="-714"/>
                <a:ext cx="147" cy="140"/>
              </a:xfrm>
              <a:custGeom>
                <a:avLst/>
                <a:gdLst>
                  <a:gd name="T0" fmla="+- 0 9748 9675"/>
                  <a:gd name="T1" fmla="*/ T0 w 147"/>
                  <a:gd name="T2" fmla="+- 0 -714 -714"/>
                  <a:gd name="T3" fmla="*/ -714 h 140"/>
                  <a:gd name="T4" fmla="+- 0 9731 9675"/>
                  <a:gd name="T5" fmla="*/ T4 w 147"/>
                  <a:gd name="T6" fmla="+- 0 -661 -714"/>
                  <a:gd name="T7" fmla="*/ -661 h 140"/>
                  <a:gd name="T8" fmla="+- 0 9765 9675"/>
                  <a:gd name="T9" fmla="*/ T8 w 147"/>
                  <a:gd name="T10" fmla="+- 0 -661 -714"/>
                  <a:gd name="T11" fmla="*/ -661 h 140"/>
                  <a:gd name="T12" fmla="+- 0 9748 9675"/>
                  <a:gd name="T13" fmla="*/ T12 w 147"/>
                  <a:gd name="T14" fmla="+- 0 -714 -714"/>
                  <a:gd name="T15" fmla="*/ -714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3"/>
                    </a:lnTo>
                    <a:lnTo>
                      <a:pt x="90" y="53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4" name="Group 42"/>
            <p:cNvGrpSpPr>
              <a:grpSpLocks/>
            </p:cNvGrpSpPr>
            <p:nvPr/>
          </p:nvGrpSpPr>
          <p:grpSpPr bwMode="auto">
            <a:xfrm>
              <a:off x="10474" y="-714"/>
              <a:ext cx="147" cy="140"/>
              <a:chOff x="10474" y="-714"/>
              <a:chExt cx="147" cy="140"/>
            </a:xfrm>
          </p:grpSpPr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10474" y="-714"/>
                <a:ext cx="147" cy="140"/>
              </a:xfrm>
              <a:custGeom>
                <a:avLst/>
                <a:gdLst>
                  <a:gd name="T0" fmla="+- 0 10620 10474"/>
                  <a:gd name="T1" fmla="*/ T0 w 147"/>
                  <a:gd name="T2" fmla="+- 0 -661 -714"/>
                  <a:gd name="T3" fmla="*/ -661 h 140"/>
                  <a:gd name="T4" fmla="+- 0 10474 10474"/>
                  <a:gd name="T5" fmla="*/ T4 w 147"/>
                  <a:gd name="T6" fmla="+- 0 -661 -714"/>
                  <a:gd name="T7" fmla="*/ -661 h 140"/>
                  <a:gd name="T8" fmla="+- 0 10519 10474"/>
                  <a:gd name="T9" fmla="*/ T8 w 147"/>
                  <a:gd name="T10" fmla="+- 0 -628 -714"/>
                  <a:gd name="T11" fmla="*/ -628 h 140"/>
                  <a:gd name="T12" fmla="+- 0 10502 10474"/>
                  <a:gd name="T13" fmla="*/ T12 w 147"/>
                  <a:gd name="T14" fmla="+- 0 -575 -714"/>
                  <a:gd name="T15" fmla="*/ -575 h 140"/>
                  <a:gd name="T16" fmla="+- 0 10547 10474"/>
                  <a:gd name="T17" fmla="*/ T16 w 147"/>
                  <a:gd name="T18" fmla="+- 0 -608 -714"/>
                  <a:gd name="T19" fmla="*/ -608 h 140"/>
                  <a:gd name="T20" fmla="+- 0 10582 10474"/>
                  <a:gd name="T21" fmla="*/ T20 w 147"/>
                  <a:gd name="T22" fmla="+- 0 -608 -714"/>
                  <a:gd name="T23" fmla="*/ -608 h 140"/>
                  <a:gd name="T24" fmla="+- 0 10575 10474"/>
                  <a:gd name="T25" fmla="*/ T24 w 147"/>
                  <a:gd name="T26" fmla="+- 0 -628 -714"/>
                  <a:gd name="T27" fmla="*/ -628 h 140"/>
                  <a:gd name="T28" fmla="+- 0 10620 10474"/>
                  <a:gd name="T29" fmla="*/ T28 w 147"/>
                  <a:gd name="T30" fmla="+- 0 -661 -714"/>
                  <a:gd name="T31" fmla="*/ -661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6" y="53"/>
                    </a:moveTo>
                    <a:lnTo>
                      <a:pt x="0" y="53"/>
                    </a:lnTo>
                    <a:lnTo>
                      <a:pt x="45" y="86"/>
                    </a:lnTo>
                    <a:lnTo>
                      <a:pt x="28" y="139"/>
                    </a:lnTo>
                    <a:lnTo>
                      <a:pt x="73" y="106"/>
                    </a:lnTo>
                    <a:lnTo>
                      <a:pt x="108" y="106"/>
                    </a:lnTo>
                    <a:lnTo>
                      <a:pt x="101" y="86"/>
                    </a:lnTo>
                    <a:lnTo>
                      <a:pt x="146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64" name="Freeform 44"/>
              <p:cNvSpPr>
                <a:spLocks/>
              </p:cNvSpPr>
              <p:nvPr/>
            </p:nvSpPr>
            <p:spPr bwMode="auto">
              <a:xfrm>
                <a:off x="10474" y="-714"/>
                <a:ext cx="147" cy="140"/>
              </a:xfrm>
              <a:custGeom>
                <a:avLst/>
                <a:gdLst>
                  <a:gd name="T0" fmla="+- 0 10582 10474"/>
                  <a:gd name="T1" fmla="*/ T0 w 147"/>
                  <a:gd name="T2" fmla="+- 0 -608 -714"/>
                  <a:gd name="T3" fmla="*/ -608 h 140"/>
                  <a:gd name="T4" fmla="+- 0 10547 10474"/>
                  <a:gd name="T5" fmla="*/ T4 w 147"/>
                  <a:gd name="T6" fmla="+- 0 -608 -714"/>
                  <a:gd name="T7" fmla="*/ -608 h 140"/>
                  <a:gd name="T8" fmla="+- 0 10592 10474"/>
                  <a:gd name="T9" fmla="*/ T8 w 147"/>
                  <a:gd name="T10" fmla="+- 0 -575 -714"/>
                  <a:gd name="T11" fmla="*/ -575 h 140"/>
                  <a:gd name="T12" fmla="+- 0 10582 10474"/>
                  <a:gd name="T13" fmla="*/ T12 w 147"/>
                  <a:gd name="T14" fmla="+- 0 -608 -714"/>
                  <a:gd name="T15" fmla="*/ -608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6"/>
                    </a:moveTo>
                    <a:lnTo>
                      <a:pt x="73" y="106"/>
                    </a:lnTo>
                    <a:lnTo>
                      <a:pt x="118" y="139"/>
                    </a:lnTo>
                    <a:lnTo>
                      <a:pt x="108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65" name="Freeform 43"/>
              <p:cNvSpPr>
                <a:spLocks/>
              </p:cNvSpPr>
              <p:nvPr/>
            </p:nvSpPr>
            <p:spPr bwMode="auto">
              <a:xfrm>
                <a:off x="10474" y="-714"/>
                <a:ext cx="147" cy="140"/>
              </a:xfrm>
              <a:custGeom>
                <a:avLst/>
                <a:gdLst>
                  <a:gd name="T0" fmla="+- 0 10547 10474"/>
                  <a:gd name="T1" fmla="*/ T0 w 147"/>
                  <a:gd name="T2" fmla="+- 0 -714 -714"/>
                  <a:gd name="T3" fmla="*/ -714 h 140"/>
                  <a:gd name="T4" fmla="+- 0 10530 10474"/>
                  <a:gd name="T5" fmla="*/ T4 w 147"/>
                  <a:gd name="T6" fmla="+- 0 -661 -714"/>
                  <a:gd name="T7" fmla="*/ -661 h 140"/>
                  <a:gd name="T8" fmla="+- 0 10564 10474"/>
                  <a:gd name="T9" fmla="*/ T8 w 147"/>
                  <a:gd name="T10" fmla="+- 0 -661 -714"/>
                  <a:gd name="T11" fmla="*/ -661 h 140"/>
                  <a:gd name="T12" fmla="+- 0 10547 10474"/>
                  <a:gd name="T13" fmla="*/ T12 w 147"/>
                  <a:gd name="T14" fmla="+- 0 -714 -714"/>
                  <a:gd name="T15" fmla="*/ -714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3"/>
                    </a:lnTo>
                    <a:lnTo>
                      <a:pt x="90" y="53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5" name="Group 38"/>
            <p:cNvGrpSpPr>
              <a:grpSpLocks/>
            </p:cNvGrpSpPr>
            <p:nvPr/>
          </p:nvGrpSpPr>
          <p:grpSpPr bwMode="auto">
            <a:xfrm>
              <a:off x="9844" y="-545"/>
              <a:ext cx="147" cy="140"/>
              <a:chOff x="9844" y="-545"/>
              <a:chExt cx="147" cy="140"/>
            </a:xfrm>
          </p:grpSpPr>
          <p:sp>
            <p:nvSpPr>
              <p:cNvPr id="60" name="Freeform 41"/>
              <p:cNvSpPr>
                <a:spLocks/>
              </p:cNvSpPr>
              <p:nvPr/>
            </p:nvSpPr>
            <p:spPr bwMode="auto">
              <a:xfrm>
                <a:off x="9844" y="-545"/>
                <a:ext cx="147" cy="140"/>
              </a:xfrm>
              <a:custGeom>
                <a:avLst/>
                <a:gdLst>
                  <a:gd name="T0" fmla="+- 0 9990 9844"/>
                  <a:gd name="T1" fmla="*/ T0 w 147"/>
                  <a:gd name="T2" fmla="+- 0 -492 -545"/>
                  <a:gd name="T3" fmla="*/ -492 h 140"/>
                  <a:gd name="T4" fmla="+- 0 9844 9844"/>
                  <a:gd name="T5" fmla="*/ T4 w 147"/>
                  <a:gd name="T6" fmla="+- 0 -492 -545"/>
                  <a:gd name="T7" fmla="*/ -492 h 140"/>
                  <a:gd name="T8" fmla="+- 0 9889 9844"/>
                  <a:gd name="T9" fmla="*/ T8 w 147"/>
                  <a:gd name="T10" fmla="+- 0 -459 -545"/>
                  <a:gd name="T11" fmla="*/ -459 h 140"/>
                  <a:gd name="T12" fmla="+- 0 9872 9844"/>
                  <a:gd name="T13" fmla="*/ T12 w 147"/>
                  <a:gd name="T14" fmla="+- 0 -406 -545"/>
                  <a:gd name="T15" fmla="*/ -406 h 140"/>
                  <a:gd name="T16" fmla="+- 0 9917 9844"/>
                  <a:gd name="T17" fmla="*/ T16 w 147"/>
                  <a:gd name="T18" fmla="+- 0 -439 -545"/>
                  <a:gd name="T19" fmla="*/ -439 h 140"/>
                  <a:gd name="T20" fmla="+- 0 9952 9844"/>
                  <a:gd name="T21" fmla="*/ T20 w 147"/>
                  <a:gd name="T22" fmla="+- 0 -439 -545"/>
                  <a:gd name="T23" fmla="*/ -439 h 140"/>
                  <a:gd name="T24" fmla="+- 0 9945 9844"/>
                  <a:gd name="T25" fmla="*/ T24 w 147"/>
                  <a:gd name="T26" fmla="+- 0 -459 -545"/>
                  <a:gd name="T27" fmla="*/ -459 h 140"/>
                  <a:gd name="T28" fmla="+- 0 9990 9844"/>
                  <a:gd name="T29" fmla="*/ T28 w 147"/>
                  <a:gd name="T30" fmla="+- 0 -492 -545"/>
                  <a:gd name="T31" fmla="*/ -492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6" y="53"/>
                    </a:moveTo>
                    <a:lnTo>
                      <a:pt x="0" y="53"/>
                    </a:lnTo>
                    <a:lnTo>
                      <a:pt x="45" y="86"/>
                    </a:lnTo>
                    <a:lnTo>
                      <a:pt x="28" y="139"/>
                    </a:lnTo>
                    <a:lnTo>
                      <a:pt x="73" y="106"/>
                    </a:lnTo>
                    <a:lnTo>
                      <a:pt x="108" y="106"/>
                    </a:lnTo>
                    <a:lnTo>
                      <a:pt x="101" y="86"/>
                    </a:lnTo>
                    <a:lnTo>
                      <a:pt x="146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61" name="Freeform 40"/>
              <p:cNvSpPr>
                <a:spLocks/>
              </p:cNvSpPr>
              <p:nvPr/>
            </p:nvSpPr>
            <p:spPr bwMode="auto">
              <a:xfrm>
                <a:off x="9844" y="-545"/>
                <a:ext cx="147" cy="140"/>
              </a:xfrm>
              <a:custGeom>
                <a:avLst/>
                <a:gdLst>
                  <a:gd name="T0" fmla="+- 0 9952 9844"/>
                  <a:gd name="T1" fmla="*/ T0 w 147"/>
                  <a:gd name="T2" fmla="+- 0 -439 -545"/>
                  <a:gd name="T3" fmla="*/ -439 h 140"/>
                  <a:gd name="T4" fmla="+- 0 9917 9844"/>
                  <a:gd name="T5" fmla="*/ T4 w 147"/>
                  <a:gd name="T6" fmla="+- 0 -439 -545"/>
                  <a:gd name="T7" fmla="*/ -439 h 140"/>
                  <a:gd name="T8" fmla="+- 0 9962 9844"/>
                  <a:gd name="T9" fmla="*/ T8 w 147"/>
                  <a:gd name="T10" fmla="+- 0 -406 -545"/>
                  <a:gd name="T11" fmla="*/ -406 h 140"/>
                  <a:gd name="T12" fmla="+- 0 9952 9844"/>
                  <a:gd name="T13" fmla="*/ T12 w 147"/>
                  <a:gd name="T14" fmla="+- 0 -439 -545"/>
                  <a:gd name="T15" fmla="*/ -439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6"/>
                    </a:moveTo>
                    <a:lnTo>
                      <a:pt x="73" y="106"/>
                    </a:lnTo>
                    <a:lnTo>
                      <a:pt x="118" y="139"/>
                    </a:lnTo>
                    <a:lnTo>
                      <a:pt x="108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62" name="Freeform 39"/>
              <p:cNvSpPr>
                <a:spLocks/>
              </p:cNvSpPr>
              <p:nvPr/>
            </p:nvSpPr>
            <p:spPr bwMode="auto">
              <a:xfrm>
                <a:off x="9844" y="-545"/>
                <a:ext cx="147" cy="140"/>
              </a:xfrm>
              <a:custGeom>
                <a:avLst/>
                <a:gdLst>
                  <a:gd name="T0" fmla="+- 0 9917 9844"/>
                  <a:gd name="T1" fmla="*/ T0 w 147"/>
                  <a:gd name="T2" fmla="+- 0 -545 -545"/>
                  <a:gd name="T3" fmla="*/ -545 h 140"/>
                  <a:gd name="T4" fmla="+- 0 9900 9844"/>
                  <a:gd name="T5" fmla="*/ T4 w 147"/>
                  <a:gd name="T6" fmla="+- 0 -492 -545"/>
                  <a:gd name="T7" fmla="*/ -492 h 140"/>
                  <a:gd name="T8" fmla="+- 0 9935 9844"/>
                  <a:gd name="T9" fmla="*/ T8 w 147"/>
                  <a:gd name="T10" fmla="+- 0 -492 -545"/>
                  <a:gd name="T11" fmla="*/ -492 h 140"/>
                  <a:gd name="T12" fmla="+- 0 9917 9844"/>
                  <a:gd name="T13" fmla="*/ T12 w 147"/>
                  <a:gd name="T14" fmla="+- 0 -545 -545"/>
                  <a:gd name="T15" fmla="*/ -545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3"/>
                    </a:lnTo>
                    <a:lnTo>
                      <a:pt x="91" y="53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10307" y="-545"/>
              <a:ext cx="147" cy="140"/>
              <a:chOff x="10307" y="-545"/>
              <a:chExt cx="147" cy="140"/>
            </a:xfrm>
          </p:grpSpPr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10307" y="-545"/>
                <a:ext cx="147" cy="140"/>
              </a:xfrm>
              <a:custGeom>
                <a:avLst/>
                <a:gdLst>
                  <a:gd name="T0" fmla="+- 0 10453 10307"/>
                  <a:gd name="T1" fmla="*/ T0 w 147"/>
                  <a:gd name="T2" fmla="+- 0 -492 -545"/>
                  <a:gd name="T3" fmla="*/ -492 h 140"/>
                  <a:gd name="T4" fmla="+- 0 10307 10307"/>
                  <a:gd name="T5" fmla="*/ T4 w 147"/>
                  <a:gd name="T6" fmla="+- 0 -492 -545"/>
                  <a:gd name="T7" fmla="*/ -492 h 140"/>
                  <a:gd name="T8" fmla="+- 0 10352 10307"/>
                  <a:gd name="T9" fmla="*/ T8 w 147"/>
                  <a:gd name="T10" fmla="+- 0 -459 -545"/>
                  <a:gd name="T11" fmla="*/ -459 h 140"/>
                  <a:gd name="T12" fmla="+- 0 10335 10307"/>
                  <a:gd name="T13" fmla="*/ T12 w 147"/>
                  <a:gd name="T14" fmla="+- 0 -406 -545"/>
                  <a:gd name="T15" fmla="*/ -406 h 140"/>
                  <a:gd name="T16" fmla="+- 0 10380 10307"/>
                  <a:gd name="T17" fmla="*/ T16 w 147"/>
                  <a:gd name="T18" fmla="+- 0 -439 -545"/>
                  <a:gd name="T19" fmla="*/ -439 h 140"/>
                  <a:gd name="T20" fmla="+- 0 10414 10307"/>
                  <a:gd name="T21" fmla="*/ T20 w 147"/>
                  <a:gd name="T22" fmla="+- 0 -439 -545"/>
                  <a:gd name="T23" fmla="*/ -439 h 140"/>
                  <a:gd name="T24" fmla="+- 0 10408 10307"/>
                  <a:gd name="T25" fmla="*/ T24 w 147"/>
                  <a:gd name="T26" fmla="+- 0 -459 -545"/>
                  <a:gd name="T27" fmla="*/ -459 h 140"/>
                  <a:gd name="T28" fmla="+- 0 10453 10307"/>
                  <a:gd name="T29" fmla="*/ T28 w 147"/>
                  <a:gd name="T30" fmla="+- 0 -492 -545"/>
                  <a:gd name="T31" fmla="*/ -492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6" y="53"/>
                    </a:moveTo>
                    <a:lnTo>
                      <a:pt x="0" y="53"/>
                    </a:lnTo>
                    <a:lnTo>
                      <a:pt x="45" y="86"/>
                    </a:lnTo>
                    <a:lnTo>
                      <a:pt x="28" y="139"/>
                    </a:lnTo>
                    <a:lnTo>
                      <a:pt x="73" y="106"/>
                    </a:lnTo>
                    <a:lnTo>
                      <a:pt x="107" y="106"/>
                    </a:lnTo>
                    <a:lnTo>
                      <a:pt x="101" y="86"/>
                    </a:lnTo>
                    <a:lnTo>
                      <a:pt x="146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58" name="Freeform 36"/>
              <p:cNvSpPr>
                <a:spLocks/>
              </p:cNvSpPr>
              <p:nvPr/>
            </p:nvSpPr>
            <p:spPr bwMode="auto">
              <a:xfrm>
                <a:off x="10307" y="-545"/>
                <a:ext cx="147" cy="140"/>
              </a:xfrm>
              <a:custGeom>
                <a:avLst/>
                <a:gdLst>
                  <a:gd name="T0" fmla="+- 0 10414 10307"/>
                  <a:gd name="T1" fmla="*/ T0 w 147"/>
                  <a:gd name="T2" fmla="+- 0 -439 -545"/>
                  <a:gd name="T3" fmla="*/ -439 h 140"/>
                  <a:gd name="T4" fmla="+- 0 10380 10307"/>
                  <a:gd name="T5" fmla="*/ T4 w 147"/>
                  <a:gd name="T6" fmla="+- 0 -439 -545"/>
                  <a:gd name="T7" fmla="*/ -439 h 140"/>
                  <a:gd name="T8" fmla="+- 0 10425 10307"/>
                  <a:gd name="T9" fmla="*/ T8 w 147"/>
                  <a:gd name="T10" fmla="+- 0 -406 -545"/>
                  <a:gd name="T11" fmla="*/ -406 h 140"/>
                  <a:gd name="T12" fmla="+- 0 10414 10307"/>
                  <a:gd name="T13" fmla="*/ T12 w 147"/>
                  <a:gd name="T14" fmla="+- 0 -439 -545"/>
                  <a:gd name="T15" fmla="*/ -439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7" y="106"/>
                    </a:moveTo>
                    <a:lnTo>
                      <a:pt x="73" y="106"/>
                    </a:lnTo>
                    <a:lnTo>
                      <a:pt x="118" y="139"/>
                    </a:lnTo>
                    <a:lnTo>
                      <a:pt x="107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10307" y="-545"/>
                <a:ext cx="147" cy="140"/>
              </a:xfrm>
              <a:custGeom>
                <a:avLst/>
                <a:gdLst>
                  <a:gd name="T0" fmla="+- 0 10380 10307"/>
                  <a:gd name="T1" fmla="*/ T0 w 147"/>
                  <a:gd name="T2" fmla="+- 0 -545 -545"/>
                  <a:gd name="T3" fmla="*/ -545 h 140"/>
                  <a:gd name="T4" fmla="+- 0 10363 10307"/>
                  <a:gd name="T5" fmla="*/ T4 w 147"/>
                  <a:gd name="T6" fmla="+- 0 -492 -545"/>
                  <a:gd name="T7" fmla="*/ -492 h 140"/>
                  <a:gd name="T8" fmla="+- 0 10397 10307"/>
                  <a:gd name="T9" fmla="*/ T8 w 147"/>
                  <a:gd name="T10" fmla="+- 0 -492 -545"/>
                  <a:gd name="T11" fmla="*/ -492 h 140"/>
                  <a:gd name="T12" fmla="+- 0 10380 10307"/>
                  <a:gd name="T13" fmla="*/ T12 w 147"/>
                  <a:gd name="T14" fmla="+- 0 -545 -545"/>
                  <a:gd name="T15" fmla="*/ -545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3"/>
                    </a:lnTo>
                    <a:lnTo>
                      <a:pt x="90" y="53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7" name="Group 30"/>
            <p:cNvGrpSpPr>
              <a:grpSpLocks/>
            </p:cNvGrpSpPr>
            <p:nvPr/>
          </p:nvGrpSpPr>
          <p:grpSpPr bwMode="auto">
            <a:xfrm>
              <a:off x="9844" y="-1345"/>
              <a:ext cx="147" cy="140"/>
              <a:chOff x="9844" y="-1345"/>
              <a:chExt cx="147" cy="140"/>
            </a:xfrm>
          </p:grpSpPr>
          <p:sp>
            <p:nvSpPr>
              <p:cNvPr id="54" name="Freeform 33"/>
              <p:cNvSpPr>
                <a:spLocks/>
              </p:cNvSpPr>
              <p:nvPr/>
            </p:nvSpPr>
            <p:spPr bwMode="auto">
              <a:xfrm>
                <a:off x="9844" y="-1345"/>
                <a:ext cx="147" cy="140"/>
              </a:xfrm>
              <a:custGeom>
                <a:avLst/>
                <a:gdLst>
                  <a:gd name="T0" fmla="+- 0 9990 9844"/>
                  <a:gd name="T1" fmla="*/ T0 w 147"/>
                  <a:gd name="T2" fmla="+- 0 -1291 -1345"/>
                  <a:gd name="T3" fmla="*/ -1291 h 140"/>
                  <a:gd name="T4" fmla="+- 0 9844 9844"/>
                  <a:gd name="T5" fmla="*/ T4 w 147"/>
                  <a:gd name="T6" fmla="+- 0 -1291 -1345"/>
                  <a:gd name="T7" fmla="*/ -1291 h 140"/>
                  <a:gd name="T8" fmla="+- 0 9889 9844"/>
                  <a:gd name="T9" fmla="*/ T8 w 147"/>
                  <a:gd name="T10" fmla="+- 0 -1258 -1345"/>
                  <a:gd name="T11" fmla="*/ -1258 h 140"/>
                  <a:gd name="T12" fmla="+- 0 9872 9844"/>
                  <a:gd name="T13" fmla="*/ T12 w 147"/>
                  <a:gd name="T14" fmla="+- 0 -1205 -1345"/>
                  <a:gd name="T15" fmla="*/ -1205 h 140"/>
                  <a:gd name="T16" fmla="+- 0 9917 9844"/>
                  <a:gd name="T17" fmla="*/ T16 w 147"/>
                  <a:gd name="T18" fmla="+- 0 -1238 -1345"/>
                  <a:gd name="T19" fmla="*/ -1238 h 140"/>
                  <a:gd name="T20" fmla="+- 0 9951 9844"/>
                  <a:gd name="T21" fmla="*/ T20 w 147"/>
                  <a:gd name="T22" fmla="+- 0 -1238 -1345"/>
                  <a:gd name="T23" fmla="*/ -1238 h 140"/>
                  <a:gd name="T24" fmla="+- 0 9945 9844"/>
                  <a:gd name="T25" fmla="*/ T24 w 147"/>
                  <a:gd name="T26" fmla="+- 0 -1258 -1345"/>
                  <a:gd name="T27" fmla="*/ -1258 h 140"/>
                  <a:gd name="T28" fmla="+- 0 9990 9844"/>
                  <a:gd name="T29" fmla="*/ T28 w 147"/>
                  <a:gd name="T30" fmla="+- 0 -1291 -1345"/>
                  <a:gd name="T31" fmla="*/ -1291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6" y="54"/>
                    </a:moveTo>
                    <a:lnTo>
                      <a:pt x="0" y="54"/>
                    </a:lnTo>
                    <a:lnTo>
                      <a:pt x="45" y="87"/>
                    </a:lnTo>
                    <a:lnTo>
                      <a:pt x="28" y="140"/>
                    </a:lnTo>
                    <a:lnTo>
                      <a:pt x="73" y="107"/>
                    </a:lnTo>
                    <a:lnTo>
                      <a:pt x="107" y="107"/>
                    </a:lnTo>
                    <a:lnTo>
                      <a:pt x="101" y="87"/>
                    </a:lnTo>
                    <a:lnTo>
                      <a:pt x="146" y="54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55" name="Freeform 32"/>
              <p:cNvSpPr>
                <a:spLocks/>
              </p:cNvSpPr>
              <p:nvPr/>
            </p:nvSpPr>
            <p:spPr bwMode="auto">
              <a:xfrm>
                <a:off x="9844" y="-1345"/>
                <a:ext cx="147" cy="140"/>
              </a:xfrm>
              <a:custGeom>
                <a:avLst/>
                <a:gdLst>
                  <a:gd name="T0" fmla="+- 0 9951 9844"/>
                  <a:gd name="T1" fmla="*/ T0 w 147"/>
                  <a:gd name="T2" fmla="+- 0 -1238 -1345"/>
                  <a:gd name="T3" fmla="*/ -1238 h 140"/>
                  <a:gd name="T4" fmla="+- 0 9917 9844"/>
                  <a:gd name="T5" fmla="*/ T4 w 147"/>
                  <a:gd name="T6" fmla="+- 0 -1238 -1345"/>
                  <a:gd name="T7" fmla="*/ -1238 h 140"/>
                  <a:gd name="T8" fmla="+- 0 9962 9844"/>
                  <a:gd name="T9" fmla="*/ T8 w 147"/>
                  <a:gd name="T10" fmla="+- 0 -1205 -1345"/>
                  <a:gd name="T11" fmla="*/ -1205 h 140"/>
                  <a:gd name="T12" fmla="+- 0 9951 9844"/>
                  <a:gd name="T13" fmla="*/ T12 w 147"/>
                  <a:gd name="T14" fmla="+- 0 -1238 -1345"/>
                  <a:gd name="T15" fmla="*/ -1238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7" y="107"/>
                    </a:moveTo>
                    <a:lnTo>
                      <a:pt x="73" y="107"/>
                    </a:lnTo>
                    <a:lnTo>
                      <a:pt x="118" y="140"/>
                    </a:lnTo>
                    <a:lnTo>
                      <a:pt x="107" y="107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56" name="Freeform 31"/>
              <p:cNvSpPr>
                <a:spLocks/>
              </p:cNvSpPr>
              <p:nvPr/>
            </p:nvSpPr>
            <p:spPr bwMode="auto">
              <a:xfrm>
                <a:off x="9844" y="-1345"/>
                <a:ext cx="147" cy="140"/>
              </a:xfrm>
              <a:custGeom>
                <a:avLst/>
                <a:gdLst>
                  <a:gd name="T0" fmla="+- 0 9917 9844"/>
                  <a:gd name="T1" fmla="*/ T0 w 147"/>
                  <a:gd name="T2" fmla="+- 0 -1345 -1345"/>
                  <a:gd name="T3" fmla="*/ -1345 h 140"/>
                  <a:gd name="T4" fmla="+- 0 9900 9844"/>
                  <a:gd name="T5" fmla="*/ T4 w 147"/>
                  <a:gd name="T6" fmla="+- 0 -1291 -1345"/>
                  <a:gd name="T7" fmla="*/ -1291 h 140"/>
                  <a:gd name="T8" fmla="+- 0 9934 9844"/>
                  <a:gd name="T9" fmla="*/ T8 w 147"/>
                  <a:gd name="T10" fmla="+- 0 -1291 -1345"/>
                  <a:gd name="T11" fmla="*/ -1291 h 140"/>
                  <a:gd name="T12" fmla="+- 0 9917 9844"/>
                  <a:gd name="T13" fmla="*/ T12 w 147"/>
                  <a:gd name="T14" fmla="+- 0 -1345 -1345"/>
                  <a:gd name="T15" fmla="*/ -1345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4"/>
                    </a:lnTo>
                    <a:lnTo>
                      <a:pt x="90" y="54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8" name="Group 26"/>
            <p:cNvGrpSpPr>
              <a:grpSpLocks/>
            </p:cNvGrpSpPr>
            <p:nvPr/>
          </p:nvGrpSpPr>
          <p:grpSpPr bwMode="auto">
            <a:xfrm>
              <a:off x="9675" y="-1175"/>
              <a:ext cx="147" cy="140"/>
              <a:chOff x="9675" y="-1175"/>
              <a:chExt cx="147" cy="140"/>
            </a:xfrm>
          </p:grpSpPr>
          <p:sp>
            <p:nvSpPr>
              <p:cNvPr id="51" name="Freeform 29"/>
              <p:cNvSpPr>
                <a:spLocks/>
              </p:cNvSpPr>
              <p:nvPr/>
            </p:nvSpPr>
            <p:spPr bwMode="auto">
              <a:xfrm>
                <a:off x="9675" y="-1175"/>
                <a:ext cx="147" cy="140"/>
              </a:xfrm>
              <a:custGeom>
                <a:avLst/>
                <a:gdLst>
                  <a:gd name="T0" fmla="+- 0 9822 9675"/>
                  <a:gd name="T1" fmla="*/ T0 w 147"/>
                  <a:gd name="T2" fmla="+- 0 -1122 -1175"/>
                  <a:gd name="T3" fmla="*/ -1122 h 140"/>
                  <a:gd name="T4" fmla="+- 0 9675 9675"/>
                  <a:gd name="T5" fmla="*/ T4 w 147"/>
                  <a:gd name="T6" fmla="+- 0 -1122 -1175"/>
                  <a:gd name="T7" fmla="*/ -1122 h 140"/>
                  <a:gd name="T8" fmla="+- 0 9721 9675"/>
                  <a:gd name="T9" fmla="*/ T8 w 147"/>
                  <a:gd name="T10" fmla="+- 0 -1089 -1175"/>
                  <a:gd name="T11" fmla="*/ -1089 h 140"/>
                  <a:gd name="T12" fmla="+- 0 9703 9675"/>
                  <a:gd name="T13" fmla="*/ T12 w 147"/>
                  <a:gd name="T14" fmla="+- 0 -1036 -1175"/>
                  <a:gd name="T15" fmla="*/ -1036 h 140"/>
                  <a:gd name="T16" fmla="+- 0 9749 9675"/>
                  <a:gd name="T17" fmla="*/ T16 w 147"/>
                  <a:gd name="T18" fmla="+- 0 -1069 -1175"/>
                  <a:gd name="T19" fmla="*/ -1069 h 140"/>
                  <a:gd name="T20" fmla="+- 0 9783 9675"/>
                  <a:gd name="T21" fmla="*/ T20 w 147"/>
                  <a:gd name="T22" fmla="+- 0 -1069 -1175"/>
                  <a:gd name="T23" fmla="*/ -1069 h 140"/>
                  <a:gd name="T24" fmla="+- 0 9777 9675"/>
                  <a:gd name="T25" fmla="*/ T24 w 147"/>
                  <a:gd name="T26" fmla="+- 0 -1089 -1175"/>
                  <a:gd name="T27" fmla="*/ -1089 h 140"/>
                  <a:gd name="T28" fmla="+- 0 9822 9675"/>
                  <a:gd name="T29" fmla="*/ T28 w 147"/>
                  <a:gd name="T30" fmla="+- 0 -1122 -1175"/>
                  <a:gd name="T31" fmla="*/ -1122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7" y="53"/>
                    </a:moveTo>
                    <a:lnTo>
                      <a:pt x="0" y="53"/>
                    </a:lnTo>
                    <a:lnTo>
                      <a:pt x="46" y="86"/>
                    </a:lnTo>
                    <a:lnTo>
                      <a:pt x="28" y="139"/>
                    </a:lnTo>
                    <a:lnTo>
                      <a:pt x="74" y="106"/>
                    </a:lnTo>
                    <a:lnTo>
                      <a:pt x="108" y="106"/>
                    </a:lnTo>
                    <a:lnTo>
                      <a:pt x="102" y="86"/>
                    </a:lnTo>
                    <a:lnTo>
                      <a:pt x="147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52" name="Freeform 28"/>
              <p:cNvSpPr>
                <a:spLocks/>
              </p:cNvSpPr>
              <p:nvPr/>
            </p:nvSpPr>
            <p:spPr bwMode="auto">
              <a:xfrm>
                <a:off x="9675" y="-1175"/>
                <a:ext cx="147" cy="140"/>
              </a:xfrm>
              <a:custGeom>
                <a:avLst/>
                <a:gdLst>
                  <a:gd name="T0" fmla="+- 0 9783 9675"/>
                  <a:gd name="T1" fmla="*/ T0 w 147"/>
                  <a:gd name="T2" fmla="+- 0 -1069 -1175"/>
                  <a:gd name="T3" fmla="*/ -1069 h 140"/>
                  <a:gd name="T4" fmla="+- 0 9749 9675"/>
                  <a:gd name="T5" fmla="*/ T4 w 147"/>
                  <a:gd name="T6" fmla="+- 0 -1069 -1175"/>
                  <a:gd name="T7" fmla="*/ -1069 h 140"/>
                  <a:gd name="T8" fmla="+- 0 9794 9675"/>
                  <a:gd name="T9" fmla="*/ T8 w 147"/>
                  <a:gd name="T10" fmla="+- 0 -1036 -1175"/>
                  <a:gd name="T11" fmla="*/ -1036 h 140"/>
                  <a:gd name="T12" fmla="+- 0 9783 9675"/>
                  <a:gd name="T13" fmla="*/ T12 w 147"/>
                  <a:gd name="T14" fmla="+- 0 -1069 -1175"/>
                  <a:gd name="T15" fmla="*/ -1069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6"/>
                    </a:moveTo>
                    <a:lnTo>
                      <a:pt x="74" y="106"/>
                    </a:lnTo>
                    <a:lnTo>
                      <a:pt x="119" y="139"/>
                    </a:lnTo>
                    <a:lnTo>
                      <a:pt x="108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53" name="Freeform 27"/>
              <p:cNvSpPr>
                <a:spLocks/>
              </p:cNvSpPr>
              <p:nvPr/>
            </p:nvSpPr>
            <p:spPr bwMode="auto">
              <a:xfrm>
                <a:off x="9675" y="-1175"/>
                <a:ext cx="147" cy="140"/>
              </a:xfrm>
              <a:custGeom>
                <a:avLst/>
                <a:gdLst>
                  <a:gd name="T0" fmla="+- 0 9749 9675"/>
                  <a:gd name="T1" fmla="*/ T0 w 147"/>
                  <a:gd name="T2" fmla="+- 0 -1175 -1175"/>
                  <a:gd name="T3" fmla="*/ -1175 h 140"/>
                  <a:gd name="T4" fmla="+- 0 9731 9675"/>
                  <a:gd name="T5" fmla="*/ T4 w 147"/>
                  <a:gd name="T6" fmla="+- 0 -1122 -1175"/>
                  <a:gd name="T7" fmla="*/ -1122 h 140"/>
                  <a:gd name="T8" fmla="+- 0 9766 9675"/>
                  <a:gd name="T9" fmla="*/ T8 w 147"/>
                  <a:gd name="T10" fmla="+- 0 -1122 -1175"/>
                  <a:gd name="T11" fmla="*/ -1122 h 140"/>
                  <a:gd name="T12" fmla="+- 0 9749 9675"/>
                  <a:gd name="T13" fmla="*/ T12 w 147"/>
                  <a:gd name="T14" fmla="+- 0 -1175 -1175"/>
                  <a:gd name="T15" fmla="*/ -1175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4" y="0"/>
                    </a:moveTo>
                    <a:lnTo>
                      <a:pt x="56" y="53"/>
                    </a:lnTo>
                    <a:lnTo>
                      <a:pt x="91" y="5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39" name="Group 22"/>
            <p:cNvGrpSpPr>
              <a:grpSpLocks/>
            </p:cNvGrpSpPr>
            <p:nvPr/>
          </p:nvGrpSpPr>
          <p:grpSpPr bwMode="auto">
            <a:xfrm>
              <a:off x="10538" y="-944"/>
              <a:ext cx="147" cy="140"/>
              <a:chOff x="10538" y="-944"/>
              <a:chExt cx="147" cy="140"/>
            </a:xfrm>
          </p:grpSpPr>
          <p:sp>
            <p:nvSpPr>
              <p:cNvPr id="48" name="Freeform 25"/>
              <p:cNvSpPr>
                <a:spLocks/>
              </p:cNvSpPr>
              <p:nvPr/>
            </p:nvSpPr>
            <p:spPr bwMode="auto">
              <a:xfrm>
                <a:off x="10538" y="-944"/>
                <a:ext cx="147" cy="140"/>
              </a:xfrm>
              <a:custGeom>
                <a:avLst/>
                <a:gdLst>
                  <a:gd name="T0" fmla="+- 0 10685 10538"/>
                  <a:gd name="T1" fmla="*/ T0 w 147"/>
                  <a:gd name="T2" fmla="+- 0 -891 -944"/>
                  <a:gd name="T3" fmla="*/ -891 h 140"/>
                  <a:gd name="T4" fmla="+- 0 10538 10538"/>
                  <a:gd name="T5" fmla="*/ T4 w 147"/>
                  <a:gd name="T6" fmla="+- 0 -891 -944"/>
                  <a:gd name="T7" fmla="*/ -891 h 140"/>
                  <a:gd name="T8" fmla="+- 0 10584 10538"/>
                  <a:gd name="T9" fmla="*/ T8 w 147"/>
                  <a:gd name="T10" fmla="+- 0 -858 -944"/>
                  <a:gd name="T11" fmla="*/ -858 h 140"/>
                  <a:gd name="T12" fmla="+- 0 10566 10538"/>
                  <a:gd name="T13" fmla="*/ T12 w 147"/>
                  <a:gd name="T14" fmla="+- 0 -805 -944"/>
                  <a:gd name="T15" fmla="*/ -805 h 140"/>
                  <a:gd name="T16" fmla="+- 0 10612 10538"/>
                  <a:gd name="T17" fmla="*/ T16 w 147"/>
                  <a:gd name="T18" fmla="+- 0 -838 -944"/>
                  <a:gd name="T19" fmla="*/ -838 h 140"/>
                  <a:gd name="T20" fmla="+- 0 10646 10538"/>
                  <a:gd name="T21" fmla="*/ T20 w 147"/>
                  <a:gd name="T22" fmla="+- 0 -838 -944"/>
                  <a:gd name="T23" fmla="*/ -838 h 140"/>
                  <a:gd name="T24" fmla="+- 0 10640 10538"/>
                  <a:gd name="T25" fmla="*/ T24 w 147"/>
                  <a:gd name="T26" fmla="+- 0 -858 -944"/>
                  <a:gd name="T27" fmla="*/ -858 h 140"/>
                  <a:gd name="T28" fmla="+- 0 10685 10538"/>
                  <a:gd name="T29" fmla="*/ T28 w 147"/>
                  <a:gd name="T30" fmla="+- 0 -891 -944"/>
                  <a:gd name="T31" fmla="*/ -891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7" y="53"/>
                    </a:moveTo>
                    <a:lnTo>
                      <a:pt x="0" y="53"/>
                    </a:lnTo>
                    <a:lnTo>
                      <a:pt x="46" y="86"/>
                    </a:lnTo>
                    <a:lnTo>
                      <a:pt x="28" y="139"/>
                    </a:lnTo>
                    <a:lnTo>
                      <a:pt x="74" y="106"/>
                    </a:lnTo>
                    <a:lnTo>
                      <a:pt x="108" y="106"/>
                    </a:lnTo>
                    <a:lnTo>
                      <a:pt x="102" y="86"/>
                    </a:lnTo>
                    <a:lnTo>
                      <a:pt x="147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49" name="Freeform 24"/>
              <p:cNvSpPr>
                <a:spLocks/>
              </p:cNvSpPr>
              <p:nvPr/>
            </p:nvSpPr>
            <p:spPr bwMode="auto">
              <a:xfrm>
                <a:off x="10538" y="-944"/>
                <a:ext cx="147" cy="140"/>
              </a:xfrm>
              <a:custGeom>
                <a:avLst/>
                <a:gdLst>
                  <a:gd name="T0" fmla="+- 0 10646 10538"/>
                  <a:gd name="T1" fmla="*/ T0 w 147"/>
                  <a:gd name="T2" fmla="+- 0 -838 -944"/>
                  <a:gd name="T3" fmla="*/ -838 h 140"/>
                  <a:gd name="T4" fmla="+- 0 10612 10538"/>
                  <a:gd name="T5" fmla="*/ T4 w 147"/>
                  <a:gd name="T6" fmla="+- 0 -838 -944"/>
                  <a:gd name="T7" fmla="*/ -838 h 140"/>
                  <a:gd name="T8" fmla="+- 0 10657 10538"/>
                  <a:gd name="T9" fmla="*/ T8 w 147"/>
                  <a:gd name="T10" fmla="+- 0 -805 -944"/>
                  <a:gd name="T11" fmla="*/ -805 h 140"/>
                  <a:gd name="T12" fmla="+- 0 10646 10538"/>
                  <a:gd name="T13" fmla="*/ T12 w 147"/>
                  <a:gd name="T14" fmla="+- 0 -838 -944"/>
                  <a:gd name="T15" fmla="*/ -838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6"/>
                    </a:moveTo>
                    <a:lnTo>
                      <a:pt x="74" y="106"/>
                    </a:lnTo>
                    <a:lnTo>
                      <a:pt x="119" y="139"/>
                    </a:lnTo>
                    <a:lnTo>
                      <a:pt x="108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50" name="Freeform 23"/>
              <p:cNvSpPr>
                <a:spLocks/>
              </p:cNvSpPr>
              <p:nvPr/>
            </p:nvSpPr>
            <p:spPr bwMode="auto">
              <a:xfrm>
                <a:off x="10538" y="-944"/>
                <a:ext cx="147" cy="140"/>
              </a:xfrm>
              <a:custGeom>
                <a:avLst/>
                <a:gdLst>
                  <a:gd name="T0" fmla="+- 0 10612 10538"/>
                  <a:gd name="T1" fmla="*/ T0 w 147"/>
                  <a:gd name="T2" fmla="+- 0 -944 -944"/>
                  <a:gd name="T3" fmla="*/ -944 h 140"/>
                  <a:gd name="T4" fmla="+- 0 10594 10538"/>
                  <a:gd name="T5" fmla="*/ T4 w 147"/>
                  <a:gd name="T6" fmla="+- 0 -891 -944"/>
                  <a:gd name="T7" fmla="*/ -891 h 140"/>
                  <a:gd name="T8" fmla="+- 0 10629 10538"/>
                  <a:gd name="T9" fmla="*/ T8 w 147"/>
                  <a:gd name="T10" fmla="+- 0 -891 -944"/>
                  <a:gd name="T11" fmla="*/ -891 h 140"/>
                  <a:gd name="T12" fmla="+- 0 10612 10538"/>
                  <a:gd name="T13" fmla="*/ T12 w 147"/>
                  <a:gd name="T14" fmla="+- 0 -944 -944"/>
                  <a:gd name="T15" fmla="*/ -944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4" y="0"/>
                    </a:moveTo>
                    <a:lnTo>
                      <a:pt x="56" y="53"/>
                    </a:lnTo>
                    <a:lnTo>
                      <a:pt x="91" y="5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40" name="Group 18"/>
            <p:cNvGrpSpPr>
              <a:grpSpLocks/>
            </p:cNvGrpSpPr>
            <p:nvPr/>
          </p:nvGrpSpPr>
          <p:grpSpPr bwMode="auto">
            <a:xfrm>
              <a:off x="10306" y="-1345"/>
              <a:ext cx="147" cy="140"/>
              <a:chOff x="10306" y="-1345"/>
              <a:chExt cx="147" cy="140"/>
            </a:xfrm>
          </p:grpSpPr>
          <p:sp>
            <p:nvSpPr>
              <p:cNvPr id="45" name="Freeform 21"/>
              <p:cNvSpPr>
                <a:spLocks/>
              </p:cNvSpPr>
              <p:nvPr/>
            </p:nvSpPr>
            <p:spPr bwMode="auto">
              <a:xfrm>
                <a:off x="10306" y="-1345"/>
                <a:ext cx="147" cy="140"/>
              </a:xfrm>
              <a:custGeom>
                <a:avLst/>
                <a:gdLst>
                  <a:gd name="T0" fmla="+- 0 10452 10306"/>
                  <a:gd name="T1" fmla="*/ T0 w 147"/>
                  <a:gd name="T2" fmla="+- 0 -1291 -1345"/>
                  <a:gd name="T3" fmla="*/ -1291 h 140"/>
                  <a:gd name="T4" fmla="+- 0 10306 10306"/>
                  <a:gd name="T5" fmla="*/ T4 w 147"/>
                  <a:gd name="T6" fmla="+- 0 -1291 -1345"/>
                  <a:gd name="T7" fmla="*/ -1291 h 140"/>
                  <a:gd name="T8" fmla="+- 0 10351 10306"/>
                  <a:gd name="T9" fmla="*/ T8 w 147"/>
                  <a:gd name="T10" fmla="+- 0 -1258 -1345"/>
                  <a:gd name="T11" fmla="*/ -1258 h 140"/>
                  <a:gd name="T12" fmla="+- 0 10334 10306"/>
                  <a:gd name="T13" fmla="*/ T12 w 147"/>
                  <a:gd name="T14" fmla="+- 0 -1205 -1345"/>
                  <a:gd name="T15" fmla="*/ -1205 h 140"/>
                  <a:gd name="T16" fmla="+- 0 10379 10306"/>
                  <a:gd name="T17" fmla="*/ T16 w 147"/>
                  <a:gd name="T18" fmla="+- 0 -1238 -1345"/>
                  <a:gd name="T19" fmla="*/ -1238 h 140"/>
                  <a:gd name="T20" fmla="+- 0 10414 10306"/>
                  <a:gd name="T21" fmla="*/ T20 w 147"/>
                  <a:gd name="T22" fmla="+- 0 -1238 -1345"/>
                  <a:gd name="T23" fmla="*/ -1238 h 140"/>
                  <a:gd name="T24" fmla="+- 0 10407 10306"/>
                  <a:gd name="T25" fmla="*/ T24 w 147"/>
                  <a:gd name="T26" fmla="+- 0 -1258 -1345"/>
                  <a:gd name="T27" fmla="*/ -1258 h 140"/>
                  <a:gd name="T28" fmla="+- 0 10452 10306"/>
                  <a:gd name="T29" fmla="*/ T28 w 147"/>
                  <a:gd name="T30" fmla="+- 0 -1291 -1345"/>
                  <a:gd name="T31" fmla="*/ -1291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6" y="54"/>
                    </a:moveTo>
                    <a:lnTo>
                      <a:pt x="0" y="54"/>
                    </a:lnTo>
                    <a:lnTo>
                      <a:pt x="45" y="87"/>
                    </a:lnTo>
                    <a:lnTo>
                      <a:pt x="28" y="140"/>
                    </a:lnTo>
                    <a:lnTo>
                      <a:pt x="73" y="107"/>
                    </a:lnTo>
                    <a:lnTo>
                      <a:pt x="108" y="107"/>
                    </a:lnTo>
                    <a:lnTo>
                      <a:pt x="101" y="87"/>
                    </a:lnTo>
                    <a:lnTo>
                      <a:pt x="146" y="54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10306" y="-1345"/>
                <a:ext cx="147" cy="140"/>
              </a:xfrm>
              <a:custGeom>
                <a:avLst/>
                <a:gdLst>
                  <a:gd name="T0" fmla="+- 0 10414 10306"/>
                  <a:gd name="T1" fmla="*/ T0 w 147"/>
                  <a:gd name="T2" fmla="+- 0 -1238 -1345"/>
                  <a:gd name="T3" fmla="*/ -1238 h 140"/>
                  <a:gd name="T4" fmla="+- 0 10379 10306"/>
                  <a:gd name="T5" fmla="*/ T4 w 147"/>
                  <a:gd name="T6" fmla="+- 0 -1238 -1345"/>
                  <a:gd name="T7" fmla="*/ -1238 h 140"/>
                  <a:gd name="T8" fmla="+- 0 10424 10306"/>
                  <a:gd name="T9" fmla="*/ T8 w 147"/>
                  <a:gd name="T10" fmla="+- 0 -1205 -1345"/>
                  <a:gd name="T11" fmla="*/ -1205 h 140"/>
                  <a:gd name="T12" fmla="+- 0 10414 10306"/>
                  <a:gd name="T13" fmla="*/ T12 w 147"/>
                  <a:gd name="T14" fmla="+- 0 -1238 -1345"/>
                  <a:gd name="T15" fmla="*/ -1238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7"/>
                    </a:moveTo>
                    <a:lnTo>
                      <a:pt x="73" y="107"/>
                    </a:lnTo>
                    <a:lnTo>
                      <a:pt x="118" y="140"/>
                    </a:lnTo>
                    <a:lnTo>
                      <a:pt x="108" y="107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47" name="Freeform 19"/>
              <p:cNvSpPr>
                <a:spLocks/>
              </p:cNvSpPr>
              <p:nvPr/>
            </p:nvSpPr>
            <p:spPr bwMode="auto">
              <a:xfrm>
                <a:off x="10306" y="-1345"/>
                <a:ext cx="147" cy="140"/>
              </a:xfrm>
              <a:custGeom>
                <a:avLst/>
                <a:gdLst>
                  <a:gd name="T0" fmla="+- 0 10379 10306"/>
                  <a:gd name="T1" fmla="*/ T0 w 147"/>
                  <a:gd name="T2" fmla="+- 0 -1345 -1345"/>
                  <a:gd name="T3" fmla="*/ -1345 h 140"/>
                  <a:gd name="T4" fmla="+- 0 10362 10306"/>
                  <a:gd name="T5" fmla="*/ T4 w 147"/>
                  <a:gd name="T6" fmla="+- 0 -1291 -1345"/>
                  <a:gd name="T7" fmla="*/ -1291 h 140"/>
                  <a:gd name="T8" fmla="+- 0 10396 10306"/>
                  <a:gd name="T9" fmla="*/ T8 w 147"/>
                  <a:gd name="T10" fmla="+- 0 -1291 -1345"/>
                  <a:gd name="T11" fmla="*/ -1291 h 140"/>
                  <a:gd name="T12" fmla="+- 0 10379 10306"/>
                  <a:gd name="T13" fmla="*/ T12 w 147"/>
                  <a:gd name="T14" fmla="+- 0 -1345 -1345"/>
                  <a:gd name="T15" fmla="*/ -1345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3" y="0"/>
                    </a:moveTo>
                    <a:lnTo>
                      <a:pt x="56" y="54"/>
                    </a:lnTo>
                    <a:lnTo>
                      <a:pt x="90" y="54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  <p:grpSp>
          <p:nvGrpSpPr>
            <p:cNvPr id="41" name="Group 14"/>
            <p:cNvGrpSpPr>
              <a:grpSpLocks/>
            </p:cNvGrpSpPr>
            <p:nvPr/>
          </p:nvGrpSpPr>
          <p:grpSpPr bwMode="auto">
            <a:xfrm>
              <a:off x="10475" y="-1175"/>
              <a:ext cx="147" cy="140"/>
              <a:chOff x="10475" y="-1175"/>
              <a:chExt cx="147" cy="140"/>
            </a:xfrm>
          </p:grpSpPr>
          <p:sp>
            <p:nvSpPr>
              <p:cNvPr id="42" name="Freeform 17"/>
              <p:cNvSpPr>
                <a:spLocks/>
              </p:cNvSpPr>
              <p:nvPr/>
            </p:nvSpPr>
            <p:spPr bwMode="auto">
              <a:xfrm>
                <a:off x="10475" y="-1175"/>
                <a:ext cx="147" cy="140"/>
              </a:xfrm>
              <a:custGeom>
                <a:avLst/>
                <a:gdLst>
                  <a:gd name="T0" fmla="+- 0 10622 10475"/>
                  <a:gd name="T1" fmla="*/ T0 w 147"/>
                  <a:gd name="T2" fmla="+- 0 -1122 -1175"/>
                  <a:gd name="T3" fmla="*/ -1122 h 140"/>
                  <a:gd name="T4" fmla="+- 0 10475 10475"/>
                  <a:gd name="T5" fmla="*/ T4 w 147"/>
                  <a:gd name="T6" fmla="+- 0 -1122 -1175"/>
                  <a:gd name="T7" fmla="*/ -1122 h 140"/>
                  <a:gd name="T8" fmla="+- 0 10521 10475"/>
                  <a:gd name="T9" fmla="*/ T8 w 147"/>
                  <a:gd name="T10" fmla="+- 0 -1089 -1175"/>
                  <a:gd name="T11" fmla="*/ -1089 h 140"/>
                  <a:gd name="T12" fmla="+- 0 10503 10475"/>
                  <a:gd name="T13" fmla="*/ T12 w 147"/>
                  <a:gd name="T14" fmla="+- 0 -1036 -1175"/>
                  <a:gd name="T15" fmla="*/ -1036 h 140"/>
                  <a:gd name="T16" fmla="+- 0 10549 10475"/>
                  <a:gd name="T17" fmla="*/ T16 w 147"/>
                  <a:gd name="T18" fmla="+- 0 -1069 -1175"/>
                  <a:gd name="T19" fmla="*/ -1069 h 140"/>
                  <a:gd name="T20" fmla="+- 0 10583 10475"/>
                  <a:gd name="T21" fmla="*/ T20 w 147"/>
                  <a:gd name="T22" fmla="+- 0 -1069 -1175"/>
                  <a:gd name="T23" fmla="*/ -1069 h 140"/>
                  <a:gd name="T24" fmla="+- 0 10576 10475"/>
                  <a:gd name="T25" fmla="*/ T24 w 147"/>
                  <a:gd name="T26" fmla="+- 0 -1089 -1175"/>
                  <a:gd name="T27" fmla="*/ -1089 h 140"/>
                  <a:gd name="T28" fmla="+- 0 10622 10475"/>
                  <a:gd name="T29" fmla="*/ T28 w 147"/>
                  <a:gd name="T30" fmla="+- 0 -1122 -1175"/>
                  <a:gd name="T31" fmla="*/ -1122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</a:cxnLst>
                <a:rect l="0" t="0" r="r" b="b"/>
                <a:pathLst>
                  <a:path w="147" h="140">
                    <a:moveTo>
                      <a:pt x="147" y="53"/>
                    </a:moveTo>
                    <a:lnTo>
                      <a:pt x="0" y="53"/>
                    </a:lnTo>
                    <a:lnTo>
                      <a:pt x="46" y="86"/>
                    </a:lnTo>
                    <a:lnTo>
                      <a:pt x="28" y="139"/>
                    </a:lnTo>
                    <a:lnTo>
                      <a:pt x="74" y="106"/>
                    </a:lnTo>
                    <a:lnTo>
                      <a:pt x="108" y="106"/>
                    </a:lnTo>
                    <a:lnTo>
                      <a:pt x="101" y="86"/>
                    </a:lnTo>
                    <a:lnTo>
                      <a:pt x="147" y="53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10475" y="-1175"/>
                <a:ext cx="147" cy="140"/>
              </a:xfrm>
              <a:custGeom>
                <a:avLst/>
                <a:gdLst>
                  <a:gd name="T0" fmla="+- 0 10583 10475"/>
                  <a:gd name="T1" fmla="*/ T0 w 147"/>
                  <a:gd name="T2" fmla="+- 0 -1069 -1175"/>
                  <a:gd name="T3" fmla="*/ -1069 h 140"/>
                  <a:gd name="T4" fmla="+- 0 10549 10475"/>
                  <a:gd name="T5" fmla="*/ T4 w 147"/>
                  <a:gd name="T6" fmla="+- 0 -1069 -1175"/>
                  <a:gd name="T7" fmla="*/ -1069 h 140"/>
                  <a:gd name="T8" fmla="+- 0 10594 10475"/>
                  <a:gd name="T9" fmla="*/ T8 w 147"/>
                  <a:gd name="T10" fmla="+- 0 -1036 -1175"/>
                  <a:gd name="T11" fmla="*/ -1036 h 140"/>
                  <a:gd name="T12" fmla="+- 0 10583 10475"/>
                  <a:gd name="T13" fmla="*/ T12 w 147"/>
                  <a:gd name="T14" fmla="+- 0 -1069 -1175"/>
                  <a:gd name="T15" fmla="*/ -1069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108" y="106"/>
                    </a:moveTo>
                    <a:lnTo>
                      <a:pt x="74" y="106"/>
                    </a:lnTo>
                    <a:lnTo>
                      <a:pt x="119" y="139"/>
                    </a:lnTo>
                    <a:lnTo>
                      <a:pt x="108" y="106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  <p:sp>
            <p:nvSpPr>
              <p:cNvPr id="44" name="Freeform 15"/>
              <p:cNvSpPr>
                <a:spLocks/>
              </p:cNvSpPr>
              <p:nvPr/>
            </p:nvSpPr>
            <p:spPr bwMode="auto">
              <a:xfrm>
                <a:off x="10475" y="-1175"/>
                <a:ext cx="147" cy="140"/>
              </a:xfrm>
              <a:custGeom>
                <a:avLst/>
                <a:gdLst>
                  <a:gd name="T0" fmla="+- 0 10549 10475"/>
                  <a:gd name="T1" fmla="*/ T0 w 147"/>
                  <a:gd name="T2" fmla="+- 0 -1175 -1175"/>
                  <a:gd name="T3" fmla="*/ -1175 h 140"/>
                  <a:gd name="T4" fmla="+- 0 10531 10475"/>
                  <a:gd name="T5" fmla="*/ T4 w 147"/>
                  <a:gd name="T6" fmla="+- 0 -1122 -1175"/>
                  <a:gd name="T7" fmla="*/ -1122 h 140"/>
                  <a:gd name="T8" fmla="+- 0 10566 10475"/>
                  <a:gd name="T9" fmla="*/ T8 w 147"/>
                  <a:gd name="T10" fmla="+- 0 -1122 -1175"/>
                  <a:gd name="T11" fmla="*/ -1122 h 140"/>
                  <a:gd name="T12" fmla="+- 0 10549 10475"/>
                  <a:gd name="T13" fmla="*/ T12 w 147"/>
                  <a:gd name="T14" fmla="+- 0 -1175 -1175"/>
                  <a:gd name="T15" fmla="*/ -1175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7" h="140">
                    <a:moveTo>
                      <a:pt x="74" y="0"/>
                    </a:moveTo>
                    <a:lnTo>
                      <a:pt x="56" y="53"/>
                    </a:lnTo>
                    <a:lnTo>
                      <a:pt x="91" y="53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CD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ca-ES"/>
              </a:p>
            </p:txBody>
          </p:sp>
        </p:grpSp>
      </p:grpSp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641" y="2574679"/>
            <a:ext cx="5132218" cy="194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Pentagon 4"/>
          <p:cNvSpPr/>
          <p:nvPr/>
        </p:nvSpPr>
        <p:spPr>
          <a:xfrm>
            <a:off x="0" y="6282538"/>
            <a:ext cx="3134135" cy="365125"/>
          </a:xfrm>
          <a:prstGeom prst="homePlate">
            <a:avLst/>
          </a:prstGeom>
          <a:solidFill>
            <a:srgbClr val="16AF64"/>
          </a:solidFill>
          <a:ln>
            <a:solidFill>
              <a:srgbClr val="16AF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@</a:t>
            </a:r>
            <a:r>
              <a:rPr lang="en-US" dirty="0" err="1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STOPandGOEU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1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539552" y="396102"/>
            <a:ext cx="8388350" cy="584626"/>
          </a:xfrm>
          <a:prstGeom prst="rect">
            <a:avLst/>
          </a:prstGeom>
          <a:noFill/>
          <a:ln>
            <a:noFill/>
          </a:ln>
          <a:extLst/>
        </p:spPr>
        <p:txBody>
          <a:bodyPr lIns="91294" tIns="45646" rIns="91294" bIns="45646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Objectives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616259" y="1476329"/>
            <a:ext cx="76927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Helvetica" pitchFamily="34" charset="0"/>
                <a:cs typeface="Helvetica" pitchFamily="34" charset="0"/>
              </a:rPr>
              <a:t>Produce and validate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 a standard “</a:t>
            </a:r>
            <a:r>
              <a:rPr lang="en-US" sz="1800" b="1" dirty="0" smtClean="0">
                <a:latin typeface="Helvetica" pitchFamily="34" charset="0"/>
                <a:cs typeface="Helvetica" pitchFamily="34" charset="0"/>
              </a:rPr>
              <a:t>European </a:t>
            </a:r>
            <a:r>
              <a:rPr lang="en-US" sz="1800" b="1" dirty="0">
                <a:latin typeface="Helvetica" pitchFamily="34" charset="0"/>
                <a:cs typeface="Helvetica" pitchFamily="34" charset="0"/>
              </a:rPr>
              <a:t>Specification </a:t>
            </a:r>
            <a:r>
              <a:rPr lang="en-US" sz="1800" b="1" dirty="0" smtClean="0">
                <a:latin typeface="Helvetica" pitchFamily="34" charset="0"/>
                <a:cs typeface="Helvetica" pitchFamily="34" charset="0"/>
              </a:rPr>
              <a:t>Template”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1800" dirty="0">
                <a:latin typeface="Helvetica" pitchFamily="34" charset="0"/>
                <a:cs typeface="Helvetica" pitchFamily="34" charset="0"/>
              </a:rPr>
              <a:t>(EST) 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for </a:t>
            </a:r>
            <a:r>
              <a:rPr lang="en-US" sz="1800" dirty="0">
                <a:latin typeface="Helvetica" pitchFamily="34" charset="0"/>
                <a:cs typeface="Helvetica" pitchFamily="34" charset="0"/>
              </a:rPr>
              <a:t>tenders procuring health services for older people 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enabling </a:t>
            </a:r>
            <a:r>
              <a:rPr lang="en-US" sz="1800" dirty="0">
                <a:latin typeface="Helvetica" pitchFamily="34" charset="0"/>
                <a:cs typeface="Helvetica" pitchFamily="34" charset="0"/>
              </a:rPr>
              <a:t>innovative care models, 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as </a:t>
            </a:r>
            <a:r>
              <a:rPr lang="en-US" sz="1800" dirty="0">
                <a:latin typeface="Helvetica" pitchFamily="34" charset="0"/>
                <a:cs typeface="Helvetica" pitchFamily="34" charset="0"/>
              </a:rPr>
              <a:t>a support to the EU policies on Active and Healthy Ageing 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by piloting an </a:t>
            </a:r>
            <a:r>
              <a:rPr lang="en-US" sz="1800" b="1" dirty="0" smtClean="0">
                <a:latin typeface="Helvetica" pitchFamily="34" charset="0"/>
                <a:cs typeface="Helvetica" pitchFamily="34" charset="0"/>
              </a:rPr>
              <a:t>innovative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1800" b="1" dirty="0" smtClean="0">
                <a:latin typeface="Helvetica" pitchFamily="34" charset="0"/>
                <a:cs typeface="Helvetica" pitchFamily="34" charset="0"/>
              </a:rPr>
              <a:t>procurement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1800" b="1" dirty="0" smtClean="0">
                <a:latin typeface="Helvetica" pitchFamily="34" charset="0"/>
                <a:cs typeface="Helvetica" pitchFamily="34" charset="0"/>
              </a:rPr>
              <a:t>process</a:t>
            </a:r>
            <a:r>
              <a:rPr lang="en-US" sz="1800" dirty="0" smtClean="0">
                <a:latin typeface="Helvetica" pitchFamily="34" charset="0"/>
                <a:cs typeface="Helvetica" pitchFamily="34" charset="0"/>
              </a:rPr>
              <a:t> in a coordinated manner in 7 localities across Europe.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80" y="292180"/>
            <a:ext cx="1261862" cy="70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9"/>
          <p:cNvSpPr txBox="1"/>
          <p:nvPr/>
        </p:nvSpPr>
        <p:spPr>
          <a:xfrm>
            <a:off x="3105150" y="3523745"/>
            <a:ext cx="5244292" cy="20774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16AF64"/>
                </a:solidFill>
                <a:latin typeface="Helvetica" pitchFamily="34" charset="0"/>
                <a:cs typeface="Helvetica" pitchFamily="34" charset="0"/>
              </a:rPr>
              <a:t>while</a:t>
            </a:r>
            <a:endParaRPr lang="en-GB" b="1" dirty="0" smtClean="0">
              <a:solidFill>
                <a:srgbClr val="16AF64"/>
              </a:solidFill>
              <a:latin typeface="Helvetica" pitchFamily="34" charset="0"/>
              <a:cs typeface="Helvetic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400" dirty="0" smtClean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Stimulating public procurement on innovative services for senior citizens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400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Providing guidance  to how acquire innovation,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400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Providing  examples on how procurers can describe their needs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400" dirty="0" smtClean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Shortening time to serve the citizens!</a:t>
            </a:r>
          </a:p>
        </p:txBody>
      </p:sp>
      <p:sp>
        <p:nvSpPr>
          <p:cNvPr id="7" name="27 Rectángulo"/>
          <p:cNvSpPr/>
          <p:nvPr/>
        </p:nvSpPr>
        <p:spPr>
          <a:xfrm>
            <a:off x="3003064" y="5943600"/>
            <a:ext cx="61409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EST</a:t>
            </a:r>
            <a:r>
              <a:rPr lang="en-US" sz="1200" i="1" dirty="0" smtClean="0">
                <a:latin typeface="Helvetica" pitchFamily="34" charset="0"/>
                <a:cs typeface="Helvetica" pitchFamily="34" charset="0"/>
              </a:rPr>
              <a:t> is already available for your feedback at </a:t>
            </a:r>
            <a:r>
              <a:rPr lang="en-US" sz="1200" i="1" dirty="0" smtClean="0">
                <a:latin typeface="Helvetica" pitchFamily="34" charset="0"/>
                <a:cs typeface="Helvetica" pitchFamily="34" charset="0"/>
                <a:hlinkClick r:id="rId4"/>
              </a:rPr>
              <a:t>http://stopandgoproject.eu/est</a:t>
            </a:r>
            <a:endParaRPr lang="en-GB" sz="12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3037970"/>
            <a:ext cx="2131527" cy="327710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15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539552" y="396102"/>
            <a:ext cx="7942296" cy="58462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294" tIns="45646" rIns="91294" bIns="45646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 impact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80" y="292180"/>
            <a:ext cx="1261862" cy="70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611188" y="1243837"/>
            <a:ext cx="7697787" cy="1200329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po 145"/>
          <p:cNvGrpSpPr/>
          <p:nvPr/>
        </p:nvGrpSpPr>
        <p:grpSpPr>
          <a:xfrm>
            <a:off x="1076944" y="2406599"/>
            <a:ext cx="2453272" cy="2445620"/>
            <a:chOff x="270176" y="4125088"/>
            <a:chExt cx="1584782" cy="1620000"/>
          </a:xfr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Ovale 214"/>
            <p:cNvSpPr/>
            <p:nvPr/>
          </p:nvSpPr>
          <p:spPr>
            <a:xfrm>
              <a:off x="295865" y="4125088"/>
              <a:ext cx="1549565" cy="1620000"/>
            </a:xfrm>
            <a:prstGeom prst="ellips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09" tIns="34204" rIns="68409" bIns="34204" rtlCol="0" anchor="ctr"/>
            <a:lstStyle/>
            <a:p>
              <a:pPr algn="ctr"/>
              <a:endParaRPr lang="it-IT" sz="1400"/>
            </a:p>
          </p:txBody>
        </p:sp>
        <p:sp>
          <p:nvSpPr>
            <p:cNvPr id="12" name="CasellaDiTesto 215"/>
            <p:cNvSpPr txBox="1"/>
            <p:nvPr/>
          </p:nvSpPr>
          <p:spPr>
            <a:xfrm>
              <a:off x="270176" y="4392719"/>
              <a:ext cx="1584782" cy="10243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409" tIns="34204" rIns="68409" bIns="34204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Stimulate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high potential markets through the instrument of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Public Procurement 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for Innovation 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PPI</a:t>
              </a:r>
              <a:endPara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o 216"/>
          <p:cNvGrpSpPr/>
          <p:nvPr/>
        </p:nvGrpSpPr>
        <p:grpSpPr>
          <a:xfrm>
            <a:off x="3548087" y="2406599"/>
            <a:ext cx="2453272" cy="2445620"/>
            <a:chOff x="2600908" y="4125088"/>
            <a:chExt cx="1584782" cy="1620000"/>
          </a:xfrm>
        </p:grpSpPr>
        <p:sp>
          <p:nvSpPr>
            <p:cNvPr id="15" name="Ovale 218"/>
            <p:cNvSpPr/>
            <p:nvPr/>
          </p:nvSpPr>
          <p:spPr>
            <a:xfrm>
              <a:off x="2636125" y="4125088"/>
              <a:ext cx="1549565" cy="1620000"/>
            </a:xfrm>
            <a:prstGeom prst="ellipse">
              <a:avLst/>
            </a:prstGeom>
            <a:solidFill>
              <a:schemeClr val="accent6"/>
            </a:solidFill>
            <a:ln w="5715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09" tIns="34204" rIns="68409" bIns="34204" rtlCol="0" anchor="ctr"/>
            <a:lstStyle/>
            <a:p>
              <a:pPr algn="ctr"/>
              <a:endParaRPr lang="it-IT" sz="1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CasellaDiTesto 219"/>
            <p:cNvSpPr txBox="1"/>
            <p:nvPr/>
          </p:nvSpPr>
          <p:spPr>
            <a:xfrm>
              <a:off x="2600908" y="4391271"/>
              <a:ext cx="1584782" cy="10243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409" tIns="34204" rIns="68409" bIns="34204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Promote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co-evolution</a:t>
              </a:r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of organizational models and technological solutions in 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healthcare</a:t>
              </a:r>
              <a:endPara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uppo 220"/>
          <p:cNvGrpSpPr/>
          <p:nvPr/>
        </p:nvGrpSpPr>
        <p:grpSpPr>
          <a:xfrm>
            <a:off x="6063475" y="2406599"/>
            <a:ext cx="2477365" cy="2445620"/>
            <a:chOff x="4961002" y="4125088"/>
            <a:chExt cx="1600346" cy="1620000"/>
          </a:xfrm>
        </p:grpSpPr>
        <p:sp>
          <p:nvSpPr>
            <p:cNvPr id="18" name="Ovale 221"/>
            <p:cNvSpPr/>
            <p:nvPr/>
          </p:nvSpPr>
          <p:spPr>
            <a:xfrm>
              <a:off x="4977172" y="4125088"/>
              <a:ext cx="1584176" cy="1620000"/>
            </a:xfrm>
            <a:prstGeom prst="ellipse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09" tIns="34204" rIns="68409" bIns="34204" rtlCol="0" anchor="ctr"/>
            <a:lstStyle/>
            <a:p>
              <a:pPr algn="ctr"/>
              <a:endParaRPr lang="it-IT" sz="1400" dirty="0"/>
            </a:p>
          </p:txBody>
        </p:sp>
        <p:sp>
          <p:nvSpPr>
            <p:cNvPr id="19" name="CasellaDiTesto 222"/>
            <p:cNvSpPr txBox="1"/>
            <p:nvPr/>
          </p:nvSpPr>
          <p:spPr>
            <a:xfrm>
              <a:off x="4961002" y="4399097"/>
              <a:ext cx="1569470" cy="8612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68409" tIns="34204" rIns="68409" bIns="34204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Fostering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systemic policies</a:t>
              </a:r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to implement  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Integrated Care </a:t>
              </a:r>
            </a:p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on a large-scale</a:t>
              </a:r>
              <a:endParaRPr lang="en-GB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uppo 211"/>
          <p:cNvGrpSpPr/>
          <p:nvPr/>
        </p:nvGrpSpPr>
        <p:grpSpPr>
          <a:xfrm>
            <a:off x="1536998" y="6460604"/>
            <a:ext cx="1728176" cy="230832"/>
            <a:chOff x="332672" y="9330680"/>
            <a:chExt cx="1728176" cy="230832"/>
          </a:xfrm>
        </p:grpSpPr>
        <p:sp>
          <p:nvSpPr>
            <p:cNvPr id="21" name="Rettangolo 318"/>
            <p:cNvSpPr/>
            <p:nvPr/>
          </p:nvSpPr>
          <p:spPr>
            <a:xfrm>
              <a:off x="548896" y="9330680"/>
              <a:ext cx="151195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fontAlgn="base">
                <a:spcAft>
                  <a:spcPts val="1000"/>
                </a:spcAft>
              </a:pPr>
              <a:r>
                <a:rPr lang="en-US" sz="9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www.stopandgoproject.eu</a:t>
              </a:r>
            </a:p>
          </p:txBody>
        </p:sp>
        <p:grpSp>
          <p:nvGrpSpPr>
            <p:cNvPr id="22" name="Group 155"/>
            <p:cNvGrpSpPr>
              <a:grpSpLocks noChangeAspect="1"/>
            </p:cNvGrpSpPr>
            <p:nvPr/>
          </p:nvGrpSpPr>
          <p:grpSpPr bwMode="auto">
            <a:xfrm>
              <a:off x="332672" y="9374096"/>
              <a:ext cx="144000" cy="144000"/>
              <a:chOff x="580" y="36"/>
              <a:chExt cx="528" cy="528"/>
            </a:xfrm>
          </p:grpSpPr>
          <p:sp>
            <p:nvSpPr>
              <p:cNvPr id="23" name="Freeform 173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18" y="5"/>
                  </a:cxn>
                  <a:cxn ang="0">
                    <a:pos x="154" y="25"/>
                  </a:cxn>
                  <a:cxn ang="0">
                    <a:pos x="116" y="45"/>
                  </a:cxn>
                  <a:cxn ang="0">
                    <a:pos x="82" y="76"/>
                  </a:cxn>
                  <a:cxn ang="0">
                    <a:pos x="53" y="106"/>
                  </a:cxn>
                  <a:cxn ang="0">
                    <a:pos x="29" y="142"/>
                  </a:cxn>
                  <a:cxn ang="0">
                    <a:pos x="12" y="182"/>
                  </a:cxn>
                  <a:cxn ang="0">
                    <a:pos x="2" y="228"/>
                  </a:cxn>
                  <a:cxn ang="0">
                    <a:pos x="0" y="274"/>
                  </a:cxn>
                  <a:cxn ang="0">
                    <a:pos x="8" y="319"/>
                  </a:cxn>
                  <a:cxn ang="0">
                    <a:pos x="22" y="365"/>
                  </a:cxn>
                  <a:cxn ang="0">
                    <a:pos x="42" y="406"/>
                  </a:cxn>
                  <a:cxn ang="0">
                    <a:pos x="67" y="441"/>
                  </a:cxn>
                  <a:cxn ang="0">
                    <a:pos x="98" y="472"/>
                  </a:cxn>
                  <a:cxn ang="0">
                    <a:pos x="133" y="497"/>
                  </a:cxn>
                  <a:cxn ang="0">
                    <a:pos x="171" y="512"/>
                  </a:cxn>
                  <a:cxn ang="0">
                    <a:pos x="213" y="527"/>
                  </a:cxn>
                  <a:cxn ang="0">
                    <a:pos x="348" y="517"/>
                  </a:cxn>
                  <a:cxn ang="0">
                    <a:pos x="389" y="497"/>
                  </a:cxn>
                  <a:cxn ang="0">
                    <a:pos x="242" y="492"/>
                  </a:cxn>
                  <a:cxn ang="0">
                    <a:pos x="217" y="487"/>
                  </a:cxn>
                  <a:cxn ang="0">
                    <a:pos x="196" y="467"/>
                  </a:cxn>
                  <a:cxn ang="0">
                    <a:pos x="141" y="456"/>
                  </a:cxn>
                  <a:cxn ang="0">
                    <a:pos x="108" y="431"/>
                  </a:cxn>
                  <a:cxn ang="0">
                    <a:pos x="113" y="406"/>
                  </a:cxn>
                  <a:cxn ang="0">
                    <a:pos x="168" y="401"/>
                  </a:cxn>
                  <a:cxn ang="0">
                    <a:pos x="98" y="395"/>
                  </a:cxn>
                  <a:cxn ang="0">
                    <a:pos x="68" y="365"/>
                  </a:cxn>
                  <a:cxn ang="0">
                    <a:pos x="48" y="329"/>
                  </a:cxn>
                  <a:cxn ang="0">
                    <a:pos x="39" y="289"/>
                  </a:cxn>
                  <a:cxn ang="0">
                    <a:pos x="526" y="274"/>
                  </a:cxn>
                  <a:cxn ang="0">
                    <a:pos x="525" y="258"/>
                  </a:cxn>
                  <a:cxn ang="0">
                    <a:pos x="40" y="238"/>
                  </a:cxn>
                  <a:cxn ang="0">
                    <a:pos x="48" y="197"/>
                  </a:cxn>
                  <a:cxn ang="0">
                    <a:pos x="64" y="162"/>
                  </a:cxn>
                  <a:cxn ang="0">
                    <a:pos x="85" y="126"/>
                  </a:cxn>
                  <a:cxn ang="0">
                    <a:pos x="105" y="116"/>
                  </a:cxn>
                  <a:cxn ang="0">
                    <a:pos x="129" y="86"/>
                  </a:cxn>
                  <a:cxn ang="0">
                    <a:pos x="163" y="65"/>
                  </a:cxn>
                  <a:cxn ang="0">
                    <a:pos x="205" y="55"/>
                  </a:cxn>
                  <a:cxn ang="0">
                    <a:pos x="232" y="45"/>
                  </a:cxn>
                  <a:cxn ang="0">
                    <a:pos x="396" y="40"/>
                  </a:cxn>
                  <a:cxn ang="0">
                    <a:pos x="358" y="20"/>
                  </a:cxn>
                  <a:cxn ang="0">
                    <a:pos x="317" y="5"/>
                  </a:cxn>
                </a:cxnLst>
                <a:rect l="0" t="0" r="r" b="b"/>
                <a:pathLst>
                  <a:path w="528" h="528">
                    <a:moveTo>
                      <a:pt x="317" y="5"/>
                    </a:moveTo>
                    <a:lnTo>
                      <a:pt x="218" y="5"/>
                    </a:lnTo>
                    <a:lnTo>
                      <a:pt x="174" y="15"/>
                    </a:lnTo>
                    <a:lnTo>
                      <a:pt x="154" y="25"/>
                    </a:lnTo>
                    <a:lnTo>
                      <a:pt x="134" y="35"/>
                    </a:lnTo>
                    <a:lnTo>
                      <a:pt x="116" y="45"/>
                    </a:lnTo>
                    <a:lnTo>
                      <a:pt x="98" y="60"/>
                    </a:lnTo>
                    <a:lnTo>
                      <a:pt x="82" y="76"/>
                    </a:lnTo>
                    <a:lnTo>
                      <a:pt x="67" y="91"/>
                    </a:lnTo>
                    <a:lnTo>
                      <a:pt x="53" y="106"/>
                    </a:lnTo>
                    <a:lnTo>
                      <a:pt x="40" y="126"/>
                    </a:lnTo>
                    <a:lnTo>
                      <a:pt x="29" y="142"/>
                    </a:lnTo>
                    <a:lnTo>
                      <a:pt x="20" y="162"/>
                    </a:lnTo>
                    <a:lnTo>
                      <a:pt x="12" y="182"/>
                    </a:lnTo>
                    <a:lnTo>
                      <a:pt x="6" y="203"/>
                    </a:lnTo>
                    <a:lnTo>
                      <a:pt x="2" y="228"/>
                    </a:lnTo>
                    <a:lnTo>
                      <a:pt x="0" y="248"/>
                    </a:lnTo>
                    <a:lnTo>
                      <a:pt x="0" y="274"/>
                    </a:lnTo>
                    <a:lnTo>
                      <a:pt x="3" y="299"/>
                    </a:lnTo>
                    <a:lnTo>
                      <a:pt x="8" y="319"/>
                    </a:lnTo>
                    <a:lnTo>
                      <a:pt x="14" y="345"/>
                    </a:lnTo>
                    <a:lnTo>
                      <a:pt x="22" y="365"/>
                    </a:lnTo>
                    <a:lnTo>
                      <a:pt x="31" y="385"/>
                    </a:lnTo>
                    <a:lnTo>
                      <a:pt x="42" y="406"/>
                    </a:lnTo>
                    <a:lnTo>
                      <a:pt x="54" y="426"/>
                    </a:lnTo>
                    <a:lnTo>
                      <a:pt x="67" y="441"/>
                    </a:lnTo>
                    <a:lnTo>
                      <a:pt x="82" y="456"/>
                    </a:lnTo>
                    <a:lnTo>
                      <a:pt x="98" y="472"/>
                    </a:lnTo>
                    <a:lnTo>
                      <a:pt x="115" y="482"/>
                    </a:lnTo>
                    <a:lnTo>
                      <a:pt x="133" y="497"/>
                    </a:lnTo>
                    <a:lnTo>
                      <a:pt x="152" y="507"/>
                    </a:lnTo>
                    <a:lnTo>
                      <a:pt x="171" y="512"/>
                    </a:lnTo>
                    <a:lnTo>
                      <a:pt x="192" y="522"/>
                    </a:lnTo>
                    <a:lnTo>
                      <a:pt x="213" y="527"/>
                    </a:lnTo>
                    <a:lnTo>
                      <a:pt x="304" y="527"/>
                    </a:lnTo>
                    <a:lnTo>
                      <a:pt x="348" y="517"/>
                    </a:lnTo>
                    <a:lnTo>
                      <a:pt x="369" y="507"/>
                    </a:lnTo>
                    <a:lnTo>
                      <a:pt x="389" y="497"/>
                    </a:lnTo>
                    <a:lnTo>
                      <a:pt x="398" y="492"/>
                    </a:lnTo>
                    <a:lnTo>
                      <a:pt x="242" y="492"/>
                    </a:lnTo>
                    <a:lnTo>
                      <a:pt x="230" y="487"/>
                    </a:lnTo>
                    <a:lnTo>
                      <a:pt x="217" y="487"/>
                    </a:lnTo>
                    <a:lnTo>
                      <a:pt x="204" y="477"/>
                    </a:lnTo>
                    <a:lnTo>
                      <a:pt x="196" y="467"/>
                    </a:lnTo>
                    <a:lnTo>
                      <a:pt x="176" y="467"/>
                    </a:lnTo>
                    <a:lnTo>
                      <a:pt x="141" y="456"/>
                    </a:lnTo>
                    <a:lnTo>
                      <a:pt x="124" y="441"/>
                    </a:lnTo>
                    <a:lnTo>
                      <a:pt x="108" y="431"/>
                    </a:lnTo>
                    <a:lnTo>
                      <a:pt x="95" y="416"/>
                    </a:lnTo>
                    <a:lnTo>
                      <a:pt x="113" y="406"/>
                    </a:lnTo>
                    <a:lnTo>
                      <a:pt x="131" y="401"/>
                    </a:lnTo>
                    <a:lnTo>
                      <a:pt x="168" y="401"/>
                    </a:lnTo>
                    <a:lnTo>
                      <a:pt x="177" y="395"/>
                    </a:lnTo>
                    <a:lnTo>
                      <a:pt x="98" y="395"/>
                    </a:lnTo>
                    <a:lnTo>
                      <a:pt x="81" y="380"/>
                    </a:lnTo>
                    <a:lnTo>
                      <a:pt x="68" y="365"/>
                    </a:lnTo>
                    <a:lnTo>
                      <a:pt x="57" y="350"/>
                    </a:lnTo>
                    <a:lnTo>
                      <a:pt x="48" y="329"/>
                    </a:lnTo>
                    <a:lnTo>
                      <a:pt x="43" y="309"/>
                    </a:lnTo>
                    <a:lnTo>
                      <a:pt x="39" y="289"/>
                    </a:lnTo>
                    <a:lnTo>
                      <a:pt x="38" y="274"/>
                    </a:lnTo>
                    <a:lnTo>
                      <a:pt x="526" y="274"/>
                    </a:lnTo>
                    <a:lnTo>
                      <a:pt x="526" y="263"/>
                    </a:lnTo>
                    <a:lnTo>
                      <a:pt x="525" y="258"/>
                    </a:lnTo>
                    <a:lnTo>
                      <a:pt x="38" y="258"/>
                    </a:lnTo>
                    <a:lnTo>
                      <a:pt x="40" y="238"/>
                    </a:lnTo>
                    <a:lnTo>
                      <a:pt x="43" y="218"/>
                    </a:lnTo>
                    <a:lnTo>
                      <a:pt x="48" y="197"/>
                    </a:lnTo>
                    <a:lnTo>
                      <a:pt x="56" y="177"/>
                    </a:lnTo>
                    <a:lnTo>
                      <a:pt x="64" y="162"/>
                    </a:lnTo>
                    <a:lnTo>
                      <a:pt x="74" y="142"/>
                    </a:lnTo>
                    <a:lnTo>
                      <a:pt x="85" y="126"/>
                    </a:lnTo>
                    <a:lnTo>
                      <a:pt x="123" y="126"/>
                    </a:lnTo>
                    <a:lnTo>
                      <a:pt x="105" y="116"/>
                    </a:lnTo>
                    <a:lnTo>
                      <a:pt x="115" y="101"/>
                    </a:lnTo>
                    <a:lnTo>
                      <a:pt x="129" y="86"/>
                    </a:lnTo>
                    <a:lnTo>
                      <a:pt x="145" y="76"/>
                    </a:lnTo>
                    <a:lnTo>
                      <a:pt x="163" y="65"/>
                    </a:lnTo>
                    <a:lnTo>
                      <a:pt x="182" y="55"/>
                    </a:lnTo>
                    <a:lnTo>
                      <a:pt x="205" y="55"/>
                    </a:lnTo>
                    <a:lnTo>
                      <a:pt x="210" y="50"/>
                    </a:lnTo>
                    <a:lnTo>
                      <a:pt x="232" y="45"/>
                    </a:lnTo>
                    <a:lnTo>
                      <a:pt x="250" y="40"/>
                    </a:lnTo>
                    <a:lnTo>
                      <a:pt x="396" y="40"/>
                    </a:lnTo>
                    <a:lnTo>
                      <a:pt x="378" y="30"/>
                    </a:lnTo>
                    <a:lnTo>
                      <a:pt x="358" y="20"/>
                    </a:lnTo>
                    <a:lnTo>
                      <a:pt x="338" y="15"/>
                    </a:lnTo>
                    <a:lnTo>
                      <a:pt x="317" y="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4" name="Freeform 172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380"/>
                  </a:cxn>
                  <a:cxn ang="0">
                    <a:pos x="235" y="380"/>
                  </a:cxn>
                  <a:cxn ang="0">
                    <a:pos x="255" y="492"/>
                  </a:cxn>
                  <a:cxn ang="0">
                    <a:pos x="272" y="492"/>
                  </a:cxn>
                  <a:cxn ang="0">
                    <a:pos x="272" y="380"/>
                  </a:cxn>
                </a:cxnLst>
                <a:rect l="0" t="0" r="r" b="b"/>
                <a:pathLst>
                  <a:path w="528" h="528">
                    <a:moveTo>
                      <a:pt x="272" y="380"/>
                    </a:moveTo>
                    <a:lnTo>
                      <a:pt x="235" y="380"/>
                    </a:lnTo>
                    <a:lnTo>
                      <a:pt x="255" y="492"/>
                    </a:lnTo>
                    <a:lnTo>
                      <a:pt x="272" y="492"/>
                    </a:lnTo>
                    <a:lnTo>
                      <a:pt x="272" y="38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5" name="Freeform 171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06" y="380"/>
                  </a:cxn>
                  <a:cxn ang="0">
                    <a:pos x="313" y="380"/>
                  </a:cxn>
                  <a:cxn ang="0">
                    <a:pos x="333" y="385"/>
                  </a:cxn>
                  <a:cxn ang="0">
                    <a:pos x="352" y="385"/>
                  </a:cxn>
                  <a:cxn ang="0">
                    <a:pos x="371" y="390"/>
                  </a:cxn>
                  <a:cxn ang="0">
                    <a:pos x="363" y="416"/>
                  </a:cxn>
                  <a:cxn ang="0">
                    <a:pos x="353" y="436"/>
                  </a:cxn>
                  <a:cxn ang="0">
                    <a:pos x="343" y="451"/>
                  </a:cxn>
                  <a:cxn ang="0">
                    <a:pos x="331" y="467"/>
                  </a:cxn>
                  <a:cxn ang="0">
                    <a:pos x="318" y="482"/>
                  </a:cxn>
                  <a:cxn ang="0">
                    <a:pos x="309" y="487"/>
                  </a:cxn>
                  <a:cxn ang="0">
                    <a:pos x="297" y="487"/>
                  </a:cxn>
                  <a:cxn ang="0">
                    <a:pos x="284" y="492"/>
                  </a:cxn>
                  <a:cxn ang="0">
                    <a:pos x="398" y="492"/>
                  </a:cxn>
                  <a:cxn ang="0">
                    <a:pos x="408" y="487"/>
                  </a:cxn>
                  <a:cxn ang="0">
                    <a:pos x="420" y="477"/>
                  </a:cxn>
                  <a:cxn ang="0">
                    <a:pos x="343" y="477"/>
                  </a:cxn>
                  <a:cxn ang="0">
                    <a:pos x="355" y="461"/>
                  </a:cxn>
                  <a:cxn ang="0">
                    <a:pos x="365" y="446"/>
                  </a:cxn>
                  <a:cxn ang="0">
                    <a:pos x="375" y="426"/>
                  </a:cxn>
                  <a:cxn ang="0">
                    <a:pos x="383" y="411"/>
                  </a:cxn>
                  <a:cxn ang="0">
                    <a:pos x="404" y="406"/>
                  </a:cxn>
                  <a:cxn ang="0">
                    <a:pos x="442" y="406"/>
                  </a:cxn>
                  <a:cxn ang="0">
                    <a:pos x="425" y="395"/>
                  </a:cxn>
                  <a:cxn ang="0">
                    <a:pos x="406" y="385"/>
                  </a:cxn>
                  <a:cxn ang="0">
                    <a:pos x="406" y="380"/>
                  </a:cxn>
                </a:cxnLst>
                <a:rect l="0" t="0" r="r" b="b"/>
                <a:pathLst>
                  <a:path w="528" h="528">
                    <a:moveTo>
                      <a:pt x="406" y="380"/>
                    </a:moveTo>
                    <a:lnTo>
                      <a:pt x="313" y="380"/>
                    </a:lnTo>
                    <a:lnTo>
                      <a:pt x="333" y="385"/>
                    </a:lnTo>
                    <a:lnTo>
                      <a:pt x="352" y="385"/>
                    </a:lnTo>
                    <a:lnTo>
                      <a:pt x="371" y="390"/>
                    </a:lnTo>
                    <a:lnTo>
                      <a:pt x="363" y="416"/>
                    </a:lnTo>
                    <a:lnTo>
                      <a:pt x="353" y="436"/>
                    </a:lnTo>
                    <a:lnTo>
                      <a:pt x="343" y="451"/>
                    </a:lnTo>
                    <a:lnTo>
                      <a:pt x="331" y="467"/>
                    </a:lnTo>
                    <a:lnTo>
                      <a:pt x="318" y="482"/>
                    </a:lnTo>
                    <a:lnTo>
                      <a:pt x="309" y="487"/>
                    </a:lnTo>
                    <a:lnTo>
                      <a:pt x="297" y="487"/>
                    </a:lnTo>
                    <a:lnTo>
                      <a:pt x="284" y="492"/>
                    </a:lnTo>
                    <a:lnTo>
                      <a:pt x="398" y="492"/>
                    </a:lnTo>
                    <a:lnTo>
                      <a:pt x="408" y="487"/>
                    </a:lnTo>
                    <a:lnTo>
                      <a:pt x="420" y="477"/>
                    </a:lnTo>
                    <a:lnTo>
                      <a:pt x="343" y="477"/>
                    </a:lnTo>
                    <a:lnTo>
                      <a:pt x="355" y="461"/>
                    </a:lnTo>
                    <a:lnTo>
                      <a:pt x="365" y="446"/>
                    </a:lnTo>
                    <a:lnTo>
                      <a:pt x="375" y="426"/>
                    </a:lnTo>
                    <a:lnTo>
                      <a:pt x="383" y="411"/>
                    </a:lnTo>
                    <a:lnTo>
                      <a:pt x="404" y="406"/>
                    </a:lnTo>
                    <a:lnTo>
                      <a:pt x="442" y="406"/>
                    </a:lnTo>
                    <a:lnTo>
                      <a:pt x="425" y="395"/>
                    </a:lnTo>
                    <a:lnTo>
                      <a:pt x="406" y="385"/>
                    </a:lnTo>
                    <a:lnTo>
                      <a:pt x="406" y="38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6" name="Freeform 170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526" y="274"/>
                  </a:cxn>
                  <a:cxn ang="0">
                    <a:pos x="489" y="274"/>
                  </a:cxn>
                  <a:cxn ang="0">
                    <a:pos x="487" y="294"/>
                  </a:cxn>
                  <a:cxn ang="0">
                    <a:pos x="484" y="314"/>
                  </a:cxn>
                  <a:cxn ang="0">
                    <a:pos x="478" y="335"/>
                  </a:cxn>
                  <a:cxn ang="0">
                    <a:pos x="471" y="355"/>
                  </a:cxn>
                  <a:cxn ang="0">
                    <a:pos x="462" y="370"/>
                  </a:cxn>
                  <a:cxn ang="0">
                    <a:pos x="452" y="390"/>
                  </a:cxn>
                  <a:cxn ang="0">
                    <a:pos x="442" y="406"/>
                  </a:cxn>
                  <a:cxn ang="0">
                    <a:pos x="404" y="406"/>
                  </a:cxn>
                  <a:cxn ang="0">
                    <a:pos x="422" y="411"/>
                  </a:cxn>
                  <a:cxn ang="0">
                    <a:pos x="412" y="431"/>
                  </a:cxn>
                  <a:cxn ang="0">
                    <a:pos x="398" y="441"/>
                  </a:cxn>
                  <a:cxn ang="0">
                    <a:pos x="383" y="456"/>
                  </a:cxn>
                  <a:cxn ang="0">
                    <a:pos x="365" y="467"/>
                  </a:cxn>
                  <a:cxn ang="0">
                    <a:pos x="346" y="477"/>
                  </a:cxn>
                  <a:cxn ang="0">
                    <a:pos x="420" y="477"/>
                  </a:cxn>
                  <a:cxn ang="0">
                    <a:pos x="426" y="472"/>
                  </a:cxn>
                  <a:cxn ang="0">
                    <a:pos x="442" y="461"/>
                  </a:cxn>
                  <a:cxn ang="0">
                    <a:pos x="458" y="446"/>
                  </a:cxn>
                  <a:cxn ang="0">
                    <a:pos x="472" y="426"/>
                  </a:cxn>
                  <a:cxn ang="0">
                    <a:pos x="484" y="411"/>
                  </a:cxn>
                  <a:cxn ang="0">
                    <a:pos x="495" y="390"/>
                  </a:cxn>
                  <a:cxn ang="0">
                    <a:pos x="505" y="370"/>
                  </a:cxn>
                  <a:cxn ang="0">
                    <a:pos x="513" y="350"/>
                  </a:cxn>
                  <a:cxn ang="0">
                    <a:pos x="519" y="329"/>
                  </a:cxn>
                  <a:cxn ang="0">
                    <a:pos x="524" y="309"/>
                  </a:cxn>
                  <a:cxn ang="0">
                    <a:pos x="527" y="289"/>
                  </a:cxn>
                  <a:cxn ang="0">
                    <a:pos x="526" y="274"/>
                  </a:cxn>
                </a:cxnLst>
                <a:rect l="0" t="0" r="r" b="b"/>
                <a:pathLst>
                  <a:path w="528" h="528">
                    <a:moveTo>
                      <a:pt x="526" y="274"/>
                    </a:moveTo>
                    <a:lnTo>
                      <a:pt x="489" y="274"/>
                    </a:lnTo>
                    <a:lnTo>
                      <a:pt x="487" y="294"/>
                    </a:lnTo>
                    <a:lnTo>
                      <a:pt x="484" y="314"/>
                    </a:lnTo>
                    <a:lnTo>
                      <a:pt x="478" y="335"/>
                    </a:lnTo>
                    <a:lnTo>
                      <a:pt x="471" y="355"/>
                    </a:lnTo>
                    <a:lnTo>
                      <a:pt x="462" y="370"/>
                    </a:lnTo>
                    <a:lnTo>
                      <a:pt x="452" y="390"/>
                    </a:lnTo>
                    <a:lnTo>
                      <a:pt x="442" y="406"/>
                    </a:lnTo>
                    <a:lnTo>
                      <a:pt x="404" y="406"/>
                    </a:lnTo>
                    <a:lnTo>
                      <a:pt x="422" y="411"/>
                    </a:lnTo>
                    <a:lnTo>
                      <a:pt x="412" y="431"/>
                    </a:lnTo>
                    <a:lnTo>
                      <a:pt x="398" y="441"/>
                    </a:lnTo>
                    <a:lnTo>
                      <a:pt x="383" y="456"/>
                    </a:lnTo>
                    <a:lnTo>
                      <a:pt x="365" y="467"/>
                    </a:lnTo>
                    <a:lnTo>
                      <a:pt x="346" y="477"/>
                    </a:lnTo>
                    <a:lnTo>
                      <a:pt x="420" y="477"/>
                    </a:lnTo>
                    <a:lnTo>
                      <a:pt x="426" y="472"/>
                    </a:lnTo>
                    <a:lnTo>
                      <a:pt x="442" y="461"/>
                    </a:lnTo>
                    <a:lnTo>
                      <a:pt x="458" y="446"/>
                    </a:lnTo>
                    <a:lnTo>
                      <a:pt x="472" y="426"/>
                    </a:lnTo>
                    <a:lnTo>
                      <a:pt x="484" y="411"/>
                    </a:lnTo>
                    <a:lnTo>
                      <a:pt x="495" y="390"/>
                    </a:lnTo>
                    <a:lnTo>
                      <a:pt x="505" y="370"/>
                    </a:lnTo>
                    <a:lnTo>
                      <a:pt x="513" y="350"/>
                    </a:lnTo>
                    <a:lnTo>
                      <a:pt x="519" y="329"/>
                    </a:lnTo>
                    <a:lnTo>
                      <a:pt x="524" y="309"/>
                    </a:lnTo>
                    <a:lnTo>
                      <a:pt x="527" y="289"/>
                    </a:lnTo>
                    <a:lnTo>
                      <a:pt x="526" y="27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7" name="Freeform 169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168" y="401"/>
                  </a:cxn>
                  <a:cxn ang="0">
                    <a:pos x="131" y="401"/>
                  </a:cxn>
                  <a:cxn ang="0">
                    <a:pos x="143" y="416"/>
                  </a:cxn>
                  <a:cxn ang="0">
                    <a:pos x="154" y="436"/>
                  </a:cxn>
                  <a:cxn ang="0">
                    <a:pos x="165" y="451"/>
                  </a:cxn>
                  <a:cxn ang="0">
                    <a:pos x="176" y="467"/>
                  </a:cxn>
                  <a:cxn ang="0">
                    <a:pos x="196" y="467"/>
                  </a:cxn>
                  <a:cxn ang="0">
                    <a:pos x="192" y="461"/>
                  </a:cxn>
                  <a:cxn ang="0">
                    <a:pos x="180" y="446"/>
                  </a:cxn>
                  <a:cxn ang="0">
                    <a:pos x="170" y="426"/>
                  </a:cxn>
                  <a:cxn ang="0">
                    <a:pos x="160" y="406"/>
                  </a:cxn>
                  <a:cxn ang="0">
                    <a:pos x="168" y="401"/>
                  </a:cxn>
                </a:cxnLst>
                <a:rect l="0" t="0" r="r" b="b"/>
                <a:pathLst>
                  <a:path w="528" h="528">
                    <a:moveTo>
                      <a:pt x="168" y="401"/>
                    </a:moveTo>
                    <a:lnTo>
                      <a:pt x="131" y="401"/>
                    </a:lnTo>
                    <a:lnTo>
                      <a:pt x="143" y="416"/>
                    </a:lnTo>
                    <a:lnTo>
                      <a:pt x="154" y="436"/>
                    </a:lnTo>
                    <a:lnTo>
                      <a:pt x="165" y="451"/>
                    </a:lnTo>
                    <a:lnTo>
                      <a:pt x="176" y="467"/>
                    </a:lnTo>
                    <a:lnTo>
                      <a:pt x="196" y="467"/>
                    </a:lnTo>
                    <a:lnTo>
                      <a:pt x="192" y="461"/>
                    </a:lnTo>
                    <a:lnTo>
                      <a:pt x="180" y="446"/>
                    </a:lnTo>
                    <a:lnTo>
                      <a:pt x="170" y="426"/>
                    </a:lnTo>
                    <a:lnTo>
                      <a:pt x="160" y="406"/>
                    </a:lnTo>
                    <a:lnTo>
                      <a:pt x="168" y="40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8" name="Freeform 168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55" y="274"/>
                  </a:cxn>
                  <a:cxn ang="0">
                    <a:pos x="118" y="274"/>
                  </a:cxn>
                  <a:cxn ang="0">
                    <a:pos x="119" y="294"/>
                  </a:cxn>
                  <a:cxn ang="0">
                    <a:pos x="121" y="314"/>
                  </a:cxn>
                  <a:cxn ang="0">
                    <a:pos x="124" y="335"/>
                  </a:cxn>
                  <a:cxn ang="0">
                    <a:pos x="128" y="355"/>
                  </a:cxn>
                  <a:cxn ang="0">
                    <a:pos x="132" y="375"/>
                  </a:cxn>
                  <a:cxn ang="0">
                    <a:pos x="98" y="395"/>
                  </a:cxn>
                  <a:cxn ang="0">
                    <a:pos x="177" y="395"/>
                  </a:cxn>
                  <a:cxn ang="0">
                    <a:pos x="195" y="385"/>
                  </a:cxn>
                  <a:cxn ang="0">
                    <a:pos x="214" y="380"/>
                  </a:cxn>
                  <a:cxn ang="0">
                    <a:pos x="406" y="380"/>
                  </a:cxn>
                  <a:cxn ang="0">
                    <a:pos x="406" y="375"/>
                  </a:cxn>
                  <a:cxn ang="0">
                    <a:pos x="156" y="375"/>
                  </a:cxn>
                  <a:cxn ang="0">
                    <a:pos x="148" y="355"/>
                  </a:cxn>
                  <a:cxn ang="0">
                    <a:pos x="143" y="340"/>
                  </a:cxn>
                  <a:cxn ang="0">
                    <a:pos x="139" y="319"/>
                  </a:cxn>
                  <a:cxn ang="0">
                    <a:pos x="136" y="299"/>
                  </a:cxn>
                  <a:cxn ang="0">
                    <a:pos x="135" y="279"/>
                  </a:cxn>
                  <a:cxn ang="0">
                    <a:pos x="255" y="274"/>
                  </a:cxn>
                </a:cxnLst>
                <a:rect l="0" t="0" r="r" b="b"/>
                <a:pathLst>
                  <a:path w="528" h="528">
                    <a:moveTo>
                      <a:pt x="255" y="274"/>
                    </a:moveTo>
                    <a:lnTo>
                      <a:pt x="118" y="274"/>
                    </a:lnTo>
                    <a:lnTo>
                      <a:pt x="119" y="294"/>
                    </a:lnTo>
                    <a:lnTo>
                      <a:pt x="121" y="314"/>
                    </a:lnTo>
                    <a:lnTo>
                      <a:pt x="124" y="335"/>
                    </a:lnTo>
                    <a:lnTo>
                      <a:pt x="128" y="355"/>
                    </a:lnTo>
                    <a:lnTo>
                      <a:pt x="132" y="375"/>
                    </a:lnTo>
                    <a:lnTo>
                      <a:pt x="98" y="395"/>
                    </a:lnTo>
                    <a:lnTo>
                      <a:pt x="177" y="395"/>
                    </a:lnTo>
                    <a:lnTo>
                      <a:pt x="195" y="385"/>
                    </a:lnTo>
                    <a:lnTo>
                      <a:pt x="214" y="380"/>
                    </a:lnTo>
                    <a:lnTo>
                      <a:pt x="406" y="380"/>
                    </a:lnTo>
                    <a:lnTo>
                      <a:pt x="406" y="375"/>
                    </a:lnTo>
                    <a:lnTo>
                      <a:pt x="156" y="375"/>
                    </a:lnTo>
                    <a:lnTo>
                      <a:pt x="148" y="355"/>
                    </a:lnTo>
                    <a:lnTo>
                      <a:pt x="143" y="340"/>
                    </a:lnTo>
                    <a:lnTo>
                      <a:pt x="139" y="319"/>
                    </a:lnTo>
                    <a:lnTo>
                      <a:pt x="136" y="299"/>
                    </a:lnTo>
                    <a:lnTo>
                      <a:pt x="135" y="279"/>
                    </a:lnTo>
                    <a:lnTo>
                      <a:pt x="255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29" name="Freeform 167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39" y="365"/>
                  </a:cxn>
                  <a:cxn ang="0">
                    <a:pos x="194" y="365"/>
                  </a:cxn>
                  <a:cxn ang="0">
                    <a:pos x="156" y="375"/>
                  </a:cxn>
                  <a:cxn ang="0">
                    <a:pos x="378" y="375"/>
                  </a:cxn>
                  <a:cxn ang="0">
                    <a:pos x="339" y="365"/>
                  </a:cxn>
                </a:cxnLst>
                <a:rect l="0" t="0" r="r" b="b"/>
                <a:pathLst>
                  <a:path w="528" h="528">
                    <a:moveTo>
                      <a:pt x="339" y="365"/>
                    </a:moveTo>
                    <a:lnTo>
                      <a:pt x="194" y="365"/>
                    </a:lnTo>
                    <a:lnTo>
                      <a:pt x="156" y="375"/>
                    </a:lnTo>
                    <a:lnTo>
                      <a:pt x="378" y="375"/>
                    </a:lnTo>
                    <a:lnTo>
                      <a:pt x="339" y="36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0" name="Freeform 166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89" y="274"/>
                  </a:cxn>
                  <a:cxn ang="0">
                    <a:pos x="392" y="274"/>
                  </a:cxn>
                  <a:cxn ang="0">
                    <a:pos x="391" y="294"/>
                  </a:cxn>
                  <a:cxn ang="0">
                    <a:pos x="389" y="314"/>
                  </a:cxn>
                  <a:cxn ang="0">
                    <a:pos x="386" y="335"/>
                  </a:cxn>
                  <a:cxn ang="0">
                    <a:pos x="382" y="355"/>
                  </a:cxn>
                  <a:cxn ang="0">
                    <a:pos x="378" y="375"/>
                  </a:cxn>
                  <a:cxn ang="0">
                    <a:pos x="406" y="375"/>
                  </a:cxn>
                  <a:cxn ang="0">
                    <a:pos x="405" y="365"/>
                  </a:cxn>
                  <a:cxn ang="0">
                    <a:pos x="405" y="345"/>
                  </a:cxn>
                  <a:cxn ang="0">
                    <a:pos x="406" y="329"/>
                  </a:cxn>
                  <a:cxn ang="0">
                    <a:pos x="407" y="309"/>
                  </a:cxn>
                  <a:cxn ang="0">
                    <a:pos x="408" y="289"/>
                  </a:cxn>
                  <a:cxn ang="0">
                    <a:pos x="489" y="274"/>
                  </a:cxn>
                </a:cxnLst>
                <a:rect l="0" t="0" r="r" b="b"/>
                <a:pathLst>
                  <a:path w="528" h="528">
                    <a:moveTo>
                      <a:pt x="489" y="274"/>
                    </a:moveTo>
                    <a:lnTo>
                      <a:pt x="392" y="274"/>
                    </a:lnTo>
                    <a:lnTo>
                      <a:pt x="391" y="294"/>
                    </a:lnTo>
                    <a:lnTo>
                      <a:pt x="389" y="314"/>
                    </a:lnTo>
                    <a:lnTo>
                      <a:pt x="386" y="335"/>
                    </a:lnTo>
                    <a:lnTo>
                      <a:pt x="382" y="355"/>
                    </a:lnTo>
                    <a:lnTo>
                      <a:pt x="378" y="375"/>
                    </a:lnTo>
                    <a:lnTo>
                      <a:pt x="406" y="375"/>
                    </a:lnTo>
                    <a:lnTo>
                      <a:pt x="405" y="365"/>
                    </a:lnTo>
                    <a:lnTo>
                      <a:pt x="405" y="345"/>
                    </a:lnTo>
                    <a:lnTo>
                      <a:pt x="406" y="329"/>
                    </a:lnTo>
                    <a:lnTo>
                      <a:pt x="407" y="309"/>
                    </a:lnTo>
                    <a:lnTo>
                      <a:pt x="408" y="289"/>
                    </a:lnTo>
                    <a:lnTo>
                      <a:pt x="489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1" name="Freeform 165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274"/>
                  </a:cxn>
                  <a:cxn ang="0">
                    <a:pos x="255" y="274"/>
                  </a:cxn>
                  <a:cxn ang="0">
                    <a:pos x="255" y="360"/>
                  </a:cxn>
                  <a:cxn ang="0">
                    <a:pos x="234" y="360"/>
                  </a:cxn>
                  <a:cxn ang="0">
                    <a:pos x="214" y="365"/>
                  </a:cxn>
                  <a:cxn ang="0">
                    <a:pos x="299" y="365"/>
                  </a:cxn>
                  <a:cxn ang="0">
                    <a:pos x="279" y="360"/>
                  </a:cxn>
                  <a:cxn ang="0">
                    <a:pos x="272" y="274"/>
                  </a:cxn>
                </a:cxnLst>
                <a:rect l="0" t="0" r="r" b="b"/>
                <a:pathLst>
                  <a:path w="528" h="528">
                    <a:moveTo>
                      <a:pt x="272" y="274"/>
                    </a:moveTo>
                    <a:lnTo>
                      <a:pt x="255" y="274"/>
                    </a:lnTo>
                    <a:lnTo>
                      <a:pt x="255" y="360"/>
                    </a:lnTo>
                    <a:lnTo>
                      <a:pt x="234" y="360"/>
                    </a:lnTo>
                    <a:lnTo>
                      <a:pt x="214" y="365"/>
                    </a:lnTo>
                    <a:lnTo>
                      <a:pt x="299" y="365"/>
                    </a:lnTo>
                    <a:lnTo>
                      <a:pt x="279" y="360"/>
                    </a:lnTo>
                    <a:lnTo>
                      <a:pt x="272" y="27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2" name="Freeform 164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05" y="55"/>
                  </a:cxn>
                  <a:cxn ang="0">
                    <a:pos x="183" y="55"/>
                  </a:cxn>
                  <a:cxn ang="0">
                    <a:pos x="172" y="71"/>
                  </a:cxn>
                  <a:cxn ang="0">
                    <a:pos x="162" y="86"/>
                  </a:cxn>
                  <a:cxn ang="0">
                    <a:pos x="152" y="106"/>
                  </a:cxn>
                  <a:cxn ang="0">
                    <a:pos x="144" y="121"/>
                  </a:cxn>
                  <a:cxn ang="0">
                    <a:pos x="123" y="126"/>
                  </a:cxn>
                  <a:cxn ang="0">
                    <a:pos x="85" y="126"/>
                  </a:cxn>
                  <a:cxn ang="0">
                    <a:pos x="103" y="137"/>
                  </a:cxn>
                  <a:cxn ang="0">
                    <a:pos x="121" y="142"/>
                  </a:cxn>
                  <a:cxn ang="0">
                    <a:pos x="122" y="162"/>
                  </a:cxn>
                  <a:cxn ang="0">
                    <a:pos x="122" y="182"/>
                  </a:cxn>
                  <a:cxn ang="0">
                    <a:pos x="121" y="203"/>
                  </a:cxn>
                  <a:cxn ang="0">
                    <a:pos x="120" y="223"/>
                  </a:cxn>
                  <a:cxn ang="0">
                    <a:pos x="119" y="243"/>
                  </a:cxn>
                  <a:cxn ang="0">
                    <a:pos x="38" y="258"/>
                  </a:cxn>
                  <a:cxn ang="0">
                    <a:pos x="135" y="258"/>
                  </a:cxn>
                  <a:cxn ang="0">
                    <a:pos x="136" y="238"/>
                  </a:cxn>
                  <a:cxn ang="0">
                    <a:pos x="138" y="218"/>
                  </a:cxn>
                  <a:cxn ang="0">
                    <a:pos x="141" y="197"/>
                  </a:cxn>
                  <a:cxn ang="0">
                    <a:pos x="144" y="177"/>
                  </a:cxn>
                  <a:cxn ang="0">
                    <a:pos x="149" y="157"/>
                  </a:cxn>
                  <a:cxn ang="0">
                    <a:pos x="394" y="157"/>
                  </a:cxn>
                  <a:cxn ang="0">
                    <a:pos x="400" y="152"/>
                  </a:cxn>
                  <a:cxn ang="0">
                    <a:pos x="234" y="152"/>
                  </a:cxn>
                  <a:cxn ang="0">
                    <a:pos x="214" y="147"/>
                  </a:cxn>
                  <a:cxn ang="0">
                    <a:pos x="194" y="147"/>
                  </a:cxn>
                  <a:cxn ang="0">
                    <a:pos x="156" y="137"/>
                  </a:cxn>
                  <a:cxn ang="0">
                    <a:pos x="164" y="116"/>
                  </a:cxn>
                  <a:cxn ang="0">
                    <a:pos x="174" y="96"/>
                  </a:cxn>
                  <a:cxn ang="0">
                    <a:pos x="185" y="81"/>
                  </a:cxn>
                  <a:cxn ang="0">
                    <a:pos x="197" y="65"/>
                  </a:cxn>
                  <a:cxn ang="0">
                    <a:pos x="205" y="55"/>
                  </a:cxn>
                </a:cxnLst>
                <a:rect l="0" t="0" r="r" b="b"/>
                <a:pathLst>
                  <a:path w="528" h="528">
                    <a:moveTo>
                      <a:pt x="205" y="55"/>
                    </a:moveTo>
                    <a:lnTo>
                      <a:pt x="183" y="55"/>
                    </a:lnTo>
                    <a:lnTo>
                      <a:pt x="172" y="71"/>
                    </a:lnTo>
                    <a:lnTo>
                      <a:pt x="162" y="86"/>
                    </a:lnTo>
                    <a:lnTo>
                      <a:pt x="152" y="106"/>
                    </a:lnTo>
                    <a:lnTo>
                      <a:pt x="144" y="121"/>
                    </a:lnTo>
                    <a:lnTo>
                      <a:pt x="123" y="126"/>
                    </a:lnTo>
                    <a:lnTo>
                      <a:pt x="85" y="126"/>
                    </a:lnTo>
                    <a:lnTo>
                      <a:pt x="103" y="137"/>
                    </a:lnTo>
                    <a:lnTo>
                      <a:pt x="121" y="142"/>
                    </a:lnTo>
                    <a:lnTo>
                      <a:pt x="122" y="162"/>
                    </a:lnTo>
                    <a:lnTo>
                      <a:pt x="122" y="182"/>
                    </a:lnTo>
                    <a:lnTo>
                      <a:pt x="121" y="203"/>
                    </a:lnTo>
                    <a:lnTo>
                      <a:pt x="120" y="223"/>
                    </a:lnTo>
                    <a:lnTo>
                      <a:pt x="119" y="243"/>
                    </a:lnTo>
                    <a:lnTo>
                      <a:pt x="38" y="258"/>
                    </a:lnTo>
                    <a:lnTo>
                      <a:pt x="135" y="258"/>
                    </a:lnTo>
                    <a:lnTo>
                      <a:pt x="136" y="238"/>
                    </a:lnTo>
                    <a:lnTo>
                      <a:pt x="138" y="218"/>
                    </a:lnTo>
                    <a:lnTo>
                      <a:pt x="141" y="197"/>
                    </a:lnTo>
                    <a:lnTo>
                      <a:pt x="144" y="177"/>
                    </a:lnTo>
                    <a:lnTo>
                      <a:pt x="149" y="157"/>
                    </a:lnTo>
                    <a:lnTo>
                      <a:pt x="394" y="157"/>
                    </a:lnTo>
                    <a:lnTo>
                      <a:pt x="400" y="152"/>
                    </a:lnTo>
                    <a:lnTo>
                      <a:pt x="234" y="152"/>
                    </a:lnTo>
                    <a:lnTo>
                      <a:pt x="214" y="147"/>
                    </a:lnTo>
                    <a:lnTo>
                      <a:pt x="194" y="147"/>
                    </a:lnTo>
                    <a:lnTo>
                      <a:pt x="156" y="137"/>
                    </a:lnTo>
                    <a:lnTo>
                      <a:pt x="164" y="116"/>
                    </a:lnTo>
                    <a:lnTo>
                      <a:pt x="174" y="96"/>
                    </a:lnTo>
                    <a:lnTo>
                      <a:pt x="185" y="81"/>
                    </a:lnTo>
                    <a:lnTo>
                      <a:pt x="197" y="65"/>
                    </a:lnTo>
                    <a:lnTo>
                      <a:pt x="205" y="5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33" name="Freeform 163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167"/>
                  </a:cxn>
                  <a:cxn ang="0">
                    <a:pos x="248" y="167"/>
                  </a:cxn>
                  <a:cxn ang="0">
                    <a:pos x="255" y="258"/>
                  </a:cxn>
                  <a:cxn ang="0">
                    <a:pos x="272" y="258"/>
                  </a:cxn>
                  <a:cxn ang="0">
                    <a:pos x="272" y="167"/>
                  </a:cxn>
                </a:cxnLst>
                <a:rect l="0" t="0" r="r" b="b"/>
                <a:pathLst>
                  <a:path w="528" h="528">
                    <a:moveTo>
                      <a:pt x="272" y="167"/>
                    </a:moveTo>
                    <a:lnTo>
                      <a:pt x="248" y="167"/>
                    </a:lnTo>
                    <a:lnTo>
                      <a:pt x="255" y="258"/>
                    </a:lnTo>
                    <a:lnTo>
                      <a:pt x="272" y="258"/>
                    </a:lnTo>
                    <a:lnTo>
                      <a:pt x="272" y="16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4" name="Freeform 162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94" y="157"/>
                  </a:cxn>
                  <a:cxn ang="0">
                    <a:pos x="371" y="157"/>
                  </a:cxn>
                  <a:cxn ang="0">
                    <a:pos x="378" y="172"/>
                  </a:cxn>
                  <a:cxn ang="0">
                    <a:pos x="384" y="192"/>
                  </a:cxn>
                  <a:cxn ang="0">
                    <a:pos x="388" y="213"/>
                  </a:cxn>
                  <a:cxn ang="0">
                    <a:pos x="390" y="233"/>
                  </a:cxn>
                  <a:cxn ang="0">
                    <a:pos x="392" y="253"/>
                  </a:cxn>
                  <a:cxn ang="0">
                    <a:pos x="272" y="258"/>
                  </a:cxn>
                  <a:cxn ang="0">
                    <a:pos x="408" y="258"/>
                  </a:cxn>
                  <a:cxn ang="0">
                    <a:pos x="407" y="238"/>
                  </a:cxn>
                  <a:cxn ang="0">
                    <a:pos x="405" y="218"/>
                  </a:cxn>
                  <a:cxn ang="0">
                    <a:pos x="403" y="197"/>
                  </a:cxn>
                  <a:cxn ang="0">
                    <a:pos x="399" y="177"/>
                  </a:cxn>
                  <a:cxn ang="0">
                    <a:pos x="394" y="157"/>
                  </a:cxn>
                </a:cxnLst>
                <a:rect l="0" t="0" r="r" b="b"/>
                <a:pathLst>
                  <a:path w="528" h="528">
                    <a:moveTo>
                      <a:pt x="394" y="157"/>
                    </a:moveTo>
                    <a:lnTo>
                      <a:pt x="371" y="157"/>
                    </a:lnTo>
                    <a:lnTo>
                      <a:pt x="378" y="172"/>
                    </a:lnTo>
                    <a:lnTo>
                      <a:pt x="384" y="192"/>
                    </a:lnTo>
                    <a:lnTo>
                      <a:pt x="388" y="213"/>
                    </a:lnTo>
                    <a:lnTo>
                      <a:pt x="390" y="233"/>
                    </a:lnTo>
                    <a:lnTo>
                      <a:pt x="392" y="253"/>
                    </a:lnTo>
                    <a:lnTo>
                      <a:pt x="272" y="258"/>
                    </a:lnTo>
                    <a:lnTo>
                      <a:pt x="408" y="258"/>
                    </a:lnTo>
                    <a:lnTo>
                      <a:pt x="407" y="238"/>
                    </a:lnTo>
                    <a:lnTo>
                      <a:pt x="405" y="218"/>
                    </a:lnTo>
                    <a:lnTo>
                      <a:pt x="403" y="197"/>
                    </a:lnTo>
                    <a:lnTo>
                      <a:pt x="399" y="177"/>
                    </a:lnTo>
                    <a:lnTo>
                      <a:pt x="394" y="15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5" name="Freeform 161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91" y="137"/>
                  </a:cxn>
                  <a:cxn ang="0">
                    <a:pos x="428" y="137"/>
                  </a:cxn>
                  <a:cxn ang="0">
                    <a:pos x="445" y="147"/>
                  </a:cxn>
                  <a:cxn ang="0">
                    <a:pos x="458" y="162"/>
                  </a:cxn>
                  <a:cxn ang="0">
                    <a:pos x="469" y="182"/>
                  </a:cxn>
                  <a:cxn ang="0">
                    <a:pos x="478" y="197"/>
                  </a:cxn>
                  <a:cxn ang="0">
                    <a:pos x="484" y="218"/>
                  </a:cxn>
                  <a:cxn ang="0">
                    <a:pos x="487" y="238"/>
                  </a:cxn>
                  <a:cxn ang="0">
                    <a:pos x="489" y="258"/>
                  </a:cxn>
                  <a:cxn ang="0">
                    <a:pos x="525" y="258"/>
                  </a:cxn>
                  <a:cxn ang="0">
                    <a:pos x="523" y="238"/>
                  </a:cxn>
                  <a:cxn ang="0">
                    <a:pos x="519" y="213"/>
                  </a:cxn>
                  <a:cxn ang="0">
                    <a:pos x="513" y="192"/>
                  </a:cxn>
                  <a:cxn ang="0">
                    <a:pos x="505" y="167"/>
                  </a:cxn>
                  <a:cxn ang="0">
                    <a:pos x="496" y="147"/>
                  </a:cxn>
                  <a:cxn ang="0">
                    <a:pos x="491" y="137"/>
                  </a:cxn>
                </a:cxnLst>
                <a:rect l="0" t="0" r="r" b="b"/>
                <a:pathLst>
                  <a:path w="528" h="528">
                    <a:moveTo>
                      <a:pt x="491" y="137"/>
                    </a:moveTo>
                    <a:lnTo>
                      <a:pt x="428" y="137"/>
                    </a:lnTo>
                    <a:lnTo>
                      <a:pt x="445" y="147"/>
                    </a:lnTo>
                    <a:lnTo>
                      <a:pt x="458" y="162"/>
                    </a:lnTo>
                    <a:lnTo>
                      <a:pt x="469" y="182"/>
                    </a:lnTo>
                    <a:lnTo>
                      <a:pt x="478" y="197"/>
                    </a:lnTo>
                    <a:lnTo>
                      <a:pt x="484" y="218"/>
                    </a:lnTo>
                    <a:lnTo>
                      <a:pt x="487" y="238"/>
                    </a:lnTo>
                    <a:lnTo>
                      <a:pt x="489" y="258"/>
                    </a:lnTo>
                    <a:lnTo>
                      <a:pt x="525" y="258"/>
                    </a:lnTo>
                    <a:lnTo>
                      <a:pt x="523" y="238"/>
                    </a:lnTo>
                    <a:lnTo>
                      <a:pt x="519" y="213"/>
                    </a:lnTo>
                    <a:lnTo>
                      <a:pt x="513" y="192"/>
                    </a:lnTo>
                    <a:lnTo>
                      <a:pt x="505" y="167"/>
                    </a:lnTo>
                    <a:lnTo>
                      <a:pt x="496" y="147"/>
                    </a:lnTo>
                    <a:lnTo>
                      <a:pt x="491" y="13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6" name="Freeform 160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52" y="157"/>
                  </a:cxn>
                  <a:cxn ang="0">
                    <a:pos x="149" y="157"/>
                  </a:cxn>
                  <a:cxn ang="0">
                    <a:pos x="168" y="162"/>
                  </a:cxn>
                  <a:cxn ang="0">
                    <a:pos x="188" y="162"/>
                  </a:cxn>
                  <a:cxn ang="0">
                    <a:pos x="207" y="167"/>
                  </a:cxn>
                  <a:cxn ang="0">
                    <a:pos x="313" y="167"/>
                  </a:cxn>
                  <a:cxn ang="0">
                    <a:pos x="352" y="157"/>
                  </a:cxn>
                </a:cxnLst>
                <a:rect l="0" t="0" r="r" b="b"/>
                <a:pathLst>
                  <a:path w="528" h="528">
                    <a:moveTo>
                      <a:pt x="352" y="157"/>
                    </a:moveTo>
                    <a:lnTo>
                      <a:pt x="149" y="157"/>
                    </a:lnTo>
                    <a:lnTo>
                      <a:pt x="168" y="162"/>
                    </a:lnTo>
                    <a:lnTo>
                      <a:pt x="188" y="162"/>
                    </a:lnTo>
                    <a:lnTo>
                      <a:pt x="207" y="167"/>
                    </a:lnTo>
                    <a:lnTo>
                      <a:pt x="313" y="167"/>
                    </a:lnTo>
                    <a:lnTo>
                      <a:pt x="352" y="15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7" name="Freeform 159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2" y="40"/>
                  </a:cxn>
                  <a:cxn ang="0">
                    <a:pos x="250" y="40"/>
                  </a:cxn>
                  <a:cxn ang="0">
                    <a:pos x="255" y="152"/>
                  </a:cxn>
                  <a:cxn ang="0">
                    <a:pos x="291" y="152"/>
                  </a:cxn>
                  <a:cxn ang="0">
                    <a:pos x="272" y="40"/>
                  </a:cxn>
                </a:cxnLst>
                <a:rect l="0" t="0" r="r" b="b"/>
                <a:pathLst>
                  <a:path w="528" h="528">
                    <a:moveTo>
                      <a:pt x="272" y="40"/>
                    </a:moveTo>
                    <a:lnTo>
                      <a:pt x="250" y="40"/>
                    </a:lnTo>
                    <a:lnTo>
                      <a:pt x="255" y="152"/>
                    </a:lnTo>
                    <a:lnTo>
                      <a:pt x="291" y="152"/>
                    </a:lnTo>
                    <a:lnTo>
                      <a:pt x="272" y="4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8" name="Freeform 158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396" y="40"/>
                  </a:cxn>
                  <a:cxn ang="0">
                    <a:pos x="297" y="40"/>
                  </a:cxn>
                  <a:cxn ang="0">
                    <a:pos x="309" y="45"/>
                  </a:cxn>
                  <a:cxn ang="0">
                    <a:pos x="323" y="55"/>
                  </a:cxn>
                  <a:cxn ang="0">
                    <a:pos x="335" y="71"/>
                  </a:cxn>
                  <a:cxn ang="0">
                    <a:pos x="347" y="86"/>
                  </a:cxn>
                  <a:cxn ang="0">
                    <a:pos x="357" y="106"/>
                  </a:cxn>
                  <a:cxn ang="0">
                    <a:pos x="366" y="126"/>
                  </a:cxn>
                  <a:cxn ang="0">
                    <a:pos x="350" y="137"/>
                  </a:cxn>
                  <a:cxn ang="0">
                    <a:pos x="332" y="142"/>
                  </a:cxn>
                  <a:cxn ang="0">
                    <a:pos x="312" y="147"/>
                  </a:cxn>
                  <a:cxn ang="0">
                    <a:pos x="291" y="152"/>
                  </a:cxn>
                  <a:cxn ang="0">
                    <a:pos x="400" y="152"/>
                  </a:cxn>
                  <a:cxn ang="0">
                    <a:pos x="411" y="142"/>
                  </a:cxn>
                  <a:cxn ang="0">
                    <a:pos x="428" y="137"/>
                  </a:cxn>
                  <a:cxn ang="0">
                    <a:pos x="491" y="137"/>
                  </a:cxn>
                  <a:cxn ang="0">
                    <a:pos x="488" y="131"/>
                  </a:cxn>
                  <a:cxn ang="0">
                    <a:pos x="394" y="131"/>
                  </a:cxn>
                  <a:cxn ang="0">
                    <a:pos x="382" y="111"/>
                  </a:cxn>
                  <a:cxn ang="0">
                    <a:pos x="371" y="96"/>
                  </a:cxn>
                  <a:cxn ang="0">
                    <a:pos x="361" y="76"/>
                  </a:cxn>
                  <a:cxn ang="0">
                    <a:pos x="350" y="60"/>
                  </a:cxn>
                  <a:cxn ang="0">
                    <a:pos x="425" y="60"/>
                  </a:cxn>
                  <a:cxn ang="0">
                    <a:pos x="414" y="50"/>
                  </a:cxn>
                  <a:cxn ang="0">
                    <a:pos x="396" y="40"/>
                  </a:cxn>
                </a:cxnLst>
                <a:rect l="0" t="0" r="r" b="b"/>
                <a:pathLst>
                  <a:path w="528" h="528">
                    <a:moveTo>
                      <a:pt x="396" y="40"/>
                    </a:moveTo>
                    <a:lnTo>
                      <a:pt x="297" y="40"/>
                    </a:lnTo>
                    <a:lnTo>
                      <a:pt x="309" y="45"/>
                    </a:lnTo>
                    <a:lnTo>
                      <a:pt x="323" y="55"/>
                    </a:lnTo>
                    <a:lnTo>
                      <a:pt x="335" y="71"/>
                    </a:lnTo>
                    <a:lnTo>
                      <a:pt x="347" y="86"/>
                    </a:lnTo>
                    <a:lnTo>
                      <a:pt x="357" y="106"/>
                    </a:lnTo>
                    <a:lnTo>
                      <a:pt x="366" y="126"/>
                    </a:lnTo>
                    <a:lnTo>
                      <a:pt x="350" y="137"/>
                    </a:lnTo>
                    <a:lnTo>
                      <a:pt x="332" y="142"/>
                    </a:lnTo>
                    <a:lnTo>
                      <a:pt x="312" y="147"/>
                    </a:lnTo>
                    <a:lnTo>
                      <a:pt x="291" y="152"/>
                    </a:lnTo>
                    <a:lnTo>
                      <a:pt x="400" y="152"/>
                    </a:lnTo>
                    <a:lnTo>
                      <a:pt x="411" y="142"/>
                    </a:lnTo>
                    <a:lnTo>
                      <a:pt x="428" y="137"/>
                    </a:lnTo>
                    <a:lnTo>
                      <a:pt x="491" y="137"/>
                    </a:lnTo>
                    <a:lnTo>
                      <a:pt x="488" y="131"/>
                    </a:lnTo>
                    <a:lnTo>
                      <a:pt x="394" y="131"/>
                    </a:lnTo>
                    <a:lnTo>
                      <a:pt x="382" y="111"/>
                    </a:lnTo>
                    <a:lnTo>
                      <a:pt x="371" y="96"/>
                    </a:lnTo>
                    <a:lnTo>
                      <a:pt x="361" y="76"/>
                    </a:lnTo>
                    <a:lnTo>
                      <a:pt x="350" y="60"/>
                    </a:lnTo>
                    <a:lnTo>
                      <a:pt x="425" y="60"/>
                    </a:lnTo>
                    <a:lnTo>
                      <a:pt x="414" y="50"/>
                    </a:lnTo>
                    <a:lnTo>
                      <a:pt x="396" y="4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9" name="Freeform 157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425" y="60"/>
                  </a:cxn>
                  <a:cxn ang="0">
                    <a:pos x="350" y="60"/>
                  </a:cxn>
                  <a:cxn ang="0">
                    <a:pos x="367" y="65"/>
                  </a:cxn>
                  <a:cxn ang="0">
                    <a:pos x="402" y="86"/>
                  </a:cxn>
                  <a:cxn ang="0">
                    <a:pos x="418" y="101"/>
                  </a:cxn>
                  <a:cxn ang="0">
                    <a:pos x="430" y="116"/>
                  </a:cxn>
                  <a:cxn ang="0">
                    <a:pos x="413" y="121"/>
                  </a:cxn>
                  <a:cxn ang="0">
                    <a:pos x="394" y="131"/>
                  </a:cxn>
                  <a:cxn ang="0">
                    <a:pos x="488" y="131"/>
                  </a:cxn>
                  <a:cxn ang="0">
                    <a:pos x="486" y="126"/>
                  </a:cxn>
                  <a:cxn ang="0">
                    <a:pos x="474" y="111"/>
                  </a:cxn>
                  <a:cxn ang="0">
                    <a:pos x="461" y="96"/>
                  </a:cxn>
                  <a:cxn ang="0">
                    <a:pos x="446" y="76"/>
                  </a:cxn>
                  <a:cxn ang="0">
                    <a:pos x="431" y="65"/>
                  </a:cxn>
                  <a:cxn ang="0">
                    <a:pos x="425" y="60"/>
                  </a:cxn>
                </a:cxnLst>
                <a:rect l="0" t="0" r="r" b="b"/>
                <a:pathLst>
                  <a:path w="528" h="528">
                    <a:moveTo>
                      <a:pt x="425" y="60"/>
                    </a:moveTo>
                    <a:lnTo>
                      <a:pt x="350" y="60"/>
                    </a:lnTo>
                    <a:lnTo>
                      <a:pt x="367" y="65"/>
                    </a:lnTo>
                    <a:lnTo>
                      <a:pt x="402" y="86"/>
                    </a:lnTo>
                    <a:lnTo>
                      <a:pt x="418" y="101"/>
                    </a:lnTo>
                    <a:lnTo>
                      <a:pt x="430" y="116"/>
                    </a:lnTo>
                    <a:lnTo>
                      <a:pt x="413" y="121"/>
                    </a:lnTo>
                    <a:lnTo>
                      <a:pt x="394" y="131"/>
                    </a:lnTo>
                    <a:lnTo>
                      <a:pt x="488" y="131"/>
                    </a:lnTo>
                    <a:lnTo>
                      <a:pt x="486" y="126"/>
                    </a:lnTo>
                    <a:lnTo>
                      <a:pt x="474" y="111"/>
                    </a:lnTo>
                    <a:lnTo>
                      <a:pt x="461" y="96"/>
                    </a:lnTo>
                    <a:lnTo>
                      <a:pt x="446" y="76"/>
                    </a:lnTo>
                    <a:lnTo>
                      <a:pt x="431" y="65"/>
                    </a:lnTo>
                    <a:lnTo>
                      <a:pt x="425" y="6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40" name="Freeform 156"/>
              <p:cNvSpPr>
                <a:spLocks/>
              </p:cNvSpPr>
              <p:nvPr/>
            </p:nvSpPr>
            <p:spPr bwMode="auto">
              <a:xfrm>
                <a:off x="580" y="36"/>
                <a:ext cx="528" cy="528"/>
              </a:xfrm>
              <a:custGeom>
                <a:avLst/>
                <a:gdLst/>
                <a:ahLst/>
                <a:cxnLst>
                  <a:cxn ang="0">
                    <a:pos x="274" y="0"/>
                  </a:cxn>
                  <a:cxn ang="0">
                    <a:pos x="263" y="0"/>
                  </a:cxn>
                  <a:cxn ang="0">
                    <a:pos x="240" y="5"/>
                  </a:cxn>
                  <a:cxn ang="0">
                    <a:pos x="296" y="5"/>
                  </a:cxn>
                  <a:cxn ang="0">
                    <a:pos x="274" y="0"/>
                  </a:cxn>
                </a:cxnLst>
                <a:rect l="0" t="0" r="r" b="b"/>
                <a:pathLst>
                  <a:path w="528" h="528">
                    <a:moveTo>
                      <a:pt x="274" y="0"/>
                    </a:moveTo>
                    <a:lnTo>
                      <a:pt x="263" y="0"/>
                    </a:lnTo>
                    <a:lnTo>
                      <a:pt x="240" y="5"/>
                    </a:lnTo>
                    <a:lnTo>
                      <a:pt x="296" y="5"/>
                    </a:lnTo>
                    <a:lnTo>
                      <a:pt x="274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</p:grpSp>
      </p:grpSp>
      <p:grpSp>
        <p:nvGrpSpPr>
          <p:cNvPr id="41" name="Gruppo 213"/>
          <p:cNvGrpSpPr/>
          <p:nvPr/>
        </p:nvGrpSpPr>
        <p:grpSpPr>
          <a:xfrm>
            <a:off x="6010946" y="6460604"/>
            <a:ext cx="1925312" cy="230832"/>
            <a:chOff x="4653136" y="9345488"/>
            <a:chExt cx="1925312" cy="230832"/>
          </a:xfrm>
        </p:grpSpPr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4859708" y="9345488"/>
              <a:ext cx="171874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contact@stopandgoproject.eu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" name="Group 148"/>
            <p:cNvGrpSpPr>
              <a:grpSpLocks noChangeAspect="1"/>
            </p:cNvGrpSpPr>
            <p:nvPr/>
          </p:nvGrpSpPr>
          <p:grpSpPr bwMode="auto">
            <a:xfrm>
              <a:off x="4653136" y="9388904"/>
              <a:ext cx="193215" cy="144000"/>
              <a:chOff x="578" y="789"/>
              <a:chExt cx="531" cy="394"/>
            </a:xfrm>
          </p:grpSpPr>
          <p:sp>
            <p:nvSpPr>
              <p:cNvPr id="44" name="Freeform 154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455" y="0"/>
                  </a:cxn>
                  <a:cxn ang="0">
                    <a:pos x="75" y="0"/>
                  </a:cxn>
                  <a:cxn ang="0">
                    <a:pos x="52" y="3"/>
                  </a:cxn>
                  <a:cxn ang="0">
                    <a:pos x="33" y="12"/>
                  </a:cxn>
                  <a:cxn ang="0">
                    <a:pos x="17" y="27"/>
                  </a:cxn>
                  <a:cxn ang="0">
                    <a:pos x="5" y="46"/>
                  </a:cxn>
                  <a:cxn ang="0">
                    <a:pos x="0" y="67"/>
                  </a:cxn>
                  <a:cxn ang="0">
                    <a:pos x="0" y="318"/>
                  </a:cxn>
                  <a:cxn ang="0">
                    <a:pos x="3" y="340"/>
                  </a:cxn>
                  <a:cxn ang="0">
                    <a:pos x="12" y="360"/>
                  </a:cxn>
                  <a:cxn ang="0">
                    <a:pos x="27" y="376"/>
                  </a:cxn>
                  <a:cxn ang="0">
                    <a:pos x="46" y="387"/>
                  </a:cxn>
                  <a:cxn ang="0">
                    <a:pos x="67" y="393"/>
                  </a:cxn>
                  <a:cxn ang="0">
                    <a:pos x="455" y="393"/>
                  </a:cxn>
                  <a:cxn ang="0">
                    <a:pos x="477" y="390"/>
                  </a:cxn>
                  <a:cxn ang="0">
                    <a:pos x="497" y="380"/>
                  </a:cxn>
                  <a:cxn ang="0">
                    <a:pos x="513" y="366"/>
                  </a:cxn>
                  <a:cxn ang="0">
                    <a:pos x="517" y="359"/>
                  </a:cxn>
                  <a:cxn ang="0">
                    <a:pos x="66" y="359"/>
                  </a:cxn>
                  <a:cxn ang="0">
                    <a:pos x="58" y="356"/>
                  </a:cxn>
                  <a:cxn ang="0">
                    <a:pos x="51" y="352"/>
                  </a:cxn>
                  <a:cxn ang="0">
                    <a:pos x="62" y="341"/>
                  </a:cxn>
                  <a:cxn ang="0">
                    <a:pos x="41" y="341"/>
                  </a:cxn>
                  <a:cxn ang="0">
                    <a:pos x="36" y="335"/>
                  </a:cxn>
                  <a:cxn ang="0">
                    <a:pos x="34" y="326"/>
                  </a:cxn>
                  <a:cxn ang="0">
                    <a:pos x="34" y="66"/>
                  </a:cxn>
                  <a:cxn ang="0">
                    <a:pos x="36" y="58"/>
                  </a:cxn>
                  <a:cxn ang="0">
                    <a:pos x="41" y="51"/>
                  </a:cxn>
                  <a:cxn ang="0">
                    <a:pos x="61" y="51"/>
                  </a:cxn>
                  <a:cxn ang="0">
                    <a:pos x="51" y="41"/>
                  </a:cxn>
                  <a:cxn ang="0">
                    <a:pos x="58" y="36"/>
                  </a:cxn>
                  <a:cxn ang="0">
                    <a:pos x="66" y="34"/>
                  </a:cxn>
                  <a:cxn ang="0">
                    <a:pos x="518" y="34"/>
                  </a:cxn>
                  <a:cxn ang="0">
                    <a:pos x="517" y="33"/>
                  </a:cxn>
                  <a:cxn ang="0">
                    <a:pos x="503" y="17"/>
                  </a:cxn>
                  <a:cxn ang="0">
                    <a:pos x="484" y="5"/>
                  </a:cxn>
                  <a:cxn ang="0">
                    <a:pos x="463" y="0"/>
                  </a:cxn>
                  <a:cxn ang="0">
                    <a:pos x="455" y="0"/>
                  </a:cxn>
                </a:cxnLst>
                <a:rect l="0" t="0" r="r" b="b"/>
                <a:pathLst>
                  <a:path w="531" h="394">
                    <a:moveTo>
                      <a:pt x="455" y="0"/>
                    </a:moveTo>
                    <a:lnTo>
                      <a:pt x="75" y="0"/>
                    </a:lnTo>
                    <a:lnTo>
                      <a:pt x="52" y="3"/>
                    </a:lnTo>
                    <a:lnTo>
                      <a:pt x="33" y="12"/>
                    </a:lnTo>
                    <a:lnTo>
                      <a:pt x="17" y="27"/>
                    </a:lnTo>
                    <a:lnTo>
                      <a:pt x="5" y="46"/>
                    </a:lnTo>
                    <a:lnTo>
                      <a:pt x="0" y="67"/>
                    </a:lnTo>
                    <a:lnTo>
                      <a:pt x="0" y="318"/>
                    </a:lnTo>
                    <a:lnTo>
                      <a:pt x="3" y="340"/>
                    </a:lnTo>
                    <a:lnTo>
                      <a:pt x="12" y="360"/>
                    </a:lnTo>
                    <a:lnTo>
                      <a:pt x="27" y="376"/>
                    </a:lnTo>
                    <a:lnTo>
                      <a:pt x="46" y="387"/>
                    </a:lnTo>
                    <a:lnTo>
                      <a:pt x="67" y="393"/>
                    </a:lnTo>
                    <a:lnTo>
                      <a:pt x="455" y="393"/>
                    </a:lnTo>
                    <a:lnTo>
                      <a:pt x="477" y="390"/>
                    </a:lnTo>
                    <a:lnTo>
                      <a:pt x="497" y="380"/>
                    </a:lnTo>
                    <a:lnTo>
                      <a:pt x="513" y="366"/>
                    </a:lnTo>
                    <a:lnTo>
                      <a:pt x="517" y="359"/>
                    </a:lnTo>
                    <a:lnTo>
                      <a:pt x="66" y="359"/>
                    </a:lnTo>
                    <a:lnTo>
                      <a:pt x="58" y="356"/>
                    </a:lnTo>
                    <a:lnTo>
                      <a:pt x="51" y="352"/>
                    </a:lnTo>
                    <a:lnTo>
                      <a:pt x="62" y="341"/>
                    </a:lnTo>
                    <a:lnTo>
                      <a:pt x="41" y="341"/>
                    </a:lnTo>
                    <a:lnTo>
                      <a:pt x="36" y="335"/>
                    </a:lnTo>
                    <a:lnTo>
                      <a:pt x="34" y="326"/>
                    </a:lnTo>
                    <a:lnTo>
                      <a:pt x="34" y="66"/>
                    </a:lnTo>
                    <a:lnTo>
                      <a:pt x="36" y="58"/>
                    </a:lnTo>
                    <a:lnTo>
                      <a:pt x="41" y="51"/>
                    </a:lnTo>
                    <a:lnTo>
                      <a:pt x="61" y="51"/>
                    </a:lnTo>
                    <a:lnTo>
                      <a:pt x="51" y="41"/>
                    </a:lnTo>
                    <a:lnTo>
                      <a:pt x="58" y="36"/>
                    </a:lnTo>
                    <a:lnTo>
                      <a:pt x="66" y="34"/>
                    </a:lnTo>
                    <a:lnTo>
                      <a:pt x="518" y="34"/>
                    </a:lnTo>
                    <a:lnTo>
                      <a:pt x="517" y="33"/>
                    </a:lnTo>
                    <a:lnTo>
                      <a:pt x="503" y="17"/>
                    </a:lnTo>
                    <a:lnTo>
                      <a:pt x="484" y="5"/>
                    </a:lnTo>
                    <a:lnTo>
                      <a:pt x="463" y="0"/>
                    </a:lnTo>
                    <a:lnTo>
                      <a:pt x="455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45" name="Freeform 153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357" y="214"/>
                  </a:cxn>
                  <a:cxn ang="0">
                    <a:pos x="347" y="225"/>
                  </a:cxn>
                  <a:cxn ang="0">
                    <a:pos x="476" y="354"/>
                  </a:cxn>
                  <a:cxn ang="0">
                    <a:pos x="469" y="357"/>
                  </a:cxn>
                  <a:cxn ang="0">
                    <a:pos x="462" y="359"/>
                  </a:cxn>
                  <a:cxn ang="0">
                    <a:pos x="517" y="359"/>
                  </a:cxn>
                  <a:cxn ang="0">
                    <a:pos x="524" y="347"/>
                  </a:cxn>
                  <a:cxn ang="0">
                    <a:pos x="525" y="344"/>
                  </a:cxn>
                  <a:cxn ang="0">
                    <a:pos x="487" y="344"/>
                  </a:cxn>
                  <a:cxn ang="0">
                    <a:pos x="357" y="214"/>
                  </a:cxn>
                </a:cxnLst>
                <a:rect l="0" t="0" r="r" b="b"/>
                <a:pathLst>
                  <a:path w="531" h="394">
                    <a:moveTo>
                      <a:pt x="357" y="214"/>
                    </a:moveTo>
                    <a:lnTo>
                      <a:pt x="347" y="225"/>
                    </a:lnTo>
                    <a:lnTo>
                      <a:pt x="476" y="354"/>
                    </a:lnTo>
                    <a:lnTo>
                      <a:pt x="469" y="357"/>
                    </a:lnTo>
                    <a:lnTo>
                      <a:pt x="462" y="359"/>
                    </a:lnTo>
                    <a:lnTo>
                      <a:pt x="517" y="359"/>
                    </a:lnTo>
                    <a:lnTo>
                      <a:pt x="524" y="347"/>
                    </a:lnTo>
                    <a:lnTo>
                      <a:pt x="525" y="344"/>
                    </a:lnTo>
                    <a:lnTo>
                      <a:pt x="487" y="344"/>
                    </a:lnTo>
                    <a:lnTo>
                      <a:pt x="357" y="21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46" name="Freeform 152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526" y="51"/>
                  </a:cxn>
                  <a:cxn ang="0">
                    <a:pos x="489" y="51"/>
                  </a:cxn>
                  <a:cxn ang="0">
                    <a:pos x="494" y="58"/>
                  </a:cxn>
                  <a:cxn ang="0">
                    <a:pos x="496" y="66"/>
                  </a:cxn>
                  <a:cxn ang="0">
                    <a:pos x="496" y="328"/>
                  </a:cxn>
                  <a:cxn ang="0">
                    <a:pos x="493" y="337"/>
                  </a:cxn>
                  <a:cxn ang="0">
                    <a:pos x="487" y="344"/>
                  </a:cxn>
                  <a:cxn ang="0">
                    <a:pos x="525" y="344"/>
                  </a:cxn>
                  <a:cxn ang="0">
                    <a:pos x="530" y="325"/>
                  </a:cxn>
                  <a:cxn ang="0">
                    <a:pos x="530" y="75"/>
                  </a:cxn>
                  <a:cxn ang="0">
                    <a:pos x="527" y="52"/>
                  </a:cxn>
                  <a:cxn ang="0">
                    <a:pos x="526" y="51"/>
                  </a:cxn>
                </a:cxnLst>
                <a:rect l="0" t="0" r="r" b="b"/>
                <a:pathLst>
                  <a:path w="531" h="394">
                    <a:moveTo>
                      <a:pt x="526" y="51"/>
                    </a:moveTo>
                    <a:lnTo>
                      <a:pt x="489" y="51"/>
                    </a:lnTo>
                    <a:lnTo>
                      <a:pt x="494" y="58"/>
                    </a:lnTo>
                    <a:lnTo>
                      <a:pt x="496" y="66"/>
                    </a:lnTo>
                    <a:lnTo>
                      <a:pt x="496" y="328"/>
                    </a:lnTo>
                    <a:lnTo>
                      <a:pt x="493" y="337"/>
                    </a:lnTo>
                    <a:lnTo>
                      <a:pt x="487" y="344"/>
                    </a:lnTo>
                    <a:lnTo>
                      <a:pt x="525" y="344"/>
                    </a:lnTo>
                    <a:lnTo>
                      <a:pt x="530" y="325"/>
                    </a:lnTo>
                    <a:lnTo>
                      <a:pt x="530" y="75"/>
                    </a:lnTo>
                    <a:lnTo>
                      <a:pt x="527" y="52"/>
                    </a:lnTo>
                    <a:lnTo>
                      <a:pt x="526" y="5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47" name="Freeform 151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168" y="214"/>
                  </a:cxn>
                  <a:cxn ang="0">
                    <a:pos x="41" y="341"/>
                  </a:cxn>
                  <a:cxn ang="0">
                    <a:pos x="62" y="341"/>
                  </a:cxn>
                  <a:cxn ang="0">
                    <a:pos x="178" y="225"/>
                  </a:cxn>
                  <a:cxn ang="0">
                    <a:pos x="168" y="214"/>
                  </a:cxn>
                </a:cxnLst>
                <a:rect l="0" t="0" r="r" b="b"/>
                <a:pathLst>
                  <a:path w="531" h="394">
                    <a:moveTo>
                      <a:pt x="168" y="214"/>
                    </a:moveTo>
                    <a:lnTo>
                      <a:pt x="41" y="341"/>
                    </a:lnTo>
                    <a:lnTo>
                      <a:pt x="62" y="341"/>
                    </a:lnTo>
                    <a:lnTo>
                      <a:pt x="178" y="225"/>
                    </a:lnTo>
                    <a:lnTo>
                      <a:pt x="168" y="21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48" name="Freeform 150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61" y="51"/>
                  </a:cxn>
                  <a:cxn ang="0">
                    <a:pos x="41" y="51"/>
                  </a:cxn>
                  <a:cxn ang="0">
                    <a:pos x="219" y="229"/>
                  </a:cxn>
                  <a:cxn ang="0">
                    <a:pos x="235" y="241"/>
                  </a:cxn>
                  <a:cxn ang="0">
                    <a:pos x="255" y="247"/>
                  </a:cxn>
                  <a:cxn ang="0">
                    <a:pos x="279" y="246"/>
                  </a:cxn>
                  <a:cxn ang="0">
                    <a:pos x="297" y="240"/>
                  </a:cxn>
                  <a:cxn ang="0">
                    <a:pos x="305" y="234"/>
                  </a:cxn>
                  <a:cxn ang="0">
                    <a:pos x="266" y="234"/>
                  </a:cxn>
                  <a:cxn ang="0">
                    <a:pos x="247" y="230"/>
                  </a:cxn>
                  <a:cxn ang="0">
                    <a:pos x="231" y="220"/>
                  </a:cxn>
                  <a:cxn ang="0">
                    <a:pos x="61" y="51"/>
                  </a:cxn>
                </a:cxnLst>
                <a:rect l="0" t="0" r="r" b="b"/>
                <a:pathLst>
                  <a:path w="531" h="394">
                    <a:moveTo>
                      <a:pt x="61" y="51"/>
                    </a:moveTo>
                    <a:lnTo>
                      <a:pt x="41" y="51"/>
                    </a:lnTo>
                    <a:lnTo>
                      <a:pt x="219" y="229"/>
                    </a:lnTo>
                    <a:lnTo>
                      <a:pt x="235" y="241"/>
                    </a:lnTo>
                    <a:lnTo>
                      <a:pt x="255" y="247"/>
                    </a:lnTo>
                    <a:lnTo>
                      <a:pt x="279" y="246"/>
                    </a:lnTo>
                    <a:lnTo>
                      <a:pt x="297" y="240"/>
                    </a:lnTo>
                    <a:lnTo>
                      <a:pt x="305" y="234"/>
                    </a:lnTo>
                    <a:lnTo>
                      <a:pt x="266" y="234"/>
                    </a:lnTo>
                    <a:lnTo>
                      <a:pt x="247" y="230"/>
                    </a:lnTo>
                    <a:lnTo>
                      <a:pt x="231" y="220"/>
                    </a:lnTo>
                    <a:lnTo>
                      <a:pt x="61" y="51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  <p:sp>
            <p:nvSpPr>
              <p:cNvPr id="49" name="Freeform 149"/>
              <p:cNvSpPr>
                <a:spLocks/>
              </p:cNvSpPr>
              <p:nvPr/>
            </p:nvSpPr>
            <p:spPr bwMode="auto">
              <a:xfrm>
                <a:off x="578" y="789"/>
                <a:ext cx="531" cy="394"/>
              </a:xfrm>
              <a:custGeom>
                <a:avLst/>
                <a:gdLst/>
                <a:ahLst/>
                <a:cxnLst>
                  <a:cxn ang="0">
                    <a:pos x="518" y="34"/>
                  </a:cxn>
                  <a:cxn ang="0">
                    <a:pos x="464" y="34"/>
                  </a:cxn>
                  <a:cxn ang="0">
                    <a:pos x="472" y="36"/>
                  </a:cxn>
                  <a:cxn ang="0">
                    <a:pos x="479" y="41"/>
                  </a:cxn>
                  <a:cxn ang="0">
                    <a:pos x="301" y="219"/>
                  </a:cxn>
                  <a:cxn ang="0">
                    <a:pos x="285" y="230"/>
                  </a:cxn>
                  <a:cxn ang="0">
                    <a:pos x="266" y="234"/>
                  </a:cxn>
                  <a:cxn ang="0">
                    <a:pos x="305" y="234"/>
                  </a:cxn>
                  <a:cxn ang="0">
                    <a:pos x="311" y="229"/>
                  </a:cxn>
                  <a:cxn ang="0">
                    <a:pos x="489" y="51"/>
                  </a:cxn>
                  <a:cxn ang="0">
                    <a:pos x="526" y="51"/>
                  </a:cxn>
                  <a:cxn ang="0">
                    <a:pos x="518" y="34"/>
                  </a:cxn>
                </a:cxnLst>
                <a:rect l="0" t="0" r="r" b="b"/>
                <a:pathLst>
                  <a:path w="531" h="394">
                    <a:moveTo>
                      <a:pt x="518" y="34"/>
                    </a:moveTo>
                    <a:lnTo>
                      <a:pt x="464" y="34"/>
                    </a:lnTo>
                    <a:lnTo>
                      <a:pt x="472" y="36"/>
                    </a:lnTo>
                    <a:lnTo>
                      <a:pt x="479" y="41"/>
                    </a:lnTo>
                    <a:lnTo>
                      <a:pt x="301" y="219"/>
                    </a:lnTo>
                    <a:lnTo>
                      <a:pt x="285" y="230"/>
                    </a:lnTo>
                    <a:lnTo>
                      <a:pt x="266" y="234"/>
                    </a:lnTo>
                    <a:lnTo>
                      <a:pt x="305" y="234"/>
                    </a:lnTo>
                    <a:lnTo>
                      <a:pt x="311" y="229"/>
                    </a:lnTo>
                    <a:lnTo>
                      <a:pt x="489" y="51"/>
                    </a:lnTo>
                    <a:lnTo>
                      <a:pt x="526" y="51"/>
                    </a:lnTo>
                    <a:lnTo>
                      <a:pt x="518" y="34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ln>
                    <a:solidFill>
                      <a:srgbClr val="0066FF"/>
                    </a:solidFill>
                  </a:ln>
                  <a:solidFill>
                    <a:srgbClr val="0066FF"/>
                  </a:solidFill>
                </a:endParaRPr>
              </a:p>
            </p:txBody>
          </p:sp>
        </p:grpSp>
      </p:grpSp>
      <p:grpSp>
        <p:nvGrpSpPr>
          <p:cNvPr id="50" name="Gruppo 212"/>
          <p:cNvGrpSpPr/>
          <p:nvPr/>
        </p:nvGrpSpPr>
        <p:grpSpPr>
          <a:xfrm>
            <a:off x="3939452" y="6460604"/>
            <a:ext cx="1387748" cy="230832"/>
            <a:chOff x="2401292" y="9345488"/>
            <a:chExt cx="1387748" cy="230832"/>
          </a:xfrm>
        </p:grpSpPr>
        <p:sp>
          <p:nvSpPr>
            <p:cNvPr id="51" name="Rettangolo 319"/>
            <p:cNvSpPr/>
            <p:nvPr/>
          </p:nvSpPr>
          <p:spPr>
            <a:xfrm>
              <a:off x="2608909" y="9345488"/>
              <a:ext cx="118013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 fontAlgn="base">
                <a:spcAft>
                  <a:spcPts val="1000"/>
                </a:spcAft>
              </a:pPr>
              <a:r>
                <a:rPr lang="en-US" sz="9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@STOPandGOEU </a:t>
              </a:r>
            </a:p>
          </p:txBody>
        </p:sp>
        <p:grpSp>
          <p:nvGrpSpPr>
            <p:cNvPr id="52" name="Group 140"/>
            <p:cNvGrpSpPr>
              <a:grpSpLocks noChangeAspect="1"/>
            </p:cNvGrpSpPr>
            <p:nvPr/>
          </p:nvGrpSpPr>
          <p:grpSpPr bwMode="auto">
            <a:xfrm>
              <a:off x="2401292" y="9388904"/>
              <a:ext cx="176400" cy="144000"/>
              <a:chOff x="541" y="147"/>
              <a:chExt cx="612" cy="501"/>
            </a:xfrm>
          </p:grpSpPr>
          <p:sp>
            <p:nvSpPr>
              <p:cNvPr id="53" name="Freeform 147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0" y="445"/>
                  </a:cxn>
                  <a:cxn ang="0">
                    <a:pos x="15" y="455"/>
                  </a:cxn>
                  <a:cxn ang="0">
                    <a:pos x="32" y="464"/>
                  </a:cxn>
                  <a:cxn ang="0">
                    <a:pos x="49" y="473"/>
                  </a:cxn>
                  <a:cxn ang="0">
                    <a:pos x="68" y="480"/>
                  </a:cxn>
                  <a:cxn ang="0">
                    <a:pos x="87" y="486"/>
                  </a:cxn>
                  <a:cxn ang="0">
                    <a:pos x="107" y="492"/>
                  </a:cxn>
                  <a:cxn ang="0">
                    <a:pos x="127" y="496"/>
                  </a:cxn>
                  <a:cxn ang="0">
                    <a:pos x="148" y="499"/>
                  </a:cxn>
                  <a:cxn ang="0">
                    <a:pos x="170" y="500"/>
                  </a:cxn>
                  <a:cxn ang="0">
                    <a:pos x="206" y="499"/>
                  </a:cxn>
                  <a:cxn ang="0">
                    <a:pos x="241" y="495"/>
                  </a:cxn>
                  <a:cxn ang="0">
                    <a:pos x="274" y="488"/>
                  </a:cxn>
                  <a:cxn ang="0">
                    <a:pos x="305" y="479"/>
                  </a:cxn>
                  <a:cxn ang="0">
                    <a:pos x="335" y="468"/>
                  </a:cxn>
                  <a:cxn ang="0">
                    <a:pos x="362" y="454"/>
                  </a:cxn>
                  <a:cxn ang="0">
                    <a:pos x="377" y="445"/>
                  </a:cxn>
                  <a:cxn ang="0">
                    <a:pos x="16" y="445"/>
                  </a:cxn>
                  <a:cxn ang="0">
                    <a:pos x="0" y="445"/>
                  </a:cxn>
                </a:cxnLst>
                <a:rect l="0" t="0" r="r" b="b"/>
                <a:pathLst>
                  <a:path w="612" h="501">
                    <a:moveTo>
                      <a:pt x="0" y="445"/>
                    </a:moveTo>
                    <a:lnTo>
                      <a:pt x="15" y="455"/>
                    </a:lnTo>
                    <a:lnTo>
                      <a:pt x="32" y="464"/>
                    </a:lnTo>
                    <a:lnTo>
                      <a:pt x="49" y="473"/>
                    </a:lnTo>
                    <a:lnTo>
                      <a:pt x="68" y="480"/>
                    </a:lnTo>
                    <a:lnTo>
                      <a:pt x="87" y="486"/>
                    </a:lnTo>
                    <a:lnTo>
                      <a:pt x="107" y="492"/>
                    </a:lnTo>
                    <a:lnTo>
                      <a:pt x="127" y="496"/>
                    </a:lnTo>
                    <a:lnTo>
                      <a:pt x="148" y="499"/>
                    </a:lnTo>
                    <a:lnTo>
                      <a:pt x="170" y="500"/>
                    </a:lnTo>
                    <a:lnTo>
                      <a:pt x="206" y="499"/>
                    </a:lnTo>
                    <a:lnTo>
                      <a:pt x="241" y="495"/>
                    </a:lnTo>
                    <a:lnTo>
                      <a:pt x="274" y="488"/>
                    </a:lnTo>
                    <a:lnTo>
                      <a:pt x="305" y="479"/>
                    </a:lnTo>
                    <a:lnTo>
                      <a:pt x="335" y="468"/>
                    </a:lnTo>
                    <a:lnTo>
                      <a:pt x="362" y="454"/>
                    </a:lnTo>
                    <a:lnTo>
                      <a:pt x="377" y="445"/>
                    </a:lnTo>
                    <a:lnTo>
                      <a:pt x="16" y="445"/>
                    </a:lnTo>
                    <a:lnTo>
                      <a:pt x="0" y="445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54" name="Freeform 146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62" y="303"/>
                  </a:cxn>
                  <a:cxn ang="0">
                    <a:pos x="70" y="323"/>
                  </a:cxn>
                  <a:cxn ang="0">
                    <a:pos x="82" y="341"/>
                  </a:cxn>
                  <a:cxn ang="0">
                    <a:pos x="95" y="356"/>
                  </a:cxn>
                  <a:cxn ang="0">
                    <a:pos x="112" y="370"/>
                  </a:cxn>
                  <a:cxn ang="0">
                    <a:pos x="130" y="380"/>
                  </a:cxn>
                  <a:cxn ang="0">
                    <a:pos x="150" y="387"/>
                  </a:cxn>
                  <a:cxn ang="0">
                    <a:pos x="172" y="391"/>
                  </a:cxn>
                  <a:cxn ang="0">
                    <a:pos x="158" y="403"/>
                  </a:cxn>
                  <a:cxn ang="0">
                    <a:pos x="142" y="414"/>
                  </a:cxn>
                  <a:cxn ang="0">
                    <a:pos x="125" y="424"/>
                  </a:cxn>
                  <a:cxn ang="0">
                    <a:pos x="106" y="431"/>
                  </a:cxn>
                  <a:cxn ang="0">
                    <a:pos x="86" y="438"/>
                  </a:cxn>
                  <a:cxn ang="0">
                    <a:pos x="65" y="442"/>
                  </a:cxn>
                  <a:cxn ang="0">
                    <a:pos x="44" y="445"/>
                  </a:cxn>
                  <a:cxn ang="0">
                    <a:pos x="16" y="445"/>
                  </a:cxn>
                  <a:cxn ang="0">
                    <a:pos x="377" y="445"/>
                  </a:cxn>
                  <a:cxn ang="0">
                    <a:pos x="387" y="439"/>
                  </a:cxn>
                  <a:cxn ang="0">
                    <a:pos x="411" y="422"/>
                  </a:cxn>
                  <a:cxn ang="0">
                    <a:pos x="433" y="403"/>
                  </a:cxn>
                  <a:cxn ang="0">
                    <a:pos x="453" y="383"/>
                  </a:cxn>
                  <a:cxn ang="0">
                    <a:pos x="471" y="362"/>
                  </a:cxn>
                  <a:cxn ang="0">
                    <a:pos x="487" y="339"/>
                  </a:cxn>
                  <a:cxn ang="0">
                    <a:pos x="501" y="316"/>
                  </a:cxn>
                  <a:cxn ang="0">
                    <a:pos x="506" y="306"/>
                  </a:cxn>
                  <a:cxn ang="0">
                    <a:pos x="78" y="306"/>
                  </a:cxn>
                  <a:cxn ang="0">
                    <a:pos x="70" y="305"/>
                  </a:cxn>
                  <a:cxn ang="0">
                    <a:pos x="62" y="303"/>
                  </a:cxn>
                </a:cxnLst>
                <a:rect l="0" t="0" r="r" b="b"/>
                <a:pathLst>
                  <a:path w="612" h="501">
                    <a:moveTo>
                      <a:pt x="62" y="303"/>
                    </a:moveTo>
                    <a:lnTo>
                      <a:pt x="70" y="323"/>
                    </a:lnTo>
                    <a:lnTo>
                      <a:pt x="82" y="341"/>
                    </a:lnTo>
                    <a:lnTo>
                      <a:pt x="95" y="356"/>
                    </a:lnTo>
                    <a:lnTo>
                      <a:pt x="112" y="370"/>
                    </a:lnTo>
                    <a:lnTo>
                      <a:pt x="130" y="380"/>
                    </a:lnTo>
                    <a:lnTo>
                      <a:pt x="150" y="387"/>
                    </a:lnTo>
                    <a:lnTo>
                      <a:pt x="172" y="391"/>
                    </a:lnTo>
                    <a:lnTo>
                      <a:pt x="158" y="403"/>
                    </a:lnTo>
                    <a:lnTo>
                      <a:pt x="142" y="414"/>
                    </a:lnTo>
                    <a:lnTo>
                      <a:pt x="125" y="424"/>
                    </a:lnTo>
                    <a:lnTo>
                      <a:pt x="106" y="431"/>
                    </a:lnTo>
                    <a:lnTo>
                      <a:pt x="86" y="438"/>
                    </a:lnTo>
                    <a:lnTo>
                      <a:pt x="65" y="442"/>
                    </a:lnTo>
                    <a:lnTo>
                      <a:pt x="44" y="445"/>
                    </a:lnTo>
                    <a:lnTo>
                      <a:pt x="16" y="445"/>
                    </a:lnTo>
                    <a:lnTo>
                      <a:pt x="377" y="445"/>
                    </a:lnTo>
                    <a:lnTo>
                      <a:pt x="387" y="439"/>
                    </a:lnTo>
                    <a:lnTo>
                      <a:pt x="411" y="422"/>
                    </a:lnTo>
                    <a:lnTo>
                      <a:pt x="433" y="403"/>
                    </a:lnTo>
                    <a:lnTo>
                      <a:pt x="453" y="383"/>
                    </a:lnTo>
                    <a:lnTo>
                      <a:pt x="471" y="362"/>
                    </a:lnTo>
                    <a:lnTo>
                      <a:pt x="487" y="339"/>
                    </a:lnTo>
                    <a:lnTo>
                      <a:pt x="501" y="316"/>
                    </a:lnTo>
                    <a:lnTo>
                      <a:pt x="506" y="306"/>
                    </a:lnTo>
                    <a:lnTo>
                      <a:pt x="78" y="306"/>
                    </a:lnTo>
                    <a:lnTo>
                      <a:pt x="70" y="305"/>
                    </a:lnTo>
                    <a:lnTo>
                      <a:pt x="62" y="303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55" name="Freeform 145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18" y="176"/>
                  </a:cxn>
                  <a:cxn ang="0">
                    <a:pos x="18" y="177"/>
                  </a:cxn>
                  <a:cxn ang="0">
                    <a:pos x="20" y="199"/>
                  </a:cxn>
                  <a:cxn ang="0">
                    <a:pos x="25" y="220"/>
                  </a:cxn>
                  <a:cxn ang="0">
                    <a:pos x="34" y="240"/>
                  </a:cxn>
                  <a:cxn ang="0">
                    <a:pos x="47" y="257"/>
                  </a:cxn>
                  <a:cxn ang="0">
                    <a:pos x="61" y="273"/>
                  </a:cxn>
                  <a:cxn ang="0">
                    <a:pos x="79" y="285"/>
                  </a:cxn>
                  <a:cxn ang="0">
                    <a:pos x="98" y="295"/>
                  </a:cxn>
                  <a:cxn ang="0">
                    <a:pos x="119" y="301"/>
                  </a:cxn>
                  <a:cxn ang="0">
                    <a:pos x="109" y="304"/>
                  </a:cxn>
                  <a:cxn ang="0">
                    <a:pos x="97" y="306"/>
                  </a:cxn>
                  <a:cxn ang="0">
                    <a:pos x="506" y="306"/>
                  </a:cxn>
                  <a:cxn ang="0">
                    <a:pos x="513" y="292"/>
                  </a:cxn>
                  <a:cxn ang="0">
                    <a:pos x="524" y="267"/>
                  </a:cxn>
                  <a:cxn ang="0">
                    <a:pos x="533" y="242"/>
                  </a:cxn>
                  <a:cxn ang="0">
                    <a:pos x="539" y="216"/>
                  </a:cxn>
                  <a:cxn ang="0">
                    <a:pos x="544" y="191"/>
                  </a:cxn>
                  <a:cxn ang="0">
                    <a:pos x="75" y="191"/>
                  </a:cxn>
                  <a:cxn ang="0">
                    <a:pos x="54" y="189"/>
                  </a:cxn>
                  <a:cxn ang="0">
                    <a:pos x="35" y="183"/>
                  </a:cxn>
                  <a:cxn ang="0">
                    <a:pos x="18" y="176"/>
                  </a:cxn>
                </a:cxnLst>
                <a:rect l="0" t="0" r="r" b="b"/>
                <a:pathLst>
                  <a:path w="612" h="501">
                    <a:moveTo>
                      <a:pt x="18" y="176"/>
                    </a:moveTo>
                    <a:lnTo>
                      <a:pt x="18" y="177"/>
                    </a:lnTo>
                    <a:lnTo>
                      <a:pt x="20" y="199"/>
                    </a:lnTo>
                    <a:lnTo>
                      <a:pt x="25" y="220"/>
                    </a:lnTo>
                    <a:lnTo>
                      <a:pt x="34" y="240"/>
                    </a:lnTo>
                    <a:lnTo>
                      <a:pt x="47" y="257"/>
                    </a:lnTo>
                    <a:lnTo>
                      <a:pt x="61" y="273"/>
                    </a:lnTo>
                    <a:lnTo>
                      <a:pt x="79" y="285"/>
                    </a:lnTo>
                    <a:lnTo>
                      <a:pt x="98" y="295"/>
                    </a:lnTo>
                    <a:lnTo>
                      <a:pt x="119" y="301"/>
                    </a:lnTo>
                    <a:lnTo>
                      <a:pt x="109" y="304"/>
                    </a:lnTo>
                    <a:lnTo>
                      <a:pt x="97" y="306"/>
                    </a:lnTo>
                    <a:lnTo>
                      <a:pt x="506" y="306"/>
                    </a:lnTo>
                    <a:lnTo>
                      <a:pt x="513" y="292"/>
                    </a:lnTo>
                    <a:lnTo>
                      <a:pt x="524" y="267"/>
                    </a:lnTo>
                    <a:lnTo>
                      <a:pt x="533" y="242"/>
                    </a:lnTo>
                    <a:lnTo>
                      <a:pt x="539" y="216"/>
                    </a:lnTo>
                    <a:lnTo>
                      <a:pt x="544" y="191"/>
                    </a:lnTo>
                    <a:lnTo>
                      <a:pt x="75" y="191"/>
                    </a:lnTo>
                    <a:lnTo>
                      <a:pt x="54" y="189"/>
                    </a:lnTo>
                    <a:lnTo>
                      <a:pt x="35" y="183"/>
                    </a:lnTo>
                    <a:lnTo>
                      <a:pt x="18" y="176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56" name="Freeform 144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44" y="32"/>
                  </a:cxn>
                  <a:cxn ang="0">
                    <a:pos x="29" y="45"/>
                  </a:cxn>
                  <a:cxn ang="0">
                    <a:pos x="21" y="63"/>
                  </a:cxn>
                  <a:cxn ang="0">
                    <a:pos x="21" y="65"/>
                  </a:cxn>
                  <a:cxn ang="0">
                    <a:pos x="21" y="90"/>
                  </a:cxn>
                  <a:cxn ang="0">
                    <a:pos x="25" y="114"/>
                  </a:cxn>
                  <a:cxn ang="0">
                    <a:pos x="31" y="134"/>
                  </a:cxn>
                  <a:cxn ang="0">
                    <a:pos x="39" y="152"/>
                  </a:cxn>
                  <a:cxn ang="0">
                    <a:pos x="49" y="167"/>
                  </a:cxn>
                  <a:cxn ang="0">
                    <a:pos x="61" y="180"/>
                  </a:cxn>
                  <a:cxn ang="0">
                    <a:pos x="75" y="191"/>
                  </a:cxn>
                  <a:cxn ang="0">
                    <a:pos x="544" y="191"/>
                  </a:cxn>
                  <a:cxn ang="0">
                    <a:pos x="547" y="165"/>
                  </a:cxn>
                  <a:cxn ang="0">
                    <a:pos x="547" y="154"/>
                  </a:cxn>
                  <a:cxn ang="0">
                    <a:pos x="297" y="154"/>
                  </a:cxn>
                  <a:cxn ang="0">
                    <a:pos x="276" y="152"/>
                  </a:cxn>
                  <a:cxn ang="0">
                    <a:pos x="255" y="149"/>
                  </a:cxn>
                  <a:cxn ang="0">
                    <a:pos x="234" y="145"/>
                  </a:cxn>
                  <a:cxn ang="0">
                    <a:pos x="214" y="140"/>
                  </a:cxn>
                  <a:cxn ang="0">
                    <a:pos x="194" y="134"/>
                  </a:cxn>
                  <a:cxn ang="0">
                    <a:pos x="175" y="126"/>
                  </a:cxn>
                  <a:cxn ang="0">
                    <a:pos x="156" y="118"/>
                  </a:cxn>
                  <a:cxn ang="0">
                    <a:pos x="138" y="108"/>
                  </a:cxn>
                  <a:cxn ang="0">
                    <a:pos x="121" y="98"/>
                  </a:cxn>
                  <a:cxn ang="0">
                    <a:pos x="104" y="86"/>
                  </a:cxn>
                  <a:cxn ang="0">
                    <a:pos x="88" y="74"/>
                  </a:cxn>
                  <a:cxn ang="0">
                    <a:pos x="72" y="61"/>
                  </a:cxn>
                  <a:cxn ang="0">
                    <a:pos x="58" y="47"/>
                  </a:cxn>
                  <a:cxn ang="0">
                    <a:pos x="44" y="32"/>
                  </a:cxn>
                </a:cxnLst>
                <a:rect l="0" t="0" r="r" b="b"/>
                <a:pathLst>
                  <a:path w="612" h="501">
                    <a:moveTo>
                      <a:pt x="44" y="32"/>
                    </a:moveTo>
                    <a:lnTo>
                      <a:pt x="29" y="45"/>
                    </a:lnTo>
                    <a:lnTo>
                      <a:pt x="21" y="63"/>
                    </a:lnTo>
                    <a:lnTo>
                      <a:pt x="21" y="65"/>
                    </a:lnTo>
                    <a:lnTo>
                      <a:pt x="21" y="90"/>
                    </a:lnTo>
                    <a:lnTo>
                      <a:pt x="25" y="114"/>
                    </a:lnTo>
                    <a:lnTo>
                      <a:pt x="31" y="134"/>
                    </a:lnTo>
                    <a:lnTo>
                      <a:pt x="39" y="152"/>
                    </a:lnTo>
                    <a:lnTo>
                      <a:pt x="49" y="167"/>
                    </a:lnTo>
                    <a:lnTo>
                      <a:pt x="61" y="180"/>
                    </a:lnTo>
                    <a:lnTo>
                      <a:pt x="75" y="191"/>
                    </a:lnTo>
                    <a:lnTo>
                      <a:pt x="544" y="191"/>
                    </a:lnTo>
                    <a:lnTo>
                      <a:pt x="547" y="165"/>
                    </a:lnTo>
                    <a:lnTo>
                      <a:pt x="547" y="154"/>
                    </a:lnTo>
                    <a:lnTo>
                      <a:pt x="297" y="154"/>
                    </a:lnTo>
                    <a:lnTo>
                      <a:pt x="276" y="152"/>
                    </a:lnTo>
                    <a:lnTo>
                      <a:pt x="255" y="149"/>
                    </a:lnTo>
                    <a:lnTo>
                      <a:pt x="234" y="145"/>
                    </a:lnTo>
                    <a:lnTo>
                      <a:pt x="214" y="140"/>
                    </a:lnTo>
                    <a:lnTo>
                      <a:pt x="194" y="134"/>
                    </a:lnTo>
                    <a:lnTo>
                      <a:pt x="175" y="126"/>
                    </a:lnTo>
                    <a:lnTo>
                      <a:pt x="156" y="118"/>
                    </a:lnTo>
                    <a:lnTo>
                      <a:pt x="138" y="108"/>
                    </a:lnTo>
                    <a:lnTo>
                      <a:pt x="121" y="98"/>
                    </a:lnTo>
                    <a:lnTo>
                      <a:pt x="104" y="86"/>
                    </a:lnTo>
                    <a:lnTo>
                      <a:pt x="88" y="74"/>
                    </a:lnTo>
                    <a:lnTo>
                      <a:pt x="72" y="61"/>
                    </a:lnTo>
                    <a:lnTo>
                      <a:pt x="58" y="47"/>
                    </a:lnTo>
                    <a:lnTo>
                      <a:pt x="44" y="32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57" name="Freeform 143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10" y="1"/>
                  </a:cxn>
                  <a:cxn ang="0">
                    <a:pos x="386" y="6"/>
                  </a:cxn>
                  <a:cxn ang="0">
                    <a:pos x="364" y="14"/>
                  </a:cxn>
                  <a:cxn ang="0">
                    <a:pos x="345" y="26"/>
                  </a:cxn>
                  <a:cxn ang="0">
                    <a:pos x="329" y="39"/>
                  </a:cxn>
                  <a:cxn ang="0">
                    <a:pos x="316" y="55"/>
                  </a:cxn>
                  <a:cxn ang="0">
                    <a:pos x="305" y="73"/>
                  </a:cxn>
                  <a:cxn ang="0">
                    <a:pos x="298" y="93"/>
                  </a:cxn>
                  <a:cxn ang="0">
                    <a:pos x="294" y="114"/>
                  </a:cxn>
                  <a:cxn ang="0">
                    <a:pos x="295" y="138"/>
                  </a:cxn>
                  <a:cxn ang="0">
                    <a:pos x="297" y="154"/>
                  </a:cxn>
                  <a:cxn ang="0">
                    <a:pos x="547" y="154"/>
                  </a:cxn>
                  <a:cxn ang="0">
                    <a:pos x="548" y="140"/>
                  </a:cxn>
                  <a:cxn ang="0">
                    <a:pos x="548" y="134"/>
                  </a:cxn>
                  <a:cxn ang="0">
                    <a:pos x="548" y="129"/>
                  </a:cxn>
                  <a:cxn ang="0">
                    <a:pos x="547" y="124"/>
                  </a:cxn>
                  <a:cxn ang="0">
                    <a:pos x="563" y="111"/>
                  </a:cxn>
                  <a:cxn ang="0">
                    <a:pos x="578" y="98"/>
                  </a:cxn>
                  <a:cxn ang="0">
                    <a:pos x="592" y="83"/>
                  </a:cxn>
                  <a:cxn ang="0">
                    <a:pos x="598" y="76"/>
                  </a:cxn>
                  <a:cxn ang="0">
                    <a:pos x="554" y="76"/>
                  </a:cxn>
                  <a:cxn ang="0">
                    <a:pos x="563" y="63"/>
                  </a:cxn>
                  <a:cxn ang="0">
                    <a:pos x="574" y="47"/>
                  </a:cxn>
                  <a:cxn ang="0">
                    <a:pos x="582" y="35"/>
                  </a:cxn>
                  <a:cxn ang="0">
                    <a:pos x="531" y="35"/>
                  </a:cxn>
                  <a:cxn ang="0">
                    <a:pos x="510" y="25"/>
                  </a:cxn>
                  <a:cxn ang="0">
                    <a:pos x="491" y="16"/>
                  </a:cxn>
                  <a:cxn ang="0">
                    <a:pos x="472" y="8"/>
                  </a:cxn>
                  <a:cxn ang="0">
                    <a:pos x="454" y="3"/>
                  </a:cxn>
                  <a:cxn ang="0">
                    <a:pos x="435" y="0"/>
                  </a:cxn>
                </a:cxnLst>
                <a:rect l="0" t="0" r="r" b="b"/>
                <a:pathLst>
                  <a:path w="612" h="501">
                    <a:moveTo>
                      <a:pt x="435" y="0"/>
                    </a:moveTo>
                    <a:lnTo>
                      <a:pt x="410" y="1"/>
                    </a:lnTo>
                    <a:lnTo>
                      <a:pt x="386" y="6"/>
                    </a:lnTo>
                    <a:lnTo>
                      <a:pt x="364" y="14"/>
                    </a:lnTo>
                    <a:lnTo>
                      <a:pt x="345" y="26"/>
                    </a:lnTo>
                    <a:lnTo>
                      <a:pt x="329" y="39"/>
                    </a:lnTo>
                    <a:lnTo>
                      <a:pt x="316" y="55"/>
                    </a:lnTo>
                    <a:lnTo>
                      <a:pt x="305" y="73"/>
                    </a:lnTo>
                    <a:lnTo>
                      <a:pt x="298" y="93"/>
                    </a:lnTo>
                    <a:lnTo>
                      <a:pt x="294" y="114"/>
                    </a:lnTo>
                    <a:lnTo>
                      <a:pt x="295" y="138"/>
                    </a:lnTo>
                    <a:lnTo>
                      <a:pt x="297" y="154"/>
                    </a:lnTo>
                    <a:lnTo>
                      <a:pt x="547" y="154"/>
                    </a:lnTo>
                    <a:lnTo>
                      <a:pt x="548" y="140"/>
                    </a:lnTo>
                    <a:lnTo>
                      <a:pt x="548" y="134"/>
                    </a:lnTo>
                    <a:lnTo>
                      <a:pt x="548" y="129"/>
                    </a:lnTo>
                    <a:lnTo>
                      <a:pt x="547" y="124"/>
                    </a:lnTo>
                    <a:lnTo>
                      <a:pt x="563" y="111"/>
                    </a:lnTo>
                    <a:lnTo>
                      <a:pt x="578" y="98"/>
                    </a:lnTo>
                    <a:lnTo>
                      <a:pt x="592" y="83"/>
                    </a:lnTo>
                    <a:lnTo>
                      <a:pt x="598" y="76"/>
                    </a:lnTo>
                    <a:lnTo>
                      <a:pt x="554" y="76"/>
                    </a:lnTo>
                    <a:lnTo>
                      <a:pt x="563" y="63"/>
                    </a:lnTo>
                    <a:lnTo>
                      <a:pt x="574" y="47"/>
                    </a:lnTo>
                    <a:lnTo>
                      <a:pt x="582" y="35"/>
                    </a:lnTo>
                    <a:lnTo>
                      <a:pt x="531" y="35"/>
                    </a:lnTo>
                    <a:lnTo>
                      <a:pt x="510" y="25"/>
                    </a:lnTo>
                    <a:lnTo>
                      <a:pt x="491" y="16"/>
                    </a:lnTo>
                    <a:lnTo>
                      <a:pt x="472" y="8"/>
                    </a:lnTo>
                    <a:lnTo>
                      <a:pt x="454" y="3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58" name="Freeform 142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611" y="58"/>
                  </a:cxn>
                  <a:cxn ang="0">
                    <a:pos x="592" y="65"/>
                  </a:cxn>
                  <a:cxn ang="0">
                    <a:pos x="573" y="71"/>
                  </a:cxn>
                  <a:cxn ang="0">
                    <a:pos x="554" y="76"/>
                  </a:cxn>
                  <a:cxn ang="0">
                    <a:pos x="598" y="76"/>
                  </a:cxn>
                  <a:cxn ang="0">
                    <a:pos x="604" y="67"/>
                  </a:cxn>
                  <a:cxn ang="0">
                    <a:pos x="611" y="58"/>
                  </a:cxn>
                </a:cxnLst>
                <a:rect l="0" t="0" r="r" b="b"/>
                <a:pathLst>
                  <a:path w="612" h="501">
                    <a:moveTo>
                      <a:pt x="611" y="58"/>
                    </a:moveTo>
                    <a:lnTo>
                      <a:pt x="592" y="65"/>
                    </a:lnTo>
                    <a:lnTo>
                      <a:pt x="573" y="71"/>
                    </a:lnTo>
                    <a:lnTo>
                      <a:pt x="554" y="76"/>
                    </a:lnTo>
                    <a:lnTo>
                      <a:pt x="598" y="76"/>
                    </a:lnTo>
                    <a:lnTo>
                      <a:pt x="604" y="67"/>
                    </a:lnTo>
                    <a:lnTo>
                      <a:pt x="611" y="58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59" name="Freeform 141"/>
              <p:cNvSpPr>
                <a:spLocks/>
              </p:cNvSpPr>
              <p:nvPr/>
            </p:nvSpPr>
            <p:spPr bwMode="auto">
              <a:xfrm>
                <a:off x="541" y="147"/>
                <a:ext cx="612" cy="501"/>
              </a:xfrm>
              <a:custGeom>
                <a:avLst/>
                <a:gdLst/>
                <a:ahLst/>
                <a:cxnLst>
                  <a:cxn ang="0">
                    <a:pos x="570" y="27"/>
                  </a:cxn>
                  <a:cxn ang="0">
                    <a:pos x="552" y="30"/>
                  </a:cxn>
                  <a:cxn ang="0">
                    <a:pos x="531" y="35"/>
                  </a:cxn>
                  <a:cxn ang="0">
                    <a:pos x="582" y="35"/>
                  </a:cxn>
                  <a:cxn ang="0">
                    <a:pos x="585" y="28"/>
                  </a:cxn>
                  <a:cxn ang="0">
                    <a:pos x="570" y="27"/>
                  </a:cxn>
                </a:cxnLst>
                <a:rect l="0" t="0" r="r" b="b"/>
                <a:pathLst>
                  <a:path w="612" h="501">
                    <a:moveTo>
                      <a:pt x="570" y="27"/>
                    </a:moveTo>
                    <a:lnTo>
                      <a:pt x="552" y="30"/>
                    </a:lnTo>
                    <a:lnTo>
                      <a:pt x="531" y="35"/>
                    </a:lnTo>
                    <a:lnTo>
                      <a:pt x="582" y="35"/>
                    </a:lnTo>
                    <a:lnTo>
                      <a:pt x="585" y="28"/>
                    </a:lnTo>
                    <a:lnTo>
                      <a:pt x="570" y="27"/>
                    </a:lnTo>
                    <a:close/>
                  </a:path>
                </a:pathLst>
              </a:custGeom>
              <a:solidFill>
                <a:srgbClr val="4241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>
                  <a:solidFill>
                    <a:srgbClr val="0066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286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539552" y="396102"/>
            <a:ext cx="8388350" cy="584626"/>
          </a:xfrm>
          <a:prstGeom prst="rect">
            <a:avLst/>
          </a:prstGeom>
          <a:noFill/>
          <a:ln>
            <a:noFill/>
          </a:ln>
          <a:extLst/>
        </p:spPr>
        <p:txBody>
          <a:bodyPr lIns="91294" tIns="45646" rIns="91294" bIns="45646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Local procurements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80" y="292180"/>
            <a:ext cx="1261862" cy="70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uppo 125"/>
          <p:cNvGrpSpPr>
            <a:grpSpLocks noChangeAspect="1"/>
          </p:cNvGrpSpPr>
          <p:nvPr/>
        </p:nvGrpSpPr>
        <p:grpSpPr>
          <a:xfrm>
            <a:off x="2642444" y="2295542"/>
            <a:ext cx="3905549" cy="4078522"/>
            <a:chOff x="2393748" y="1875841"/>
            <a:chExt cx="3050538" cy="3456384"/>
          </a:xfrm>
        </p:grpSpPr>
        <p:pic>
          <p:nvPicPr>
            <p:cNvPr id="12" name="Picture 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93748" y="1875841"/>
              <a:ext cx="3050538" cy="3456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CasellaDiTesto 115"/>
            <p:cNvSpPr txBox="1"/>
            <p:nvPr/>
          </p:nvSpPr>
          <p:spPr>
            <a:xfrm>
              <a:off x="2587512" y="4937166"/>
              <a:ext cx="652738" cy="276995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CASTILLA </a:t>
              </a:r>
            </a:p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LA MANCHA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CasellaDiTesto 116"/>
            <p:cNvSpPr txBox="1"/>
            <p:nvPr/>
          </p:nvSpPr>
          <p:spPr>
            <a:xfrm>
              <a:off x="2774611" y="4684153"/>
              <a:ext cx="841365" cy="253279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CATALUNYA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CasellaDiTesto 117"/>
            <p:cNvSpPr txBox="1"/>
            <p:nvPr/>
          </p:nvSpPr>
          <p:spPr>
            <a:xfrm>
              <a:off x="3716093" y="4752504"/>
              <a:ext cx="601442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CAMPANIA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CasellaDiTesto 118"/>
            <p:cNvSpPr txBox="1"/>
            <p:nvPr/>
          </p:nvSpPr>
          <p:spPr>
            <a:xfrm>
              <a:off x="4076134" y="4937166"/>
              <a:ext cx="673576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CATANZARO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CasellaDiTesto 119"/>
            <p:cNvSpPr txBox="1"/>
            <p:nvPr/>
          </p:nvSpPr>
          <p:spPr>
            <a:xfrm>
              <a:off x="3730234" y="4456210"/>
              <a:ext cx="420301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ROMA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ttangolo 143"/>
            <p:cNvSpPr/>
            <p:nvPr/>
          </p:nvSpPr>
          <p:spPr>
            <a:xfrm>
              <a:off x="2694081" y="3615070"/>
              <a:ext cx="805991" cy="379921"/>
            </a:xfrm>
            <a:prstGeom prst="rect">
              <a:avLst/>
            </a:prstGeom>
          </p:spPr>
          <p:txBody>
            <a:bodyPr wrap="square" lIns="91437" tIns="45718" rIns="91437" bIns="45718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EASTERN</a:t>
              </a:r>
            </a:p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CHESHIRE</a:t>
              </a:r>
            </a:p>
          </p:txBody>
        </p:sp>
        <p:sp>
          <p:nvSpPr>
            <p:cNvPr id="19" name="Rettangolo 144"/>
            <p:cNvSpPr/>
            <p:nvPr/>
          </p:nvSpPr>
          <p:spPr>
            <a:xfrm>
              <a:off x="3240251" y="3563388"/>
              <a:ext cx="775461" cy="253279"/>
            </a:xfrm>
            <a:prstGeom prst="rect">
              <a:avLst/>
            </a:prstGeom>
          </p:spPr>
          <p:txBody>
            <a:bodyPr wrap="square" lIns="91437" tIns="45718" rIns="91437" bIns="45718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HELMOND</a:t>
              </a:r>
            </a:p>
          </p:txBody>
        </p:sp>
      </p:grpSp>
      <p:sp>
        <p:nvSpPr>
          <p:cNvPr id="21" name="1 CuadroTexto"/>
          <p:cNvSpPr txBox="1"/>
          <p:nvPr/>
        </p:nvSpPr>
        <p:spPr>
          <a:xfrm>
            <a:off x="948343" y="1511996"/>
            <a:ext cx="7922662" cy="615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 17 M€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In Innovative local procurements across Europe</a:t>
            </a:r>
          </a:p>
          <a:p>
            <a:pPr algn="ctr"/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(20%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procurement  costs funded by EC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4" name="image4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06897" y="4347827"/>
            <a:ext cx="1122653" cy="819761"/>
          </a:xfrm>
          <a:prstGeom prst="rect">
            <a:avLst/>
          </a:prstGeom>
        </p:spPr>
      </p:pic>
      <p:pic>
        <p:nvPicPr>
          <p:cNvPr id="45" name="image5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51469" y="5830201"/>
            <a:ext cx="681011" cy="591187"/>
          </a:xfrm>
          <a:prstGeom prst="rect">
            <a:avLst/>
          </a:prstGeom>
        </p:spPr>
      </p:pic>
      <p:pic>
        <p:nvPicPr>
          <p:cNvPr id="46" name="image9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60328" y="5064784"/>
            <a:ext cx="618363" cy="475974"/>
          </a:xfrm>
          <a:prstGeom prst="rect">
            <a:avLst/>
          </a:prstGeom>
        </p:spPr>
      </p:pic>
      <p:pic>
        <p:nvPicPr>
          <p:cNvPr id="47" name="image12.jpe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81201" y="2876550"/>
            <a:ext cx="1181572" cy="340677"/>
          </a:xfrm>
          <a:prstGeom prst="rect">
            <a:avLst/>
          </a:prstGeom>
        </p:spPr>
      </p:pic>
      <p:pic>
        <p:nvPicPr>
          <p:cNvPr id="48" name="image8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39812" y="3906837"/>
            <a:ext cx="1097040" cy="380005"/>
          </a:xfrm>
          <a:prstGeom prst="rect">
            <a:avLst/>
          </a:prstGeom>
        </p:spPr>
      </p:pic>
      <p:pic>
        <p:nvPicPr>
          <p:cNvPr id="49" name="image6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2125" y="4796133"/>
            <a:ext cx="749455" cy="371456"/>
          </a:xfrm>
          <a:prstGeom prst="rect">
            <a:avLst/>
          </a:prstGeom>
        </p:spPr>
      </p:pic>
      <p:pic>
        <p:nvPicPr>
          <p:cNvPr id="50" name="Picture 4" descr="CLM_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96" y="5277850"/>
            <a:ext cx="685729" cy="52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3 Conector recto de flecha"/>
          <p:cNvCxnSpPr/>
          <p:nvPr/>
        </p:nvCxnSpPr>
        <p:spPr>
          <a:xfrm>
            <a:off x="3130056" y="3217227"/>
            <a:ext cx="1003794" cy="113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2149057" y="4096839"/>
            <a:ext cx="1393846" cy="2509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endCxn id="14" idx="0"/>
          </p:cNvCxnSpPr>
          <p:nvPr/>
        </p:nvCxnSpPr>
        <p:spPr>
          <a:xfrm>
            <a:off x="2511580" y="4940722"/>
            <a:ext cx="1157068" cy="6686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1762125" y="5758775"/>
            <a:ext cx="1444248" cy="1593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H="1">
            <a:off x="4733728" y="4823165"/>
            <a:ext cx="2026600" cy="786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 flipH="1">
            <a:off x="4909674" y="5449318"/>
            <a:ext cx="1850655" cy="3094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>
            <a:stCxn id="45" idx="1"/>
          </p:cNvCxnSpPr>
          <p:nvPr/>
        </p:nvCxnSpPr>
        <p:spPr>
          <a:xfrm flipH="1" flipV="1">
            <a:off x="5105434" y="5918170"/>
            <a:ext cx="1546035" cy="207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4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539552" y="396102"/>
            <a:ext cx="8388350" cy="584626"/>
          </a:xfrm>
          <a:prstGeom prst="rect">
            <a:avLst/>
          </a:prstGeom>
          <a:noFill/>
          <a:ln>
            <a:noFill/>
          </a:ln>
          <a:extLst/>
        </p:spPr>
        <p:txBody>
          <a:bodyPr lIns="91294" tIns="45646" rIns="91294" bIns="45646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Local procurements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80" y="292180"/>
            <a:ext cx="1261862" cy="70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35" y="2295542"/>
            <a:ext cx="3743217" cy="198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10" y="3101452"/>
            <a:ext cx="3222292" cy="7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uppo 125"/>
          <p:cNvGrpSpPr>
            <a:grpSpLocks noChangeAspect="1"/>
          </p:cNvGrpSpPr>
          <p:nvPr/>
        </p:nvGrpSpPr>
        <p:grpSpPr>
          <a:xfrm>
            <a:off x="3004281" y="2832667"/>
            <a:ext cx="3351788" cy="3500235"/>
            <a:chOff x="2393748" y="1875841"/>
            <a:chExt cx="3050538" cy="3456384"/>
          </a:xfrm>
        </p:grpSpPr>
        <p:pic>
          <p:nvPicPr>
            <p:cNvPr id="12" name="Picture 8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93748" y="1875841"/>
              <a:ext cx="3050538" cy="3456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CasellaDiTesto 115"/>
            <p:cNvSpPr txBox="1"/>
            <p:nvPr/>
          </p:nvSpPr>
          <p:spPr>
            <a:xfrm>
              <a:off x="2587512" y="4937166"/>
              <a:ext cx="652738" cy="276995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CASTILLA </a:t>
              </a:r>
            </a:p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LA MANCHA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CasellaDiTesto 116"/>
            <p:cNvSpPr txBox="1"/>
            <p:nvPr/>
          </p:nvSpPr>
          <p:spPr>
            <a:xfrm>
              <a:off x="2774611" y="4684153"/>
              <a:ext cx="841365" cy="253279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CATALUNYA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CasellaDiTesto 117"/>
            <p:cNvSpPr txBox="1"/>
            <p:nvPr/>
          </p:nvSpPr>
          <p:spPr>
            <a:xfrm>
              <a:off x="3716093" y="4752504"/>
              <a:ext cx="601442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CAMPANIA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CasellaDiTesto 118"/>
            <p:cNvSpPr txBox="1"/>
            <p:nvPr/>
          </p:nvSpPr>
          <p:spPr>
            <a:xfrm>
              <a:off x="4076134" y="4937166"/>
              <a:ext cx="673576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CATANZARO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CasellaDiTesto 119"/>
            <p:cNvSpPr txBox="1"/>
            <p:nvPr/>
          </p:nvSpPr>
          <p:spPr>
            <a:xfrm>
              <a:off x="3730234" y="4456210"/>
              <a:ext cx="420301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ROMA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ttangolo 143"/>
            <p:cNvSpPr/>
            <p:nvPr/>
          </p:nvSpPr>
          <p:spPr>
            <a:xfrm>
              <a:off x="2694081" y="3615070"/>
              <a:ext cx="805991" cy="379921"/>
            </a:xfrm>
            <a:prstGeom prst="rect">
              <a:avLst/>
            </a:prstGeom>
          </p:spPr>
          <p:txBody>
            <a:bodyPr wrap="square" lIns="91437" tIns="45718" rIns="91437" bIns="45718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EASTERN</a:t>
              </a:r>
            </a:p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CHESHIRE</a:t>
              </a:r>
            </a:p>
          </p:txBody>
        </p:sp>
        <p:sp>
          <p:nvSpPr>
            <p:cNvPr id="19" name="Rettangolo 144"/>
            <p:cNvSpPr/>
            <p:nvPr/>
          </p:nvSpPr>
          <p:spPr>
            <a:xfrm>
              <a:off x="3240251" y="3563388"/>
              <a:ext cx="775461" cy="253279"/>
            </a:xfrm>
            <a:prstGeom prst="rect">
              <a:avLst/>
            </a:prstGeom>
          </p:spPr>
          <p:txBody>
            <a:bodyPr wrap="square" lIns="91437" tIns="45718" rIns="91437" bIns="45718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HELMOND</a:t>
              </a:r>
            </a:p>
          </p:txBody>
        </p:sp>
      </p:grpSp>
      <p:sp>
        <p:nvSpPr>
          <p:cNvPr id="21" name="1 CuadroTexto"/>
          <p:cNvSpPr txBox="1"/>
          <p:nvPr/>
        </p:nvSpPr>
        <p:spPr>
          <a:xfrm>
            <a:off x="948343" y="1511996"/>
            <a:ext cx="792266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Commissioning</a:t>
            </a: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services 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long term conditions</a:t>
            </a:r>
          </a:p>
          <a:p>
            <a:pPr algn="ctr"/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owards integrated Care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1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539552" y="396102"/>
            <a:ext cx="8388350" cy="584626"/>
          </a:xfrm>
          <a:prstGeom prst="rect">
            <a:avLst/>
          </a:prstGeom>
          <a:noFill/>
          <a:ln>
            <a:noFill/>
          </a:ln>
          <a:extLst/>
        </p:spPr>
        <p:txBody>
          <a:bodyPr lIns="91294" tIns="45646" rIns="91294" bIns="45646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Current State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80" y="292180"/>
            <a:ext cx="1261862" cy="70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1 CuadroTexto"/>
          <p:cNvSpPr txBox="1"/>
          <p:nvPr/>
        </p:nvSpPr>
        <p:spPr>
          <a:xfrm>
            <a:off x="1005240" y="1511996"/>
            <a:ext cx="792266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cs typeface="Helvetica" pitchFamily="34" charset="0"/>
              </a:rPr>
              <a:t>Ongoing Local procurement Open Market Consultations </a:t>
            </a:r>
          </a:p>
        </p:txBody>
      </p:sp>
      <p:grpSp>
        <p:nvGrpSpPr>
          <p:cNvPr id="20" name="Gruppo 125"/>
          <p:cNvGrpSpPr>
            <a:grpSpLocks noChangeAspect="1"/>
          </p:cNvGrpSpPr>
          <p:nvPr/>
        </p:nvGrpSpPr>
        <p:grpSpPr>
          <a:xfrm>
            <a:off x="1294610" y="2175129"/>
            <a:ext cx="3094402" cy="3231450"/>
            <a:chOff x="2393748" y="1875841"/>
            <a:chExt cx="3050538" cy="3456384"/>
          </a:xfrm>
        </p:grpSpPr>
        <p:pic>
          <p:nvPicPr>
            <p:cNvPr id="22" name="Picture 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93748" y="1875841"/>
              <a:ext cx="3050538" cy="3456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CasellaDiTesto 115"/>
            <p:cNvSpPr txBox="1"/>
            <p:nvPr/>
          </p:nvSpPr>
          <p:spPr>
            <a:xfrm>
              <a:off x="2587512" y="4937166"/>
              <a:ext cx="652738" cy="276995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CASTILLA </a:t>
              </a:r>
            </a:p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LA MANCHA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CasellaDiTesto 116"/>
            <p:cNvSpPr txBox="1"/>
            <p:nvPr/>
          </p:nvSpPr>
          <p:spPr>
            <a:xfrm>
              <a:off x="2774611" y="4684153"/>
              <a:ext cx="841365" cy="253279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CATALUNYA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CasellaDiTesto 117"/>
            <p:cNvSpPr txBox="1"/>
            <p:nvPr/>
          </p:nvSpPr>
          <p:spPr>
            <a:xfrm>
              <a:off x="3716093" y="4752504"/>
              <a:ext cx="601442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CAMPANIA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asellaDiTesto 118"/>
            <p:cNvSpPr txBox="1"/>
            <p:nvPr/>
          </p:nvSpPr>
          <p:spPr>
            <a:xfrm>
              <a:off x="4076134" y="4937166"/>
              <a:ext cx="673576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CATANZARO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CasellaDiTesto 119"/>
            <p:cNvSpPr txBox="1"/>
            <p:nvPr/>
          </p:nvSpPr>
          <p:spPr>
            <a:xfrm>
              <a:off x="3730234" y="4456210"/>
              <a:ext cx="420301" cy="184661"/>
            </a:xfrm>
            <a:prstGeom prst="rect">
              <a:avLst/>
            </a:prstGeom>
            <a:noFill/>
          </p:spPr>
          <p:txBody>
            <a:bodyPr wrap="none" lIns="91437" tIns="45718" rIns="91437" bIns="45718" rtlCol="0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ROMA</a:t>
              </a:r>
              <a:endParaRPr lang="it-IT" sz="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ttangolo 143"/>
            <p:cNvSpPr/>
            <p:nvPr/>
          </p:nvSpPr>
          <p:spPr>
            <a:xfrm>
              <a:off x="2694081" y="3615070"/>
              <a:ext cx="805991" cy="379921"/>
            </a:xfrm>
            <a:prstGeom prst="rect">
              <a:avLst/>
            </a:prstGeom>
          </p:spPr>
          <p:txBody>
            <a:bodyPr wrap="square" lIns="91437" tIns="45718" rIns="91437" bIns="45718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EASTERN</a:t>
              </a:r>
            </a:p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CHESHIRE</a:t>
              </a:r>
            </a:p>
          </p:txBody>
        </p:sp>
        <p:sp>
          <p:nvSpPr>
            <p:cNvPr id="29" name="Rettangolo 144"/>
            <p:cNvSpPr/>
            <p:nvPr/>
          </p:nvSpPr>
          <p:spPr>
            <a:xfrm>
              <a:off x="3240251" y="3563388"/>
              <a:ext cx="775461" cy="253279"/>
            </a:xfrm>
            <a:prstGeom prst="rect">
              <a:avLst/>
            </a:prstGeom>
          </p:spPr>
          <p:txBody>
            <a:bodyPr wrap="square" lIns="91437" tIns="45718" rIns="91437" bIns="45718">
              <a:spAutoFit/>
            </a:bodyPr>
            <a:lstStyle>
              <a:defPPr>
                <a:defRPr lang="it-IT"/>
              </a:defPPr>
              <a:lvl1pPr marL="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67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49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33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15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00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282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466" algn="l" defTabSz="91436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600" b="1" dirty="0" smtClean="0">
                  <a:latin typeface="Arial" pitchFamily="34" charset="0"/>
                  <a:cs typeface="Arial" pitchFamily="34" charset="0"/>
                </a:rPr>
                <a:t>HELMOND</a:t>
              </a:r>
            </a:p>
          </p:txBody>
        </p:sp>
      </p:grpSp>
      <p:sp>
        <p:nvSpPr>
          <p:cNvPr id="3" name="2 Elipse"/>
          <p:cNvSpPr/>
          <p:nvPr/>
        </p:nvSpPr>
        <p:spPr>
          <a:xfrm>
            <a:off x="1771884" y="3752854"/>
            <a:ext cx="472336" cy="403516"/>
          </a:xfrm>
          <a:prstGeom prst="ellipse">
            <a:avLst/>
          </a:prstGeom>
          <a:noFill/>
          <a:ln w="28575">
            <a:solidFill>
              <a:srgbClr val="16AF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3084364" y="4887910"/>
            <a:ext cx="472336" cy="403516"/>
          </a:xfrm>
          <a:prstGeom prst="ellipse">
            <a:avLst/>
          </a:prstGeom>
          <a:noFill/>
          <a:ln w="28575">
            <a:solidFill>
              <a:srgbClr val="16AF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lipse"/>
          <p:cNvSpPr/>
          <p:nvPr/>
        </p:nvSpPr>
        <p:spPr>
          <a:xfrm>
            <a:off x="2633980" y="4464822"/>
            <a:ext cx="472336" cy="403516"/>
          </a:xfrm>
          <a:prstGeom prst="ellipse">
            <a:avLst/>
          </a:prstGeom>
          <a:noFill/>
          <a:ln w="28575">
            <a:solidFill>
              <a:srgbClr val="16AF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1555788" y="4956150"/>
            <a:ext cx="472336" cy="40351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lipse"/>
          <p:cNvSpPr/>
          <p:nvPr/>
        </p:nvSpPr>
        <p:spPr>
          <a:xfrm>
            <a:off x="1896988" y="4642246"/>
            <a:ext cx="472336" cy="403516"/>
          </a:xfrm>
          <a:prstGeom prst="ellipse">
            <a:avLst/>
          </a:prstGeom>
          <a:noFill/>
          <a:ln w="28575">
            <a:solidFill>
              <a:srgbClr val="E68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lipse"/>
          <p:cNvSpPr/>
          <p:nvPr/>
        </p:nvSpPr>
        <p:spPr>
          <a:xfrm>
            <a:off x="2292780" y="3686886"/>
            <a:ext cx="472336" cy="403516"/>
          </a:xfrm>
          <a:prstGeom prst="ellipse">
            <a:avLst/>
          </a:prstGeom>
          <a:noFill/>
          <a:ln w="28575">
            <a:solidFill>
              <a:srgbClr val="E68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lipse"/>
          <p:cNvSpPr/>
          <p:nvPr/>
        </p:nvSpPr>
        <p:spPr>
          <a:xfrm>
            <a:off x="4818858" y="2910856"/>
            <a:ext cx="472336" cy="403516"/>
          </a:xfrm>
          <a:prstGeom prst="ellipse">
            <a:avLst/>
          </a:prstGeom>
          <a:noFill/>
          <a:ln w="28575">
            <a:solidFill>
              <a:srgbClr val="16AF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5434737" y="2910856"/>
            <a:ext cx="3330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n-GB" sz="1600" dirty="0" smtClean="0">
                <a:latin typeface="Arial" pitchFamily="34" charset="0"/>
                <a:cs typeface="Arial" pitchFamily="34" charset="0"/>
              </a:rPr>
              <a:t>3 PIN already published,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358775" indent="-180975"/>
            <a:r>
              <a:rPr lang="en-GB" sz="1600" dirty="0" smtClean="0">
                <a:latin typeface="Arial" pitchFamily="34" charset="0"/>
                <a:cs typeface="Arial" pitchFamily="34" charset="0"/>
              </a:rPr>
              <a:t>LOMC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completed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2703728" y="4740529"/>
            <a:ext cx="472336" cy="403516"/>
          </a:xfrm>
          <a:prstGeom prst="ellipse">
            <a:avLst/>
          </a:prstGeom>
          <a:noFill/>
          <a:ln w="28575">
            <a:solidFill>
              <a:srgbClr val="E68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5434738" y="3657787"/>
            <a:ext cx="3032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itchFamily="34" charset="0"/>
                <a:cs typeface="Arial" pitchFamily="34" charset="0"/>
              </a:rPr>
              <a:t>3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PIN planned:</a:t>
            </a:r>
          </a:p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November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Helmond, Catalonia, Campania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Elipse"/>
          <p:cNvSpPr/>
          <p:nvPr/>
        </p:nvSpPr>
        <p:spPr>
          <a:xfrm>
            <a:off x="4818858" y="4545356"/>
            <a:ext cx="472336" cy="40351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CuadroTexto"/>
          <p:cNvSpPr txBox="1"/>
          <p:nvPr/>
        </p:nvSpPr>
        <p:spPr>
          <a:xfrm>
            <a:off x="5434737" y="4545356"/>
            <a:ext cx="3330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GB" sz="1600" dirty="0" smtClean="0">
                <a:latin typeface="Arial" pitchFamily="34" charset="0"/>
                <a:cs typeface="Arial" pitchFamily="34" charset="0"/>
              </a:rPr>
              <a:t>1 Process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temporally affected by political issues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2171" y="5673808"/>
            <a:ext cx="8014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Join the </a:t>
            </a:r>
            <a:r>
              <a:rPr lang="en-GB" sz="2000" b="1" dirty="0" err="1" smtClean="0">
                <a:solidFill>
                  <a:srgbClr val="FF0000"/>
                </a:solidFill>
              </a:rPr>
              <a:t>STOPandGO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linkedin</a:t>
            </a:r>
            <a:r>
              <a:rPr lang="en-GB" sz="2000" dirty="0" smtClean="0">
                <a:solidFill>
                  <a:srgbClr val="FF0000"/>
                </a:solidFill>
              </a:rPr>
              <a:t> group or follow us through @</a:t>
            </a:r>
            <a:r>
              <a:rPr lang="en-GB" sz="2000" dirty="0" err="1" smtClean="0">
                <a:solidFill>
                  <a:srgbClr val="FF0000"/>
                </a:solidFill>
              </a:rPr>
              <a:t>STOPandGOEU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 rot="21240314">
            <a:off x="237717" y="2290367"/>
            <a:ext cx="4572000" cy="923330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latin typeface="Helvetica" pitchFamily="34" charset="0"/>
                <a:cs typeface="Helvetica" pitchFamily="34" charset="0"/>
              </a:rPr>
              <a:t>We are looking for wide stakeholder opinion on the suitability of the European Specification Template (</a:t>
            </a:r>
            <a:r>
              <a:rPr lang="en-US" b="1" dirty="0">
                <a:latin typeface="Helvetica" pitchFamily="34" charset="0"/>
                <a:cs typeface="Helvetica" pitchFamily="34" charset="0"/>
              </a:rPr>
              <a:t>EST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) </a:t>
            </a:r>
          </a:p>
        </p:txBody>
      </p:sp>
      <p:sp>
        <p:nvSpPr>
          <p:cNvPr id="42" name="41 Elipse"/>
          <p:cNvSpPr/>
          <p:nvPr/>
        </p:nvSpPr>
        <p:spPr>
          <a:xfrm>
            <a:off x="4971258" y="3810187"/>
            <a:ext cx="472336" cy="403516"/>
          </a:xfrm>
          <a:prstGeom prst="ellipse">
            <a:avLst/>
          </a:prstGeom>
          <a:noFill/>
          <a:ln w="28575">
            <a:solidFill>
              <a:srgbClr val="E68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0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539552" y="396102"/>
            <a:ext cx="8388350" cy="584626"/>
          </a:xfrm>
          <a:prstGeom prst="rect">
            <a:avLst/>
          </a:prstGeom>
          <a:noFill/>
          <a:ln>
            <a:noFill/>
          </a:ln>
          <a:extLst/>
        </p:spPr>
        <p:txBody>
          <a:bodyPr lIns="91294" tIns="45646" rIns="91294" bIns="45646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0" hangingPunct="0"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Lessons learnt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80" y="292180"/>
            <a:ext cx="1261862" cy="70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4"/>
          <p:cNvSpPr>
            <a:spLocks noGrp="1"/>
          </p:cNvSpPr>
          <p:nvPr>
            <p:ph idx="1"/>
          </p:nvPr>
        </p:nvSpPr>
        <p:spPr>
          <a:xfrm>
            <a:off x="457200" y="1457325"/>
            <a:ext cx="8229600" cy="4892378"/>
          </a:xfrm>
        </p:spPr>
        <p:txBody>
          <a:bodyPr>
            <a:noAutofit/>
          </a:bodyPr>
          <a:lstStyle/>
          <a:p>
            <a:r>
              <a:rPr lang="en-GB" sz="1400" b="1" dirty="0" smtClean="0">
                <a:latin typeface="Helvetica" pitchFamily="34" charset="0"/>
                <a:cs typeface="Helvetica" pitchFamily="34" charset="0"/>
              </a:rPr>
              <a:t>Political issues </a:t>
            </a:r>
            <a:r>
              <a:rPr lang="en-GB" sz="1400" dirty="0" smtClean="0">
                <a:latin typeface="Helvetica" pitchFamily="34" charset="0"/>
                <a:cs typeface="Helvetica" pitchFamily="34" charset="0"/>
              </a:rPr>
              <a:t>can become </a:t>
            </a:r>
            <a:r>
              <a:rPr lang="en-GB" sz="1400" b="1" dirty="0" smtClean="0">
                <a:latin typeface="Helvetica" pitchFamily="34" charset="0"/>
                <a:cs typeface="Helvetica" pitchFamily="34" charset="0"/>
              </a:rPr>
              <a:t>critical</a:t>
            </a:r>
            <a:r>
              <a:rPr lang="en-GB" sz="1400" dirty="0" smtClean="0">
                <a:latin typeface="Helvetica" pitchFamily="34" charset="0"/>
                <a:cs typeface="Helvetica" pitchFamily="34" charset="0"/>
              </a:rPr>
              <a:t> issues for EU co-funded PPI </a:t>
            </a:r>
            <a:endParaRPr lang="it-IT" sz="1400" dirty="0" smtClean="0">
              <a:latin typeface="Helvetica" pitchFamily="34" charset="0"/>
              <a:cs typeface="Helvetica" pitchFamily="34" charset="0"/>
            </a:endParaRPr>
          </a:p>
          <a:p>
            <a:pPr marL="266700" indent="-2667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It is not possible to change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legal aspects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of local procurement procedures.</a:t>
            </a:r>
          </a:p>
          <a:p>
            <a:pPr marL="266700" indent="-2667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Elections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 may have a strong impact on the procurement process</a:t>
            </a:r>
          </a:p>
          <a:p>
            <a:pPr marL="266700" indent="-2667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Contents and planning of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procurements can be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greatly influenced by unforeseen political circumstances</a:t>
            </a:r>
            <a:endParaRPr lang="it-IT" sz="1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GB" sz="1200" i="1" dirty="0">
                <a:latin typeface="Helvetica" pitchFamily="34" charset="0"/>
                <a:cs typeface="Helvetica" pitchFamily="34" charset="0"/>
              </a:rPr>
              <a:t>Public procurement heavily relies on politics, policy, and long-term </a:t>
            </a:r>
            <a:r>
              <a:rPr lang="en-GB" sz="1200" i="1" dirty="0" smtClean="0">
                <a:latin typeface="Helvetica" pitchFamily="34" charset="0"/>
                <a:cs typeface="Helvetica" pitchFamily="34" charset="0"/>
              </a:rPr>
              <a:t>plans!!</a:t>
            </a:r>
          </a:p>
          <a:p>
            <a:pPr>
              <a:spcBef>
                <a:spcPts val="600"/>
              </a:spcBef>
            </a:pPr>
            <a:r>
              <a:rPr lang="en-GB" sz="1400" b="1" dirty="0" smtClean="0">
                <a:latin typeface="Helvetica" pitchFamily="34" charset="0"/>
                <a:cs typeface="Helvetica" pitchFamily="34" charset="0"/>
              </a:rPr>
              <a:t>Evaluation of results</a:t>
            </a:r>
            <a:endParaRPr lang="ca-ES" sz="1400" dirty="0">
              <a:latin typeface="Helvetica" pitchFamily="34" charset="0"/>
              <a:cs typeface="Helvetica" pitchFamily="34" charset="0"/>
            </a:endParaRPr>
          </a:p>
          <a:p>
            <a:pPr marL="285750" lvl="0" indent="-28575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Lack of knowledge on the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appropriate measurement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 needed to generate 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evidence on the service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improvement</a:t>
            </a:r>
          </a:p>
          <a:p>
            <a:pPr marL="285750" lvl="0" indent="-28575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Difficulty for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 payment </a:t>
            </a:r>
            <a:r>
              <a:rPr lang="en-GB" sz="1200" b="1" dirty="0">
                <a:latin typeface="Helvetica" pitchFamily="34" charset="0"/>
                <a:cs typeface="Helvetica" pitchFamily="34" charset="0"/>
              </a:rPr>
              <a:t>by outcome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in 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complex service delivery involving many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players: </a:t>
            </a:r>
            <a:r>
              <a:rPr lang="en-GB" sz="1100" dirty="0" smtClean="0">
                <a:latin typeface="Helvetica" pitchFamily="34" charset="0"/>
                <a:cs typeface="Helvetica" pitchFamily="34" charset="0"/>
              </a:rPr>
              <a:t>GP</a:t>
            </a:r>
            <a:r>
              <a:rPr lang="en-GB" sz="1100" dirty="0">
                <a:latin typeface="Helvetica" pitchFamily="34" charset="0"/>
                <a:cs typeface="Helvetica" pitchFamily="34" charset="0"/>
              </a:rPr>
              <a:t>, </a:t>
            </a:r>
            <a:r>
              <a:rPr lang="en-GB" sz="1100" dirty="0" smtClean="0">
                <a:latin typeface="Helvetica" pitchFamily="34" charset="0"/>
                <a:cs typeface="Helvetica" pitchFamily="34" charset="0"/>
              </a:rPr>
              <a:t>patients, carers, civil servants, ...  </a:t>
            </a:r>
            <a:endParaRPr lang="en-GB" sz="1100" dirty="0">
              <a:latin typeface="Helvetica" pitchFamily="34" charset="0"/>
              <a:cs typeface="Helvetica" pitchFamily="34" charset="0"/>
            </a:endParaRPr>
          </a:p>
          <a:p>
            <a:pPr lvl="0">
              <a:buClr>
                <a:srgbClr val="16AF64"/>
              </a:buClr>
            </a:pPr>
            <a:r>
              <a:rPr lang="en-GB" sz="1200" i="1" dirty="0" smtClean="0">
                <a:latin typeface="Helvetica" pitchFamily="34" charset="0"/>
                <a:cs typeface="Helvetica" pitchFamily="34" charset="0"/>
              </a:rPr>
              <a:t>Complexity to evaluate results and </a:t>
            </a:r>
            <a:r>
              <a:rPr lang="en-GB" sz="1200" i="1" dirty="0">
                <a:latin typeface="Helvetica" pitchFamily="34" charset="0"/>
                <a:cs typeface="Helvetica" pitchFamily="34" charset="0"/>
              </a:rPr>
              <a:t>to isolate those outcomes exclusively attributable to the </a:t>
            </a:r>
            <a:r>
              <a:rPr lang="en-GB" sz="1200" i="1" dirty="0" smtClean="0">
                <a:latin typeface="Helvetica" pitchFamily="34" charset="0"/>
                <a:cs typeface="Helvetica" pitchFamily="34" charset="0"/>
              </a:rPr>
              <a:t>provider!</a:t>
            </a:r>
            <a:endParaRPr lang="ca-ES" sz="1200" i="1" dirty="0">
              <a:latin typeface="Helvetica" pitchFamily="34" charset="0"/>
              <a:cs typeface="Helvetica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1400" b="1" dirty="0" smtClean="0">
                <a:latin typeface="Helvetica" pitchFamily="34" charset="0"/>
                <a:cs typeface="Helvetica" pitchFamily="34" charset="0"/>
              </a:rPr>
              <a:t>Mind-set needed </a:t>
            </a:r>
            <a:r>
              <a:rPr lang="en-GB" sz="1400" dirty="0" smtClean="0">
                <a:latin typeface="Helvetica" pitchFamily="34" charset="0"/>
                <a:cs typeface="Helvetica" pitchFamily="34" charset="0"/>
              </a:rPr>
              <a:t>to</a:t>
            </a:r>
            <a:r>
              <a:rPr lang="en-GB" sz="1400" b="1" dirty="0" smtClean="0">
                <a:latin typeface="Helvetica" pitchFamily="34" charset="0"/>
                <a:cs typeface="Helvetica" pitchFamily="34" charset="0"/>
              </a:rPr>
              <a:t> procure innovative services</a:t>
            </a:r>
          </a:p>
          <a:p>
            <a:pPr marL="342900" indent="-3429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Tender approval involves </a:t>
            </a:r>
            <a:r>
              <a:rPr lang="en-GB" sz="1200" b="1" dirty="0">
                <a:latin typeface="Helvetica" pitchFamily="34" charset="0"/>
                <a:cs typeface="Helvetica" pitchFamily="34" charset="0"/>
              </a:rPr>
              <a:t>several decision-making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levels: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technical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, ethical, legal, economic and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political</a:t>
            </a:r>
          </a:p>
          <a:p>
            <a:r>
              <a:rPr lang="en-GB" sz="1200" i="1" dirty="0" smtClean="0">
                <a:latin typeface="Helvetica" pitchFamily="34" charset="0"/>
                <a:cs typeface="Helvetica" pitchFamily="34" charset="0"/>
              </a:rPr>
              <a:t>Resistance </a:t>
            </a:r>
            <a:r>
              <a:rPr lang="en-GB" sz="1200" i="1" dirty="0">
                <a:latin typeface="Helvetica" pitchFamily="34" charset="0"/>
                <a:cs typeface="Helvetica" pitchFamily="34" charset="0"/>
              </a:rPr>
              <a:t>to change </a:t>
            </a:r>
            <a:r>
              <a:rPr lang="en-GB" sz="1200" i="1" dirty="0" smtClean="0">
                <a:latin typeface="Helvetica" pitchFamily="34" charset="0"/>
                <a:cs typeface="Helvetica" pitchFamily="34" charset="0"/>
              </a:rPr>
              <a:t>in </a:t>
            </a:r>
            <a:r>
              <a:rPr lang="en-GB" sz="1200" i="1" dirty="0">
                <a:latin typeface="Helvetica" pitchFamily="34" charset="0"/>
                <a:cs typeface="Helvetica" pitchFamily="34" charset="0"/>
              </a:rPr>
              <a:t>those involved in the decision-making and in the implementation as well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.</a:t>
            </a:r>
            <a:endParaRPr lang="ca-ES" sz="1200" dirty="0">
              <a:latin typeface="Helvetica" pitchFamily="34" charset="0"/>
              <a:cs typeface="Helvetica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1400" b="1" dirty="0" smtClean="0">
                <a:latin typeface="Helvetica" pitchFamily="34" charset="0"/>
                <a:cs typeface="Helvetica" pitchFamily="34" charset="0"/>
              </a:rPr>
              <a:t>Market engagement for innovative solutions</a:t>
            </a:r>
            <a:endParaRPr lang="ca-ES" sz="1400" dirty="0">
              <a:latin typeface="Helvetica" pitchFamily="34" charset="0"/>
              <a:cs typeface="Helvetica" pitchFamily="34" charset="0"/>
            </a:endParaRPr>
          </a:p>
          <a:p>
            <a:pPr marL="342900" lvl="0" indent="-3429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Local </a:t>
            </a:r>
            <a:r>
              <a:rPr lang="en-GB" sz="1200" b="1" dirty="0">
                <a:latin typeface="Helvetica" pitchFamily="34" charset="0"/>
                <a:cs typeface="Helvetica" pitchFamily="34" charset="0"/>
              </a:rPr>
              <a:t>open market consultation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is </a:t>
            </a:r>
            <a:r>
              <a:rPr lang="en-GB" sz="1200" b="1" dirty="0">
                <a:latin typeface="Helvetica" pitchFamily="34" charset="0"/>
                <a:cs typeface="Helvetica" pitchFamily="34" charset="0"/>
              </a:rPr>
              <a:t>a valuable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instrument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to know what is feasible to procure</a:t>
            </a:r>
            <a:endParaRPr lang="ca-ES" sz="1200" dirty="0">
              <a:latin typeface="Helvetica" pitchFamily="34" charset="0"/>
              <a:cs typeface="Helvetica" pitchFamily="34" charset="0"/>
            </a:endParaRPr>
          </a:p>
          <a:p>
            <a:pPr marL="342900" lvl="0" indent="-3429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Implementation </a:t>
            </a:r>
            <a:r>
              <a:rPr lang="en-GB" sz="1200" b="1" dirty="0">
                <a:latin typeface="Helvetica" pitchFamily="34" charset="0"/>
                <a:cs typeface="Helvetica" pitchFamily="34" charset="0"/>
              </a:rPr>
              <a:t>of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LOMC </a:t>
            </a:r>
            <a:r>
              <a:rPr lang="en-GB" sz="1200" b="1" dirty="0">
                <a:latin typeface="Helvetica" pitchFamily="34" charset="0"/>
                <a:cs typeface="Helvetica" pitchFamily="34" charset="0"/>
              </a:rPr>
              <a:t>differs due to local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conditions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. Market 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engagement has been ensured by organizing events, using communication channels, or by having the consultation via an on-line questionnaire.</a:t>
            </a:r>
            <a:endParaRPr lang="ca-ES" sz="1200" dirty="0">
              <a:latin typeface="Helvetica" pitchFamily="34" charset="0"/>
              <a:cs typeface="Helvetica" pitchFamily="34" charset="0"/>
            </a:endParaRPr>
          </a:p>
          <a:p>
            <a:pPr marL="342900" lvl="0" indent="-3429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SMEs </a:t>
            </a:r>
            <a:r>
              <a:rPr lang="en-GB" sz="1200" b="1" dirty="0">
                <a:latin typeface="Helvetica" pitchFamily="34" charset="0"/>
                <a:cs typeface="Helvetica" pitchFamily="34" charset="0"/>
              </a:rPr>
              <a:t>engagement is </a:t>
            </a:r>
            <a:r>
              <a:rPr lang="en-GB" sz="1200" b="1" dirty="0" smtClean="0">
                <a:latin typeface="Helvetica" pitchFamily="34" charset="0"/>
                <a:cs typeface="Helvetica" pitchFamily="34" charset="0"/>
              </a:rPr>
              <a:t>challenging: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local 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presence is required for provide S&amp;G </a:t>
            </a: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services; partnership should </a:t>
            </a:r>
            <a:r>
              <a:rPr lang="en-GB" sz="1200" dirty="0">
                <a:latin typeface="Helvetica" pitchFamily="34" charset="0"/>
                <a:cs typeface="Helvetica" pitchFamily="34" charset="0"/>
              </a:rPr>
              <a:t>be promoted</a:t>
            </a:r>
            <a:r>
              <a:rPr lang="en-GB" sz="1100" dirty="0">
                <a:latin typeface="Helvetica" pitchFamily="34" charset="0"/>
                <a:cs typeface="Helvetica" pitchFamily="34" charset="0"/>
              </a:rPr>
              <a:t>.</a:t>
            </a:r>
            <a:endParaRPr lang="ca-ES" sz="1100" dirty="0">
              <a:latin typeface="Helvetica" pitchFamily="34" charset="0"/>
              <a:cs typeface="Helvetica" pitchFamily="34" charset="0"/>
            </a:endParaRPr>
          </a:p>
          <a:p>
            <a:pPr>
              <a:spcBef>
                <a:spcPts val="600"/>
              </a:spcBef>
            </a:pPr>
            <a:r>
              <a:rPr lang="es-ES" sz="1400" b="1" dirty="0" err="1" smtClean="0">
                <a:latin typeface="Helvetica" pitchFamily="34" charset="0"/>
                <a:cs typeface="Helvetica" pitchFamily="34" charset="0"/>
              </a:rPr>
              <a:t>Interoperability</a:t>
            </a:r>
            <a:endParaRPr lang="ca-ES" sz="1400" dirty="0">
              <a:latin typeface="Helvetica" pitchFamily="34" charset="0"/>
              <a:cs typeface="Helvetica" pitchFamily="34" charset="0"/>
            </a:endParaRPr>
          </a:p>
          <a:p>
            <a:pPr marL="342900" lvl="0" indent="-342900">
              <a:buClr>
                <a:srgbClr val="16AF64"/>
              </a:buClr>
              <a:buFont typeface="Wingdings" pitchFamily="2" charset="2"/>
              <a:buChar char="q"/>
            </a:pPr>
            <a:r>
              <a:rPr lang="en-GB" sz="1200" dirty="0" smtClean="0">
                <a:latin typeface="Helvetica" pitchFamily="34" charset="0"/>
                <a:cs typeface="Helvetica" pitchFamily="34" charset="0"/>
              </a:rPr>
              <a:t>Adequate interaction with procurers in being difficult due to lack competences in some cases, internal underdeveloped interoperability scenario in others and the use of different approaches.</a:t>
            </a:r>
            <a:endParaRPr lang="en-GB" sz="1200" i="1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9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22313" y="3749675"/>
            <a:ext cx="7772400" cy="1362075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2 CuadroTexto"/>
          <p:cNvSpPr txBox="1"/>
          <p:nvPr/>
        </p:nvSpPr>
        <p:spPr>
          <a:xfrm>
            <a:off x="907518" y="4545393"/>
            <a:ext cx="452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Ramon Maspons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135" y="126128"/>
            <a:ext cx="5695950" cy="650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entagon 4"/>
          <p:cNvSpPr/>
          <p:nvPr/>
        </p:nvSpPr>
        <p:spPr>
          <a:xfrm>
            <a:off x="0" y="6282538"/>
            <a:ext cx="3134135" cy="365125"/>
          </a:xfrm>
          <a:prstGeom prst="homePlate">
            <a:avLst/>
          </a:prstGeom>
          <a:solidFill>
            <a:srgbClr val="16AF64"/>
          </a:solidFill>
          <a:ln>
            <a:solidFill>
              <a:srgbClr val="16AF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@</a:t>
            </a:r>
            <a:r>
              <a:rPr lang="en-US" dirty="0" err="1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STOPandGOEU</a:t>
            </a: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59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0000"/>
      </a:accent2>
      <a:accent3>
        <a:srgbClr val="16AF64"/>
      </a:accent3>
      <a:accent4>
        <a:srgbClr val="8064A2"/>
      </a:accent4>
      <a:accent5>
        <a:srgbClr val="4BACC6"/>
      </a:accent5>
      <a:accent6>
        <a:srgbClr val="F9A80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10143</TotalTime>
  <Words>594</Words>
  <Application>Microsoft Office PowerPoint</Application>
  <PresentationFormat>Presentación en pantalla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The STOPandGO PPI experience </vt:lpstr>
      <vt:lpstr>the innovative way of buying  new services in healthcare for older people enhanced by digital technologies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Thank you!</vt:lpstr>
    </vt:vector>
  </TitlesOfParts>
  <Company>ESP Central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STOPandGO</dc:title>
  <dc:creator>Emma Bortnik</dc:creator>
  <cp:lastModifiedBy>Sampol Mayol, Caterina</cp:lastModifiedBy>
  <cp:revision>165</cp:revision>
  <dcterms:created xsi:type="dcterms:W3CDTF">2015-09-07T14:05:11Z</dcterms:created>
  <dcterms:modified xsi:type="dcterms:W3CDTF">2015-10-09T10:33:53Z</dcterms:modified>
</cp:coreProperties>
</file>