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72" r:id="rId3"/>
    <p:sldId id="273" r:id="rId4"/>
    <p:sldId id="274" r:id="rId5"/>
    <p:sldId id="275" r:id="rId6"/>
    <p:sldId id="276" r:id="rId7"/>
    <p:sldId id="280" r:id="rId8"/>
    <p:sldId id="277" r:id="rId9"/>
    <p:sldId id="281" r:id="rId10"/>
    <p:sldId id="278" r:id="rId11"/>
    <p:sldId id="282" r:id="rId12"/>
    <p:sldId id="262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A4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4" autoAdjust="0"/>
  </p:normalViewPr>
  <p:slideViewPr>
    <p:cSldViewPr>
      <p:cViewPr varScale="1">
        <p:scale>
          <a:sx n="44" d="100"/>
          <a:sy n="44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44F7B-B9F2-43F8-B5CF-0EEB0B1BB9C9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B014-3290-4DF5-9959-B54E403C5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095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B014-3290-4DF5-9959-B54E403C51CC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207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277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857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174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115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404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26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460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620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368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699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085A-0F15-4B5C-B055-E253E4CB0391}" type="datetimeFigureOut">
              <a:rPr lang="et-EE" smtClean="0"/>
              <a:t>16.10.2015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567C-954B-4A8E-B291-61D6D2F2D97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95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467544" y="2391023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Innovation procurement: ERAC Recommendations </a:t>
            </a:r>
            <a:br>
              <a:rPr lang="en-GB" b="1" dirty="0" smtClean="0"/>
            </a:br>
            <a:r>
              <a:rPr lang="en-GB" b="1" dirty="0" smtClean="0"/>
              <a:t>Implementation </a:t>
            </a:r>
            <a:r>
              <a:rPr lang="et-EE" b="1" dirty="0" smtClean="0"/>
              <a:t>in</a:t>
            </a:r>
            <a:r>
              <a:rPr lang="en-GB" b="1" dirty="0" smtClean="0"/>
              <a:t> ESTONIA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100" b="1" dirty="0" smtClean="0">
                <a:solidFill>
                  <a:schemeClr val="bg1">
                    <a:lumMod val="65000"/>
                  </a:schemeClr>
                </a:solidFill>
              </a:rPr>
              <a:t>Session: Mainstreaming Innovation Procurement in Europe</a:t>
            </a:r>
            <a:endParaRPr lang="en-GB" sz="31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ealkiri 1"/>
          <p:cNvSpPr txBox="1">
            <a:spLocks/>
          </p:cNvSpPr>
          <p:nvPr/>
        </p:nvSpPr>
        <p:spPr>
          <a:xfrm>
            <a:off x="1547664" y="4911303"/>
            <a:ext cx="720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/>
              <a:t>Sigrid Rajalo</a:t>
            </a:r>
          </a:p>
          <a:p>
            <a:pPr algn="l"/>
            <a:r>
              <a:rPr lang="en-GB" sz="2400" dirty="0" smtClean="0"/>
              <a:t>Department of economic development, innovation policy</a:t>
            </a:r>
          </a:p>
          <a:p>
            <a:pPr algn="l"/>
            <a:r>
              <a:rPr lang="et-EE" sz="2400" dirty="0" smtClean="0"/>
              <a:t>27.10.2015</a:t>
            </a:r>
            <a:endParaRPr lang="en-GB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13" y="11973"/>
            <a:ext cx="3791125" cy="147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3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Estonia: rec. 3 (financial incentive)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Soft-tools</a:t>
            </a:r>
            <a:r>
              <a:rPr lang="en-GB" dirty="0" smtClean="0"/>
              <a:t>: the aim is to tackle cultural barriers, generate change in behaviour (e.g. concerning risk aversion) and develop competencies – practical guides, trainings, consultancy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Grant</a:t>
            </a:r>
            <a:r>
              <a:rPr lang="en-GB" dirty="0" smtClean="0"/>
              <a:t>: financial support to procurers to encourage them to undertake public procurement of innovation. Pilot in 2016 with the progressive procurers</a:t>
            </a:r>
            <a:r>
              <a:rPr lang="et-EE" dirty="0" smtClean="0"/>
              <a:t>.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8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Rec. 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challenges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Human resource issues </a:t>
            </a:r>
          </a:p>
          <a:p>
            <a:pPr marL="0" indent="0">
              <a:buNone/>
            </a:pPr>
            <a:r>
              <a:rPr lang="en-GB" dirty="0" smtClean="0"/>
              <a:t>Design of financial measures – devil lies in details</a:t>
            </a:r>
            <a:r>
              <a:rPr lang="et-EE" dirty="0" smtClean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Limitations in using structural funds.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9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r>
              <a:rPr lang="en-GB" sz="1600" dirty="0" smtClean="0"/>
              <a:t>sigrid.rajalo@mkm.ee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13" y="11973"/>
            <a:ext cx="3791125" cy="147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3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ERAC Opinion on Innovation Procurement – background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ERAC </a:t>
            </a:r>
            <a:r>
              <a:rPr lang="en-GB" dirty="0" smtClean="0"/>
              <a:t>– European Research Area Committee – a strategic policy advisory body to assist the European Commission and the Council of EU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Task Force 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representatives of </a:t>
            </a:r>
            <a:r>
              <a:rPr lang="et-EE" dirty="0" smtClean="0"/>
              <a:t>M</a:t>
            </a:r>
            <a:r>
              <a:rPr lang="en-GB" dirty="0" smtClean="0"/>
              <a:t>ember</a:t>
            </a:r>
            <a:r>
              <a:rPr lang="et-EE" dirty="0" smtClean="0"/>
              <a:t> </a:t>
            </a:r>
            <a:r>
              <a:rPr lang="et-EE" dirty="0"/>
              <a:t>S</a:t>
            </a:r>
            <a:r>
              <a:rPr lang="en-GB" dirty="0" err="1" smtClean="0"/>
              <a:t>tates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March 2014 – June 2015</a:t>
            </a:r>
          </a:p>
          <a:p>
            <a:pPr lvl="1"/>
            <a:r>
              <a:rPr lang="en-GB" dirty="0" smtClean="0"/>
              <a:t>4 meetings</a:t>
            </a:r>
          </a:p>
          <a:p>
            <a:pPr lvl="1"/>
            <a:r>
              <a:rPr lang="en-GB" dirty="0" smtClean="0"/>
              <a:t>questionnaire</a:t>
            </a:r>
          </a:p>
          <a:p>
            <a:pPr lvl="1"/>
            <a:r>
              <a:rPr lang="et-EE" dirty="0"/>
              <a:t>w</a:t>
            </a:r>
            <a:r>
              <a:rPr lang="en-GB" dirty="0" err="1" smtClean="0"/>
              <a:t>ork</a:t>
            </a:r>
            <a:r>
              <a:rPr lang="en-GB" dirty="0" smtClean="0"/>
              <a:t> in groups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aim of the report</a:t>
            </a:r>
            <a:r>
              <a:rPr lang="en-GB" dirty="0" smtClean="0"/>
              <a:t>: identify good practices across Europe and propose ways to promote  and implement these good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9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ERAC Opinion on Innovation Procurement – background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Task Force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Rapporteur – Mart Laatsit (EE)</a:t>
            </a:r>
          </a:p>
          <a:p>
            <a:pPr lvl="1"/>
            <a:r>
              <a:rPr lang="en-GB" dirty="0" smtClean="0"/>
              <a:t>David </a:t>
            </a:r>
            <a:r>
              <a:rPr lang="en-GB" dirty="0" err="1" smtClean="0"/>
              <a:t>Adolphe</a:t>
            </a:r>
            <a:r>
              <a:rPr lang="en-GB" dirty="0" smtClean="0"/>
              <a:t> (FR) </a:t>
            </a:r>
            <a:r>
              <a:rPr lang="en-GB" i="1" dirty="0" smtClean="0"/>
              <a:t>also </a:t>
            </a:r>
            <a:r>
              <a:rPr lang="en-GB" i="1" dirty="0" err="1" smtClean="0"/>
              <a:t>Bastien</a:t>
            </a:r>
            <a:r>
              <a:rPr lang="en-GB" i="1" dirty="0" smtClean="0"/>
              <a:t> </a:t>
            </a:r>
            <a:r>
              <a:rPr lang="en-GB" i="1" dirty="0" err="1" smtClean="0"/>
              <a:t>Beley</a:t>
            </a:r>
            <a:endParaRPr lang="en-GB" dirty="0" smtClean="0"/>
          </a:p>
          <a:p>
            <a:pPr lvl="1"/>
            <a:r>
              <a:rPr lang="en-GB" dirty="0" smtClean="0"/>
              <a:t>Eva </a:t>
            </a:r>
            <a:r>
              <a:rPr lang="en-GB" dirty="0" err="1" smtClean="0"/>
              <a:t>Buchinger</a:t>
            </a:r>
            <a:r>
              <a:rPr lang="en-GB" dirty="0" smtClean="0"/>
              <a:t> (AT)</a:t>
            </a:r>
          </a:p>
          <a:p>
            <a:pPr lvl="1"/>
            <a:r>
              <a:rPr lang="en-GB" dirty="0" smtClean="0"/>
              <a:t>Miguel Ortiz </a:t>
            </a:r>
            <a:r>
              <a:rPr lang="en-GB" dirty="0" err="1" smtClean="0"/>
              <a:t>Pajares</a:t>
            </a:r>
            <a:r>
              <a:rPr lang="en-GB" dirty="0" smtClean="0"/>
              <a:t> (ES) </a:t>
            </a:r>
            <a:r>
              <a:rPr lang="en-GB" i="1" dirty="0" smtClean="0"/>
              <a:t>also Juan Manuel </a:t>
            </a:r>
            <a:r>
              <a:rPr lang="en-GB" i="1" dirty="0" err="1" smtClean="0"/>
              <a:t>Garrido</a:t>
            </a:r>
            <a:endParaRPr lang="en-GB" dirty="0" smtClean="0"/>
          </a:p>
          <a:p>
            <a:pPr lvl="1"/>
            <a:r>
              <a:rPr lang="en-GB" dirty="0" err="1" smtClean="0"/>
              <a:t>Valentinas</a:t>
            </a:r>
            <a:r>
              <a:rPr lang="en-GB" dirty="0" smtClean="0"/>
              <a:t> </a:t>
            </a:r>
            <a:r>
              <a:rPr lang="en-GB" dirty="0" err="1" smtClean="0"/>
              <a:t>Kvietkus</a:t>
            </a:r>
            <a:r>
              <a:rPr lang="en-GB" dirty="0" smtClean="0"/>
              <a:t> (LT) </a:t>
            </a:r>
            <a:r>
              <a:rPr lang="en-GB" i="1" dirty="0" smtClean="0"/>
              <a:t>replaced by </a:t>
            </a:r>
            <a:r>
              <a:rPr lang="en-GB" i="1" dirty="0" err="1" smtClean="0"/>
              <a:t>Romualdas</a:t>
            </a:r>
            <a:r>
              <a:rPr lang="en-GB" i="1" dirty="0" smtClean="0"/>
              <a:t> </a:t>
            </a:r>
            <a:r>
              <a:rPr lang="en-GB" i="1" dirty="0" err="1" smtClean="0"/>
              <a:t>Kalytis</a:t>
            </a:r>
            <a:endParaRPr lang="en-GB" dirty="0" smtClean="0"/>
          </a:p>
          <a:p>
            <a:pPr lvl="1"/>
            <a:r>
              <a:rPr lang="en-GB" dirty="0" smtClean="0"/>
              <a:t>Ivana </a:t>
            </a:r>
            <a:r>
              <a:rPr lang="en-GB" dirty="0" err="1" smtClean="0"/>
              <a:t>Pavlaković</a:t>
            </a:r>
            <a:r>
              <a:rPr lang="en-GB" dirty="0" smtClean="0"/>
              <a:t> (HR)</a:t>
            </a:r>
          </a:p>
          <a:p>
            <a:pPr lvl="1"/>
            <a:r>
              <a:rPr lang="en-GB" dirty="0" smtClean="0"/>
              <a:t>Sigrid Rajalo (EE)</a:t>
            </a:r>
          </a:p>
          <a:p>
            <a:pPr lvl="1"/>
            <a:r>
              <a:rPr lang="en-GB" dirty="0" smtClean="0"/>
              <a:t>Lena </a:t>
            </a:r>
            <a:r>
              <a:rPr lang="en-GB" dirty="0" err="1" smtClean="0"/>
              <a:t>Svendsen</a:t>
            </a:r>
            <a:r>
              <a:rPr lang="en-GB" dirty="0" smtClean="0"/>
              <a:t> (SE) </a:t>
            </a:r>
          </a:p>
          <a:p>
            <a:pPr lvl="1"/>
            <a:r>
              <a:rPr lang="en-GB" dirty="0" smtClean="0"/>
              <a:t>Hilde </a:t>
            </a:r>
            <a:r>
              <a:rPr lang="en-GB" dirty="0" err="1" smtClean="0"/>
              <a:t>Vermeulen</a:t>
            </a:r>
            <a:r>
              <a:rPr lang="en-GB" dirty="0" smtClean="0"/>
              <a:t> (BE)</a:t>
            </a:r>
          </a:p>
          <a:p>
            <a:pPr lvl="1"/>
            <a:r>
              <a:rPr lang="en-GB" dirty="0" err="1" smtClean="0"/>
              <a:t>Kirsti</a:t>
            </a:r>
            <a:r>
              <a:rPr lang="en-GB" dirty="0" smtClean="0"/>
              <a:t> </a:t>
            </a:r>
            <a:r>
              <a:rPr lang="en-GB" dirty="0" err="1" smtClean="0"/>
              <a:t>Vilén</a:t>
            </a:r>
            <a:r>
              <a:rPr lang="en-GB" dirty="0" smtClean="0"/>
              <a:t> (FI)</a:t>
            </a:r>
          </a:p>
          <a:p>
            <a:pPr lvl="1"/>
            <a:r>
              <a:rPr lang="en-GB" dirty="0" smtClean="0"/>
              <a:t>Lisa Van de </a:t>
            </a:r>
            <a:r>
              <a:rPr lang="en-GB" dirty="0" err="1" smtClean="0"/>
              <a:t>Voort</a:t>
            </a:r>
            <a:r>
              <a:rPr lang="en-GB" dirty="0" smtClean="0"/>
              <a:t> (NL) </a:t>
            </a:r>
            <a:r>
              <a:rPr lang="en-GB" i="1" dirty="0" smtClean="0"/>
              <a:t>replaced by Marieke van </a:t>
            </a:r>
            <a:r>
              <a:rPr lang="en-GB" i="1" dirty="0" err="1" smtClean="0"/>
              <a:t>Putten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3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outcome – 5 recommendations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To the Member States: </a:t>
            </a:r>
          </a:p>
          <a:p>
            <a:pPr marL="0" indent="0">
              <a:buNone/>
            </a:pPr>
            <a:r>
              <a:rPr lang="en-GB" b="1" dirty="0" smtClean="0"/>
              <a:t>1. </a:t>
            </a:r>
            <a:r>
              <a:rPr lang="en-GB" dirty="0" smtClean="0"/>
              <a:t>Create a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strategic framework </a:t>
            </a:r>
            <a:r>
              <a:rPr lang="en-GB" dirty="0" smtClean="0"/>
              <a:t>for innovation procurement, together with an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action plan</a:t>
            </a:r>
            <a:r>
              <a:rPr lang="en-GB" dirty="0" smtClean="0"/>
              <a:t>. The framework should contain definitions, goals and indicators, tools and activities as well as roles and responsibilities.</a:t>
            </a:r>
          </a:p>
          <a:p>
            <a:pPr marL="0" indent="0">
              <a:buNone/>
            </a:pPr>
            <a:r>
              <a:rPr lang="en-GB" b="1" dirty="0" smtClean="0"/>
              <a:t>2. </a:t>
            </a:r>
            <a:r>
              <a:rPr lang="en-GB" dirty="0" smtClean="0"/>
              <a:t>Set up a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national coordinating service </a:t>
            </a:r>
            <a:r>
              <a:rPr lang="en-GB" dirty="0" smtClean="0"/>
              <a:t>offering support to contracting authorities and raising awareness on innovation procurement.</a:t>
            </a:r>
          </a:p>
          <a:p>
            <a:pPr marL="0" indent="0">
              <a:buNone/>
            </a:pPr>
            <a:r>
              <a:rPr lang="en-GB" b="1" dirty="0" smtClean="0"/>
              <a:t>3. </a:t>
            </a:r>
            <a:r>
              <a:rPr lang="en-GB" dirty="0" smtClean="0"/>
              <a:t>Provide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financial incentives </a:t>
            </a:r>
            <a:r>
              <a:rPr lang="en-GB" dirty="0" smtClean="0"/>
              <a:t>for contracting authorities to undertake innovation procurement, in the form of grants or loans.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The outcome – 5 recommendations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To the European Commission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r>
              <a:rPr lang="en-GB" b="1" dirty="0" smtClean="0"/>
              <a:t>4. </a:t>
            </a:r>
            <a:r>
              <a:rPr lang="en-GB" dirty="0" smtClean="0"/>
              <a:t>Set up an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EU knowledge-sharing service </a:t>
            </a:r>
            <a:r>
              <a:rPr lang="en-GB" dirty="0" smtClean="0"/>
              <a:t>on innovation procurement, encouraging mutual-learning and providing advice on financing possibilities.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To the Council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r>
              <a:rPr lang="en-GB" b="1" dirty="0" smtClean="0"/>
              <a:t>5. </a:t>
            </a:r>
            <a:r>
              <a:rPr lang="en-GB" dirty="0" smtClean="0"/>
              <a:t>Invite the Commission to develop the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monitoring system</a:t>
            </a:r>
            <a:r>
              <a:rPr lang="en-GB" dirty="0" smtClean="0"/>
              <a:t> of innovation procurement in the EU, including a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new indicator </a:t>
            </a:r>
            <a:r>
              <a:rPr lang="en-GB" dirty="0" smtClean="0"/>
              <a:t>“innovation procurement” within the Innovation Union Scoreboard, and accelerate the setting of adequate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numerical targets</a:t>
            </a:r>
            <a:r>
              <a:rPr lang="en-GB" u="sng" dirty="0" smtClean="0"/>
              <a:t>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5832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Estonia: rec. 1 (strategy)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Feasibility studies </a:t>
            </a:r>
            <a:r>
              <a:rPr lang="en-GB" dirty="0" smtClean="0"/>
              <a:t>(2012, 2014): awareness , competences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Embedded in national strategies</a:t>
            </a:r>
            <a:r>
              <a:rPr lang="en-GB" dirty="0" smtClean="0"/>
              <a:t>: Estonia 2020 , Entrepreneurship Growth Strategy 2014–2020 (funding)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Policy ownership</a:t>
            </a:r>
            <a:r>
              <a:rPr lang="en-GB" dirty="0" smtClean="0"/>
              <a:t>: Ministry of Economic Affairs and Communications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Stakeholders in horizontal policy design</a:t>
            </a:r>
            <a:r>
              <a:rPr lang="en-GB" dirty="0" smtClean="0"/>
              <a:t>: Min. of Econ. Affairs and Comm., Min. of Finance, Government Office, Enterprise Estonia, Development Fund (smart specialization). </a:t>
            </a:r>
          </a:p>
          <a:p>
            <a:pPr marL="0" indent="0">
              <a:buNone/>
            </a:pPr>
            <a:r>
              <a:rPr lang="en-GB" dirty="0" smtClean="0"/>
              <a:t>Government Office plays key role in horizontal co-ordination: 2016 launch of horizontal task-force expected („public sector innovation“); numerical target in Gov. activity plan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GB" dirty="0" smtClean="0"/>
              <a:t> (2016 onward): awareness raising, trainings + pilot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42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Rec. 1: challenges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Horizontal </a:t>
            </a:r>
            <a:r>
              <a:rPr lang="en-GB" dirty="0" smtClean="0"/>
              <a:t>co-operation and coordination in designing strategic framework and agreeing upon responsibilities among stakeholders.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5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Estonia: rec. 2 (implementation)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Coordinating service 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contact point on innovation procurement</a:t>
            </a:r>
            <a:r>
              <a:rPr lang="en-GB" dirty="0" smtClean="0"/>
              <a:t> (since 2015): Enterprise Estonia (EAS). </a:t>
            </a:r>
            <a:endParaRPr lang="et-EE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GB" dirty="0" smtClean="0"/>
              <a:t>: implementation of policy activities, arranging awareness raising events, trainings, networking, stimulating market-dialogues, management of pilot, sharing best practices. designing practical guidance  material (end of 2015)</a:t>
            </a:r>
            <a:endParaRPr lang="et-EE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Contact point on general procurement issues</a:t>
            </a:r>
            <a:r>
              <a:rPr lang="en-GB" dirty="0" smtClean="0"/>
              <a:t>: Ministry of Finance.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GB" dirty="0" smtClean="0"/>
              <a:t>: ownership o</a:t>
            </a:r>
            <a:r>
              <a:rPr lang="et-EE" dirty="0" smtClean="0"/>
              <a:t>f</a:t>
            </a:r>
            <a:r>
              <a:rPr lang="en-GB" dirty="0" smtClean="0"/>
              <a:t> procurement policy management, counsels procurers and suppliers on legal </a:t>
            </a:r>
            <a:r>
              <a:rPr lang="et-EE" dirty="0" err="1" smtClean="0"/>
              <a:t>aspects</a:t>
            </a:r>
            <a:r>
              <a:rPr lang="en-GB" dirty="0" smtClean="0"/>
              <a:t>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4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Rec. 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challenges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Raising and centralizing the competence to set up the coordinating service and contact point, human resource issues</a:t>
            </a:r>
            <a:r>
              <a:rPr lang="et-EE" dirty="0" smtClean="0"/>
              <a:t>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667</Words>
  <Application>Microsoft Office PowerPoint</Application>
  <PresentationFormat>Ekraaniseanss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5" baseType="lpstr">
      <vt:lpstr>Arial</vt:lpstr>
      <vt:lpstr>Calibri</vt:lpstr>
      <vt:lpstr>Tarkvarakomplekti Office kujundus</vt:lpstr>
      <vt:lpstr> Innovation procurement: ERAC Recommendations  Implementation in ESTONIA  Session: Mainstreaming Innovation Procurement in Europe</vt:lpstr>
      <vt:lpstr>ERAC Opinion on Innovation Procurement – background</vt:lpstr>
      <vt:lpstr>ERAC Opinion on Innovation Procurement – background</vt:lpstr>
      <vt:lpstr>The outcome – 5 recommendations</vt:lpstr>
      <vt:lpstr>The outcome – 5 recommendations</vt:lpstr>
      <vt:lpstr>Estonia: rec. 1 (strategy)</vt:lpstr>
      <vt:lpstr>Rec. 1: challenges</vt:lpstr>
      <vt:lpstr>Estonia: rec. 2 (implementation)</vt:lpstr>
      <vt:lpstr>Rec. 2: challenges</vt:lpstr>
      <vt:lpstr>Estonia: rec. 3 (financial incentive)</vt:lpstr>
      <vt:lpstr>Rec. 3: challenges</vt:lpstr>
      <vt:lpstr>PowerPointi esitlus</vt:lpstr>
    </vt:vector>
  </TitlesOfParts>
  <Company>Majandus- ja Kommunikatsiooniministeerium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Sigrid Rajalo</dc:creator>
  <cp:lastModifiedBy>Sigrid Rajalo</cp:lastModifiedBy>
  <cp:revision>182</cp:revision>
  <dcterms:created xsi:type="dcterms:W3CDTF">2014-11-10T13:45:35Z</dcterms:created>
  <dcterms:modified xsi:type="dcterms:W3CDTF">2015-10-16T18:17:42Z</dcterms:modified>
</cp:coreProperties>
</file>