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49" r:id="rId2"/>
    <p:sldMasterId id="2147483756" r:id="rId3"/>
    <p:sldMasterId id="2147483683" r:id="rId4"/>
    <p:sldMasterId id="2147483773" r:id="rId5"/>
  </p:sldMasterIdLst>
  <p:notesMasterIdLst>
    <p:notesMasterId r:id="rId25"/>
  </p:notesMasterIdLst>
  <p:handoutMasterIdLst>
    <p:handoutMasterId r:id="rId26"/>
  </p:handoutMasterIdLst>
  <p:sldIdLst>
    <p:sldId id="387" r:id="rId6"/>
    <p:sldId id="398" r:id="rId7"/>
    <p:sldId id="395" r:id="rId8"/>
    <p:sldId id="396" r:id="rId9"/>
    <p:sldId id="399" r:id="rId10"/>
    <p:sldId id="400" r:id="rId11"/>
    <p:sldId id="401" r:id="rId12"/>
    <p:sldId id="402" r:id="rId13"/>
    <p:sldId id="403" r:id="rId14"/>
    <p:sldId id="404" r:id="rId15"/>
    <p:sldId id="397" r:id="rId16"/>
    <p:sldId id="340" r:id="rId17"/>
    <p:sldId id="341" r:id="rId18"/>
    <p:sldId id="342" r:id="rId19"/>
    <p:sldId id="343" r:id="rId20"/>
    <p:sldId id="344" r:id="rId21"/>
    <p:sldId id="345" r:id="rId22"/>
    <p:sldId id="346" r:id="rId23"/>
    <p:sldId id="34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8E8B75-EE15-41FA-99CE-E4727FE45598}">
          <p14:sldIdLst>
            <p14:sldId id="387"/>
            <p14:sldId id="398"/>
            <p14:sldId id="395"/>
            <p14:sldId id="396"/>
            <p14:sldId id="399"/>
            <p14:sldId id="400"/>
            <p14:sldId id="401"/>
            <p14:sldId id="402"/>
            <p14:sldId id="403"/>
            <p14:sldId id="404"/>
            <p14:sldId id="397"/>
            <p14:sldId id="340"/>
            <p14:sldId id="341"/>
            <p14:sldId id="342"/>
            <p14:sldId id="343"/>
            <p14:sldId id="344"/>
            <p14:sldId id="345"/>
            <p14:sldId id="346"/>
            <p14:sldId id="347"/>
          </p14:sldIdLst>
        </p14:section>
      </p14:sectionLst>
    </p:ext>
    <p:ext uri="{EFAFB233-063F-42B5-8137-9DF3F51BA10A}">
      <p15:sldGuideLst xmlns:p15="http://schemas.microsoft.com/office/powerpoint/2012/main" xmlns="">
        <p15:guide id="1" orient="horz">
          <p15:clr>
            <a:srgbClr val="A4A3A4"/>
          </p15:clr>
        </p15:guide>
        <p15:guide id="2" pos="2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58595B"/>
    <a:srgbClr val="00AFAA"/>
    <a:srgbClr val="009E83"/>
    <a:srgbClr val="FFED00"/>
    <a:srgbClr val="FDCD15"/>
    <a:srgbClr val="ED6F00"/>
    <a:srgbClr val="CD154F"/>
    <a:srgbClr val="E74394"/>
    <a:srgbClr val="630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1" autoAdjust="0"/>
    <p:restoredTop sz="93582" autoAdjust="0"/>
  </p:normalViewPr>
  <p:slideViewPr>
    <p:cSldViewPr>
      <p:cViewPr varScale="1">
        <p:scale>
          <a:sx n="97" d="100"/>
          <a:sy n="97" d="100"/>
        </p:scale>
        <p:origin x="-120" y="-192"/>
      </p:cViewPr>
      <p:guideLst>
        <p:guide orient="horz"/>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427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t>28/10/15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t>28/10/15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48811F-6F35-4246-8D1A-EA18817CE465}" type="slidenum">
              <a:rPr lang="sv-SE" smtClean="0"/>
              <a:pPr/>
              <a:t>1</a:t>
            </a:fld>
            <a:endParaRPr lang="sv-SE"/>
          </a:p>
        </p:txBody>
      </p:sp>
    </p:spTree>
    <p:extLst>
      <p:ext uri="{BB962C8B-B14F-4D97-AF65-F5344CB8AC3E}">
        <p14:creationId xmlns:p14="http://schemas.microsoft.com/office/powerpoint/2010/main" val="395797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none" dirty="0" smtClean="0"/>
              <a:t>Health &amp; Wellbeing – Prevention through the Quantified Self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Reduce the demand for expensive healthcare by detecting small physical and mental health issues early and avoiding larger health problems by suitable lifestyle interventions.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EIT Digital partners own “quantified self” and “activity of daily life sensing” technology and especially the large core industrial partners have access to the world market. </a:t>
            </a:r>
          </a:p>
          <a:p>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Physical Wellbeing / Cardio Vascular: </a:t>
            </a:r>
            <a:r>
              <a:rPr lang="en-GB" sz="1100" b="0" i="0" u="none" strike="noStrike" kern="1200" baseline="0" dirty="0" smtClean="0">
                <a:solidFill>
                  <a:schemeClr val="tx1"/>
                </a:solidFill>
                <a:latin typeface="+mn-lt"/>
                <a:ea typeface="+mn-ea"/>
                <a:cs typeface="+mn-cs"/>
              </a:rPr>
              <a:t>Productisation and commercialisation of a B2C Cardio Fitness solution via start-ups and transfer of sensors, smart algorithms and applications to existing companies; Evidence for effectiveness of solution; At least three solutions (e.g. for lifestyle / health, sports and high risk jobs) introduced. </a:t>
            </a:r>
          </a:p>
          <a:p>
            <a:r>
              <a:rPr lang="en-GB" sz="1100" b="1" i="0" u="none" strike="noStrike" kern="1200" baseline="0" dirty="0" smtClean="0">
                <a:solidFill>
                  <a:schemeClr val="tx1"/>
                </a:solidFill>
                <a:latin typeface="+mn-lt"/>
                <a:ea typeface="+mn-ea"/>
                <a:cs typeface="+mn-cs"/>
              </a:rPr>
              <a:t>Mental Deterioration: Stress / Burn-out: </a:t>
            </a:r>
            <a:r>
              <a:rPr lang="en-GB" sz="1100" b="0" i="0" u="none" strike="noStrike" kern="1200" baseline="0" dirty="0" smtClean="0">
                <a:solidFill>
                  <a:schemeClr val="tx1"/>
                </a:solidFill>
                <a:latin typeface="+mn-lt"/>
                <a:ea typeface="+mn-ea"/>
                <a:cs typeface="+mn-cs"/>
              </a:rPr>
              <a:t>Solutions commercialised in B2C and B2B markets (initial annual revenue plan of €6M), Dementia: Solutions commercialised in B2C and B2B market; In total at least three solutions introduced, via start-ups and transfer of activity of daily life sensing, smart algorithms, (big) data mining and applications to existing companies.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Improve quality of life through early treatments and by avoiding life-threatening health issues as well as through early treatments and extended labour participation &amp; independent living due to reduction of burnout &amp; early development of dementia.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Lower healthcare costs due to less hospitalisation and due to less residential care. The combined markets are estimated at ~1 B€ in 2020 and EIT Digital partners will gain a significant share.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Cyber-Physical Systems – European Leadership in Production and Infrastructures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Increase the efficiency and reliability of industrial production systems and critical infrastructures by combining embedded systems, sensors, control systems, and data aggregation and analysis technology into smart systems-of-systems.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Improved efficiency and robustness (through the deployment of Cyber-Physical Systems) assures European industrial competitiveness at the global level. In addition, European industry vitally depends on good functioning critical infrastructures. EIT Digital core industrial partners are well positioned and EIT Digital can link technology providers with system integrators to realise most effective solutions.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Production Systems: </a:t>
            </a:r>
            <a:r>
              <a:rPr lang="en-GB" sz="1100" b="0" i="0" u="none" strike="noStrike" kern="1200" baseline="0" dirty="0" smtClean="0">
                <a:solidFill>
                  <a:schemeClr val="tx1"/>
                </a:solidFill>
                <a:latin typeface="+mn-lt"/>
                <a:ea typeface="+mn-ea"/>
                <a:cs typeface="+mn-cs"/>
              </a:rPr>
              <a:t>Feasibility study demonstrating economic value of augmenting existing production processes with Cyber-Physical Systems (CPS) technology; Reference architecture with harmonised process and data interfaces; An integrated engineering environment covering the complete product life-cycle: design, simulation, production, operation, maintenance, evolution; New start-ups and new business within existing companies implementing new business models. </a:t>
            </a:r>
          </a:p>
          <a:p>
            <a:r>
              <a:rPr lang="en-GB" sz="1100" b="1" i="0" u="none" strike="noStrike" kern="1200" baseline="0" dirty="0" smtClean="0">
                <a:solidFill>
                  <a:schemeClr val="tx1"/>
                </a:solidFill>
                <a:latin typeface="+mn-lt"/>
                <a:ea typeface="+mn-ea"/>
                <a:cs typeface="+mn-cs"/>
              </a:rPr>
              <a:t>Critical Infrastructures: </a:t>
            </a:r>
            <a:r>
              <a:rPr lang="en-GB" sz="1100" b="0" i="0" u="none" strike="noStrike" kern="1200" baseline="0" dirty="0" smtClean="0">
                <a:solidFill>
                  <a:schemeClr val="tx1"/>
                </a:solidFill>
                <a:latin typeface="+mn-lt"/>
                <a:ea typeface="+mn-ea"/>
                <a:cs typeface="+mn-cs"/>
              </a:rPr>
              <a:t>Matured and validated technology components for communication and information aggregation; Larger-scale demonstration of the federated deployment and management of heterogeneous CPS infrastructures; At least four companies (start-ups, SMEs) exploiting new market opportunities as component/system suppliers or providers of (Cloud-based) information and management services.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Competitive and expanding manufacturing industry in Europe providing a broad range of leading edge employment opportunities; Enhanced quality of life as well as excellent preconditions for industry due to high quality critical infrastructures.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Competitive, cost-effective manufacturing; Accelerated market growth for providers of core CPS technologies and derivative solutions by common data formats; Emerging European CPS ecosystem boosting business creation along complete value chain: large manufacturing industries, SME tool providers, system integrators, and service providers; De-facto CPS engineering standards. </a:t>
            </a:r>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Smart Energy Systems – Defining Europe’s Future Energy Market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Contribute to the creation of an open European energy market by testing and deploying ICT solutions for decentralised power generation infrastructures and user-centric services for smart energy systems.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EIT Digital partners combine their strengths in energy and infrastructure to meet the needs of decentralised network elements (generation &amp; storage), to support European consumers in optimising their energy usage and to create exportable concepts.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Infrastructure: </a:t>
            </a:r>
            <a:r>
              <a:rPr lang="en-GB" sz="1100" b="0" i="0" u="none" strike="noStrike" kern="1200" baseline="0" dirty="0" smtClean="0">
                <a:solidFill>
                  <a:schemeClr val="tx1"/>
                </a:solidFill>
                <a:latin typeface="+mn-lt"/>
                <a:ea typeface="+mn-ea"/>
                <a:cs typeface="+mn-cs"/>
              </a:rPr>
              <a:t>At least one new technical high capacity virtual power plant set up; Creation of start-ups (e.g. derived from new regulated market roles) and support of SMEs which fulfil key roles in the Virtual Power Plant ecosystem; Relevant standards defined and adopted. </a:t>
            </a:r>
          </a:p>
          <a:p>
            <a:r>
              <a:rPr lang="en-GB" sz="1100" b="1" i="0" u="none" strike="noStrike" kern="1200" baseline="0" dirty="0" smtClean="0">
                <a:solidFill>
                  <a:schemeClr val="tx1"/>
                </a:solidFill>
                <a:latin typeface="+mn-lt"/>
                <a:ea typeface="+mn-ea"/>
                <a:cs typeface="+mn-cs"/>
              </a:rPr>
              <a:t>User-centric Services: </a:t>
            </a:r>
            <a:r>
              <a:rPr lang="en-GB" sz="1100" b="0" i="0" u="none" strike="noStrike" kern="1200" baseline="0" dirty="0" smtClean="0">
                <a:solidFill>
                  <a:schemeClr val="tx1"/>
                </a:solidFill>
                <a:latin typeface="+mn-lt"/>
                <a:ea typeface="+mn-ea"/>
                <a:cs typeface="+mn-cs"/>
              </a:rPr>
              <a:t>Planning and simulation tools for user-centric infrastructures; SMEs supported and start-ups created; Test beds and living labs infrastructure usable by third parties; ICT solutions proven as a key building block to achieve the EU 2020 climate change objectives.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Reduced environmental impact by reduced need for traditional power plants; More efficient use of renewables; Reduced consumer energy bills; User awareness on energy efficiency and measurable improvement in energy consumption behaviour.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Reduced business risk; Business models for sustainable economic success; Thriving ecosystem for ongoing innovation; Virtual power plant export business opportunity; Acceleration of market development via large scale pilots.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Future Urban Life &amp; Mobility – Informed Citizens and Revolutionised Urban Mobility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Turn ICT breakthroughs into new up-scaled urban services to develop new mobility behaviours as well as citizen empowerment via the validation of new business models in the context of Smart Cities.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European technology and service companies are at the forefront of creating multi-modal solutions addressing the mobility challenges of European urban environments; Strong democratic traditions in many European countries are a catalyst for crowdsourcing initiatives and citizen engagement.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Mobility Paradigm Shift: </a:t>
            </a:r>
            <a:r>
              <a:rPr lang="en-GB" sz="1100" b="0" i="0" u="none" strike="noStrike" kern="1200" baseline="0" dirty="0" smtClean="0">
                <a:solidFill>
                  <a:schemeClr val="tx1"/>
                </a:solidFill>
                <a:latin typeface="+mn-lt"/>
                <a:ea typeface="+mn-ea"/>
                <a:cs typeface="+mn-cs"/>
              </a:rPr>
              <a:t>Mobility marketplace application allowing stakeholders (citizens/users, urban service providers, governance bodies) to propose and access new mobility services and develop </a:t>
            </a:r>
          </a:p>
          <a:p>
            <a:r>
              <a:rPr lang="en-GB" sz="1100" b="0" i="0" u="none" strike="noStrike" kern="1200" baseline="0" dirty="0" smtClean="0">
                <a:solidFill>
                  <a:schemeClr val="tx1"/>
                </a:solidFill>
                <a:latin typeface="+mn-lt"/>
                <a:ea typeface="+mn-ea"/>
                <a:cs typeface="+mn-cs"/>
              </a:rPr>
              <a:t>new mobility behaviours; Urban services and mobility applications and services based on collaborative citizens generated data; Mobility marketplace platform that can be duplicated for dissemination in other urban areas. </a:t>
            </a:r>
          </a:p>
          <a:p>
            <a:r>
              <a:rPr lang="en-GB" sz="1100" b="1" i="0" u="none" strike="noStrike" kern="1200" baseline="0" dirty="0" smtClean="0">
                <a:solidFill>
                  <a:schemeClr val="tx1"/>
                </a:solidFill>
                <a:latin typeface="+mn-lt"/>
                <a:ea typeface="+mn-ea"/>
                <a:cs typeface="+mn-cs"/>
              </a:rPr>
              <a:t>Citizen Engagement and Empowerment: </a:t>
            </a:r>
            <a:r>
              <a:rPr lang="en-GB" sz="1100" b="0" i="0" u="none" strike="noStrike" kern="1200" baseline="0" dirty="0" smtClean="0">
                <a:solidFill>
                  <a:schemeClr val="tx1"/>
                </a:solidFill>
                <a:latin typeface="+mn-lt"/>
                <a:ea typeface="+mn-ea"/>
                <a:cs typeface="+mn-cs"/>
              </a:rPr>
              <a:t>A trusted Big/Open Data platform in place for the development and deployment of collaborative services; Big/Open Data based products and services released on the market by new start-ups; Emergence of local communities and empowerment of cities’ governance bodies.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Modal transfer increase; Reduction of CO2 emission from personal transport; Reduction of transport fatalities in European cities; Improved relation between citizens and governance bodies; More options for urban planning authorities; Open access to data and information as an emerging right for citizens.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Reduced costs related to traffic congestion, pollution and accidents (~ 502 B€ per year in Europe); Innovation ecosystem around Big/Open Data platform; Reduced costs due to value created by engaged citizens.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Smart Spaces – Blending the Physical World and the Virtual World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Create comfortable experiences for users and efficient resource optimisation solutions for businesses via applying advanced ICT to everyday working and living environments.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EIT Digital partners own a variety of advanced interaction and blending technologies as well as market channels (e.g. large industrial companies, SMEs, start-ups) that are capable of installing and managing complex systems and can act as solution or component providers.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Smart Retail Experience: </a:t>
            </a:r>
            <a:r>
              <a:rPr lang="en-GB" sz="1100" b="0" i="0" u="none" strike="noStrike" kern="1200" baseline="0" dirty="0" smtClean="0">
                <a:solidFill>
                  <a:schemeClr val="tx1"/>
                </a:solidFill>
                <a:latin typeface="+mn-lt"/>
                <a:ea typeface="+mn-ea"/>
                <a:cs typeface="+mn-cs"/>
              </a:rPr>
              <a:t>One or few SSP initiated companies offer analytics services globally to retail industry; A number of SSP originating SMEs provide smart retail services to consumers globally and to major retail brands. </a:t>
            </a:r>
          </a:p>
          <a:p>
            <a:r>
              <a:rPr lang="en-GB" sz="1100" b="1" i="0" u="none" strike="noStrike" kern="1200" baseline="0" dirty="0" smtClean="0">
                <a:solidFill>
                  <a:schemeClr val="tx1"/>
                </a:solidFill>
                <a:latin typeface="+mn-lt"/>
                <a:ea typeface="+mn-ea"/>
                <a:cs typeface="+mn-cs"/>
              </a:rPr>
              <a:t>Smart Urban Experience: </a:t>
            </a:r>
            <a:r>
              <a:rPr lang="en-GB" sz="1100" b="0" i="0" u="none" strike="noStrike" kern="1200" baseline="0" dirty="0" smtClean="0">
                <a:solidFill>
                  <a:schemeClr val="tx1"/>
                </a:solidFill>
                <a:latin typeface="+mn-lt"/>
                <a:ea typeface="+mn-ea"/>
                <a:cs typeface="+mn-cs"/>
              </a:rPr>
              <a:t>Public interactive screens used by advertisers to reach customers, starting from malls and busy public areas; Content creation and user experience for augmented reality solutions proven and first commercial services starting; Outdoor gaming companies have launched their first games. </a:t>
            </a:r>
          </a:p>
          <a:p>
            <a:r>
              <a:rPr lang="en-GB" sz="1100" b="1" i="0" u="none" strike="noStrike" kern="1200" baseline="0" dirty="0" smtClean="0">
                <a:solidFill>
                  <a:schemeClr val="tx1"/>
                </a:solidFill>
                <a:latin typeface="+mn-lt"/>
                <a:ea typeface="+mn-ea"/>
                <a:cs typeface="+mn-cs"/>
              </a:rPr>
              <a:t>Smart Buildings: </a:t>
            </a:r>
            <a:r>
              <a:rPr lang="en-GB" sz="1100" b="0" i="0" u="none" strike="noStrike" kern="1200" baseline="0" dirty="0" smtClean="0">
                <a:solidFill>
                  <a:schemeClr val="tx1"/>
                </a:solidFill>
                <a:latin typeface="+mn-lt"/>
                <a:ea typeface="+mn-ea"/>
                <a:cs typeface="+mn-cs"/>
              </a:rPr>
              <a:t>New SMEs or large system integrators providing ICT-based indoor analytics solutions and flexible asset management for facility operators and large corporations; SMEs with co-working tools for office workers.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Mainstream solutions and services for multi / Omni-channel retail, open street spaces and private as well as public buildings; New, virtually enhanced experiences of interacting with physical environments; Revitalisation of public spaces; Healthier and more comfortable work and living environments; Productivity gains.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European companies gain market share in the addressed areas; Differentiation opportunities for innovative companies (new entrants possible, growth takes place via new business creation and via additional transactions stimulated by the new solutions); Improved asset utilisation (e.g. work productivity in smart offices, resources in office spaces, etc.).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Future Networking Solutions – Building Europe’s Communication Infrastructure of Tomorrow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Help to ensure the European lead in solutions and standards based on cost-effective as well as energy-efficient networking technology, which supports the traffic demands resulting from an ever increasing and variable set of applications.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Establish global leadership of EIT Digital partners and secure participation in high growth (40% annually) market for network infrastructure. EIT Digital partners can utilise Software Defined Networks to disrupt the market, reduce overseas dominance and enable European stakeholders to benefit from a horizontal approach to Internet of Things technology to efficiently address diverse societal challenges.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Green Mobile Access Networks: </a:t>
            </a:r>
            <a:r>
              <a:rPr lang="en-GB" sz="1100" b="0" i="0" u="none" strike="noStrike" kern="1200" baseline="0" dirty="0" smtClean="0">
                <a:solidFill>
                  <a:schemeClr val="tx1"/>
                </a:solidFill>
                <a:latin typeface="+mn-lt"/>
                <a:ea typeface="+mn-ea"/>
                <a:cs typeface="+mn-cs"/>
              </a:rPr>
              <a:t>Demonstrated capability to manage 1000-fold traffic increase by 2020 in an energy-efficient way; Successful standardisation initiatives, incl. energy metrics standards adopted by regulatory agencies; Simulation tools for energy metrics; Substantial technology transfer and knowledge adoption. </a:t>
            </a:r>
          </a:p>
          <a:p>
            <a:r>
              <a:rPr lang="en-GB" sz="1100" b="1" i="0" u="none" strike="noStrike" kern="1200" baseline="0" dirty="0" smtClean="0">
                <a:solidFill>
                  <a:schemeClr val="tx1"/>
                </a:solidFill>
                <a:latin typeface="+mn-lt"/>
                <a:ea typeface="+mn-ea"/>
                <a:cs typeface="+mn-cs"/>
              </a:rPr>
              <a:t>Software Defined Networks (SDN): </a:t>
            </a:r>
            <a:r>
              <a:rPr lang="en-GB" sz="1100" b="0" i="0" u="none" strike="noStrike" kern="1200" baseline="0" dirty="0" smtClean="0">
                <a:solidFill>
                  <a:schemeClr val="tx1"/>
                </a:solidFill>
                <a:latin typeface="+mn-lt"/>
                <a:ea typeface="+mn-ea"/>
                <a:cs typeface="+mn-cs"/>
              </a:rPr>
              <a:t>Successful feasibility demonstrations; Initial market introductions of technology components; Portfolio of created and/or coached start-up companies; Deployment of SDN and virtualised networks prepared for 2018. </a:t>
            </a:r>
          </a:p>
          <a:p>
            <a:r>
              <a:rPr lang="en-GB" sz="1100" b="1" i="0" u="none" strike="noStrike" kern="1200" baseline="0" dirty="0" smtClean="0">
                <a:solidFill>
                  <a:schemeClr val="tx1"/>
                </a:solidFill>
                <a:latin typeface="+mn-lt"/>
                <a:ea typeface="+mn-ea"/>
                <a:cs typeface="+mn-cs"/>
              </a:rPr>
              <a:t>Internet of Things (</a:t>
            </a:r>
            <a:r>
              <a:rPr lang="en-GB" sz="1100" b="1" i="0" u="none" strike="noStrike" kern="1200" baseline="0" dirty="0" err="1" smtClean="0">
                <a:solidFill>
                  <a:schemeClr val="tx1"/>
                </a:solidFill>
                <a:latin typeface="+mn-lt"/>
                <a:ea typeface="+mn-ea"/>
                <a:cs typeface="+mn-cs"/>
              </a:rPr>
              <a:t>IoT</a:t>
            </a:r>
            <a:r>
              <a:rPr lang="en-GB" sz="1100" b="1" i="0" u="none" strike="noStrike" kern="1200" baseline="0" dirty="0" smtClean="0">
                <a:solidFill>
                  <a:schemeClr val="tx1"/>
                </a:solidFill>
                <a:latin typeface="+mn-lt"/>
                <a:ea typeface="+mn-ea"/>
                <a:cs typeface="+mn-cs"/>
              </a:rPr>
              <a:t>): </a:t>
            </a:r>
            <a:r>
              <a:rPr lang="en-GB" sz="1100" b="0" i="0" u="none" strike="noStrike" kern="1200" baseline="0" dirty="0" smtClean="0">
                <a:solidFill>
                  <a:schemeClr val="tx1"/>
                </a:solidFill>
                <a:latin typeface="+mn-lt"/>
                <a:ea typeface="+mn-ea"/>
                <a:cs typeface="+mn-cs"/>
              </a:rPr>
              <a:t>Demonstration of generic </a:t>
            </a:r>
            <a:r>
              <a:rPr lang="en-GB" sz="1100" b="0" i="0" u="none" strike="noStrike" kern="1200" baseline="0" dirty="0" err="1" smtClean="0">
                <a:solidFill>
                  <a:schemeClr val="tx1"/>
                </a:solidFill>
                <a:latin typeface="+mn-lt"/>
                <a:ea typeface="+mn-ea"/>
                <a:cs typeface="+mn-cs"/>
              </a:rPr>
              <a:t>IoT</a:t>
            </a:r>
            <a:r>
              <a:rPr lang="en-GB" sz="1100" b="0" i="0" u="none" strike="noStrike" kern="1200" baseline="0" dirty="0" smtClean="0">
                <a:solidFill>
                  <a:schemeClr val="tx1"/>
                </a:solidFill>
                <a:latin typeface="+mn-lt"/>
                <a:ea typeface="+mn-ea"/>
                <a:cs typeface="+mn-cs"/>
              </a:rPr>
              <a:t> communications platform and its use in key application areas; Readiness for broad deployment by 2018; Active start-up network “surrounding” the platform; Standardisation to achieve M2M support in networks.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High quality communication infrastructures such as green high bandwidth mobile services are crucial for a good functioning of society as a whole; Services demanded by users for a “Digital Europe” provided at affordable network costs; Potential of </a:t>
            </a:r>
            <a:r>
              <a:rPr lang="en-GB" sz="1100" b="0" i="0" u="none" strike="noStrike" kern="1200" baseline="0" dirty="0" err="1" smtClean="0">
                <a:solidFill>
                  <a:schemeClr val="tx1"/>
                </a:solidFill>
                <a:latin typeface="+mn-lt"/>
                <a:ea typeface="+mn-ea"/>
                <a:cs typeface="+mn-cs"/>
              </a:rPr>
              <a:t>IoT</a:t>
            </a:r>
            <a:r>
              <a:rPr lang="en-GB" sz="1100" b="0" i="0" u="none" strike="noStrike" kern="1200" baseline="0" dirty="0" smtClean="0">
                <a:solidFill>
                  <a:schemeClr val="tx1"/>
                </a:solidFill>
                <a:latin typeface="+mn-lt"/>
                <a:ea typeface="+mn-ea"/>
                <a:cs typeface="+mn-cs"/>
              </a:rPr>
              <a:t> unleashed for widespread deployment, addressing societal challenges and user demands.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Global lead of European network system vendors secured; Head start of 1-2 years for European players for “5G”; Successful standardisation as a market creating activity, potential for significant licensing income; Increased market share for the European SDN vendors, e.g. due to evidence for decreased CAPEX and reduced OPEX for operators and due to improved support for novel services and applications; EIT Digital </a:t>
            </a:r>
            <a:r>
              <a:rPr lang="en-GB" sz="1100" b="0" i="0" u="none" strike="noStrike" kern="1200" baseline="0" dirty="0" err="1" smtClean="0">
                <a:solidFill>
                  <a:schemeClr val="tx1"/>
                </a:solidFill>
                <a:latin typeface="+mn-lt"/>
                <a:ea typeface="+mn-ea"/>
                <a:cs typeface="+mn-cs"/>
              </a:rPr>
              <a:t>IoT</a:t>
            </a:r>
            <a:r>
              <a:rPr lang="en-GB" sz="1100" b="0" i="0" u="none" strike="noStrike" kern="1200" baseline="0" dirty="0" smtClean="0">
                <a:solidFill>
                  <a:schemeClr val="tx1"/>
                </a:solidFill>
                <a:latin typeface="+mn-lt"/>
                <a:ea typeface="+mn-ea"/>
                <a:cs typeface="+mn-cs"/>
              </a:rPr>
              <a:t> communications platform recognised as leading (easy-to-adopt, attractive functionality, fast development for users), with a long list of active partners from several vertical segments.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Future Cloud – A Secure Data and Service Infrastructure for Europe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Drive European competitiveness in the area of Cloud services and Big Data via the deployment of trusted Cloud technologies and Big Data Analytics Cloud infrastructures.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Europe’s companies can benefit from a robust and efficient mission-critical Europe-based Cloud computing infrastructure that is established by leveraging Europe’s strong position as trusted Cloud service provider as exemplified by European solutions such as unique Stratosphere platform. This infrastructure requires real-time performance with the guarantee of the highest level of security and privacy and includes the establishment of a European value-driven ecosystem and a user community for Big Data in the Cloud.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Trusted Clouds: </a:t>
            </a:r>
            <a:r>
              <a:rPr lang="en-GB" sz="1100" b="0" i="0" u="none" strike="noStrike" kern="1200" baseline="0" dirty="0" smtClean="0">
                <a:solidFill>
                  <a:schemeClr val="tx1"/>
                </a:solidFill>
                <a:latin typeface="+mn-lt"/>
                <a:ea typeface="+mn-ea"/>
                <a:cs typeface="+mn-cs"/>
              </a:rPr>
              <a:t>European multi-Cloud platform over Telco network; New innovative trusted real-time Cloud services are validated and several market introductions are under preparation. </a:t>
            </a:r>
          </a:p>
          <a:p>
            <a:r>
              <a:rPr lang="en-GB" sz="1100" b="1" i="0" u="none" strike="noStrike" kern="1200" baseline="0" dirty="0" smtClean="0">
                <a:solidFill>
                  <a:schemeClr val="tx1"/>
                </a:solidFill>
                <a:latin typeface="+mn-lt"/>
                <a:ea typeface="+mn-ea"/>
                <a:cs typeface="+mn-cs"/>
              </a:rPr>
              <a:t>Big Data Analytics in the Cloud: </a:t>
            </a:r>
            <a:r>
              <a:rPr lang="en-GB" sz="1100" b="0" i="0" u="none" strike="noStrike" kern="1200" baseline="0" dirty="0" smtClean="0">
                <a:solidFill>
                  <a:schemeClr val="tx1"/>
                </a:solidFill>
                <a:latin typeface="+mn-lt"/>
                <a:ea typeface="+mn-ea"/>
                <a:cs typeface="+mn-cs"/>
              </a:rPr>
              <a:t>Ecosystem and user community for Big Data and Cloud is established; Start-up with 3-5 M€ sales; Number of successful Big Data / Cloud solution transformations in businesses across Europe.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Solutions are trusted by businesses and end-users; Security, privacy and persistence of European citizen and business data will be preserved; Enhanced access to and value generation on Big Data results in better services for public sector, healthcare, traffic, etc. used by the European citizens.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New profitable innovative European businesses have been built around trusted multi-Cloud platforms and Big Data analytics services in the Cloud and are recognised, trusted and deployed in global markets. </a:t>
            </a:r>
            <a:endParaRPr lang="en-GB" sz="1100"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baseline="0" dirty="0" smtClean="0">
                <a:solidFill>
                  <a:schemeClr val="tx1"/>
                </a:solidFill>
                <a:latin typeface="+mn-lt"/>
                <a:ea typeface="+mn-ea"/>
                <a:cs typeface="+mn-cs"/>
              </a:rPr>
              <a:t>Privacy, Security &amp; Trust – A Protected Blended Life </a:t>
            </a:r>
            <a:endParaRPr lang="en-GB" sz="1100" b="0" i="0" u="none" strike="noStrike" kern="1200" baseline="0" dirty="0" smtClean="0">
              <a:solidFill>
                <a:schemeClr val="tx1"/>
              </a:solidFill>
              <a:latin typeface="+mn-lt"/>
              <a:ea typeface="+mn-ea"/>
              <a:cs typeface="+mn-cs"/>
            </a:endParaRP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Mission: </a:t>
            </a:r>
            <a:r>
              <a:rPr lang="en-GB" sz="1100" b="0" i="0" u="none" strike="noStrike" kern="1200" baseline="0" dirty="0" smtClean="0">
                <a:solidFill>
                  <a:schemeClr val="tx1"/>
                </a:solidFill>
                <a:latin typeface="+mn-lt"/>
                <a:ea typeface="+mn-ea"/>
                <a:cs typeface="+mn-cs"/>
              </a:rPr>
              <a:t>Support users and businesses in protecting their digital assets and transactions, promoting robust and safe products and services that realise data privacy and security.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Motivation: </a:t>
            </a:r>
            <a:r>
              <a:rPr lang="en-GB" sz="1100" b="0" i="0" u="none" strike="noStrike" kern="1200" baseline="0" dirty="0" smtClean="0">
                <a:solidFill>
                  <a:schemeClr val="tx1"/>
                </a:solidFill>
                <a:latin typeface="+mn-lt"/>
                <a:ea typeface="+mn-ea"/>
                <a:cs typeface="+mn-cs"/>
              </a:rPr>
              <a:t>Strong need (with continuously rising awareness) for cyber-security solutions currently not met by existing market offers, often due to fragmentation of solutions and regulations or due to lack of trust of current (e.g. US-based) providers. A perceived lack of safety slows down business operations and requires extensive and expensive risk management. EIT Digital’ partnership (e.g. with mobile operators, technology providers) has suitable expertise and can place service offerings on the market and the European providers have trust advantage over US-based providers. </a:t>
            </a:r>
          </a:p>
          <a:p>
            <a:endParaRPr lang="en-GB" sz="1100" b="1"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Achievements 2016 </a:t>
            </a:r>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Digital Identity Management: </a:t>
            </a:r>
            <a:r>
              <a:rPr lang="en-GB" sz="1100" b="0" i="0" u="none" strike="noStrike" kern="1200" baseline="0" dirty="0" smtClean="0">
                <a:solidFill>
                  <a:schemeClr val="tx1"/>
                </a:solidFill>
                <a:latin typeface="+mn-lt"/>
                <a:ea typeface="+mn-ea"/>
                <a:cs typeface="+mn-cs"/>
              </a:rPr>
              <a:t>Europe-wide federated identity platform; Privacy-aware and cost-effective EIT-ICT-Labs-endorsed e-authentication and identity management services and products to be commercialised; Real-world testing in selected application scenarios, including e-payment, e-government, e-health, and smart spaces. </a:t>
            </a:r>
          </a:p>
          <a:p>
            <a:r>
              <a:rPr lang="en-GB" sz="1100" b="1" i="0" u="none" strike="noStrike" kern="1200" baseline="0" dirty="0" smtClean="0">
                <a:solidFill>
                  <a:schemeClr val="tx1"/>
                </a:solidFill>
                <a:latin typeface="+mn-lt"/>
                <a:ea typeface="+mn-ea"/>
                <a:cs typeface="+mn-cs"/>
              </a:rPr>
              <a:t>Data Privacy: </a:t>
            </a:r>
            <a:r>
              <a:rPr lang="en-GB" sz="1100" b="0" i="0" u="none" strike="noStrike" kern="1200" baseline="0" dirty="0" smtClean="0">
                <a:solidFill>
                  <a:schemeClr val="tx1"/>
                </a:solidFill>
                <a:latin typeface="+mn-lt"/>
                <a:ea typeface="+mn-ea"/>
                <a:cs typeface="+mn-cs"/>
              </a:rPr>
              <a:t>Creative Commons licenses incorporating data privacy; Concrete technical solutions, in terms of software &amp; hardware security tokens, for data privacy in selected application scenarios, including user profiling, e-voting, smart energy, and Cloud computing; Feasibility studies of end-to-end protection in data communications; market preparation and first commercially successful products and services. </a:t>
            </a:r>
          </a:p>
          <a:p>
            <a:r>
              <a:rPr lang="en-GB" sz="1100" b="1" i="0" u="none" strike="noStrike" kern="1200" baseline="0" dirty="0" smtClean="0">
                <a:solidFill>
                  <a:schemeClr val="tx1"/>
                </a:solidFill>
                <a:latin typeface="+mn-lt"/>
                <a:ea typeface="+mn-ea"/>
                <a:cs typeface="+mn-cs"/>
              </a:rPr>
              <a:t>Mobile Cyber-Security, addressing malicious software in mobile and online applications: </a:t>
            </a:r>
            <a:r>
              <a:rPr lang="en-GB" sz="1100" b="0" i="0" u="none" strike="noStrike" kern="1200" baseline="0" dirty="0" smtClean="0">
                <a:solidFill>
                  <a:schemeClr val="tx1"/>
                </a:solidFill>
                <a:latin typeface="+mn-lt"/>
                <a:ea typeface="+mn-ea"/>
                <a:cs typeface="+mn-cs"/>
              </a:rPr>
              <a:t>Demonstrate problems with existing solutions; Innovative and cost-effective solutions for anti-malware protection, especially for mobile devices, e.g. by combining efficient client agents and Cloud-based services; Feasibility study of massive and privacy-aware anti-malware scanning of devices connected to the Internet. </a:t>
            </a:r>
          </a:p>
          <a:p>
            <a:r>
              <a:rPr lang="en-GB" sz="1100" b="1" i="0" u="none" strike="noStrike" kern="1200" baseline="0" dirty="0" smtClean="0">
                <a:solidFill>
                  <a:schemeClr val="tx1"/>
                </a:solidFill>
                <a:latin typeface="+mn-lt"/>
                <a:ea typeface="+mn-ea"/>
                <a:cs typeface="+mn-cs"/>
              </a:rPr>
              <a:t>Societal Impact: </a:t>
            </a:r>
            <a:r>
              <a:rPr lang="en-GB" sz="1100" b="0" i="0" u="none" strike="noStrike" kern="1200" baseline="0" dirty="0" smtClean="0">
                <a:solidFill>
                  <a:schemeClr val="tx1"/>
                </a:solidFill>
                <a:latin typeface="+mn-lt"/>
                <a:ea typeface="+mn-ea"/>
                <a:cs typeface="+mn-cs"/>
              </a:rPr>
              <a:t>European citizens protected via authentic and more trustworthy mobile services and products; Less abuse of sensitive data; Less cyber-crimes; More trust among people and organisations in Europe; More trust in digital technology, applications and services; Raised social awareness. </a:t>
            </a:r>
          </a:p>
          <a:p>
            <a:r>
              <a:rPr lang="en-GB" sz="1100" b="1" i="0" u="none" strike="noStrike" kern="1200" baseline="0" dirty="0" smtClean="0">
                <a:solidFill>
                  <a:schemeClr val="tx1"/>
                </a:solidFill>
                <a:latin typeface="+mn-lt"/>
                <a:ea typeface="+mn-ea"/>
                <a:cs typeface="+mn-cs"/>
              </a:rPr>
              <a:t>Economic Impact: </a:t>
            </a:r>
            <a:r>
              <a:rPr lang="en-GB" sz="1100" b="0" i="0" u="none" strike="noStrike" kern="1200" baseline="0" dirty="0" smtClean="0">
                <a:solidFill>
                  <a:schemeClr val="tx1"/>
                </a:solidFill>
                <a:latin typeface="+mn-lt"/>
                <a:ea typeface="+mn-ea"/>
                <a:cs typeface="+mn-cs"/>
              </a:rPr>
              <a:t>Successful (European) businesses with significant market share (digital identity management, online and mobile privacy solutions, anti-malware products and services); Less economic damage due to cyber-crimes (online identity theft, fraud, fake services and products); Lower costs for effective protection compared to proprietary protection solutions; Lowered obstacles catalyse business transactions; Safer environment supports growth of European mobile operators. </a:t>
            </a:r>
            <a:endParaRPr lang="en-GB"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81692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5" name="Donut 14"/>
          <p:cNvSpPr/>
          <p:nvPr userDrawn="1"/>
        </p:nvSpPr>
        <p:spPr>
          <a:xfrm>
            <a:off x="3491880" y="-1685113"/>
            <a:ext cx="6912768" cy="6912768"/>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
        <p:nvSpPr>
          <p:cNvPr id="11"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tx2"/>
                </a:solidFill>
              </a:defRPr>
            </a:lvl1pPr>
          </a:lstStyle>
          <a:p>
            <a:pPr lvl="0"/>
            <a:r>
              <a:rPr lang="en-GB" dirty="0" smtClean="0"/>
              <a:t>Presentation Title</a:t>
            </a:r>
            <a:endParaRPr lang="en-GB" dirty="0"/>
          </a:p>
        </p:txBody>
      </p:sp>
      <p:sp>
        <p:nvSpPr>
          <p:cNvPr id="9"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tx2"/>
                </a:solidFill>
                <a:latin typeface="Calibri" pitchFamily="34" charset="0"/>
              </a:defRPr>
            </a:lvl1pPr>
          </a:lstStyle>
          <a:p>
            <a:pPr lvl="0"/>
            <a:r>
              <a:rPr lang="en-GB" dirty="0" smtClean="0"/>
              <a:t>Speaker | Location | Date</a:t>
            </a:r>
            <a:endParaRPr lang="en-GB" dirty="0"/>
          </a:p>
        </p:txBody>
      </p:sp>
    </p:spTree>
    <p:extLst>
      <p:ext uri="{BB962C8B-B14F-4D97-AF65-F5344CB8AC3E}">
        <p14:creationId xmlns:p14="http://schemas.microsoft.com/office/powerpoint/2010/main" val="236848356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73749390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spTree>
    <p:extLst>
      <p:ext uri="{BB962C8B-B14F-4D97-AF65-F5344CB8AC3E}">
        <p14:creationId xmlns:p14="http://schemas.microsoft.com/office/powerpoint/2010/main" val="73314651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7637" r="38726"/>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spTree>
    <p:extLst>
      <p:ext uri="{BB962C8B-B14F-4D97-AF65-F5344CB8AC3E}">
        <p14:creationId xmlns:p14="http://schemas.microsoft.com/office/powerpoint/2010/main" val="378311146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73" t="-9718" r="28407" b="58620"/>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343801065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63474"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347253618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274472603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spTree>
    <p:extLst>
      <p:ext uri="{BB962C8B-B14F-4D97-AF65-F5344CB8AC3E}">
        <p14:creationId xmlns:p14="http://schemas.microsoft.com/office/powerpoint/2010/main" val="783421763"/>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135370793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26402066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6614137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a:xfrm>
            <a:off x="5100441" y="1464523"/>
            <a:ext cx="7368054" cy="7368054"/>
          </a:xfrm>
          <a:prstGeom prst="ellipse">
            <a:avLst/>
          </a:prstGeom>
        </p:spPr>
        <p:txBody>
          <a:bodyPr/>
          <a:lstStyle>
            <a:lvl1pPr marL="0" indent="0">
              <a:buNone/>
              <a:defRPr sz="1600"/>
            </a:lvl1pPr>
          </a:lstStyle>
          <a:p>
            <a:endParaRPr lang="en-GB" dirty="0"/>
          </a:p>
        </p:txBody>
      </p:sp>
      <p:sp>
        <p:nvSpPr>
          <p:cNvPr id="11" name="Donut 10"/>
          <p:cNvSpPr/>
          <p:nvPr userDrawn="1"/>
        </p:nvSpPr>
        <p:spPr>
          <a:xfrm>
            <a:off x="4572000" y="936082"/>
            <a:ext cx="8424936" cy="8424936"/>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
        <p:nvSpPr>
          <p:cNvPr id="15" name="Text Placeholder 3"/>
          <p:cNvSpPr>
            <a:spLocks noGrp="1"/>
          </p:cNvSpPr>
          <p:nvPr>
            <p:ph type="body" sz="quarter" idx="13" hasCustomPrompt="1"/>
          </p:nvPr>
        </p:nvSpPr>
        <p:spPr>
          <a:xfrm>
            <a:off x="288000" y="4221088"/>
            <a:ext cx="3600400" cy="360040"/>
          </a:xfrm>
          <a:prstGeom prst="rect">
            <a:avLst/>
          </a:prstGeom>
        </p:spPr>
        <p:txBody>
          <a:bodyPr/>
          <a:lstStyle>
            <a:lvl1pPr marL="0" indent="0" algn="l">
              <a:spcBef>
                <a:spcPts val="0"/>
              </a:spcBef>
              <a:buNone/>
              <a:defRPr sz="1200" baseline="0">
                <a:solidFill>
                  <a:schemeClr val="tx2"/>
                </a:solidFill>
                <a:latin typeface="Calibri" pitchFamily="34" charset="0"/>
              </a:defRPr>
            </a:lvl1pPr>
          </a:lstStyle>
          <a:p>
            <a:pPr lvl="0"/>
            <a:r>
              <a:rPr lang="en-GB" dirty="0" smtClean="0"/>
              <a:t>Speaker | Location | Date</a:t>
            </a:r>
            <a:endParaRPr lang="en-GB" dirty="0"/>
          </a:p>
        </p:txBody>
      </p:sp>
      <p:sp>
        <p:nvSpPr>
          <p:cNvPr id="16" name="Text Placeholder 9"/>
          <p:cNvSpPr>
            <a:spLocks noGrp="1"/>
          </p:cNvSpPr>
          <p:nvPr>
            <p:ph type="body" sz="quarter" idx="11" hasCustomPrompt="1"/>
          </p:nvPr>
        </p:nvSpPr>
        <p:spPr>
          <a:xfrm>
            <a:off x="270000" y="3501008"/>
            <a:ext cx="3528392" cy="504056"/>
          </a:xfrm>
          <a:prstGeom prst="rect">
            <a:avLst/>
          </a:prstGeom>
        </p:spPr>
        <p:txBody>
          <a:bodyPr/>
          <a:lstStyle>
            <a:lvl1pPr marL="0" indent="0">
              <a:buNone/>
              <a:defRPr sz="3000" baseline="0">
                <a:solidFill>
                  <a:schemeClr val="tx2"/>
                </a:solidFill>
              </a:defRPr>
            </a:lvl1pPr>
          </a:lstStyle>
          <a:p>
            <a:pPr lvl="0"/>
            <a:r>
              <a:rPr lang="en-GB" dirty="0" smtClean="0"/>
              <a:t>Presentation Title</a:t>
            </a:r>
            <a:endParaRPr lang="en-GB" dirty="0"/>
          </a:p>
        </p:txBody>
      </p:sp>
    </p:spTree>
    <p:extLst>
      <p:ext uri="{BB962C8B-B14F-4D97-AF65-F5344CB8AC3E}">
        <p14:creationId xmlns:p14="http://schemas.microsoft.com/office/powerpoint/2010/main" val="170193842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81245895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rgbClr val="004494"/>
                </a:solidFill>
              </a:defRPr>
            </a:lvl1pPr>
          </a:lstStyle>
          <a:p>
            <a:pPr lvl="0"/>
            <a:r>
              <a:rPr lang="en-GB" dirty="0" smtClean="0"/>
              <a:t>Additional Information</a:t>
            </a:r>
            <a:endParaRPr lang="en-GB" dirty="0"/>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rgbClr val="004494"/>
                </a:solidFill>
              </a:rPr>
              <a:t>eitdigital.eu</a:t>
            </a:r>
            <a:endParaRPr lang="en-GB" dirty="0">
              <a:solidFill>
                <a:srgbClr val="004494"/>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1017786182"/>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baseline="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90996382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637" r="38726"/>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4695"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solidFill>
                  <a:schemeClr val="tx1"/>
                </a:solidFill>
              </a:defRPr>
            </a:lvl3pPr>
            <a:lvl4pPr marL="1600200" indent="-180000">
              <a:lnSpc>
                <a:spcPct val="113000"/>
              </a:lnSpc>
              <a:buClr>
                <a:schemeClr val="bg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pic>
        <p:nvPicPr>
          <p:cNvPr id="9"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17106970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3" t="-9718" r="28407" b="58620"/>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60680330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63474"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394155991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bg2"/>
              </a:buClr>
              <a:buFont typeface="Arial" pitchFamily="34" charset="0"/>
              <a:buChar char="•"/>
              <a:defRPr sz="2000">
                <a:solidFill>
                  <a:schemeClr val="tx1"/>
                </a:solidFill>
              </a:defRPr>
            </a:lvl1pPr>
            <a:lvl2pPr marL="648000" indent="-180000" defTabSz="324000">
              <a:lnSpc>
                <a:spcPct val="114000"/>
              </a:lnSpc>
              <a:spcBef>
                <a:spcPts val="0"/>
              </a:spcBef>
              <a:buClr>
                <a:schemeClr val="bg2"/>
              </a:buClr>
              <a:buFont typeface="Arial" pitchFamily="34" charset="0"/>
              <a:buChar char="•"/>
              <a:defRPr sz="2000" baseline="0">
                <a:solidFill>
                  <a:schemeClr val="tx1"/>
                </a:solidFill>
              </a:defRPr>
            </a:lvl2pPr>
            <a:lvl3pPr indent="-180000" defTabSz="324000">
              <a:lnSpc>
                <a:spcPct val="113000"/>
              </a:lnSpc>
              <a:spcBef>
                <a:spcPts val="0"/>
              </a:spcBef>
              <a:buClr>
                <a:schemeClr val="bg2"/>
              </a:buClr>
              <a:defRPr sz="2000">
                <a:solidFill>
                  <a:schemeClr val="tx1"/>
                </a:solidFill>
              </a:defRPr>
            </a:lvl3pPr>
            <a:lvl4pPr marL="1600200" indent="-180000">
              <a:lnSpc>
                <a:spcPct val="113000"/>
              </a:lnSpc>
              <a:buClr>
                <a:schemeClr val="bg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28156399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bg2"/>
              </a:buClr>
              <a:defRPr sz="2000"/>
            </a:lvl3pPr>
            <a:lvl4pPr marL="1144800" indent="-180000">
              <a:lnSpc>
                <a:spcPct val="113000"/>
              </a:lnSpc>
              <a:buClr>
                <a:schemeClr val="bg2"/>
              </a:buClr>
              <a:buFont typeface="Arial" pitchFamily="34" charset="0"/>
              <a:buChar char="•"/>
              <a:defRPr/>
            </a:lvl4pPr>
            <a:lvl5pPr marL="1602000" indent="-180000">
              <a:lnSpc>
                <a:spcPct val="113000"/>
              </a:lnSpc>
              <a:buClr>
                <a:schemeClr val="bg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2041903111"/>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4800" indent="-180000">
              <a:lnSpc>
                <a:spcPct val="113000"/>
              </a:lnSpc>
              <a:buClr>
                <a:schemeClr val="bg2"/>
              </a:buClr>
              <a:buFont typeface="Arial" pitchFamily="34" charset="0"/>
              <a:buChar char="•"/>
              <a:defRPr sz="2000"/>
            </a:lvl3pPr>
            <a:lvl4pPr marL="1602000" indent="-180000">
              <a:lnSpc>
                <a:spcPct val="113000"/>
              </a:lnSpc>
              <a:buClr>
                <a:schemeClr val="bg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214096296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2000" indent="-180000">
              <a:lnSpc>
                <a:spcPct val="113000"/>
              </a:lnSpc>
              <a:buClr>
                <a:schemeClr val="bg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41711904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lvl1pPr>
          </a:lstStyle>
          <a:p>
            <a:endParaRPr lang="en-GB" dirty="0"/>
          </a:p>
        </p:txBody>
      </p:sp>
      <p:sp>
        <p:nvSpPr>
          <p:cNvPr id="4" name="Donut 3"/>
          <p:cNvSpPr/>
          <p:nvPr userDrawn="1"/>
        </p:nvSpPr>
        <p:spPr>
          <a:xfrm>
            <a:off x="-1404664" y="1700808"/>
            <a:ext cx="6508082" cy="6508082"/>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
        <p:nvSpPr>
          <p:cNvPr id="11" name="Text Placeholder 3"/>
          <p:cNvSpPr>
            <a:spLocks noGrp="1"/>
          </p:cNvSpPr>
          <p:nvPr>
            <p:ph type="body" sz="quarter" idx="14" hasCustomPrompt="1"/>
          </p:nvPr>
        </p:nvSpPr>
        <p:spPr>
          <a:xfrm>
            <a:off x="5246292" y="4869160"/>
            <a:ext cx="3600400" cy="360040"/>
          </a:xfrm>
          <a:prstGeom prst="rect">
            <a:avLst/>
          </a:prstGeom>
        </p:spPr>
        <p:txBody>
          <a:bodyPr/>
          <a:lstStyle>
            <a:lvl1pPr marL="0" indent="0" algn="l">
              <a:spcBef>
                <a:spcPts val="0"/>
              </a:spcBef>
              <a:buNone/>
              <a:defRPr sz="1200" baseline="0">
                <a:solidFill>
                  <a:schemeClr val="tx2"/>
                </a:solidFill>
                <a:latin typeface="Calibri" pitchFamily="34" charset="0"/>
              </a:defRPr>
            </a:lvl1pPr>
          </a:lstStyle>
          <a:p>
            <a:pPr lvl="0"/>
            <a:r>
              <a:rPr lang="en-GB" dirty="0" smtClean="0"/>
              <a:t>Speaker | Location | Date</a:t>
            </a:r>
            <a:endParaRPr lang="en-GB" dirty="0"/>
          </a:p>
        </p:txBody>
      </p:sp>
      <p:sp>
        <p:nvSpPr>
          <p:cNvPr id="12" name="Text Placeholder 9"/>
          <p:cNvSpPr>
            <a:spLocks noGrp="1"/>
          </p:cNvSpPr>
          <p:nvPr>
            <p:ph type="body" sz="quarter" idx="15" hasCustomPrompt="1"/>
          </p:nvPr>
        </p:nvSpPr>
        <p:spPr>
          <a:xfrm>
            <a:off x="5228292" y="4149080"/>
            <a:ext cx="3528392" cy="504056"/>
          </a:xfrm>
          <a:prstGeom prst="rect">
            <a:avLst/>
          </a:prstGeom>
        </p:spPr>
        <p:txBody>
          <a:bodyPr/>
          <a:lstStyle>
            <a:lvl1pPr marL="0" indent="0">
              <a:buNone/>
              <a:defRPr sz="3000" baseline="0">
                <a:solidFill>
                  <a:schemeClr val="tx2"/>
                </a:solidFill>
              </a:defRPr>
            </a:lvl1pPr>
          </a:lstStyle>
          <a:p>
            <a:pPr lvl="0"/>
            <a:r>
              <a:rPr lang="en-GB" dirty="0" smtClean="0"/>
              <a:t>Presentation Title</a:t>
            </a:r>
            <a:endParaRPr lang="en-GB" dirty="0"/>
          </a:p>
        </p:txBody>
      </p:sp>
    </p:spTree>
    <p:extLst>
      <p:ext uri="{BB962C8B-B14F-4D97-AF65-F5344CB8AC3E}">
        <p14:creationId xmlns:p14="http://schemas.microsoft.com/office/powerpoint/2010/main" val="739141448"/>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4220583786"/>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078918914"/>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 Placeholder 4"/>
          <p:cNvSpPr>
            <a:spLocks noGrp="1"/>
          </p:cNvSpPr>
          <p:nvPr>
            <p:ph type="body" sz="quarter" idx="10"/>
          </p:nvPr>
        </p:nvSpPr>
        <p:spPr>
          <a:xfrm>
            <a:off x="2123729" y="3785892"/>
            <a:ext cx="4906592" cy="368300"/>
          </a:xfrm>
          <a:prstGeom prst="rect">
            <a:avLst/>
          </a:prstGeom>
        </p:spPr>
        <p:txBody>
          <a:bodyPr/>
          <a:lstStyle>
            <a:lvl1pPr marL="0" indent="0" algn="ctr">
              <a:buNone/>
              <a:defRPr sz="2000" baseline="0">
                <a:solidFill>
                  <a:schemeClr val="bg2"/>
                </a:solidFill>
              </a:defRPr>
            </a:lvl1pPr>
          </a:lstStyle>
          <a:p>
            <a:pPr lvl="0"/>
            <a:endParaRPr lang="en-GB" dirty="0" smtClean="0"/>
          </a:p>
        </p:txBody>
      </p:sp>
      <p:sp>
        <p:nvSpPr>
          <p:cNvPr id="6" name="TextBox 5"/>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rgbClr val="004494"/>
                </a:solidFill>
              </a:rPr>
              <a:t>eitdigital.eu</a:t>
            </a:r>
            <a:endParaRPr lang="en-GB" dirty="0">
              <a:solidFill>
                <a:srgbClr val="004494"/>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5329548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tartpage">
    <p:spTree>
      <p:nvGrpSpPr>
        <p:cNvPr id="1" name=""/>
        <p:cNvGrpSpPr/>
        <p:nvPr/>
      </p:nvGrpSpPr>
      <p:grpSpPr>
        <a:xfrm>
          <a:off x="0" y="0"/>
          <a:ext cx="0" cy="0"/>
          <a:chOff x="0" y="0"/>
          <a:chExt cx="0" cy="0"/>
        </a:xfrm>
      </p:grpSpPr>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450" y="0"/>
            <a:ext cx="9139099" cy="4240542"/>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1"/>
          <p:cNvSpPr>
            <a:spLocks noGrp="1"/>
          </p:cNvSpPr>
          <p:nvPr>
            <p:ph type="ctrTitle"/>
          </p:nvPr>
        </p:nvSpPr>
        <p:spPr>
          <a:xfrm>
            <a:off x="685800" y="4221088"/>
            <a:ext cx="7772400" cy="936104"/>
          </a:xfrm>
          <a:prstGeom prst="rect">
            <a:avLst/>
          </a:prstGeom>
        </p:spPr>
        <p:txBody>
          <a:bodyPr anchor="ctr"/>
          <a:lstStyle>
            <a:lvl1pPr algn="ctr">
              <a:lnSpc>
                <a:spcPts val="4200"/>
              </a:lnSpc>
              <a:defRPr sz="4000" b="1">
                <a:solidFill>
                  <a:schemeClr val="tx2"/>
                </a:solidFill>
              </a:defRPr>
            </a:lvl1pPr>
          </a:lstStyle>
          <a:p>
            <a:r>
              <a:rPr lang="en-US" noProof="1" smtClean="0"/>
              <a:t>Click to edit Master title style</a:t>
            </a:r>
            <a:endParaRPr lang="en-GB" noProof="1"/>
          </a:p>
        </p:txBody>
      </p:sp>
      <p:sp>
        <p:nvSpPr>
          <p:cNvPr id="11" name="Underrubrik 2"/>
          <p:cNvSpPr>
            <a:spLocks noGrp="1"/>
          </p:cNvSpPr>
          <p:nvPr>
            <p:ph type="subTitle" idx="1" hasCustomPrompt="1"/>
          </p:nvPr>
        </p:nvSpPr>
        <p:spPr>
          <a:xfrm>
            <a:off x="1371600" y="5373217"/>
            <a:ext cx="6400800" cy="72008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1" smtClean="0"/>
              <a:t>Click here to add subtitle</a:t>
            </a:r>
            <a:endParaRPr lang="en-GB" noProof="1"/>
          </a:p>
        </p:txBody>
      </p:sp>
    </p:spTree>
    <p:extLst>
      <p:ext uri="{BB962C8B-B14F-4D97-AF65-F5344CB8AC3E}">
        <p14:creationId xmlns:p14="http://schemas.microsoft.com/office/powerpoint/2010/main" val="191925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28" y="5688000"/>
            <a:ext cx="2304580"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spTree>
    <p:extLst>
      <p:ext uri="{BB962C8B-B14F-4D97-AF65-F5344CB8AC3E}">
        <p14:creationId xmlns:p14="http://schemas.microsoft.com/office/powerpoint/2010/main" val="241114904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 Placeholder 4"/>
          <p:cNvSpPr>
            <a:spLocks noGrp="1"/>
          </p:cNvSpPr>
          <p:nvPr>
            <p:ph type="body" sz="quarter" idx="10"/>
          </p:nvPr>
        </p:nvSpPr>
        <p:spPr>
          <a:xfrm>
            <a:off x="2123729" y="3785892"/>
            <a:ext cx="4906592" cy="368300"/>
          </a:xfrm>
          <a:prstGeom prst="rect">
            <a:avLst/>
          </a:prstGeom>
        </p:spPr>
        <p:txBody>
          <a:bodyPr/>
          <a:lstStyle>
            <a:lvl1pPr marL="0" indent="0" algn="ctr">
              <a:buNone/>
              <a:defRPr sz="2000" baseline="0">
                <a:solidFill>
                  <a:schemeClr val="bg2"/>
                </a:solidFill>
              </a:defRPr>
            </a:lvl1pPr>
          </a:lstStyle>
          <a:p>
            <a:pPr lvl="0"/>
            <a:endParaRPr lang="en-GB" dirty="0" smtClean="0"/>
          </a:p>
        </p:txBody>
      </p:sp>
      <p:sp>
        <p:nvSpPr>
          <p:cNvPr id="6" name="TextBox 5"/>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rgbClr val="004494"/>
                </a:solidFill>
              </a:rPr>
              <a:t>eitdigital.eu</a:t>
            </a:r>
            <a:endParaRPr lang="en-GB" dirty="0">
              <a:solidFill>
                <a:srgbClr val="004494"/>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34358515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eak 04">
    <p:spTree>
      <p:nvGrpSpPr>
        <p:cNvPr id="1" name=""/>
        <p:cNvGrpSpPr/>
        <p:nvPr/>
      </p:nvGrpSpPr>
      <p:grpSpPr>
        <a:xfrm>
          <a:off x="0" y="0"/>
          <a:ext cx="0" cy="0"/>
          <a:chOff x="0" y="0"/>
          <a:chExt cx="0" cy="0"/>
        </a:xfrm>
      </p:grpSpPr>
      <p:sp>
        <p:nvSpPr>
          <p:cNvPr id="6" name="Text Placeholder 11"/>
          <p:cNvSpPr>
            <a:spLocks noGrp="1"/>
          </p:cNvSpPr>
          <p:nvPr>
            <p:ph type="body" sz="quarter" idx="11" hasCustomPrompt="1"/>
          </p:nvPr>
        </p:nvSpPr>
        <p:spPr>
          <a:xfrm>
            <a:off x="251520" y="4364549"/>
            <a:ext cx="504056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rgbClr val="004494"/>
                </a:solidFill>
              </a:defRPr>
            </a:lvl1pPr>
          </a:lstStyle>
          <a:p>
            <a:pPr lvl="0"/>
            <a:r>
              <a:rPr lang="en-GB" dirty="0" smtClean="0"/>
              <a:t>Chapter Title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6" t="32562" r="35183"/>
          <a:stretch/>
        </p:blipFill>
        <p:spPr>
          <a:xfrm>
            <a:off x="4283968" y="1"/>
            <a:ext cx="4860032" cy="4760592"/>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Tree>
    <p:extLst>
      <p:ext uri="{BB962C8B-B14F-4D97-AF65-F5344CB8AC3E}">
        <p14:creationId xmlns:p14="http://schemas.microsoft.com/office/powerpoint/2010/main" val="148418592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pter Break 04">
    <p:spTree>
      <p:nvGrpSpPr>
        <p:cNvPr id="1" name=""/>
        <p:cNvGrpSpPr/>
        <p:nvPr/>
      </p:nvGrpSpPr>
      <p:grpSpPr>
        <a:xfrm>
          <a:off x="0" y="0"/>
          <a:ext cx="0" cy="0"/>
          <a:chOff x="0" y="0"/>
          <a:chExt cx="0" cy="0"/>
        </a:xfrm>
      </p:grpSpPr>
      <p:sp>
        <p:nvSpPr>
          <p:cNvPr id="6" name="Text Placeholder 11"/>
          <p:cNvSpPr>
            <a:spLocks noGrp="1"/>
          </p:cNvSpPr>
          <p:nvPr>
            <p:ph type="body" sz="quarter" idx="11" hasCustomPrompt="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rgbClr val="004494"/>
                </a:solidFill>
              </a:defRPr>
            </a:lvl1pPr>
          </a:lstStyle>
          <a:p>
            <a:pPr lvl="0"/>
            <a:r>
              <a:rPr lang="en-GB" dirty="0" smtClean="0"/>
              <a:t>Chapter Title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6" t="35234"/>
          <a:stretch/>
        </p:blipFill>
        <p:spPr>
          <a:xfrm>
            <a:off x="0" y="0"/>
            <a:ext cx="5770279" cy="477342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Tree>
    <p:extLst>
      <p:ext uri="{BB962C8B-B14F-4D97-AF65-F5344CB8AC3E}">
        <p14:creationId xmlns:p14="http://schemas.microsoft.com/office/powerpoint/2010/main" val="254405750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hapter Break 04">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6" t="35234"/>
          <a:stretch/>
        </p:blipFill>
        <p:spPr>
          <a:xfrm>
            <a:off x="0" y="0"/>
            <a:ext cx="8423920" cy="69686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840" y="396000"/>
            <a:ext cx="2688677" cy="756000"/>
          </a:xfrm>
          <a:prstGeom prst="rect">
            <a:avLst/>
          </a:prstGeom>
        </p:spPr>
      </p:pic>
      <p:sp>
        <p:nvSpPr>
          <p:cNvPr id="5"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tx2"/>
                </a:solidFill>
              </a:defRPr>
            </a:lvl1pPr>
          </a:lstStyle>
          <a:p>
            <a:pPr lvl="0"/>
            <a:r>
              <a:rPr lang="en-GB" dirty="0" smtClean="0"/>
              <a:t>Chapter Title</a:t>
            </a:r>
            <a:endParaRPr lang="en-GB" dirty="0"/>
          </a:p>
        </p:txBody>
      </p:sp>
    </p:spTree>
    <p:extLst>
      <p:ext uri="{BB962C8B-B14F-4D97-AF65-F5344CB8AC3E}">
        <p14:creationId xmlns:p14="http://schemas.microsoft.com/office/powerpoint/2010/main" val="20970549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4.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5.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solidFill>
                  <a:schemeClr val="bg1"/>
                </a:solidFill>
                <a:latin typeface="+mj-lt"/>
              </a:rPr>
              <a:t>Text</a:t>
            </a:r>
            <a:endParaRPr lang="en-GB" dirty="0">
              <a:solidFill>
                <a:schemeClr val="bg1"/>
              </a:solidFill>
              <a:latin typeface="Titillium Lt" pitchFamily="50" charset="0"/>
            </a:endParaRPr>
          </a:p>
        </p:txBody>
      </p:sp>
      <p:sp>
        <p:nvSpPr>
          <p:cNvPr id="9" name="Text Placeholder 11"/>
          <p:cNvSpPr txBox="1">
            <a:spLocks/>
          </p:cNvSpPr>
          <p:nvPr userDrawn="1"/>
        </p:nvSpPr>
        <p:spPr>
          <a:xfrm>
            <a:off x="692150" y="48775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solidFill>
                  <a:schemeClr val="bg1"/>
                </a:solidFill>
                <a:latin typeface="+mj-lt"/>
              </a:rPr>
              <a:t>Text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26518387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8" r:id="rId3"/>
    <p:sldLayoutId id="2147483785" r:id="rId4"/>
    <p:sldLayoutId id="2147483793" r:id="rId5"/>
    <p:sldLayoutId id="2147483794" r:id="rId6"/>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3747743420"/>
      </p:ext>
    </p:extLst>
  </p:cSld>
  <p:clrMap bg1="lt1" tx1="dk1" bg2="lt2" tx2="dk2" accent1="accent1" accent2="accent2" accent3="accent3" accent4="accent4" accent5="accent5" accent6="accent6" hlink="hlink" folHlink="folHlink"/>
  <p:sldLayoutIdLst>
    <p:sldLayoutId id="2147483765" r:id="rId1"/>
    <p:sldLayoutId id="2147483761" r:id="rId2"/>
    <p:sldLayoutId id="2147483768"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760507176"/>
      </p:ext>
    </p:extLst>
  </p:cSld>
  <p:clrMap bg1="lt1" tx1="dk1" bg2="lt2" tx2="dk2" accent1="accent1" accent2="accent2" accent3="accent3" accent4="accent4" accent5="accent5" accent6="accent6" hlink="hlink" folHlink="folHlink"/>
  <p:sldLayoutIdLst>
    <p:sldLayoutId id="2147483760"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60259"/>
      </p:ext>
    </p:extLst>
  </p:cSld>
  <p:clrMap bg1="lt1" tx1="dk1" bg2="lt2" tx2="dk2" accent1="accent1" accent2="accent2" accent3="accent3" accent4="accent4" accent5="accent5" accent6="accent6" hlink="hlink" folHlink="folHlink"/>
  <p:sldLayoutIdLst>
    <p:sldLayoutId id="2147483684" r:id="rId1"/>
    <p:sldLayoutId id="2147483690" r:id="rId2"/>
    <p:sldLayoutId id="2147483685" r:id="rId3"/>
    <p:sldLayoutId id="2147483686" r:id="rId4"/>
    <p:sldLayoutId id="2147483687" r:id="rId5"/>
    <p:sldLayoutId id="2147483688" r:id="rId6"/>
    <p:sldLayoutId id="2147483689" r:id="rId7"/>
    <p:sldLayoutId id="2147483771" r:id="rId8"/>
    <p:sldLayoutId id="2147483772" r:id="rId9"/>
    <p:sldLayoutId id="2147483747" r:id="rId10"/>
    <p:sldLayoutId id="2147483691"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98098"/>
      </p:ext>
    </p:extLst>
  </p:cSld>
  <p:clrMap bg1="lt1" tx1="dk1" bg2="lt2" tx2="dk2" accent1="accent1" accent2="accent2" accent3="accent3" accent4="accent4" accent5="accent5" accent6="accent6" hlink="hlink" folHlink="folHlink"/>
  <p:sldLayoutIdLst>
    <p:sldLayoutId id="2147483774" r:id="rId1"/>
    <p:sldLayoutId id="2147483783"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4"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davor.meersman@iminds.b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fi-FI" dirty="0" smtClean="0"/>
              <a:t>Davor Meersman, 28 </a:t>
            </a:r>
            <a:r>
              <a:rPr lang="fi-FI" dirty="0" err="1" smtClean="0"/>
              <a:t>October</a:t>
            </a:r>
            <a:r>
              <a:rPr lang="fi-FI" dirty="0" smtClean="0"/>
              <a:t>, </a:t>
            </a:r>
            <a:r>
              <a:rPr lang="fi-FI" dirty="0" smtClean="0"/>
              <a:t>2015</a:t>
            </a:r>
            <a:endParaRPr lang="fi-FI" dirty="0"/>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1346" r="41346"/>
          <a:stretch>
            <a:fillRect/>
          </a:stretch>
        </p:blipFill>
        <p:spPr>
          <a:xfrm>
            <a:off x="4860032" y="-353194"/>
            <a:ext cx="4286326" cy="4286250"/>
          </a:xfrm>
        </p:spPr>
      </p:pic>
      <p:sp>
        <p:nvSpPr>
          <p:cNvPr id="2" name="Text Placeholder 1"/>
          <p:cNvSpPr>
            <a:spLocks noGrp="1"/>
          </p:cNvSpPr>
          <p:nvPr>
            <p:ph type="body" sz="quarter" idx="11"/>
          </p:nvPr>
        </p:nvSpPr>
        <p:spPr/>
        <p:txBody>
          <a:bodyPr/>
          <a:lstStyle/>
          <a:p>
            <a:r>
              <a:rPr lang="en-US" dirty="0" smtClean="0"/>
              <a:t>Procuring the EIT Data-Driven Learning Platform</a:t>
            </a:r>
            <a:endParaRPr lang="en-US" dirty="0"/>
          </a:p>
        </p:txBody>
      </p:sp>
    </p:spTree>
    <p:extLst>
      <p:ext uri="{BB962C8B-B14F-4D97-AF65-F5344CB8AC3E}">
        <p14:creationId xmlns:p14="http://schemas.microsoft.com/office/powerpoint/2010/main" val="1853461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28 at 09.55.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0728"/>
            <a:ext cx="6375845" cy="4248472"/>
          </a:xfrm>
          <a:prstGeom prst="rect">
            <a:avLst/>
          </a:prstGeom>
        </p:spPr>
      </p:pic>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6872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Dr </a:t>
            </a:r>
            <a:r>
              <a:rPr lang="en-GB" dirty="0" smtClean="0"/>
              <a:t>Davor Meersman</a:t>
            </a:r>
            <a:endParaRPr lang="en-GB" dirty="0" smtClean="0"/>
          </a:p>
          <a:p>
            <a:r>
              <a:rPr lang="en-GB" dirty="0" smtClean="0"/>
              <a:t>iMinds Institute</a:t>
            </a:r>
            <a:endParaRPr lang="en-GB" dirty="0" smtClean="0"/>
          </a:p>
          <a:p>
            <a:r>
              <a:rPr lang="en-GB" dirty="0" smtClean="0">
                <a:hlinkClick r:id="rId2"/>
              </a:rPr>
              <a:t>davor.meersman@iminds</a:t>
            </a:r>
            <a:r>
              <a:rPr lang="en-GB" dirty="0" smtClean="0">
                <a:hlinkClick r:id="rId2"/>
              </a:rPr>
              <a:t>.be</a:t>
            </a:r>
            <a:r>
              <a:rPr lang="en-GB" dirty="0" smtClean="0"/>
              <a:t> </a:t>
            </a:r>
            <a:endParaRPr lang="en-GB" dirty="0" smtClean="0"/>
          </a:p>
          <a:p>
            <a:r>
              <a:rPr lang="en-GB" dirty="0" smtClean="0"/>
              <a:t>+32477514581</a:t>
            </a:r>
            <a:endParaRPr lang="en-GB" dirty="0"/>
          </a:p>
        </p:txBody>
      </p:sp>
    </p:spTree>
    <p:extLst>
      <p:ext uri="{BB962C8B-B14F-4D97-AF65-F5344CB8AC3E}">
        <p14:creationId xmlns:p14="http://schemas.microsoft.com/office/powerpoint/2010/main" val="4263190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66531430_Health &amp; Wellbeing 16653143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864" y="-26616"/>
            <a:ext cx="9180512" cy="691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62748" cy="873125"/>
          </a:xfrm>
          <a:prstGeom prst="rect">
            <a:avLst/>
          </a:prstGeom>
        </p:spPr>
        <p:txBody>
          <a:bodyPr/>
          <a:lstStyle/>
          <a:p>
            <a:r>
              <a:rPr lang="en-GB" sz="3200" b="1" dirty="0" smtClean="0">
                <a:solidFill>
                  <a:schemeClr val="tx2"/>
                </a:solidFill>
                <a:latin typeface="Calibri" panose="020F0502020204030204" pitchFamily="34" charset="0"/>
              </a:rPr>
              <a:t>Health </a:t>
            </a:r>
            <a:r>
              <a:rPr lang="en-GB" sz="3200" b="1" dirty="0">
                <a:solidFill>
                  <a:schemeClr val="tx2"/>
                </a:solidFill>
                <a:latin typeface="Calibri" panose="020F0502020204030204" pitchFamily="34" charset="0"/>
              </a:rPr>
              <a:t>&amp; </a:t>
            </a:r>
            <a:r>
              <a:rPr lang="en-GB" sz="3200" b="1" dirty="0" smtClean="0">
                <a:solidFill>
                  <a:schemeClr val="tx2"/>
                </a:solidFill>
                <a:latin typeface="Calibri" panose="020F0502020204030204" pitchFamily="34" charset="0"/>
              </a:rPr>
              <a:t>Wellbeing </a:t>
            </a:r>
            <a:r>
              <a:rPr lang="en-GB" sz="3000" dirty="0" smtClean="0">
                <a:solidFill>
                  <a:schemeClr val="tx2"/>
                </a:solidFill>
                <a:latin typeface="Calibri" panose="020F0502020204030204" pitchFamily="34" charset="0"/>
              </a:rPr>
              <a:t>- </a:t>
            </a:r>
            <a:r>
              <a:rPr lang="en-GB" sz="3000" b="0" dirty="0" smtClean="0">
                <a:solidFill>
                  <a:schemeClr val="tx2"/>
                </a:solidFill>
                <a:latin typeface="Calibri" panose="020F0502020204030204" pitchFamily="34" charset="0"/>
              </a:rPr>
              <a:t>Prevention </a:t>
            </a:r>
            <a:br>
              <a:rPr lang="en-GB" sz="3000" b="0" dirty="0" smtClean="0">
                <a:solidFill>
                  <a:schemeClr val="tx2"/>
                </a:solidFill>
                <a:latin typeface="Calibri" panose="020F0502020204030204" pitchFamily="34" charset="0"/>
              </a:rPr>
            </a:br>
            <a:r>
              <a:rPr lang="en-GB" sz="3000" b="0" dirty="0" smtClean="0">
                <a:solidFill>
                  <a:schemeClr val="tx2"/>
                </a:solidFill>
                <a:latin typeface="Calibri" panose="020F0502020204030204" pitchFamily="34" charset="0"/>
              </a:rPr>
              <a:t>through </a:t>
            </a:r>
            <a:r>
              <a:rPr lang="en-GB" sz="3000" b="0" dirty="0">
                <a:solidFill>
                  <a:schemeClr val="tx2"/>
                </a:solidFill>
                <a:latin typeface="Calibri" panose="020F0502020204030204" pitchFamily="34" charset="0"/>
              </a:rPr>
              <a:t>the Quantified Self </a:t>
            </a: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Reduce </a:t>
            </a:r>
            <a:r>
              <a:rPr lang="en-GB" dirty="0">
                <a:solidFill>
                  <a:srgbClr val="1F497D"/>
                </a:solidFill>
                <a:latin typeface="Calibri" panose="020F0502020204030204" pitchFamily="34" charset="0"/>
              </a:rPr>
              <a:t>the demand for expensive healthcare by detecting small physical and mental health issues early and avoiding larger health problems by suitable lifestyle interventions</a:t>
            </a:r>
            <a:r>
              <a:rPr lang="en-GB" dirty="0" smtClean="0">
                <a:solidFill>
                  <a:srgbClr val="1F497D"/>
                </a:solidFill>
                <a:latin typeface="Calibri" panose="020F0502020204030204" pitchFamily="34" charset="0"/>
              </a:rPr>
              <a:t>.</a:t>
            </a:r>
            <a:endParaRPr lang="en-GB" dirty="0">
              <a:solidFill>
                <a:srgbClr val="1F497D"/>
              </a:solidFill>
              <a:latin typeface="Calibri" panose="020F0502020204030204" pitchFamily="34" charset="0"/>
            </a:endParaRPr>
          </a:p>
        </p:txBody>
      </p:sp>
    </p:spTree>
    <p:extLst>
      <p:ext uri="{BB962C8B-B14F-4D97-AF65-F5344CB8AC3E}">
        <p14:creationId xmlns:p14="http://schemas.microsoft.com/office/powerpoint/2010/main" val="957767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29624131_Cyber Physical Systems 12962413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758"/>
            <a:ext cx="9143999" cy="691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Increase </a:t>
            </a:r>
            <a:r>
              <a:rPr lang="en-GB" dirty="0">
                <a:solidFill>
                  <a:srgbClr val="1F497D"/>
                </a:solidFill>
                <a:latin typeface="Calibri" panose="020F0502020204030204" pitchFamily="34" charset="0"/>
              </a:rPr>
              <a:t>the efficiency and reliability of industrial production systems and critical infrastructures by combining embedded systems, sensors, control systems, and data aggregation and analysis technology into smart systems-of-systems. </a:t>
            </a:r>
            <a:endParaRPr lang="de-DE" b="1" dirty="0">
              <a:solidFill>
                <a:srgbClr val="1F497D"/>
              </a:solidFill>
              <a:latin typeface="Calibri" panose="020F0502020204030204" pitchFamily="34" charset="0"/>
              <a:cs typeface="Myriad Pro"/>
            </a:endParaRP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1" y="463550"/>
            <a:ext cx="9143999" cy="873125"/>
          </a:xfrm>
          <a:prstGeom prst="rect">
            <a:avLst/>
          </a:prstGeom>
        </p:spPr>
        <p:txBody>
          <a:bodyPr/>
          <a:lstStyle/>
          <a:p>
            <a:r>
              <a:rPr lang="en-GB" sz="3200" b="1" dirty="0">
                <a:solidFill>
                  <a:schemeClr val="tx2"/>
                </a:solidFill>
                <a:latin typeface="Calibri" panose="020F0502020204030204" pitchFamily="34" charset="0"/>
              </a:rPr>
              <a:t>Cyber-Physical Systems </a:t>
            </a:r>
            <a:r>
              <a:rPr lang="en-GB" sz="3000" b="0" dirty="0">
                <a:solidFill>
                  <a:schemeClr val="tx2"/>
                </a:solidFill>
                <a:latin typeface="Calibri" panose="020F0502020204030204" pitchFamily="34" charset="0"/>
              </a:rPr>
              <a:t>– European Leadership in Production and Infrastructures</a:t>
            </a:r>
          </a:p>
        </p:txBody>
      </p:sp>
    </p:spTree>
    <p:extLst>
      <p:ext uri="{BB962C8B-B14F-4D97-AF65-F5344CB8AC3E}">
        <p14:creationId xmlns:p14="http://schemas.microsoft.com/office/powerpoint/2010/main" val="908291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Fotolia_44662907_L_Smart Energy Syste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0" r="635"/>
          <a:stretch/>
        </p:blipFill>
        <p:spPr bwMode="auto">
          <a:xfrm>
            <a:off x="-95685" y="1"/>
            <a:ext cx="92396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a:stretch>
            <a:fillRect/>
          </a:stretch>
        </p:blipFill>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Contribute </a:t>
            </a:r>
            <a:r>
              <a:rPr lang="en-GB" dirty="0">
                <a:solidFill>
                  <a:srgbClr val="1F497D"/>
                </a:solidFill>
                <a:latin typeface="Calibri" panose="020F0502020204030204" pitchFamily="34" charset="0"/>
              </a:rPr>
              <a:t>to the creation of an open European </a:t>
            </a:r>
            <a:r>
              <a:rPr lang="en-GB" dirty="0" smtClean="0">
                <a:solidFill>
                  <a:srgbClr val="1F497D"/>
                </a:solidFill>
                <a:latin typeface="Calibri" panose="020F0502020204030204" pitchFamily="34" charset="0"/>
              </a:rPr>
              <a:t>energy market </a:t>
            </a:r>
            <a:r>
              <a:rPr lang="en-GB" dirty="0">
                <a:solidFill>
                  <a:srgbClr val="1F497D"/>
                </a:solidFill>
                <a:latin typeface="Calibri" panose="020F0502020204030204" pitchFamily="34" charset="0"/>
              </a:rPr>
              <a:t>by testing and deploying ICT solutions for </a:t>
            </a:r>
            <a:r>
              <a:rPr lang="en-GB" dirty="0" smtClean="0">
                <a:solidFill>
                  <a:srgbClr val="1F497D"/>
                </a:solidFill>
                <a:latin typeface="Calibri" panose="020F0502020204030204" pitchFamily="34" charset="0"/>
              </a:rPr>
              <a:t>decentralised power </a:t>
            </a:r>
            <a:r>
              <a:rPr lang="en-GB" dirty="0">
                <a:solidFill>
                  <a:srgbClr val="1F497D"/>
                </a:solidFill>
                <a:latin typeface="Calibri" panose="020F0502020204030204" pitchFamily="34" charset="0"/>
              </a:rPr>
              <a:t>generation infrastructures and user-centric services for </a:t>
            </a:r>
            <a:r>
              <a:rPr lang="en-GB" dirty="0" smtClean="0">
                <a:solidFill>
                  <a:srgbClr val="1F497D"/>
                </a:solidFill>
                <a:latin typeface="Calibri" panose="020F0502020204030204" pitchFamily="34" charset="0"/>
              </a:rPr>
              <a:t>smart energy </a:t>
            </a:r>
            <a:r>
              <a:rPr lang="en-GB" dirty="0">
                <a:solidFill>
                  <a:srgbClr val="1F497D"/>
                </a:solidFill>
                <a:latin typeface="Calibri" panose="020F0502020204030204" pitchFamily="34" charset="0"/>
              </a:rPr>
              <a:t>systems.</a:t>
            </a:r>
            <a:endParaRPr lang="de-DE" dirty="0">
              <a:solidFill>
                <a:srgbClr val="1F497D"/>
              </a:solidFill>
              <a:latin typeface="Calibri" panose="020F0502020204030204" pitchFamily="34" charset="0"/>
              <a:cs typeface="Myriad Pro"/>
            </a:endParaRPr>
          </a:p>
        </p:txBody>
      </p:sp>
      <p:sp>
        <p:nvSpPr>
          <p:cNvPr id="4" name="Title 3"/>
          <p:cNvSpPr>
            <a:spLocks noGrp="1"/>
          </p:cNvSpPr>
          <p:nvPr>
            <p:ph type="title" idx="4294967295"/>
          </p:nvPr>
        </p:nvSpPr>
        <p:spPr>
          <a:xfrm>
            <a:off x="0" y="463550"/>
            <a:ext cx="9144000" cy="873125"/>
          </a:xfrm>
          <a:prstGeom prst="rect">
            <a:avLst/>
          </a:prstGeom>
        </p:spPr>
        <p:txBody>
          <a:bodyPr/>
          <a:lstStyle/>
          <a:p>
            <a:r>
              <a:rPr lang="en-GB" sz="3200" b="1" dirty="0">
                <a:solidFill>
                  <a:schemeClr val="tx2"/>
                </a:solidFill>
                <a:latin typeface="Calibri" panose="020F0502020204030204" pitchFamily="34" charset="0"/>
              </a:rPr>
              <a:t>Smart Energy Systems </a:t>
            </a:r>
            <a:r>
              <a:rPr lang="en-GB" sz="3000" b="0" dirty="0">
                <a:solidFill>
                  <a:schemeClr val="tx2"/>
                </a:solidFill>
                <a:latin typeface="Calibri" panose="020F0502020204030204" pitchFamily="34" charset="0"/>
              </a:rPr>
              <a:t>– Defining </a:t>
            </a:r>
            <a:r>
              <a:rPr lang="en-GB" sz="3000" b="0" dirty="0" smtClean="0">
                <a:solidFill>
                  <a:schemeClr val="tx2"/>
                </a:solidFill>
                <a:latin typeface="Calibri" panose="020F0502020204030204" pitchFamily="34" charset="0"/>
              </a:rPr>
              <a:t/>
            </a:r>
            <a:br>
              <a:rPr lang="en-GB" sz="3000" b="0" dirty="0" smtClean="0">
                <a:solidFill>
                  <a:schemeClr val="tx2"/>
                </a:solidFill>
                <a:latin typeface="Calibri" panose="020F0502020204030204" pitchFamily="34" charset="0"/>
              </a:rPr>
            </a:br>
            <a:r>
              <a:rPr lang="en-GB" sz="3000" b="0" dirty="0" smtClean="0">
                <a:solidFill>
                  <a:schemeClr val="tx2"/>
                </a:solidFill>
                <a:latin typeface="Calibri" panose="020F0502020204030204" pitchFamily="34" charset="0"/>
              </a:rPr>
              <a:t>Europe’s </a:t>
            </a:r>
            <a:r>
              <a:rPr lang="en-GB" sz="3000" b="0" dirty="0">
                <a:solidFill>
                  <a:schemeClr val="tx2"/>
                </a:solidFill>
                <a:latin typeface="Calibri" panose="020F0502020204030204" pitchFamily="34" charset="0"/>
              </a:rPr>
              <a:t>Future Energy Market</a:t>
            </a:r>
          </a:p>
        </p:txBody>
      </p:sp>
    </p:spTree>
    <p:extLst>
      <p:ext uri="{BB962C8B-B14F-4D97-AF65-F5344CB8AC3E}">
        <p14:creationId xmlns:p14="http://schemas.microsoft.com/office/powerpoint/2010/main" val="408307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66804493_Urban Life &amp; Mobility 1668044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44" r="23815"/>
          <a:stretch/>
        </p:blipFill>
        <p:spPr bwMode="auto">
          <a:xfrm>
            <a:off x="0" y="-26616"/>
            <a:ext cx="9144000" cy="691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Turn </a:t>
            </a:r>
            <a:r>
              <a:rPr lang="en-GB" dirty="0">
                <a:solidFill>
                  <a:srgbClr val="1F497D"/>
                </a:solidFill>
                <a:latin typeface="Calibri" panose="020F0502020204030204" pitchFamily="34" charset="0"/>
              </a:rPr>
              <a:t>ICT breakthroughs into new </a:t>
            </a:r>
            <a:r>
              <a:rPr lang="en-GB" dirty="0" err="1" smtClean="0">
                <a:solidFill>
                  <a:srgbClr val="1F497D"/>
                </a:solidFill>
                <a:latin typeface="Calibri" panose="020F0502020204030204" pitchFamily="34" charset="0"/>
              </a:rPr>
              <a:t>upscaled</a:t>
            </a:r>
            <a:r>
              <a:rPr lang="en-GB" dirty="0" smtClean="0">
                <a:solidFill>
                  <a:srgbClr val="1F497D"/>
                </a:solidFill>
                <a:latin typeface="Calibri" panose="020F0502020204030204" pitchFamily="34" charset="0"/>
              </a:rPr>
              <a:t> urban </a:t>
            </a:r>
            <a:r>
              <a:rPr lang="en-GB" dirty="0">
                <a:solidFill>
                  <a:srgbClr val="1F497D"/>
                </a:solidFill>
                <a:latin typeface="Calibri" panose="020F0502020204030204" pitchFamily="34" charset="0"/>
              </a:rPr>
              <a:t>services to develop new </a:t>
            </a:r>
            <a:r>
              <a:rPr lang="en-GB" dirty="0" smtClean="0">
                <a:solidFill>
                  <a:srgbClr val="1F497D"/>
                </a:solidFill>
                <a:latin typeface="Calibri" panose="020F0502020204030204" pitchFamily="34" charset="0"/>
              </a:rPr>
              <a:t>mobility behaviours </a:t>
            </a:r>
            <a:r>
              <a:rPr lang="en-GB" dirty="0">
                <a:solidFill>
                  <a:srgbClr val="1F497D"/>
                </a:solidFill>
                <a:latin typeface="Calibri" panose="020F0502020204030204" pitchFamily="34" charset="0"/>
              </a:rPr>
              <a:t>as well as citizen </a:t>
            </a:r>
            <a:r>
              <a:rPr lang="en-GB" dirty="0" smtClean="0">
                <a:solidFill>
                  <a:srgbClr val="1F497D"/>
                </a:solidFill>
                <a:latin typeface="Calibri" panose="020F0502020204030204" pitchFamily="34" charset="0"/>
              </a:rPr>
              <a:t>empowerment via </a:t>
            </a:r>
            <a:r>
              <a:rPr lang="en-GB" dirty="0">
                <a:solidFill>
                  <a:srgbClr val="1F497D"/>
                </a:solidFill>
                <a:latin typeface="Calibri" panose="020F0502020204030204" pitchFamily="34" charset="0"/>
              </a:rPr>
              <a:t>the validation of new business models </a:t>
            </a:r>
            <a:r>
              <a:rPr lang="en-GB" dirty="0" smtClean="0">
                <a:solidFill>
                  <a:srgbClr val="1F497D"/>
                </a:solidFill>
                <a:latin typeface="Calibri" panose="020F0502020204030204" pitchFamily="34" charset="0"/>
              </a:rPr>
              <a:t>in the </a:t>
            </a:r>
            <a:r>
              <a:rPr lang="en-GB" dirty="0">
                <a:solidFill>
                  <a:srgbClr val="1F497D"/>
                </a:solidFill>
                <a:latin typeface="Calibri" panose="020F0502020204030204" pitchFamily="34" charset="0"/>
              </a:rPr>
              <a:t>context of Smart Cities.</a:t>
            </a: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44000" cy="873125"/>
          </a:xfrm>
          <a:prstGeom prst="rect">
            <a:avLst/>
          </a:prstGeom>
        </p:spPr>
        <p:txBody>
          <a:bodyPr/>
          <a:lstStyle/>
          <a:p>
            <a:r>
              <a:rPr lang="en-GB" sz="3200" b="1" dirty="0" smtClean="0">
                <a:solidFill>
                  <a:schemeClr val="tx2"/>
                </a:solidFill>
                <a:latin typeface="Calibri" panose="020F0502020204030204" pitchFamily="34" charset="0"/>
              </a:rPr>
              <a:t>Future </a:t>
            </a:r>
            <a:r>
              <a:rPr lang="en-GB" sz="3200" b="1" dirty="0">
                <a:solidFill>
                  <a:schemeClr val="tx2"/>
                </a:solidFill>
                <a:latin typeface="Calibri" panose="020F0502020204030204" pitchFamily="34" charset="0"/>
              </a:rPr>
              <a:t>Urban Life &amp; Mobility </a:t>
            </a:r>
            <a:r>
              <a:rPr lang="en-GB" sz="3000" b="0" dirty="0">
                <a:solidFill>
                  <a:schemeClr val="tx2"/>
                </a:solidFill>
                <a:latin typeface="Calibri" panose="020F0502020204030204" pitchFamily="34" charset="0"/>
              </a:rPr>
              <a:t>– Informed Citizens and Revolutionised Urban Mobility </a:t>
            </a:r>
          </a:p>
        </p:txBody>
      </p:sp>
    </p:spTree>
    <p:extLst>
      <p:ext uri="{BB962C8B-B14F-4D97-AF65-F5344CB8AC3E}">
        <p14:creationId xmlns:p14="http://schemas.microsoft.com/office/powerpoint/2010/main" val="36252069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41982408_Smart Spaces 1419824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453"/>
          <a:stretch/>
        </p:blipFill>
        <p:spPr bwMode="auto">
          <a:xfrm>
            <a:off x="-22864" y="-27384"/>
            <a:ext cx="9180512" cy="691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Create </a:t>
            </a:r>
            <a:r>
              <a:rPr lang="en-GB" dirty="0">
                <a:solidFill>
                  <a:srgbClr val="1F497D"/>
                </a:solidFill>
                <a:latin typeface="Calibri" panose="020F0502020204030204" pitchFamily="34" charset="0"/>
              </a:rPr>
              <a:t>comfortable experiences for users and efficient </a:t>
            </a:r>
            <a:r>
              <a:rPr lang="en-GB" dirty="0" smtClean="0">
                <a:solidFill>
                  <a:srgbClr val="1F497D"/>
                </a:solidFill>
                <a:latin typeface="Calibri" panose="020F0502020204030204" pitchFamily="34" charset="0"/>
              </a:rPr>
              <a:t>resource optimisation </a:t>
            </a:r>
            <a:r>
              <a:rPr lang="en-GB" dirty="0">
                <a:solidFill>
                  <a:srgbClr val="1F497D"/>
                </a:solidFill>
                <a:latin typeface="Calibri" panose="020F0502020204030204" pitchFamily="34" charset="0"/>
              </a:rPr>
              <a:t>solutions for businesses via applying </a:t>
            </a:r>
            <a:r>
              <a:rPr lang="en-GB" dirty="0" smtClean="0">
                <a:solidFill>
                  <a:srgbClr val="1F497D"/>
                </a:solidFill>
                <a:latin typeface="Calibri" panose="020F0502020204030204" pitchFamily="34" charset="0"/>
              </a:rPr>
              <a:t>advanced ICT </a:t>
            </a:r>
            <a:r>
              <a:rPr lang="en-GB" dirty="0">
                <a:solidFill>
                  <a:srgbClr val="1F497D"/>
                </a:solidFill>
                <a:latin typeface="Calibri" panose="020F0502020204030204" pitchFamily="34" charset="0"/>
              </a:rPr>
              <a:t>to everyday working and living environments.</a:t>
            </a: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44000" cy="873125"/>
          </a:xfrm>
          <a:prstGeom prst="rect">
            <a:avLst/>
          </a:prstGeom>
        </p:spPr>
        <p:txBody>
          <a:bodyPr/>
          <a:lstStyle/>
          <a:p>
            <a:r>
              <a:rPr lang="en-GB" sz="3200" b="1" dirty="0" smtClean="0">
                <a:solidFill>
                  <a:schemeClr val="tx2"/>
                </a:solidFill>
                <a:latin typeface="Calibri" panose="020F0502020204030204" pitchFamily="34" charset="0"/>
              </a:rPr>
              <a:t>Smart </a:t>
            </a:r>
            <a:r>
              <a:rPr lang="en-GB" sz="3200" b="1" dirty="0">
                <a:solidFill>
                  <a:schemeClr val="tx2"/>
                </a:solidFill>
                <a:latin typeface="Calibri" panose="020F0502020204030204" pitchFamily="34" charset="0"/>
              </a:rPr>
              <a:t>Spaces </a:t>
            </a:r>
            <a:r>
              <a:rPr lang="en-GB" sz="3000" b="0" dirty="0">
                <a:solidFill>
                  <a:schemeClr val="tx2"/>
                </a:solidFill>
                <a:latin typeface="Calibri" panose="020F0502020204030204" pitchFamily="34" charset="0"/>
              </a:rPr>
              <a:t>– Blending the </a:t>
            </a:r>
            <a:r>
              <a:rPr lang="en-GB" sz="3000" b="0" dirty="0" smtClean="0">
                <a:solidFill>
                  <a:schemeClr val="tx2"/>
                </a:solidFill>
                <a:latin typeface="Calibri" panose="020F0502020204030204" pitchFamily="34" charset="0"/>
              </a:rPr>
              <a:t/>
            </a:r>
            <a:br>
              <a:rPr lang="en-GB" sz="3000" b="0" dirty="0" smtClean="0">
                <a:solidFill>
                  <a:schemeClr val="tx2"/>
                </a:solidFill>
                <a:latin typeface="Calibri" panose="020F0502020204030204" pitchFamily="34" charset="0"/>
              </a:rPr>
            </a:br>
            <a:r>
              <a:rPr lang="en-GB" sz="3000" b="0" dirty="0" smtClean="0">
                <a:solidFill>
                  <a:schemeClr val="tx2"/>
                </a:solidFill>
                <a:latin typeface="Calibri" panose="020F0502020204030204" pitchFamily="34" charset="0"/>
              </a:rPr>
              <a:t>Physical </a:t>
            </a:r>
            <a:r>
              <a:rPr lang="en-GB" sz="3000" b="0" dirty="0">
                <a:solidFill>
                  <a:schemeClr val="tx2"/>
                </a:solidFill>
                <a:latin typeface="Calibri" panose="020F0502020204030204" pitchFamily="34" charset="0"/>
              </a:rPr>
              <a:t>World and the Virtual World </a:t>
            </a:r>
          </a:p>
        </p:txBody>
      </p:sp>
    </p:spTree>
    <p:extLst>
      <p:ext uri="{BB962C8B-B14F-4D97-AF65-F5344CB8AC3E}">
        <p14:creationId xmlns:p14="http://schemas.microsoft.com/office/powerpoint/2010/main" val="14617292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4" y="-13156"/>
            <a:ext cx="9180512" cy="688354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Help </a:t>
            </a:r>
            <a:r>
              <a:rPr lang="en-GB" dirty="0">
                <a:solidFill>
                  <a:srgbClr val="1F497D"/>
                </a:solidFill>
                <a:latin typeface="Calibri" panose="020F0502020204030204" pitchFamily="34" charset="0"/>
              </a:rPr>
              <a:t>to ensure the European lead in solutions and standards based on cost-effective as well as energy-efficient networking technology, which supports the traffic demands resulting from an ever increasing and variable set of applications. </a:t>
            </a: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44000" cy="873125"/>
          </a:xfrm>
          <a:prstGeom prst="rect">
            <a:avLst/>
          </a:prstGeom>
        </p:spPr>
        <p:txBody>
          <a:bodyPr/>
          <a:lstStyle/>
          <a:p>
            <a:r>
              <a:rPr lang="en-GB" sz="3200" b="1" dirty="0" smtClean="0">
                <a:solidFill>
                  <a:schemeClr val="tx2"/>
                </a:solidFill>
                <a:latin typeface="Calibri" panose="020F0502020204030204" pitchFamily="34" charset="0"/>
              </a:rPr>
              <a:t>Future </a:t>
            </a:r>
            <a:r>
              <a:rPr lang="en-GB" sz="3200" b="1" dirty="0">
                <a:solidFill>
                  <a:schemeClr val="tx2"/>
                </a:solidFill>
                <a:latin typeface="Calibri" panose="020F0502020204030204" pitchFamily="34" charset="0"/>
              </a:rPr>
              <a:t>Networking Solutions </a:t>
            </a:r>
            <a:r>
              <a:rPr lang="en-GB" sz="3000" b="0" dirty="0">
                <a:solidFill>
                  <a:schemeClr val="tx2"/>
                </a:solidFill>
                <a:latin typeface="Calibri" panose="020F0502020204030204" pitchFamily="34" charset="0"/>
              </a:rPr>
              <a:t>– Building Europe’s Communication Infrastructure of Tomorrow </a:t>
            </a:r>
          </a:p>
        </p:txBody>
      </p:sp>
    </p:spTree>
    <p:extLst>
      <p:ext uri="{BB962C8B-B14F-4D97-AF65-F5344CB8AC3E}">
        <p14:creationId xmlns:p14="http://schemas.microsoft.com/office/powerpoint/2010/main" val="14328925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59446528_Future Cloud 1594465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5" r="10759"/>
          <a:stretch/>
        </p:blipFill>
        <p:spPr bwMode="auto">
          <a:xfrm>
            <a:off x="-13648" y="-26616"/>
            <a:ext cx="9180000" cy="692887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97D"/>
                </a:solidFill>
                <a:latin typeface="Calibri" panose="020F0502020204030204" pitchFamily="34" charset="0"/>
              </a:rPr>
              <a:t>Drive </a:t>
            </a:r>
            <a:r>
              <a:rPr lang="en-GB" dirty="0">
                <a:solidFill>
                  <a:srgbClr val="1F497D"/>
                </a:solidFill>
                <a:latin typeface="Calibri" panose="020F0502020204030204" pitchFamily="34" charset="0"/>
              </a:rPr>
              <a:t>European competitiveness in the area of Cloud services and Big Data via the deployment of trusted Cloud technologies and Big Data Analytics Cloud infrastructures. </a:t>
            </a: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66352" cy="873125"/>
          </a:xfrm>
          <a:prstGeom prst="rect">
            <a:avLst/>
          </a:prstGeom>
        </p:spPr>
        <p:txBody>
          <a:bodyPr/>
          <a:lstStyle/>
          <a:p>
            <a:r>
              <a:rPr lang="en-GB" sz="3200" b="1" dirty="0" smtClean="0">
                <a:solidFill>
                  <a:schemeClr val="tx2"/>
                </a:solidFill>
                <a:latin typeface="Calibri" panose="020F0502020204030204" pitchFamily="34" charset="0"/>
              </a:rPr>
              <a:t>Future </a:t>
            </a:r>
            <a:r>
              <a:rPr lang="en-GB" sz="3200" b="1" dirty="0">
                <a:solidFill>
                  <a:schemeClr val="tx2"/>
                </a:solidFill>
                <a:latin typeface="Calibri" panose="020F0502020204030204" pitchFamily="34" charset="0"/>
              </a:rPr>
              <a:t>Cloud </a:t>
            </a:r>
            <a:r>
              <a:rPr lang="en-GB" sz="3000" b="0" dirty="0">
                <a:solidFill>
                  <a:schemeClr val="tx2"/>
                </a:solidFill>
                <a:latin typeface="Calibri" panose="020F0502020204030204" pitchFamily="34" charset="0"/>
              </a:rPr>
              <a:t>– A Secure Data </a:t>
            </a:r>
            <a:r>
              <a:rPr lang="en-GB" sz="3000" b="0" dirty="0" smtClean="0">
                <a:solidFill>
                  <a:schemeClr val="tx2"/>
                </a:solidFill>
                <a:latin typeface="Calibri" panose="020F0502020204030204" pitchFamily="34" charset="0"/>
              </a:rPr>
              <a:t/>
            </a:r>
            <a:br>
              <a:rPr lang="en-GB" sz="3000" b="0" dirty="0" smtClean="0">
                <a:solidFill>
                  <a:schemeClr val="tx2"/>
                </a:solidFill>
                <a:latin typeface="Calibri" panose="020F0502020204030204" pitchFamily="34" charset="0"/>
              </a:rPr>
            </a:br>
            <a:r>
              <a:rPr lang="en-GB" sz="3000" b="0" dirty="0" smtClean="0">
                <a:solidFill>
                  <a:schemeClr val="tx2"/>
                </a:solidFill>
                <a:latin typeface="Calibri" panose="020F0502020204030204" pitchFamily="34" charset="0"/>
              </a:rPr>
              <a:t>and </a:t>
            </a:r>
            <a:r>
              <a:rPr lang="en-GB" sz="3000" b="0" dirty="0">
                <a:solidFill>
                  <a:schemeClr val="tx2"/>
                </a:solidFill>
                <a:latin typeface="Calibri" panose="020F0502020204030204" pitchFamily="34" charset="0"/>
              </a:rPr>
              <a:t>Service Infrastructure for Europe </a:t>
            </a:r>
          </a:p>
        </p:txBody>
      </p:sp>
    </p:spTree>
    <p:extLst>
      <p:ext uri="{BB962C8B-B14F-4D97-AF65-F5344CB8AC3E}">
        <p14:creationId xmlns:p14="http://schemas.microsoft.com/office/powerpoint/2010/main" val="10776885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Nobackup\laptop\EIT\SHUTTERSTOCK\2014\IDEA CHALLENGE\shutterstock_170945078_Cyber Security &amp; Privacy 1709450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6" r="7867"/>
          <a:stretch/>
        </p:blipFill>
        <p:spPr bwMode="auto">
          <a:xfrm>
            <a:off x="-13648" y="-43487"/>
            <a:ext cx="9180000" cy="692887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6"/>
          <p:cNvSpPr/>
          <p:nvPr/>
        </p:nvSpPr>
        <p:spPr>
          <a:xfrm>
            <a:off x="-17252" y="-27385"/>
            <a:ext cx="9180000" cy="151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Calibri" panose="020F0502020204030204" pitchFamily="34" charset="0"/>
            </a:endParaRPr>
          </a:p>
        </p:txBody>
      </p:sp>
      <p:sp>
        <p:nvSpPr>
          <p:cNvPr id="10" name="Rechteck 10"/>
          <p:cNvSpPr/>
          <p:nvPr/>
        </p:nvSpPr>
        <p:spPr>
          <a:xfrm>
            <a:off x="1198257" y="4824412"/>
            <a:ext cx="7956375" cy="14843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1F497D"/>
                </a:solidFill>
                <a:latin typeface="Calibri" panose="020F0502020204030204" pitchFamily="34" charset="0"/>
              </a:rPr>
              <a:t>Mission: </a:t>
            </a:r>
            <a:r>
              <a:rPr lang="en-GB" dirty="0">
                <a:solidFill>
                  <a:srgbClr val="1F497D"/>
                </a:solidFill>
                <a:latin typeface="Calibri" panose="020F0502020204030204" pitchFamily="34" charset="0"/>
              </a:rPr>
              <a:t>Support users and businesses in protecting their digital assets and transactions, promoting robust and safe products and services that realise data privacy and security. </a:t>
            </a:r>
          </a:p>
        </p:txBody>
      </p:sp>
      <p:sp>
        <p:nvSpPr>
          <p:cNvPr id="3" name="Picture Placeholder 2"/>
          <p:cNvSpPr>
            <a:spLocks noGrp="1"/>
          </p:cNvSpPr>
          <p:nvPr>
            <p:ph type="pic" sz="quarter" idx="20"/>
          </p:nvPr>
        </p:nvSpPr>
        <p:spPr/>
      </p:sp>
      <p:sp>
        <p:nvSpPr>
          <p:cNvPr id="4" name="Title 3"/>
          <p:cNvSpPr>
            <a:spLocks noGrp="1"/>
          </p:cNvSpPr>
          <p:nvPr>
            <p:ph type="title" idx="4294967295"/>
          </p:nvPr>
        </p:nvSpPr>
        <p:spPr>
          <a:xfrm>
            <a:off x="0" y="463550"/>
            <a:ext cx="9144000" cy="873125"/>
          </a:xfrm>
          <a:prstGeom prst="rect">
            <a:avLst/>
          </a:prstGeom>
        </p:spPr>
        <p:txBody>
          <a:bodyPr/>
          <a:lstStyle/>
          <a:p>
            <a:r>
              <a:rPr lang="en-GB" sz="3200" b="1" dirty="0" smtClean="0">
                <a:solidFill>
                  <a:schemeClr val="tx2"/>
                </a:solidFill>
                <a:latin typeface="Calibri" panose="020F0502020204030204" pitchFamily="34" charset="0"/>
              </a:rPr>
              <a:t>Privacy</a:t>
            </a:r>
            <a:r>
              <a:rPr lang="en-GB" sz="3200" b="1" dirty="0">
                <a:solidFill>
                  <a:schemeClr val="tx2"/>
                </a:solidFill>
                <a:latin typeface="Calibri" panose="020F0502020204030204" pitchFamily="34" charset="0"/>
              </a:rPr>
              <a:t>, Security &amp; Trust </a:t>
            </a:r>
            <a:r>
              <a:rPr lang="en-GB" sz="3000" b="0" dirty="0">
                <a:solidFill>
                  <a:schemeClr val="tx2"/>
                </a:solidFill>
                <a:latin typeface="Calibri" panose="020F0502020204030204" pitchFamily="34" charset="0"/>
              </a:rPr>
              <a:t>– A Protected Blended Life </a:t>
            </a:r>
          </a:p>
        </p:txBody>
      </p:sp>
    </p:spTree>
    <p:extLst>
      <p:ext uri="{BB962C8B-B14F-4D97-AF65-F5344CB8AC3E}">
        <p14:creationId xmlns:p14="http://schemas.microsoft.com/office/powerpoint/2010/main" val="940306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EIT KICs</a:t>
            </a:r>
            <a:endParaRPr lang="en-US" dirty="0"/>
          </a:p>
        </p:txBody>
      </p:sp>
      <p:sp>
        <p:nvSpPr>
          <p:cNvPr id="3" name="Text Placeholder 2"/>
          <p:cNvSpPr>
            <a:spLocks noGrp="1"/>
          </p:cNvSpPr>
          <p:nvPr>
            <p:ph type="body" sz="quarter" idx="16"/>
          </p:nvPr>
        </p:nvSpPr>
        <p:spPr/>
        <p:txBody>
          <a:bodyPr/>
          <a:lstStyle/>
          <a:p>
            <a:r>
              <a:rPr lang="en-US" dirty="0"/>
              <a:t>The EIT achieves its mission by fully integrating all three sides of the ‘knowledge triangle’, i.e. higher education, research and business, in Knowledge and Innovation Communities (KICs). </a:t>
            </a:r>
            <a:endParaRPr lang="en-US" dirty="0" smtClean="0"/>
          </a:p>
          <a:p>
            <a:pPr lvl="1"/>
            <a:r>
              <a:rPr lang="en-US" dirty="0" smtClean="0"/>
              <a:t>Climate KIC</a:t>
            </a:r>
          </a:p>
          <a:p>
            <a:pPr lvl="1"/>
            <a:r>
              <a:rPr lang="en-US" dirty="0" smtClean="0"/>
              <a:t>EIT Digital</a:t>
            </a:r>
          </a:p>
          <a:p>
            <a:pPr lvl="1"/>
            <a:r>
              <a:rPr lang="en-US" dirty="0" smtClean="0"/>
              <a:t>KIC </a:t>
            </a:r>
            <a:r>
              <a:rPr lang="en-US" dirty="0" err="1" smtClean="0"/>
              <a:t>InnoEnergy</a:t>
            </a:r>
            <a:endParaRPr lang="en-US" dirty="0" smtClean="0"/>
          </a:p>
          <a:p>
            <a:pPr lvl="1"/>
            <a:r>
              <a:rPr lang="en-US" dirty="0" smtClean="0"/>
              <a:t>EIT Health</a:t>
            </a:r>
          </a:p>
          <a:p>
            <a:pPr lvl="1"/>
            <a:r>
              <a:rPr lang="en-US" dirty="0" smtClean="0"/>
              <a:t>EIT Raw Materials</a:t>
            </a:r>
            <a:endParaRPr lang="en-US" dirty="0"/>
          </a:p>
        </p:txBody>
      </p:sp>
    </p:spTree>
    <p:extLst>
      <p:ext uri="{BB962C8B-B14F-4D97-AF65-F5344CB8AC3E}">
        <p14:creationId xmlns:p14="http://schemas.microsoft.com/office/powerpoint/2010/main" val="36470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fr-FR" dirty="0" smtClean="0">
                <a:latin typeface="Calibri" panose="020F0502020204030204" pitchFamily="34" charset="0"/>
              </a:rPr>
              <a:t>EIT </a:t>
            </a:r>
            <a:r>
              <a:rPr lang="fr-FR" dirty="0" smtClean="0">
                <a:latin typeface="Calibri" panose="020F0502020204030204" pitchFamily="34" charset="0"/>
              </a:rPr>
              <a:t>Digital </a:t>
            </a:r>
            <a:r>
              <a:rPr lang="fr-FR" dirty="0" err="1" smtClean="0">
                <a:latin typeface="Calibri" panose="020F0502020204030204" pitchFamily="34" charset="0"/>
              </a:rPr>
              <a:t>partners</a:t>
            </a:r>
            <a:endParaRPr lang="en-GB" dirty="0"/>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390" t="32429" b="17276"/>
          <a:stretch/>
        </p:blipFill>
        <p:spPr bwMode="auto">
          <a:xfrm>
            <a:off x="69443" y="1916832"/>
            <a:ext cx="685038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6720" r="11073"/>
          <a:stretch/>
        </p:blipFill>
        <p:spPr>
          <a:xfrm>
            <a:off x="7150022" y="2132856"/>
            <a:ext cx="1490567" cy="1208774"/>
          </a:xfrm>
          <a:prstGeom prst="rect">
            <a:avLst/>
          </a:prstGeom>
          <a:noFill/>
          <a:ln>
            <a:no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792"/>
          <a:stretch/>
        </p:blipFill>
        <p:spPr>
          <a:xfrm>
            <a:off x="7150022" y="3548101"/>
            <a:ext cx="1490567" cy="1208774"/>
          </a:xfrm>
          <a:prstGeom prst="rect">
            <a:avLst/>
          </a:prstGeom>
          <a:noFill/>
          <a:ln>
            <a:no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1586" r="6120"/>
          <a:stretch/>
        </p:blipFill>
        <p:spPr>
          <a:xfrm>
            <a:off x="7148481" y="4963346"/>
            <a:ext cx="1492108" cy="1208774"/>
          </a:xfrm>
          <a:prstGeom prst="rect">
            <a:avLst/>
          </a:prstGeom>
          <a:noFill/>
          <a:ln>
            <a:noFill/>
          </a:ln>
        </p:spPr>
      </p:pic>
    </p:spTree>
    <p:extLst>
      <p:ext uri="{BB962C8B-B14F-4D97-AF65-F5344CB8AC3E}">
        <p14:creationId xmlns:p14="http://schemas.microsoft.com/office/powerpoint/2010/main" val="919307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GB" dirty="0" smtClean="0"/>
              <a:t>Business </a:t>
            </a:r>
            <a:r>
              <a:rPr lang="en-GB" dirty="0" smtClean="0"/>
              <a:t>Model</a:t>
            </a:r>
            <a:endParaRPr lang="en-GB" dirty="0"/>
          </a:p>
        </p:txBody>
      </p:sp>
      <p:sp>
        <p:nvSpPr>
          <p:cNvPr id="3" name="Rounded Rectangle 2"/>
          <p:cNvSpPr/>
          <p:nvPr/>
        </p:nvSpPr>
        <p:spPr>
          <a:xfrm>
            <a:off x="467544" y="3514656"/>
            <a:ext cx="1440160" cy="5760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Technologies</a:t>
            </a:r>
            <a:endParaRPr lang="en-GB" sz="1400" b="1" dirty="0"/>
          </a:p>
        </p:txBody>
      </p:sp>
      <p:sp>
        <p:nvSpPr>
          <p:cNvPr id="6" name="Rounded Rectangle 5"/>
          <p:cNvSpPr/>
          <p:nvPr/>
        </p:nvSpPr>
        <p:spPr>
          <a:xfrm>
            <a:off x="2411760" y="3010600"/>
            <a:ext cx="2016224" cy="22322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Innovation Activities</a:t>
            </a:r>
          </a:p>
          <a:p>
            <a:pPr algn="ctr"/>
            <a:endParaRPr lang="en-GB" sz="1400" b="1" dirty="0" smtClean="0"/>
          </a:p>
          <a:p>
            <a:pPr algn="ctr"/>
            <a:r>
              <a:rPr lang="en-GB" sz="1400" b="1" dirty="0" err="1" smtClean="0"/>
              <a:t>Startups</a:t>
            </a:r>
            <a:endParaRPr lang="en-GB" sz="1400" b="1" dirty="0"/>
          </a:p>
        </p:txBody>
      </p:sp>
      <p:sp>
        <p:nvSpPr>
          <p:cNvPr id="11" name="Rounded Rectangle 10"/>
          <p:cNvSpPr/>
          <p:nvPr/>
        </p:nvSpPr>
        <p:spPr>
          <a:xfrm>
            <a:off x="467544" y="4810800"/>
            <a:ext cx="1440160" cy="5760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Business Strategies</a:t>
            </a:r>
            <a:endParaRPr lang="en-GB" sz="1400" b="1" dirty="0"/>
          </a:p>
        </p:txBody>
      </p:sp>
      <p:sp>
        <p:nvSpPr>
          <p:cNvPr id="12" name="Rounded Rectangle 11"/>
          <p:cNvSpPr/>
          <p:nvPr/>
        </p:nvSpPr>
        <p:spPr>
          <a:xfrm>
            <a:off x="467544" y="4162728"/>
            <a:ext cx="1440160" cy="5760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Research</a:t>
            </a:r>
          </a:p>
          <a:p>
            <a:pPr algn="ctr"/>
            <a:r>
              <a:rPr lang="en-GB" sz="1400" b="1" dirty="0" smtClean="0"/>
              <a:t>Results</a:t>
            </a:r>
            <a:endParaRPr lang="en-GB" sz="1400" b="1" dirty="0"/>
          </a:p>
        </p:txBody>
      </p:sp>
      <p:sp>
        <p:nvSpPr>
          <p:cNvPr id="9" name="Right Arrow 8"/>
          <p:cNvSpPr/>
          <p:nvPr/>
        </p:nvSpPr>
        <p:spPr>
          <a:xfrm>
            <a:off x="4572000" y="2074496"/>
            <a:ext cx="4248472" cy="3528392"/>
          </a:xfrm>
          <a:prstGeom prst="rightArrow">
            <a:avLst>
              <a:gd name="adj1" fmla="val 83127"/>
              <a:gd name="adj2" fmla="val 487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ounded Rectangle 14"/>
          <p:cNvSpPr/>
          <p:nvPr/>
        </p:nvSpPr>
        <p:spPr>
          <a:xfrm>
            <a:off x="467544" y="2866584"/>
            <a:ext cx="1440160" cy="5760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Talents</a:t>
            </a:r>
            <a:endParaRPr lang="en-GB" sz="1400" b="1" dirty="0"/>
          </a:p>
        </p:txBody>
      </p:sp>
      <p:sp>
        <p:nvSpPr>
          <p:cNvPr id="16" name="Right Arrow 15"/>
          <p:cNvSpPr/>
          <p:nvPr/>
        </p:nvSpPr>
        <p:spPr>
          <a:xfrm>
            <a:off x="2056946" y="3682675"/>
            <a:ext cx="28803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8" name="Right Arrow 17"/>
          <p:cNvSpPr/>
          <p:nvPr/>
        </p:nvSpPr>
        <p:spPr>
          <a:xfrm>
            <a:off x="2056946" y="4354750"/>
            <a:ext cx="28803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9" name="Right Arrow 18"/>
          <p:cNvSpPr/>
          <p:nvPr/>
        </p:nvSpPr>
        <p:spPr>
          <a:xfrm>
            <a:off x="2056946" y="3010600"/>
            <a:ext cx="28803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0" name="Right Arrow 19"/>
          <p:cNvSpPr/>
          <p:nvPr/>
        </p:nvSpPr>
        <p:spPr>
          <a:xfrm>
            <a:off x="2056946" y="5026824"/>
            <a:ext cx="28803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 name="Rounded Rectangle 16"/>
          <p:cNvSpPr/>
          <p:nvPr/>
        </p:nvSpPr>
        <p:spPr>
          <a:xfrm>
            <a:off x="4716016" y="2434536"/>
            <a:ext cx="2232248" cy="2880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Cyber-Physical System</a:t>
            </a:r>
            <a:endParaRPr lang="en-GB" sz="1200" dirty="0"/>
          </a:p>
        </p:txBody>
      </p:sp>
      <p:sp>
        <p:nvSpPr>
          <p:cNvPr id="22" name="Rounded Rectangle 21"/>
          <p:cNvSpPr/>
          <p:nvPr/>
        </p:nvSpPr>
        <p:spPr>
          <a:xfrm>
            <a:off x="4716016" y="2794576"/>
            <a:ext cx="2232248" cy="288032"/>
          </a:xfrm>
          <a:prstGeom prst="roundRect">
            <a:avLst/>
          </a:prstGeom>
          <a:solidFill>
            <a:srgbClr val="CF3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Future Cloud</a:t>
            </a:r>
            <a:endParaRPr lang="en-GB" sz="1200" dirty="0"/>
          </a:p>
        </p:txBody>
      </p:sp>
      <p:sp>
        <p:nvSpPr>
          <p:cNvPr id="23" name="Rounded Rectangle 22"/>
          <p:cNvSpPr/>
          <p:nvPr/>
        </p:nvSpPr>
        <p:spPr>
          <a:xfrm>
            <a:off x="4716016" y="3154616"/>
            <a:ext cx="2232248" cy="288032"/>
          </a:xfrm>
          <a:prstGeom prst="roundRect">
            <a:avLst/>
          </a:prstGeom>
          <a:solidFill>
            <a:srgbClr val="FEC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Future Networking Solutions</a:t>
            </a:r>
            <a:endParaRPr lang="en-GB" sz="1200" dirty="0"/>
          </a:p>
        </p:txBody>
      </p:sp>
      <p:sp>
        <p:nvSpPr>
          <p:cNvPr id="24" name="Rounded Rectangle 23"/>
          <p:cNvSpPr/>
          <p:nvPr/>
        </p:nvSpPr>
        <p:spPr>
          <a:xfrm>
            <a:off x="4716016" y="3514656"/>
            <a:ext cx="2232248" cy="288032"/>
          </a:xfrm>
          <a:prstGeom prst="roundRect">
            <a:avLst/>
          </a:prstGeom>
          <a:solidFill>
            <a:srgbClr val="8C1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Health &amp; Wellbeing</a:t>
            </a:r>
            <a:endParaRPr lang="en-GB" sz="1200" dirty="0"/>
          </a:p>
        </p:txBody>
      </p:sp>
      <p:sp>
        <p:nvSpPr>
          <p:cNvPr id="25" name="Rounded Rectangle 24"/>
          <p:cNvSpPr/>
          <p:nvPr/>
        </p:nvSpPr>
        <p:spPr>
          <a:xfrm>
            <a:off x="4716016" y="3874696"/>
            <a:ext cx="2232248" cy="288032"/>
          </a:xfrm>
          <a:prstGeom prst="roundRect">
            <a:avLst/>
          </a:prstGeom>
          <a:solidFill>
            <a:srgbClr val="2EB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Privacy, Security &amp; Trust</a:t>
            </a:r>
            <a:endParaRPr lang="en-GB" sz="1200" dirty="0"/>
          </a:p>
        </p:txBody>
      </p:sp>
      <p:sp>
        <p:nvSpPr>
          <p:cNvPr id="26" name="Rounded Rectangle 25"/>
          <p:cNvSpPr/>
          <p:nvPr/>
        </p:nvSpPr>
        <p:spPr>
          <a:xfrm>
            <a:off x="4716016" y="4234736"/>
            <a:ext cx="2232248" cy="2880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Smart Energy Systems</a:t>
            </a:r>
            <a:endParaRPr lang="en-GB" sz="1200" dirty="0"/>
          </a:p>
        </p:txBody>
      </p:sp>
      <p:sp>
        <p:nvSpPr>
          <p:cNvPr id="27" name="Rounded Rectangle 26"/>
          <p:cNvSpPr/>
          <p:nvPr/>
        </p:nvSpPr>
        <p:spPr>
          <a:xfrm>
            <a:off x="4716016" y="4594776"/>
            <a:ext cx="2232248" cy="2880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Smart Spaces</a:t>
            </a:r>
            <a:endParaRPr lang="en-GB" sz="1200" dirty="0"/>
          </a:p>
        </p:txBody>
      </p:sp>
      <p:sp>
        <p:nvSpPr>
          <p:cNvPr id="28" name="Rounded Rectangle 27"/>
          <p:cNvSpPr/>
          <p:nvPr/>
        </p:nvSpPr>
        <p:spPr>
          <a:xfrm>
            <a:off x="4716016" y="4954816"/>
            <a:ext cx="2232248"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Urban Life &amp; Mobility</a:t>
            </a:r>
            <a:endParaRPr lang="en-GB" sz="1200" dirty="0"/>
          </a:p>
        </p:txBody>
      </p:sp>
      <p:sp>
        <p:nvSpPr>
          <p:cNvPr id="21" name="TextBox 20"/>
          <p:cNvSpPr txBox="1"/>
          <p:nvPr/>
        </p:nvSpPr>
        <p:spPr>
          <a:xfrm>
            <a:off x="7236296" y="3423193"/>
            <a:ext cx="1128835" cy="830997"/>
          </a:xfrm>
          <a:prstGeom prst="rect">
            <a:avLst/>
          </a:prstGeom>
          <a:noFill/>
        </p:spPr>
        <p:txBody>
          <a:bodyPr wrap="none" rtlCol="0">
            <a:spAutoFit/>
          </a:bodyPr>
          <a:lstStyle/>
          <a:p>
            <a:pPr algn="ctr"/>
            <a:r>
              <a:rPr lang="en-GB" sz="1600" b="1" dirty="0" smtClean="0">
                <a:solidFill>
                  <a:schemeClr val="bg1"/>
                </a:solidFill>
              </a:rPr>
              <a:t>European</a:t>
            </a:r>
          </a:p>
          <a:p>
            <a:pPr algn="ctr"/>
            <a:r>
              <a:rPr lang="en-GB" sz="1600" b="1" dirty="0" smtClean="0">
                <a:solidFill>
                  <a:schemeClr val="bg1"/>
                </a:solidFill>
              </a:rPr>
              <a:t>Success</a:t>
            </a:r>
          </a:p>
          <a:p>
            <a:pPr algn="ctr"/>
            <a:r>
              <a:rPr lang="en-GB" sz="1600" b="1" dirty="0" smtClean="0">
                <a:solidFill>
                  <a:schemeClr val="bg1"/>
                </a:solidFill>
              </a:rPr>
              <a:t>Stories</a:t>
            </a:r>
            <a:endParaRPr lang="en-GB" sz="1600" b="1" dirty="0">
              <a:solidFill>
                <a:schemeClr val="bg1"/>
              </a:solidFill>
            </a:endParaRPr>
          </a:p>
        </p:txBody>
      </p:sp>
      <p:sp>
        <p:nvSpPr>
          <p:cNvPr id="29" name="TextBox 28"/>
          <p:cNvSpPr txBox="1"/>
          <p:nvPr/>
        </p:nvSpPr>
        <p:spPr>
          <a:xfrm>
            <a:off x="467544" y="1702581"/>
            <a:ext cx="2637719" cy="553998"/>
          </a:xfrm>
          <a:prstGeom prst="rect">
            <a:avLst/>
          </a:prstGeom>
          <a:noFill/>
        </p:spPr>
        <p:txBody>
          <a:bodyPr wrap="square" rtlCol="0">
            <a:spAutoFit/>
          </a:bodyPr>
          <a:lstStyle/>
          <a:p>
            <a:r>
              <a:rPr lang="en-GB" sz="1600" b="1" dirty="0" smtClean="0">
                <a:solidFill>
                  <a:schemeClr val="tx2"/>
                </a:solidFill>
              </a:rPr>
              <a:t>Select</a:t>
            </a:r>
          </a:p>
          <a:p>
            <a:r>
              <a:rPr lang="en-GB" sz="1400" i="1" dirty="0">
                <a:solidFill>
                  <a:schemeClr val="tx2"/>
                </a:solidFill>
              </a:rPr>
              <a:t>f</a:t>
            </a:r>
            <a:r>
              <a:rPr lang="en-GB" sz="1400" i="1" dirty="0" smtClean="0">
                <a:solidFill>
                  <a:schemeClr val="tx2"/>
                </a:solidFill>
              </a:rPr>
              <a:t>rom our ecosystem and beyond</a:t>
            </a:r>
            <a:endParaRPr lang="en-GB" sz="1400" i="1" dirty="0">
              <a:solidFill>
                <a:schemeClr val="tx2"/>
              </a:solidFill>
            </a:endParaRPr>
          </a:p>
        </p:txBody>
      </p:sp>
      <p:sp>
        <p:nvSpPr>
          <p:cNvPr id="31" name="TextBox 30"/>
          <p:cNvSpPr txBox="1"/>
          <p:nvPr/>
        </p:nvSpPr>
        <p:spPr>
          <a:xfrm>
            <a:off x="3763271" y="1700808"/>
            <a:ext cx="2004075" cy="553998"/>
          </a:xfrm>
          <a:prstGeom prst="rect">
            <a:avLst/>
          </a:prstGeom>
          <a:noFill/>
        </p:spPr>
        <p:txBody>
          <a:bodyPr wrap="none" rtlCol="0">
            <a:spAutoFit/>
          </a:bodyPr>
          <a:lstStyle/>
          <a:p>
            <a:r>
              <a:rPr lang="en-GB" sz="1600" b="1" dirty="0" smtClean="0">
                <a:solidFill>
                  <a:schemeClr val="tx2"/>
                </a:solidFill>
              </a:rPr>
              <a:t>Grow</a:t>
            </a:r>
          </a:p>
          <a:p>
            <a:r>
              <a:rPr lang="en-GB" sz="1400" i="1" dirty="0" smtClean="0">
                <a:solidFill>
                  <a:schemeClr val="tx2"/>
                </a:solidFill>
              </a:rPr>
              <a:t>through our ecosystem</a:t>
            </a:r>
          </a:p>
        </p:txBody>
      </p:sp>
      <p:sp>
        <p:nvSpPr>
          <p:cNvPr id="32" name="TextBox 31"/>
          <p:cNvSpPr txBox="1"/>
          <p:nvPr/>
        </p:nvSpPr>
        <p:spPr>
          <a:xfrm>
            <a:off x="7352895" y="1700808"/>
            <a:ext cx="1497526" cy="553998"/>
          </a:xfrm>
          <a:prstGeom prst="rect">
            <a:avLst/>
          </a:prstGeom>
          <a:noFill/>
        </p:spPr>
        <p:txBody>
          <a:bodyPr wrap="none" rtlCol="0">
            <a:spAutoFit/>
          </a:bodyPr>
          <a:lstStyle/>
          <a:p>
            <a:r>
              <a:rPr lang="en-GB" sz="1600" b="1" dirty="0" smtClean="0">
                <a:solidFill>
                  <a:schemeClr val="tx2"/>
                </a:solidFill>
              </a:rPr>
              <a:t>Succeed</a:t>
            </a:r>
          </a:p>
          <a:p>
            <a:r>
              <a:rPr lang="en-GB" sz="1400" i="1" dirty="0" smtClean="0">
                <a:solidFill>
                  <a:schemeClr val="tx2"/>
                </a:solidFill>
              </a:rPr>
              <a:t>In world markets</a:t>
            </a:r>
            <a:endParaRPr lang="en-GB" sz="1400" i="1" dirty="0">
              <a:solidFill>
                <a:schemeClr val="tx2"/>
              </a:solidFill>
            </a:endParaRPr>
          </a:p>
        </p:txBody>
      </p:sp>
      <p:sp>
        <p:nvSpPr>
          <p:cNvPr id="10" name="TextBox 9"/>
          <p:cNvSpPr txBox="1"/>
          <p:nvPr/>
        </p:nvSpPr>
        <p:spPr>
          <a:xfrm>
            <a:off x="2344978" y="5733256"/>
            <a:ext cx="6816715" cy="1107996"/>
          </a:xfrm>
          <a:prstGeom prst="rect">
            <a:avLst/>
          </a:prstGeom>
          <a:noFill/>
        </p:spPr>
        <p:txBody>
          <a:bodyPr wrap="square" rtlCol="0">
            <a:spAutoFit/>
          </a:bodyPr>
          <a:lstStyle/>
          <a:p>
            <a:r>
              <a:rPr lang="en-US" sz="1600" dirty="0"/>
              <a:t>By bringing together the leading corporations, the best research institutes and top universities in ICT with SMEs and startups, EIT Digital boosts innovation in 8 thematic areas. </a:t>
            </a:r>
          </a:p>
          <a:p>
            <a:endParaRPr lang="en-GB" dirty="0"/>
          </a:p>
        </p:txBody>
      </p:sp>
    </p:spTree>
    <p:extLst>
      <p:ext uri="{BB962C8B-B14F-4D97-AF65-F5344CB8AC3E}">
        <p14:creationId xmlns:p14="http://schemas.microsoft.com/office/powerpoint/2010/main" val="2744750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a:xfrm>
            <a:off x="467544" y="1412776"/>
            <a:ext cx="8352928" cy="4176713"/>
          </a:xfrm>
        </p:spPr>
        <p:txBody>
          <a:bodyPr/>
          <a:lstStyle/>
          <a:p>
            <a:r>
              <a:rPr lang="en-US" dirty="0" smtClean="0"/>
              <a:t>Each </a:t>
            </a:r>
            <a:r>
              <a:rPr lang="en-US" dirty="0"/>
              <a:t>KIC has the task to deliver education in an innovative digital format. For this purpose EIT is considering the procurement of services that allow to define, build and implement the digital learning platform of the future. EIT has the ambition to lead the digital transformation of education with "data driven education". </a:t>
            </a:r>
            <a:endParaRPr lang="en-US" dirty="0" smtClean="0"/>
          </a:p>
          <a:p>
            <a:r>
              <a:rPr lang="en-US" dirty="0" smtClean="0"/>
              <a:t>For </a:t>
            </a:r>
            <a:r>
              <a:rPr lang="en-US" dirty="0"/>
              <a:t>this purpose the 5 KICs will collaborate in a cross-KIC initiative where they will rely on the best-in-class approaches and solutions from their partner in academia, industry and from </a:t>
            </a:r>
            <a:r>
              <a:rPr lang="en-US" dirty="0" err="1"/>
              <a:t>edtech</a:t>
            </a:r>
            <a:r>
              <a:rPr lang="en-US" dirty="0"/>
              <a:t> startups. The goal of this procurement of services will be to allow them to contribute their latest innovations to this new EU platform.</a:t>
            </a:r>
          </a:p>
        </p:txBody>
      </p:sp>
    </p:spTree>
    <p:extLst>
      <p:ext uri="{BB962C8B-B14F-4D97-AF65-F5344CB8AC3E}">
        <p14:creationId xmlns:p14="http://schemas.microsoft.com/office/powerpoint/2010/main" val="422989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p:txBody>
          <a:bodyPr/>
          <a:lstStyle/>
          <a:p>
            <a:endParaRPr lang="en-US"/>
          </a:p>
        </p:txBody>
      </p:sp>
      <p:pic>
        <p:nvPicPr>
          <p:cNvPr id="4" name="Picture 3" descr="Screen Shot 2015-10-28 at 09.5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2"/>
            <a:ext cx="6048212" cy="4176464"/>
          </a:xfrm>
          <a:prstGeom prst="rect">
            <a:avLst/>
          </a:prstGeom>
        </p:spPr>
      </p:pic>
    </p:spTree>
    <p:extLst>
      <p:ext uri="{BB962C8B-B14F-4D97-AF65-F5344CB8AC3E}">
        <p14:creationId xmlns:p14="http://schemas.microsoft.com/office/powerpoint/2010/main" val="290939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p:txBody>
          <a:bodyPr/>
          <a:lstStyle/>
          <a:p>
            <a:endParaRPr lang="en-US"/>
          </a:p>
        </p:txBody>
      </p:sp>
      <p:pic>
        <p:nvPicPr>
          <p:cNvPr id="5" name="Picture 4" descr="Screen Shot 2015-10-28 at 09.5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5940152" cy="4290826"/>
          </a:xfrm>
          <a:prstGeom prst="rect">
            <a:avLst/>
          </a:prstGeom>
        </p:spPr>
      </p:pic>
    </p:spTree>
    <p:extLst>
      <p:ext uri="{BB962C8B-B14F-4D97-AF65-F5344CB8AC3E}">
        <p14:creationId xmlns:p14="http://schemas.microsoft.com/office/powerpoint/2010/main" val="135172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p:txBody>
          <a:bodyPr/>
          <a:lstStyle/>
          <a:p>
            <a:endParaRPr lang="en-US"/>
          </a:p>
        </p:txBody>
      </p:sp>
      <p:pic>
        <p:nvPicPr>
          <p:cNvPr id="4" name="Picture 3" descr="Screen Shot 2015-10-28 at 09.5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93650"/>
            <a:ext cx="5328592" cy="4007558"/>
          </a:xfrm>
          <a:prstGeom prst="rect">
            <a:avLst/>
          </a:prstGeom>
        </p:spPr>
      </p:pic>
    </p:spTree>
    <p:extLst>
      <p:ext uri="{BB962C8B-B14F-4D97-AF65-F5344CB8AC3E}">
        <p14:creationId xmlns:p14="http://schemas.microsoft.com/office/powerpoint/2010/main" val="83266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Data-Driven Learning Platform</a:t>
            </a:r>
            <a:endParaRPr lang="en-US" dirty="0"/>
          </a:p>
        </p:txBody>
      </p:sp>
      <p:sp>
        <p:nvSpPr>
          <p:cNvPr id="3" name="Text Placeholder 2"/>
          <p:cNvSpPr>
            <a:spLocks noGrp="1"/>
          </p:cNvSpPr>
          <p:nvPr>
            <p:ph type="body" sz="quarter" idx="16"/>
          </p:nvPr>
        </p:nvSpPr>
        <p:spPr/>
        <p:txBody>
          <a:bodyPr/>
          <a:lstStyle/>
          <a:p>
            <a:endParaRPr lang="en-US"/>
          </a:p>
        </p:txBody>
      </p:sp>
      <p:pic>
        <p:nvPicPr>
          <p:cNvPr id="4" name="Picture 3" descr="Screen Shot 2015-10-28 at 09.5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196752"/>
            <a:ext cx="5400599" cy="4232563"/>
          </a:xfrm>
          <a:prstGeom prst="rect">
            <a:avLst/>
          </a:prstGeom>
        </p:spPr>
      </p:pic>
    </p:spTree>
    <p:extLst>
      <p:ext uri="{BB962C8B-B14F-4D97-AF65-F5344CB8AC3E}">
        <p14:creationId xmlns:p14="http://schemas.microsoft.com/office/powerpoint/2010/main" val="4168721963"/>
      </p:ext>
    </p:extLst>
  </p:cSld>
  <p:clrMapOvr>
    <a:masterClrMapping/>
  </p:clrMapOvr>
</p:sld>
</file>

<file path=ppt/theme/theme1.xml><?xml version="1.0" encoding="utf-8"?>
<a:theme xmlns:a="http://schemas.openxmlformats.org/drawingml/2006/main" name="Whit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8117</TotalTime>
  <Words>3315</Words>
  <Application>Microsoft Macintosh PowerPoint</Application>
  <PresentationFormat>On-screen Show (4:3)</PresentationFormat>
  <Paragraphs>166</Paragraphs>
  <Slides>19</Slides>
  <Notes>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White Cover</vt:lpstr>
      <vt:lpstr>Chapter Break</vt:lpstr>
      <vt:lpstr>Image Break</vt:lpstr>
      <vt:lpstr>Blue Text Content Slides</vt:lpstr>
      <vt:lpstr>Green Text 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&amp; Wellbeing - Prevention  through the Quantified Self </vt:lpstr>
      <vt:lpstr>Cyber-Physical Systems – European Leadership in Production and Infrastructures</vt:lpstr>
      <vt:lpstr>Smart Energy Systems – Defining  Europe’s Future Energy Market</vt:lpstr>
      <vt:lpstr>Future Urban Life &amp; Mobility – Informed Citizens and Revolutionised Urban Mobility </vt:lpstr>
      <vt:lpstr>Smart Spaces – Blending the  Physical World and the Virtual World </vt:lpstr>
      <vt:lpstr>Future Networking Solutions – Building Europe’s Communication Infrastructure of Tomorrow </vt:lpstr>
      <vt:lpstr>Future Cloud – A Secure Data  and Service Infrastructure for Europe </vt:lpstr>
      <vt:lpstr>Privacy, Security &amp; Trust – A Protected Blended Life </vt:lpstr>
    </vt:vector>
  </TitlesOfParts>
  <Company>Ecorys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Lancaster</dc:creator>
  <cp:lastModifiedBy>Davor Meersman</cp:lastModifiedBy>
  <cp:revision>261</cp:revision>
  <dcterms:created xsi:type="dcterms:W3CDTF">2014-10-20T08:54:53Z</dcterms:created>
  <dcterms:modified xsi:type="dcterms:W3CDTF">2015-10-28T09:28:06Z</dcterms:modified>
</cp:coreProperties>
</file>