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400" r:id="rId5"/>
    <p:sldId id="446" r:id="rId6"/>
    <p:sldId id="467" r:id="rId7"/>
    <p:sldId id="464" r:id="rId8"/>
    <p:sldId id="466" r:id="rId9"/>
    <p:sldId id="468" r:id="rId10"/>
    <p:sldId id="453" r:id="rId11"/>
    <p:sldId id="463" r:id="rId12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vizo Galego de Saúde" initials="SGdS" lastIdx="18" clrIdx="0"/>
  <p:cmAuthor id="1" name="Pierfederico Briani" initials="P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28" autoAdjust="0"/>
    <p:restoredTop sz="88876" autoAdjust="0"/>
  </p:normalViewPr>
  <p:slideViewPr>
    <p:cSldViewPr>
      <p:cViewPr varScale="1">
        <p:scale>
          <a:sx n="66" d="100"/>
          <a:sy n="66" d="100"/>
        </p:scale>
        <p:origin x="19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340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30F71-7305-4375-8A64-0E94E0AB4AB4}" type="datetimeFigureOut">
              <a:rPr lang="es-ES" smtClean="0"/>
              <a:pPr/>
              <a:t>27/10/2015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648DA-CC11-4D22-AB93-6DB7E4540A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76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74713"/>
            <a:fld id="{FB3B251B-5D09-4564-BD0E-07DBB7703212}" type="slidenum">
              <a:rPr lang="de-DE" smtClean="0">
                <a:ea typeface="ＭＳ Ｐゴシック" pitchFamily="34" charset="-128"/>
              </a:rPr>
              <a:pPr defTabSz="874713"/>
              <a:t>1</a:t>
            </a:fld>
            <a:endParaRPr lang="de-D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829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8E9B2-1144-4545-BED6-0EF1A7934EF3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796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How</a:t>
            </a:r>
            <a:r>
              <a:rPr lang="es-ES" dirty="0" smtClean="0"/>
              <a:t> to </a:t>
            </a:r>
            <a:r>
              <a:rPr lang="es-ES" dirty="0" err="1" smtClean="0"/>
              <a:t>increase</a:t>
            </a:r>
            <a:r>
              <a:rPr lang="es-ES" dirty="0" smtClean="0"/>
              <a:t> </a:t>
            </a:r>
            <a:r>
              <a:rPr lang="es-ES" dirty="0" err="1" smtClean="0"/>
              <a:t>acceptance</a:t>
            </a:r>
            <a:r>
              <a:rPr lang="es-ES" dirty="0" smtClean="0"/>
              <a:t> in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stakeholders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endParaRPr lang="es-ES" dirty="0" smtClean="0"/>
          </a:p>
          <a:p>
            <a:pPr lvl="1"/>
            <a:r>
              <a:rPr lang="es-ES" dirty="0" err="1" smtClean="0"/>
              <a:t>Improving</a:t>
            </a:r>
            <a:r>
              <a:rPr lang="es-ES" dirty="0" smtClean="0"/>
              <a:t> ERDF </a:t>
            </a:r>
            <a:r>
              <a:rPr lang="es-ES" dirty="0" err="1" smtClean="0"/>
              <a:t>mechanisms</a:t>
            </a:r>
            <a:endParaRPr lang="es-ES" dirty="0" smtClean="0"/>
          </a:p>
          <a:p>
            <a:pPr lvl="1"/>
            <a:r>
              <a:rPr lang="es-ES" dirty="0" smtClean="0"/>
              <a:t>	</a:t>
            </a:r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 smtClean="0"/>
              <a:t>deficit</a:t>
            </a:r>
            <a:r>
              <a:rPr lang="es-ES" dirty="0" smtClean="0"/>
              <a:t> </a:t>
            </a:r>
            <a:r>
              <a:rPr lang="es-ES" dirty="0" err="1" smtClean="0"/>
              <a:t>effects</a:t>
            </a:r>
            <a:r>
              <a:rPr lang="es-ES" dirty="0" smtClean="0"/>
              <a:t> of ERFD </a:t>
            </a:r>
            <a:r>
              <a:rPr lang="es-ES" dirty="0" err="1" smtClean="0"/>
              <a:t>financial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s-ES" dirty="0" smtClean="0"/>
          </a:p>
          <a:p>
            <a:pPr lvl="1"/>
            <a:r>
              <a:rPr lang="es-ES" dirty="0" smtClean="0"/>
              <a:t>	</a:t>
            </a:r>
            <a:r>
              <a:rPr lang="es-ES" dirty="0" err="1" smtClean="0"/>
              <a:t>Ease</a:t>
            </a:r>
            <a:r>
              <a:rPr lang="es-ES" dirty="0" smtClean="0"/>
              <a:t> </a:t>
            </a:r>
            <a:r>
              <a:rPr lang="es-ES" dirty="0" err="1" smtClean="0"/>
              <a:t>hard-close</a:t>
            </a:r>
            <a:r>
              <a:rPr lang="es-ES" dirty="0" smtClean="0"/>
              <a:t> </a:t>
            </a:r>
            <a:r>
              <a:rPr lang="es-ES" dirty="0" err="1" smtClean="0"/>
              <a:t>deadlines</a:t>
            </a:r>
            <a:r>
              <a:rPr lang="es-ES" dirty="0" smtClean="0"/>
              <a:t> to ALL </a:t>
            </a:r>
            <a:r>
              <a:rPr lang="es-ES" dirty="0" err="1" smtClean="0"/>
              <a:t>actions</a:t>
            </a:r>
            <a:r>
              <a:rPr lang="es-ES" dirty="0" smtClean="0"/>
              <a:t>.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fix</a:t>
            </a:r>
            <a:r>
              <a:rPr lang="es-ES" dirty="0" smtClean="0"/>
              <a:t> a </a:t>
            </a:r>
            <a:r>
              <a:rPr lang="es-ES" dirty="0" err="1" smtClean="0"/>
              <a:t>barrier</a:t>
            </a:r>
            <a:r>
              <a:rPr lang="es-ES" dirty="0" smtClean="0"/>
              <a:t> and produce </a:t>
            </a:r>
            <a:r>
              <a:rPr lang="es-ES" dirty="0" err="1" smtClean="0"/>
              <a:t>collapse</a:t>
            </a:r>
            <a:endParaRPr lang="es-ES" dirty="0" smtClean="0"/>
          </a:p>
          <a:p>
            <a:pPr lvl="1"/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648DA-CC11-4D22-AB93-6DB7E4540A1E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97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E9CC5C-00D9-4D4D-87A7-46C1971A9ACB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27/10/2015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4107BB-8D4F-46A0-BF48-5E17078D23AE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27/10/2015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104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0474" y="6662739"/>
            <a:ext cx="3198934" cy="141287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s-MX"/>
              <a:t>Viabilidad Sistema de Compra Pública Innovadora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 Imagen" descr="galici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381750"/>
            <a:ext cx="12382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E82D7-4CF4-480A-A7AA-A0C4B8A555A1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EA5E3-C837-424B-A380-2E8C3D1D67E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588"/>
            <a:ext cx="22050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prstGeom prst="rect">
            <a:avLst/>
          </a:prstGeom>
          <a:pattFill prst="pct20">
            <a:fgClr>
              <a:schemeClr val="accent3">
                <a:lumMod val="50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effectLst>
            <a:glow rad="101600">
              <a:schemeClr val="accent3">
                <a:lumMod val="5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 algn="just"/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758771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 Imagen" descr="galici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381750"/>
            <a:ext cx="12382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E82D7-4CF4-480A-A7AA-A0C4B8A555A1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EA5E3-C837-424B-A380-2E8C3D1D67E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588"/>
            <a:ext cx="22050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prstGeom prst="rect">
            <a:avLst/>
          </a:prstGeom>
          <a:pattFill prst="pct20">
            <a:fgClr>
              <a:schemeClr val="accent3">
                <a:lumMod val="50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effectLst>
            <a:glow rad="101600">
              <a:schemeClr val="accent3">
                <a:lumMod val="5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 algn="just"/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69567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 Imagen" descr="galici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47442"/>
            <a:ext cx="12382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E82D7-4CF4-480A-A7AA-A0C4B8A555A1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EA5E3-C837-424B-A380-2E8C3D1D67E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588"/>
            <a:ext cx="22050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prstGeom prst="rect">
            <a:avLst/>
          </a:prstGeom>
          <a:pattFill prst="pct20">
            <a:fgClr>
              <a:schemeClr val="accent3">
                <a:lumMod val="50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effectLst>
            <a:glow rad="101600">
              <a:schemeClr val="accent3">
                <a:lumMod val="5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 algn="just"/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569841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 Imagen" descr="galici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381750"/>
            <a:ext cx="12382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E82D7-4CF4-480A-A7AA-A0C4B8A555A1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EA5E3-C837-424B-A380-2E8C3D1D67E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588"/>
            <a:ext cx="22050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prstGeom prst="rect">
            <a:avLst/>
          </a:prstGeom>
          <a:pattFill prst="pct20">
            <a:fgClr>
              <a:schemeClr val="accent3">
                <a:lumMod val="50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effectLst>
            <a:glow rad="101600">
              <a:schemeClr val="accent3">
                <a:lumMod val="5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 algn="just"/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521442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 Imagen" descr="galici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381750"/>
            <a:ext cx="12382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E82D7-4CF4-480A-A7AA-A0C4B8A555A1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EA5E3-C837-424B-A380-2E8C3D1D67E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588"/>
            <a:ext cx="22050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prstGeom prst="rect">
            <a:avLst/>
          </a:prstGeom>
          <a:pattFill prst="pct20">
            <a:fgClr>
              <a:schemeClr val="accent3">
                <a:lumMod val="50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effectLst>
            <a:glow rad="101600">
              <a:schemeClr val="accent3">
                <a:lumMod val="5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 algn="just"/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4532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FD06DD-0934-4314-A6DD-639E32ED78C8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27/10/2015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CE8724-2E6F-435E-9882-D4BB189BBFF7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27/10/2015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19D463-04BA-4332-9D29-12D220A2D24B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27/10/2015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CA86AC-AAC5-447F-A42C-6FF0423D7DBB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27/10/2015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-323850" y="46529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CB93EE-84A8-44E5-8E6D-FFF1DC26E12B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27/10/2015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832228-6BC2-4CC2-AEF0-4B59BD0AB1F6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27/10/2015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jrodrigra\Escritorio\sergas2014_final13.jpg"/>
          <p:cNvPicPr>
            <a:picLocks noChangeAspect="1" noChangeArrowheads="1"/>
          </p:cNvPicPr>
          <p:nvPr/>
        </p:nvPicPr>
        <p:blipFill>
          <a:blip r:embed="rId19" cstate="print"/>
          <a:srcRect l="7465" t="89584" r="64044" b="5208"/>
          <a:stretch>
            <a:fillRect/>
          </a:stretch>
        </p:blipFill>
        <p:spPr bwMode="auto">
          <a:xfrm>
            <a:off x="357158" y="6357958"/>
            <a:ext cx="1905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20 Imagen" descr="degradado.png"/>
          <p:cNvPicPr>
            <a:picLocks noChangeAspect="1"/>
          </p:cNvPicPr>
          <p:nvPr/>
        </p:nvPicPr>
        <p:blipFill>
          <a:blip r:embed="rId20" cstate="print"/>
          <a:srcRect t="46153"/>
          <a:stretch>
            <a:fillRect/>
          </a:stretch>
        </p:blipFill>
        <p:spPr bwMode="auto">
          <a:xfrm>
            <a:off x="0" y="0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15 Conector recto"/>
          <p:cNvCxnSpPr/>
          <p:nvPr/>
        </p:nvCxnSpPr>
        <p:spPr>
          <a:xfrm rot="5400000">
            <a:off x="1178697" y="6465113"/>
            <a:ext cx="5000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4" name="5 Imagen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00958" y="6286520"/>
            <a:ext cx="1285884" cy="40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.xml"/><Relationship Id="rId7" Type="http://schemas.openxmlformats.org/officeDocument/2006/relationships/image" Target="../media/image6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9.w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1 Objeto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736" y="819400"/>
            <a:ext cx="8352928" cy="102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Improving Healthcare with PCP</a:t>
            </a:r>
          </a:p>
          <a:p>
            <a:pPr algn="ctr"/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Galician public health system (SERGAS) Initiative</a:t>
            </a:r>
            <a:endParaRPr lang="es-E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5 Imagen" descr="logo h205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6205510"/>
            <a:ext cx="360039" cy="513556"/>
          </a:xfrm>
          <a:prstGeom prst="rect">
            <a:avLst/>
          </a:prstGeom>
        </p:spPr>
      </p:pic>
      <p:pic>
        <p:nvPicPr>
          <p:cNvPr id="7" name="6 Imagen" descr="logo i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6129040"/>
            <a:ext cx="1239344" cy="59002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39552" y="4205310"/>
            <a:ext cx="7835072" cy="172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tabLst>
                <a:tab pos="571500" algn="l"/>
              </a:tabLst>
            </a:pPr>
            <a:endParaRPr lang="es-ES" b="1" dirty="0"/>
          </a:p>
          <a:p>
            <a:pPr algn="r"/>
            <a:r>
              <a:rPr lang="es-ES" b="1" dirty="0" smtClean="0"/>
              <a:t>Javier Quiles del Río</a:t>
            </a:r>
            <a:endParaRPr lang="es-ES" b="1" dirty="0"/>
          </a:p>
          <a:p>
            <a:pPr algn="r"/>
            <a:r>
              <a:rPr lang="en-GB" i="1" dirty="0" smtClean="0"/>
              <a:t>Program Manager of </a:t>
            </a:r>
            <a:r>
              <a:rPr lang="en-GB" i="1" dirty="0" err="1" smtClean="0"/>
              <a:t>Innova</a:t>
            </a:r>
            <a:r>
              <a:rPr lang="en-GB" i="1" dirty="0" smtClean="0"/>
              <a:t> </a:t>
            </a:r>
            <a:r>
              <a:rPr lang="en-GB" i="1" dirty="0" err="1" smtClean="0"/>
              <a:t>Saúde</a:t>
            </a:r>
            <a:r>
              <a:rPr lang="en-GB" i="1" dirty="0" smtClean="0"/>
              <a:t> and Hospital 2050 ERDF Innovation Programs</a:t>
            </a:r>
          </a:p>
          <a:p>
            <a:pPr algn="r"/>
            <a:r>
              <a:rPr lang="en-GB" i="1" dirty="0" smtClean="0"/>
              <a:t>IT Department. Galician Health Service-Galician Regional Ministry of Health</a:t>
            </a:r>
          </a:p>
          <a:p>
            <a:pPr algn="r"/>
            <a:r>
              <a:rPr lang="en-GB" i="1" dirty="0" smtClean="0"/>
              <a:t>http://www.sergas.es/h2050-innovasaude</a:t>
            </a:r>
            <a:endParaRPr lang="en-GB" i="1" dirty="0"/>
          </a:p>
          <a:p>
            <a:pPr algn="r"/>
            <a:r>
              <a:rPr lang="en-US" dirty="0" smtClean="0"/>
              <a:t>jquirio@sergas.es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23628" y="2921281"/>
            <a:ext cx="6984776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Major EU </a:t>
            </a:r>
            <a:r>
              <a:rPr lang="en-US" sz="2400" b="1" dirty="0"/>
              <a:t>Innovation </a:t>
            </a:r>
            <a:r>
              <a:rPr lang="en-US" sz="2400" b="1" dirty="0" smtClean="0"/>
              <a:t>Procurement Event</a:t>
            </a:r>
            <a:endParaRPr lang="en-US" sz="2400" dirty="0" smtClean="0"/>
          </a:p>
          <a:p>
            <a:pPr algn="ctr"/>
            <a:r>
              <a:rPr lang="en-US" sz="2400" dirty="0" smtClean="0"/>
              <a:t>Parallel </a:t>
            </a:r>
            <a:r>
              <a:rPr lang="en-US" sz="2400" dirty="0"/>
              <a:t>Session PM-19 / PM-12 on e-Health</a:t>
            </a:r>
            <a:endParaRPr lang="es-ES" sz="2400" dirty="0"/>
          </a:p>
          <a:p>
            <a:pPr algn="ctr">
              <a:lnSpc>
                <a:spcPct val="90000"/>
              </a:lnSpc>
              <a:tabLst>
                <a:tab pos="571500" algn="l"/>
              </a:tabLst>
            </a:pPr>
            <a:r>
              <a:rPr lang="de-DE" sz="2400" dirty="0" smtClean="0"/>
              <a:t>Oct 28th</a:t>
            </a:r>
            <a:r>
              <a:rPr lang="en-US" sz="2400" b="1" dirty="0"/>
              <a:t> </a:t>
            </a:r>
            <a:r>
              <a:rPr lang="en-US" sz="2400" dirty="0"/>
              <a:t>2015</a:t>
            </a:r>
            <a:r>
              <a:rPr lang="de-DE" sz="2400" dirty="0" smtClean="0"/>
              <a:t>, </a:t>
            </a:r>
            <a:r>
              <a:rPr lang="de-DE" sz="2400" dirty="0"/>
              <a:t>Paris</a:t>
            </a:r>
            <a:endParaRPr lang="en-US" sz="2400" dirty="0"/>
          </a:p>
        </p:txBody>
      </p:sp>
      <p:pic>
        <p:nvPicPr>
          <p:cNvPr id="8" name="Picture 19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86122" y="0"/>
            <a:ext cx="1457878" cy="174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e 8"/>
          <p:cNvSpPr/>
          <p:nvPr/>
        </p:nvSpPr>
        <p:spPr>
          <a:xfrm>
            <a:off x="7708028" y="1168644"/>
            <a:ext cx="222953" cy="23355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CuadroTexto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solidFill>
            <a:srgbClr val="00AEE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 algn="ctr" defTabSz="914400">
              <a:spcBef>
                <a:spcPct val="20000"/>
              </a:spcBef>
              <a:buClr>
                <a:srgbClr val="2F992E"/>
              </a:buClr>
              <a:buFont typeface="Arial"/>
              <a:buNone/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F992E"/>
              </a:buClr>
              <a:buFont typeface="Arial"/>
              <a:buChar char="–"/>
              <a:defRPr sz="2800">
                <a:solidFill>
                  <a:srgbClr val="07508C"/>
                </a:solidFill>
              </a:defRPr>
            </a:lvl2pPr>
            <a:lvl3pPr marL="1143000" indent="-228600">
              <a:spcBef>
                <a:spcPct val="20000"/>
              </a:spcBef>
              <a:buClr>
                <a:srgbClr val="2F992E"/>
              </a:buClr>
              <a:buFont typeface="Arial"/>
              <a:buChar char="•"/>
              <a:defRPr sz="2400">
                <a:solidFill>
                  <a:srgbClr val="07508C"/>
                </a:solidFill>
              </a:defRPr>
            </a:lvl3pPr>
            <a:lvl4pPr marL="1600200" indent="-228600">
              <a:spcBef>
                <a:spcPct val="20000"/>
              </a:spcBef>
              <a:buClr>
                <a:srgbClr val="2F992E"/>
              </a:buClr>
              <a:buFont typeface="Arial"/>
              <a:buChar char="–"/>
              <a:defRPr sz="2000">
                <a:solidFill>
                  <a:srgbClr val="07508C"/>
                </a:solidFill>
              </a:defRPr>
            </a:lvl4pPr>
            <a:lvl5pPr marL="2057400" indent="-228600">
              <a:spcBef>
                <a:spcPct val="20000"/>
              </a:spcBef>
              <a:buClr>
                <a:srgbClr val="2F992E"/>
              </a:buClr>
              <a:buFont typeface="Arial"/>
              <a:buChar char="»"/>
              <a:defRPr sz="2000">
                <a:solidFill>
                  <a:srgbClr val="07508C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l"/>
            <a:r>
              <a:rPr lang="en-US" sz="2400" b="1" dirty="0" smtClean="0"/>
              <a:t>  Improving Healthcare </a:t>
            </a:r>
            <a:r>
              <a:rPr lang="en-US" sz="2400" b="1" dirty="0"/>
              <a:t>with PCP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39552" y="1082353"/>
            <a:ext cx="73448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/>
              <a:t>General </a:t>
            </a:r>
            <a:r>
              <a:rPr lang="es-ES_tradnl" sz="2000" b="1" dirty="0" err="1" smtClean="0"/>
              <a:t>Objective</a:t>
            </a:r>
            <a:endParaRPr lang="es-ES_tradnl" sz="2000" b="1" dirty="0" smtClean="0"/>
          </a:p>
          <a:p>
            <a:endParaRPr lang="es-ES_tradnl" sz="2000" b="1" dirty="0"/>
          </a:p>
          <a:p>
            <a:r>
              <a:rPr lang="en-US" sz="2000" dirty="0" smtClean="0"/>
              <a:t>Improve </a:t>
            </a:r>
            <a:r>
              <a:rPr lang="en-US" sz="2000" dirty="0"/>
              <a:t>the quality and cost-effectiveness of </a:t>
            </a:r>
            <a:r>
              <a:rPr lang="en-US" sz="2000" dirty="0" smtClean="0"/>
              <a:t>healthcare on two </a:t>
            </a:r>
            <a:r>
              <a:rPr lang="en-US" sz="2400" b="1" dirty="0"/>
              <a:t>challenging </a:t>
            </a:r>
            <a:r>
              <a:rPr lang="en-US" sz="2400" b="1" dirty="0" smtClean="0"/>
              <a:t>diseases:</a:t>
            </a:r>
          </a:p>
          <a:p>
            <a:endParaRPr lang="es-ES_trad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Dementia (ageing is key objective in Galicia)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Rare Disease: Glycogen Storage Disease</a:t>
            </a:r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clinical pathways </a:t>
            </a:r>
            <a:r>
              <a:rPr lang="en-US" sz="2000" dirty="0" smtClean="0"/>
              <a:t>of these two diseases have been defined by SERGAS and it has been considered by clinical experts that they can be </a:t>
            </a:r>
            <a:r>
              <a:rPr lang="en-US" sz="2400" dirty="0" smtClean="0"/>
              <a:t>improved by guiding the patient self-care </a:t>
            </a:r>
            <a:r>
              <a:rPr lang="en-US" sz="2000" dirty="0" smtClean="0"/>
              <a:t>when he is out of the hospital.</a:t>
            </a:r>
          </a:p>
          <a:p>
            <a:endParaRPr lang="en-US" sz="2000" dirty="0" smtClean="0"/>
          </a:p>
          <a:p>
            <a:r>
              <a:rPr lang="en-US" sz="2000" dirty="0" smtClean="0"/>
              <a:t>Thus, these two pathologies have been considered as feasible challenges in the project.</a:t>
            </a:r>
          </a:p>
          <a:p>
            <a:endParaRPr lang="en-US" sz="2000" dirty="0"/>
          </a:p>
        </p:txBody>
      </p:sp>
      <p:pic>
        <p:nvPicPr>
          <p:cNvPr id="4" name="13 Imagen" descr="soluc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8348" y="2420888"/>
            <a:ext cx="1083476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CuadroTexto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solidFill>
            <a:srgbClr val="00AEE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 algn="ctr" defTabSz="914400">
              <a:spcBef>
                <a:spcPct val="20000"/>
              </a:spcBef>
              <a:buClr>
                <a:srgbClr val="2F992E"/>
              </a:buClr>
              <a:buFont typeface="Arial"/>
              <a:buNone/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F992E"/>
              </a:buClr>
              <a:buFont typeface="Arial"/>
              <a:buChar char="–"/>
              <a:defRPr sz="2800">
                <a:solidFill>
                  <a:srgbClr val="07508C"/>
                </a:solidFill>
              </a:defRPr>
            </a:lvl2pPr>
            <a:lvl3pPr marL="1143000" indent="-228600">
              <a:spcBef>
                <a:spcPct val="20000"/>
              </a:spcBef>
              <a:buClr>
                <a:srgbClr val="2F992E"/>
              </a:buClr>
              <a:buFont typeface="Arial"/>
              <a:buChar char="•"/>
              <a:defRPr sz="2400">
                <a:solidFill>
                  <a:srgbClr val="07508C"/>
                </a:solidFill>
              </a:defRPr>
            </a:lvl3pPr>
            <a:lvl4pPr marL="1600200" indent="-228600">
              <a:spcBef>
                <a:spcPct val="20000"/>
              </a:spcBef>
              <a:buClr>
                <a:srgbClr val="2F992E"/>
              </a:buClr>
              <a:buFont typeface="Arial"/>
              <a:buChar char="–"/>
              <a:defRPr sz="2000">
                <a:solidFill>
                  <a:srgbClr val="07508C"/>
                </a:solidFill>
              </a:defRPr>
            </a:lvl4pPr>
            <a:lvl5pPr marL="2057400" indent="-228600">
              <a:spcBef>
                <a:spcPct val="20000"/>
              </a:spcBef>
              <a:buClr>
                <a:srgbClr val="2F992E"/>
              </a:buClr>
              <a:buFont typeface="Arial"/>
              <a:buChar char="»"/>
              <a:defRPr sz="2000">
                <a:solidFill>
                  <a:srgbClr val="07508C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l"/>
            <a:r>
              <a:rPr lang="en-US" sz="2400" b="1" dirty="0"/>
              <a:t> Improving Healthcare with PCP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99592" y="1248616"/>
            <a:ext cx="7344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 err="1" smtClean="0"/>
              <a:t>Primary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Objectives</a:t>
            </a:r>
            <a:r>
              <a:rPr lang="es-ES_tradnl" sz="2400" b="1" dirty="0" smtClean="0"/>
              <a:t>:</a:t>
            </a:r>
          </a:p>
          <a:p>
            <a:endParaRPr lang="es-ES_tradnl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Enhance the ICT skills and increase adherence of patients and care </a:t>
            </a:r>
            <a:r>
              <a:rPr lang="en-US" sz="2000" dirty="0" smtClean="0"/>
              <a:t>givers.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s-ES_tradnl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Increase </a:t>
            </a:r>
            <a:r>
              <a:rPr lang="en-US" sz="2000" dirty="0"/>
              <a:t>the role and the responsibility of the </a:t>
            </a:r>
            <a:r>
              <a:rPr lang="en-US" sz="2000" dirty="0" smtClean="0"/>
              <a:t>patient and families, supported self-management with connection to clinical professionals for guidance. Key indicators are:</a:t>
            </a:r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educe </a:t>
            </a:r>
            <a:r>
              <a:rPr lang="en-US" sz="2000" dirty="0"/>
              <a:t>the number of severe episodes and complications; 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Reduce </a:t>
            </a:r>
            <a:r>
              <a:rPr lang="en-US" sz="2000" dirty="0"/>
              <a:t>the number of unproductive visits to the </a:t>
            </a:r>
            <a:r>
              <a:rPr lang="en-US" sz="2000" dirty="0" smtClean="0"/>
              <a:t>hospital while increase control and support of the patient from the Healthcare Services.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 smtClean="0"/>
              <a:t>Build a </a:t>
            </a:r>
            <a:r>
              <a:rPr lang="en-US" sz="2000" dirty="0" err="1" smtClean="0"/>
              <a:t>crossborder</a:t>
            </a:r>
            <a:r>
              <a:rPr lang="en-US" sz="2000" dirty="0" smtClean="0"/>
              <a:t> experience, key in rare disease management to get a critical mass of patients, as regional population is low.</a:t>
            </a:r>
            <a:endParaRPr lang="en-US" sz="2000" dirty="0"/>
          </a:p>
        </p:txBody>
      </p:sp>
      <p:pic>
        <p:nvPicPr>
          <p:cNvPr id="4" name="51 Imagen" descr="check-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1430" y="794321"/>
            <a:ext cx="1258888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CuadroTexto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solidFill>
            <a:srgbClr val="00AEE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 algn="ctr" defTabSz="914400">
              <a:spcBef>
                <a:spcPct val="20000"/>
              </a:spcBef>
              <a:buClr>
                <a:srgbClr val="2F992E"/>
              </a:buClr>
              <a:buFont typeface="Arial"/>
              <a:buNone/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F992E"/>
              </a:buClr>
              <a:buFont typeface="Arial"/>
              <a:buChar char="–"/>
              <a:defRPr sz="2800">
                <a:solidFill>
                  <a:srgbClr val="07508C"/>
                </a:solidFill>
              </a:defRPr>
            </a:lvl2pPr>
            <a:lvl3pPr marL="1143000" indent="-228600">
              <a:spcBef>
                <a:spcPct val="20000"/>
              </a:spcBef>
              <a:buClr>
                <a:srgbClr val="2F992E"/>
              </a:buClr>
              <a:buFont typeface="Arial"/>
              <a:buChar char="•"/>
              <a:defRPr sz="2400">
                <a:solidFill>
                  <a:srgbClr val="07508C"/>
                </a:solidFill>
              </a:defRPr>
            </a:lvl3pPr>
            <a:lvl4pPr marL="1600200" indent="-228600">
              <a:spcBef>
                <a:spcPct val="20000"/>
              </a:spcBef>
              <a:buClr>
                <a:srgbClr val="2F992E"/>
              </a:buClr>
              <a:buFont typeface="Arial"/>
              <a:buChar char="–"/>
              <a:defRPr sz="2000">
                <a:solidFill>
                  <a:srgbClr val="07508C"/>
                </a:solidFill>
              </a:defRPr>
            </a:lvl4pPr>
            <a:lvl5pPr marL="2057400" indent="-228600">
              <a:spcBef>
                <a:spcPct val="20000"/>
              </a:spcBef>
              <a:buClr>
                <a:srgbClr val="2F992E"/>
              </a:buClr>
              <a:buFont typeface="Arial"/>
              <a:buChar char="»"/>
              <a:defRPr sz="2000">
                <a:solidFill>
                  <a:srgbClr val="07508C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l"/>
            <a:r>
              <a:rPr lang="en-US" sz="2400" b="1" dirty="0"/>
              <a:t> Improving Healthcare with PCP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83568" y="1355278"/>
            <a:ext cx="820891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 err="1" smtClean="0"/>
              <a:t>Secondary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objectives</a:t>
            </a:r>
            <a:r>
              <a:rPr lang="es-ES_tradnl" sz="2400" b="1" dirty="0" smtClean="0"/>
              <a:t>:</a:t>
            </a:r>
          </a:p>
          <a:p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Provide early and predictive data about patient disease;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Strengthen the evidence base on health outcomes and management of comorbidities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Contribute to a standard </a:t>
            </a:r>
            <a:r>
              <a:rPr lang="en-GB" sz="2000" dirty="0"/>
              <a:t>based architecture </a:t>
            </a:r>
            <a:r>
              <a:rPr lang="en-GB" sz="2000" dirty="0" smtClean="0"/>
              <a:t>that </a:t>
            </a:r>
            <a:r>
              <a:rPr lang="en-GB" sz="2000" dirty="0"/>
              <a:t>allows integration of </a:t>
            </a:r>
            <a:r>
              <a:rPr lang="en-GB" sz="2000" dirty="0" smtClean="0"/>
              <a:t>solutions with EHR </a:t>
            </a:r>
            <a:r>
              <a:rPr lang="en-GB" sz="2000" dirty="0"/>
              <a:t>and healthcare information </a:t>
            </a:r>
            <a:r>
              <a:rPr lang="en-GB" sz="2000" dirty="0" smtClean="0"/>
              <a:t>systems for market expansion.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Revision of legal issues regarding </a:t>
            </a:r>
            <a:r>
              <a:rPr lang="en-GB" sz="2000" dirty="0" err="1" smtClean="0"/>
              <a:t>crossborder</a:t>
            </a:r>
            <a:r>
              <a:rPr lang="en-GB" sz="2000" dirty="0" smtClean="0"/>
              <a:t> PCP procedures, including IP models and royalty sharing of developed products and solutions among public and private stakeholders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Introduce SMEs innovation capabilities in problem-solving scheme.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endParaRPr lang="en-GB" sz="2000" dirty="0"/>
          </a:p>
          <a:p>
            <a:endParaRPr lang="es-ES_tradnl" sz="2000" b="1" dirty="0"/>
          </a:p>
          <a:p>
            <a:endParaRPr lang="es-ES_tradnl" sz="2000" b="1" dirty="0" smtClean="0"/>
          </a:p>
        </p:txBody>
      </p:sp>
      <p:pic>
        <p:nvPicPr>
          <p:cNvPr id="4" name="51 Imagen" descr="check-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8580" y="866329"/>
            <a:ext cx="1258888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CuadroTexto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solidFill>
            <a:srgbClr val="00AEE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 algn="ctr" defTabSz="914400">
              <a:spcBef>
                <a:spcPct val="20000"/>
              </a:spcBef>
              <a:buClr>
                <a:srgbClr val="2F992E"/>
              </a:buClr>
              <a:buFont typeface="Arial"/>
              <a:buNone/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F992E"/>
              </a:buClr>
              <a:buFont typeface="Arial"/>
              <a:buChar char="–"/>
              <a:defRPr sz="2800">
                <a:solidFill>
                  <a:srgbClr val="07508C"/>
                </a:solidFill>
              </a:defRPr>
            </a:lvl2pPr>
            <a:lvl3pPr marL="1143000" indent="-228600">
              <a:spcBef>
                <a:spcPct val="20000"/>
              </a:spcBef>
              <a:buClr>
                <a:srgbClr val="2F992E"/>
              </a:buClr>
              <a:buFont typeface="Arial"/>
              <a:buChar char="•"/>
              <a:defRPr sz="2400">
                <a:solidFill>
                  <a:srgbClr val="07508C"/>
                </a:solidFill>
              </a:defRPr>
            </a:lvl3pPr>
            <a:lvl4pPr marL="1600200" indent="-228600">
              <a:spcBef>
                <a:spcPct val="20000"/>
              </a:spcBef>
              <a:buClr>
                <a:srgbClr val="2F992E"/>
              </a:buClr>
              <a:buFont typeface="Arial"/>
              <a:buChar char="–"/>
              <a:defRPr sz="2000">
                <a:solidFill>
                  <a:srgbClr val="07508C"/>
                </a:solidFill>
              </a:defRPr>
            </a:lvl4pPr>
            <a:lvl5pPr marL="2057400" indent="-228600">
              <a:spcBef>
                <a:spcPct val="20000"/>
              </a:spcBef>
              <a:buClr>
                <a:srgbClr val="2F992E"/>
              </a:buClr>
              <a:buFont typeface="Arial"/>
              <a:buChar char="»"/>
              <a:defRPr sz="2000">
                <a:solidFill>
                  <a:srgbClr val="07508C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l"/>
            <a:r>
              <a:rPr lang="en-US" sz="2400" b="1" dirty="0"/>
              <a:t> Improving Healthcare with PCP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39552" y="1082353"/>
            <a:ext cx="73448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 err="1" smtClean="0"/>
              <a:t>Main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tasks</a:t>
            </a:r>
            <a:endParaRPr lang="es-ES_tradnl" sz="2400" b="1" dirty="0" smtClean="0"/>
          </a:p>
          <a:p>
            <a:endParaRPr lang="es-ES_tradn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s-ES_tradnl" sz="2000" dirty="0" err="1" smtClean="0"/>
              <a:t>Agreement</a:t>
            </a:r>
            <a:r>
              <a:rPr lang="es-ES_tradnl" sz="2000" dirty="0" smtClean="0"/>
              <a:t> in a </a:t>
            </a:r>
            <a:r>
              <a:rPr lang="es-ES_tradnl" sz="2000" dirty="0" err="1" smtClean="0"/>
              <a:t>common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pathway</a:t>
            </a:r>
            <a:r>
              <a:rPr lang="es-ES_tradnl" sz="2000" dirty="0"/>
              <a:t> </a:t>
            </a:r>
            <a:r>
              <a:rPr lang="es-ES_tradnl" sz="2000" dirty="0" err="1" smtClean="0"/>
              <a:t>for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patients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with</a:t>
            </a:r>
            <a:r>
              <a:rPr lang="es-ES_tradnl" sz="2000" dirty="0" smtClean="0"/>
              <a:t>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_tradnl" sz="2000" dirty="0" err="1" smtClean="0"/>
              <a:t>Dementia</a:t>
            </a:r>
            <a:endParaRPr lang="es-ES_tradnl" sz="20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_tradnl" sz="2000" dirty="0" err="1" smtClean="0"/>
              <a:t>Glycogen</a:t>
            </a:r>
            <a:r>
              <a:rPr lang="es-ES_tradnl" sz="2000" dirty="0" smtClean="0"/>
              <a:t> Storage </a:t>
            </a:r>
            <a:r>
              <a:rPr lang="es-ES_tradnl" sz="2000" dirty="0" err="1" smtClean="0"/>
              <a:t>Disease</a:t>
            </a:r>
            <a:endParaRPr lang="es-ES_tradnl" sz="2000" dirty="0"/>
          </a:p>
          <a:p>
            <a:pPr lvl="2"/>
            <a:endParaRPr lang="es-ES_tradnl" sz="2000" dirty="0" smtClean="0"/>
          </a:p>
          <a:p>
            <a:pPr lvl="2"/>
            <a:r>
              <a:rPr lang="es-ES_tradnl" sz="2000" dirty="0" err="1" smtClean="0"/>
              <a:t>Identify</a:t>
            </a:r>
            <a:r>
              <a:rPr lang="es-ES_tradnl" sz="2000" dirty="0" smtClean="0"/>
              <a:t> and </a:t>
            </a:r>
            <a:r>
              <a:rPr lang="es-ES_tradnl" sz="2000" dirty="0" err="1" smtClean="0"/>
              <a:t>get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consensus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stages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where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patients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guidance</a:t>
            </a:r>
            <a:r>
              <a:rPr lang="es-ES_tradnl" sz="2000" dirty="0" smtClean="0"/>
              <a:t> at home </a:t>
            </a:r>
            <a:r>
              <a:rPr lang="es-ES_tradnl" sz="2000" dirty="0" err="1" smtClean="0"/>
              <a:t>is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recommended</a:t>
            </a:r>
            <a:r>
              <a:rPr lang="es-ES_tradnl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Develop through PCP and using Market Consultations two Health Apps or alternately innovative solutions on each Challenge to improve patient empowerment, to be performed by SMEs.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Test the developed standard based apps and solutions it in </a:t>
            </a:r>
            <a:r>
              <a:rPr lang="en-US" sz="2000" dirty="0" err="1" smtClean="0"/>
              <a:t>crossborder</a:t>
            </a:r>
            <a:r>
              <a:rPr lang="en-US" sz="2000" dirty="0" smtClean="0"/>
              <a:t> real environment.</a:t>
            </a:r>
          </a:p>
        </p:txBody>
      </p:sp>
      <p:pic>
        <p:nvPicPr>
          <p:cNvPr id="4" name="21 Imagen" descr="open innov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318" y="1268760"/>
            <a:ext cx="15621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CuadroTexto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solidFill>
            <a:srgbClr val="00AEE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 algn="ctr" defTabSz="914400">
              <a:spcBef>
                <a:spcPct val="20000"/>
              </a:spcBef>
              <a:buClr>
                <a:srgbClr val="2F992E"/>
              </a:buClr>
              <a:buFont typeface="Arial"/>
              <a:buNone/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F992E"/>
              </a:buClr>
              <a:buFont typeface="Arial"/>
              <a:buChar char="–"/>
              <a:defRPr sz="2800">
                <a:solidFill>
                  <a:srgbClr val="07508C"/>
                </a:solidFill>
              </a:defRPr>
            </a:lvl2pPr>
            <a:lvl3pPr marL="1143000" indent="-228600">
              <a:spcBef>
                <a:spcPct val="20000"/>
              </a:spcBef>
              <a:buClr>
                <a:srgbClr val="2F992E"/>
              </a:buClr>
              <a:buFont typeface="Arial"/>
              <a:buChar char="•"/>
              <a:defRPr sz="2400">
                <a:solidFill>
                  <a:srgbClr val="07508C"/>
                </a:solidFill>
              </a:defRPr>
            </a:lvl3pPr>
            <a:lvl4pPr marL="1600200" indent="-228600">
              <a:spcBef>
                <a:spcPct val="20000"/>
              </a:spcBef>
              <a:buClr>
                <a:srgbClr val="2F992E"/>
              </a:buClr>
              <a:buFont typeface="Arial"/>
              <a:buChar char="–"/>
              <a:defRPr sz="2000">
                <a:solidFill>
                  <a:srgbClr val="07508C"/>
                </a:solidFill>
              </a:defRPr>
            </a:lvl4pPr>
            <a:lvl5pPr marL="2057400" indent="-228600">
              <a:spcBef>
                <a:spcPct val="20000"/>
              </a:spcBef>
              <a:buClr>
                <a:srgbClr val="2F992E"/>
              </a:buClr>
              <a:buFont typeface="Arial"/>
              <a:buChar char="»"/>
              <a:defRPr sz="2000">
                <a:solidFill>
                  <a:srgbClr val="07508C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l"/>
            <a:r>
              <a:rPr lang="en-US" sz="2400" b="1" dirty="0"/>
              <a:t> Improving Healthcare with PCP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980728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 smtClean="0"/>
              <a:t>Ideal </a:t>
            </a:r>
            <a:r>
              <a:rPr lang="es-ES_tradnl" sz="2400" b="1" dirty="0" err="1" smtClean="0"/>
              <a:t>Partners</a:t>
            </a:r>
            <a:endParaRPr lang="es-ES_tradnl" sz="2400" b="1" dirty="0" smtClean="0"/>
          </a:p>
          <a:p>
            <a:endParaRPr lang="es-ES_tradnl" sz="2000" b="1" dirty="0" smtClean="0"/>
          </a:p>
          <a:p>
            <a:r>
              <a:rPr lang="es-ES_tradnl" sz="2000" b="1" dirty="0" smtClean="0"/>
              <a:t>3 </a:t>
            </a:r>
            <a:r>
              <a:rPr lang="es-ES_tradnl" sz="2000" b="1" dirty="0" err="1" smtClean="0"/>
              <a:t>Public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Healtcare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Services</a:t>
            </a:r>
            <a:r>
              <a:rPr lang="es-ES_tradnl" sz="2000" dirty="0" smtClean="0"/>
              <a:t> to </a:t>
            </a:r>
            <a:r>
              <a:rPr lang="es-ES_tradnl" sz="2000" dirty="0" err="1" smtClean="0"/>
              <a:t>perform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these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tasks</a:t>
            </a:r>
            <a:r>
              <a:rPr lang="es-ES_tradnl" sz="20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 smtClean="0"/>
              <a:t>Project </a:t>
            </a:r>
            <a:r>
              <a:rPr lang="es-ES_tradnl" sz="2000" dirty="0" err="1" smtClean="0"/>
              <a:t>Coordination</a:t>
            </a:r>
            <a:endParaRPr lang="es-ES_trad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 err="1" smtClean="0"/>
              <a:t>Market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consultation</a:t>
            </a:r>
            <a:endParaRPr lang="es-ES_trad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 err="1"/>
              <a:t>Implementation</a:t>
            </a:r>
            <a:r>
              <a:rPr lang="es-ES_tradnl" sz="2000" dirty="0"/>
              <a:t> of </a:t>
            </a:r>
            <a:r>
              <a:rPr lang="es-ES_tradnl" sz="2000" dirty="0" smtClean="0"/>
              <a:t>new </a:t>
            </a:r>
            <a:r>
              <a:rPr lang="es-ES_tradnl" sz="2000" dirty="0" err="1" smtClean="0"/>
              <a:t>solutions</a:t>
            </a:r>
            <a:r>
              <a:rPr lang="es-ES_tradnl" sz="2000" dirty="0" smtClean="0"/>
              <a:t> </a:t>
            </a:r>
            <a:r>
              <a:rPr lang="es-ES_tradnl" sz="2000" dirty="0"/>
              <a:t>in </a:t>
            </a:r>
            <a:r>
              <a:rPr lang="es-ES_tradnl" sz="2000" dirty="0" err="1"/>
              <a:t>crossborder</a:t>
            </a:r>
            <a:r>
              <a:rPr lang="es-ES_tradnl" sz="2000" dirty="0"/>
              <a:t> </a:t>
            </a:r>
            <a:r>
              <a:rPr lang="es-ES_tradnl" sz="2000" dirty="0" err="1"/>
              <a:t>scenario</a:t>
            </a:r>
            <a:r>
              <a:rPr lang="es-ES_tradnl" sz="2000" dirty="0"/>
              <a:t>. </a:t>
            </a:r>
            <a:endParaRPr lang="es-ES_trad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 err="1" smtClean="0"/>
              <a:t>Clinical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advice</a:t>
            </a:r>
            <a:r>
              <a:rPr lang="es-ES_tradnl" sz="2000" dirty="0" smtClean="0"/>
              <a:t> and </a:t>
            </a:r>
            <a:r>
              <a:rPr lang="es-ES_tradnl" sz="2000" dirty="0" err="1" smtClean="0"/>
              <a:t>definition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for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pathways</a:t>
            </a:r>
            <a:r>
              <a:rPr lang="es-ES_tradnl" sz="20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 err="1" smtClean="0"/>
              <a:t>Evaluation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protocol</a:t>
            </a:r>
            <a:endParaRPr lang="es-ES_tradnl" sz="2000" dirty="0" smtClean="0"/>
          </a:p>
          <a:p>
            <a:endParaRPr lang="es-ES_tradnl" sz="2000" dirty="0"/>
          </a:p>
          <a:p>
            <a:r>
              <a:rPr lang="es-ES_tradnl" sz="2000" b="1" dirty="0" smtClean="0"/>
              <a:t>Legal and </a:t>
            </a:r>
            <a:r>
              <a:rPr lang="es-ES_tradnl" sz="2000" b="1" dirty="0" err="1" smtClean="0"/>
              <a:t>Economical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Department</a:t>
            </a:r>
            <a:r>
              <a:rPr lang="es-ES_tradnl" sz="2000" b="1" dirty="0" smtClean="0"/>
              <a:t> of </a:t>
            </a:r>
            <a:r>
              <a:rPr lang="es-ES_tradnl" sz="2000" b="1" dirty="0" err="1" smtClean="0"/>
              <a:t>Public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Administration</a:t>
            </a:r>
            <a:r>
              <a:rPr lang="es-ES_tradnl" sz="2000" dirty="0" smtClean="0"/>
              <a:t>. – Legal </a:t>
            </a:r>
            <a:r>
              <a:rPr lang="es-ES_tradnl" sz="2000" dirty="0" err="1" smtClean="0"/>
              <a:t>assessment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crossborder</a:t>
            </a:r>
            <a:r>
              <a:rPr lang="es-ES_tradnl" sz="2000" dirty="0" smtClean="0"/>
              <a:t> </a:t>
            </a:r>
            <a:r>
              <a:rPr lang="es-ES_tradnl" sz="2000" dirty="0"/>
              <a:t>PCP and </a:t>
            </a:r>
            <a:r>
              <a:rPr lang="es-ES_tradnl" sz="2000" dirty="0" err="1"/>
              <a:t>Market</a:t>
            </a:r>
            <a:r>
              <a:rPr lang="es-ES_tradnl" sz="2000" dirty="0"/>
              <a:t> </a:t>
            </a:r>
            <a:r>
              <a:rPr lang="es-ES_tradnl" sz="2000" dirty="0" err="1" smtClean="0"/>
              <a:t>consultation</a:t>
            </a:r>
            <a:r>
              <a:rPr lang="es-ES_tradnl" sz="2000" dirty="0" smtClean="0"/>
              <a:t>.</a:t>
            </a:r>
          </a:p>
          <a:p>
            <a:endParaRPr lang="es-ES_tradnl" sz="2000" dirty="0"/>
          </a:p>
          <a:p>
            <a:r>
              <a:rPr lang="es-ES_tradnl" sz="2000" b="1" dirty="0" err="1" smtClean="0"/>
              <a:t>Technical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partner</a:t>
            </a:r>
            <a:r>
              <a:rPr lang="es-ES_tradnl" sz="2000" b="1" dirty="0" smtClean="0"/>
              <a:t> </a:t>
            </a:r>
            <a:r>
              <a:rPr lang="es-ES_tradnl" sz="2000" dirty="0" err="1" smtClean="0"/>
              <a:t>for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standardization</a:t>
            </a:r>
            <a:r>
              <a:rPr lang="es-ES_tradnl" sz="2000" dirty="0" smtClean="0"/>
              <a:t> of ICT </a:t>
            </a:r>
            <a:r>
              <a:rPr lang="es-ES_tradnl" sz="2000" dirty="0" err="1" smtClean="0"/>
              <a:t>framework</a:t>
            </a:r>
            <a:endParaRPr lang="es-ES_tradnl" sz="2000" dirty="0" smtClean="0"/>
          </a:p>
          <a:p>
            <a:endParaRPr lang="es-ES_tradnl" sz="2000" dirty="0"/>
          </a:p>
          <a:p>
            <a:r>
              <a:rPr lang="es-ES_tradnl" sz="2000" b="1" dirty="0" smtClean="0"/>
              <a:t>SME </a:t>
            </a:r>
            <a:r>
              <a:rPr lang="es-ES_tradnl" sz="2000" b="1" dirty="0" err="1" smtClean="0"/>
              <a:t>funding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enabler</a:t>
            </a:r>
            <a:r>
              <a:rPr lang="es-ES_tradnl" sz="2000" b="1" dirty="0"/>
              <a:t> </a:t>
            </a:r>
            <a:r>
              <a:rPr lang="es-ES_tradnl" sz="2000" b="1" dirty="0" smtClean="0"/>
              <a:t>and </a:t>
            </a:r>
            <a:r>
              <a:rPr lang="es-ES_tradnl" sz="2000" b="1" dirty="0" err="1" smtClean="0"/>
              <a:t>SMEs</a:t>
            </a:r>
            <a:r>
              <a:rPr lang="es-ES_tradnl" sz="2000" dirty="0" smtClean="0"/>
              <a:t> to </a:t>
            </a:r>
            <a:r>
              <a:rPr lang="es-ES_tradnl" sz="2000" dirty="0" err="1" smtClean="0"/>
              <a:t>implement</a:t>
            </a:r>
            <a:r>
              <a:rPr lang="es-ES_tradnl" sz="2000" dirty="0" smtClean="0"/>
              <a:t> new and </a:t>
            </a:r>
            <a:r>
              <a:rPr lang="es-ES_tradnl" sz="2000" dirty="0" err="1" smtClean="0"/>
              <a:t>innovative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solutions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through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cascade</a:t>
            </a:r>
            <a:r>
              <a:rPr lang="es-ES_tradnl" sz="2000" dirty="0" smtClean="0"/>
              <a:t> 	</a:t>
            </a:r>
            <a:r>
              <a:rPr lang="es-ES_tradnl" sz="2000" dirty="0" err="1" smtClean="0"/>
              <a:t>funding</a:t>
            </a:r>
            <a:r>
              <a:rPr lang="es-ES_tradnl" sz="2000" dirty="0" smtClean="0"/>
              <a:t>.</a:t>
            </a:r>
          </a:p>
          <a:p>
            <a:endParaRPr lang="es-ES_tradnl" sz="2000" b="1" dirty="0"/>
          </a:p>
          <a:p>
            <a:endParaRPr lang="es-ES_tradnl" sz="2000" b="1" dirty="0"/>
          </a:p>
          <a:p>
            <a:endParaRPr lang="es-ES_tradnl" sz="2000" b="1" dirty="0" smtClean="0"/>
          </a:p>
        </p:txBody>
      </p:sp>
      <p:pic>
        <p:nvPicPr>
          <p:cNvPr id="4" name="7 Imagen" descr="empre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196751"/>
            <a:ext cx="1944216" cy="141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CuadroTexto"/>
          <p:cNvSpPr txBox="1"/>
          <p:nvPr/>
        </p:nvSpPr>
        <p:spPr>
          <a:xfrm>
            <a:off x="0" y="514643"/>
            <a:ext cx="9144000" cy="461665"/>
          </a:xfrm>
          <a:prstGeom prst="rect">
            <a:avLst/>
          </a:prstGeom>
          <a:solidFill>
            <a:srgbClr val="00AEE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 algn="ctr" defTabSz="914400">
              <a:spcBef>
                <a:spcPct val="20000"/>
              </a:spcBef>
              <a:buClr>
                <a:srgbClr val="2F992E"/>
              </a:buClr>
              <a:buFont typeface="Arial"/>
              <a:buNone/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F992E"/>
              </a:buClr>
              <a:buFont typeface="Arial"/>
              <a:buChar char="–"/>
              <a:defRPr sz="2800">
                <a:solidFill>
                  <a:srgbClr val="07508C"/>
                </a:solidFill>
              </a:defRPr>
            </a:lvl2pPr>
            <a:lvl3pPr marL="1143000" indent="-228600">
              <a:spcBef>
                <a:spcPct val="20000"/>
              </a:spcBef>
              <a:buClr>
                <a:srgbClr val="2F992E"/>
              </a:buClr>
              <a:buFont typeface="Arial"/>
              <a:buChar char="•"/>
              <a:defRPr sz="2400">
                <a:solidFill>
                  <a:srgbClr val="07508C"/>
                </a:solidFill>
              </a:defRPr>
            </a:lvl3pPr>
            <a:lvl4pPr marL="1600200" indent="-228600">
              <a:spcBef>
                <a:spcPct val="20000"/>
              </a:spcBef>
              <a:buClr>
                <a:srgbClr val="2F992E"/>
              </a:buClr>
              <a:buFont typeface="Arial"/>
              <a:buChar char="–"/>
              <a:defRPr sz="2000">
                <a:solidFill>
                  <a:srgbClr val="07508C"/>
                </a:solidFill>
              </a:defRPr>
            </a:lvl4pPr>
            <a:lvl5pPr marL="2057400" indent="-228600">
              <a:spcBef>
                <a:spcPct val="20000"/>
              </a:spcBef>
              <a:buClr>
                <a:srgbClr val="2F992E"/>
              </a:buClr>
              <a:buFont typeface="Arial"/>
              <a:buChar char="»"/>
              <a:defRPr sz="2000">
                <a:solidFill>
                  <a:srgbClr val="07508C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l"/>
            <a:r>
              <a:rPr lang="en-US" sz="2400" b="1" dirty="0" smtClean="0"/>
              <a:t>GALICIAN EXPERIENCE IN PPI-PCP 2011-2015</a:t>
            </a:r>
          </a:p>
        </p:txBody>
      </p:sp>
      <p:pic>
        <p:nvPicPr>
          <p:cNvPr id="14" name="Picture 2" descr="https://encrypted-tbn0.google.com/images?q=tbn:ANd9GcTlcPS-hzc3qmNbMZZjPnUl9cxLCFCFJjH3Zl0861DxP4z5AU4r"/>
          <p:cNvPicPr>
            <a:picLocks noChangeAspect="1" noChangeArrowheads="1"/>
          </p:cNvPicPr>
          <p:nvPr/>
        </p:nvPicPr>
        <p:blipFill rotWithShape="1">
          <a:blip r:embed="rId3" cstate="print"/>
          <a:srcRect t="54681"/>
          <a:stretch/>
        </p:blipFill>
        <p:spPr bwMode="auto">
          <a:xfrm>
            <a:off x="45503" y="1615905"/>
            <a:ext cx="1625181" cy="736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00" y="1195279"/>
            <a:ext cx="5162372" cy="360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8 Rectángulo"/>
          <p:cNvSpPr/>
          <p:nvPr/>
        </p:nvSpPr>
        <p:spPr>
          <a:xfrm>
            <a:off x="683568" y="4796308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Galician</a:t>
            </a:r>
            <a:r>
              <a:rPr lang="en-US" sz="2000" b="1" dirty="0" smtClean="0"/>
              <a:t> EHR System: Regional Complete deployment: 2012</a:t>
            </a:r>
          </a:p>
          <a:p>
            <a:r>
              <a:rPr lang="en-US" sz="2000" b="1" dirty="0" smtClean="0"/>
              <a:t>23 ERDF funded Projects using PPI and PCP in 2011-2015: 27,5 M€</a:t>
            </a:r>
          </a:p>
          <a:p>
            <a:r>
              <a:rPr lang="en-US" sz="2000" b="1" dirty="0"/>
              <a:t>	</a:t>
            </a:r>
            <a:r>
              <a:rPr lang="en-US" sz="2000" dirty="0" smtClean="0"/>
              <a:t>Market Consultation and Public procurement of Innovation</a:t>
            </a:r>
          </a:p>
          <a:p>
            <a:r>
              <a:rPr lang="es-ES" sz="2000" b="1" dirty="0" smtClean="0"/>
              <a:t>Digital </a:t>
            </a:r>
            <a:r>
              <a:rPr lang="es-ES" sz="2000" b="1" dirty="0" err="1" smtClean="0"/>
              <a:t>platform</a:t>
            </a:r>
            <a:r>
              <a:rPr lang="es-ES" sz="2000" b="1" dirty="0" smtClean="0"/>
              <a:t> to </a:t>
            </a:r>
            <a:r>
              <a:rPr lang="es-ES" sz="2000" b="1" dirty="0" err="1" smtClean="0"/>
              <a:t>communicate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with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patients</a:t>
            </a:r>
            <a:r>
              <a:rPr lang="es-ES" sz="2000" b="1" dirty="0" smtClean="0"/>
              <a:t>: </a:t>
            </a:r>
            <a:r>
              <a:rPr lang="es-ES" sz="2000" b="1" dirty="0" err="1"/>
              <a:t>A</a:t>
            </a:r>
            <a:r>
              <a:rPr lang="es-ES" sz="2000" b="1" dirty="0" err="1" smtClean="0"/>
              <a:t>vailable</a:t>
            </a:r>
            <a:r>
              <a:rPr lang="es-ES" sz="2000" b="1" dirty="0" smtClean="0"/>
              <a:t> nov 2015.</a:t>
            </a:r>
          </a:p>
          <a:p>
            <a:r>
              <a:rPr lang="es-ES" sz="2000" b="1" dirty="0" smtClean="0"/>
              <a:t>EU PPI </a:t>
            </a:r>
            <a:r>
              <a:rPr lang="es-ES" sz="2000" b="1" dirty="0" err="1" smtClean="0"/>
              <a:t>ongoing</a:t>
            </a:r>
            <a:r>
              <a:rPr lang="es-ES" sz="2000" b="1" dirty="0" smtClean="0"/>
              <a:t> Project: </a:t>
            </a:r>
            <a:r>
              <a:rPr lang="es-ES" sz="2000" dirty="0" smtClean="0"/>
              <a:t>2015-2017: EMPATTICS PHC-27-2015 </a:t>
            </a:r>
            <a:endParaRPr lang="es-ES" sz="2000" b="1" dirty="0"/>
          </a:p>
        </p:txBody>
      </p:sp>
      <p:grpSp>
        <p:nvGrpSpPr>
          <p:cNvPr id="8" name="Group 485"/>
          <p:cNvGrpSpPr>
            <a:grpSpLocks/>
          </p:cNvGrpSpPr>
          <p:nvPr/>
        </p:nvGrpSpPr>
        <p:grpSpPr bwMode="auto">
          <a:xfrm>
            <a:off x="7505148" y="2980960"/>
            <a:ext cx="1299041" cy="1265104"/>
            <a:chOff x="2183" y="1822"/>
            <a:chExt cx="1513" cy="1453"/>
          </a:xfrm>
        </p:grpSpPr>
        <p:grpSp>
          <p:nvGrpSpPr>
            <p:cNvPr id="9" name="34 Elipse"/>
            <p:cNvGrpSpPr>
              <a:grpSpLocks noChangeAspect="1"/>
            </p:cNvGrpSpPr>
            <p:nvPr/>
          </p:nvGrpSpPr>
          <p:grpSpPr bwMode="auto">
            <a:xfrm>
              <a:off x="2806" y="2148"/>
              <a:ext cx="109" cy="106"/>
              <a:chOff x="5691" y="3226"/>
              <a:chExt cx="257" cy="257"/>
            </a:xfrm>
          </p:grpSpPr>
          <p:pic>
            <p:nvPicPr>
              <p:cNvPr id="54" name="34 Elips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91" y="3226"/>
                <a:ext cx="257" cy="25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55" name="Text Box 422"/>
              <p:cNvSpPr txBox="1">
                <a:spLocks noChangeAspect="1" noChangeArrowheads="1"/>
              </p:cNvSpPr>
              <p:nvPr/>
            </p:nvSpPr>
            <p:spPr bwMode="auto">
              <a:xfrm>
                <a:off x="5724" y="3266"/>
                <a:ext cx="167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36000" rIns="90000" bIns="36000" anchor="ctr"/>
              <a:lstStyle/>
              <a:p>
                <a:pPr marL="174625" indent="-174625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" sz="9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 </a:t>
                </a:r>
                <a:r>
                  <a:rPr lang="es-ES" sz="900" dirty="0">
                    <a:solidFill>
                      <a:srgbClr val="002060"/>
                    </a:solidFill>
                    <a:latin typeface="Calibri" pitchFamily="34" charset="0"/>
                  </a:rPr>
                  <a:t>1</a:t>
                </a:r>
              </a:p>
            </p:txBody>
          </p:sp>
        </p:grpSp>
        <p:grpSp>
          <p:nvGrpSpPr>
            <p:cNvPr id="10" name="34 Elipse"/>
            <p:cNvGrpSpPr>
              <a:grpSpLocks noChangeAspect="1"/>
            </p:cNvGrpSpPr>
            <p:nvPr/>
          </p:nvGrpSpPr>
          <p:grpSpPr bwMode="auto">
            <a:xfrm>
              <a:off x="2342" y="2350"/>
              <a:ext cx="109" cy="106"/>
              <a:chOff x="5691" y="3226"/>
              <a:chExt cx="257" cy="257"/>
            </a:xfrm>
          </p:grpSpPr>
          <p:pic>
            <p:nvPicPr>
              <p:cNvPr id="52" name="34 Elips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91" y="3226"/>
                <a:ext cx="257" cy="25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53" name="Text Box 425"/>
              <p:cNvSpPr txBox="1">
                <a:spLocks noChangeAspect="1" noChangeArrowheads="1"/>
              </p:cNvSpPr>
              <p:nvPr/>
            </p:nvSpPr>
            <p:spPr bwMode="auto">
              <a:xfrm>
                <a:off x="5723" y="3267"/>
                <a:ext cx="168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36000" rIns="90000" bIns="36000" anchor="ctr"/>
              <a:lstStyle/>
              <a:p>
                <a:pPr marL="174625" indent="-174625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" sz="9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 </a:t>
                </a:r>
                <a:r>
                  <a:rPr lang="es-ES" sz="900" dirty="0">
                    <a:solidFill>
                      <a:srgbClr val="002060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11" name="34 Elipse"/>
            <p:cNvGrpSpPr>
              <a:grpSpLocks noChangeAspect="1"/>
            </p:cNvGrpSpPr>
            <p:nvPr/>
          </p:nvGrpSpPr>
          <p:grpSpPr bwMode="auto">
            <a:xfrm>
              <a:off x="2636" y="2368"/>
              <a:ext cx="109" cy="106"/>
              <a:chOff x="5691" y="3226"/>
              <a:chExt cx="257" cy="257"/>
            </a:xfrm>
          </p:grpSpPr>
          <p:pic>
            <p:nvPicPr>
              <p:cNvPr id="50" name="34 Elips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91" y="3226"/>
                <a:ext cx="257" cy="25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51" name="Text Box 428"/>
              <p:cNvSpPr txBox="1">
                <a:spLocks noChangeAspect="1" noChangeArrowheads="1"/>
              </p:cNvSpPr>
              <p:nvPr/>
            </p:nvSpPr>
            <p:spPr bwMode="auto">
              <a:xfrm>
                <a:off x="5739" y="3272"/>
                <a:ext cx="167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36000" rIns="90000" bIns="36000" anchor="ctr"/>
              <a:lstStyle/>
              <a:p>
                <a:pPr marL="174625" indent="-174625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" sz="9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 </a:t>
                </a:r>
                <a:r>
                  <a:rPr lang="es-ES" sz="900" dirty="0">
                    <a:solidFill>
                      <a:srgbClr val="002060"/>
                    </a:solidFill>
                    <a:latin typeface="Calibri" pitchFamily="34" charset="0"/>
                  </a:rPr>
                  <a:t>3</a:t>
                </a:r>
              </a:p>
            </p:txBody>
          </p:sp>
        </p:grpSp>
        <p:grpSp>
          <p:nvGrpSpPr>
            <p:cNvPr id="12" name="34 Elipse"/>
            <p:cNvGrpSpPr>
              <a:grpSpLocks noChangeAspect="1"/>
            </p:cNvGrpSpPr>
            <p:nvPr/>
          </p:nvGrpSpPr>
          <p:grpSpPr bwMode="auto">
            <a:xfrm>
              <a:off x="2460" y="2600"/>
              <a:ext cx="109" cy="106"/>
              <a:chOff x="5691" y="3226"/>
              <a:chExt cx="257" cy="257"/>
            </a:xfrm>
          </p:grpSpPr>
          <p:pic>
            <p:nvPicPr>
              <p:cNvPr id="48" name="34 Elips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91" y="3226"/>
                <a:ext cx="257" cy="25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49" name="Text Box 431"/>
              <p:cNvSpPr txBox="1">
                <a:spLocks noChangeAspect="1" noChangeArrowheads="1"/>
              </p:cNvSpPr>
              <p:nvPr/>
            </p:nvSpPr>
            <p:spPr bwMode="auto">
              <a:xfrm>
                <a:off x="5740" y="3273"/>
                <a:ext cx="163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36000" rIns="90000" bIns="36000" anchor="ctr"/>
              <a:lstStyle/>
              <a:p>
                <a:pPr marL="174625" indent="-174625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" sz="9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 </a:t>
                </a:r>
                <a:r>
                  <a:rPr lang="es-ES" sz="900" dirty="0">
                    <a:solidFill>
                      <a:srgbClr val="002060"/>
                    </a:solidFill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3" name="34 Elipse"/>
            <p:cNvGrpSpPr>
              <a:grpSpLocks noChangeAspect="1"/>
            </p:cNvGrpSpPr>
            <p:nvPr/>
          </p:nvGrpSpPr>
          <p:grpSpPr bwMode="auto">
            <a:xfrm>
              <a:off x="2842" y="2010"/>
              <a:ext cx="109" cy="106"/>
              <a:chOff x="5691" y="3226"/>
              <a:chExt cx="257" cy="257"/>
            </a:xfrm>
          </p:grpSpPr>
          <p:pic>
            <p:nvPicPr>
              <p:cNvPr id="46" name="34 Elips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91" y="3226"/>
                <a:ext cx="257" cy="25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47" name="Text Box 434"/>
              <p:cNvSpPr txBox="1">
                <a:spLocks noChangeAspect="1" noChangeArrowheads="1"/>
              </p:cNvSpPr>
              <p:nvPr/>
            </p:nvSpPr>
            <p:spPr bwMode="auto">
              <a:xfrm>
                <a:off x="5726" y="3265"/>
                <a:ext cx="162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36000" rIns="90000" bIns="36000" anchor="ctr"/>
              <a:lstStyle/>
              <a:p>
                <a:pPr marL="174625" indent="-174625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" sz="9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 </a:t>
                </a:r>
                <a:r>
                  <a:rPr lang="es-ES" sz="900" dirty="0">
                    <a:solidFill>
                      <a:srgbClr val="002060"/>
                    </a:solidFill>
                    <a:latin typeface="Calibri" pitchFamily="34" charset="0"/>
                  </a:rPr>
                  <a:t>5</a:t>
                </a:r>
              </a:p>
            </p:txBody>
          </p:sp>
        </p:grpSp>
        <p:grpSp>
          <p:nvGrpSpPr>
            <p:cNvPr id="16" name="34 Elipse"/>
            <p:cNvGrpSpPr>
              <a:grpSpLocks noChangeAspect="1"/>
            </p:cNvGrpSpPr>
            <p:nvPr/>
          </p:nvGrpSpPr>
          <p:grpSpPr bwMode="auto">
            <a:xfrm>
              <a:off x="3212" y="2344"/>
              <a:ext cx="109" cy="106"/>
              <a:chOff x="5691" y="3226"/>
              <a:chExt cx="257" cy="257"/>
            </a:xfrm>
          </p:grpSpPr>
          <p:pic>
            <p:nvPicPr>
              <p:cNvPr id="44" name="34 Elips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91" y="3226"/>
                <a:ext cx="257" cy="25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45" name="Text Box 437"/>
              <p:cNvSpPr txBox="1">
                <a:spLocks noChangeAspect="1" noChangeArrowheads="1"/>
              </p:cNvSpPr>
              <p:nvPr/>
            </p:nvSpPr>
            <p:spPr bwMode="auto">
              <a:xfrm>
                <a:off x="5738" y="3272"/>
                <a:ext cx="167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36000" rIns="90000" bIns="36000" anchor="ctr"/>
              <a:lstStyle/>
              <a:p>
                <a:pPr marL="174625" indent="-174625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" sz="9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 </a:t>
                </a:r>
                <a:r>
                  <a:rPr lang="es-ES" sz="900" dirty="0">
                    <a:solidFill>
                      <a:srgbClr val="002060"/>
                    </a:solidFill>
                    <a:latin typeface="Calibri" pitchFamily="34" charset="0"/>
                  </a:rPr>
                  <a:t>6</a:t>
                </a:r>
              </a:p>
            </p:txBody>
          </p:sp>
        </p:grpSp>
        <p:grpSp>
          <p:nvGrpSpPr>
            <p:cNvPr id="17" name="34 Elipse"/>
            <p:cNvGrpSpPr>
              <a:grpSpLocks noChangeAspect="1"/>
            </p:cNvGrpSpPr>
            <p:nvPr/>
          </p:nvGrpSpPr>
          <p:grpSpPr bwMode="auto">
            <a:xfrm>
              <a:off x="3302" y="1990"/>
              <a:ext cx="109" cy="106"/>
              <a:chOff x="5691" y="3226"/>
              <a:chExt cx="257" cy="257"/>
            </a:xfrm>
          </p:grpSpPr>
          <p:pic>
            <p:nvPicPr>
              <p:cNvPr id="42" name="34 Elips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91" y="3226"/>
                <a:ext cx="257" cy="25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43" name="Text Box 440"/>
              <p:cNvSpPr txBox="1">
                <a:spLocks noChangeAspect="1" noChangeArrowheads="1"/>
              </p:cNvSpPr>
              <p:nvPr/>
            </p:nvSpPr>
            <p:spPr bwMode="auto">
              <a:xfrm>
                <a:off x="5739" y="3273"/>
                <a:ext cx="167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36000" rIns="90000" bIns="36000" anchor="ctr"/>
              <a:lstStyle/>
              <a:p>
                <a:pPr marL="174625" indent="-174625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" sz="9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 </a:t>
                </a:r>
                <a:r>
                  <a:rPr lang="es-ES" sz="900" dirty="0">
                    <a:solidFill>
                      <a:srgbClr val="002060"/>
                    </a:solidFill>
                    <a:latin typeface="Calibri" pitchFamily="34" charset="0"/>
                  </a:rPr>
                  <a:t>7</a:t>
                </a:r>
              </a:p>
            </p:txBody>
          </p:sp>
        </p:grpSp>
        <p:grpSp>
          <p:nvGrpSpPr>
            <p:cNvPr id="18" name="34 Elipse"/>
            <p:cNvGrpSpPr>
              <a:grpSpLocks noChangeAspect="1"/>
            </p:cNvGrpSpPr>
            <p:nvPr/>
          </p:nvGrpSpPr>
          <p:grpSpPr bwMode="auto">
            <a:xfrm>
              <a:off x="3186" y="2642"/>
              <a:ext cx="109" cy="106"/>
              <a:chOff x="5691" y="3226"/>
              <a:chExt cx="257" cy="257"/>
            </a:xfrm>
          </p:grpSpPr>
          <p:pic>
            <p:nvPicPr>
              <p:cNvPr id="40" name="34 Elips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91" y="3226"/>
                <a:ext cx="257" cy="25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41" name="Text Box 443"/>
              <p:cNvSpPr txBox="1">
                <a:spLocks noChangeAspect="1" noChangeArrowheads="1"/>
              </p:cNvSpPr>
              <p:nvPr/>
            </p:nvSpPr>
            <p:spPr bwMode="auto">
              <a:xfrm>
                <a:off x="5738" y="3272"/>
                <a:ext cx="167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36000" rIns="90000" bIns="36000" anchor="ctr"/>
              <a:lstStyle/>
              <a:p>
                <a:pPr marL="174625" indent="-174625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" sz="9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 </a:t>
                </a:r>
                <a:r>
                  <a:rPr lang="es-ES" sz="900" dirty="0">
                    <a:solidFill>
                      <a:srgbClr val="002060"/>
                    </a:solidFill>
                    <a:latin typeface="Calibri" pitchFamily="34" charset="0"/>
                  </a:rPr>
                  <a:t>8</a:t>
                </a:r>
              </a:p>
            </p:txBody>
          </p:sp>
        </p:grpSp>
        <p:grpSp>
          <p:nvGrpSpPr>
            <p:cNvPr id="20" name="34 Elipse"/>
            <p:cNvGrpSpPr>
              <a:grpSpLocks noChangeAspect="1"/>
            </p:cNvGrpSpPr>
            <p:nvPr/>
          </p:nvGrpSpPr>
          <p:grpSpPr bwMode="auto">
            <a:xfrm>
              <a:off x="3010" y="2892"/>
              <a:ext cx="109" cy="106"/>
              <a:chOff x="5691" y="3226"/>
              <a:chExt cx="257" cy="257"/>
            </a:xfrm>
          </p:grpSpPr>
          <p:pic>
            <p:nvPicPr>
              <p:cNvPr id="38" name="34 Elips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91" y="3226"/>
                <a:ext cx="257" cy="25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39" name="Text Box 446"/>
              <p:cNvSpPr txBox="1">
                <a:spLocks noChangeAspect="1" noChangeArrowheads="1"/>
              </p:cNvSpPr>
              <p:nvPr/>
            </p:nvSpPr>
            <p:spPr bwMode="auto">
              <a:xfrm>
                <a:off x="5738" y="3272"/>
                <a:ext cx="167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36000" rIns="90000" bIns="36000" anchor="ctr"/>
              <a:lstStyle/>
              <a:p>
                <a:pPr marL="174625" indent="-174625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" sz="9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 </a:t>
                </a:r>
                <a:r>
                  <a:rPr lang="es-ES" sz="900" dirty="0">
                    <a:solidFill>
                      <a:srgbClr val="002060"/>
                    </a:solidFill>
                    <a:latin typeface="Calibri" pitchFamily="34" charset="0"/>
                  </a:rPr>
                  <a:t>9</a:t>
                </a:r>
              </a:p>
            </p:txBody>
          </p:sp>
        </p:grpSp>
        <p:grpSp>
          <p:nvGrpSpPr>
            <p:cNvPr id="21" name="34 Elipse"/>
            <p:cNvGrpSpPr>
              <a:grpSpLocks noChangeAspect="1"/>
            </p:cNvGrpSpPr>
            <p:nvPr/>
          </p:nvGrpSpPr>
          <p:grpSpPr bwMode="auto">
            <a:xfrm>
              <a:off x="3476" y="2776"/>
              <a:ext cx="109" cy="106"/>
              <a:chOff x="5691" y="3226"/>
              <a:chExt cx="257" cy="257"/>
            </a:xfrm>
          </p:grpSpPr>
          <p:pic>
            <p:nvPicPr>
              <p:cNvPr id="36" name="34 Elips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91" y="3226"/>
                <a:ext cx="257" cy="25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37" name="Text Box 449"/>
              <p:cNvSpPr txBox="1">
                <a:spLocks noChangeAspect="1" noChangeArrowheads="1"/>
              </p:cNvSpPr>
              <p:nvPr/>
            </p:nvSpPr>
            <p:spPr bwMode="auto">
              <a:xfrm>
                <a:off x="5738" y="3273"/>
                <a:ext cx="167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36000" rIns="90000" bIns="36000" anchor="ctr"/>
              <a:lstStyle/>
              <a:p>
                <a:pPr marL="174625" indent="-174625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" sz="9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 </a:t>
                </a:r>
                <a:r>
                  <a:rPr lang="es-ES" sz="900" dirty="0">
                    <a:solidFill>
                      <a:srgbClr val="002060"/>
                    </a:solidFill>
                    <a:latin typeface="Calibri" pitchFamily="34" charset="0"/>
                  </a:rPr>
                  <a:t>10</a:t>
                </a:r>
              </a:p>
            </p:txBody>
          </p:sp>
        </p:grpSp>
        <p:grpSp>
          <p:nvGrpSpPr>
            <p:cNvPr id="22" name="34 Elipse"/>
            <p:cNvGrpSpPr>
              <a:grpSpLocks noChangeAspect="1"/>
            </p:cNvGrpSpPr>
            <p:nvPr/>
          </p:nvGrpSpPr>
          <p:grpSpPr bwMode="auto">
            <a:xfrm>
              <a:off x="3194" y="3106"/>
              <a:ext cx="109" cy="106"/>
              <a:chOff x="5691" y="3226"/>
              <a:chExt cx="257" cy="257"/>
            </a:xfrm>
          </p:grpSpPr>
          <p:pic>
            <p:nvPicPr>
              <p:cNvPr id="34" name="34 Elips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91" y="3226"/>
                <a:ext cx="257" cy="25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35" name="Text Box 452"/>
              <p:cNvSpPr txBox="1">
                <a:spLocks noChangeAspect="1" noChangeArrowheads="1"/>
              </p:cNvSpPr>
              <p:nvPr/>
            </p:nvSpPr>
            <p:spPr bwMode="auto">
              <a:xfrm>
                <a:off x="5738" y="3273"/>
                <a:ext cx="167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36000" rIns="90000" bIns="36000" anchor="ctr"/>
              <a:lstStyle/>
              <a:p>
                <a:pPr marL="174625" indent="-174625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" sz="9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 </a:t>
                </a:r>
                <a:r>
                  <a:rPr lang="es-ES" sz="900" dirty="0">
                    <a:solidFill>
                      <a:srgbClr val="002060"/>
                    </a:solidFill>
                    <a:latin typeface="Calibri" pitchFamily="34" charset="0"/>
                  </a:rPr>
                  <a:t>11</a:t>
                </a:r>
              </a:p>
            </p:txBody>
          </p:sp>
        </p:grpSp>
        <p:grpSp>
          <p:nvGrpSpPr>
            <p:cNvPr id="23" name="34 Elipse"/>
            <p:cNvGrpSpPr>
              <a:grpSpLocks noChangeAspect="1"/>
            </p:cNvGrpSpPr>
            <p:nvPr/>
          </p:nvGrpSpPr>
          <p:grpSpPr bwMode="auto">
            <a:xfrm>
              <a:off x="2616" y="2768"/>
              <a:ext cx="109" cy="106"/>
              <a:chOff x="5691" y="3226"/>
              <a:chExt cx="257" cy="257"/>
            </a:xfrm>
          </p:grpSpPr>
          <p:pic>
            <p:nvPicPr>
              <p:cNvPr id="32" name="34 Elips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91" y="3226"/>
                <a:ext cx="257" cy="25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33" name="Text Box 455"/>
              <p:cNvSpPr txBox="1">
                <a:spLocks noChangeAspect="1" noChangeArrowheads="1"/>
              </p:cNvSpPr>
              <p:nvPr/>
            </p:nvSpPr>
            <p:spPr bwMode="auto">
              <a:xfrm>
                <a:off x="5738" y="3273"/>
                <a:ext cx="167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36000" rIns="90000" bIns="36000" anchor="ctr"/>
              <a:lstStyle/>
              <a:p>
                <a:pPr marL="174625" indent="-174625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" sz="9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 </a:t>
                </a:r>
                <a:r>
                  <a:rPr lang="es-ES" sz="900" dirty="0">
                    <a:solidFill>
                      <a:srgbClr val="002060"/>
                    </a:solidFill>
                    <a:latin typeface="Calibri" pitchFamily="34" charset="0"/>
                  </a:rPr>
                  <a:t>12</a:t>
                </a:r>
              </a:p>
            </p:txBody>
          </p:sp>
        </p:grpSp>
        <p:sp>
          <p:nvSpPr>
            <p:cNvPr id="24" name="Text Box 458"/>
            <p:cNvSpPr txBox="1">
              <a:spLocks noChangeAspect="1" noChangeArrowheads="1"/>
            </p:cNvSpPr>
            <p:nvPr/>
          </p:nvSpPr>
          <p:spPr bwMode="auto">
            <a:xfrm>
              <a:off x="2641" y="3051"/>
              <a:ext cx="71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90000" bIns="36000" anchor="ctr"/>
            <a:lstStyle/>
            <a:p>
              <a:pPr marL="174625" indent="-174625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s-ES" sz="9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</a:t>
              </a:r>
              <a:r>
                <a:rPr lang="es-ES" sz="900" dirty="0">
                  <a:solidFill>
                    <a:srgbClr val="002060"/>
                  </a:solidFill>
                  <a:latin typeface="Calibri" pitchFamily="34" charset="0"/>
                </a:rPr>
                <a:t>13</a:t>
              </a:r>
            </a:p>
          </p:txBody>
        </p:sp>
        <p:grpSp>
          <p:nvGrpSpPr>
            <p:cNvPr id="25" name="34 Elipse"/>
            <p:cNvGrpSpPr>
              <a:grpSpLocks noChangeAspect="1"/>
            </p:cNvGrpSpPr>
            <p:nvPr/>
          </p:nvGrpSpPr>
          <p:grpSpPr bwMode="auto">
            <a:xfrm>
              <a:off x="2566" y="2664"/>
              <a:ext cx="109" cy="106"/>
              <a:chOff x="5691" y="3226"/>
              <a:chExt cx="257" cy="257"/>
            </a:xfrm>
          </p:grpSpPr>
          <p:pic>
            <p:nvPicPr>
              <p:cNvPr id="30" name="34 Elips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91" y="3226"/>
                <a:ext cx="257" cy="25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31" name="Text Box 461"/>
              <p:cNvSpPr txBox="1">
                <a:spLocks noChangeAspect="1" noChangeArrowheads="1"/>
              </p:cNvSpPr>
              <p:nvPr/>
            </p:nvSpPr>
            <p:spPr bwMode="auto">
              <a:xfrm>
                <a:off x="5739" y="3272"/>
                <a:ext cx="167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36000" rIns="90000" bIns="36000" anchor="ctr"/>
              <a:lstStyle/>
              <a:p>
                <a:pPr marL="174625" indent="-174625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es-ES" sz="9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</a:rPr>
                  <a:t> </a:t>
                </a:r>
                <a:r>
                  <a:rPr lang="es-ES" sz="900" dirty="0">
                    <a:solidFill>
                      <a:srgbClr val="002060"/>
                    </a:solidFill>
                    <a:latin typeface="Calibri" pitchFamily="34" charset="0"/>
                  </a:rPr>
                  <a:t>14</a:t>
                </a:r>
              </a:p>
            </p:txBody>
          </p:sp>
        </p:grpSp>
        <p:grpSp>
          <p:nvGrpSpPr>
            <p:cNvPr id="26" name="34 Elipse"/>
            <p:cNvGrpSpPr>
              <a:grpSpLocks noChangeAspect="1"/>
            </p:cNvGrpSpPr>
            <p:nvPr/>
          </p:nvGrpSpPr>
          <p:grpSpPr bwMode="auto">
            <a:xfrm>
              <a:off x="2632" y="3018"/>
              <a:ext cx="109" cy="106"/>
              <a:chOff x="5691" y="3226"/>
              <a:chExt cx="257" cy="257"/>
            </a:xfrm>
          </p:grpSpPr>
          <p:pic>
            <p:nvPicPr>
              <p:cNvPr id="28" name="34 Elipse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91" y="3226"/>
                <a:ext cx="257" cy="25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29" name="Text Box 464"/>
              <p:cNvSpPr txBox="1">
                <a:spLocks noChangeAspect="1" noChangeArrowheads="1"/>
              </p:cNvSpPr>
              <p:nvPr/>
            </p:nvSpPr>
            <p:spPr bwMode="auto">
              <a:xfrm>
                <a:off x="5738" y="3272"/>
                <a:ext cx="167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6000" tIns="36000" rIns="90000" bIns="36000" anchor="ctr"/>
              <a:lstStyle/>
              <a:p>
                <a:pPr marL="174625" indent="-174625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s-ES" sz="900" dirty="0">
                    <a:solidFill>
                      <a:srgbClr val="002060"/>
                    </a:solidFill>
                    <a:latin typeface="Calibri" pitchFamily="34" charset="0"/>
                  </a:rPr>
                  <a:t>13</a:t>
                </a:r>
              </a:p>
            </p:txBody>
          </p:sp>
        </p:grpSp>
        <p:pic>
          <p:nvPicPr>
            <p:cNvPr id="27" name="Picture 1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83" y="1822"/>
              <a:ext cx="1513" cy="145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56" name="Picture 19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2587" y="1119401"/>
            <a:ext cx="1457878" cy="174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Line 189"/>
          <p:cNvSpPr>
            <a:spLocks noChangeShapeType="1"/>
          </p:cNvSpPr>
          <p:nvPr/>
        </p:nvSpPr>
        <p:spPr bwMode="auto">
          <a:xfrm>
            <a:off x="7895356" y="2476754"/>
            <a:ext cx="390462" cy="5786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Elipse 1"/>
          <p:cNvSpPr/>
          <p:nvPr/>
        </p:nvSpPr>
        <p:spPr>
          <a:xfrm>
            <a:off x="7714493" y="2288045"/>
            <a:ext cx="222953" cy="23355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1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683434" y="2060848"/>
            <a:ext cx="70405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err="1" smtClean="0"/>
              <a:t>Thank</a:t>
            </a:r>
            <a:r>
              <a:rPr lang="es-ES" sz="4000" dirty="0" smtClean="0"/>
              <a:t> </a:t>
            </a:r>
            <a:r>
              <a:rPr lang="es-ES" sz="4000" dirty="0" err="1" smtClean="0"/>
              <a:t>you</a:t>
            </a:r>
            <a:r>
              <a:rPr lang="es-ES" sz="4000" dirty="0" smtClean="0"/>
              <a:t> </a:t>
            </a:r>
            <a:r>
              <a:rPr lang="es-ES" sz="4000" dirty="0" err="1" smtClean="0"/>
              <a:t>for</a:t>
            </a:r>
            <a:r>
              <a:rPr lang="es-ES" sz="4000" dirty="0" smtClean="0"/>
              <a:t> </a:t>
            </a:r>
            <a:r>
              <a:rPr lang="es-ES" sz="4000" dirty="0" err="1" smtClean="0"/>
              <a:t>your</a:t>
            </a:r>
            <a:r>
              <a:rPr lang="es-ES" sz="4000" dirty="0" smtClean="0"/>
              <a:t> </a:t>
            </a:r>
            <a:r>
              <a:rPr lang="es-ES" sz="4000" dirty="0" err="1" smtClean="0"/>
              <a:t>attention</a:t>
            </a:r>
            <a:r>
              <a:rPr lang="es-ES" sz="4000" dirty="0" smtClean="0"/>
              <a:t> and</a:t>
            </a:r>
          </a:p>
          <a:p>
            <a:endParaRPr lang="es-ES" sz="4000" dirty="0"/>
          </a:p>
          <a:p>
            <a:r>
              <a:rPr lang="es-ES" sz="4000" dirty="0" smtClean="0"/>
              <a:t>… </a:t>
            </a:r>
            <a:r>
              <a:rPr lang="es-ES" sz="4000" dirty="0" err="1" smtClean="0"/>
              <a:t>let’s</a:t>
            </a:r>
            <a:r>
              <a:rPr lang="es-ES" sz="4000" dirty="0" smtClean="0"/>
              <a:t> </a:t>
            </a:r>
            <a:r>
              <a:rPr lang="es-ES" sz="4000" dirty="0" err="1" smtClean="0"/>
              <a:t>talk</a:t>
            </a:r>
            <a:r>
              <a:rPr lang="es-ES" sz="4000"/>
              <a:t>! </a:t>
            </a:r>
            <a:r>
              <a:rPr lang="es-ES" sz="3200"/>
              <a:t>	</a:t>
            </a:r>
            <a:r>
              <a:rPr lang="es-ES" sz="3200" smtClean="0"/>
              <a:t>	 </a:t>
            </a:r>
            <a:r>
              <a:rPr lang="es-ES" sz="3200" dirty="0" smtClean="0"/>
              <a:t>jquirio@sergas.es</a:t>
            </a:r>
            <a:endParaRPr lang="es-ES" sz="4000" dirty="0" smtClean="0"/>
          </a:p>
        </p:txBody>
      </p:sp>
      <p:pic>
        <p:nvPicPr>
          <p:cNvPr id="6" name="8 Imagen" descr="galic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169558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5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437112"/>
            <a:ext cx="2054259" cy="64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94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lfCHHj6UyaUVDUVfN1Xw"/>
</p:tagLst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B8FAC95CC86644AEEB6A6421BE75DB" ma:contentTypeVersion="0" ma:contentTypeDescription="Crear nuevo documento." ma:contentTypeScope="" ma:versionID="8172ac7028192acddea7ccbcee73ed7d">
  <xsd:schema xmlns:xsd="http://www.w3.org/2001/XMLSchema" xmlns:p="http://schemas.microsoft.com/office/2006/metadata/properties" targetNamespace="http://schemas.microsoft.com/office/2006/metadata/properties" ma:root="true" ma:fieldsID="b004d877ca112f136821ba8115f647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03EFA2-F881-45D3-935B-CED0AEC670C3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E4EF60F-A85F-4FEF-B084-5133257374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24B3392-40EF-4914-B6DC-7B93288D30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16252</TotalTime>
  <Words>564</Words>
  <Application>Microsoft Office PowerPoint</Application>
  <PresentationFormat>Presentación en pantalla (4:3)</PresentationFormat>
  <Paragraphs>108</Paragraphs>
  <Slides>8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1_Tema de Office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Consellería de Sanidade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Servizo Galego de Saúde</dc:creator>
  <cp:lastModifiedBy>Quiles del Río, Javier</cp:lastModifiedBy>
  <cp:revision>945</cp:revision>
  <cp:lastPrinted>2012-04-20T07:09:06Z</cp:lastPrinted>
  <dcterms:created xsi:type="dcterms:W3CDTF">2011-12-19T17:41:07Z</dcterms:created>
  <dcterms:modified xsi:type="dcterms:W3CDTF">2015-10-27T14:43:19Z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0x010100FAB8FAC95CC86644AEEB6A6421BE75DB</vt:lpwstr>
  </property>
</Properties>
</file>