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3" r:id="rId2"/>
    <p:sldId id="305" r:id="rId3"/>
    <p:sldId id="271" r:id="rId4"/>
    <p:sldId id="306" r:id="rId5"/>
    <p:sldId id="272" r:id="rId6"/>
    <p:sldId id="304" r:id="rId7"/>
    <p:sldId id="273" r:id="rId8"/>
    <p:sldId id="314" r:id="rId9"/>
    <p:sldId id="300" r:id="rId10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514" autoAdjust="0"/>
  </p:normalViewPr>
  <p:slideViewPr>
    <p:cSldViewPr snapToGrid="0"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40C70B-302D-4342-9B26-E19EBCEE8C33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2D05BA0-C02D-486C-99CA-4A67D3D8F9F9}">
      <dgm:prSet phldrT="[Text]" custT="1"/>
      <dgm:spPr>
        <a:solidFill>
          <a:srgbClr val="0000FF"/>
        </a:solidFill>
      </dgm:spPr>
      <dgm:t>
        <a:bodyPr/>
        <a:lstStyle/>
        <a:p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Demand</a:t>
          </a:r>
        </a:p>
      </dgm:t>
    </dgm:pt>
    <dgm:pt modelId="{35D3100A-5B59-4798-8C8E-7DC1D29432FB}" type="parTrans" cxnId="{39A1B564-ADC2-4FB6-96D3-BAC31A3C8270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8CCD53-91BD-49E3-83EB-06900DABA37B}" type="sibTrans" cxnId="{39A1B564-ADC2-4FB6-96D3-BAC31A3C8270}">
      <dgm:prSet custT="1"/>
      <dgm:spPr/>
      <dgm:t>
        <a:bodyPr/>
        <a:lstStyle/>
        <a:p>
          <a:endParaRPr lang="en-GB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A62B29-17EA-4357-AA1E-DC115F53267F}">
      <dgm:prSet phldrT="[Text]" custT="1"/>
      <dgm:spPr>
        <a:ln>
          <a:solidFill>
            <a:srgbClr val="0000FF"/>
          </a:solidFill>
        </a:ln>
      </dgm:spPr>
      <dgm:t>
        <a:bodyPr/>
        <a:lstStyle/>
        <a:p>
          <a:r>
            <a:rPr lang="en-GB" sz="1000" b="1" dirty="0">
              <a:latin typeface="Arial" panose="020B0604020202020204" pitchFamily="34" charset="0"/>
              <a:cs typeface="Arial" panose="020B0604020202020204" pitchFamily="34" charset="0"/>
            </a:rPr>
            <a:t>Public procurers</a:t>
          </a:r>
        </a:p>
      </dgm:t>
    </dgm:pt>
    <dgm:pt modelId="{3D64AC4A-4743-4322-90B2-616FDDC71585}" type="parTrans" cxnId="{EB1D8706-72BE-4587-8292-40E9423F8FCF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67D0E8-F65D-47BF-9ACD-7B9B8B76E340}" type="sibTrans" cxnId="{EB1D8706-72BE-4587-8292-40E9423F8FCF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82832B-F3BC-4F68-A117-44D12629C122}">
      <dgm:prSet phldrT="[Text]" custT="1"/>
      <dgm:spPr>
        <a:solidFill>
          <a:srgbClr val="0000FF"/>
        </a:solidFill>
      </dgm:spPr>
      <dgm:t>
        <a:bodyPr/>
        <a:lstStyle/>
        <a:p>
          <a:r>
            <a:rPr lang="en-GB" sz="1600">
              <a:latin typeface="Arial" panose="020B0604020202020204" pitchFamily="34" charset="0"/>
              <a:cs typeface="Arial" panose="020B0604020202020204" pitchFamily="34" charset="0"/>
            </a:rPr>
            <a:t>Enablers</a:t>
          </a:r>
        </a:p>
      </dgm:t>
    </dgm:pt>
    <dgm:pt modelId="{A46930FD-6511-47EA-941A-44E7F5A9FCF4}" type="parTrans" cxnId="{9DFB4A37-6F46-419E-948A-8212AF56C643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DCC4EA-A639-4BC7-8885-89F549A1790A}" type="sibTrans" cxnId="{9DFB4A37-6F46-419E-948A-8212AF56C643}">
      <dgm:prSet custT="1"/>
      <dgm:spPr/>
      <dgm:t>
        <a:bodyPr/>
        <a:lstStyle/>
        <a:p>
          <a:endParaRPr lang="en-GB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AF5ED3-8C22-4BC6-BAB9-0A1901ACC3C2}">
      <dgm:prSet phldrT="[Text]" custT="1"/>
      <dgm:spPr>
        <a:ln>
          <a:solidFill>
            <a:srgbClr val="0000FF"/>
          </a:solidFill>
        </a:ln>
      </dgm:spPr>
      <dgm:t>
        <a:bodyPr/>
        <a:lstStyle/>
        <a:p>
          <a:r>
            <a:rPr lang="en-GB" sz="1000" b="1" dirty="0">
              <a:latin typeface="Arial" panose="020B0604020202020204" pitchFamily="34" charset="0"/>
              <a:cs typeface="Arial" panose="020B0604020202020204" pitchFamily="34" charset="0"/>
            </a:rPr>
            <a:t>Standards bodies</a:t>
          </a:r>
        </a:p>
      </dgm:t>
    </dgm:pt>
    <dgm:pt modelId="{DFA24E58-19C8-49F4-9E1E-5B74D89801CD}" type="parTrans" cxnId="{278E342D-7923-4747-84EB-01BDEFA4D45B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C5DC81-58D5-4A60-A461-7D0E57BFBD69}" type="sibTrans" cxnId="{278E342D-7923-4747-84EB-01BDEFA4D45B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80926C-070D-4977-B40B-2036901113BD}">
      <dgm:prSet phldrT="[Text]" custT="1"/>
      <dgm:spPr>
        <a:solidFill>
          <a:srgbClr val="0000FF"/>
        </a:solidFill>
      </dgm:spPr>
      <dgm:t>
        <a:bodyPr/>
        <a:lstStyle/>
        <a:p>
          <a:r>
            <a:rPr lang="en-GB" sz="1600">
              <a:latin typeface="Arial" panose="020B0604020202020204" pitchFamily="34" charset="0"/>
              <a:cs typeface="Arial" panose="020B0604020202020204" pitchFamily="34" charset="0"/>
            </a:rPr>
            <a:t>Supply</a:t>
          </a:r>
        </a:p>
      </dgm:t>
    </dgm:pt>
    <dgm:pt modelId="{9B2AAC23-62AF-43CE-9F98-15B65B057BC0}" type="parTrans" cxnId="{26B8DAE5-3C2E-4004-AE03-D48C2205449F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9B3076-D679-4D9B-9D58-F84D01BF2939}" type="sibTrans" cxnId="{26B8DAE5-3C2E-4004-AE03-D48C2205449F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DA3C12-50CF-42B7-BB7E-587F95A87CC4}">
      <dgm:prSet phldrT="[Text]" custT="1"/>
      <dgm:spPr>
        <a:ln>
          <a:solidFill>
            <a:srgbClr val="0000FF"/>
          </a:solidFill>
        </a:ln>
      </dgm:spPr>
      <dgm:t>
        <a:bodyPr/>
        <a:lstStyle/>
        <a:p>
          <a:r>
            <a:rPr lang="en-GB" sz="1000" b="1" dirty="0">
              <a:latin typeface="Arial" panose="020B0604020202020204" pitchFamily="34" charset="0"/>
              <a:cs typeface="Arial" panose="020B0604020202020204" pitchFamily="34" charset="0"/>
            </a:rPr>
            <a:t>Industry actors</a:t>
          </a:r>
        </a:p>
      </dgm:t>
    </dgm:pt>
    <dgm:pt modelId="{ED4BB2F1-45FD-4AEB-9684-5ABB15AFA49B}" type="parTrans" cxnId="{12E67F5A-DAD2-472F-9895-81AB51570A78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2C04D0-3F59-48FA-A6A6-985741223DCE}" type="sibTrans" cxnId="{12E67F5A-DAD2-472F-9895-81AB51570A78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0DAD82-F7D1-4761-9408-F000838DA6F2}">
      <dgm:prSet phldrT="[Text]" custT="1"/>
      <dgm:spPr>
        <a:ln>
          <a:solidFill>
            <a:srgbClr val="0000FF"/>
          </a:solidFill>
        </a:ln>
      </dgm:spPr>
      <dgm:t>
        <a:bodyPr/>
        <a:lstStyle/>
        <a:p>
          <a:r>
            <a:rPr lang="en-GB" sz="1000" b="1" dirty="0">
              <a:latin typeface="Arial" panose="020B0604020202020204" pitchFamily="34" charset="0"/>
              <a:cs typeface="Arial" panose="020B0604020202020204" pitchFamily="34" charset="0"/>
            </a:rPr>
            <a:t>Public estate owners </a:t>
          </a:r>
        </a:p>
      </dgm:t>
    </dgm:pt>
    <dgm:pt modelId="{FDDC4971-DC2D-45FB-89AA-349AE0EF6302}" type="parTrans" cxnId="{64D35DE3-5468-499C-8962-72BC4033A353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5C8F79-F000-481E-B948-C00C55B2BAED}" type="sibTrans" cxnId="{64D35DE3-5468-499C-8962-72BC4033A353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D4DE91-2F2A-455C-AB14-50B33EB1E45E}">
      <dgm:prSet phldrT="[Text]" custT="1"/>
      <dgm:spPr>
        <a:ln>
          <a:solidFill>
            <a:srgbClr val="0000FF"/>
          </a:solidFill>
        </a:ln>
      </dgm:spPr>
      <dgm:t>
        <a:bodyPr/>
        <a:lstStyle/>
        <a:p>
          <a:r>
            <a:rPr lang="en-GB" sz="1000" b="1" dirty="0">
              <a:latin typeface="Arial" panose="020B0604020202020204" pitchFamily="34" charset="0"/>
              <a:cs typeface="Arial" panose="020B0604020202020204" pitchFamily="34" charset="0"/>
            </a:rPr>
            <a:t>Industry associations</a:t>
          </a:r>
        </a:p>
      </dgm:t>
    </dgm:pt>
    <dgm:pt modelId="{9AB64A76-9B2B-4743-83F0-631B63447F06}" type="parTrans" cxnId="{4918525B-56B5-4973-B0B2-9F0E6E594FA1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F4F31C-A848-452D-970F-FD2CEF4C6869}" type="sibTrans" cxnId="{4918525B-56B5-4973-B0B2-9F0E6E594FA1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2318B7-ADEF-48D2-A677-CCEF5F65CC25}">
      <dgm:prSet phldrT="[Text]" custT="1"/>
      <dgm:spPr>
        <a:ln>
          <a:solidFill>
            <a:srgbClr val="0000FF"/>
          </a:solidFill>
        </a:ln>
      </dgm:spPr>
      <dgm:t>
        <a:bodyPr/>
        <a:lstStyle/>
        <a:p>
          <a:r>
            <a:rPr lang="en-GB" sz="1000" b="1" dirty="0">
              <a:latin typeface="Arial" panose="020B0604020202020204" pitchFamily="34" charset="0"/>
              <a:cs typeface="Arial" panose="020B0604020202020204" pitchFamily="34" charset="0"/>
            </a:rPr>
            <a:t>Academia</a:t>
          </a:r>
        </a:p>
      </dgm:t>
    </dgm:pt>
    <dgm:pt modelId="{7533DDF3-0F99-4EB0-B083-EDE92D9452E6}" type="parTrans" cxnId="{1DA99309-CD58-442E-BC19-D5B43ED6CB18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278C1E-7600-49D3-AC65-345CA9BBDD63}" type="sibTrans" cxnId="{1DA99309-CD58-442E-BC19-D5B43ED6CB18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F7A4EC-316F-4765-9114-B93B633380FE}">
      <dgm:prSet phldrT="[Text]" custT="1"/>
      <dgm:spPr>
        <a:ln>
          <a:solidFill>
            <a:srgbClr val="0000FF"/>
          </a:solidFill>
        </a:ln>
      </dgm:spPr>
      <dgm:t>
        <a:bodyPr/>
        <a:lstStyle/>
        <a:p>
          <a:r>
            <a:rPr lang="en-GB" sz="1000" b="1" dirty="0">
              <a:latin typeface="Arial" panose="020B0604020202020204" pitchFamily="34" charset="0"/>
              <a:cs typeface="Arial" panose="020B0604020202020204" pitchFamily="34" charset="0"/>
            </a:rPr>
            <a:t>Supply chain</a:t>
          </a:r>
        </a:p>
      </dgm:t>
    </dgm:pt>
    <dgm:pt modelId="{2827F56D-61A2-447B-B277-24155D7EDA09}" type="parTrans" cxnId="{9B01C1D7-6E1B-40F9-9CA0-265F7FC5575A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6121E5-F007-47A3-8529-CA6FE2F95ACD}" type="sibTrans" cxnId="{9B01C1D7-6E1B-40F9-9CA0-265F7FC5575A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9F4CB8-3C87-44C0-81E9-70F9D457A84E}">
      <dgm:prSet phldrT="[Text]" custT="1"/>
      <dgm:spPr>
        <a:ln>
          <a:solidFill>
            <a:srgbClr val="0000FF"/>
          </a:solidFill>
        </a:ln>
      </dgm:spPr>
      <dgm:t>
        <a:bodyPr/>
        <a:lstStyle/>
        <a:p>
          <a:r>
            <a:rPr lang="en-GB" sz="1000" b="1" dirty="0">
              <a:latin typeface="Arial" panose="020B0604020202020204" pitchFamily="34" charset="0"/>
              <a:cs typeface="Arial" panose="020B0604020202020204" pitchFamily="34" charset="0"/>
            </a:rPr>
            <a:t>Policy units</a:t>
          </a:r>
        </a:p>
      </dgm:t>
    </dgm:pt>
    <dgm:pt modelId="{91989ADE-73CF-42E0-83B8-C9A0BE11355D}" type="parTrans" cxnId="{F91F8F19-85B7-477E-8DC6-99E05F1FB7CA}">
      <dgm:prSet/>
      <dgm:spPr/>
      <dgm:t>
        <a:bodyPr/>
        <a:lstStyle/>
        <a:p>
          <a:endParaRPr lang="en-US"/>
        </a:p>
      </dgm:t>
    </dgm:pt>
    <dgm:pt modelId="{6A889A8D-A4A0-4B66-B5E9-88C69AEBF4EF}" type="sibTrans" cxnId="{F91F8F19-85B7-477E-8DC6-99E05F1FB7CA}">
      <dgm:prSet/>
      <dgm:spPr/>
      <dgm:t>
        <a:bodyPr/>
        <a:lstStyle/>
        <a:p>
          <a:endParaRPr lang="en-US"/>
        </a:p>
      </dgm:t>
    </dgm:pt>
    <dgm:pt modelId="{1B615D5B-8B2E-4DC4-A155-185542A28F10}">
      <dgm:prSet phldrT="[Text]" custT="1"/>
      <dgm:spPr>
        <a:ln>
          <a:solidFill>
            <a:srgbClr val="0000FF"/>
          </a:solidFill>
        </a:ln>
      </dgm:spPr>
      <dgm:t>
        <a:bodyPr/>
        <a:lstStyle/>
        <a:p>
          <a:r>
            <a:rPr lang="en-GB" sz="1000" b="1" dirty="0">
              <a:latin typeface="Arial" panose="020B0604020202020204" pitchFamily="34" charset="0"/>
              <a:cs typeface="Arial" panose="020B0604020202020204" pitchFamily="34" charset="0"/>
            </a:rPr>
            <a:t>Software producers</a:t>
          </a:r>
        </a:p>
      </dgm:t>
    </dgm:pt>
    <dgm:pt modelId="{E9E507DD-AA76-4643-911F-82B50EBCB81A}" type="parTrans" cxnId="{82278C5A-A9EB-4FEF-81C3-714A72DE311D}">
      <dgm:prSet/>
      <dgm:spPr/>
      <dgm:t>
        <a:bodyPr/>
        <a:lstStyle/>
        <a:p>
          <a:endParaRPr lang="en-US"/>
        </a:p>
      </dgm:t>
    </dgm:pt>
    <dgm:pt modelId="{BA12CEEE-0FCE-401E-B052-9631800640F1}" type="sibTrans" cxnId="{82278C5A-A9EB-4FEF-81C3-714A72DE311D}">
      <dgm:prSet/>
      <dgm:spPr/>
      <dgm:t>
        <a:bodyPr/>
        <a:lstStyle/>
        <a:p>
          <a:endParaRPr lang="en-US"/>
        </a:p>
      </dgm:t>
    </dgm:pt>
    <dgm:pt modelId="{0673D70D-59CA-4E54-8853-980658A22030}" type="pres">
      <dgm:prSet presAssocID="{ED40C70B-302D-4342-9B26-E19EBCEE8C3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5533F37-5245-4FC8-8CB4-CD585B1B9B8B}" type="pres">
      <dgm:prSet presAssocID="{72D05BA0-C02D-486C-99CA-4A67D3D8F9F9}" presName="composite" presStyleCnt="0"/>
      <dgm:spPr/>
    </dgm:pt>
    <dgm:pt modelId="{1E4C9ECE-BF2D-4FC5-9855-6A2C6F782A19}" type="pres">
      <dgm:prSet presAssocID="{72D05BA0-C02D-486C-99CA-4A67D3D8F9F9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F0DDE0-761B-4DC7-B552-5F24739AC827}" type="pres">
      <dgm:prSet presAssocID="{72D05BA0-C02D-486C-99CA-4A67D3D8F9F9}" presName="parSh" presStyleLbl="node1" presStyleIdx="0" presStyleCnt="3" custLinFactNeighborX="-677"/>
      <dgm:spPr/>
      <dgm:t>
        <a:bodyPr/>
        <a:lstStyle/>
        <a:p>
          <a:endParaRPr lang="en-GB"/>
        </a:p>
      </dgm:t>
    </dgm:pt>
    <dgm:pt modelId="{658CBC53-2A29-4A16-9325-45843973343B}" type="pres">
      <dgm:prSet presAssocID="{72D05BA0-C02D-486C-99CA-4A67D3D8F9F9}" presName="desTx" presStyleLbl="fgAcc1" presStyleIdx="0" presStyleCnt="3" custScaleX="133286" custScaleY="59099" custLinFactNeighborX="-485" custLinFactNeighborY="-1727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F19622-BED4-442B-81B4-9693C08FB92C}" type="pres">
      <dgm:prSet presAssocID="{148CCD53-91BD-49E3-83EB-06900DABA37B}" presName="sibTrans" presStyleLbl="sibTrans2D1" presStyleIdx="0" presStyleCnt="2"/>
      <dgm:spPr/>
      <dgm:t>
        <a:bodyPr/>
        <a:lstStyle/>
        <a:p>
          <a:endParaRPr lang="en-GB"/>
        </a:p>
      </dgm:t>
    </dgm:pt>
    <dgm:pt modelId="{AF6ABE11-DCC7-4EBC-934B-BE19B98385C2}" type="pres">
      <dgm:prSet presAssocID="{148CCD53-91BD-49E3-83EB-06900DABA37B}" presName="connTx" presStyleLbl="sibTrans2D1" presStyleIdx="0" presStyleCnt="2"/>
      <dgm:spPr/>
      <dgm:t>
        <a:bodyPr/>
        <a:lstStyle/>
        <a:p>
          <a:endParaRPr lang="en-GB"/>
        </a:p>
      </dgm:t>
    </dgm:pt>
    <dgm:pt modelId="{A37FCB48-8463-42DD-82BC-6E5E0681478C}" type="pres">
      <dgm:prSet presAssocID="{B882832B-F3BC-4F68-A117-44D12629C122}" presName="composite" presStyleCnt="0"/>
      <dgm:spPr/>
    </dgm:pt>
    <dgm:pt modelId="{4D8F4071-EAB1-4F43-AA40-8E39917D9EEC}" type="pres">
      <dgm:prSet presAssocID="{B882832B-F3BC-4F68-A117-44D12629C122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6532B4-0D6F-4002-8A4F-A0AC31999EA1}" type="pres">
      <dgm:prSet presAssocID="{B882832B-F3BC-4F68-A117-44D12629C122}" presName="parSh" presStyleLbl="node1" presStyleIdx="1" presStyleCnt="3"/>
      <dgm:spPr/>
      <dgm:t>
        <a:bodyPr/>
        <a:lstStyle/>
        <a:p>
          <a:endParaRPr lang="en-GB"/>
        </a:p>
      </dgm:t>
    </dgm:pt>
    <dgm:pt modelId="{E54F3FC3-6EC6-48CD-BF5F-A2BB50EB918E}" type="pres">
      <dgm:prSet presAssocID="{B882832B-F3BC-4F68-A117-44D12629C122}" presName="desTx" presStyleLbl="fgAcc1" presStyleIdx="1" presStyleCnt="3" custScaleY="58881" custLinFactNeighborX="-485" custLinFactNeighborY="-1727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A06DBA-5264-4BC3-8F8C-0CF75F436257}" type="pres">
      <dgm:prSet presAssocID="{47DCC4EA-A639-4BC7-8885-89F549A1790A}" presName="sibTrans" presStyleLbl="sibTrans2D1" presStyleIdx="1" presStyleCnt="2"/>
      <dgm:spPr/>
      <dgm:t>
        <a:bodyPr/>
        <a:lstStyle/>
        <a:p>
          <a:endParaRPr lang="en-GB"/>
        </a:p>
      </dgm:t>
    </dgm:pt>
    <dgm:pt modelId="{B3F4DDA4-1392-4DD3-AACC-87D62E9AA89F}" type="pres">
      <dgm:prSet presAssocID="{47DCC4EA-A639-4BC7-8885-89F549A1790A}" presName="connTx" presStyleLbl="sibTrans2D1" presStyleIdx="1" presStyleCnt="2"/>
      <dgm:spPr/>
      <dgm:t>
        <a:bodyPr/>
        <a:lstStyle/>
        <a:p>
          <a:endParaRPr lang="en-GB"/>
        </a:p>
      </dgm:t>
    </dgm:pt>
    <dgm:pt modelId="{E626E9B8-8169-4F57-8B1D-4973E8F51A46}" type="pres">
      <dgm:prSet presAssocID="{3380926C-070D-4977-B40B-2036901113BD}" presName="composite" presStyleCnt="0"/>
      <dgm:spPr/>
    </dgm:pt>
    <dgm:pt modelId="{671CF47C-EDE6-405D-AA18-0355BE8E295A}" type="pres">
      <dgm:prSet presAssocID="{3380926C-070D-4977-B40B-2036901113BD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89D845-316A-4CDE-8BFE-50C05B7765DA}" type="pres">
      <dgm:prSet presAssocID="{3380926C-070D-4977-B40B-2036901113BD}" presName="parSh" presStyleLbl="node1" presStyleIdx="2" presStyleCnt="3"/>
      <dgm:spPr/>
      <dgm:t>
        <a:bodyPr/>
        <a:lstStyle/>
        <a:p>
          <a:endParaRPr lang="en-GB"/>
        </a:p>
      </dgm:t>
    </dgm:pt>
    <dgm:pt modelId="{03EEAE2C-A95B-47A5-BEFA-702C3AA41290}" type="pres">
      <dgm:prSet presAssocID="{3380926C-070D-4977-B40B-2036901113BD}" presName="desTx" presStyleLbl="fgAcc1" presStyleIdx="2" presStyleCnt="3" custScaleY="58881" custLinFactNeighborX="-485" custLinFactNeighborY="-1727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B1D8706-72BE-4587-8292-40E9423F8FCF}" srcId="{72D05BA0-C02D-486C-99CA-4A67D3D8F9F9}" destId="{CDA62B29-17EA-4357-AA1E-DC115F53267F}" srcOrd="0" destOrd="0" parTransId="{3D64AC4A-4743-4322-90B2-616FDDC71585}" sibTransId="{1E67D0E8-F65D-47BF-9ACD-7B9B8B76E340}"/>
    <dgm:cxn modelId="{26B8DAE5-3C2E-4004-AE03-D48C2205449F}" srcId="{ED40C70B-302D-4342-9B26-E19EBCEE8C33}" destId="{3380926C-070D-4977-B40B-2036901113BD}" srcOrd="2" destOrd="0" parTransId="{9B2AAC23-62AF-43CE-9F98-15B65B057BC0}" sibTransId="{AC9B3076-D679-4D9B-9D58-F84D01BF2939}"/>
    <dgm:cxn modelId="{64D35DE3-5468-499C-8962-72BC4033A353}" srcId="{72D05BA0-C02D-486C-99CA-4A67D3D8F9F9}" destId="{240DAD82-F7D1-4761-9408-F000838DA6F2}" srcOrd="1" destOrd="0" parTransId="{FDDC4971-DC2D-45FB-89AA-349AE0EF6302}" sibTransId="{145C8F79-F000-481E-B948-C00C55B2BAED}"/>
    <dgm:cxn modelId="{42A3D256-4D3C-4F4B-A9CC-00EA42C60991}" type="presOf" srcId="{B0D4DE91-2F2A-455C-AB14-50B33EB1E45E}" destId="{E54F3FC3-6EC6-48CD-BF5F-A2BB50EB918E}" srcOrd="0" destOrd="1" presId="urn:microsoft.com/office/officeart/2005/8/layout/process3"/>
    <dgm:cxn modelId="{BE3DAD74-90AD-405C-A834-AD9D868C9864}" type="presOf" srcId="{1B615D5B-8B2E-4DC4-A155-185542A28F10}" destId="{03EEAE2C-A95B-47A5-BEFA-702C3AA41290}" srcOrd="0" destOrd="2" presId="urn:microsoft.com/office/officeart/2005/8/layout/process3"/>
    <dgm:cxn modelId="{B7BBBA0C-C6E7-401D-ABB2-5AD5B0A2252B}" type="presOf" srcId="{47DCC4EA-A639-4BC7-8885-89F549A1790A}" destId="{DDA06DBA-5264-4BC3-8F8C-0CF75F436257}" srcOrd="0" destOrd="0" presId="urn:microsoft.com/office/officeart/2005/8/layout/process3"/>
    <dgm:cxn modelId="{6B9BB9E6-3434-45C7-8DA9-6A9383B40427}" type="presOf" srcId="{299F4CB8-3C87-44C0-81E9-70F9D457A84E}" destId="{658CBC53-2A29-4A16-9325-45843973343B}" srcOrd="0" destOrd="2" presId="urn:microsoft.com/office/officeart/2005/8/layout/process3"/>
    <dgm:cxn modelId="{FA8D89DB-FD7F-4359-BEE1-5D95BFA1D6F3}" type="presOf" srcId="{2EDA3C12-50CF-42B7-BB7E-587F95A87CC4}" destId="{03EEAE2C-A95B-47A5-BEFA-702C3AA41290}" srcOrd="0" destOrd="0" presId="urn:microsoft.com/office/officeart/2005/8/layout/process3"/>
    <dgm:cxn modelId="{BF1BA31B-A5F2-4923-B608-442323699637}" type="presOf" srcId="{3380926C-070D-4977-B40B-2036901113BD}" destId="{671CF47C-EDE6-405D-AA18-0355BE8E295A}" srcOrd="0" destOrd="0" presId="urn:microsoft.com/office/officeart/2005/8/layout/process3"/>
    <dgm:cxn modelId="{FE275030-3104-42D8-BBFB-9CE4F4BD5C36}" type="presOf" srcId="{148CCD53-91BD-49E3-83EB-06900DABA37B}" destId="{AF6ABE11-DCC7-4EBC-934B-BE19B98385C2}" srcOrd="1" destOrd="0" presId="urn:microsoft.com/office/officeart/2005/8/layout/process3"/>
    <dgm:cxn modelId="{A50D6DD5-ED0C-47A0-84BC-303786F69092}" type="presOf" srcId="{47DCC4EA-A639-4BC7-8885-89F549A1790A}" destId="{B3F4DDA4-1392-4DD3-AACC-87D62E9AA89F}" srcOrd="1" destOrd="0" presId="urn:microsoft.com/office/officeart/2005/8/layout/process3"/>
    <dgm:cxn modelId="{C753B64C-95F9-4BA4-851D-4BE3859C3AA3}" type="presOf" srcId="{CDA62B29-17EA-4357-AA1E-DC115F53267F}" destId="{658CBC53-2A29-4A16-9325-45843973343B}" srcOrd="0" destOrd="0" presId="urn:microsoft.com/office/officeart/2005/8/layout/process3"/>
    <dgm:cxn modelId="{A0534DB4-CA69-4A81-9996-1DA1194AF6EF}" type="presOf" srcId="{B882832B-F3BC-4F68-A117-44D12629C122}" destId="{4D8F4071-EAB1-4F43-AA40-8E39917D9EEC}" srcOrd="0" destOrd="0" presId="urn:microsoft.com/office/officeart/2005/8/layout/process3"/>
    <dgm:cxn modelId="{39A1B564-ADC2-4FB6-96D3-BAC31A3C8270}" srcId="{ED40C70B-302D-4342-9B26-E19EBCEE8C33}" destId="{72D05BA0-C02D-486C-99CA-4A67D3D8F9F9}" srcOrd="0" destOrd="0" parTransId="{35D3100A-5B59-4798-8C8E-7DC1D29432FB}" sibTransId="{148CCD53-91BD-49E3-83EB-06900DABA37B}"/>
    <dgm:cxn modelId="{1B840345-38F4-438A-B60C-0DAB8129AFD8}" type="presOf" srcId="{148CCD53-91BD-49E3-83EB-06900DABA37B}" destId="{48F19622-BED4-442B-81B4-9693C08FB92C}" srcOrd="0" destOrd="0" presId="urn:microsoft.com/office/officeart/2005/8/layout/process3"/>
    <dgm:cxn modelId="{9DFB4A37-6F46-419E-948A-8212AF56C643}" srcId="{ED40C70B-302D-4342-9B26-E19EBCEE8C33}" destId="{B882832B-F3BC-4F68-A117-44D12629C122}" srcOrd="1" destOrd="0" parTransId="{A46930FD-6511-47EA-941A-44E7F5A9FCF4}" sibTransId="{47DCC4EA-A639-4BC7-8885-89F549A1790A}"/>
    <dgm:cxn modelId="{A34A9B1D-7EC2-4D54-97FD-142C2FDAF7CC}" type="presOf" srcId="{ED40C70B-302D-4342-9B26-E19EBCEE8C33}" destId="{0673D70D-59CA-4E54-8853-980658A22030}" srcOrd="0" destOrd="0" presId="urn:microsoft.com/office/officeart/2005/8/layout/process3"/>
    <dgm:cxn modelId="{9B01C1D7-6E1B-40F9-9CA0-265F7FC5575A}" srcId="{3380926C-070D-4977-B40B-2036901113BD}" destId="{F8F7A4EC-316F-4765-9114-B93B633380FE}" srcOrd="1" destOrd="0" parTransId="{2827F56D-61A2-447B-B277-24155D7EDA09}" sibTransId="{8B6121E5-F007-47A3-8529-CA6FE2F95ACD}"/>
    <dgm:cxn modelId="{4918525B-56B5-4973-B0B2-9F0E6E594FA1}" srcId="{B882832B-F3BC-4F68-A117-44D12629C122}" destId="{B0D4DE91-2F2A-455C-AB14-50B33EB1E45E}" srcOrd="1" destOrd="0" parTransId="{9AB64A76-9B2B-4743-83F0-631B63447F06}" sibTransId="{8EF4F31C-A848-452D-970F-FD2CEF4C6869}"/>
    <dgm:cxn modelId="{12E67F5A-DAD2-472F-9895-81AB51570A78}" srcId="{3380926C-070D-4977-B40B-2036901113BD}" destId="{2EDA3C12-50CF-42B7-BB7E-587F95A87CC4}" srcOrd="0" destOrd="0" parTransId="{ED4BB2F1-45FD-4AEB-9684-5ABB15AFA49B}" sibTransId="{2E2C04D0-3F59-48FA-A6A6-985741223DCE}"/>
    <dgm:cxn modelId="{9DE765F5-FF23-4849-9BE0-B8EE9204AB22}" type="presOf" srcId="{B882832B-F3BC-4F68-A117-44D12629C122}" destId="{886532B4-0D6F-4002-8A4F-A0AC31999EA1}" srcOrd="1" destOrd="0" presId="urn:microsoft.com/office/officeart/2005/8/layout/process3"/>
    <dgm:cxn modelId="{F91F8F19-85B7-477E-8DC6-99E05F1FB7CA}" srcId="{72D05BA0-C02D-486C-99CA-4A67D3D8F9F9}" destId="{299F4CB8-3C87-44C0-81E9-70F9D457A84E}" srcOrd="2" destOrd="0" parTransId="{91989ADE-73CF-42E0-83B8-C9A0BE11355D}" sibTransId="{6A889A8D-A4A0-4B66-B5E9-88C69AEBF4EF}"/>
    <dgm:cxn modelId="{23A113C6-7EDF-4793-B594-9C2184ACB287}" type="presOf" srcId="{F8F7A4EC-316F-4765-9114-B93B633380FE}" destId="{03EEAE2C-A95B-47A5-BEFA-702C3AA41290}" srcOrd="0" destOrd="1" presId="urn:microsoft.com/office/officeart/2005/8/layout/process3"/>
    <dgm:cxn modelId="{B1B11D05-1717-4CE9-A07F-0560522C35DE}" type="presOf" srcId="{72D05BA0-C02D-486C-99CA-4A67D3D8F9F9}" destId="{36F0DDE0-761B-4DC7-B552-5F24739AC827}" srcOrd="1" destOrd="0" presId="urn:microsoft.com/office/officeart/2005/8/layout/process3"/>
    <dgm:cxn modelId="{9AFA76CF-29F2-4D85-81FD-F61D525A9646}" type="presOf" srcId="{38AF5ED3-8C22-4BC6-BAB9-0A1901ACC3C2}" destId="{E54F3FC3-6EC6-48CD-BF5F-A2BB50EB918E}" srcOrd="0" destOrd="0" presId="urn:microsoft.com/office/officeart/2005/8/layout/process3"/>
    <dgm:cxn modelId="{96EB0485-579A-4711-ABFD-7541D9F37967}" type="presOf" srcId="{3380926C-070D-4977-B40B-2036901113BD}" destId="{6B89D845-316A-4CDE-8BFE-50C05B7765DA}" srcOrd="1" destOrd="0" presId="urn:microsoft.com/office/officeart/2005/8/layout/process3"/>
    <dgm:cxn modelId="{DFA5CE87-F04F-47FE-8922-39965179AF6F}" type="presOf" srcId="{240DAD82-F7D1-4761-9408-F000838DA6F2}" destId="{658CBC53-2A29-4A16-9325-45843973343B}" srcOrd="0" destOrd="1" presId="urn:microsoft.com/office/officeart/2005/8/layout/process3"/>
    <dgm:cxn modelId="{29143752-16AF-4E23-A812-070CB82DA92C}" type="presOf" srcId="{312318B7-ADEF-48D2-A677-CCEF5F65CC25}" destId="{E54F3FC3-6EC6-48CD-BF5F-A2BB50EB918E}" srcOrd="0" destOrd="2" presId="urn:microsoft.com/office/officeart/2005/8/layout/process3"/>
    <dgm:cxn modelId="{82278C5A-A9EB-4FEF-81C3-714A72DE311D}" srcId="{3380926C-070D-4977-B40B-2036901113BD}" destId="{1B615D5B-8B2E-4DC4-A155-185542A28F10}" srcOrd="2" destOrd="0" parTransId="{E9E507DD-AA76-4643-911F-82B50EBCB81A}" sibTransId="{BA12CEEE-0FCE-401E-B052-9631800640F1}"/>
    <dgm:cxn modelId="{A3631D93-9571-4A39-81A8-452C8843D60B}" type="presOf" srcId="{72D05BA0-C02D-486C-99CA-4A67D3D8F9F9}" destId="{1E4C9ECE-BF2D-4FC5-9855-6A2C6F782A19}" srcOrd="0" destOrd="0" presId="urn:microsoft.com/office/officeart/2005/8/layout/process3"/>
    <dgm:cxn modelId="{1DA99309-CD58-442E-BC19-D5B43ED6CB18}" srcId="{B882832B-F3BC-4F68-A117-44D12629C122}" destId="{312318B7-ADEF-48D2-A677-CCEF5F65CC25}" srcOrd="2" destOrd="0" parTransId="{7533DDF3-0F99-4EB0-B083-EDE92D9452E6}" sibTransId="{F6278C1E-7600-49D3-AC65-345CA9BBDD63}"/>
    <dgm:cxn modelId="{278E342D-7923-4747-84EB-01BDEFA4D45B}" srcId="{B882832B-F3BC-4F68-A117-44D12629C122}" destId="{38AF5ED3-8C22-4BC6-BAB9-0A1901ACC3C2}" srcOrd="0" destOrd="0" parTransId="{DFA24E58-19C8-49F4-9E1E-5B74D89801CD}" sibTransId="{38C5DC81-58D5-4A60-A461-7D0E57BFBD69}"/>
    <dgm:cxn modelId="{977BDCBF-A48A-41DD-94B1-A3A351321F22}" type="presParOf" srcId="{0673D70D-59CA-4E54-8853-980658A22030}" destId="{15533F37-5245-4FC8-8CB4-CD585B1B9B8B}" srcOrd="0" destOrd="0" presId="urn:microsoft.com/office/officeart/2005/8/layout/process3"/>
    <dgm:cxn modelId="{C0734D92-237F-44F3-B67D-829258291DBB}" type="presParOf" srcId="{15533F37-5245-4FC8-8CB4-CD585B1B9B8B}" destId="{1E4C9ECE-BF2D-4FC5-9855-6A2C6F782A19}" srcOrd="0" destOrd="0" presId="urn:microsoft.com/office/officeart/2005/8/layout/process3"/>
    <dgm:cxn modelId="{1BA4FF65-76E3-4E2F-B312-C9BA63B28ABC}" type="presParOf" srcId="{15533F37-5245-4FC8-8CB4-CD585B1B9B8B}" destId="{36F0DDE0-761B-4DC7-B552-5F24739AC827}" srcOrd="1" destOrd="0" presId="urn:microsoft.com/office/officeart/2005/8/layout/process3"/>
    <dgm:cxn modelId="{A82894EB-C2F8-40D9-B9A7-F1713F27C40D}" type="presParOf" srcId="{15533F37-5245-4FC8-8CB4-CD585B1B9B8B}" destId="{658CBC53-2A29-4A16-9325-45843973343B}" srcOrd="2" destOrd="0" presId="urn:microsoft.com/office/officeart/2005/8/layout/process3"/>
    <dgm:cxn modelId="{AD7CF2F2-E3F4-47C8-8619-642084456C79}" type="presParOf" srcId="{0673D70D-59CA-4E54-8853-980658A22030}" destId="{48F19622-BED4-442B-81B4-9693C08FB92C}" srcOrd="1" destOrd="0" presId="urn:microsoft.com/office/officeart/2005/8/layout/process3"/>
    <dgm:cxn modelId="{D013947C-FDB1-46EF-8B59-C1BA8C8643CE}" type="presParOf" srcId="{48F19622-BED4-442B-81B4-9693C08FB92C}" destId="{AF6ABE11-DCC7-4EBC-934B-BE19B98385C2}" srcOrd="0" destOrd="0" presId="urn:microsoft.com/office/officeart/2005/8/layout/process3"/>
    <dgm:cxn modelId="{A450DB47-BBBA-4AC3-B528-A1AED1B21717}" type="presParOf" srcId="{0673D70D-59CA-4E54-8853-980658A22030}" destId="{A37FCB48-8463-42DD-82BC-6E5E0681478C}" srcOrd="2" destOrd="0" presId="urn:microsoft.com/office/officeart/2005/8/layout/process3"/>
    <dgm:cxn modelId="{769C3391-471A-4868-8F81-24F13EC0C2A4}" type="presParOf" srcId="{A37FCB48-8463-42DD-82BC-6E5E0681478C}" destId="{4D8F4071-EAB1-4F43-AA40-8E39917D9EEC}" srcOrd="0" destOrd="0" presId="urn:microsoft.com/office/officeart/2005/8/layout/process3"/>
    <dgm:cxn modelId="{99C2AEE1-70A4-4182-86DB-7514CF80E225}" type="presParOf" srcId="{A37FCB48-8463-42DD-82BC-6E5E0681478C}" destId="{886532B4-0D6F-4002-8A4F-A0AC31999EA1}" srcOrd="1" destOrd="0" presId="urn:microsoft.com/office/officeart/2005/8/layout/process3"/>
    <dgm:cxn modelId="{C1C05340-E13F-45AF-887E-2D2DD7B0B866}" type="presParOf" srcId="{A37FCB48-8463-42DD-82BC-6E5E0681478C}" destId="{E54F3FC3-6EC6-48CD-BF5F-A2BB50EB918E}" srcOrd="2" destOrd="0" presId="urn:microsoft.com/office/officeart/2005/8/layout/process3"/>
    <dgm:cxn modelId="{5F6DDFCE-405E-4257-A0B1-6E3F112D43F0}" type="presParOf" srcId="{0673D70D-59CA-4E54-8853-980658A22030}" destId="{DDA06DBA-5264-4BC3-8F8C-0CF75F436257}" srcOrd="3" destOrd="0" presId="urn:microsoft.com/office/officeart/2005/8/layout/process3"/>
    <dgm:cxn modelId="{A68C8F29-9D26-42B9-BCBE-2AB810D5E140}" type="presParOf" srcId="{DDA06DBA-5264-4BC3-8F8C-0CF75F436257}" destId="{B3F4DDA4-1392-4DD3-AACC-87D62E9AA89F}" srcOrd="0" destOrd="0" presId="urn:microsoft.com/office/officeart/2005/8/layout/process3"/>
    <dgm:cxn modelId="{757F9EBE-385E-468C-B036-E6A87C9D6399}" type="presParOf" srcId="{0673D70D-59CA-4E54-8853-980658A22030}" destId="{E626E9B8-8169-4F57-8B1D-4973E8F51A46}" srcOrd="4" destOrd="0" presId="urn:microsoft.com/office/officeart/2005/8/layout/process3"/>
    <dgm:cxn modelId="{B09C99FE-E8EC-4497-866C-BA487BF8A77F}" type="presParOf" srcId="{E626E9B8-8169-4F57-8B1D-4973E8F51A46}" destId="{671CF47C-EDE6-405D-AA18-0355BE8E295A}" srcOrd="0" destOrd="0" presId="urn:microsoft.com/office/officeart/2005/8/layout/process3"/>
    <dgm:cxn modelId="{2F37F9BF-BCF3-47D6-B2DC-D141F2ABE2A3}" type="presParOf" srcId="{E626E9B8-8169-4F57-8B1D-4973E8F51A46}" destId="{6B89D845-316A-4CDE-8BFE-50C05B7765DA}" srcOrd="1" destOrd="0" presId="urn:microsoft.com/office/officeart/2005/8/layout/process3"/>
    <dgm:cxn modelId="{ACE1A17C-CE63-4E08-8AEF-CD800E15900B}" type="presParOf" srcId="{E626E9B8-8169-4F57-8B1D-4973E8F51A46}" destId="{03EEAE2C-A95B-47A5-BEFA-702C3AA41290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F0DDE0-761B-4DC7-B552-5F24739AC827}">
      <dsp:nvSpPr>
        <dsp:cNvPr id="0" name=""/>
        <dsp:cNvSpPr/>
      </dsp:nvSpPr>
      <dsp:spPr>
        <a:xfrm>
          <a:off x="0" y="11505"/>
          <a:ext cx="1571724" cy="1555199"/>
        </a:xfrm>
        <a:prstGeom prst="roundRect">
          <a:avLst>
            <a:gd name="adj" fmla="val 10000"/>
          </a:avLst>
        </a:prstGeom>
        <a:solidFill>
          <a:srgbClr val="0000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Demand</a:t>
          </a:r>
        </a:p>
      </dsp:txBody>
      <dsp:txXfrm>
        <a:off x="0" y="11505"/>
        <a:ext cx="1571724" cy="628689"/>
      </dsp:txXfrm>
    </dsp:sp>
    <dsp:sp modelId="{658CBC53-2A29-4A16-9325-45843973343B}">
      <dsp:nvSpPr>
        <dsp:cNvPr id="0" name=""/>
        <dsp:cNvSpPr/>
      </dsp:nvSpPr>
      <dsp:spPr>
        <a:xfrm>
          <a:off x="54565" y="706125"/>
          <a:ext cx="2094889" cy="12254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00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b="1" kern="1200" dirty="0">
              <a:latin typeface="Arial" panose="020B0604020202020204" pitchFamily="34" charset="0"/>
              <a:cs typeface="Arial" panose="020B0604020202020204" pitchFamily="34" charset="0"/>
            </a:rPr>
            <a:t>Public procurers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b="1" kern="1200" dirty="0">
              <a:latin typeface="Arial" panose="020B0604020202020204" pitchFamily="34" charset="0"/>
              <a:cs typeface="Arial" panose="020B0604020202020204" pitchFamily="34" charset="0"/>
            </a:rPr>
            <a:t>Public estate owners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b="1" kern="1200" dirty="0">
              <a:latin typeface="Arial" panose="020B0604020202020204" pitchFamily="34" charset="0"/>
              <a:cs typeface="Arial" panose="020B0604020202020204" pitchFamily="34" charset="0"/>
            </a:rPr>
            <a:t>Policy units</a:t>
          </a:r>
        </a:p>
      </dsp:txBody>
      <dsp:txXfrm>
        <a:off x="90458" y="742018"/>
        <a:ext cx="2023103" cy="1153690"/>
      </dsp:txXfrm>
    </dsp:sp>
    <dsp:sp modelId="{48F19622-BED4-442B-81B4-9693C08FB92C}">
      <dsp:nvSpPr>
        <dsp:cNvPr id="0" name=""/>
        <dsp:cNvSpPr/>
      </dsp:nvSpPr>
      <dsp:spPr>
        <a:xfrm rot="1393">
          <a:off x="1875850" y="130766"/>
          <a:ext cx="644747" cy="3913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75850" y="209005"/>
        <a:ext cx="527353" cy="234788"/>
      </dsp:txXfrm>
    </dsp:sp>
    <dsp:sp modelId="{886532B4-0D6F-4002-8A4F-A0AC31999EA1}">
      <dsp:nvSpPr>
        <dsp:cNvPr id="0" name=""/>
        <dsp:cNvSpPr/>
      </dsp:nvSpPr>
      <dsp:spPr>
        <a:xfrm>
          <a:off x="2788228" y="12635"/>
          <a:ext cx="1571724" cy="1555199"/>
        </a:xfrm>
        <a:prstGeom prst="roundRect">
          <a:avLst>
            <a:gd name="adj" fmla="val 10000"/>
          </a:avLst>
        </a:prstGeom>
        <a:solidFill>
          <a:srgbClr val="0000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>
              <a:latin typeface="Arial" panose="020B0604020202020204" pitchFamily="34" charset="0"/>
              <a:cs typeface="Arial" panose="020B0604020202020204" pitchFamily="34" charset="0"/>
            </a:rPr>
            <a:t>Enablers</a:t>
          </a:r>
        </a:p>
      </dsp:txBody>
      <dsp:txXfrm>
        <a:off x="2788228" y="12635"/>
        <a:ext cx="1571724" cy="628689"/>
      </dsp:txXfrm>
    </dsp:sp>
    <dsp:sp modelId="{E54F3FC3-6EC6-48CD-BF5F-A2BB50EB918E}">
      <dsp:nvSpPr>
        <dsp:cNvPr id="0" name=""/>
        <dsp:cNvSpPr/>
      </dsp:nvSpPr>
      <dsp:spPr>
        <a:xfrm>
          <a:off x="3102525" y="709516"/>
          <a:ext cx="1571724" cy="1220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00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b="1" kern="1200" dirty="0">
              <a:latin typeface="Arial" panose="020B0604020202020204" pitchFamily="34" charset="0"/>
              <a:cs typeface="Arial" panose="020B0604020202020204" pitchFamily="34" charset="0"/>
            </a:rPr>
            <a:t>Standards bodies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b="1" kern="1200" dirty="0">
              <a:latin typeface="Arial" panose="020B0604020202020204" pitchFamily="34" charset="0"/>
              <a:cs typeface="Arial" panose="020B0604020202020204" pitchFamily="34" charset="0"/>
            </a:rPr>
            <a:t>Industry associations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b="1" kern="1200" dirty="0">
              <a:latin typeface="Arial" panose="020B0604020202020204" pitchFamily="34" charset="0"/>
              <a:cs typeface="Arial" panose="020B0604020202020204" pitchFamily="34" charset="0"/>
            </a:rPr>
            <a:t>Academia</a:t>
          </a:r>
        </a:p>
      </dsp:txBody>
      <dsp:txXfrm>
        <a:off x="3138286" y="745277"/>
        <a:ext cx="1500202" cy="1149434"/>
      </dsp:txXfrm>
    </dsp:sp>
    <dsp:sp modelId="{DDA06DBA-5264-4BC3-8F8C-0CF75F436257}">
      <dsp:nvSpPr>
        <dsp:cNvPr id="0" name=""/>
        <dsp:cNvSpPr/>
      </dsp:nvSpPr>
      <dsp:spPr>
        <a:xfrm>
          <a:off x="4598221" y="131323"/>
          <a:ext cx="505127" cy="3913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98221" y="209586"/>
        <a:ext cx="387733" cy="234788"/>
      </dsp:txXfrm>
    </dsp:sp>
    <dsp:sp modelId="{6B89D845-316A-4CDE-8BFE-50C05B7765DA}">
      <dsp:nvSpPr>
        <dsp:cNvPr id="0" name=""/>
        <dsp:cNvSpPr/>
      </dsp:nvSpPr>
      <dsp:spPr>
        <a:xfrm>
          <a:off x="5313024" y="12635"/>
          <a:ext cx="1571724" cy="1555199"/>
        </a:xfrm>
        <a:prstGeom prst="roundRect">
          <a:avLst>
            <a:gd name="adj" fmla="val 10000"/>
          </a:avLst>
        </a:prstGeom>
        <a:solidFill>
          <a:srgbClr val="0000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>
              <a:latin typeface="Arial" panose="020B0604020202020204" pitchFamily="34" charset="0"/>
              <a:cs typeface="Arial" panose="020B0604020202020204" pitchFamily="34" charset="0"/>
            </a:rPr>
            <a:t>Supply</a:t>
          </a:r>
        </a:p>
      </dsp:txBody>
      <dsp:txXfrm>
        <a:off x="5313024" y="12635"/>
        <a:ext cx="1571724" cy="628689"/>
      </dsp:txXfrm>
    </dsp:sp>
    <dsp:sp modelId="{03EEAE2C-A95B-47A5-BEFA-702C3AA41290}">
      <dsp:nvSpPr>
        <dsp:cNvPr id="0" name=""/>
        <dsp:cNvSpPr/>
      </dsp:nvSpPr>
      <dsp:spPr>
        <a:xfrm>
          <a:off x="5627321" y="709516"/>
          <a:ext cx="1571724" cy="1220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00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b="1" kern="1200" dirty="0">
              <a:latin typeface="Arial" panose="020B0604020202020204" pitchFamily="34" charset="0"/>
              <a:cs typeface="Arial" panose="020B0604020202020204" pitchFamily="34" charset="0"/>
            </a:rPr>
            <a:t>Industry actors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b="1" kern="1200" dirty="0">
              <a:latin typeface="Arial" panose="020B0604020202020204" pitchFamily="34" charset="0"/>
              <a:cs typeface="Arial" panose="020B0604020202020204" pitchFamily="34" charset="0"/>
            </a:rPr>
            <a:t>Supply chain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b="1" kern="1200" dirty="0">
              <a:latin typeface="Arial" panose="020B0604020202020204" pitchFamily="34" charset="0"/>
              <a:cs typeface="Arial" panose="020B0604020202020204" pitchFamily="34" charset="0"/>
            </a:rPr>
            <a:t>Software producers</a:t>
          </a:r>
        </a:p>
      </dsp:txBody>
      <dsp:txXfrm>
        <a:off x="5663082" y="745277"/>
        <a:ext cx="1500202" cy="11494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36B8C-4078-446E-A566-E8535879EFCA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40D7A-16C9-45F2-BA6F-5E03BD186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57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208AD-B262-4781-A8D7-641666C44CF2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0C2AE-E8BF-4D13-9980-E0EA23931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614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€ 1.2 trillion = The value of the construction sector in the European Union.  This represents 9.9% of Gross Domestic Product and 51.4% of gross-fixed capital formation.</a:t>
            </a:r>
          </a:p>
          <a:p>
            <a:endParaRPr lang="en-US" dirty="0" smtClean="0"/>
          </a:p>
          <a:p>
            <a:r>
              <a:rPr lang="en-US" dirty="0" smtClean="0"/>
              <a:t>14.9 million =  jobs provided by the construction sector, representing 7.1% of total employment and 29.1% of industrial employment.</a:t>
            </a:r>
          </a:p>
          <a:p>
            <a:endParaRPr lang="en-US" dirty="0" smtClean="0"/>
          </a:p>
          <a:p>
            <a:r>
              <a:rPr lang="en-US" dirty="0" smtClean="0"/>
              <a:t>3.1 million = Number of enterprises which make up the construction sector.  Of these 95% have less than 20 workers.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47EC2-749B-488B-AB81-811968B7390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559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There is a timescale compelling action from the public sector…..    The EU directive</a:t>
            </a:r>
            <a:r>
              <a:rPr lang="en-GB" baseline="0" dirty="0" smtClean="0"/>
              <a:t> is…. </a:t>
            </a:r>
          </a:p>
          <a:p>
            <a:r>
              <a:rPr lang="en-GB" baseline="0" dirty="0" smtClean="0"/>
              <a:t>It is implemented to each member state in 2016 or defer to mid-2018. </a:t>
            </a:r>
          </a:p>
          <a:p>
            <a:r>
              <a:rPr lang="en-GB" baseline="0" dirty="0" smtClean="0"/>
              <a:t>Therefore we have a reason to create a common framework for introducing BIM – for those member states that wish to do so.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0C2AE-E8BF-4D13-9980-E0EA239316D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534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Public procurers,</a:t>
            </a:r>
            <a:r>
              <a:rPr lang="en-GB" baseline="0" dirty="0" smtClean="0"/>
              <a:t> public estate owners, policy makers &amp; advisers</a:t>
            </a:r>
          </a:p>
          <a:p>
            <a:r>
              <a:rPr lang="en-GB" baseline="0" dirty="0" smtClean="0"/>
              <a:t>15 members states so far supporting, and we aim to attract all member states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0C2AE-E8BF-4D13-9980-E0EA239316D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ABBB-D76D-413C-8143-CEC2DEA99804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D95F-D56F-4013-B674-B92B45EBC0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76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ABBB-D76D-413C-8143-CEC2DEA99804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D95F-D56F-4013-B674-B92B45EBC0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3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ABBB-D76D-413C-8143-CEC2DEA99804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D95F-D56F-4013-B674-B92B45EBC0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63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ABBB-D76D-413C-8143-CEC2DEA99804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D95F-D56F-4013-B674-B92B45EBC0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30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ABBB-D76D-413C-8143-CEC2DEA99804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D95F-D56F-4013-B674-B92B45EBC0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7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ABBB-D76D-413C-8143-CEC2DEA99804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D95F-D56F-4013-B674-B92B45EBC0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712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ABBB-D76D-413C-8143-CEC2DEA99804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D95F-D56F-4013-B674-B92B45EBC0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39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ABBB-D76D-413C-8143-CEC2DEA99804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D95F-D56F-4013-B674-B92B45EBC0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17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ABBB-D76D-413C-8143-CEC2DEA99804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D95F-D56F-4013-B674-B92B45EBC0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22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ABBB-D76D-413C-8143-CEC2DEA99804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D95F-D56F-4013-B674-B92B45EBC0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97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ABBB-D76D-413C-8143-CEC2DEA99804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D95F-D56F-4013-B674-B92B45EBC0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259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CABBB-D76D-413C-8143-CEC2DEA99804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4D95F-D56F-4013-B674-B92B45EBC0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58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//upload.wikimedia.org/wikipedia/commons/e/e1/European_Economic_Area.sv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Flag_of_Germany.svg" TargetMode="External"/><Relationship Id="rId13" Type="http://schemas.openxmlformats.org/officeDocument/2006/relationships/image" Target="../media/image21.png"/><Relationship Id="rId18" Type="http://schemas.openxmlformats.org/officeDocument/2006/relationships/hyperlink" Target="http://en.wikipedia.org/wiki/File:Flag_of_Finland.svg" TargetMode="External"/><Relationship Id="rId26" Type="http://schemas.openxmlformats.org/officeDocument/2006/relationships/hyperlink" Target="http://en.wikipedia.org/wiki/File:Flag_of_Norway.svg" TargetMode="External"/><Relationship Id="rId3" Type="http://schemas.openxmlformats.org/officeDocument/2006/relationships/hyperlink" Target="//upload.wikimedia.org/wikipedia/commons/e/e1/European_Economic_Area.svg" TargetMode="External"/><Relationship Id="rId21" Type="http://schemas.openxmlformats.org/officeDocument/2006/relationships/image" Target="../media/image25.png"/><Relationship Id="rId34" Type="http://schemas.openxmlformats.org/officeDocument/2006/relationships/hyperlink" Target="//upload.wikimedia.org/wikipedia/commons/e/e6/Flag_of_Slovakia.svg" TargetMode="External"/><Relationship Id="rId7" Type="http://schemas.openxmlformats.org/officeDocument/2006/relationships/image" Target="../media/image18.png"/><Relationship Id="rId12" Type="http://schemas.openxmlformats.org/officeDocument/2006/relationships/hyperlink" Target="http://en.wikipedia.org/wiki/File:Flag_of_Austria.svg" TargetMode="External"/><Relationship Id="rId17" Type="http://schemas.openxmlformats.org/officeDocument/2006/relationships/image" Target="../media/image23.png"/><Relationship Id="rId25" Type="http://schemas.openxmlformats.org/officeDocument/2006/relationships/image" Target="../media/image27.png"/><Relationship Id="rId33" Type="http://schemas.openxmlformats.org/officeDocument/2006/relationships/image" Target="../media/image31.png"/><Relationship Id="rId2" Type="http://schemas.openxmlformats.org/officeDocument/2006/relationships/notesSlide" Target="../notesSlides/notesSlide3.xml"/><Relationship Id="rId16" Type="http://schemas.openxmlformats.org/officeDocument/2006/relationships/hyperlink" Target="http://en.wikipedia.org/wiki/File:Flag_of_Estonia.svg" TargetMode="External"/><Relationship Id="rId20" Type="http://schemas.openxmlformats.org/officeDocument/2006/relationships/hyperlink" Target="http://en.wikipedia.org/wiki/File:Flag_of_France.svg" TargetMode="External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en.wikipedia.org/wiki/File:Flag_of_the_United_Kingdom.svg" TargetMode="External"/><Relationship Id="rId11" Type="http://schemas.openxmlformats.org/officeDocument/2006/relationships/image" Target="../media/image20.png"/><Relationship Id="rId24" Type="http://schemas.openxmlformats.org/officeDocument/2006/relationships/hyperlink" Target="http://en.wikipedia.org/wiki/File:Flag_of_Italy.svg" TargetMode="External"/><Relationship Id="rId32" Type="http://schemas.openxmlformats.org/officeDocument/2006/relationships/hyperlink" Target="http://en.wikipedia.org/wiki/File:Flag_of_Sweden.svg" TargetMode="External"/><Relationship Id="rId5" Type="http://schemas.openxmlformats.org/officeDocument/2006/relationships/image" Target="../media/image17.jpeg"/><Relationship Id="rId15" Type="http://schemas.openxmlformats.org/officeDocument/2006/relationships/image" Target="../media/image22.png"/><Relationship Id="rId23" Type="http://schemas.openxmlformats.org/officeDocument/2006/relationships/image" Target="../media/image26.png"/><Relationship Id="rId28" Type="http://schemas.openxmlformats.org/officeDocument/2006/relationships/hyperlink" Target="http://en.wikipedia.org/wiki/File:Flag_of_the_Netherlands.svg" TargetMode="External"/><Relationship Id="rId10" Type="http://schemas.openxmlformats.org/officeDocument/2006/relationships/hyperlink" Target="http://en.wikipedia.org/wiki/File:Flag_of_Ireland.svg" TargetMode="External"/><Relationship Id="rId19" Type="http://schemas.openxmlformats.org/officeDocument/2006/relationships/image" Target="../media/image24.png"/><Relationship Id="rId31" Type="http://schemas.openxmlformats.org/officeDocument/2006/relationships/image" Target="../media/image30.png"/><Relationship Id="rId4" Type="http://schemas.openxmlformats.org/officeDocument/2006/relationships/image" Target="../media/image16.png"/><Relationship Id="rId9" Type="http://schemas.openxmlformats.org/officeDocument/2006/relationships/image" Target="../media/image19.png"/><Relationship Id="rId14" Type="http://schemas.openxmlformats.org/officeDocument/2006/relationships/hyperlink" Target="http://en.wikipedia.org/wiki/File:Flag_of_Denmark.svg" TargetMode="External"/><Relationship Id="rId22" Type="http://schemas.openxmlformats.org/officeDocument/2006/relationships/hyperlink" Target="http://en.wikipedia.org/wiki/File:Flag_of_Iceland.svg" TargetMode="External"/><Relationship Id="rId27" Type="http://schemas.openxmlformats.org/officeDocument/2006/relationships/image" Target="../media/image28.png"/><Relationship Id="rId30" Type="http://schemas.openxmlformats.org/officeDocument/2006/relationships/hyperlink" Target="http://en.wikipedia.org/wiki/File:Flag_of_Portugal.svg" TargetMode="External"/><Relationship Id="rId35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e/e1/European_Economic_Area.svg" TargetMode="External"/><Relationship Id="rId2" Type="http://schemas.openxmlformats.org/officeDocument/2006/relationships/hyperlink" Target="mailto:adam.matthews.eu@outlook.com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14282" y="2361245"/>
            <a:ext cx="6732239" cy="4832031"/>
          </a:xfrm>
          <a:prstGeom prst="rect">
            <a:avLst/>
          </a:prstGeom>
        </p:spPr>
        <p:txBody>
          <a:bodyPr wrap="square" lIns="91381" tIns="45690" rIns="91381" bIns="45690">
            <a:spAutoFit/>
          </a:bodyPr>
          <a:lstStyle/>
          <a:p>
            <a:r>
              <a:rPr lang="en-GB" sz="2800" dirty="0"/>
              <a:t>Adam Matthews</a:t>
            </a:r>
          </a:p>
          <a:p>
            <a:r>
              <a:rPr lang="en-GB" sz="2800" dirty="0" smtClean="0"/>
              <a:t>UK BIM </a:t>
            </a:r>
            <a:r>
              <a:rPr lang="en-GB" sz="2800" dirty="0"/>
              <a:t>Task </a:t>
            </a:r>
            <a:r>
              <a:rPr lang="en-GB" sz="2800" dirty="0" smtClean="0"/>
              <a:t>Group</a:t>
            </a:r>
          </a:p>
          <a:p>
            <a:r>
              <a:rPr lang="en-GB" sz="2800" dirty="0" smtClean="0"/>
              <a:t>Head of International Affairs</a:t>
            </a:r>
            <a:endParaRPr lang="en-GB" sz="2800" dirty="0"/>
          </a:p>
          <a:p>
            <a:endParaRPr lang="en-GB" sz="3200" b="1" dirty="0"/>
          </a:p>
          <a:p>
            <a:endParaRPr lang="en-GB" sz="3200" b="1" dirty="0"/>
          </a:p>
          <a:p>
            <a:r>
              <a:rPr lang="en-GB" sz="3200" b="1" dirty="0" smtClean="0"/>
              <a:t>Introducing Building </a:t>
            </a:r>
            <a:r>
              <a:rPr lang="en-GB" sz="3200" b="1" dirty="0" smtClean="0"/>
              <a:t>Information Modelling (</a:t>
            </a:r>
            <a:r>
              <a:rPr lang="en-GB" sz="3200" b="1" dirty="0" smtClean="0"/>
              <a:t>BIM) into Procurement models to save cost and stimulate innovation</a:t>
            </a:r>
            <a:endParaRPr lang="en-GB" sz="3200" b="1" dirty="0" smtClean="0"/>
          </a:p>
          <a:p>
            <a:pPr algn="r"/>
            <a:endParaRPr lang="en-GB" sz="3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8" descr="File:European Economic Area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326" y="0"/>
            <a:ext cx="4631674" cy="4722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9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537" y="365128"/>
            <a:ext cx="8921870" cy="1325563"/>
          </a:xfrm>
        </p:spPr>
        <p:txBody>
          <a:bodyPr>
            <a:normAutofit/>
          </a:bodyPr>
          <a:lstStyle/>
          <a:p>
            <a:r>
              <a:rPr lang="en-GB" sz="4000" dirty="0" smtClean="0"/>
              <a:t>European infrastructure and construction challenges</a:t>
            </a:r>
            <a:endParaRPr lang="en-US" sz="4000" dirty="0"/>
          </a:p>
        </p:txBody>
      </p:sp>
      <p:pic>
        <p:nvPicPr>
          <p:cNvPr id="2050" name="Picture 2" descr="http://www.coag.gov.au/sites/default/files/styles/large/public/Infrastucture%20-%20city%20r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280" y="4213563"/>
            <a:ext cx="2723135" cy="236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825625"/>
            <a:ext cx="4572000" cy="464185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Critical need for infrastructure</a:t>
            </a:r>
          </a:p>
          <a:p>
            <a:r>
              <a:rPr lang="en-GB" dirty="0" smtClean="0"/>
              <a:t>Reducing budgets </a:t>
            </a:r>
          </a:p>
          <a:p>
            <a:r>
              <a:rPr lang="en-GB" dirty="0" smtClean="0"/>
              <a:t>Environmental and energy demands</a:t>
            </a:r>
          </a:p>
          <a:p>
            <a:r>
              <a:rPr lang="en-GB" dirty="0" smtClean="0"/>
              <a:t>Stimulate innovation</a:t>
            </a:r>
          </a:p>
        </p:txBody>
      </p:sp>
      <p:pic>
        <p:nvPicPr>
          <p:cNvPr id="2052" name="Picture 4" descr="http://www.ozartsetc.com/wp-content/uploads/2012/06/ozartsetc_public-housing_colombelles_popo_03-e134091509755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280" y="1733550"/>
            <a:ext cx="2723135" cy="241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95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0199" y="-26462"/>
            <a:ext cx="9563100" cy="1386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4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/>
              <a:t>€ 1.2 </a:t>
            </a:r>
            <a:r>
              <a:rPr lang="en-US" dirty="0" smtClean="0"/>
              <a:t>trillion &amp; 9.9%</a:t>
            </a:r>
          </a:p>
          <a:p>
            <a:endParaRPr lang="en-US" dirty="0"/>
          </a:p>
          <a:p>
            <a:r>
              <a:rPr lang="en-US" dirty="0"/>
              <a:t>14.9 </a:t>
            </a:r>
            <a:r>
              <a:rPr lang="en-US" dirty="0" smtClean="0"/>
              <a:t>million</a:t>
            </a:r>
          </a:p>
          <a:p>
            <a:endParaRPr lang="en-US" dirty="0" smtClean="0"/>
          </a:p>
          <a:p>
            <a:r>
              <a:rPr lang="en-US" dirty="0" smtClean="0"/>
              <a:t>3.1 </a:t>
            </a:r>
            <a:r>
              <a:rPr lang="en-US" dirty="0"/>
              <a:t>million </a:t>
            </a:r>
            <a:r>
              <a:rPr lang="en-US" dirty="0" smtClean="0"/>
              <a:t>&amp; 95%</a:t>
            </a:r>
            <a:endParaRPr lang="en-US" dirty="0"/>
          </a:p>
          <a:p>
            <a:endParaRPr lang="en-GB" dirty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648" y="5653035"/>
            <a:ext cx="12668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4736869"/>
            <a:ext cx="3528204" cy="695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70000"/>
              </a:lnSpc>
              <a:spcBef>
                <a:spcPts val="1000"/>
              </a:spcBef>
            </a:pP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diversité et de l'industrie fragmentée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433978" y="3884069"/>
            <a:ext cx="4539652" cy="24547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Misunderstanding of client needs</a:t>
            </a:r>
          </a:p>
          <a:p>
            <a:r>
              <a:rPr lang="en-GB" sz="2400" dirty="0" smtClean="0"/>
              <a:t>Miscommunication</a:t>
            </a:r>
          </a:p>
          <a:p>
            <a:r>
              <a:rPr lang="en-GB" sz="2400" dirty="0" smtClean="0"/>
              <a:t>Rework and recreation of data</a:t>
            </a:r>
          </a:p>
          <a:p>
            <a:r>
              <a:rPr lang="en-GB" sz="2400" dirty="0" smtClean="0"/>
              <a:t>Poor or no information management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3983001" y="1916832"/>
            <a:ext cx="4776790" cy="857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14582" tIns="57297" rIns="114582" bIns="57297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baseline="0">
                <a:solidFill>
                  <a:srgbClr val="FFFFFF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charset="0"/>
                <a:ea typeface="ヒラギノ角ゴ Pro W6" charset="0"/>
                <a:cs typeface="ヒラギノ角ゴ Pro W6" charset="0"/>
                <a:sym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charset="0"/>
                <a:ea typeface="ヒラギノ角ゴ Pro W6" charset="0"/>
                <a:cs typeface="ヒラギノ角ゴ Pro W6" charset="0"/>
                <a:sym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charset="0"/>
                <a:ea typeface="ヒラギノ角ゴ Pro W6" charset="0"/>
                <a:cs typeface="ヒラギノ角ゴ Pro W6" charset="0"/>
                <a:sym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charset="0"/>
                <a:ea typeface="ヒラギノ角ゴ Pro W6" charset="0"/>
                <a:cs typeface="ヒラギノ角ゴ Pro W6" charset="0"/>
                <a:sym typeface="Arial" pitchFamily="34" charset="0"/>
              </a:defRPr>
            </a:lvl5pPr>
            <a:lvl6pPr marL="457358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charset="0"/>
                <a:ea typeface="ヒラギノ角ゴ Pro W6" charset="0"/>
                <a:cs typeface="ヒラギノ角ゴ Pro W6" charset="0"/>
                <a:sym typeface="Arial" charset="0"/>
              </a:defRPr>
            </a:lvl6pPr>
            <a:lvl7pPr marL="914715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charset="0"/>
                <a:ea typeface="ヒラギノ角ゴ Pro W6" charset="0"/>
                <a:cs typeface="ヒラギノ角ゴ Pro W6" charset="0"/>
                <a:sym typeface="Arial" charset="0"/>
              </a:defRPr>
            </a:lvl7pPr>
            <a:lvl8pPr marL="1372071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charset="0"/>
                <a:ea typeface="ヒラギノ角ゴ Pro W6" charset="0"/>
                <a:cs typeface="ヒラギノ角ゴ Pro W6" charset="0"/>
                <a:sym typeface="Arial" charset="0"/>
              </a:defRPr>
            </a:lvl8pPr>
            <a:lvl9pPr marL="1829429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charset="0"/>
                <a:ea typeface="ヒラギノ角ゴ Pro W6" charset="0"/>
                <a:cs typeface="ヒラギノ角ゴ Pro W6" charset="0"/>
                <a:sym typeface="Arial" charset="0"/>
              </a:defRPr>
            </a:lvl9pPr>
          </a:lstStyle>
          <a:p>
            <a:pPr algn="r" defTabSz="814608"/>
            <a:r>
              <a:rPr lang="en-US" altLang="zh-CN" sz="16800" kern="0" dirty="0">
                <a:solidFill>
                  <a:srgbClr val="002060"/>
                </a:solidFill>
                <a:latin typeface="Arial" pitchFamily="34" charset="0"/>
                <a:ea typeface="宋体"/>
                <a:cs typeface="Arial" pitchFamily="34" charset="0"/>
              </a:rPr>
              <a:t>35%</a:t>
            </a:r>
            <a:endParaRPr lang="en-US" sz="16800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14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Under-investment in technology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21794" y="1952625"/>
            <a:ext cx="5593556" cy="451485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</p:txBody>
      </p:sp>
      <p:pic>
        <p:nvPicPr>
          <p:cNvPr id="3074" name="6C4BBA1E-AA5B-4E6E-9FFC-D4E27534FCEC" descr="6C4BBA1E-AA5B-4E6E-9FFC-D4E27534FCE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2486026"/>
            <a:ext cx="4675582" cy="387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93631" y="5495925"/>
            <a:ext cx="1978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Construction sector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3" idx="1"/>
          </p:cNvCxnSpPr>
          <p:nvPr/>
        </p:nvCxnSpPr>
        <p:spPr>
          <a:xfrm flipH="1" flipV="1">
            <a:off x="4514851" y="5680591"/>
            <a:ext cx="1678780" cy="1385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81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1365"/>
            <a:ext cx="7886700" cy="1325563"/>
          </a:xfrm>
        </p:spPr>
        <p:txBody>
          <a:bodyPr/>
          <a:lstStyle/>
          <a:p>
            <a:pPr algn="l"/>
            <a:r>
              <a:rPr lang="en-GB" dirty="0" smtClean="0"/>
              <a:t>EU Public Procurement Directive    </a:t>
            </a:r>
            <a:r>
              <a:rPr lang="en-GB" sz="4000" i="1" dirty="0" smtClean="0"/>
              <a:t>2016/2018</a:t>
            </a:r>
            <a:endParaRPr lang="en-US" i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56309">
            <a:off x="10593" y="1606397"/>
            <a:ext cx="4273297" cy="475318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709" y="6274278"/>
            <a:ext cx="436823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3"/>
          <p:cNvSpPr txBox="1">
            <a:spLocks/>
          </p:cNvSpPr>
          <p:nvPr/>
        </p:nvSpPr>
        <p:spPr bwMode="auto">
          <a:xfrm>
            <a:off x="3983001" y="1916832"/>
            <a:ext cx="4776790" cy="857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14582" tIns="57297" rIns="114582" bIns="57297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baseline="0">
                <a:solidFill>
                  <a:srgbClr val="FFFFFF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charset="0"/>
                <a:ea typeface="ヒラギノ角ゴ Pro W6" charset="0"/>
                <a:cs typeface="ヒラギノ角ゴ Pro W6" charset="0"/>
                <a:sym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charset="0"/>
                <a:ea typeface="ヒラギノ角ゴ Pro W6" charset="0"/>
                <a:cs typeface="ヒラギノ角ゴ Pro W6" charset="0"/>
                <a:sym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charset="0"/>
                <a:ea typeface="ヒラギノ角ゴ Pro W6" charset="0"/>
                <a:cs typeface="ヒラギノ角ゴ Pro W6" charset="0"/>
                <a:sym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charset="0"/>
                <a:ea typeface="ヒラギノ角ゴ Pro W6" charset="0"/>
                <a:cs typeface="ヒラギノ角ゴ Pro W6" charset="0"/>
                <a:sym typeface="Arial" pitchFamily="34" charset="0"/>
              </a:defRPr>
            </a:lvl5pPr>
            <a:lvl6pPr marL="457358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charset="0"/>
                <a:ea typeface="ヒラギノ角ゴ Pro W6" charset="0"/>
                <a:cs typeface="ヒラギノ角ゴ Pro W6" charset="0"/>
                <a:sym typeface="Arial" charset="0"/>
              </a:defRPr>
            </a:lvl6pPr>
            <a:lvl7pPr marL="914715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charset="0"/>
                <a:ea typeface="ヒラギノ角ゴ Pro W6" charset="0"/>
                <a:cs typeface="ヒラギノ角ゴ Pro W6" charset="0"/>
                <a:sym typeface="Arial" charset="0"/>
              </a:defRPr>
            </a:lvl7pPr>
            <a:lvl8pPr marL="1372071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charset="0"/>
                <a:ea typeface="ヒラギノ角ゴ Pro W6" charset="0"/>
                <a:cs typeface="ヒラギノ角ゴ Pro W6" charset="0"/>
                <a:sym typeface="Arial" charset="0"/>
              </a:defRPr>
            </a:lvl8pPr>
            <a:lvl9pPr marL="1829429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charset="0"/>
                <a:ea typeface="ヒラギノ角ゴ Pro W6" charset="0"/>
                <a:cs typeface="ヒラギノ角ゴ Pro W6" charset="0"/>
                <a:sym typeface="Arial" charset="0"/>
              </a:defRPr>
            </a:lvl9pPr>
          </a:lstStyle>
          <a:p>
            <a:pPr algn="r" defTabSz="814608"/>
            <a:r>
              <a:rPr lang="en-US" altLang="zh-CN" sz="16800" kern="0" dirty="0" smtClean="0">
                <a:solidFill>
                  <a:srgbClr val="002060"/>
                </a:solidFill>
                <a:latin typeface="Arial" pitchFamily="34" charset="0"/>
                <a:ea typeface="宋体"/>
                <a:cs typeface="Arial" pitchFamily="34" charset="0"/>
              </a:rPr>
              <a:t>BIM</a:t>
            </a:r>
            <a:endParaRPr lang="en-US" sz="16800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448" y="3407252"/>
            <a:ext cx="4956866" cy="27363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4043939" y="5351468"/>
            <a:ext cx="4941422" cy="792088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91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Senaatti kiinteistö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277" y="1728237"/>
            <a:ext cx="1207294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714" y="304927"/>
            <a:ext cx="9214090" cy="1325563"/>
          </a:xfrm>
        </p:spPr>
        <p:txBody>
          <a:bodyPr/>
          <a:lstStyle/>
          <a:p>
            <a:r>
              <a:rPr lang="en-GB" dirty="0" smtClean="0"/>
              <a:t>European national </a:t>
            </a:r>
            <a:r>
              <a:rPr lang="en-GB" dirty="0"/>
              <a:t>digital </a:t>
            </a:r>
            <a:r>
              <a:rPr lang="en-GB" dirty="0" smtClean="0"/>
              <a:t>programmes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319" y="1447005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Germany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Finland</a:t>
            </a:r>
          </a:p>
          <a:p>
            <a:pPr marL="0" indent="0">
              <a:buNone/>
            </a:pPr>
            <a:r>
              <a:rPr lang="en-GB" dirty="0" smtClean="0"/>
              <a:t>France</a:t>
            </a:r>
          </a:p>
          <a:p>
            <a:pPr marL="0" indent="0">
              <a:buNone/>
            </a:pPr>
            <a:r>
              <a:rPr lang="en-GB" dirty="0" smtClean="0"/>
              <a:t>Netherlands</a:t>
            </a:r>
          </a:p>
          <a:p>
            <a:pPr marL="0" indent="0">
              <a:buNone/>
            </a:pPr>
            <a:r>
              <a:rPr lang="en-GB" dirty="0" smtClean="0"/>
              <a:t>Norway</a:t>
            </a:r>
          </a:p>
          <a:p>
            <a:pPr marL="0" indent="0">
              <a:buNone/>
            </a:pPr>
            <a:r>
              <a:rPr lang="en-GB" dirty="0" smtClean="0"/>
              <a:t>Spain</a:t>
            </a:r>
          </a:p>
          <a:p>
            <a:pPr marL="0" indent="0">
              <a:buNone/>
            </a:pPr>
            <a:r>
              <a:rPr lang="en-GB" dirty="0" smtClean="0"/>
              <a:t>UK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Bâtiment numériq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324" y="1728237"/>
            <a:ext cx="1381180" cy="1349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39614" y="2504003"/>
            <a:ext cx="501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00ACE5"/>
                </a:solidFill>
                <a:latin typeface="Noto Sans"/>
              </a:rPr>
              <a:t>Plan </a:t>
            </a:r>
            <a:r>
              <a:rPr lang="fr-FR" b="1" dirty="0">
                <a:solidFill>
                  <a:srgbClr val="BECD00"/>
                </a:solidFill>
                <a:latin typeface="Noto Sans"/>
              </a:rPr>
              <a:t>Transition Numérique</a:t>
            </a:r>
            <a:r>
              <a:rPr lang="fr-FR" b="1" dirty="0">
                <a:solidFill>
                  <a:srgbClr val="00ACE5"/>
                </a:solidFill>
                <a:latin typeface="Noto Sans"/>
              </a:rPr>
              <a:t> dans le Bâtiment</a:t>
            </a:r>
            <a:endParaRPr lang="fr-FR" b="1" i="0" dirty="0">
              <a:solidFill>
                <a:srgbClr val="00ACE5"/>
              </a:solidFill>
              <a:effectLst/>
              <a:latin typeface="Noto Sans"/>
            </a:endParaRPr>
          </a:p>
        </p:txBody>
      </p:sp>
      <p:pic>
        <p:nvPicPr>
          <p:cNvPr id="2052" name="Picture 4" descr="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21" y="1372631"/>
            <a:ext cx="1327247" cy="54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839667" y="4031278"/>
            <a:ext cx="8819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FFC000"/>
                </a:solidFill>
                <a:latin typeface="Times New Roman"/>
              </a:rPr>
              <a:t>esBIM</a:t>
            </a:r>
            <a:endParaRPr lang="en-US" sz="2000" dirty="0">
              <a:solidFill>
                <a:srgbClr val="FFC000"/>
              </a:solidFill>
            </a:endParaRPr>
          </a:p>
        </p:txBody>
      </p:sp>
      <p:pic>
        <p:nvPicPr>
          <p:cNvPr id="2053" name="Picture 5" descr="C:\Users\adamm\Desktop\BTG 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667" y="4527557"/>
            <a:ext cx="1458515" cy="44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277" y="3470362"/>
            <a:ext cx="1435894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948906" y="5406560"/>
            <a:ext cx="7787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en-GB" sz="2000" dirty="0"/>
              <a:t>Many BIM policies and programmes; and BIM Task Groups</a:t>
            </a:r>
          </a:p>
          <a:p>
            <a:pPr algn="r">
              <a:lnSpc>
                <a:spcPct val="70000"/>
              </a:lnSpc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Beaucoup politiques et programmes BIM; et BIM groupes de travail</a:t>
            </a:r>
            <a:endParaRPr lang="en-GB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9" name="Picture 11" descr="http://tse3.mm.bing.net/th?id=OIP.M27139040dd02a97d9ce81249d0cca424H0&amp;pid=15.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545" y="2892391"/>
            <a:ext cx="363936" cy="94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19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5255"/>
            <a:ext cx="8469882" cy="1325563"/>
          </a:xfrm>
        </p:spPr>
        <p:txBody>
          <a:bodyPr/>
          <a:lstStyle/>
          <a:p>
            <a:r>
              <a:rPr lang="en-GB" dirty="0" smtClean="0"/>
              <a:t>European Public Purchasing Power</a:t>
            </a:r>
            <a:endParaRPr lang="en-US" dirty="0"/>
          </a:p>
        </p:txBody>
      </p:sp>
      <p:pic>
        <p:nvPicPr>
          <p:cNvPr id="6" name="Picture 8" descr="File:European Economic Area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931" y="-550505"/>
            <a:ext cx="4435673" cy="452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74" y="3808544"/>
            <a:ext cx="7964076" cy="3052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4" descr="Flag of the United Kingdom.sv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382" y="2034411"/>
            <a:ext cx="603830" cy="4778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Flag of Germany.sv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654" y="2809879"/>
            <a:ext cx="560417" cy="49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Flag of Ireland.sv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490" y="2788525"/>
            <a:ext cx="578638" cy="50979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Flag of Austria.sv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4304" y="2033991"/>
            <a:ext cx="601301" cy="56063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8" descr="Flag of Denmark.sv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160" y="2034411"/>
            <a:ext cx="587969" cy="54503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Flag of Estonia.sv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2046904"/>
            <a:ext cx="540434" cy="53254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6" descr="Flag of Finland.svg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446" y="2819948"/>
            <a:ext cx="603590" cy="49086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Flag of France.sv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573" y="2021291"/>
            <a:ext cx="614990" cy="56860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Flag of Iceland.sv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173" y="2819949"/>
            <a:ext cx="615471" cy="49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2" descr="Flag of Italy.svg">
            <a:hlinkClick r:id="rId24"/>
          </p:cNvPr>
          <p:cNvPicPr>
            <a:picLocks noChangeAspect="1" noChangeArrowheads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572" y="2034203"/>
            <a:ext cx="612049" cy="55569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 descr="Flag of Norway.svg">
            <a:hlinkClick r:id="rId26"/>
          </p:cNvPr>
          <p:cNvPicPr>
            <a:picLocks noChangeAspect="1" noChangeArrowheads="1"/>
          </p:cNvPicPr>
          <p:nvPr/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27" y="2046903"/>
            <a:ext cx="615719" cy="547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0" descr="Flag of the Netherlands.svg">
            <a:hlinkClick r:id="rId28"/>
          </p:cNvPr>
          <p:cNvPicPr>
            <a:picLocks noChangeAspect="1" noChangeArrowheads="1"/>
          </p:cNvPicPr>
          <p:nvPr/>
        </p:nvPicPr>
        <p:blipFill>
          <a:blip r:embed="rId2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077" y="2034411"/>
            <a:ext cx="552065" cy="56021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Flag of Portugal.svg">
            <a:hlinkClick r:id="rId30"/>
          </p:cNvPr>
          <p:cNvPicPr>
            <a:picLocks noChangeAspect="1" noChangeArrowheads="1"/>
          </p:cNvPicPr>
          <p:nvPr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718" y="2021291"/>
            <a:ext cx="615719" cy="54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2" descr="Flag of Sweden.svg">
            <a:hlinkClick r:id="rId32"/>
          </p:cNvPr>
          <p:cNvPicPr>
            <a:picLocks noChangeAspect="1" noChangeArrowheads="1"/>
          </p:cNvPicPr>
          <p:nvPr/>
        </p:nvPicPr>
        <p:blipFill>
          <a:blip r:embed="rId3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037" y="2003604"/>
            <a:ext cx="588869" cy="57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File:Flag of Slovakia.svg">
            <a:hlinkClick r:id="rId34"/>
          </p:cNvPr>
          <p:cNvPicPr>
            <a:picLocks noChangeAspect="1" noChangeArrowheads="1"/>
          </p:cNvPicPr>
          <p:nvPr/>
        </p:nvPicPr>
        <p:blipFill>
          <a:blip r:embed="rId3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0" y="2831327"/>
            <a:ext cx="590243" cy="50411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13039" y="1492297"/>
            <a:ext cx="6928692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r">
              <a:lnSpc>
                <a:spcPct val="80000"/>
              </a:lnSpc>
              <a:spcBef>
                <a:spcPts val="1000"/>
              </a:spcBef>
            </a:pP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Combinant européenne sur les achats publics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5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286" y="127735"/>
            <a:ext cx="7886700" cy="1325563"/>
          </a:xfrm>
        </p:spPr>
        <p:txBody>
          <a:bodyPr/>
          <a:lstStyle/>
          <a:p>
            <a:r>
              <a:rPr lang="en-GB" dirty="0" smtClean="0"/>
              <a:t>Introducing BIM to procurement models to;</a:t>
            </a:r>
            <a:endParaRPr lang="en-US" dirty="0"/>
          </a:p>
        </p:txBody>
      </p:sp>
      <p:pic>
        <p:nvPicPr>
          <p:cNvPr id="4" name="Picture 2" descr="http://www.youreuropemap.com/blank_europe_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891" y="953938"/>
            <a:ext cx="4655085" cy="4549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6296232" y="3138432"/>
            <a:ext cx="94622" cy="1458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16200" y="3089046"/>
            <a:ext cx="94622" cy="1458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861697" y="-248211"/>
            <a:ext cx="94622" cy="1458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860359" y="4438338"/>
            <a:ext cx="94622" cy="1458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34472" y="3138432"/>
            <a:ext cx="94622" cy="1458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486833" y="3619695"/>
            <a:ext cx="94622" cy="1458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en-US"/>
          </a:p>
        </p:txBody>
      </p: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3632244818"/>
              </p:ext>
            </p:extLst>
          </p:nvPr>
        </p:nvGraphicFramePr>
        <p:xfrm>
          <a:off x="885321" y="5268941"/>
          <a:ext cx="5406390" cy="2301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Content Placeholder 5"/>
          <p:cNvSpPr txBox="1">
            <a:spLocks/>
          </p:cNvSpPr>
          <p:nvPr/>
        </p:nvSpPr>
        <p:spPr>
          <a:xfrm>
            <a:off x="215661" y="1934570"/>
            <a:ext cx="4539652" cy="24547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Reduce waste</a:t>
            </a:r>
          </a:p>
          <a:p>
            <a:r>
              <a:rPr lang="en-GB" sz="2400" dirty="0" smtClean="0"/>
              <a:t>Improve social outcomes</a:t>
            </a:r>
          </a:p>
          <a:p>
            <a:r>
              <a:rPr lang="en-GB" sz="2400" dirty="0" smtClean="0"/>
              <a:t>Value for money</a:t>
            </a:r>
          </a:p>
          <a:p>
            <a:r>
              <a:rPr lang="en-GB" sz="2400" dirty="0" smtClean="0"/>
              <a:t>Whole-life thinking</a:t>
            </a:r>
          </a:p>
          <a:p>
            <a:r>
              <a:rPr lang="en-GB" sz="2400" dirty="0" smtClean="0"/>
              <a:t>Stimulate competitiveness</a:t>
            </a:r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1879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660" y="431805"/>
            <a:ext cx="7886700" cy="1325563"/>
          </a:xfrm>
        </p:spPr>
        <p:txBody>
          <a:bodyPr/>
          <a:lstStyle/>
          <a:p>
            <a:r>
              <a:rPr lang="en-GB" dirty="0" smtClean="0"/>
              <a:t>Thank you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81596" y="5732217"/>
            <a:ext cx="6236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adam.matthews.eu@outlook.com</a:t>
            </a:r>
            <a:endParaRPr lang="en-GB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+44 7980 756 684</a:t>
            </a:r>
          </a:p>
          <a:p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7604" y="3281984"/>
            <a:ext cx="59003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Stimulating innovation through public procurement; a digital single market for construction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01951" y="4623908"/>
            <a:ext cx="5931694" cy="942263"/>
          </a:xfrm>
          <a:prstGeom prst="rect">
            <a:avLst/>
          </a:prstGeom>
          <a:noFill/>
        </p:spPr>
        <p:txBody>
          <a:bodyPr lIns="64412" tIns="32235" rIns="64412" bIns="32235">
            <a:spAutoFit/>
          </a:bodyPr>
          <a:lstStyle/>
          <a:p>
            <a:pPr defTabSz="449919">
              <a:defRPr/>
            </a:pPr>
            <a:endParaRPr lang="en-GB" sz="3300" b="1" dirty="0">
              <a:solidFill>
                <a:srgbClr val="F39200"/>
              </a:solidFill>
              <a:cs typeface="Arial" pitchFamily="34" charset="0"/>
            </a:endParaRPr>
          </a:p>
          <a:p>
            <a:pPr defTabSz="449919">
              <a:defRPr/>
            </a:pPr>
            <a:r>
              <a:rPr lang="en-GB" sz="2400" b="1" dirty="0" smtClean="0">
                <a:solidFill>
                  <a:srgbClr val="0070C0"/>
                </a:solidFill>
                <a:cs typeface="Arial" pitchFamily="34" charset="0"/>
              </a:rPr>
              <a:t>BIM Task Group</a:t>
            </a:r>
          </a:p>
        </p:txBody>
      </p:sp>
      <p:pic>
        <p:nvPicPr>
          <p:cNvPr id="8" name="Picture 8" descr="File:European Economic Area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979" y="-1"/>
            <a:ext cx="4685144" cy="477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11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8834</TotalTime>
  <Words>295</Words>
  <Application>Microsoft Office PowerPoint</Application>
  <PresentationFormat>On-screen Show (4:3)</PresentationFormat>
  <Paragraphs>77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European infrastructure and construction challenges</vt:lpstr>
      <vt:lpstr>PowerPoint Presentation</vt:lpstr>
      <vt:lpstr>Under-investment in technology</vt:lpstr>
      <vt:lpstr>EU Public Procurement Directive    2016/2018</vt:lpstr>
      <vt:lpstr>European national digital programmes</vt:lpstr>
      <vt:lpstr>European Public Purchasing Power</vt:lpstr>
      <vt:lpstr>Introducing BIM to procurement models to;</vt:lpstr>
      <vt:lpstr>Thank you</vt:lpstr>
    </vt:vector>
  </TitlesOfParts>
  <Company>Arup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Matthews</dc:creator>
  <cp:lastModifiedBy>Adam Matthews</cp:lastModifiedBy>
  <cp:revision>113</cp:revision>
  <cp:lastPrinted>2015-05-17T12:55:13Z</cp:lastPrinted>
  <dcterms:created xsi:type="dcterms:W3CDTF">2015-02-20T21:06:03Z</dcterms:created>
  <dcterms:modified xsi:type="dcterms:W3CDTF">2015-10-26T15:39:47Z</dcterms:modified>
</cp:coreProperties>
</file>