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xml" ContentType="application/vnd.openxmlformats-officedocument.themeOverr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77" r:id="rId2"/>
    <p:sldId id="258" r:id="rId3"/>
    <p:sldId id="273" r:id="rId4"/>
    <p:sldId id="261" r:id="rId5"/>
    <p:sldId id="259" r:id="rId6"/>
    <p:sldId id="260" r:id="rId7"/>
    <p:sldId id="276" r:id="rId8"/>
    <p:sldId id="278" r:id="rId9"/>
    <p:sldId id="281" r:id="rId10"/>
    <p:sldId id="263" r:id="rId11"/>
    <p:sldId id="279" r:id="rId12"/>
    <p:sldId id="266" r:id="rId13"/>
    <p:sldId id="267" r:id="rId14"/>
    <p:sldId id="268" r:id="rId15"/>
    <p:sldId id="275" r:id="rId16"/>
    <p:sldId id="270" r:id="rId17"/>
    <p:sldId id="269"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1" autoAdjust="0"/>
    <p:restoredTop sz="58491" autoAdjust="0"/>
  </p:normalViewPr>
  <p:slideViewPr>
    <p:cSldViewPr snapToGrid="0">
      <p:cViewPr varScale="1">
        <p:scale>
          <a:sx n="50" d="100"/>
          <a:sy n="50" d="100"/>
        </p:scale>
        <p:origin x="132" y="42"/>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DCD992-6B30-4255-BDA8-022D4F2E674C}"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s-ES"/>
        </a:p>
      </dgm:t>
    </dgm:pt>
    <dgm:pt modelId="{7DDF8582-2673-4CCE-A05B-A0D31BD568C8}">
      <dgm:prSet phldrT="[Texto]"/>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dgm:spPr>
      <dgm:t>
        <a:bodyPr/>
        <a:lstStyle/>
        <a:p>
          <a:r>
            <a:rPr lang="es-ES" dirty="0" smtClean="0">
              <a:latin typeface="+mn-lt"/>
            </a:rPr>
            <a:t>PREPARATION STAGE</a:t>
          </a:r>
          <a:endParaRPr lang="es-ES" dirty="0">
            <a:latin typeface="+mn-lt"/>
          </a:endParaRPr>
        </a:p>
      </dgm:t>
    </dgm:pt>
    <dgm:pt modelId="{6D0BEC30-773D-4112-9DDC-5A4610ACCAEE}" type="parTrans" cxnId="{F8E7C886-E54B-4A6B-BD4E-5D0712030259}">
      <dgm:prSet/>
      <dgm:spPr/>
      <dgm:t>
        <a:bodyPr/>
        <a:lstStyle/>
        <a:p>
          <a:endParaRPr lang="es-ES"/>
        </a:p>
      </dgm:t>
    </dgm:pt>
    <dgm:pt modelId="{B248CCAA-E413-4410-ACF8-96AC61B96B6F}" type="sibTrans" cxnId="{F8E7C886-E54B-4A6B-BD4E-5D0712030259}">
      <dgm:prSet/>
      <dgm:spPr/>
      <dgm:t>
        <a:bodyPr/>
        <a:lstStyle/>
        <a:p>
          <a:endParaRPr lang="es-ES"/>
        </a:p>
      </dgm:t>
    </dgm:pt>
    <dgm:pt modelId="{EC8B4BBF-8CC6-441C-81BA-83CE4C81052C}">
      <dgm:prSet phldrT="[Texto]" custT="1"/>
      <dgm:spPr/>
      <dgm:t>
        <a:bodyPr/>
        <a:lstStyle/>
        <a:p>
          <a:r>
            <a:rPr lang="en-US" sz="2000" noProof="0" dirty="0" smtClean="0"/>
            <a:t>Public procurers draw up  common requirements specification for the desired solution</a:t>
          </a:r>
          <a:endParaRPr lang="en-US" sz="2000" noProof="0" dirty="0"/>
        </a:p>
      </dgm:t>
    </dgm:pt>
    <dgm:pt modelId="{6D278295-80CB-4F91-932C-B51D1C80E7E0}" type="parTrans" cxnId="{5931810E-616B-4935-91D3-FDF0C9E0C240}">
      <dgm:prSet/>
      <dgm:spPr/>
      <dgm:t>
        <a:bodyPr/>
        <a:lstStyle/>
        <a:p>
          <a:endParaRPr lang="es-ES"/>
        </a:p>
      </dgm:t>
    </dgm:pt>
    <dgm:pt modelId="{CC14BE46-1E23-46E8-B452-527AFA499B81}" type="sibTrans" cxnId="{5931810E-616B-4935-91D3-FDF0C9E0C240}">
      <dgm:prSet/>
      <dgm:spPr/>
      <dgm:t>
        <a:bodyPr/>
        <a:lstStyle/>
        <a:p>
          <a:endParaRPr lang="es-ES"/>
        </a:p>
      </dgm:t>
    </dgm:pt>
    <dgm:pt modelId="{9A88BE8D-1E44-41B8-B07C-E9F426B0E8AF}">
      <dgm:prSet phldrT="[Texto]"/>
      <dgm:spPr>
        <a:solidFill>
          <a:schemeClr val="accent5">
            <a:lumMod val="40000"/>
            <a:lumOff val="60000"/>
          </a:schemeClr>
        </a:solidFill>
        <a:ln>
          <a:solidFill>
            <a:schemeClr val="accent4">
              <a:lumMod val="20000"/>
              <a:lumOff val="80000"/>
            </a:schemeClr>
          </a:solidFill>
        </a:ln>
      </dgm:spPr>
      <dgm:t>
        <a:bodyPr/>
        <a:lstStyle/>
        <a:p>
          <a:r>
            <a:rPr lang="es-ES" dirty="0" smtClean="0">
              <a:latin typeface="+mn-lt"/>
            </a:rPr>
            <a:t>EXECUTION STAGE</a:t>
          </a:r>
          <a:endParaRPr lang="es-ES" dirty="0">
            <a:latin typeface="+mn-lt"/>
          </a:endParaRPr>
        </a:p>
      </dgm:t>
    </dgm:pt>
    <dgm:pt modelId="{A79ED40C-9A7F-4249-B9FF-0B0F7FA7064B}" type="parTrans" cxnId="{14C1F95E-2CAE-49E8-B48A-07433EA16C61}">
      <dgm:prSet/>
      <dgm:spPr/>
      <dgm:t>
        <a:bodyPr/>
        <a:lstStyle/>
        <a:p>
          <a:endParaRPr lang="es-ES"/>
        </a:p>
      </dgm:t>
    </dgm:pt>
    <dgm:pt modelId="{E9B2FA2C-E04A-460A-B4E2-200D3DA1A38B}" type="sibTrans" cxnId="{14C1F95E-2CAE-49E8-B48A-07433EA16C61}">
      <dgm:prSet/>
      <dgm:spPr/>
      <dgm:t>
        <a:bodyPr/>
        <a:lstStyle/>
        <a:p>
          <a:endParaRPr lang="es-ES"/>
        </a:p>
      </dgm:t>
    </dgm:pt>
    <dgm:pt modelId="{7D90B868-FC3D-4620-A020-6AC03D8252F7}">
      <dgm:prSet phldrT="[Texto]" custT="1"/>
      <dgm:spPr>
        <a:solidFill>
          <a:schemeClr val="accent5">
            <a:lumMod val="75000"/>
          </a:schemeClr>
        </a:solidFill>
      </dgm:spPr>
      <dgm:t>
        <a:bodyPr/>
        <a:lstStyle/>
        <a:p>
          <a:r>
            <a:rPr lang="es-ES" sz="2000" dirty="0" err="1" smtClean="0"/>
            <a:t>The</a:t>
          </a:r>
          <a:r>
            <a:rPr lang="es-ES" sz="2000" dirty="0" smtClean="0"/>
            <a:t> lead </a:t>
          </a:r>
          <a:r>
            <a:rPr lang="es-ES" sz="2000" dirty="0" err="1" smtClean="0"/>
            <a:t>contracting</a:t>
          </a:r>
          <a:r>
            <a:rPr lang="es-ES" sz="2000" dirty="0" smtClean="0"/>
            <a:t> </a:t>
          </a:r>
          <a:r>
            <a:rPr lang="es-ES" sz="2000" dirty="0" err="1" smtClean="0"/>
            <a:t>authority</a:t>
          </a:r>
          <a:r>
            <a:rPr lang="es-ES" sz="2000" dirty="0" smtClean="0"/>
            <a:t> </a:t>
          </a:r>
          <a:r>
            <a:rPr lang="es-ES" sz="2000" dirty="0" err="1" smtClean="0"/>
            <a:t>will</a:t>
          </a:r>
          <a:r>
            <a:rPr lang="es-ES" sz="2000" dirty="0" smtClean="0"/>
            <a:t> </a:t>
          </a:r>
          <a:r>
            <a:rPr lang="es-ES" sz="2000" dirty="0" err="1" smtClean="0"/>
            <a:t>launch</a:t>
          </a:r>
          <a:r>
            <a:rPr lang="es-ES" sz="2000" dirty="0" smtClean="0"/>
            <a:t> a </a:t>
          </a:r>
          <a:r>
            <a:rPr lang="es-ES" sz="2000" dirty="0" err="1" smtClean="0"/>
            <a:t>European</a:t>
          </a:r>
          <a:r>
            <a:rPr lang="es-ES" sz="2000" dirty="0" smtClean="0"/>
            <a:t> </a:t>
          </a:r>
          <a:r>
            <a:rPr lang="es-ES" sz="2000" dirty="0" err="1" smtClean="0"/>
            <a:t>wide</a:t>
          </a:r>
          <a:r>
            <a:rPr lang="es-ES" sz="2000" dirty="0" smtClean="0"/>
            <a:t> </a:t>
          </a:r>
          <a:r>
            <a:rPr lang="es-ES" sz="2000" dirty="0" err="1" smtClean="0"/>
            <a:t>published</a:t>
          </a:r>
          <a:r>
            <a:rPr lang="es-ES" sz="2000" dirty="0" smtClean="0"/>
            <a:t> </a:t>
          </a:r>
          <a:r>
            <a:rPr lang="en-US" sz="2000" noProof="0" dirty="0" smtClean="0"/>
            <a:t>open</a:t>
          </a:r>
          <a:r>
            <a:rPr lang="es-ES" sz="2000" dirty="0" smtClean="0"/>
            <a:t> PCP </a:t>
          </a:r>
          <a:r>
            <a:rPr lang="es-ES" sz="2000" dirty="0" err="1" smtClean="0"/>
            <a:t>call</a:t>
          </a:r>
          <a:r>
            <a:rPr lang="es-ES" sz="2000" dirty="0" smtClean="0"/>
            <a:t> </a:t>
          </a:r>
          <a:r>
            <a:rPr lang="es-ES" sz="2000" dirty="0" err="1" smtClean="0"/>
            <a:t>for</a:t>
          </a:r>
          <a:r>
            <a:rPr lang="es-ES" sz="2000" dirty="0" smtClean="0"/>
            <a:t> tender</a:t>
          </a:r>
          <a:endParaRPr lang="es-ES" sz="2000" dirty="0"/>
        </a:p>
      </dgm:t>
    </dgm:pt>
    <dgm:pt modelId="{51A96DA5-CC2B-4CD3-BF5D-027AF1D846C5}" type="parTrans" cxnId="{EEFFC3FE-A7D3-45F2-B6E0-1B35CD98008B}">
      <dgm:prSet/>
      <dgm:spPr/>
      <dgm:t>
        <a:bodyPr/>
        <a:lstStyle/>
        <a:p>
          <a:endParaRPr lang="es-ES"/>
        </a:p>
      </dgm:t>
    </dgm:pt>
    <dgm:pt modelId="{394D0D72-AC12-454C-92EE-F5D894D8BDF1}" type="sibTrans" cxnId="{EEFFC3FE-A7D3-45F2-B6E0-1B35CD98008B}">
      <dgm:prSet/>
      <dgm:spPr/>
      <dgm:t>
        <a:bodyPr/>
        <a:lstStyle/>
        <a:p>
          <a:endParaRPr lang="es-ES"/>
        </a:p>
      </dgm:t>
    </dgm:pt>
    <dgm:pt modelId="{0D40779F-33A9-4F0A-ADE3-C7B784493961}">
      <dgm:prSet phldrT="[Texto]" custT="1"/>
      <dgm:spPr>
        <a:solidFill>
          <a:schemeClr val="accent5">
            <a:lumMod val="75000"/>
          </a:schemeClr>
        </a:solidFill>
        <a:ln>
          <a:solidFill>
            <a:schemeClr val="accent4">
              <a:lumMod val="60000"/>
              <a:lumOff val="40000"/>
            </a:schemeClr>
          </a:solidFill>
        </a:ln>
      </dgm:spPr>
      <dgm:t>
        <a:bodyPr/>
        <a:lstStyle/>
        <a:p>
          <a:r>
            <a:rPr lang="en-US" sz="2000" noProof="0" dirty="0" smtClean="0"/>
            <a:t>Run the procurement in three phases.</a:t>
          </a:r>
          <a:endParaRPr lang="en-US" sz="2000" noProof="0" dirty="0"/>
        </a:p>
      </dgm:t>
    </dgm:pt>
    <dgm:pt modelId="{A339B56D-A412-4877-96D9-0AB8C03D495E}" type="parTrans" cxnId="{5AFB9809-B0EF-4DA9-A7FD-9F8706625324}">
      <dgm:prSet/>
      <dgm:spPr/>
      <dgm:t>
        <a:bodyPr/>
        <a:lstStyle/>
        <a:p>
          <a:endParaRPr lang="es-ES"/>
        </a:p>
      </dgm:t>
    </dgm:pt>
    <dgm:pt modelId="{165CC1DE-F621-4C1F-80CE-A2728D162282}" type="sibTrans" cxnId="{5AFB9809-B0EF-4DA9-A7FD-9F8706625324}">
      <dgm:prSet/>
      <dgm:spPr/>
      <dgm:t>
        <a:bodyPr/>
        <a:lstStyle/>
        <a:p>
          <a:endParaRPr lang="es-ES"/>
        </a:p>
      </dgm:t>
    </dgm:pt>
    <dgm:pt modelId="{78A4FCBB-88CA-45F5-9C7F-6BF3B539CF59}">
      <dgm:prSet phldrT="[Texto]" custT="1"/>
      <dgm:spPr/>
      <dgm:t>
        <a:bodyPr/>
        <a:lstStyle/>
        <a:p>
          <a:r>
            <a:rPr lang="en-US" sz="2000" noProof="0" dirty="0" smtClean="0"/>
            <a:t>Setup the process for executing the joint cross-border PCP call for tender</a:t>
          </a:r>
          <a:endParaRPr lang="en-US" sz="2000" noProof="0" dirty="0"/>
        </a:p>
      </dgm:t>
    </dgm:pt>
    <dgm:pt modelId="{531FB92D-2610-4209-A498-A9134712E30C}" type="sibTrans" cxnId="{0E365CBE-8624-4EAD-B7FF-316E6258D37C}">
      <dgm:prSet/>
      <dgm:spPr/>
      <dgm:t>
        <a:bodyPr/>
        <a:lstStyle/>
        <a:p>
          <a:endParaRPr lang="es-ES"/>
        </a:p>
      </dgm:t>
    </dgm:pt>
    <dgm:pt modelId="{B8D29281-822B-4545-8BC4-97F48E40918F}" type="parTrans" cxnId="{0E365CBE-8624-4EAD-B7FF-316E6258D37C}">
      <dgm:prSet/>
      <dgm:spPr/>
      <dgm:t>
        <a:bodyPr/>
        <a:lstStyle/>
        <a:p>
          <a:endParaRPr lang="es-ES"/>
        </a:p>
      </dgm:t>
    </dgm:pt>
    <dgm:pt modelId="{D17D5A25-EBB8-4022-B31E-3D2329710D03}" type="pres">
      <dgm:prSet presAssocID="{80DCD992-6B30-4255-BDA8-022D4F2E674C}" presName="theList" presStyleCnt="0">
        <dgm:presLayoutVars>
          <dgm:dir/>
          <dgm:animLvl val="lvl"/>
          <dgm:resizeHandles val="exact"/>
        </dgm:presLayoutVars>
      </dgm:prSet>
      <dgm:spPr/>
      <dgm:t>
        <a:bodyPr/>
        <a:lstStyle/>
        <a:p>
          <a:endParaRPr lang="es-ES"/>
        </a:p>
      </dgm:t>
    </dgm:pt>
    <dgm:pt modelId="{CA189007-F973-40C3-B27E-38C971993B22}" type="pres">
      <dgm:prSet presAssocID="{7DDF8582-2673-4CCE-A05B-A0D31BD568C8}" presName="compNode" presStyleCnt="0"/>
      <dgm:spPr/>
    </dgm:pt>
    <dgm:pt modelId="{D2AEAE29-8E16-45E5-B1A5-6A7E8C422EFB}" type="pres">
      <dgm:prSet presAssocID="{7DDF8582-2673-4CCE-A05B-A0D31BD568C8}" presName="aNode" presStyleLbl="bgShp" presStyleIdx="0" presStyleCnt="2" custScaleY="99443" custLinFactNeighborX="-2156" custLinFactNeighborY="5284"/>
      <dgm:spPr/>
      <dgm:t>
        <a:bodyPr/>
        <a:lstStyle/>
        <a:p>
          <a:endParaRPr lang="es-ES"/>
        </a:p>
      </dgm:t>
    </dgm:pt>
    <dgm:pt modelId="{90BEE7FE-2A0C-4D8D-9FB6-74C2608DABBF}" type="pres">
      <dgm:prSet presAssocID="{7DDF8582-2673-4CCE-A05B-A0D31BD568C8}" presName="textNode" presStyleLbl="bgShp" presStyleIdx="0" presStyleCnt="2"/>
      <dgm:spPr/>
      <dgm:t>
        <a:bodyPr/>
        <a:lstStyle/>
        <a:p>
          <a:endParaRPr lang="es-ES"/>
        </a:p>
      </dgm:t>
    </dgm:pt>
    <dgm:pt modelId="{4BB54EB4-85D8-488C-BBC2-488CE74AA04C}" type="pres">
      <dgm:prSet presAssocID="{7DDF8582-2673-4CCE-A05B-A0D31BD568C8}" presName="compChildNode" presStyleCnt="0"/>
      <dgm:spPr/>
    </dgm:pt>
    <dgm:pt modelId="{B9408E5D-3175-4441-B164-D16C5A29281B}" type="pres">
      <dgm:prSet presAssocID="{7DDF8582-2673-4CCE-A05B-A0D31BD568C8}" presName="theInnerList" presStyleCnt="0"/>
      <dgm:spPr/>
    </dgm:pt>
    <dgm:pt modelId="{50824B35-148C-47FD-8B35-A40D8F2611BD}" type="pres">
      <dgm:prSet presAssocID="{EC8B4BBF-8CC6-441C-81BA-83CE4C81052C}" presName="childNode" presStyleLbl="node1" presStyleIdx="0" presStyleCnt="4">
        <dgm:presLayoutVars>
          <dgm:bulletEnabled val="1"/>
        </dgm:presLayoutVars>
      </dgm:prSet>
      <dgm:spPr/>
      <dgm:t>
        <a:bodyPr/>
        <a:lstStyle/>
        <a:p>
          <a:endParaRPr lang="es-ES"/>
        </a:p>
      </dgm:t>
    </dgm:pt>
    <dgm:pt modelId="{38E49D4E-1052-4BE5-9AC0-AE998C5C7578}" type="pres">
      <dgm:prSet presAssocID="{EC8B4BBF-8CC6-441C-81BA-83CE4C81052C}" presName="aSpace2" presStyleCnt="0"/>
      <dgm:spPr/>
    </dgm:pt>
    <dgm:pt modelId="{5808041F-1EB9-42E5-A659-DFE6B0D0EEA0}" type="pres">
      <dgm:prSet presAssocID="{78A4FCBB-88CA-45F5-9C7F-6BF3B539CF59}" presName="childNode" presStyleLbl="node1" presStyleIdx="1" presStyleCnt="4">
        <dgm:presLayoutVars>
          <dgm:bulletEnabled val="1"/>
        </dgm:presLayoutVars>
      </dgm:prSet>
      <dgm:spPr/>
      <dgm:t>
        <a:bodyPr/>
        <a:lstStyle/>
        <a:p>
          <a:endParaRPr lang="es-ES"/>
        </a:p>
      </dgm:t>
    </dgm:pt>
    <dgm:pt modelId="{88FEC171-D529-4ED6-A97C-8D96CACCE3A8}" type="pres">
      <dgm:prSet presAssocID="{7DDF8582-2673-4CCE-A05B-A0D31BD568C8}" presName="aSpace" presStyleCnt="0"/>
      <dgm:spPr/>
    </dgm:pt>
    <dgm:pt modelId="{7B1BC75D-7528-49C2-82C6-7C949398B4E7}" type="pres">
      <dgm:prSet presAssocID="{9A88BE8D-1E44-41B8-B07C-E9F426B0E8AF}" presName="compNode" presStyleCnt="0"/>
      <dgm:spPr/>
    </dgm:pt>
    <dgm:pt modelId="{B8960C78-03C0-4FF1-864C-CC3B1443B9CA}" type="pres">
      <dgm:prSet presAssocID="{9A88BE8D-1E44-41B8-B07C-E9F426B0E8AF}" presName="aNode" presStyleLbl="bgShp" presStyleIdx="1" presStyleCnt="2" custScaleY="98049"/>
      <dgm:spPr/>
      <dgm:t>
        <a:bodyPr/>
        <a:lstStyle/>
        <a:p>
          <a:endParaRPr lang="es-ES"/>
        </a:p>
      </dgm:t>
    </dgm:pt>
    <dgm:pt modelId="{E401DEA0-F7DB-421D-8FDC-B952F1A627EB}" type="pres">
      <dgm:prSet presAssocID="{9A88BE8D-1E44-41B8-B07C-E9F426B0E8AF}" presName="textNode" presStyleLbl="bgShp" presStyleIdx="1" presStyleCnt="2"/>
      <dgm:spPr/>
      <dgm:t>
        <a:bodyPr/>
        <a:lstStyle/>
        <a:p>
          <a:endParaRPr lang="es-ES"/>
        </a:p>
      </dgm:t>
    </dgm:pt>
    <dgm:pt modelId="{F0671503-65C5-49E3-A01D-4786754C7474}" type="pres">
      <dgm:prSet presAssocID="{9A88BE8D-1E44-41B8-B07C-E9F426B0E8AF}" presName="compChildNode" presStyleCnt="0"/>
      <dgm:spPr/>
    </dgm:pt>
    <dgm:pt modelId="{C84192ED-3F10-47E1-A5BF-C15EDFB7407D}" type="pres">
      <dgm:prSet presAssocID="{9A88BE8D-1E44-41B8-B07C-E9F426B0E8AF}" presName="theInnerList" presStyleCnt="0"/>
      <dgm:spPr/>
    </dgm:pt>
    <dgm:pt modelId="{A631D41F-C2E4-4EB0-BF26-CDD50533D4BA}" type="pres">
      <dgm:prSet presAssocID="{7D90B868-FC3D-4620-A020-6AC03D8252F7}" presName="childNode" presStyleLbl="node1" presStyleIdx="2" presStyleCnt="4">
        <dgm:presLayoutVars>
          <dgm:bulletEnabled val="1"/>
        </dgm:presLayoutVars>
      </dgm:prSet>
      <dgm:spPr/>
      <dgm:t>
        <a:bodyPr/>
        <a:lstStyle/>
        <a:p>
          <a:endParaRPr lang="es-ES"/>
        </a:p>
      </dgm:t>
    </dgm:pt>
    <dgm:pt modelId="{CC5A5656-E97C-4580-9F2C-F1CB8DD70AD1}" type="pres">
      <dgm:prSet presAssocID="{7D90B868-FC3D-4620-A020-6AC03D8252F7}" presName="aSpace2" presStyleCnt="0"/>
      <dgm:spPr/>
    </dgm:pt>
    <dgm:pt modelId="{EC564B30-35FD-4E75-9C03-A8D1F6A72A0B}" type="pres">
      <dgm:prSet presAssocID="{0D40779F-33A9-4F0A-ADE3-C7B784493961}" presName="childNode" presStyleLbl="node1" presStyleIdx="3" presStyleCnt="4">
        <dgm:presLayoutVars>
          <dgm:bulletEnabled val="1"/>
        </dgm:presLayoutVars>
      </dgm:prSet>
      <dgm:spPr/>
      <dgm:t>
        <a:bodyPr/>
        <a:lstStyle/>
        <a:p>
          <a:endParaRPr lang="es-ES"/>
        </a:p>
      </dgm:t>
    </dgm:pt>
  </dgm:ptLst>
  <dgm:cxnLst>
    <dgm:cxn modelId="{D1B3262F-CF13-42C8-A902-338F43C514D2}" type="presOf" srcId="{80DCD992-6B30-4255-BDA8-022D4F2E674C}" destId="{D17D5A25-EBB8-4022-B31E-3D2329710D03}" srcOrd="0" destOrd="0" presId="urn:microsoft.com/office/officeart/2005/8/layout/lProcess2"/>
    <dgm:cxn modelId="{F8E7C886-E54B-4A6B-BD4E-5D0712030259}" srcId="{80DCD992-6B30-4255-BDA8-022D4F2E674C}" destId="{7DDF8582-2673-4CCE-A05B-A0D31BD568C8}" srcOrd="0" destOrd="0" parTransId="{6D0BEC30-773D-4112-9DDC-5A4610ACCAEE}" sibTransId="{B248CCAA-E413-4410-ACF8-96AC61B96B6F}"/>
    <dgm:cxn modelId="{7E51B395-B753-4B70-89B5-2E1636D5A2A1}" type="presOf" srcId="{7DDF8582-2673-4CCE-A05B-A0D31BD568C8}" destId="{D2AEAE29-8E16-45E5-B1A5-6A7E8C422EFB}" srcOrd="0" destOrd="0" presId="urn:microsoft.com/office/officeart/2005/8/layout/lProcess2"/>
    <dgm:cxn modelId="{EEFFC3FE-A7D3-45F2-B6E0-1B35CD98008B}" srcId="{9A88BE8D-1E44-41B8-B07C-E9F426B0E8AF}" destId="{7D90B868-FC3D-4620-A020-6AC03D8252F7}" srcOrd="0" destOrd="0" parTransId="{51A96DA5-CC2B-4CD3-BF5D-027AF1D846C5}" sibTransId="{394D0D72-AC12-454C-92EE-F5D894D8BDF1}"/>
    <dgm:cxn modelId="{B5EA1BBF-B38A-4F1C-82F0-569E5769BCD6}" type="presOf" srcId="{9A88BE8D-1E44-41B8-B07C-E9F426B0E8AF}" destId="{B8960C78-03C0-4FF1-864C-CC3B1443B9CA}" srcOrd="0" destOrd="0" presId="urn:microsoft.com/office/officeart/2005/8/layout/lProcess2"/>
    <dgm:cxn modelId="{5931810E-616B-4935-91D3-FDF0C9E0C240}" srcId="{7DDF8582-2673-4CCE-A05B-A0D31BD568C8}" destId="{EC8B4BBF-8CC6-441C-81BA-83CE4C81052C}" srcOrd="0" destOrd="0" parTransId="{6D278295-80CB-4F91-932C-B51D1C80E7E0}" sibTransId="{CC14BE46-1E23-46E8-B452-527AFA499B81}"/>
    <dgm:cxn modelId="{633C2D62-D06B-4588-B0B1-E925BB644412}" type="presOf" srcId="{9A88BE8D-1E44-41B8-B07C-E9F426B0E8AF}" destId="{E401DEA0-F7DB-421D-8FDC-B952F1A627EB}" srcOrd="1" destOrd="0" presId="urn:microsoft.com/office/officeart/2005/8/layout/lProcess2"/>
    <dgm:cxn modelId="{556BE47A-751D-418A-9368-4FAC30779B05}" type="presOf" srcId="{7DDF8582-2673-4CCE-A05B-A0D31BD568C8}" destId="{90BEE7FE-2A0C-4D8D-9FB6-74C2608DABBF}" srcOrd="1" destOrd="0" presId="urn:microsoft.com/office/officeart/2005/8/layout/lProcess2"/>
    <dgm:cxn modelId="{0E365CBE-8624-4EAD-B7FF-316E6258D37C}" srcId="{7DDF8582-2673-4CCE-A05B-A0D31BD568C8}" destId="{78A4FCBB-88CA-45F5-9C7F-6BF3B539CF59}" srcOrd="1" destOrd="0" parTransId="{B8D29281-822B-4545-8BC4-97F48E40918F}" sibTransId="{531FB92D-2610-4209-A498-A9134712E30C}"/>
    <dgm:cxn modelId="{6F98EF39-BA7E-40DA-BA93-950892F6E1C5}" type="presOf" srcId="{78A4FCBB-88CA-45F5-9C7F-6BF3B539CF59}" destId="{5808041F-1EB9-42E5-A659-DFE6B0D0EEA0}" srcOrd="0" destOrd="0" presId="urn:microsoft.com/office/officeart/2005/8/layout/lProcess2"/>
    <dgm:cxn modelId="{5AB93A28-352F-4677-9FA9-92385FD07EA9}" type="presOf" srcId="{7D90B868-FC3D-4620-A020-6AC03D8252F7}" destId="{A631D41F-C2E4-4EB0-BF26-CDD50533D4BA}" srcOrd="0" destOrd="0" presId="urn:microsoft.com/office/officeart/2005/8/layout/lProcess2"/>
    <dgm:cxn modelId="{5AFB9809-B0EF-4DA9-A7FD-9F8706625324}" srcId="{9A88BE8D-1E44-41B8-B07C-E9F426B0E8AF}" destId="{0D40779F-33A9-4F0A-ADE3-C7B784493961}" srcOrd="1" destOrd="0" parTransId="{A339B56D-A412-4877-96D9-0AB8C03D495E}" sibTransId="{165CC1DE-F621-4C1F-80CE-A2728D162282}"/>
    <dgm:cxn modelId="{14C1F95E-2CAE-49E8-B48A-07433EA16C61}" srcId="{80DCD992-6B30-4255-BDA8-022D4F2E674C}" destId="{9A88BE8D-1E44-41B8-B07C-E9F426B0E8AF}" srcOrd="1" destOrd="0" parTransId="{A79ED40C-9A7F-4249-B9FF-0B0F7FA7064B}" sibTransId="{E9B2FA2C-E04A-460A-B4E2-200D3DA1A38B}"/>
    <dgm:cxn modelId="{7883BFA7-C180-4B4B-B507-EB1FF1A7C9C1}" type="presOf" srcId="{EC8B4BBF-8CC6-441C-81BA-83CE4C81052C}" destId="{50824B35-148C-47FD-8B35-A40D8F2611BD}" srcOrd="0" destOrd="0" presId="urn:microsoft.com/office/officeart/2005/8/layout/lProcess2"/>
    <dgm:cxn modelId="{1A40C47F-490A-44D9-AEB3-6A672FD9DEC3}" type="presOf" srcId="{0D40779F-33A9-4F0A-ADE3-C7B784493961}" destId="{EC564B30-35FD-4E75-9C03-A8D1F6A72A0B}" srcOrd="0" destOrd="0" presId="urn:microsoft.com/office/officeart/2005/8/layout/lProcess2"/>
    <dgm:cxn modelId="{8BE4B164-184E-4822-87ED-E4F864456ECB}" type="presParOf" srcId="{D17D5A25-EBB8-4022-B31E-3D2329710D03}" destId="{CA189007-F973-40C3-B27E-38C971993B22}" srcOrd="0" destOrd="0" presId="urn:microsoft.com/office/officeart/2005/8/layout/lProcess2"/>
    <dgm:cxn modelId="{A1A65E28-3615-47E9-A113-B4B3E971D134}" type="presParOf" srcId="{CA189007-F973-40C3-B27E-38C971993B22}" destId="{D2AEAE29-8E16-45E5-B1A5-6A7E8C422EFB}" srcOrd="0" destOrd="0" presId="urn:microsoft.com/office/officeart/2005/8/layout/lProcess2"/>
    <dgm:cxn modelId="{7D21950E-F04E-46C4-9ED1-2C70A901D9F7}" type="presParOf" srcId="{CA189007-F973-40C3-B27E-38C971993B22}" destId="{90BEE7FE-2A0C-4D8D-9FB6-74C2608DABBF}" srcOrd="1" destOrd="0" presId="urn:microsoft.com/office/officeart/2005/8/layout/lProcess2"/>
    <dgm:cxn modelId="{F9E414C8-4579-463F-9CFB-3772CF5796EC}" type="presParOf" srcId="{CA189007-F973-40C3-B27E-38C971993B22}" destId="{4BB54EB4-85D8-488C-BBC2-488CE74AA04C}" srcOrd="2" destOrd="0" presId="urn:microsoft.com/office/officeart/2005/8/layout/lProcess2"/>
    <dgm:cxn modelId="{53E7AE39-6E23-4722-AC27-881CBB6F1CAA}" type="presParOf" srcId="{4BB54EB4-85D8-488C-BBC2-488CE74AA04C}" destId="{B9408E5D-3175-4441-B164-D16C5A29281B}" srcOrd="0" destOrd="0" presId="urn:microsoft.com/office/officeart/2005/8/layout/lProcess2"/>
    <dgm:cxn modelId="{69011028-3F11-4AE1-93FE-DE06CE26CDA8}" type="presParOf" srcId="{B9408E5D-3175-4441-B164-D16C5A29281B}" destId="{50824B35-148C-47FD-8B35-A40D8F2611BD}" srcOrd="0" destOrd="0" presId="urn:microsoft.com/office/officeart/2005/8/layout/lProcess2"/>
    <dgm:cxn modelId="{98EE23F9-4757-44E4-B568-F4CFC572F364}" type="presParOf" srcId="{B9408E5D-3175-4441-B164-D16C5A29281B}" destId="{38E49D4E-1052-4BE5-9AC0-AE998C5C7578}" srcOrd="1" destOrd="0" presId="urn:microsoft.com/office/officeart/2005/8/layout/lProcess2"/>
    <dgm:cxn modelId="{E6C0531B-3563-4600-A04B-19DDCEE2AF32}" type="presParOf" srcId="{B9408E5D-3175-4441-B164-D16C5A29281B}" destId="{5808041F-1EB9-42E5-A659-DFE6B0D0EEA0}" srcOrd="2" destOrd="0" presId="urn:microsoft.com/office/officeart/2005/8/layout/lProcess2"/>
    <dgm:cxn modelId="{663A21A6-1B7E-4DCF-8731-6BDFC07A57DD}" type="presParOf" srcId="{D17D5A25-EBB8-4022-B31E-3D2329710D03}" destId="{88FEC171-D529-4ED6-A97C-8D96CACCE3A8}" srcOrd="1" destOrd="0" presId="urn:microsoft.com/office/officeart/2005/8/layout/lProcess2"/>
    <dgm:cxn modelId="{E81888A1-50F5-4F88-8A23-A6318284F9DD}" type="presParOf" srcId="{D17D5A25-EBB8-4022-B31E-3D2329710D03}" destId="{7B1BC75D-7528-49C2-82C6-7C949398B4E7}" srcOrd="2" destOrd="0" presId="urn:microsoft.com/office/officeart/2005/8/layout/lProcess2"/>
    <dgm:cxn modelId="{D8140641-9047-4CDA-90A7-C6036583CE5E}" type="presParOf" srcId="{7B1BC75D-7528-49C2-82C6-7C949398B4E7}" destId="{B8960C78-03C0-4FF1-864C-CC3B1443B9CA}" srcOrd="0" destOrd="0" presId="urn:microsoft.com/office/officeart/2005/8/layout/lProcess2"/>
    <dgm:cxn modelId="{AFAE49C7-4CD0-4B86-9E92-788012D62C8F}" type="presParOf" srcId="{7B1BC75D-7528-49C2-82C6-7C949398B4E7}" destId="{E401DEA0-F7DB-421D-8FDC-B952F1A627EB}" srcOrd="1" destOrd="0" presId="urn:microsoft.com/office/officeart/2005/8/layout/lProcess2"/>
    <dgm:cxn modelId="{36689915-8224-470D-A0BA-4CDAF1D82B11}" type="presParOf" srcId="{7B1BC75D-7528-49C2-82C6-7C949398B4E7}" destId="{F0671503-65C5-49E3-A01D-4786754C7474}" srcOrd="2" destOrd="0" presId="urn:microsoft.com/office/officeart/2005/8/layout/lProcess2"/>
    <dgm:cxn modelId="{1F794F6C-4D05-475C-B9FD-55B8DF487BBF}" type="presParOf" srcId="{F0671503-65C5-49E3-A01D-4786754C7474}" destId="{C84192ED-3F10-47E1-A5BF-C15EDFB7407D}" srcOrd="0" destOrd="0" presId="urn:microsoft.com/office/officeart/2005/8/layout/lProcess2"/>
    <dgm:cxn modelId="{530E6922-1EEE-484A-97B8-7DAECDD05DAE}" type="presParOf" srcId="{C84192ED-3F10-47E1-A5BF-C15EDFB7407D}" destId="{A631D41F-C2E4-4EB0-BF26-CDD50533D4BA}" srcOrd="0" destOrd="0" presId="urn:microsoft.com/office/officeart/2005/8/layout/lProcess2"/>
    <dgm:cxn modelId="{DB0FD1A2-D0B6-42B6-A74A-1A9D868A417C}" type="presParOf" srcId="{C84192ED-3F10-47E1-A5BF-C15EDFB7407D}" destId="{CC5A5656-E97C-4580-9F2C-F1CB8DD70AD1}" srcOrd="1" destOrd="0" presId="urn:microsoft.com/office/officeart/2005/8/layout/lProcess2"/>
    <dgm:cxn modelId="{D6AE67CD-55F7-4BF0-B99B-324AB5CA6F70}" type="presParOf" srcId="{C84192ED-3F10-47E1-A5BF-C15EDFB7407D}" destId="{EC564B30-35FD-4E75-9C03-A8D1F6A72A0B}"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384822-8945-49A4-9AE5-9FA9D539E171}" type="doc">
      <dgm:prSet loTypeId="urn:microsoft.com/office/officeart/2005/8/layout/hProcess7" loCatId="process" qsTypeId="urn:microsoft.com/office/officeart/2005/8/quickstyle/simple3" qsCatId="simple" csTypeId="urn:microsoft.com/office/officeart/2005/8/colors/colorful5" csCatId="colorful" phldr="1"/>
      <dgm:spPr/>
      <dgm:t>
        <a:bodyPr/>
        <a:lstStyle/>
        <a:p>
          <a:endParaRPr lang="es-ES"/>
        </a:p>
      </dgm:t>
    </dgm:pt>
    <dgm:pt modelId="{A43E052B-229E-41AC-BD68-FAF18F40FA90}">
      <dgm:prSet phldrT="[Texto]"/>
      <dgm:spPr/>
      <dgm:t>
        <a:bodyPr/>
        <a:lstStyle/>
        <a:p>
          <a:pPr algn="just"/>
          <a:r>
            <a:rPr lang="en-US" dirty="0" smtClean="0"/>
            <a:t>Feasibility studies to allow selected highly innovative ideas to be tested in a controlled way to investigate the risk that innovation brings.</a:t>
          </a:r>
          <a:endParaRPr lang="es-ES" dirty="0"/>
        </a:p>
      </dgm:t>
    </dgm:pt>
    <dgm:pt modelId="{84144B8C-4A6E-4818-A802-64C40838158C}" type="parTrans" cxnId="{A3882646-030C-4643-9857-DD51E39B44DA}">
      <dgm:prSet/>
      <dgm:spPr/>
      <dgm:t>
        <a:bodyPr/>
        <a:lstStyle/>
        <a:p>
          <a:endParaRPr lang="es-ES"/>
        </a:p>
      </dgm:t>
    </dgm:pt>
    <dgm:pt modelId="{FC89C850-8E07-4EDA-BF42-2BA8EEC883D9}" type="sibTrans" cxnId="{A3882646-030C-4643-9857-DD51E39B44DA}">
      <dgm:prSet/>
      <dgm:spPr/>
      <dgm:t>
        <a:bodyPr/>
        <a:lstStyle/>
        <a:p>
          <a:endParaRPr lang="es-ES"/>
        </a:p>
      </dgm:t>
    </dgm:pt>
    <dgm:pt modelId="{C8FDBB90-B91F-4774-839A-07AA67A1F9E7}">
      <dgm:prSet phldrT="[Texto]"/>
      <dgm:spPr/>
      <dgm:t>
        <a:bodyPr/>
        <a:lstStyle/>
        <a:p>
          <a:r>
            <a:rPr lang="es-ES" b="1" dirty="0" smtClean="0">
              <a:latin typeface="Colonna MT" pitchFamily="82" charset="0"/>
            </a:rPr>
            <a:t>PHASE II</a:t>
          </a:r>
          <a:endParaRPr lang="es-ES" b="1" dirty="0"/>
        </a:p>
      </dgm:t>
    </dgm:pt>
    <dgm:pt modelId="{D1CCCA43-5159-44D2-9957-DA604DDD1FA2}" type="parTrans" cxnId="{2417D2E2-91E5-4F52-8B95-8F9B882F6952}">
      <dgm:prSet/>
      <dgm:spPr/>
      <dgm:t>
        <a:bodyPr/>
        <a:lstStyle/>
        <a:p>
          <a:endParaRPr lang="es-ES"/>
        </a:p>
      </dgm:t>
    </dgm:pt>
    <dgm:pt modelId="{EB3BA3E0-40DF-4C81-B27E-BDF7A44DB451}" type="sibTrans" cxnId="{2417D2E2-91E5-4F52-8B95-8F9B882F6952}">
      <dgm:prSet/>
      <dgm:spPr/>
      <dgm:t>
        <a:bodyPr/>
        <a:lstStyle/>
        <a:p>
          <a:endParaRPr lang="es-ES"/>
        </a:p>
      </dgm:t>
    </dgm:pt>
    <dgm:pt modelId="{C4DDBF54-090A-4CC2-8807-0C12E58B39DD}">
      <dgm:prSet phldrT="[Texto]"/>
      <dgm:spPr/>
      <dgm:t>
        <a:bodyPr/>
        <a:lstStyle/>
        <a:p>
          <a:pPr algn="l"/>
          <a:endParaRPr lang="en-US" dirty="0" smtClean="0"/>
        </a:p>
        <a:p>
          <a:pPr algn="l"/>
          <a:r>
            <a:rPr lang="en-US" dirty="0" smtClean="0"/>
            <a:t>The most promising projects will be selected to design and develop prototypes</a:t>
          </a:r>
          <a:endParaRPr lang="es-ES" dirty="0"/>
        </a:p>
      </dgm:t>
    </dgm:pt>
    <dgm:pt modelId="{FB3A04AF-2623-48F2-A70A-0B8ACCA92B02}" type="parTrans" cxnId="{7EBF6A31-F55E-4011-B982-DA8CDB7A60B9}">
      <dgm:prSet/>
      <dgm:spPr/>
      <dgm:t>
        <a:bodyPr/>
        <a:lstStyle/>
        <a:p>
          <a:endParaRPr lang="es-ES"/>
        </a:p>
      </dgm:t>
    </dgm:pt>
    <dgm:pt modelId="{2EA08E2E-3EE1-41DE-BE51-12A642477A72}" type="sibTrans" cxnId="{7EBF6A31-F55E-4011-B982-DA8CDB7A60B9}">
      <dgm:prSet/>
      <dgm:spPr/>
      <dgm:t>
        <a:bodyPr/>
        <a:lstStyle/>
        <a:p>
          <a:endParaRPr lang="es-ES"/>
        </a:p>
      </dgm:t>
    </dgm:pt>
    <dgm:pt modelId="{2A8E1994-00E7-4E42-B730-AC435C9386DE}">
      <dgm:prSet phldrT="[Texto]"/>
      <dgm:spPr/>
      <dgm:t>
        <a:bodyPr/>
        <a:lstStyle/>
        <a:p>
          <a:pPr algn="r"/>
          <a:r>
            <a:rPr lang="es-ES" b="1" dirty="0" smtClean="0">
              <a:latin typeface="Colonna MT" pitchFamily="82" charset="0"/>
            </a:rPr>
            <a:t>PHASE III</a:t>
          </a:r>
          <a:endParaRPr lang="es-ES" b="1" dirty="0"/>
        </a:p>
      </dgm:t>
    </dgm:pt>
    <dgm:pt modelId="{88FD46E0-754D-4402-BF75-6B9D30EC5994}" type="parTrans" cxnId="{ED552FE4-C66E-4084-A777-B51CC2BD2F6C}">
      <dgm:prSet/>
      <dgm:spPr/>
      <dgm:t>
        <a:bodyPr/>
        <a:lstStyle/>
        <a:p>
          <a:endParaRPr lang="es-ES"/>
        </a:p>
      </dgm:t>
    </dgm:pt>
    <dgm:pt modelId="{7D9B438F-0B78-40C8-B452-33AEA2A8888A}" type="sibTrans" cxnId="{ED552FE4-C66E-4084-A777-B51CC2BD2F6C}">
      <dgm:prSet/>
      <dgm:spPr/>
      <dgm:t>
        <a:bodyPr/>
        <a:lstStyle/>
        <a:p>
          <a:endParaRPr lang="es-ES"/>
        </a:p>
      </dgm:t>
    </dgm:pt>
    <dgm:pt modelId="{CFC55E5B-64B3-4F16-B0DB-173B283902FA}">
      <dgm:prSet phldrT="[Texto]"/>
      <dgm:spPr/>
      <dgm:t>
        <a:bodyPr/>
        <a:lstStyle/>
        <a:p>
          <a:pPr algn="just"/>
          <a:endParaRPr lang="en-US" dirty="0" smtClean="0"/>
        </a:p>
        <a:p>
          <a:pPr algn="just"/>
          <a:r>
            <a:rPr lang="en-US" dirty="0" smtClean="0"/>
            <a:t>Small scale pilot tests of the best of them.</a:t>
          </a:r>
          <a:endParaRPr lang="es-ES" dirty="0"/>
        </a:p>
      </dgm:t>
    </dgm:pt>
    <dgm:pt modelId="{1D744002-658C-47F2-906E-FB5F7DBD7B7A}" type="parTrans" cxnId="{21EA562A-7441-461A-AD13-13D9CA002F3C}">
      <dgm:prSet/>
      <dgm:spPr/>
      <dgm:t>
        <a:bodyPr/>
        <a:lstStyle/>
        <a:p>
          <a:endParaRPr lang="es-ES"/>
        </a:p>
      </dgm:t>
    </dgm:pt>
    <dgm:pt modelId="{1D1B27E6-8DC4-4FF4-8784-A5CDCA09D9DF}" type="sibTrans" cxnId="{21EA562A-7441-461A-AD13-13D9CA002F3C}">
      <dgm:prSet/>
      <dgm:spPr/>
      <dgm:t>
        <a:bodyPr/>
        <a:lstStyle/>
        <a:p>
          <a:endParaRPr lang="es-ES"/>
        </a:p>
      </dgm:t>
    </dgm:pt>
    <dgm:pt modelId="{659D666A-A16E-49FB-9187-052EF06A619E}">
      <dgm:prSet phldrT="[Texto]"/>
      <dgm:spPr/>
      <dgm:t>
        <a:bodyPr/>
        <a:lstStyle/>
        <a:p>
          <a:r>
            <a:rPr lang="es-ES" b="1" dirty="0" smtClean="0">
              <a:latin typeface="Colonna MT" pitchFamily="82" charset="0"/>
            </a:rPr>
            <a:t>PHASE I</a:t>
          </a:r>
          <a:endParaRPr lang="es-ES" b="1" dirty="0">
            <a:latin typeface="Colonna MT" pitchFamily="82" charset="0"/>
          </a:endParaRPr>
        </a:p>
      </dgm:t>
    </dgm:pt>
    <dgm:pt modelId="{3195F821-C3F7-4DC4-8DC8-3139C4F5D05C}" type="sibTrans" cxnId="{24329268-FFC3-43F8-9B02-FD4806612195}">
      <dgm:prSet/>
      <dgm:spPr/>
      <dgm:t>
        <a:bodyPr/>
        <a:lstStyle/>
        <a:p>
          <a:endParaRPr lang="es-ES"/>
        </a:p>
      </dgm:t>
    </dgm:pt>
    <dgm:pt modelId="{45D03236-EBF4-4D48-98D4-60005D80A051}" type="parTrans" cxnId="{24329268-FFC3-43F8-9B02-FD4806612195}">
      <dgm:prSet/>
      <dgm:spPr/>
      <dgm:t>
        <a:bodyPr/>
        <a:lstStyle/>
        <a:p>
          <a:endParaRPr lang="es-ES"/>
        </a:p>
      </dgm:t>
    </dgm:pt>
    <dgm:pt modelId="{21BF1B10-2A69-48EB-84E7-8C96C281403E}">
      <dgm:prSet phldrT="[Texto]"/>
      <dgm:spPr/>
      <dgm:t>
        <a:bodyPr/>
        <a:lstStyle/>
        <a:p>
          <a:pPr algn="l"/>
          <a:r>
            <a:rPr lang="en-US" dirty="0" smtClean="0"/>
            <a:t> and thus accelerate their route to commercialization</a:t>
          </a:r>
          <a:endParaRPr lang="es-ES" dirty="0"/>
        </a:p>
      </dgm:t>
    </dgm:pt>
    <dgm:pt modelId="{A32AB7DC-2505-41C8-A29C-19094486B9D5}" type="parTrans" cxnId="{531836FC-4102-45FB-9F7C-160516F4A196}">
      <dgm:prSet/>
      <dgm:spPr/>
      <dgm:t>
        <a:bodyPr/>
        <a:lstStyle/>
        <a:p>
          <a:endParaRPr lang="es-ES"/>
        </a:p>
      </dgm:t>
    </dgm:pt>
    <dgm:pt modelId="{F32A5FED-F7FC-4A12-AFFA-742E1BCF6815}" type="sibTrans" cxnId="{531836FC-4102-45FB-9F7C-160516F4A196}">
      <dgm:prSet/>
      <dgm:spPr/>
      <dgm:t>
        <a:bodyPr/>
        <a:lstStyle/>
        <a:p>
          <a:endParaRPr lang="es-ES"/>
        </a:p>
      </dgm:t>
    </dgm:pt>
    <dgm:pt modelId="{4DC27C79-ED83-4371-9488-3635CC6A926E}" type="pres">
      <dgm:prSet presAssocID="{2F384822-8945-49A4-9AE5-9FA9D539E171}" presName="Name0" presStyleCnt="0">
        <dgm:presLayoutVars>
          <dgm:dir/>
          <dgm:animLvl val="lvl"/>
          <dgm:resizeHandles val="exact"/>
        </dgm:presLayoutVars>
      </dgm:prSet>
      <dgm:spPr/>
      <dgm:t>
        <a:bodyPr/>
        <a:lstStyle/>
        <a:p>
          <a:endParaRPr lang="es-ES"/>
        </a:p>
      </dgm:t>
    </dgm:pt>
    <dgm:pt modelId="{DC0888DC-3E9B-454B-94CA-D8347729DCC2}" type="pres">
      <dgm:prSet presAssocID="{659D666A-A16E-49FB-9187-052EF06A619E}" presName="compositeNode" presStyleCnt="0">
        <dgm:presLayoutVars>
          <dgm:bulletEnabled val="1"/>
        </dgm:presLayoutVars>
      </dgm:prSet>
      <dgm:spPr/>
    </dgm:pt>
    <dgm:pt modelId="{44A4A201-BC1D-4889-818B-6FE7C5A33FEA}" type="pres">
      <dgm:prSet presAssocID="{659D666A-A16E-49FB-9187-052EF06A619E}" presName="bgRect" presStyleLbl="node1" presStyleIdx="0" presStyleCnt="3" custScaleY="85707"/>
      <dgm:spPr/>
      <dgm:t>
        <a:bodyPr/>
        <a:lstStyle/>
        <a:p>
          <a:endParaRPr lang="es-ES"/>
        </a:p>
      </dgm:t>
    </dgm:pt>
    <dgm:pt modelId="{E0D2B5AA-EC7A-4882-A98B-29FCBB0348F0}" type="pres">
      <dgm:prSet presAssocID="{659D666A-A16E-49FB-9187-052EF06A619E}" presName="parentNode" presStyleLbl="node1" presStyleIdx="0" presStyleCnt="3">
        <dgm:presLayoutVars>
          <dgm:chMax val="0"/>
          <dgm:bulletEnabled val="1"/>
        </dgm:presLayoutVars>
      </dgm:prSet>
      <dgm:spPr/>
      <dgm:t>
        <a:bodyPr/>
        <a:lstStyle/>
        <a:p>
          <a:endParaRPr lang="es-ES"/>
        </a:p>
      </dgm:t>
    </dgm:pt>
    <dgm:pt modelId="{3662E45A-4BAD-4576-9330-4F4A64B9715E}" type="pres">
      <dgm:prSet presAssocID="{659D666A-A16E-49FB-9187-052EF06A619E}" presName="childNode" presStyleLbl="node1" presStyleIdx="0" presStyleCnt="3">
        <dgm:presLayoutVars>
          <dgm:bulletEnabled val="1"/>
        </dgm:presLayoutVars>
      </dgm:prSet>
      <dgm:spPr/>
      <dgm:t>
        <a:bodyPr/>
        <a:lstStyle/>
        <a:p>
          <a:endParaRPr lang="es-ES"/>
        </a:p>
      </dgm:t>
    </dgm:pt>
    <dgm:pt modelId="{BAE93003-EAD4-4BB2-A5BA-9392DBE17C81}" type="pres">
      <dgm:prSet presAssocID="{3195F821-C3F7-4DC4-8DC8-3139C4F5D05C}" presName="hSp" presStyleCnt="0"/>
      <dgm:spPr/>
    </dgm:pt>
    <dgm:pt modelId="{E0D0612D-4DDB-46CB-AFBB-A8E8DEE5BBEF}" type="pres">
      <dgm:prSet presAssocID="{3195F821-C3F7-4DC4-8DC8-3139C4F5D05C}" presName="vProcSp" presStyleCnt="0"/>
      <dgm:spPr/>
    </dgm:pt>
    <dgm:pt modelId="{B0AE507C-1559-45ED-9BD9-A53B29664608}" type="pres">
      <dgm:prSet presAssocID="{3195F821-C3F7-4DC4-8DC8-3139C4F5D05C}" presName="vSp1" presStyleCnt="0"/>
      <dgm:spPr/>
    </dgm:pt>
    <dgm:pt modelId="{833F6BB1-DC79-485D-B277-2B91CF4D74C3}" type="pres">
      <dgm:prSet presAssocID="{3195F821-C3F7-4DC4-8DC8-3139C4F5D05C}" presName="simulatedConn" presStyleLbl="solidFgAcc1" presStyleIdx="0" presStyleCnt="2" custLinFactNeighborY="160"/>
      <dgm:spPr/>
    </dgm:pt>
    <dgm:pt modelId="{B1A69E80-DB5D-4BD7-A555-E8FF16E2DFAB}" type="pres">
      <dgm:prSet presAssocID="{3195F821-C3F7-4DC4-8DC8-3139C4F5D05C}" presName="vSp2" presStyleCnt="0"/>
      <dgm:spPr/>
    </dgm:pt>
    <dgm:pt modelId="{474E7A5A-BB67-46FB-87F6-6E28333F6199}" type="pres">
      <dgm:prSet presAssocID="{3195F821-C3F7-4DC4-8DC8-3139C4F5D05C}" presName="sibTrans" presStyleCnt="0"/>
      <dgm:spPr/>
    </dgm:pt>
    <dgm:pt modelId="{D633D176-A610-4B67-8CF6-7BBB82ECFCCE}" type="pres">
      <dgm:prSet presAssocID="{C8FDBB90-B91F-4774-839A-07AA67A1F9E7}" presName="compositeNode" presStyleCnt="0">
        <dgm:presLayoutVars>
          <dgm:bulletEnabled val="1"/>
        </dgm:presLayoutVars>
      </dgm:prSet>
      <dgm:spPr/>
    </dgm:pt>
    <dgm:pt modelId="{77385E40-BD42-4DC2-9EA7-9159C865DCFF}" type="pres">
      <dgm:prSet presAssocID="{C8FDBB90-B91F-4774-839A-07AA67A1F9E7}" presName="bgRect" presStyleLbl="node1" presStyleIdx="1" presStyleCnt="3" custScaleY="85707"/>
      <dgm:spPr/>
      <dgm:t>
        <a:bodyPr/>
        <a:lstStyle/>
        <a:p>
          <a:endParaRPr lang="es-ES"/>
        </a:p>
      </dgm:t>
    </dgm:pt>
    <dgm:pt modelId="{D465C9F6-E5CC-4520-B8E0-F77D2668807B}" type="pres">
      <dgm:prSet presAssocID="{C8FDBB90-B91F-4774-839A-07AA67A1F9E7}" presName="parentNode" presStyleLbl="node1" presStyleIdx="1" presStyleCnt="3">
        <dgm:presLayoutVars>
          <dgm:chMax val="0"/>
          <dgm:bulletEnabled val="1"/>
        </dgm:presLayoutVars>
      </dgm:prSet>
      <dgm:spPr/>
      <dgm:t>
        <a:bodyPr/>
        <a:lstStyle/>
        <a:p>
          <a:endParaRPr lang="es-ES"/>
        </a:p>
      </dgm:t>
    </dgm:pt>
    <dgm:pt modelId="{CF31596F-D779-45D1-B83E-30B42C57A534}" type="pres">
      <dgm:prSet presAssocID="{C8FDBB90-B91F-4774-839A-07AA67A1F9E7}" presName="childNode" presStyleLbl="node1" presStyleIdx="1" presStyleCnt="3">
        <dgm:presLayoutVars>
          <dgm:bulletEnabled val="1"/>
        </dgm:presLayoutVars>
      </dgm:prSet>
      <dgm:spPr/>
      <dgm:t>
        <a:bodyPr/>
        <a:lstStyle/>
        <a:p>
          <a:endParaRPr lang="es-ES"/>
        </a:p>
      </dgm:t>
    </dgm:pt>
    <dgm:pt modelId="{66AC43EC-BDA9-4EA0-BDE9-A3404892324A}" type="pres">
      <dgm:prSet presAssocID="{EB3BA3E0-40DF-4C81-B27E-BDF7A44DB451}" presName="hSp" presStyleCnt="0"/>
      <dgm:spPr/>
    </dgm:pt>
    <dgm:pt modelId="{DE2D8807-BDA0-4978-8458-2050E522C2C8}" type="pres">
      <dgm:prSet presAssocID="{EB3BA3E0-40DF-4C81-B27E-BDF7A44DB451}" presName="vProcSp" presStyleCnt="0"/>
      <dgm:spPr/>
    </dgm:pt>
    <dgm:pt modelId="{12297F01-5A8A-4D6B-BA71-27463971CCA9}" type="pres">
      <dgm:prSet presAssocID="{EB3BA3E0-40DF-4C81-B27E-BDF7A44DB451}" presName="vSp1" presStyleCnt="0"/>
      <dgm:spPr/>
    </dgm:pt>
    <dgm:pt modelId="{50795C3F-0CA5-48E9-AD99-8D57E687FEC9}" type="pres">
      <dgm:prSet presAssocID="{EB3BA3E0-40DF-4C81-B27E-BDF7A44DB451}" presName="simulatedConn" presStyleLbl="solidFgAcc1" presStyleIdx="1" presStyleCnt="2"/>
      <dgm:spPr/>
    </dgm:pt>
    <dgm:pt modelId="{BFBD29D4-5DAB-4F5A-94D2-666E2437DFA7}" type="pres">
      <dgm:prSet presAssocID="{EB3BA3E0-40DF-4C81-B27E-BDF7A44DB451}" presName="vSp2" presStyleCnt="0"/>
      <dgm:spPr/>
    </dgm:pt>
    <dgm:pt modelId="{4C6A506D-789E-4968-8B51-9CB3589A3EA9}" type="pres">
      <dgm:prSet presAssocID="{EB3BA3E0-40DF-4C81-B27E-BDF7A44DB451}" presName="sibTrans" presStyleCnt="0"/>
      <dgm:spPr/>
    </dgm:pt>
    <dgm:pt modelId="{04AB0939-6D66-4155-BDC5-F2D5FD35D9F0}" type="pres">
      <dgm:prSet presAssocID="{2A8E1994-00E7-4E42-B730-AC435C9386DE}" presName="compositeNode" presStyleCnt="0">
        <dgm:presLayoutVars>
          <dgm:bulletEnabled val="1"/>
        </dgm:presLayoutVars>
      </dgm:prSet>
      <dgm:spPr/>
    </dgm:pt>
    <dgm:pt modelId="{7A630D41-FB81-45F2-8090-2DA6A28B6FDF}" type="pres">
      <dgm:prSet presAssocID="{2A8E1994-00E7-4E42-B730-AC435C9386DE}" presName="bgRect" presStyleLbl="node1" presStyleIdx="2" presStyleCnt="3" custScaleY="87499" custLinFactNeighborX="408" custLinFactNeighborY="-970"/>
      <dgm:spPr/>
      <dgm:t>
        <a:bodyPr/>
        <a:lstStyle/>
        <a:p>
          <a:endParaRPr lang="es-ES"/>
        </a:p>
      </dgm:t>
    </dgm:pt>
    <dgm:pt modelId="{79B17E4C-6728-417B-B474-1D5C2FEC51A4}" type="pres">
      <dgm:prSet presAssocID="{2A8E1994-00E7-4E42-B730-AC435C9386DE}" presName="parentNode" presStyleLbl="node1" presStyleIdx="2" presStyleCnt="3">
        <dgm:presLayoutVars>
          <dgm:chMax val="0"/>
          <dgm:bulletEnabled val="1"/>
        </dgm:presLayoutVars>
      </dgm:prSet>
      <dgm:spPr/>
      <dgm:t>
        <a:bodyPr/>
        <a:lstStyle/>
        <a:p>
          <a:endParaRPr lang="es-ES"/>
        </a:p>
      </dgm:t>
    </dgm:pt>
    <dgm:pt modelId="{162C90D8-9473-4EEA-87F9-45E6FCE9CC84}" type="pres">
      <dgm:prSet presAssocID="{2A8E1994-00E7-4E42-B730-AC435C9386DE}" presName="childNode" presStyleLbl="node1" presStyleIdx="2" presStyleCnt="3">
        <dgm:presLayoutVars>
          <dgm:bulletEnabled val="1"/>
        </dgm:presLayoutVars>
      </dgm:prSet>
      <dgm:spPr/>
      <dgm:t>
        <a:bodyPr/>
        <a:lstStyle/>
        <a:p>
          <a:endParaRPr lang="es-ES"/>
        </a:p>
      </dgm:t>
    </dgm:pt>
  </dgm:ptLst>
  <dgm:cxnLst>
    <dgm:cxn modelId="{103EE68F-23A2-4175-BDD9-8102657D4A73}" type="presOf" srcId="{2A8E1994-00E7-4E42-B730-AC435C9386DE}" destId="{79B17E4C-6728-417B-B474-1D5C2FEC51A4}" srcOrd="1" destOrd="0" presId="urn:microsoft.com/office/officeart/2005/8/layout/hProcess7"/>
    <dgm:cxn modelId="{D99435AD-EDE0-4CA1-9DA4-F2791F8083C4}" type="presOf" srcId="{21BF1B10-2A69-48EB-84E7-8C96C281403E}" destId="{162C90D8-9473-4EEA-87F9-45E6FCE9CC84}" srcOrd="0" destOrd="1" presId="urn:microsoft.com/office/officeart/2005/8/layout/hProcess7"/>
    <dgm:cxn modelId="{531836FC-4102-45FB-9F7C-160516F4A196}" srcId="{2A8E1994-00E7-4E42-B730-AC435C9386DE}" destId="{21BF1B10-2A69-48EB-84E7-8C96C281403E}" srcOrd="1" destOrd="0" parTransId="{A32AB7DC-2505-41C8-A29C-19094486B9D5}" sibTransId="{F32A5FED-F7FC-4A12-AFFA-742E1BCF6815}"/>
    <dgm:cxn modelId="{52DB9343-75D5-40B0-BEE9-D1746E99A8AD}" type="presOf" srcId="{C8FDBB90-B91F-4774-839A-07AA67A1F9E7}" destId="{77385E40-BD42-4DC2-9EA7-9159C865DCFF}" srcOrd="0" destOrd="0" presId="urn:microsoft.com/office/officeart/2005/8/layout/hProcess7"/>
    <dgm:cxn modelId="{A869A459-0C75-442F-9546-AAE5B108DEA2}" type="presOf" srcId="{2F384822-8945-49A4-9AE5-9FA9D539E171}" destId="{4DC27C79-ED83-4371-9488-3635CC6A926E}" srcOrd="0" destOrd="0" presId="urn:microsoft.com/office/officeart/2005/8/layout/hProcess7"/>
    <dgm:cxn modelId="{24329268-FFC3-43F8-9B02-FD4806612195}" srcId="{2F384822-8945-49A4-9AE5-9FA9D539E171}" destId="{659D666A-A16E-49FB-9187-052EF06A619E}" srcOrd="0" destOrd="0" parTransId="{45D03236-EBF4-4D48-98D4-60005D80A051}" sibTransId="{3195F821-C3F7-4DC4-8DC8-3139C4F5D05C}"/>
    <dgm:cxn modelId="{21EA562A-7441-461A-AD13-13D9CA002F3C}" srcId="{2A8E1994-00E7-4E42-B730-AC435C9386DE}" destId="{CFC55E5B-64B3-4F16-B0DB-173B283902FA}" srcOrd="0" destOrd="0" parTransId="{1D744002-658C-47F2-906E-FB5F7DBD7B7A}" sibTransId="{1D1B27E6-8DC4-4FF4-8784-A5CDCA09D9DF}"/>
    <dgm:cxn modelId="{F843E29E-288A-40C9-8867-7B653F93D237}" type="presOf" srcId="{A43E052B-229E-41AC-BD68-FAF18F40FA90}" destId="{3662E45A-4BAD-4576-9330-4F4A64B9715E}" srcOrd="0" destOrd="0" presId="urn:microsoft.com/office/officeart/2005/8/layout/hProcess7"/>
    <dgm:cxn modelId="{046C177D-0F73-4BE4-8815-69050D903730}" type="presOf" srcId="{2A8E1994-00E7-4E42-B730-AC435C9386DE}" destId="{7A630D41-FB81-45F2-8090-2DA6A28B6FDF}" srcOrd="0" destOrd="0" presId="urn:microsoft.com/office/officeart/2005/8/layout/hProcess7"/>
    <dgm:cxn modelId="{AC6EB539-BB58-46A1-B8CD-6465EC121F83}" type="presOf" srcId="{C4DDBF54-090A-4CC2-8807-0C12E58B39DD}" destId="{CF31596F-D779-45D1-B83E-30B42C57A534}" srcOrd="0" destOrd="0" presId="urn:microsoft.com/office/officeart/2005/8/layout/hProcess7"/>
    <dgm:cxn modelId="{3B899E91-841B-4F90-A02C-0E5DB865F718}" type="presOf" srcId="{659D666A-A16E-49FB-9187-052EF06A619E}" destId="{44A4A201-BC1D-4889-818B-6FE7C5A33FEA}" srcOrd="0" destOrd="0" presId="urn:microsoft.com/office/officeart/2005/8/layout/hProcess7"/>
    <dgm:cxn modelId="{2417D2E2-91E5-4F52-8B95-8F9B882F6952}" srcId="{2F384822-8945-49A4-9AE5-9FA9D539E171}" destId="{C8FDBB90-B91F-4774-839A-07AA67A1F9E7}" srcOrd="1" destOrd="0" parTransId="{D1CCCA43-5159-44D2-9957-DA604DDD1FA2}" sibTransId="{EB3BA3E0-40DF-4C81-B27E-BDF7A44DB451}"/>
    <dgm:cxn modelId="{85031C4F-FFB3-4384-A3C1-AC962191904A}" type="presOf" srcId="{659D666A-A16E-49FB-9187-052EF06A619E}" destId="{E0D2B5AA-EC7A-4882-A98B-29FCBB0348F0}" srcOrd="1" destOrd="0" presId="urn:microsoft.com/office/officeart/2005/8/layout/hProcess7"/>
    <dgm:cxn modelId="{6884B532-9F0C-43F7-A809-033393161828}" type="presOf" srcId="{C8FDBB90-B91F-4774-839A-07AA67A1F9E7}" destId="{D465C9F6-E5CC-4520-B8E0-F77D2668807B}" srcOrd="1" destOrd="0" presId="urn:microsoft.com/office/officeart/2005/8/layout/hProcess7"/>
    <dgm:cxn modelId="{ED552FE4-C66E-4084-A777-B51CC2BD2F6C}" srcId="{2F384822-8945-49A4-9AE5-9FA9D539E171}" destId="{2A8E1994-00E7-4E42-B730-AC435C9386DE}" srcOrd="2" destOrd="0" parTransId="{88FD46E0-754D-4402-BF75-6B9D30EC5994}" sibTransId="{7D9B438F-0B78-40C8-B452-33AEA2A8888A}"/>
    <dgm:cxn modelId="{7EBF6A31-F55E-4011-B982-DA8CDB7A60B9}" srcId="{C8FDBB90-B91F-4774-839A-07AA67A1F9E7}" destId="{C4DDBF54-090A-4CC2-8807-0C12E58B39DD}" srcOrd="0" destOrd="0" parTransId="{FB3A04AF-2623-48F2-A70A-0B8ACCA92B02}" sibTransId="{2EA08E2E-3EE1-41DE-BE51-12A642477A72}"/>
    <dgm:cxn modelId="{A3882646-030C-4643-9857-DD51E39B44DA}" srcId="{659D666A-A16E-49FB-9187-052EF06A619E}" destId="{A43E052B-229E-41AC-BD68-FAF18F40FA90}" srcOrd="0" destOrd="0" parTransId="{84144B8C-4A6E-4818-A802-64C40838158C}" sibTransId="{FC89C850-8E07-4EDA-BF42-2BA8EEC883D9}"/>
    <dgm:cxn modelId="{715976F1-C93C-42C9-9659-38B1404ADB62}" type="presOf" srcId="{CFC55E5B-64B3-4F16-B0DB-173B283902FA}" destId="{162C90D8-9473-4EEA-87F9-45E6FCE9CC84}" srcOrd="0" destOrd="0" presId="urn:microsoft.com/office/officeart/2005/8/layout/hProcess7"/>
    <dgm:cxn modelId="{B15BF5F6-8C21-4815-ADB2-DAB3E0A49D36}" type="presParOf" srcId="{4DC27C79-ED83-4371-9488-3635CC6A926E}" destId="{DC0888DC-3E9B-454B-94CA-D8347729DCC2}" srcOrd="0" destOrd="0" presId="urn:microsoft.com/office/officeart/2005/8/layout/hProcess7"/>
    <dgm:cxn modelId="{7B366D6F-CA85-4993-A5A6-A8F4A3A793DF}" type="presParOf" srcId="{DC0888DC-3E9B-454B-94CA-D8347729DCC2}" destId="{44A4A201-BC1D-4889-818B-6FE7C5A33FEA}" srcOrd="0" destOrd="0" presId="urn:microsoft.com/office/officeart/2005/8/layout/hProcess7"/>
    <dgm:cxn modelId="{D07F1A4B-1096-4458-B835-23D208B56247}" type="presParOf" srcId="{DC0888DC-3E9B-454B-94CA-D8347729DCC2}" destId="{E0D2B5AA-EC7A-4882-A98B-29FCBB0348F0}" srcOrd="1" destOrd="0" presId="urn:microsoft.com/office/officeart/2005/8/layout/hProcess7"/>
    <dgm:cxn modelId="{ACCC618D-3F67-4BDF-AF00-E5552C717DF8}" type="presParOf" srcId="{DC0888DC-3E9B-454B-94CA-D8347729DCC2}" destId="{3662E45A-4BAD-4576-9330-4F4A64B9715E}" srcOrd="2" destOrd="0" presId="urn:microsoft.com/office/officeart/2005/8/layout/hProcess7"/>
    <dgm:cxn modelId="{31542B03-A00E-428E-9404-FCBF5B0A75F0}" type="presParOf" srcId="{4DC27C79-ED83-4371-9488-3635CC6A926E}" destId="{BAE93003-EAD4-4BB2-A5BA-9392DBE17C81}" srcOrd="1" destOrd="0" presId="urn:microsoft.com/office/officeart/2005/8/layout/hProcess7"/>
    <dgm:cxn modelId="{EFF3C188-07AE-4F58-B983-9FD41B30A506}" type="presParOf" srcId="{4DC27C79-ED83-4371-9488-3635CC6A926E}" destId="{E0D0612D-4DDB-46CB-AFBB-A8E8DEE5BBEF}" srcOrd="2" destOrd="0" presId="urn:microsoft.com/office/officeart/2005/8/layout/hProcess7"/>
    <dgm:cxn modelId="{345E148C-0F6E-47DF-92A1-E4D073844C64}" type="presParOf" srcId="{E0D0612D-4DDB-46CB-AFBB-A8E8DEE5BBEF}" destId="{B0AE507C-1559-45ED-9BD9-A53B29664608}" srcOrd="0" destOrd="0" presId="urn:microsoft.com/office/officeart/2005/8/layout/hProcess7"/>
    <dgm:cxn modelId="{614DEBE0-2F85-4F3C-AE1A-F4E8699F7217}" type="presParOf" srcId="{E0D0612D-4DDB-46CB-AFBB-A8E8DEE5BBEF}" destId="{833F6BB1-DC79-485D-B277-2B91CF4D74C3}" srcOrd="1" destOrd="0" presId="urn:microsoft.com/office/officeart/2005/8/layout/hProcess7"/>
    <dgm:cxn modelId="{3BB85A8C-B83C-4196-924E-7FECEA0F07ED}" type="presParOf" srcId="{E0D0612D-4DDB-46CB-AFBB-A8E8DEE5BBEF}" destId="{B1A69E80-DB5D-4BD7-A555-E8FF16E2DFAB}" srcOrd="2" destOrd="0" presId="urn:microsoft.com/office/officeart/2005/8/layout/hProcess7"/>
    <dgm:cxn modelId="{D44F5723-C646-4737-843E-63EA834DB4CD}" type="presParOf" srcId="{4DC27C79-ED83-4371-9488-3635CC6A926E}" destId="{474E7A5A-BB67-46FB-87F6-6E28333F6199}" srcOrd="3" destOrd="0" presId="urn:microsoft.com/office/officeart/2005/8/layout/hProcess7"/>
    <dgm:cxn modelId="{28008ACE-3A7D-4896-86F6-1521413EF15F}" type="presParOf" srcId="{4DC27C79-ED83-4371-9488-3635CC6A926E}" destId="{D633D176-A610-4B67-8CF6-7BBB82ECFCCE}" srcOrd="4" destOrd="0" presId="urn:microsoft.com/office/officeart/2005/8/layout/hProcess7"/>
    <dgm:cxn modelId="{D0BBA28C-CB74-4ACA-84D8-16175FD209D4}" type="presParOf" srcId="{D633D176-A610-4B67-8CF6-7BBB82ECFCCE}" destId="{77385E40-BD42-4DC2-9EA7-9159C865DCFF}" srcOrd="0" destOrd="0" presId="urn:microsoft.com/office/officeart/2005/8/layout/hProcess7"/>
    <dgm:cxn modelId="{C8C49B44-4686-4946-8A7D-3C2B1E10F5BF}" type="presParOf" srcId="{D633D176-A610-4B67-8CF6-7BBB82ECFCCE}" destId="{D465C9F6-E5CC-4520-B8E0-F77D2668807B}" srcOrd="1" destOrd="0" presId="urn:microsoft.com/office/officeart/2005/8/layout/hProcess7"/>
    <dgm:cxn modelId="{B6171D2F-A926-403A-B711-056F8C87594A}" type="presParOf" srcId="{D633D176-A610-4B67-8CF6-7BBB82ECFCCE}" destId="{CF31596F-D779-45D1-B83E-30B42C57A534}" srcOrd="2" destOrd="0" presId="urn:microsoft.com/office/officeart/2005/8/layout/hProcess7"/>
    <dgm:cxn modelId="{F9A1E0E9-FE54-48A5-A213-7B2EF07D1E7B}" type="presParOf" srcId="{4DC27C79-ED83-4371-9488-3635CC6A926E}" destId="{66AC43EC-BDA9-4EA0-BDE9-A3404892324A}" srcOrd="5" destOrd="0" presId="urn:microsoft.com/office/officeart/2005/8/layout/hProcess7"/>
    <dgm:cxn modelId="{727AA96C-3905-484A-A3F4-A1F08DEED50A}" type="presParOf" srcId="{4DC27C79-ED83-4371-9488-3635CC6A926E}" destId="{DE2D8807-BDA0-4978-8458-2050E522C2C8}" srcOrd="6" destOrd="0" presId="urn:microsoft.com/office/officeart/2005/8/layout/hProcess7"/>
    <dgm:cxn modelId="{748BFCE8-FF8C-4972-8736-6DF6DDA43B77}" type="presParOf" srcId="{DE2D8807-BDA0-4978-8458-2050E522C2C8}" destId="{12297F01-5A8A-4D6B-BA71-27463971CCA9}" srcOrd="0" destOrd="0" presId="urn:microsoft.com/office/officeart/2005/8/layout/hProcess7"/>
    <dgm:cxn modelId="{A6A814C7-EE8C-4CE5-82F5-8861E4FBF481}" type="presParOf" srcId="{DE2D8807-BDA0-4978-8458-2050E522C2C8}" destId="{50795C3F-0CA5-48E9-AD99-8D57E687FEC9}" srcOrd="1" destOrd="0" presId="urn:microsoft.com/office/officeart/2005/8/layout/hProcess7"/>
    <dgm:cxn modelId="{6AFACADA-575B-432D-AA87-9B01E5A39568}" type="presParOf" srcId="{DE2D8807-BDA0-4978-8458-2050E522C2C8}" destId="{BFBD29D4-5DAB-4F5A-94D2-666E2437DFA7}" srcOrd="2" destOrd="0" presId="urn:microsoft.com/office/officeart/2005/8/layout/hProcess7"/>
    <dgm:cxn modelId="{3E196278-7139-4264-91C3-00669BB9BEA0}" type="presParOf" srcId="{4DC27C79-ED83-4371-9488-3635CC6A926E}" destId="{4C6A506D-789E-4968-8B51-9CB3589A3EA9}" srcOrd="7" destOrd="0" presId="urn:microsoft.com/office/officeart/2005/8/layout/hProcess7"/>
    <dgm:cxn modelId="{80A91E4F-338E-41F1-B3D2-8EF596697CB9}" type="presParOf" srcId="{4DC27C79-ED83-4371-9488-3635CC6A926E}" destId="{04AB0939-6D66-4155-BDC5-F2D5FD35D9F0}" srcOrd="8" destOrd="0" presId="urn:microsoft.com/office/officeart/2005/8/layout/hProcess7"/>
    <dgm:cxn modelId="{7B99BACA-4647-431F-B1E9-36C8BD733A0A}" type="presParOf" srcId="{04AB0939-6D66-4155-BDC5-F2D5FD35D9F0}" destId="{7A630D41-FB81-45F2-8090-2DA6A28B6FDF}" srcOrd="0" destOrd="0" presId="urn:microsoft.com/office/officeart/2005/8/layout/hProcess7"/>
    <dgm:cxn modelId="{8FDE31E2-4A34-4974-8F14-4A7E4B07FE7B}" type="presParOf" srcId="{04AB0939-6D66-4155-BDC5-F2D5FD35D9F0}" destId="{79B17E4C-6728-417B-B474-1D5C2FEC51A4}" srcOrd="1" destOrd="0" presId="urn:microsoft.com/office/officeart/2005/8/layout/hProcess7"/>
    <dgm:cxn modelId="{67661F28-A477-4B5B-B307-91A1520C7E0B}" type="presParOf" srcId="{04AB0939-6D66-4155-BDC5-F2D5FD35D9F0}" destId="{162C90D8-9473-4EEA-87F9-45E6FCE9CC84}" srcOrd="2" destOrd="0" presId="urn:microsoft.com/office/officeart/2005/8/layout/hProcess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AF7CAA-C447-49CD-BEDD-9D5FC128D66A}" type="doc">
      <dgm:prSet loTypeId="urn:microsoft.com/office/officeart/2005/8/layout/chevron1" loCatId="process" qsTypeId="urn:microsoft.com/office/officeart/2005/8/quickstyle/simple1" qsCatId="simple" csTypeId="urn:microsoft.com/office/officeart/2005/8/colors/accent1_2" csCatId="accent1" phldr="1"/>
      <dgm:spPr/>
    </dgm:pt>
    <dgm:pt modelId="{8C5B1199-52F7-4714-8089-EC1AC48BAFEE}">
      <dgm:prSet phldrT="[Texto]"/>
      <dgm:spPr>
        <a:solidFill>
          <a:schemeClr val="accent1">
            <a:lumMod val="60000"/>
            <a:lumOff val="40000"/>
          </a:schemeClr>
        </a:solidFill>
      </dgm:spPr>
      <dgm:t>
        <a:bodyPr/>
        <a:lstStyle/>
        <a:p>
          <a:r>
            <a:rPr lang="es-ES" dirty="0" smtClean="0">
              <a:latin typeface="Colonna MT" pitchFamily="82" charset="0"/>
            </a:rPr>
            <a:t>PHASE I</a:t>
          </a:r>
          <a:endParaRPr lang="es-ES" dirty="0">
            <a:latin typeface="Colonna MT" pitchFamily="82" charset="0"/>
          </a:endParaRPr>
        </a:p>
      </dgm:t>
    </dgm:pt>
    <dgm:pt modelId="{9E344BD2-F89A-4C9E-B6A7-6E2717231236}" type="parTrans" cxnId="{8329C7AE-E4A0-4BC0-9042-63D01A0A1A0F}">
      <dgm:prSet/>
      <dgm:spPr/>
      <dgm:t>
        <a:bodyPr/>
        <a:lstStyle/>
        <a:p>
          <a:endParaRPr lang="es-ES"/>
        </a:p>
      </dgm:t>
    </dgm:pt>
    <dgm:pt modelId="{2CC2F115-A728-4327-911E-C6E7C3CCC362}" type="sibTrans" cxnId="{8329C7AE-E4A0-4BC0-9042-63D01A0A1A0F}">
      <dgm:prSet/>
      <dgm:spPr/>
      <dgm:t>
        <a:bodyPr/>
        <a:lstStyle/>
        <a:p>
          <a:endParaRPr lang="es-ES"/>
        </a:p>
      </dgm:t>
    </dgm:pt>
    <dgm:pt modelId="{916469F6-42FC-47FC-B4BB-770D14DF4915}">
      <dgm:prSet phldrT="[Texto]"/>
      <dgm:spPr>
        <a:solidFill>
          <a:schemeClr val="accent1">
            <a:lumMod val="60000"/>
            <a:lumOff val="40000"/>
          </a:schemeClr>
        </a:solidFill>
      </dgm:spPr>
      <dgm:t>
        <a:bodyPr/>
        <a:lstStyle/>
        <a:p>
          <a:r>
            <a:rPr lang="es-ES" dirty="0" smtClean="0">
              <a:latin typeface="Colonna MT" pitchFamily="82" charset="0"/>
            </a:rPr>
            <a:t>PHASE II</a:t>
          </a:r>
          <a:endParaRPr lang="es-ES" dirty="0">
            <a:latin typeface="Colonna MT" pitchFamily="82" charset="0"/>
          </a:endParaRPr>
        </a:p>
      </dgm:t>
    </dgm:pt>
    <dgm:pt modelId="{8289886A-69CF-4F9F-BD42-A1DAEBB17F6E}" type="parTrans" cxnId="{E7517B21-64C3-4805-860C-445854A6F778}">
      <dgm:prSet/>
      <dgm:spPr/>
      <dgm:t>
        <a:bodyPr/>
        <a:lstStyle/>
        <a:p>
          <a:endParaRPr lang="es-ES"/>
        </a:p>
      </dgm:t>
    </dgm:pt>
    <dgm:pt modelId="{30794263-9F2E-430C-8FFB-BC6AA8C1D5AC}" type="sibTrans" cxnId="{E7517B21-64C3-4805-860C-445854A6F778}">
      <dgm:prSet/>
      <dgm:spPr/>
      <dgm:t>
        <a:bodyPr/>
        <a:lstStyle/>
        <a:p>
          <a:endParaRPr lang="es-ES"/>
        </a:p>
      </dgm:t>
    </dgm:pt>
    <dgm:pt modelId="{676C1764-B679-448B-8CB7-58702724DBAF}">
      <dgm:prSet phldrT="[Texto]"/>
      <dgm:spPr>
        <a:solidFill>
          <a:schemeClr val="accent1">
            <a:lumMod val="60000"/>
            <a:lumOff val="40000"/>
          </a:schemeClr>
        </a:solidFill>
      </dgm:spPr>
      <dgm:t>
        <a:bodyPr/>
        <a:lstStyle/>
        <a:p>
          <a:r>
            <a:rPr lang="es-ES" dirty="0" smtClean="0">
              <a:latin typeface="Colonna MT" pitchFamily="82" charset="0"/>
            </a:rPr>
            <a:t>PHASE III</a:t>
          </a:r>
          <a:endParaRPr lang="es-ES" dirty="0">
            <a:latin typeface="Colonna MT" pitchFamily="82" charset="0"/>
          </a:endParaRPr>
        </a:p>
      </dgm:t>
    </dgm:pt>
    <dgm:pt modelId="{2AA21E54-6423-42B4-9025-0FB2354BABD9}" type="parTrans" cxnId="{C39DBB6A-2353-416F-B2F3-AAD68699308F}">
      <dgm:prSet/>
      <dgm:spPr/>
      <dgm:t>
        <a:bodyPr/>
        <a:lstStyle/>
        <a:p>
          <a:endParaRPr lang="es-ES"/>
        </a:p>
      </dgm:t>
    </dgm:pt>
    <dgm:pt modelId="{A4849065-AD69-43FF-9165-0D35269E31C9}" type="sibTrans" cxnId="{C39DBB6A-2353-416F-B2F3-AAD68699308F}">
      <dgm:prSet/>
      <dgm:spPr/>
      <dgm:t>
        <a:bodyPr/>
        <a:lstStyle/>
        <a:p>
          <a:endParaRPr lang="es-ES"/>
        </a:p>
      </dgm:t>
    </dgm:pt>
    <dgm:pt modelId="{93F77214-EFDD-480D-8F06-15926E7D7743}" type="pres">
      <dgm:prSet presAssocID="{47AF7CAA-C447-49CD-BEDD-9D5FC128D66A}" presName="Name0" presStyleCnt="0">
        <dgm:presLayoutVars>
          <dgm:dir/>
          <dgm:animLvl val="lvl"/>
          <dgm:resizeHandles val="exact"/>
        </dgm:presLayoutVars>
      </dgm:prSet>
      <dgm:spPr/>
    </dgm:pt>
    <dgm:pt modelId="{DBE7ACE8-43D7-4121-86FB-AA09ED779277}" type="pres">
      <dgm:prSet presAssocID="{8C5B1199-52F7-4714-8089-EC1AC48BAFEE}" presName="parTxOnly" presStyleLbl="node1" presStyleIdx="0" presStyleCnt="3" custLinFactNeighborX="-32109">
        <dgm:presLayoutVars>
          <dgm:chMax val="0"/>
          <dgm:chPref val="0"/>
          <dgm:bulletEnabled val="1"/>
        </dgm:presLayoutVars>
      </dgm:prSet>
      <dgm:spPr/>
      <dgm:t>
        <a:bodyPr/>
        <a:lstStyle/>
        <a:p>
          <a:endParaRPr lang="es-ES"/>
        </a:p>
      </dgm:t>
    </dgm:pt>
    <dgm:pt modelId="{F862AA5B-725D-45B8-90A9-7A479ED464D2}" type="pres">
      <dgm:prSet presAssocID="{2CC2F115-A728-4327-911E-C6E7C3CCC362}" presName="parTxOnlySpace" presStyleCnt="0"/>
      <dgm:spPr/>
    </dgm:pt>
    <dgm:pt modelId="{DBE5B23F-67B2-40B2-8B63-09FECF646C62}" type="pres">
      <dgm:prSet presAssocID="{916469F6-42FC-47FC-B4BB-770D14DF4915}" presName="parTxOnly" presStyleLbl="node1" presStyleIdx="1" presStyleCnt="3" custScaleX="112071">
        <dgm:presLayoutVars>
          <dgm:chMax val="0"/>
          <dgm:chPref val="0"/>
          <dgm:bulletEnabled val="1"/>
        </dgm:presLayoutVars>
      </dgm:prSet>
      <dgm:spPr/>
      <dgm:t>
        <a:bodyPr/>
        <a:lstStyle/>
        <a:p>
          <a:endParaRPr lang="es-ES"/>
        </a:p>
      </dgm:t>
    </dgm:pt>
    <dgm:pt modelId="{B28B6CD2-B379-4B0D-B8C3-A6631F664EE9}" type="pres">
      <dgm:prSet presAssocID="{30794263-9F2E-430C-8FFB-BC6AA8C1D5AC}" presName="parTxOnlySpace" presStyleCnt="0"/>
      <dgm:spPr/>
    </dgm:pt>
    <dgm:pt modelId="{80F4481F-A061-4FC5-BB08-C999A6EC37E7}" type="pres">
      <dgm:prSet presAssocID="{676C1764-B679-448B-8CB7-58702724DBAF}" presName="parTxOnly" presStyleLbl="node1" presStyleIdx="2" presStyleCnt="3" custScaleX="113430">
        <dgm:presLayoutVars>
          <dgm:chMax val="0"/>
          <dgm:chPref val="0"/>
          <dgm:bulletEnabled val="1"/>
        </dgm:presLayoutVars>
      </dgm:prSet>
      <dgm:spPr/>
      <dgm:t>
        <a:bodyPr/>
        <a:lstStyle/>
        <a:p>
          <a:endParaRPr lang="es-ES"/>
        </a:p>
      </dgm:t>
    </dgm:pt>
  </dgm:ptLst>
  <dgm:cxnLst>
    <dgm:cxn modelId="{E7517B21-64C3-4805-860C-445854A6F778}" srcId="{47AF7CAA-C447-49CD-BEDD-9D5FC128D66A}" destId="{916469F6-42FC-47FC-B4BB-770D14DF4915}" srcOrd="1" destOrd="0" parTransId="{8289886A-69CF-4F9F-BD42-A1DAEBB17F6E}" sibTransId="{30794263-9F2E-430C-8FFB-BC6AA8C1D5AC}"/>
    <dgm:cxn modelId="{C39DBB6A-2353-416F-B2F3-AAD68699308F}" srcId="{47AF7CAA-C447-49CD-BEDD-9D5FC128D66A}" destId="{676C1764-B679-448B-8CB7-58702724DBAF}" srcOrd="2" destOrd="0" parTransId="{2AA21E54-6423-42B4-9025-0FB2354BABD9}" sibTransId="{A4849065-AD69-43FF-9165-0D35269E31C9}"/>
    <dgm:cxn modelId="{8329C7AE-E4A0-4BC0-9042-63D01A0A1A0F}" srcId="{47AF7CAA-C447-49CD-BEDD-9D5FC128D66A}" destId="{8C5B1199-52F7-4714-8089-EC1AC48BAFEE}" srcOrd="0" destOrd="0" parTransId="{9E344BD2-F89A-4C9E-B6A7-6E2717231236}" sibTransId="{2CC2F115-A728-4327-911E-C6E7C3CCC362}"/>
    <dgm:cxn modelId="{D3F1C579-67C2-4CE8-B0BA-847E0347C6FB}" type="presOf" srcId="{916469F6-42FC-47FC-B4BB-770D14DF4915}" destId="{DBE5B23F-67B2-40B2-8B63-09FECF646C62}" srcOrd="0" destOrd="0" presId="urn:microsoft.com/office/officeart/2005/8/layout/chevron1"/>
    <dgm:cxn modelId="{12F5956A-F8FF-4B0F-A31E-EE81CA6F755A}" type="presOf" srcId="{8C5B1199-52F7-4714-8089-EC1AC48BAFEE}" destId="{DBE7ACE8-43D7-4121-86FB-AA09ED779277}" srcOrd="0" destOrd="0" presId="urn:microsoft.com/office/officeart/2005/8/layout/chevron1"/>
    <dgm:cxn modelId="{A8A4B2EA-DD72-418A-A944-0C52446D1655}" type="presOf" srcId="{676C1764-B679-448B-8CB7-58702724DBAF}" destId="{80F4481F-A061-4FC5-BB08-C999A6EC37E7}" srcOrd="0" destOrd="0" presId="urn:microsoft.com/office/officeart/2005/8/layout/chevron1"/>
    <dgm:cxn modelId="{136F13F4-1ADC-4B17-B3FC-19A8A744293A}" type="presOf" srcId="{47AF7CAA-C447-49CD-BEDD-9D5FC128D66A}" destId="{93F77214-EFDD-480D-8F06-15926E7D7743}" srcOrd="0" destOrd="0" presId="urn:microsoft.com/office/officeart/2005/8/layout/chevron1"/>
    <dgm:cxn modelId="{34A478BD-3DA1-4369-9DD4-E0CD0D2AA3AD}" type="presParOf" srcId="{93F77214-EFDD-480D-8F06-15926E7D7743}" destId="{DBE7ACE8-43D7-4121-86FB-AA09ED779277}" srcOrd="0" destOrd="0" presId="urn:microsoft.com/office/officeart/2005/8/layout/chevron1"/>
    <dgm:cxn modelId="{BC6FDB32-C355-4AE4-8871-50A94D3538BD}" type="presParOf" srcId="{93F77214-EFDD-480D-8F06-15926E7D7743}" destId="{F862AA5B-725D-45B8-90A9-7A479ED464D2}" srcOrd="1" destOrd="0" presId="urn:microsoft.com/office/officeart/2005/8/layout/chevron1"/>
    <dgm:cxn modelId="{28292C52-25E2-452E-A10E-A26B7CC1E56C}" type="presParOf" srcId="{93F77214-EFDD-480D-8F06-15926E7D7743}" destId="{DBE5B23F-67B2-40B2-8B63-09FECF646C62}" srcOrd="2" destOrd="0" presId="urn:microsoft.com/office/officeart/2005/8/layout/chevron1"/>
    <dgm:cxn modelId="{35AC5ECB-AC58-48FA-BBBA-C5FEB808CEBB}" type="presParOf" srcId="{93F77214-EFDD-480D-8F06-15926E7D7743}" destId="{B28B6CD2-B379-4B0D-B8C3-A6631F664EE9}" srcOrd="3" destOrd="0" presId="urn:microsoft.com/office/officeart/2005/8/layout/chevron1"/>
    <dgm:cxn modelId="{593DD8FF-63CA-40FF-8505-6358172FA06E}" type="presParOf" srcId="{93F77214-EFDD-480D-8F06-15926E7D7743}" destId="{80F4481F-A061-4FC5-BB08-C999A6EC37E7}"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EAE29-8E16-45E5-B1A5-6A7E8C422EFB}">
      <dsp:nvSpPr>
        <dsp:cNvPr id="0" name=""/>
        <dsp:cNvSpPr/>
      </dsp:nvSpPr>
      <dsp:spPr>
        <a:xfrm>
          <a:off x="0" y="25209"/>
          <a:ext cx="4280308" cy="4500753"/>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s-ES" sz="3800" kern="1200" dirty="0" smtClean="0">
              <a:latin typeface="+mn-lt"/>
            </a:rPr>
            <a:t>PREPARATION STAGE</a:t>
          </a:r>
          <a:endParaRPr lang="es-ES" sz="3800" kern="1200" dirty="0">
            <a:latin typeface="+mn-lt"/>
          </a:endParaRPr>
        </a:p>
      </dsp:txBody>
      <dsp:txXfrm>
        <a:off x="0" y="25209"/>
        <a:ext cx="4280308" cy="1350226"/>
      </dsp:txXfrm>
    </dsp:sp>
    <dsp:sp modelId="{50824B35-148C-47FD-8B35-A40D8F2611BD}">
      <dsp:nvSpPr>
        <dsp:cNvPr id="0" name=""/>
        <dsp:cNvSpPr/>
      </dsp:nvSpPr>
      <dsp:spPr>
        <a:xfrm>
          <a:off x="432480" y="1359114"/>
          <a:ext cx="3424247" cy="136463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noProof="0" dirty="0" smtClean="0"/>
            <a:t>Public procurers draw up  common requirements specification for the desired solution</a:t>
          </a:r>
          <a:endParaRPr lang="en-US" sz="2000" kern="1200" noProof="0" dirty="0"/>
        </a:p>
      </dsp:txBody>
      <dsp:txXfrm>
        <a:off x="472449" y="1399083"/>
        <a:ext cx="3344309" cy="1284701"/>
      </dsp:txXfrm>
    </dsp:sp>
    <dsp:sp modelId="{5808041F-1EB9-42E5-A659-DFE6B0D0EEA0}">
      <dsp:nvSpPr>
        <dsp:cNvPr id="0" name=""/>
        <dsp:cNvSpPr/>
      </dsp:nvSpPr>
      <dsp:spPr>
        <a:xfrm>
          <a:off x="432480" y="2933699"/>
          <a:ext cx="3424247" cy="136463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noProof="0" dirty="0" smtClean="0"/>
            <a:t>Setup the process for executing the joint cross-border PCP call for tender</a:t>
          </a:r>
          <a:endParaRPr lang="en-US" sz="2000" kern="1200" noProof="0" dirty="0"/>
        </a:p>
      </dsp:txBody>
      <dsp:txXfrm>
        <a:off x="472449" y="2973668"/>
        <a:ext cx="3344309" cy="1284701"/>
      </dsp:txXfrm>
    </dsp:sp>
    <dsp:sp modelId="{B8960C78-03C0-4FF1-864C-CC3B1443B9CA}">
      <dsp:nvSpPr>
        <dsp:cNvPr id="0" name=""/>
        <dsp:cNvSpPr/>
      </dsp:nvSpPr>
      <dsp:spPr>
        <a:xfrm>
          <a:off x="4605781" y="44150"/>
          <a:ext cx="4280308" cy="4437661"/>
        </a:xfrm>
        <a:prstGeom prst="roundRect">
          <a:avLst>
            <a:gd name="adj" fmla="val 10000"/>
          </a:avLst>
        </a:prstGeom>
        <a:solidFill>
          <a:schemeClr val="accent5">
            <a:lumMod val="40000"/>
            <a:lumOff val="60000"/>
          </a:schemeClr>
        </a:solidFill>
        <a:ln>
          <a:solidFill>
            <a:schemeClr val="accent4">
              <a:lumMod val="20000"/>
              <a:lumOff val="80000"/>
            </a:schemeClr>
          </a:solid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s-ES" sz="3800" kern="1200" dirty="0" smtClean="0">
              <a:latin typeface="+mn-lt"/>
            </a:rPr>
            <a:t>EXECUTION STAGE</a:t>
          </a:r>
          <a:endParaRPr lang="es-ES" sz="3800" kern="1200" dirty="0">
            <a:latin typeface="+mn-lt"/>
          </a:endParaRPr>
        </a:p>
      </dsp:txBody>
      <dsp:txXfrm>
        <a:off x="4605781" y="44150"/>
        <a:ext cx="4280308" cy="1331298"/>
      </dsp:txXfrm>
    </dsp:sp>
    <dsp:sp modelId="{A631D41F-C2E4-4EB0-BF26-CDD50533D4BA}">
      <dsp:nvSpPr>
        <dsp:cNvPr id="0" name=""/>
        <dsp:cNvSpPr/>
      </dsp:nvSpPr>
      <dsp:spPr>
        <a:xfrm>
          <a:off x="5033812" y="1359114"/>
          <a:ext cx="3424247" cy="1364639"/>
        </a:xfrm>
        <a:prstGeom prst="roundRect">
          <a:avLst>
            <a:gd name="adj" fmla="val 10000"/>
          </a:avLst>
        </a:prstGeom>
        <a:solidFill>
          <a:schemeClr val="accent5">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s-ES" sz="2000" kern="1200" dirty="0" err="1" smtClean="0"/>
            <a:t>The</a:t>
          </a:r>
          <a:r>
            <a:rPr lang="es-ES" sz="2000" kern="1200" dirty="0" smtClean="0"/>
            <a:t> lead </a:t>
          </a:r>
          <a:r>
            <a:rPr lang="es-ES" sz="2000" kern="1200" dirty="0" err="1" smtClean="0"/>
            <a:t>contracting</a:t>
          </a:r>
          <a:r>
            <a:rPr lang="es-ES" sz="2000" kern="1200" dirty="0" smtClean="0"/>
            <a:t> </a:t>
          </a:r>
          <a:r>
            <a:rPr lang="es-ES" sz="2000" kern="1200" dirty="0" err="1" smtClean="0"/>
            <a:t>authority</a:t>
          </a:r>
          <a:r>
            <a:rPr lang="es-ES" sz="2000" kern="1200" dirty="0" smtClean="0"/>
            <a:t> </a:t>
          </a:r>
          <a:r>
            <a:rPr lang="es-ES" sz="2000" kern="1200" dirty="0" err="1" smtClean="0"/>
            <a:t>will</a:t>
          </a:r>
          <a:r>
            <a:rPr lang="es-ES" sz="2000" kern="1200" dirty="0" smtClean="0"/>
            <a:t> </a:t>
          </a:r>
          <a:r>
            <a:rPr lang="es-ES" sz="2000" kern="1200" dirty="0" err="1" smtClean="0"/>
            <a:t>launch</a:t>
          </a:r>
          <a:r>
            <a:rPr lang="es-ES" sz="2000" kern="1200" dirty="0" smtClean="0"/>
            <a:t> a </a:t>
          </a:r>
          <a:r>
            <a:rPr lang="es-ES" sz="2000" kern="1200" dirty="0" err="1" smtClean="0"/>
            <a:t>European</a:t>
          </a:r>
          <a:r>
            <a:rPr lang="es-ES" sz="2000" kern="1200" dirty="0" smtClean="0"/>
            <a:t> </a:t>
          </a:r>
          <a:r>
            <a:rPr lang="es-ES" sz="2000" kern="1200" dirty="0" err="1" smtClean="0"/>
            <a:t>wide</a:t>
          </a:r>
          <a:r>
            <a:rPr lang="es-ES" sz="2000" kern="1200" dirty="0" smtClean="0"/>
            <a:t> </a:t>
          </a:r>
          <a:r>
            <a:rPr lang="es-ES" sz="2000" kern="1200" dirty="0" err="1" smtClean="0"/>
            <a:t>published</a:t>
          </a:r>
          <a:r>
            <a:rPr lang="es-ES" sz="2000" kern="1200" dirty="0" smtClean="0"/>
            <a:t> </a:t>
          </a:r>
          <a:r>
            <a:rPr lang="en-US" sz="2000" kern="1200" noProof="0" dirty="0" smtClean="0"/>
            <a:t>open</a:t>
          </a:r>
          <a:r>
            <a:rPr lang="es-ES" sz="2000" kern="1200" dirty="0" smtClean="0"/>
            <a:t> PCP </a:t>
          </a:r>
          <a:r>
            <a:rPr lang="es-ES" sz="2000" kern="1200" dirty="0" err="1" smtClean="0"/>
            <a:t>call</a:t>
          </a:r>
          <a:r>
            <a:rPr lang="es-ES" sz="2000" kern="1200" dirty="0" smtClean="0"/>
            <a:t> </a:t>
          </a:r>
          <a:r>
            <a:rPr lang="es-ES" sz="2000" kern="1200" dirty="0" err="1" smtClean="0"/>
            <a:t>for</a:t>
          </a:r>
          <a:r>
            <a:rPr lang="es-ES" sz="2000" kern="1200" dirty="0" smtClean="0"/>
            <a:t> tender</a:t>
          </a:r>
          <a:endParaRPr lang="es-ES" sz="2000" kern="1200" dirty="0"/>
        </a:p>
      </dsp:txBody>
      <dsp:txXfrm>
        <a:off x="5073781" y="1399083"/>
        <a:ext cx="3344309" cy="1284701"/>
      </dsp:txXfrm>
    </dsp:sp>
    <dsp:sp modelId="{EC564B30-35FD-4E75-9C03-A8D1F6A72A0B}">
      <dsp:nvSpPr>
        <dsp:cNvPr id="0" name=""/>
        <dsp:cNvSpPr/>
      </dsp:nvSpPr>
      <dsp:spPr>
        <a:xfrm>
          <a:off x="5033812" y="2933699"/>
          <a:ext cx="3424247" cy="1364639"/>
        </a:xfrm>
        <a:prstGeom prst="roundRect">
          <a:avLst>
            <a:gd name="adj" fmla="val 10000"/>
          </a:avLst>
        </a:prstGeom>
        <a:solidFill>
          <a:schemeClr val="accent5">
            <a:lumMod val="75000"/>
          </a:schemeClr>
        </a:solidFill>
        <a:ln w="15875" cap="flat" cmpd="sng" algn="ctr">
          <a:solidFill>
            <a:schemeClr val="accent4">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noProof="0" dirty="0" smtClean="0"/>
            <a:t>Run the procurement in three phases.</a:t>
          </a:r>
          <a:endParaRPr lang="en-US" sz="2000" kern="1200" noProof="0" dirty="0"/>
        </a:p>
      </dsp:txBody>
      <dsp:txXfrm>
        <a:off x="5073781" y="2973668"/>
        <a:ext cx="3344309" cy="1284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4A201-BC1D-4889-818B-6FE7C5A33FEA}">
      <dsp:nvSpPr>
        <dsp:cNvPr id="0" name=""/>
        <dsp:cNvSpPr/>
      </dsp:nvSpPr>
      <dsp:spPr>
        <a:xfrm>
          <a:off x="816" y="1156"/>
          <a:ext cx="3514099" cy="3479357"/>
        </a:xfrm>
        <a:prstGeom prst="roundRect">
          <a:avLst>
            <a:gd name="adj" fmla="val 5000"/>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126873" rIns="164465" bIns="0" numCol="1" spcCol="1270" anchor="t" anchorCtr="0">
          <a:noAutofit/>
        </a:bodyPr>
        <a:lstStyle/>
        <a:p>
          <a:pPr lvl="0" algn="r" defTabSz="1644650">
            <a:lnSpc>
              <a:spcPct val="90000"/>
            </a:lnSpc>
            <a:spcBef>
              <a:spcPct val="0"/>
            </a:spcBef>
            <a:spcAft>
              <a:spcPct val="35000"/>
            </a:spcAft>
          </a:pPr>
          <a:r>
            <a:rPr lang="es-ES" sz="3700" b="1" kern="1200" dirty="0" smtClean="0">
              <a:latin typeface="Colonna MT" pitchFamily="82" charset="0"/>
            </a:rPr>
            <a:t>PHASE I</a:t>
          </a:r>
          <a:endParaRPr lang="es-ES" sz="3700" b="1" kern="1200" dirty="0">
            <a:latin typeface="Colonna MT" pitchFamily="82" charset="0"/>
          </a:endParaRPr>
        </a:p>
      </dsp:txBody>
      <dsp:txXfrm rot="16200000">
        <a:off x="-1074310" y="1076283"/>
        <a:ext cx="2853073" cy="702819"/>
      </dsp:txXfrm>
    </dsp:sp>
    <dsp:sp modelId="{3662E45A-4BAD-4576-9330-4F4A64B9715E}">
      <dsp:nvSpPr>
        <dsp:cNvPr id="0" name=""/>
        <dsp:cNvSpPr/>
      </dsp:nvSpPr>
      <dsp:spPr>
        <a:xfrm>
          <a:off x="703636" y="1156"/>
          <a:ext cx="2618004" cy="3479357"/>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92583" rIns="0" bIns="0" numCol="1" spcCol="1270" anchor="t" anchorCtr="0">
          <a:noAutofit/>
        </a:bodyPr>
        <a:lstStyle/>
        <a:p>
          <a:pPr lvl="0" algn="just" defTabSz="1200150">
            <a:lnSpc>
              <a:spcPct val="90000"/>
            </a:lnSpc>
            <a:spcBef>
              <a:spcPct val="0"/>
            </a:spcBef>
            <a:spcAft>
              <a:spcPct val="35000"/>
            </a:spcAft>
          </a:pPr>
          <a:r>
            <a:rPr lang="en-US" sz="2700" kern="1200" dirty="0" smtClean="0"/>
            <a:t>Feasibility studies to allow selected highly innovative ideas to be tested in a controlled way to investigate the risk that innovation brings.</a:t>
          </a:r>
          <a:endParaRPr lang="es-ES" sz="2700" kern="1200" dirty="0"/>
        </a:p>
      </dsp:txBody>
      <dsp:txXfrm>
        <a:off x="703636" y="1156"/>
        <a:ext cx="2618004" cy="3479357"/>
      </dsp:txXfrm>
    </dsp:sp>
    <dsp:sp modelId="{77385E40-BD42-4DC2-9EA7-9159C865DCFF}">
      <dsp:nvSpPr>
        <dsp:cNvPr id="0" name=""/>
        <dsp:cNvSpPr/>
      </dsp:nvSpPr>
      <dsp:spPr>
        <a:xfrm>
          <a:off x="3637909" y="1156"/>
          <a:ext cx="3514099" cy="3479357"/>
        </a:xfrm>
        <a:prstGeom prst="roundRect">
          <a:avLst>
            <a:gd name="adj" fmla="val 5000"/>
          </a:avLst>
        </a:prstGeom>
        <a:gradFill rotWithShape="0">
          <a:gsLst>
            <a:gs pos="0">
              <a:schemeClr val="accent5">
                <a:hueOff val="1063560"/>
                <a:satOff val="-11946"/>
                <a:lumOff val="-2549"/>
                <a:alphaOff val="0"/>
                <a:tint val="65000"/>
                <a:shade val="92000"/>
                <a:satMod val="130000"/>
              </a:schemeClr>
            </a:gs>
            <a:gs pos="45000">
              <a:schemeClr val="accent5">
                <a:hueOff val="1063560"/>
                <a:satOff val="-11946"/>
                <a:lumOff val="-2549"/>
                <a:alphaOff val="0"/>
                <a:tint val="60000"/>
                <a:shade val="99000"/>
                <a:satMod val="120000"/>
              </a:schemeClr>
            </a:gs>
            <a:gs pos="100000">
              <a:schemeClr val="accent5">
                <a:hueOff val="1063560"/>
                <a:satOff val="-11946"/>
                <a:lumOff val="-2549"/>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126873" rIns="164465" bIns="0" numCol="1" spcCol="1270" anchor="t" anchorCtr="0">
          <a:noAutofit/>
        </a:bodyPr>
        <a:lstStyle/>
        <a:p>
          <a:pPr lvl="0" algn="r" defTabSz="1644650">
            <a:lnSpc>
              <a:spcPct val="90000"/>
            </a:lnSpc>
            <a:spcBef>
              <a:spcPct val="0"/>
            </a:spcBef>
            <a:spcAft>
              <a:spcPct val="35000"/>
            </a:spcAft>
          </a:pPr>
          <a:r>
            <a:rPr lang="es-ES" sz="3700" b="1" kern="1200" dirty="0" smtClean="0">
              <a:latin typeface="Colonna MT" pitchFamily="82" charset="0"/>
            </a:rPr>
            <a:t>PHASE II</a:t>
          </a:r>
          <a:endParaRPr lang="es-ES" sz="3700" b="1" kern="1200" dirty="0"/>
        </a:p>
      </dsp:txBody>
      <dsp:txXfrm rot="16200000">
        <a:off x="2562782" y="1076283"/>
        <a:ext cx="2853073" cy="702819"/>
      </dsp:txXfrm>
    </dsp:sp>
    <dsp:sp modelId="{833F6BB1-DC79-485D-B277-2B91CF4D74C3}">
      <dsp:nvSpPr>
        <dsp:cNvPr id="0" name=""/>
        <dsp:cNvSpPr/>
      </dsp:nvSpPr>
      <dsp:spPr>
        <a:xfrm rot="5400000">
          <a:off x="3357150" y="3218557"/>
          <a:ext cx="596659" cy="527114"/>
        </a:xfrm>
        <a:prstGeom prst="flowChartExtra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F31596F-D779-45D1-B83E-30B42C57A534}">
      <dsp:nvSpPr>
        <dsp:cNvPr id="0" name=""/>
        <dsp:cNvSpPr/>
      </dsp:nvSpPr>
      <dsp:spPr>
        <a:xfrm>
          <a:off x="4340729" y="1156"/>
          <a:ext cx="2618004" cy="3479357"/>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92583" rIns="0" bIns="0" numCol="1" spcCol="1270" anchor="t" anchorCtr="0">
          <a:noAutofit/>
        </a:bodyPr>
        <a:lstStyle/>
        <a:p>
          <a:pPr lvl="0" algn="l" defTabSz="1200150">
            <a:lnSpc>
              <a:spcPct val="90000"/>
            </a:lnSpc>
            <a:spcBef>
              <a:spcPct val="0"/>
            </a:spcBef>
            <a:spcAft>
              <a:spcPct val="35000"/>
            </a:spcAft>
          </a:pPr>
          <a:endParaRPr lang="en-US" sz="2700" kern="1200" dirty="0" smtClean="0"/>
        </a:p>
        <a:p>
          <a:pPr lvl="0" algn="l" defTabSz="1200150">
            <a:lnSpc>
              <a:spcPct val="90000"/>
            </a:lnSpc>
            <a:spcBef>
              <a:spcPct val="0"/>
            </a:spcBef>
            <a:spcAft>
              <a:spcPct val="35000"/>
            </a:spcAft>
          </a:pPr>
          <a:r>
            <a:rPr lang="en-US" sz="2700" kern="1200" dirty="0" smtClean="0"/>
            <a:t>The most promising projects will be selected to design and develop prototypes</a:t>
          </a:r>
          <a:endParaRPr lang="es-ES" sz="2700" kern="1200" dirty="0"/>
        </a:p>
      </dsp:txBody>
      <dsp:txXfrm>
        <a:off x="4340729" y="1156"/>
        <a:ext cx="2618004" cy="3479357"/>
      </dsp:txXfrm>
    </dsp:sp>
    <dsp:sp modelId="{7A630D41-FB81-45F2-8090-2DA6A28B6FDF}">
      <dsp:nvSpPr>
        <dsp:cNvPr id="0" name=""/>
        <dsp:cNvSpPr/>
      </dsp:nvSpPr>
      <dsp:spPr>
        <a:xfrm>
          <a:off x="7275819" y="0"/>
          <a:ext cx="3514099" cy="3552105"/>
        </a:xfrm>
        <a:prstGeom prst="roundRect">
          <a:avLst>
            <a:gd name="adj" fmla="val 5000"/>
          </a:avLst>
        </a:prstGeom>
        <a:gradFill rotWithShape="0">
          <a:gsLst>
            <a:gs pos="0">
              <a:schemeClr val="accent5">
                <a:hueOff val="2127120"/>
                <a:satOff val="-23891"/>
                <a:lumOff val="-5098"/>
                <a:alphaOff val="0"/>
                <a:tint val="65000"/>
                <a:shade val="92000"/>
                <a:satMod val="130000"/>
              </a:schemeClr>
            </a:gs>
            <a:gs pos="45000">
              <a:schemeClr val="accent5">
                <a:hueOff val="2127120"/>
                <a:satOff val="-23891"/>
                <a:lumOff val="-5098"/>
                <a:alphaOff val="0"/>
                <a:tint val="60000"/>
                <a:shade val="99000"/>
                <a:satMod val="120000"/>
              </a:schemeClr>
            </a:gs>
            <a:gs pos="100000">
              <a:schemeClr val="accent5">
                <a:hueOff val="2127120"/>
                <a:satOff val="-23891"/>
                <a:lumOff val="-5098"/>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126873" rIns="164465" bIns="0" numCol="1" spcCol="1270" anchor="t" anchorCtr="0">
          <a:noAutofit/>
        </a:bodyPr>
        <a:lstStyle/>
        <a:p>
          <a:pPr lvl="0" algn="r" defTabSz="1644650">
            <a:lnSpc>
              <a:spcPct val="90000"/>
            </a:lnSpc>
            <a:spcBef>
              <a:spcPct val="0"/>
            </a:spcBef>
            <a:spcAft>
              <a:spcPct val="35000"/>
            </a:spcAft>
          </a:pPr>
          <a:r>
            <a:rPr lang="es-ES" sz="3700" b="1" kern="1200" dirty="0" smtClean="0">
              <a:latin typeface="Colonna MT" pitchFamily="82" charset="0"/>
            </a:rPr>
            <a:t>PHASE III</a:t>
          </a:r>
          <a:endParaRPr lang="es-ES" sz="3700" b="1" kern="1200" dirty="0"/>
        </a:p>
      </dsp:txBody>
      <dsp:txXfrm rot="16200000">
        <a:off x="6170865" y="1104953"/>
        <a:ext cx="2912726" cy="702819"/>
      </dsp:txXfrm>
    </dsp:sp>
    <dsp:sp modelId="{50795C3F-0CA5-48E9-AD99-8D57E687FEC9}">
      <dsp:nvSpPr>
        <dsp:cNvPr id="0" name=""/>
        <dsp:cNvSpPr/>
      </dsp:nvSpPr>
      <dsp:spPr>
        <a:xfrm rot="5400000">
          <a:off x="6994243" y="3218111"/>
          <a:ext cx="596659" cy="527114"/>
        </a:xfrm>
        <a:prstGeom prst="flowChartExtra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5">
              <a:hueOff val="2127120"/>
              <a:satOff val="-23891"/>
              <a:lumOff val="-5098"/>
              <a:alphaOff val="0"/>
            </a:schemeClr>
          </a:solidFill>
          <a:prstDash val="solid"/>
        </a:ln>
        <a:effectLst/>
      </dsp:spPr>
      <dsp:style>
        <a:lnRef idx="1">
          <a:scrgbClr r="0" g="0" b="0"/>
        </a:lnRef>
        <a:fillRef idx="2">
          <a:scrgbClr r="0" g="0" b="0"/>
        </a:fillRef>
        <a:effectRef idx="0">
          <a:scrgbClr r="0" g="0" b="0"/>
        </a:effectRef>
        <a:fontRef idx="minor"/>
      </dsp:style>
    </dsp:sp>
    <dsp:sp modelId="{162C90D8-9473-4EEA-87F9-45E6FCE9CC84}">
      <dsp:nvSpPr>
        <dsp:cNvPr id="0" name=""/>
        <dsp:cNvSpPr/>
      </dsp:nvSpPr>
      <dsp:spPr>
        <a:xfrm>
          <a:off x="7978639" y="0"/>
          <a:ext cx="2618004" cy="3552105"/>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92583" rIns="0" bIns="0" numCol="1" spcCol="1270" anchor="t" anchorCtr="0">
          <a:noAutofit/>
        </a:bodyPr>
        <a:lstStyle/>
        <a:p>
          <a:pPr lvl="0" algn="just" defTabSz="1200150">
            <a:lnSpc>
              <a:spcPct val="90000"/>
            </a:lnSpc>
            <a:spcBef>
              <a:spcPct val="0"/>
            </a:spcBef>
            <a:spcAft>
              <a:spcPct val="35000"/>
            </a:spcAft>
          </a:pPr>
          <a:endParaRPr lang="en-US" sz="2700" kern="1200" dirty="0" smtClean="0"/>
        </a:p>
        <a:p>
          <a:pPr lvl="0" algn="just" defTabSz="1200150">
            <a:lnSpc>
              <a:spcPct val="90000"/>
            </a:lnSpc>
            <a:spcBef>
              <a:spcPct val="0"/>
            </a:spcBef>
            <a:spcAft>
              <a:spcPct val="35000"/>
            </a:spcAft>
          </a:pPr>
          <a:r>
            <a:rPr lang="en-US" sz="2700" kern="1200" dirty="0" smtClean="0"/>
            <a:t>Small scale pilot tests of the best of them.</a:t>
          </a:r>
          <a:endParaRPr lang="es-ES" sz="2700" kern="1200" dirty="0"/>
        </a:p>
        <a:p>
          <a:pPr lvl="0" algn="l" defTabSz="1200150">
            <a:lnSpc>
              <a:spcPct val="90000"/>
            </a:lnSpc>
            <a:spcBef>
              <a:spcPct val="0"/>
            </a:spcBef>
            <a:spcAft>
              <a:spcPct val="35000"/>
            </a:spcAft>
          </a:pPr>
          <a:r>
            <a:rPr lang="en-US" sz="2700" kern="1200" dirty="0" smtClean="0"/>
            <a:t> and thus accelerate their route to commercialization</a:t>
          </a:r>
          <a:endParaRPr lang="es-ES" sz="2700" kern="1200" dirty="0"/>
        </a:p>
      </dsp:txBody>
      <dsp:txXfrm>
        <a:off x="7978639" y="0"/>
        <a:ext cx="2618004" cy="35521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7ACE8-43D7-4121-86FB-AA09ED779277}">
      <dsp:nvSpPr>
        <dsp:cNvPr id="0" name=""/>
        <dsp:cNvSpPr/>
      </dsp:nvSpPr>
      <dsp:spPr>
        <a:xfrm>
          <a:off x="0" y="0"/>
          <a:ext cx="2394735" cy="602751"/>
        </a:xfrm>
        <a:prstGeom prst="chevron">
          <a:avLst/>
        </a:prstGeom>
        <a:solidFill>
          <a:schemeClr val="accent1">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es-ES" sz="3600" kern="1200" dirty="0" smtClean="0">
              <a:latin typeface="Colonna MT" pitchFamily="82" charset="0"/>
            </a:rPr>
            <a:t>PHASE I</a:t>
          </a:r>
          <a:endParaRPr lang="es-ES" sz="3600" kern="1200" dirty="0">
            <a:latin typeface="Colonna MT" pitchFamily="82" charset="0"/>
          </a:endParaRPr>
        </a:p>
      </dsp:txBody>
      <dsp:txXfrm>
        <a:off x="301376" y="0"/>
        <a:ext cx="1791984" cy="602751"/>
      </dsp:txXfrm>
    </dsp:sp>
    <dsp:sp modelId="{DBE5B23F-67B2-40B2-8B63-09FECF646C62}">
      <dsp:nvSpPr>
        <dsp:cNvPr id="0" name=""/>
        <dsp:cNvSpPr/>
      </dsp:nvSpPr>
      <dsp:spPr>
        <a:xfrm>
          <a:off x="2157305" y="0"/>
          <a:ext cx="2683803" cy="602751"/>
        </a:xfrm>
        <a:prstGeom prst="chevron">
          <a:avLst/>
        </a:prstGeom>
        <a:solidFill>
          <a:schemeClr val="accent1">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es-ES" sz="3600" kern="1200" dirty="0" smtClean="0">
              <a:latin typeface="Colonna MT" pitchFamily="82" charset="0"/>
            </a:rPr>
            <a:t>PHASE II</a:t>
          </a:r>
          <a:endParaRPr lang="es-ES" sz="3600" kern="1200" dirty="0">
            <a:latin typeface="Colonna MT" pitchFamily="82" charset="0"/>
          </a:endParaRPr>
        </a:p>
      </dsp:txBody>
      <dsp:txXfrm>
        <a:off x="2458681" y="0"/>
        <a:ext cx="2081052" cy="602751"/>
      </dsp:txXfrm>
    </dsp:sp>
    <dsp:sp modelId="{80F4481F-A061-4FC5-BB08-C999A6EC37E7}">
      <dsp:nvSpPr>
        <dsp:cNvPr id="0" name=""/>
        <dsp:cNvSpPr/>
      </dsp:nvSpPr>
      <dsp:spPr>
        <a:xfrm>
          <a:off x="4601635" y="0"/>
          <a:ext cx="2716348" cy="602751"/>
        </a:xfrm>
        <a:prstGeom prst="chevron">
          <a:avLst/>
        </a:prstGeom>
        <a:solidFill>
          <a:schemeClr val="accent1">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es-ES" sz="3600" kern="1200" dirty="0" smtClean="0">
              <a:latin typeface="Colonna MT" pitchFamily="82" charset="0"/>
            </a:rPr>
            <a:t>PHASE III</a:t>
          </a:r>
          <a:endParaRPr lang="es-ES" sz="3600" kern="1200" dirty="0">
            <a:latin typeface="Colonna MT" pitchFamily="82" charset="0"/>
          </a:endParaRPr>
        </a:p>
      </dsp:txBody>
      <dsp:txXfrm>
        <a:off x="4903011" y="0"/>
        <a:ext cx="2113597" cy="60275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188B8-85CA-4545-9DE0-3C6636CCDA7F}" type="datetimeFigureOut">
              <a:rPr lang="el-GR" smtClean="0"/>
              <a:t>24/10/2015</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50C04-9546-414E-9243-D023D3FC193A}" type="slidenum">
              <a:rPr lang="el-GR" smtClean="0"/>
              <a:t>‹#›</a:t>
            </a:fld>
            <a:endParaRPr lang="el-GR"/>
          </a:p>
        </p:txBody>
      </p:sp>
    </p:spTree>
    <p:extLst>
      <p:ext uri="{BB962C8B-B14F-4D97-AF65-F5344CB8AC3E}">
        <p14:creationId xmlns:p14="http://schemas.microsoft.com/office/powerpoint/2010/main" val="2303811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600"/>
              </a:spcBef>
              <a:spcAft>
                <a:spcPts val="1200"/>
              </a:spcAft>
              <a:buClr>
                <a:srgbClr val="00B050"/>
              </a:buClr>
              <a:buSzTx/>
              <a:buFontTx/>
              <a:buNone/>
              <a:tabLst/>
              <a:defRPr/>
            </a:pPr>
            <a:r>
              <a:rPr lang="en-US" sz="1200" dirty="0" smtClean="0">
                <a:solidFill>
                  <a:schemeClr val="tx2">
                    <a:lumMod val="75000"/>
                  </a:schemeClr>
                </a:solidFill>
                <a:ea typeface="Batang" pitchFamily="18" charset="-127"/>
              </a:rPr>
              <a:t>ViLabs in both a consulting company and an Innovation Hub in Greece. </a:t>
            </a:r>
          </a:p>
          <a:p>
            <a:pPr marL="0" marR="0" indent="0" algn="just" defTabSz="914400" rtl="0" eaLnBrk="1" fontAlgn="auto" latinLnBrk="0" hangingPunct="1">
              <a:lnSpc>
                <a:spcPct val="100000"/>
              </a:lnSpc>
              <a:spcBef>
                <a:spcPts val="600"/>
              </a:spcBef>
              <a:spcAft>
                <a:spcPts val="1200"/>
              </a:spcAft>
              <a:buClr>
                <a:srgbClr val="00B050"/>
              </a:buClr>
              <a:buSzTx/>
              <a:buFontTx/>
              <a:buNone/>
              <a:tabLst/>
              <a:defRPr/>
            </a:pPr>
            <a:endParaRPr lang="en-US" sz="1200" dirty="0" smtClean="0">
              <a:solidFill>
                <a:schemeClr val="tx2">
                  <a:lumMod val="75000"/>
                </a:schemeClr>
              </a:solidFill>
              <a:ea typeface="Batang" pitchFamily="18" charset="-127"/>
            </a:endParaRPr>
          </a:p>
          <a:p>
            <a:pPr marL="0" marR="0" indent="0" algn="just" defTabSz="914400" rtl="0" eaLnBrk="1" fontAlgn="auto" latinLnBrk="0" hangingPunct="1">
              <a:lnSpc>
                <a:spcPct val="100000"/>
              </a:lnSpc>
              <a:spcBef>
                <a:spcPts val="600"/>
              </a:spcBef>
              <a:spcAft>
                <a:spcPts val="1200"/>
              </a:spcAft>
              <a:buClr>
                <a:srgbClr val="00B050"/>
              </a:buClr>
              <a:buSzTx/>
              <a:buFontTx/>
              <a:buNone/>
              <a:tabLst/>
              <a:defRPr/>
            </a:pPr>
            <a:r>
              <a:rPr lang="en-US" sz="1200" dirty="0" smtClean="0">
                <a:solidFill>
                  <a:schemeClr val="tx2">
                    <a:lumMod val="75000"/>
                  </a:schemeClr>
                </a:solidFill>
                <a:ea typeface="Batang" pitchFamily="18" charset="-127"/>
              </a:rPr>
              <a:t>In ViLabs we acknowledge that innovation in the public sector, can bring radical improvements to the quality and efficiency of public services, by encouraging the development and validation of breakthrough solutions through actions</a:t>
            </a:r>
            <a:r>
              <a:rPr lang="en-US" sz="1200" baseline="0" dirty="0" smtClean="0">
                <a:solidFill>
                  <a:schemeClr val="tx2">
                    <a:lumMod val="75000"/>
                  </a:schemeClr>
                </a:solidFill>
                <a:ea typeface="Batang" pitchFamily="18" charset="-127"/>
              </a:rPr>
              <a:t> like the</a:t>
            </a:r>
            <a:r>
              <a:rPr lang="en-US" sz="1200" dirty="0" smtClean="0">
                <a:solidFill>
                  <a:schemeClr val="tx2">
                    <a:lumMod val="75000"/>
                  </a:schemeClr>
                </a:solidFill>
                <a:ea typeface="Batang" pitchFamily="18" charset="-127"/>
              </a:rPr>
              <a:t> Pre-Commercial  Procurement.</a:t>
            </a:r>
          </a:p>
          <a:p>
            <a:pPr marL="0" indent="0" algn="just">
              <a:spcBef>
                <a:spcPts val="600"/>
              </a:spcBef>
              <a:spcAft>
                <a:spcPts val="1200"/>
              </a:spcAft>
              <a:buClr>
                <a:srgbClr val="00B050"/>
              </a:buClr>
              <a:buNone/>
            </a:pPr>
            <a:endParaRPr lang="en-US" sz="1200" dirty="0" smtClean="0">
              <a:solidFill>
                <a:schemeClr val="tx2">
                  <a:lumMod val="75000"/>
                </a:schemeClr>
              </a:solidFill>
              <a:ea typeface="Batang" pitchFamily="18" charset="-127"/>
            </a:endParaRPr>
          </a:p>
          <a:p>
            <a:pPr marL="0" indent="0" algn="just">
              <a:spcBef>
                <a:spcPts val="600"/>
              </a:spcBef>
              <a:spcAft>
                <a:spcPts val="1200"/>
              </a:spcAft>
              <a:buClr>
                <a:srgbClr val="00B050"/>
              </a:buClr>
              <a:buNone/>
            </a:pPr>
            <a:r>
              <a:rPr lang="en-US" sz="1200" dirty="0" smtClean="0">
                <a:solidFill>
                  <a:schemeClr val="tx2">
                    <a:lumMod val="75000"/>
                  </a:schemeClr>
                </a:solidFill>
                <a:ea typeface="Batang" pitchFamily="18" charset="-127"/>
              </a:rPr>
              <a:t>In this respect, one</a:t>
            </a:r>
            <a:r>
              <a:rPr lang="en-US" sz="1200" baseline="0" dirty="0" smtClean="0">
                <a:solidFill>
                  <a:schemeClr val="tx2">
                    <a:lumMod val="75000"/>
                  </a:schemeClr>
                </a:solidFill>
                <a:ea typeface="Batang" pitchFamily="18" charset="-127"/>
              </a:rPr>
              <a:t> </a:t>
            </a:r>
            <a:r>
              <a:rPr lang="en-US" sz="1200" dirty="0" smtClean="0">
                <a:solidFill>
                  <a:schemeClr val="tx2">
                    <a:lumMod val="75000"/>
                  </a:schemeClr>
                </a:solidFill>
                <a:ea typeface="Batang" pitchFamily="18" charset="-127"/>
              </a:rPr>
              <a:t>of</a:t>
            </a:r>
            <a:r>
              <a:rPr lang="en-US" sz="1200" baseline="0" dirty="0" smtClean="0">
                <a:solidFill>
                  <a:schemeClr val="tx2">
                    <a:lumMod val="75000"/>
                  </a:schemeClr>
                </a:solidFill>
                <a:ea typeface="Batang" pitchFamily="18" charset="-127"/>
              </a:rPr>
              <a:t> our activities, in </a:t>
            </a:r>
            <a:r>
              <a:rPr lang="en-US" sz="1200" dirty="0" smtClean="0">
                <a:solidFill>
                  <a:schemeClr val="tx2">
                    <a:lumMod val="75000"/>
                  </a:schemeClr>
                </a:solidFill>
                <a:ea typeface="Batang" pitchFamily="18" charset="-127"/>
              </a:rPr>
              <a:t>VILABS is to support both public authorities and start-ups and young SMEs to participate in several open PCP and PPI calls that are running.</a:t>
            </a:r>
          </a:p>
          <a:p>
            <a:pPr marL="0" indent="0" algn="just">
              <a:spcBef>
                <a:spcPts val="600"/>
              </a:spcBef>
              <a:spcAft>
                <a:spcPts val="1200"/>
              </a:spcAft>
              <a:buClr>
                <a:srgbClr val="00B050"/>
              </a:buClr>
              <a:buNone/>
            </a:pPr>
            <a:endParaRPr lang="en-US" sz="1200" dirty="0" smtClean="0">
              <a:solidFill>
                <a:schemeClr val="tx2">
                  <a:lumMod val="75000"/>
                </a:schemeClr>
              </a:solidFill>
              <a:ea typeface="Batang" pitchFamily="18" charset="-127"/>
            </a:endParaRPr>
          </a:p>
          <a:p>
            <a:pPr marL="0" indent="0" algn="just">
              <a:spcBef>
                <a:spcPts val="600"/>
              </a:spcBef>
              <a:spcAft>
                <a:spcPts val="1200"/>
              </a:spcAft>
              <a:buClr>
                <a:srgbClr val="00B050"/>
              </a:buClr>
              <a:buNone/>
            </a:pPr>
            <a:r>
              <a:rPr lang="en-US" sz="1200" dirty="0" smtClean="0">
                <a:solidFill>
                  <a:schemeClr val="tx2">
                    <a:lumMod val="75000"/>
                  </a:schemeClr>
                </a:solidFill>
                <a:ea typeface="Batang" pitchFamily="18" charset="-127"/>
              </a:rPr>
              <a:t>Utilizing our</a:t>
            </a:r>
            <a:r>
              <a:rPr lang="en-US" sz="1200" baseline="0" dirty="0" smtClean="0">
                <a:solidFill>
                  <a:schemeClr val="tx2">
                    <a:lumMod val="75000"/>
                  </a:schemeClr>
                </a:solidFill>
                <a:ea typeface="Batang" pitchFamily="18" charset="-127"/>
              </a:rPr>
              <a:t> p</a:t>
            </a:r>
            <a:r>
              <a:rPr lang="en-US" sz="1200" dirty="0" smtClean="0">
                <a:solidFill>
                  <a:schemeClr val="tx2">
                    <a:lumMod val="75000"/>
                  </a:schemeClr>
                </a:solidFill>
                <a:ea typeface="Batang" pitchFamily="18" charset="-127"/>
              </a:rPr>
              <a:t>revious experience in FP and H2020 projects,</a:t>
            </a:r>
            <a:r>
              <a:rPr lang="en-US" sz="1200" baseline="0" dirty="0" smtClean="0">
                <a:solidFill>
                  <a:schemeClr val="tx2">
                    <a:lumMod val="75000"/>
                  </a:schemeClr>
                </a:solidFill>
                <a:ea typeface="Batang" pitchFamily="18" charset="-127"/>
              </a:rPr>
              <a:t> we are coordinating a PCP proposal on the eHealth sector, which I will present to you today,</a:t>
            </a:r>
            <a:endParaRPr lang="en-US" sz="1200" dirty="0" smtClean="0">
              <a:solidFill>
                <a:schemeClr val="tx2">
                  <a:lumMod val="75000"/>
                </a:schemeClr>
              </a:solidFill>
              <a:ea typeface="Batang" pitchFamily="18" charset="-127"/>
            </a:endParaRPr>
          </a:p>
        </p:txBody>
      </p:sp>
      <p:sp>
        <p:nvSpPr>
          <p:cNvPr id="4" name="Slide Number Placeholder 3"/>
          <p:cNvSpPr>
            <a:spLocks noGrp="1"/>
          </p:cNvSpPr>
          <p:nvPr>
            <p:ph type="sldNum" sz="quarter" idx="10"/>
          </p:nvPr>
        </p:nvSpPr>
        <p:spPr/>
        <p:txBody>
          <a:bodyPr/>
          <a:lstStyle/>
          <a:p>
            <a:fld id="{2C250C04-9546-414E-9243-D023D3FC193A}" type="slidenum">
              <a:rPr lang="el-GR" smtClean="0"/>
              <a:t>1</a:t>
            </a:fld>
            <a:endParaRPr lang="el-GR"/>
          </a:p>
        </p:txBody>
      </p:sp>
    </p:spTree>
    <p:extLst>
      <p:ext uri="{BB962C8B-B14F-4D97-AF65-F5344CB8AC3E}">
        <p14:creationId xmlns:p14="http://schemas.microsoft.com/office/powerpoint/2010/main" val="9064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F5F541C-AA1C-413D-9545-2E34929668DC}" type="slidenum">
              <a:rPr lang="es-ES" smtClean="0"/>
              <a:t>12</a:t>
            </a:fld>
            <a:endParaRPr lang="es-ES"/>
          </a:p>
        </p:txBody>
      </p:sp>
    </p:spTree>
    <p:extLst>
      <p:ext uri="{BB962C8B-B14F-4D97-AF65-F5344CB8AC3E}">
        <p14:creationId xmlns:p14="http://schemas.microsoft.com/office/powerpoint/2010/main" val="2384422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1.Feasibility of the Solution</a:t>
            </a:r>
          </a:p>
          <a:p>
            <a:endParaRPr lang="en-US" dirty="0" smtClean="0"/>
          </a:p>
          <a:p>
            <a:r>
              <a:rPr lang="en-US" dirty="0" smtClean="0"/>
              <a:t>This phase will consist in the presentation of innovative technological solutions and the production of feasibility studies comprising the proposed technologies, the sustainability of the service, the economic expected impacts, the relevance of the proposers to mobile health domain and the organizational aspects of the implementation. Participants to this phase will produce a report containing the results of the feasibility study.</a:t>
            </a:r>
          </a:p>
          <a:p>
            <a:endParaRPr lang="en-US" dirty="0" smtClean="0"/>
          </a:p>
          <a:p>
            <a:r>
              <a:rPr lang="en-US" dirty="0" smtClean="0"/>
              <a:t>2.Prototyping Phase</a:t>
            </a:r>
          </a:p>
          <a:p>
            <a:r>
              <a:rPr lang="en-US" dirty="0" smtClean="0"/>
              <a:t>This phase will start with the selection of a subset of proposers of the feasibility plan each to conduct the development of a working prototype of the solution. Within this time, the prototypes will be built and evaluated in order to identify the extent on which they fulfil the expected requirements defined by the tender in terms of performance, functionalities and technical stability. The output of this phase will be the actual prototype and its specification and the preliminary results on laboratory tests. Additionally, the selected Consortia will provide a plan for implementation of the pilot tests including the methodology and potential outcomes from technical, economic and medical viewpoints.</a:t>
            </a:r>
          </a:p>
          <a:p>
            <a:endParaRPr lang="en-US" dirty="0" smtClean="0"/>
          </a:p>
          <a:p>
            <a:r>
              <a:rPr lang="en-US" dirty="0" smtClean="0"/>
              <a:t>3.Pre-Commercial Pilot</a:t>
            </a:r>
          </a:p>
          <a:p>
            <a:r>
              <a:rPr lang="en-US" dirty="0" smtClean="0"/>
              <a:t>The third phase of the Joint Research Activities will consist in the implementation of the pre-commercial pilot in the procurers sites. The objective of this phase is to assess and evaluate the proposed PCP solutions as a result of the implementation of the defined functionalities into a pilot test involving a limited number of users operating in real-life conditions. The outcome of this phase will be a full test and evaluation of the PCP solutions against various criteria such as the technical, economic and medical viability. </a:t>
            </a:r>
            <a:endParaRPr lang="el-GR" dirty="0"/>
          </a:p>
        </p:txBody>
      </p:sp>
      <p:sp>
        <p:nvSpPr>
          <p:cNvPr id="4" name="Slide Number Placeholder 3"/>
          <p:cNvSpPr>
            <a:spLocks noGrp="1"/>
          </p:cNvSpPr>
          <p:nvPr>
            <p:ph type="sldNum" sz="quarter" idx="10"/>
          </p:nvPr>
        </p:nvSpPr>
        <p:spPr/>
        <p:txBody>
          <a:bodyPr/>
          <a:lstStyle/>
          <a:p>
            <a:fld id="{2C250C04-9546-414E-9243-D023D3FC193A}" type="slidenum">
              <a:rPr lang="el-GR" smtClean="0"/>
              <a:t>13</a:t>
            </a:fld>
            <a:endParaRPr lang="el-GR"/>
          </a:p>
        </p:txBody>
      </p:sp>
    </p:spTree>
    <p:extLst>
      <p:ext uri="{BB962C8B-B14F-4D97-AF65-F5344CB8AC3E}">
        <p14:creationId xmlns:p14="http://schemas.microsoft.com/office/powerpoint/2010/main" val="2951359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2C250C04-9546-414E-9243-D023D3FC193A}" type="slidenum">
              <a:rPr lang="el-GR" smtClean="0"/>
              <a:t>14</a:t>
            </a:fld>
            <a:endParaRPr lang="el-GR"/>
          </a:p>
        </p:txBody>
      </p:sp>
    </p:spTree>
    <p:extLst>
      <p:ext uri="{BB962C8B-B14F-4D97-AF65-F5344CB8AC3E}">
        <p14:creationId xmlns:p14="http://schemas.microsoft.com/office/powerpoint/2010/main" val="2865440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Clr>
                <a:srgbClr val="00B050"/>
              </a:buClr>
              <a:buFont typeface="Wingdings" pitchFamily="2" charset="2"/>
              <a:buChar char="v"/>
            </a:pPr>
            <a:r>
              <a:rPr lang="en-US" sz="1200" u="sng" dirty="0" smtClean="0">
                <a:solidFill>
                  <a:schemeClr val="tx2">
                    <a:lumMod val="75000"/>
                  </a:schemeClr>
                </a:solidFill>
                <a:ea typeface="Batang" pitchFamily="18" charset="-127"/>
              </a:rPr>
              <a:t>WP1 - Project Management (M1-M36)</a:t>
            </a:r>
          </a:p>
          <a:p>
            <a:pPr algn="just">
              <a:buClr>
                <a:srgbClr val="00B050"/>
              </a:buClr>
              <a:buFont typeface="Wingdings" pitchFamily="2" charset="2"/>
              <a:buNone/>
            </a:pPr>
            <a:r>
              <a:rPr lang="en-US" sz="1200" u="none" dirty="0" smtClean="0">
                <a:solidFill>
                  <a:schemeClr val="tx2">
                    <a:lumMod val="75000"/>
                  </a:schemeClr>
                </a:solidFill>
                <a:ea typeface="Batang" pitchFamily="18" charset="-127"/>
              </a:rPr>
              <a:t>Project management for the whole project. This WP will ensure that governance procedures are agreed and maintained, the initiative progresses to plan and high quality working relationships support participants and stakeholders co-operation.</a:t>
            </a:r>
          </a:p>
          <a:p>
            <a:pPr algn="just">
              <a:buClr>
                <a:srgbClr val="00B050"/>
              </a:buClr>
              <a:buFont typeface="Wingdings" pitchFamily="2" charset="2"/>
              <a:buChar char="v"/>
            </a:pPr>
            <a:r>
              <a:rPr lang="en-US" sz="1200" dirty="0" smtClean="0">
                <a:solidFill>
                  <a:schemeClr val="tx2">
                    <a:lumMod val="75000"/>
                  </a:schemeClr>
                </a:solidFill>
                <a:ea typeface="Batang" pitchFamily="18" charset="-127"/>
              </a:rPr>
              <a:t>WP2 - </a:t>
            </a:r>
            <a:r>
              <a:rPr lang="en-US" sz="1200" u="sng" dirty="0" smtClean="0">
                <a:solidFill>
                  <a:schemeClr val="tx2">
                    <a:lumMod val="75000"/>
                  </a:schemeClr>
                </a:solidFill>
                <a:ea typeface="Batang" pitchFamily="18" charset="-127"/>
              </a:rPr>
              <a:t>PCP process preparation </a:t>
            </a:r>
            <a:r>
              <a:rPr lang="en-US" sz="1200" dirty="0" smtClean="0">
                <a:solidFill>
                  <a:schemeClr val="tx2">
                    <a:lumMod val="75000"/>
                  </a:schemeClr>
                </a:solidFill>
                <a:ea typeface="Batang" pitchFamily="18" charset="-127"/>
              </a:rPr>
              <a:t>(M1-M8)</a:t>
            </a:r>
          </a:p>
          <a:p>
            <a:pPr algn="just">
              <a:buClr>
                <a:srgbClr val="00B050"/>
              </a:buClr>
              <a:buFont typeface="Wingdings" pitchFamily="2" charset="2"/>
              <a:buNone/>
            </a:pPr>
            <a:r>
              <a:rPr lang="en-US" sz="1200" dirty="0" smtClean="0">
                <a:solidFill>
                  <a:schemeClr val="tx2">
                    <a:lumMod val="75000"/>
                  </a:schemeClr>
                </a:solidFill>
                <a:ea typeface="Batang" pitchFamily="18" charset="-127"/>
              </a:rPr>
              <a:t>Set a common understanding about Trans-National PCP among the project partners and produce the required agreements, documents and templates suitable for the preparation and execution of the PCP Call for Tender. Collect, analyze and synthesize the requirements needed for producing the call for tender,</a:t>
            </a:r>
            <a:r>
              <a:rPr lang="en-US" sz="1200" baseline="0" dirty="0" smtClean="0">
                <a:solidFill>
                  <a:schemeClr val="tx2">
                    <a:lumMod val="75000"/>
                  </a:schemeClr>
                </a:solidFill>
                <a:ea typeface="Batang" pitchFamily="18" charset="-127"/>
              </a:rPr>
              <a:t> including the technical and scientific specifications.</a:t>
            </a:r>
            <a:endParaRPr lang="en-US" sz="1200" dirty="0" smtClean="0">
              <a:solidFill>
                <a:schemeClr val="tx2">
                  <a:lumMod val="75000"/>
                </a:schemeClr>
              </a:solidFill>
              <a:ea typeface="Batang" pitchFamily="18" charset="-127"/>
            </a:endParaRPr>
          </a:p>
          <a:p>
            <a:pPr algn="just">
              <a:buClr>
                <a:srgbClr val="00B050"/>
              </a:buClr>
              <a:buFont typeface="Wingdings" pitchFamily="2" charset="2"/>
              <a:buChar char="v"/>
            </a:pPr>
            <a:r>
              <a:rPr lang="en-US" sz="1200" u="sng" dirty="0" smtClean="0">
                <a:solidFill>
                  <a:schemeClr val="tx2">
                    <a:lumMod val="75000"/>
                  </a:schemeClr>
                </a:solidFill>
                <a:ea typeface="Batang" pitchFamily="18" charset="-127"/>
              </a:rPr>
              <a:t>WP3 –PCP process administration and Coordination Activities (M7 – M36)</a:t>
            </a:r>
          </a:p>
          <a:p>
            <a:pPr algn="just">
              <a:buClr>
                <a:srgbClr val="00B050"/>
              </a:buClr>
              <a:buFont typeface="Wingdings" pitchFamily="2" charset="2"/>
              <a:buNone/>
            </a:pPr>
            <a:r>
              <a:rPr lang="en-US" sz="1200" dirty="0" smtClean="0">
                <a:solidFill>
                  <a:schemeClr val="tx2">
                    <a:lumMod val="75000"/>
                  </a:schemeClr>
                </a:solidFill>
                <a:ea typeface="Batang" pitchFamily="18" charset="-127"/>
              </a:rPr>
              <a:t>Run</a:t>
            </a:r>
            <a:r>
              <a:rPr lang="en-US" sz="1200" baseline="0" dirty="0" smtClean="0">
                <a:solidFill>
                  <a:schemeClr val="tx2">
                    <a:lumMod val="75000"/>
                  </a:schemeClr>
                </a:solidFill>
                <a:ea typeface="Batang" pitchFamily="18" charset="-127"/>
              </a:rPr>
              <a:t> the</a:t>
            </a:r>
            <a:r>
              <a:rPr lang="en-US" sz="1200" dirty="0" smtClean="0">
                <a:solidFill>
                  <a:schemeClr val="tx2">
                    <a:lumMod val="75000"/>
                  </a:schemeClr>
                </a:solidFill>
                <a:ea typeface="Batang" pitchFamily="18" charset="-127"/>
              </a:rPr>
              <a:t> PCP process securing the applicability to</a:t>
            </a:r>
            <a:r>
              <a:rPr lang="en-US" sz="1200" baseline="0" dirty="0" smtClean="0">
                <a:solidFill>
                  <a:schemeClr val="tx2">
                    <a:lumMod val="75000"/>
                  </a:schemeClr>
                </a:solidFill>
                <a:ea typeface="Batang" pitchFamily="18" charset="-127"/>
              </a:rPr>
              <a:t> the specificity of each procurer, in order to be able to launch a join call for tender. Support the procurers and all administration processes required in order W4 to be able to run successfully. </a:t>
            </a:r>
            <a:r>
              <a:rPr lang="en-US" sz="1200" dirty="0" smtClean="0">
                <a:solidFill>
                  <a:schemeClr val="tx2">
                    <a:lumMod val="75000"/>
                  </a:schemeClr>
                </a:solidFill>
                <a:ea typeface="Batang" pitchFamily="18" charset="-127"/>
              </a:rPr>
              <a:t>Coordination of companies selected to run R&amp;D pilots.</a:t>
            </a:r>
          </a:p>
          <a:p>
            <a:pPr algn="just">
              <a:buClr>
                <a:srgbClr val="00B050"/>
              </a:buClr>
              <a:buFont typeface="Wingdings" pitchFamily="2" charset="2"/>
              <a:buChar char="v"/>
            </a:pPr>
            <a:r>
              <a:rPr lang="en-US" sz="1200" u="sng" dirty="0" smtClean="0">
                <a:solidFill>
                  <a:schemeClr val="tx2">
                    <a:lumMod val="75000"/>
                  </a:schemeClr>
                </a:solidFill>
                <a:ea typeface="Batang" pitchFamily="18" charset="-127"/>
              </a:rPr>
              <a:t>WP4 – PCP RTD activities</a:t>
            </a:r>
            <a:r>
              <a:rPr lang="en-US" sz="1200" u="sng" baseline="0" dirty="0" smtClean="0">
                <a:solidFill>
                  <a:schemeClr val="tx2">
                    <a:lumMod val="75000"/>
                  </a:schemeClr>
                </a:solidFill>
                <a:ea typeface="Batang" pitchFamily="18" charset="-127"/>
              </a:rPr>
              <a:t> </a:t>
            </a:r>
            <a:r>
              <a:rPr lang="en-US" sz="1200" u="sng" dirty="0" smtClean="0">
                <a:solidFill>
                  <a:schemeClr val="tx2">
                    <a:lumMod val="75000"/>
                  </a:schemeClr>
                </a:solidFill>
                <a:ea typeface="Batang" pitchFamily="18" charset="-127"/>
              </a:rPr>
              <a:t>(M12-M35 / 23 months)</a:t>
            </a:r>
          </a:p>
          <a:p>
            <a:pPr algn="just">
              <a:buClr>
                <a:srgbClr val="00B050"/>
              </a:buClr>
              <a:buFont typeface="Wingdings" pitchFamily="2" charset="2"/>
              <a:buNone/>
            </a:pPr>
            <a:r>
              <a:rPr lang="en-US" sz="1200" dirty="0" smtClean="0">
                <a:solidFill>
                  <a:schemeClr val="tx2">
                    <a:lumMod val="75000"/>
                  </a:schemeClr>
                </a:solidFill>
                <a:ea typeface="Batang" pitchFamily="18" charset="-127"/>
              </a:rPr>
              <a:t>Execution</a:t>
            </a:r>
            <a:r>
              <a:rPr lang="en-US" sz="1200" baseline="0" dirty="0" smtClean="0">
                <a:solidFill>
                  <a:schemeClr val="tx2">
                    <a:lumMod val="75000"/>
                  </a:schemeClr>
                </a:solidFill>
                <a:ea typeface="Batang" pitchFamily="18" charset="-127"/>
              </a:rPr>
              <a:t> of the three phases of the PCP.</a:t>
            </a:r>
            <a:endParaRPr lang="en-US" sz="1200" dirty="0" smtClean="0">
              <a:solidFill>
                <a:schemeClr val="tx2">
                  <a:lumMod val="75000"/>
                </a:schemeClr>
              </a:solidFill>
              <a:ea typeface="Batang" pitchFamily="18" charset="-127"/>
            </a:endParaRPr>
          </a:p>
          <a:p>
            <a:pPr algn="just">
              <a:buClr>
                <a:srgbClr val="00B050"/>
              </a:buClr>
              <a:buFont typeface="Wingdings" pitchFamily="2" charset="2"/>
              <a:buChar char="v"/>
            </a:pPr>
            <a:r>
              <a:rPr lang="en-US" sz="1200" u="sng" dirty="0" smtClean="0">
                <a:solidFill>
                  <a:schemeClr val="tx2">
                    <a:lumMod val="75000"/>
                  </a:schemeClr>
                </a:solidFill>
                <a:ea typeface="Batang" pitchFamily="18" charset="-127"/>
              </a:rPr>
              <a:t>WP5 – Evaluation and recommendations (M7-M36)</a:t>
            </a:r>
          </a:p>
          <a:p>
            <a:pPr algn="just">
              <a:buClr>
                <a:srgbClr val="00B050"/>
              </a:buClr>
              <a:buFont typeface="Wingdings" pitchFamily="2" charset="2"/>
              <a:buNone/>
            </a:pPr>
            <a:r>
              <a:rPr lang="en-US" sz="1200" dirty="0" smtClean="0">
                <a:solidFill>
                  <a:schemeClr val="tx2">
                    <a:lumMod val="75000"/>
                  </a:schemeClr>
                </a:solidFill>
                <a:ea typeface="Batang" pitchFamily="18" charset="-127"/>
              </a:rPr>
              <a:t>Design of a framework to be used to evaluate the different bidders on the different</a:t>
            </a:r>
            <a:r>
              <a:rPr lang="en-US" sz="1200" baseline="0" dirty="0" smtClean="0">
                <a:solidFill>
                  <a:schemeClr val="tx2">
                    <a:lumMod val="75000"/>
                  </a:schemeClr>
                </a:solidFill>
                <a:ea typeface="Batang" pitchFamily="18" charset="-127"/>
              </a:rPr>
              <a:t> phases. </a:t>
            </a:r>
            <a:r>
              <a:rPr lang="en-US" sz="1200" dirty="0" smtClean="0">
                <a:solidFill>
                  <a:schemeClr val="tx2">
                    <a:lumMod val="75000"/>
                  </a:schemeClr>
                </a:solidFill>
                <a:ea typeface="Batang" pitchFamily="18" charset="-127"/>
              </a:rPr>
              <a:t>Monitor the tenderers in the implementation of the requirements defined in the trans-national call for tender in order to evaluate the work and provide recommendations.</a:t>
            </a:r>
          </a:p>
          <a:p>
            <a:pPr algn="just">
              <a:buClr>
                <a:srgbClr val="00B050"/>
              </a:buClr>
              <a:buFont typeface="Wingdings" pitchFamily="2" charset="2"/>
              <a:buChar char="v"/>
            </a:pPr>
            <a:r>
              <a:rPr lang="en-US" sz="1200" u="sng" dirty="0" smtClean="0">
                <a:solidFill>
                  <a:schemeClr val="tx2">
                    <a:lumMod val="75000"/>
                  </a:schemeClr>
                </a:solidFill>
                <a:ea typeface="Batang" pitchFamily="18" charset="-127"/>
              </a:rPr>
              <a:t>WP6 – Dissemination and exploitation (M1-M36)</a:t>
            </a:r>
          </a:p>
          <a:p>
            <a:pPr algn="just">
              <a:buClr>
                <a:srgbClr val="00B050"/>
              </a:buClr>
              <a:buFont typeface="Wingdings" pitchFamily="2" charset="2"/>
              <a:buNone/>
            </a:pPr>
            <a:r>
              <a:rPr lang="en-US" sz="1200" dirty="0" smtClean="0">
                <a:solidFill>
                  <a:schemeClr val="tx2">
                    <a:lumMod val="75000"/>
                  </a:schemeClr>
                </a:solidFill>
                <a:ea typeface="Batang" pitchFamily="18" charset="-127"/>
              </a:rPr>
              <a:t>This WP will ensure the communication and information dissemination between the consortium members, with the stakeholders, and to promote the awareness and experiences of the PCP</a:t>
            </a:r>
            <a:r>
              <a:rPr lang="en-US" sz="1200" baseline="0" dirty="0" smtClean="0">
                <a:solidFill>
                  <a:schemeClr val="tx2">
                    <a:lumMod val="75000"/>
                  </a:schemeClr>
                </a:solidFill>
                <a:ea typeface="Batang" pitchFamily="18" charset="-127"/>
              </a:rPr>
              <a:t> and </a:t>
            </a:r>
            <a:r>
              <a:rPr lang="en-US" sz="1200" dirty="0" smtClean="0">
                <a:solidFill>
                  <a:schemeClr val="tx2">
                    <a:lumMod val="75000"/>
                  </a:schemeClr>
                </a:solidFill>
                <a:ea typeface="Batang" pitchFamily="18" charset="-127"/>
              </a:rPr>
              <a:t>ensure the involvement of a critical base of innovative SMEs within the PCP tender process.</a:t>
            </a:r>
          </a:p>
        </p:txBody>
      </p:sp>
      <p:sp>
        <p:nvSpPr>
          <p:cNvPr id="4" name="Slide Number Placeholder 3"/>
          <p:cNvSpPr>
            <a:spLocks noGrp="1"/>
          </p:cNvSpPr>
          <p:nvPr>
            <p:ph type="sldNum" sz="quarter" idx="10"/>
          </p:nvPr>
        </p:nvSpPr>
        <p:spPr/>
        <p:txBody>
          <a:bodyPr/>
          <a:lstStyle/>
          <a:p>
            <a:fld id="{2C250C04-9546-414E-9243-D023D3FC193A}" type="slidenum">
              <a:rPr lang="el-GR" smtClean="0"/>
              <a:t>15</a:t>
            </a:fld>
            <a:endParaRPr lang="el-GR"/>
          </a:p>
        </p:txBody>
      </p:sp>
    </p:spTree>
    <p:extLst>
      <p:ext uri="{BB962C8B-B14F-4D97-AF65-F5344CB8AC3E}">
        <p14:creationId xmlns:p14="http://schemas.microsoft.com/office/powerpoint/2010/main" val="142157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group of 5</a:t>
            </a:r>
            <a:r>
              <a:rPr lang="en-US" baseline="0" dirty="0" smtClean="0"/>
              <a:t> partners will s</a:t>
            </a:r>
            <a:r>
              <a:rPr lang="en-US" dirty="0" smtClean="0"/>
              <a:t>upport the coordination and networking activities and provide the</a:t>
            </a:r>
            <a:r>
              <a:rPr lang="en-US" baseline="0" dirty="0" smtClean="0"/>
              <a:t> technological and scientific expertise required. For them a budget between 190-100 KE is allocated</a:t>
            </a:r>
          </a:p>
          <a:p>
            <a:r>
              <a:rPr lang="en-US" baseline="0" dirty="0" smtClean="0"/>
              <a:t>A group of 7 public procurers is planned, with three already confirmed. The budget that is allocated for them is: </a:t>
            </a:r>
          </a:p>
          <a:p>
            <a:pPr marL="171450" indent="-171450">
              <a:buFont typeface="Arial" panose="020B0604020202020204" pitchFamily="34" charset="0"/>
              <a:buChar char="•"/>
            </a:pPr>
            <a:r>
              <a:rPr lang="en-US" baseline="0" dirty="0" smtClean="0"/>
              <a:t>For Coordination &amp; </a:t>
            </a:r>
            <a:r>
              <a:rPr lang="en-US" baseline="0" dirty="0" err="1" smtClean="0"/>
              <a:t>Mgmt</a:t>
            </a:r>
            <a:r>
              <a:rPr lang="en-US" baseline="0" dirty="0" smtClean="0"/>
              <a:t>: 90KE (funding 90%) justified through Personnel and other direct costs.</a:t>
            </a:r>
          </a:p>
          <a:p>
            <a:pPr marL="171450" indent="-171450">
              <a:buFont typeface="Arial" panose="020B0604020202020204" pitchFamily="34" charset="0"/>
              <a:buChar char="•"/>
            </a:pPr>
            <a:r>
              <a:rPr lang="en-US" baseline="0" dirty="0" smtClean="0"/>
              <a:t>For Public procurement: 700KE (Funding 90%), with EC: 630KE and Procurer: 70KE (Co-fund from national, regional or own resources)</a:t>
            </a:r>
          </a:p>
          <a:p>
            <a:r>
              <a:rPr lang="en-US" baseline="0" dirty="0" smtClean="0"/>
              <a:t>There is still a space in the partnership for four (4) public procurers (</a:t>
            </a:r>
            <a:r>
              <a:rPr lang="en-US" dirty="0" smtClean="0"/>
              <a:t>National or Regional Government/Health department or Public healthcare organisations)</a:t>
            </a:r>
            <a:endParaRPr lang="en-US" dirty="0"/>
          </a:p>
        </p:txBody>
      </p:sp>
      <p:sp>
        <p:nvSpPr>
          <p:cNvPr id="4" name="Slide Number Placeholder 3"/>
          <p:cNvSpPr>
            <a:spLocks noGrp="1"/>
          </p:cNvSpPr>
          <p:nvPr>
            <p:ph type="sldNum" sz="quarter" idx="10"/>
          </p:nvPr>
        </p:nvSpPr>
        <p:spPr/>
        <p:txBody>
          <a:bodyPr/>
          <a:lstStyle/>
          <a:p>
            <a:fld id="{2C250C04-9546-414E-9243-D023D3FC193A}" type="slidenum">
              <a:rPr lang="el-GR" smtClean="0"/>
              <a:t>17</a:t>
            </a:fld>
            <a:endParaRPr lang="el-GR"/>
          </a:p>
        </p:txBody>
      </p:sp>
    </p:spTree>
    <p:extLst>
      <p:ext uri="{BB962C8B-B14F-4D97-AF65-F5344CB8AC3E}">
        <p14:creationId xmlns:p14="http://schemas.microsoft.com/office/powerpoint/2010/main" val="810505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very</a:t>
            </a:r>
            <a:r>
              <a:rPr lang="en-US" baseline="0" dirty="0" smtClean="0"/>
              <a:t> much, don’t hesitate to contact me. </a:t>
            </a:r>
          </a:p>
          <a:p>
            <a:r>
              <a:rPr lang="en-US" baseline="0" dirty="0" smtClean="0"/>
              <a:t>I will also be in the conference the whole day for those that will be interested to learn more on our proposal and are interested to participate.</a:t>
            </a:r>
            <a:endParaRPr lang="el-GR" dirty="0"/>
          </a:p>
        </p:txBody>
      </p:sp>
      <p:sp>
        <p:nvSpPr>
          <p:cNvPr id="4" name="Slide Number Placeholder 3"/>
          <p:cNvSpPr>
            <a:spLocks noGrp="1"/>
          </p:cNvSpPr>
          <p:nvPr>
            <p:ph type="sldNum" sz="quarter" idx="10"/>
          </p:nvPr>
        </p:nvSpPr>
        <p:spPr/>
        <p:txBody>
          <a:bodyPr/>
          <a:lstStyle/>
          <a:p>
            <a:fld id="{2C250C04-9546-414E-9243-D023D3FC193A}" type="slidenum">
              <a:rPr lang="el-GR" smtClean="0"/>
              <a:t>18</a:t>
            </a:fld>
            <a:endParaRPr lang="el-GR"/>
          </a:p>
        </p:txBody>
      </p:sp>
    </p:spTree>
    <p:extLst>
      <p:ext uri="{BB962C8B-B14F-4D97-AF65-F5344CB8AC3E}">
        <p14:creationId xmlns:p14="http://schemas.microsoft.com/office/powerpoint/2010/main" val="1018068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 to prepare,</a:t>
            </a:r>
          </a:p>
          <a:p>
            <a:r>
              <a:rPr lang="en-US" dirty="0" smtClean="0"/>
              <a:t>manage and follow-up the procurement)</a:t>
            </a:r>
            <a:endParaRPr lang="el-GR" dirty="0"/>
          </a:p>
        </p:txBody>
      </p:sp>
      <p:sp>
        <p:nvSpPr>
          <p:cNvPr id="4" name="Slide Number Placeholder 3"/>
          <p:cNvSpPr>
            <a:spLocks noGrp="1"/>
          </p:cNvSpPr>
          <p:nvPr>
            <p:ph type="sldNum" sz="quarter" idx="10"/>
          </p:nvPr>
        </p:nvSpPr>
        <p:spPr/>
        <p:txBody>
          <a:bodyPr/>
          <a:lstStyle/>
          <a:p>
            <a:fld id="{2C250C04-9546-414E-9243-D023D3FC193A}" type="slidenum">
              <a:rPr lang="el-GR" smtClean="0"/>
              <a:t>3</a:t>
            </a:fld>
            <a:endParaRPr lang="el-GR"/>
          </a:p>
        </p:txBody>
      </p:sp>
    </p:spTree>
    <p:extLst>
      <p:ext uri="{BB962C8B-B14F-4D97-AF65-F5344CB8AC3E}">
        <p14:creationId xmlns:p14="http://schemas.microsoft.com/office/powerpoint/2010/main" val="3717920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split in to two parts:</a:t>
            </a:r>
          </a:p>
          <a:p>
            <a:r>
              <a:rPr lang="en-US" dirty="0" smtClean="0"/>
              <a:t>- Coordination of the PCP and networking activities (e.g. to prepare, manage and follow-up the procurement)</a:t>
            </a:r>
          </a:p>
          <a:p>
            <a:r>
              <a:rPr lang="en-US" dirty="0" smtClean="0"/>
              <a:t>- Execute the tender on R&amp;D services</a:t>
            </a:r>
          </a:p>
          <a:p>
            <a:endParaRPr lang="el-GR" dirty="0"/>
          </a:p>
        </p:txBody>
      </p:sp>
      <p:sp>
        <p:nvSpPr>
          <p:cNvPr id="4" name="Slide Number Placeholder 3"/>
          <p:cNvSpPr>
            <a:spLocks noGrp="1"/>
          </p:cNvSpPr>
          <p:nvPr>
            <p:ph type="sldNum" sz="quarter" idx="10"/>
          </p:nvPr>
        </p:nvSpPr>
        <p:spPr/>
        <p:txBody>
          <a:bodyPr/>
          <a:lstStyle/>
          <a:p>
            <a:fld id="{2C250C04-9546-414E-9243-D023D3FC193A}" type="slidenum">
              <a:rPr lang="el-GR" smtClean="0"/>
              <a:t>4</a:t>
            </a:fld>
            <a:endParaRPr lang="el-GR"/>
          </a:p>
        </p:txBody>
      </p:sp>
    </p:spTree>
    <p:extLst>
      <p:ext uri="{BB962C8B-B14F-4D97-AF65-F5344CB8AC3E}">
        <p14:creationId xmlns:p14="http://schemas.microsoft.com/office/powerpoint/2010/main" val="3084542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AF5F541C-AA1C-413D-9545-2E34929668DC}" type="slidenum">
              <a:rPr lang="es-ES" smtClean="0"/>
              <a:t>6</a:t>
            </a:fld>
            <a:endParaRPr lang="es-ES"/>
          </a:p>
        </p:txBody>
      </p:sp>
    </p:spTree>
    <p:extLst>
      <p:ext uri="{BB962C8B-B14F-4D97-AF65-F5344CB8AC3E}">
        <p14:creationId xmlns:p14="http://schemas.microsoft.com/office/powerpoint/2010/main" val="482678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lumMod val="75000"/>
                  </a:schemeClr>
                </a:solidFill>
                <a:ea typeface="Batang" pitchFamily="18" charset="-127"/>
              </a:rPr>
              <a:t>Develop a common language between patient and health care professionals, increase patient health and IT literacy, and foster individual patient empowerment giving the patient tools to take major life decisions and actively participate on the treatment and recovery from the disease.</a:t>
            </a:r>
          </a:p>
          <a:p>
            <a:endParaRPr lang="el-GR" dirty="0"/>
          </a:p>
        </p:txBody>
      </p:sp>
      <p:sp>
        <p:nvSpPr>
          <p:cNvPr id="4" name="Slide Number Placeholder 3"/>
          <p:cNvSpPr>
            <a:spLocks noGrp="1"/>
          </p:cNvSpPr>
          <p:nvPr>
            <p:ph type="sldNum" sz="quarter" idx="10"/>
          </p:nvPr>
        </p:nvSpPr>
        <p:spPr/>
        <p:txBody>
          <a:bodyPr/>
          <a:lstStyle/>
          <a:p>
            <a:fld id="{2C250C04-9546-414E-9243-D023D3FC193A}" type="slidenum">
              <a:rPr lang="el-GR" smtClean="0"/>
              <a:t>7</a:t>
            </a:fld>
            <a:endParaRPr lang="el-GR"/>
          </a:p>
        </p:txBody>
      </p:sp>
    </p:spTree>
    <p:extLst>
      <p:ext uri="{BB962C8B-B14F-4D97-AF65-F5344CB8AC3E}">
        <p14:creationId xmlns:p14="http://schemas.microsoft.com/office/powerpoint/2010/main" val="3663885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Clr>
                <a:srgbClr val="00B050"/>
              </a:buClr>
              <a:buNone/>
            </a:pPr>
            <a:r>
              <a:rPr lang="en-US" sz="1200" dirty="0" smtClean="0">
                <a:solidFill>
                  <a:schemeClr val="tx2">
                    <a:lumMod val="75000"/>
                  </a:schemeClr>
                </a:solidFill>
                <a:ea typeface="Batang" pitchFamily="18" charset="-127"/>
              </a:rPr>
              <a:t>Support the availability of patient-centered telemedicine personalized services covering a wide spectrum of diseases, including the patient with chronic or rare diseases after hospital discharge;</a:t>
            </a:r>
          </a:p>
          <a:p>
            <a:pPr marL="0" indent="0" algn="just">
              <a:buClr>
                <a:srgbClr val="00B050"/>
              </a:buClr>
              <a:buNone/>
            </a:pPr>
            <a:endParaRPr lang="en-US" sz="1200" dirty="0" smtClean="0">
              <a:solidFill>
                <a:schemeClr val="tx2">
                  <a:lumMod val="75000"/>
                </a:schemeClr>
              </a:solidFill>
              <a:ea typeface="Batang" pitchFamily="18" charset="-127"/>
            </a:endParaRPr>
          </a:p>
          <a:p>
            <a:pPr marL="0" indent="0" algn="just">
              <a:buClr>
                <a:srgbClr val="00B050"/>
              </a:buClr>
              <a:buNone/>
            </a:pPr>
            <a:r>
              <a:rPr lang="en-US" sz="1200" dirty="0" smtClean="0">
                <a:solidFill>
                  <a:schemeClr val="tx2">
                    <a:lumMod val="75000"/>
                  </a:schemeClr>
                </a:solidFill>
                <a:ea typeface="Batang" pitchFamily="18" charset="-127"/>
              </a:rPr>
              <a:t>Support the seamless interaction of the patient with the health professionals encompassing the physicians, nursing, health caregivers and other health personnel;</a:t>
            </a:r>
          </a:p>
          <a:p>
            <a:pPr marL="0" indent="0" algn="just">
              <a:buClr>
                <a:srgbClr val="00B050"/>
              </a:buClr>
              <a:buNone/>
            </a:pPr>
            <a:endParaRPr lang="en-US" sz="1200" dirty="0" smtClean="0">
              <a:solidFill>
                <a:schemeClr val="tx2">
                  <a:lumMod val="75000"/>
                </a:schemeClr>
              </a:solidFill>
              <a:ea typeface="Batang" pitchFamily="18" charset="-127"/>
            </a:endParaRPr>
          </a:p>
          <a:p>
            <a:pPr marL="0" indent="0" algn="just">
              <a:buClr>
                <a:srgbClr val="00B050"/>
              </a:buClr>
              <a:buNone/>
            </a:pPr>
            <a:r>
              <a:rPr lang="en-US" sz="1200" dirty="0" smtClean="0"/>
              <a:t>Promoting autonomy and term in the usual environment as much as possible in the case of those patients with simultaneous needs of social and health care;</a:t>
            </a:r>
          </a:p>
          <a:p>
            <a:pPr marL="0" indent="0" algn="just">
              <a:buClr>
                <a:srgbClr val="00B050"/>
              </a:buClr>
              <a:buNone/>
            </a:pPr>
            <a:endParaRPr lang="en-US" sz="1200" dirty="0" smtClean="0"/>
          </a:p>
          <a:p>
            <a:pPr marL="0" indent="0" algn="just">
              <a:buClr>
                <a:srgbClr val="00B050"/>
              </a:buClr>
              <a:buNone/>
            </a:pPr>
            <a:r>
              <a:rPr lang="en-US" sz="1200" dirty="0" smtClean="0"/>
              <a:t>Empowering patient’s autonomy and their ability to participate in the care process and decision-making "responsible and informed patient";</a:t>
            </a:r>
            <a:endParaRPr lang="el-GR"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250C04-9546-414E-9243-D023D3FC193A}" type="slidenum">
              <a:rPr lang="el-GR" smtClean="0"/>
              <a:t>8</a:t>
            </a:fld>
            <a:endParaRPr lang="el-GR"/>
          </a:p>
        </p:txBody>
      </p:sp>
    </p:spTree>
    <p:extLst>
      <p:ext uri="{BB962C8B-B14F-4D97-AF65-F5344CB8AC3E}">
        <p14:creationId xmlns:p14="http://schemas.microsoft.com/office/powerpoint/2010/main" val="2154595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spcAft>
                <a:spcPts val="0"/>
              </a:spcAft>
              <a:buClrTx/>
              <a:buSzTx/>
              <a:buNone/>
              <a:defRPr/>
            </a:pPr>
            <a:r>
              <a:rPr lang="en-US" sz="1200" dirty="0" smtClean="0">
                <a:solidFill>
                  <a:schemeClr val="tx1"/>
                </a:solidFill>
              </a:rPr>
              <a:t>The PROHEALTHCARE tools will be built taking into account the following technological challenges:</a:t>
            </a:r>
          </a:p>
          <a:p>
            <a:pPr marL="0" indent="0">
              <a:lnSpc>
                <a:spcPct val="120000"/>
              </a:lnSpc>
              <a:spcBef>
                <a:spcPts val="0"/>
              </a:spcBef>
              <a:spcAft>
                <a:spcPts val="0"/>
              </a:spcAft>
              <a:buClrTx/>
              <a:buSzTx/>
              <a:buNone/>
              <a:defRPr/>
            </a:pPr>
            <a:endParaRPr lang="en-US" sz="1200" dirty="0" smtClean="0">
              <a:solidFill>
                <a:schemeClr val="tx1"/>
              </a:solidFill>
            </a:endParaRPr>
          </a:p>
          <a:p>
            <a:pPr marL="571500" indent="-571500">
              <a:lnSpc>
                <a:spcPct val="120000"/>
              </a:lnSpc>
              <a:spcBef>
                <a:spcPts val="0"/>
              </a:spcBef>
              <a:spcAft>
                <a:spcPts val="0"/>
              </a:spcAft>
              <a:buClrTx/>
              <a:buSzTx/>
              <a:buFont typeface="+mj-lt"/>
              <a:buAutoNum type="romanLcPeriod"/>
              <a:defRPr/>
            </a:pPr>
            <a:r>
              <a:rPr lang="en-US" sz="1200" u="sng" dirty="0" smtClean="0">
                <a:solidFill>
                  <a:schemeClr val="tx1"/>
                </a:solidFill>
              </a:rPr>
              <a:t>modular distributed design </a:t>
            </a:r>
            <a:r>
              <a:rPr lang="en-US" sz="1200" dirty="0" smtClean="0">
                <a:solidFill>
                  <a:schemeClr val="tx1"/>
                </a:solidFill>
              </a:rPr>
              <a:t>to facilitate personalized patient disease specific workflow and services anywhere and anytime (mobile); </a:t>
            </a:r>
          </a:p>
          <a:p>
            <a:pPr marL="571500" indent="-571500">
              <a:lnSpc>
                <a:spcPct val="120000"/>
              </a:lnSpc>
              <a:spcBef>
                <a:spcPts val="0"/>
              </a:spcBef>
              <a:spcAft>
                <a:spcPts val="0"/>
              </a:spcAft>
              <a:buClrTx/>
              <a:buSzTx/>
              <a:buFont typeface="+mj-lt"/>
              <a:buAutoNum type="romanLcPeriod"/>
              <a:defRPr/>
            </a:pPr>
            <a:endParaRPr lang="en-US" sz="1200" dirty="0" smtClean="0">
              <a:solidFill>
                <a:schemeClr val="tx1"/>
              </a:solidFill>
            </a:endParaRPr>
          </a:p>
          <a:p>
            <a:pPr marL="571500" indent="-571500">
              <a:lnSpc>
                <a:spcPct val="120000"/>
              </a:lnSpc>
              <a:spcBef>
                <a:spcPts val="0"/>
              </a:spcBef>
              <a:spcAft>
                <a:spcPts val="0"/>
              </a:spcAft>
              <a:buClrTx/>
              <a:buSzTx/>
              <a:buFont typeface="+mj-lt"/>
              <a:buAutoNum type="romanLcPeriod"/>
              <a:defRPr/>
            </a:pPr>
            <a:r>
              <a:rPr lang="en-US" sz="1200" u="sng" dirty="0" smtClean="0">
                <a:solidFill>
                  <a:schemeClr val="tx1"/>
                </a:solidFill>
              </a:rPr>
              <a:t>infrastructure module </a:t>
            </a:r>
            <a:r>
              <a:rPr lang="en-US" sz="1200" dirty="0" smtClean="0">
                <a:solidFill>
                  <a:schemeClr val="tx1"/>
                </a:solidFill>
              </a:rPr>
              <a:t>based on the IHE protocols to support the interoperability and scalability of services and the seamless integration with existing EHR legacy systems; </a:t>
            </a:r>
          </a:p>
          <a:p>
            <a:pPr marL="571500" indent="-571500">
              <a:lnSpc>
                <a:spcPct val="120000"/>
              </a:lnSpc>
              <a:spcBef>
                <a:spcPts val="0"/>
              </a:spcBef>
              <a:spcAft>
                <a:spcPts val="0"/>
              </a:spcAft>
              <a:buClrTx/>
              <a:buSzTx/>
              <a:buFont typeface="+mj-lt"/>
              <a:buAutoNum type="romanLcPeriod"/>
              <a:defRPr/>
            </a:pPr>
            <a:endParaRPr lang="en-US" sz="1200" dirty="0" smtClean="0">
              <a:solidFill>
                <a:schemeClr val="tx1"/>
              </a:solidFill>
            </a:endParaRPr>
          </a:p>
          <a:p>
            <a:pPr marL="571500" indent="-571500">
              <a:lnSpc>
                <a:spcPct val="120000"/>
              </a:lnSpc>
              <a:spcBef>
                <a:spcPts val="0"/>
              </a:spcBef>
              <a:spcAft>
                <a:spcPts val="0"/>
              </a:spcAft>
              <a:buClrTx/>
              <a:buSzTx/>
              <a:buFont typeface="+mj-lt"/>
              <a:buAutoNum type="romanLcPeriod"/>
              <a:defRPr/>
            </a:pPr>
            <a:r>
              <a:rPr lang="en-US" sz="1200" u="sng" dirty="0" smtClean="0">
                <a:solidFill>
                  <a:schemeClr val="tx1"/>
                </a:solidFill>
              </a:rPr>
              <a:t>open source code </a:t>
            </a:r>
            <a:r>
              <a:rPr lang="en-US" sz="1200" dirty="0" smtClean="0">
                <a:solidFill>
                  <a:schemeClr val="tx1"/>
                </a:solidFill>
              </a:rPr>
              <a:t>to enable the wider uptake of code generated and the wider deployment of eHealth services; </a:t>
            </a:r>
          </a:p>
          <a:p>
            <a:pPr marL="571500" indent="-571500">
              <a:lnSpc>
                <a:spcPct val="120000"/>
              </a:lnSpc>
              <a:spcBef>
                <a:spcPts val="0"/>
              </a:spcBef>
              <a:spcAft>
                <a:spcPts val="0"/>
              </a:spcAft>
              <a:buClrTx/>
              <a:buSzTx/>
              <a:buFont typeface="+mj-lt"/>
              <a:buAutoNum type="romanLcPeriod"/>
              <a:defRPr/>
            </a:pPr>
            <a:endParaRPr lang="en-US" sz="1200" dirty="0" smtClean="0">
              <a:solidFill>
                <a:schemeClr val="tx1"/>
              </a:solidFill>
            </a:endParaRPr>
          </a:p>
          <a:p>
            <a:pPr marL="571500" indent="-571500">
              <a:lnSpc>
                <a:spcPct val="120000"/>
              </a:lnSpc>
              <a:spcBef>
                <a:spcPts val="0"/>
              </a:spcBef>
              <a:spcAft>
                <a:spcPts val="0"/>
              </a:spcAft>
              <a:buClrTx/>
              <a:buSzTx/>
              <a:buFont typeface="+mj-lt"/>
              <a:buAutoNum type="romanLcPeriod"/>
              <a:defRPr/>
            </a:pPr>
            <a:r>
              <a:rPr lang="en-US" sz="1200" u="sng" dirty="0" smtClean="0">
                <a:solidFill>
                  <a:schemeClr val="tx1"/>
                </a:solidFill>
              </a:rPr>
              <a:t>pilot application</a:t>
            </a:r>
            <a:r>
              <a:rPr lang="en-US" sz="1200" dirty="0" smtClean="0">
                <a:solidFill>
                  <a:schemeClr val="tx1"/>
                </a:solidFill>
              </a:rPr>
              <a:t> in chronic disease focusing on </a:t>
            </a:r>
            <a:r>
              <a:rPr lang="en-US" sz="1200" b="1" dirty="0" smtClean="0">
                <a:solidFill>
                  <a:schemeClr val="tx1"/>
                </a:solidFill>
              </a:rPr>
              <a:t>comorbidities</a:t>
            </a:r>
            <a:r>
              <a:rPr lang="en-US" sz="1200" dirty="0" smtClean="0">
                <a:solidFill>
                  <a:schemeClr val="tx1"/>
                </a:solidFill>
              </a:rPr>
              <a:t> (including: Alzheimer's disease caregivers, asthma, breast cancer, diabetes, epilepsy, Glaucoma, and heart disease). </a:t>
            </a:r>
            <a:endParaRPr lang="en-US" sz="1200" dirty="0">
              <a:solidFill>
                <a:schemeClr val="tx1"/>
              </a:solidFill>
            </a:endParaRPr>
          </a:p>
        </p:txBody>
      </p:sp>
      <p:sp>
        <p:nvSpPr>
          <p:cNvPr id="4" name="Slide Number Placeholder 3"/>
          <p:cNvSpPr>
            <a:spLocks noGrp="1"/>
          </p:cNvSpPr>
          <p:nvPr>
            <p:ph type="sldNum" sz="quarter" idx="10"/>
          </p:nvPr>
        </p:nvSpPr>
        <p:spPr/>
        <p:txBody>
          <a:bodyPr/>
          <a:lstStyle/>
          <a:p>
            <a:fld id="{2C250C04-9546-414E-9243-D023D3FC193A}" type="slidenum">
              <a:rPr lang="el-GR" smtClean="0"/>
              <a:t>9</a:t>
            </a:fld>
            <a:endParaRPr lang="el-GR"/>
          </a:p>
        </p:txBody>
      </p:sp>
    </p:spTree>
    <p:extLst>
      <p:ext uri="{BB962C8B-B14F-4D97-AF65-F5344CB8AC3E}">
        <p14:creationId xmlns:p14="http://schemas.microsoft.com/office/powerpoint/2010/main" val="3508503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2C250C04-9546-414E-9243-D023D3FC193A}" type="slidenum">
              <a:rPr lang="el-GR" smtClean="0"/>
              <a:t>10</a:t>
            </a:fld>
            <a:endParaRPr lang="el-GR"/>
          </a:p>
        </p:txBody>
      </p:sp>
    </p:spTree>
    <p:extLst>
      <p:ext uri="{BB962C8B-B14F-4D97-AF65-F5344CB8AC3E}">
        <p14:creationId xmlns:p14="http://schemas.microsoft.com/office/powerpoint/2010/main" val="3992913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expected that the PROHEALTHCARE platform will establish a PROHEALTHCARE ecosystem fusing emerging multidisciplinary technologies and empowering patients and medical professionals to utilize novel personalized methodologies, reshaping standard clinical practice towards advancing patient’s quality of care, improving treatment outcomes, and minimizing overall cost of care</a:t>
            </a:r>
            <a:endParaRPr lang="el-GR" dirty="0" smtClean="0"/>
          </a:p>
          <a:p>
            <a:endParaRPr lang="el-GR" dirty="0"/>
          </a:p>
        </p:txBody>
      </p:sp>
      <p:sp>
        <p:nvSpPr>
          <p:cNvPr id="4" name="Slide Number Placeholder 3"/>
          <p:cNvSpPr>
            <a:spLocks noGrp="1"/>
          </p:cNvSpPr>
          <p:nvPr>
            <p:ph type="sldNum" sz="quarter" idx="10"/>
          </p:nvPr>
        </p:nvSpPr>
        <p:spPr/>
        <p:txBody>
          <a:bodyPr/>
          <a:lstStyle/>
          <a:p>
            <a:fld id="{2C250C04-9546-414E-9243-D023D3FC193A}" type="slidenum">
              <a:rPr lang="el-GR" smtClean="0"/>
              <a:t>11</a:t>
            </a:fld>
            <a:endParaRPr lang="el-GR"/>
          </a:p>
        </p:txBody>
      </p:sp>
    </p:spTree>
    <p:extLst>
      <p:ext uri="{BB962C8B-B14F-4D97-AF65-F5344CB8AC3E}">
        <p14:creationId xmlns:p14="http://schemas.microsoft.com/office/powerpoint/2010/main" val="3784337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91800" y="-37247"/>
            <a:ext cx="1600200" cy="96012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
        <p:nvSpPr>
          <p:cNvPr id="10" name="Rectangle 5"/>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2052"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74094" y="0"/>
            <a:ext cx="1204913" cy="7239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6"/>
          <p:cNvSpPr>
            <a:spLocks noChangeArrowheads="1"/>
          </p:cNvSpPr>
          <p:nvPr userDrawn="1"/>
        </p:nvSpPr>
        <p:spPr bwMode="auto">
          <a:xfrm>
            <a:off x="6469165" y="390128"/>
            <a:ext cx="5509842"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1pPr>
            <a:lvl2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2pPr>
            <a:lvl3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3pPr>
            <a:lvl4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4pPr>
            <a:lvl5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5pPr>
            <a:lvl6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6pPr>
            <a:lvl7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7pPr>
            <a:lvl8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8pPr>
            <a:lvl9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US" altLang="el-GR"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l-GR" altLang="el-GR" sz="8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US" altLang="el-GR" sz="1100" b="0" i="0" u="none" strike="noStrike" cap="none" normalizeH="0" baseline="0" dirty="0" smtClean="0">
                <a:ln>
                  <a:noFill/>
                </a:ln>
                <a:solidFill>
                  <a:schemeClr val="tx1"/>
                </a:solidFill>
                <a:effectLst/>
                <a:latin typeface="+mn-lt"/>
                <a:ea typeface="Times New Roman" panose="02020603050405020304" pitchFamily="18" charset="0"/>
              </a:rPr>
              <a:t>Research </a:t>
            </a:r>
            <a:r>
              <a:rPr kumimoji="0" lang="en-US" altLang="el-GR" sz="1100" b="0" i="0" u="none" strike="noStrike" cap="none" normalizeH="0" baseline="0" dirty="0" smtClean="0">
                <a:ln>
                  <a:noFill/>
                </a:ln>
                <a:solidFill>
                  <a:srgbClr val="00B0F0"/>
                </a:solidFill>
                <a:effectLst/>
                <a:latin typeface="+mn-lt"/>
                <a:ea typeface="Times New Roman" panose="02020603050405020304" pitchFamily="18" charset="0"/>
              </a:rPr>
              <a:t>| </a:t>
            </a:r>
            <a:r>
              <a:rPr kumimoji="0" lang="en-US" altLang="el-GR" sz="1100" b="0" i="0" u="none" strike="noStrike" cap="none" normalizeH="0" baseline="0" dirty="0" smtClean="0">
                <a:ln>
                  <a:noFill/>
                </a:ln>
                <a:solidFill>
                  <a:schemeClr val="tx1"/>
                </a:solidFill>
                <a:effectLst/>
                <a:latin typeface="+mn-lt"/>
                <a:ea typeface="Times New Roman" panose="02020603050405020304" pitchFamily="18" charset="0"/>
              </a:rPr>
              <a:t>Innovation </a:t>
            </a:r>
            <a:r>
              <a:rPr kumimoji="0" lang="en-US" altLang="el-GR" sz="1100" b="0" i="0" u="none" strike="noStrike" cap="none" normalizeH="0" baseline="0" dirty="0" smtClean="0">
                <a:ln>
                  <a:noFill/>
                </a:ln>
                <a:solidFill>
                  <a:srgbClr val="00B0F0"/>
                </a:solidFill>
                <a:effectLst/>
                <a:latin typeface="+mn-lt"/>
                <a:ea typeface="Times New Roman" panose="02020603050405020304" pitchFamily="18" charset="0"/>
              </a:rPr>
              <a:t>|</a:t>
            </a:r>
            <a:r>
              <a:rPr kumimoji="0" lang="en-US" altLang="el-GR" sz="1100" b="0" i="0" u="none" strike="noStrike" cap="none" normalizeH="0" baseline="0" dirty="0" smtClean="0">
                <a:ln>
                  <a:noFill/>
                </a:ln>
                <a:solidFill>
                  <a:schemeClr val="tx1"/>
                </a:solidFill>
                <a:effectLst/>
                <a:latin typeface="+mn-lt"/>
                <a:ea typeface="Times New Roman" panose="02020603050405020304" pitchFamily="18" charset="0"/>
              </a:rPr>
              <a:t> Business</a:t>
            </a:r>
            <a:endParaRPr kumimoji="0" lang="en-US" altLang="el-GR" sz="2400" b="0" i="0" u="none" strike="noStrike" cap="none" normalizeH="0" baseline="0" dirty="0" smtClean="0">
              <a:ln>
                <a:noFill/>
              </a:ln>
              <a:solidFill>
                <a:schemeClr val="tx1"/>
              </a:solidFill>
              <a:effectLst/>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10/24/2015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10/24/2015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10/24/2015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1.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mova@vilabs.e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vilabs.e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89044" y="1886648"/>
            <a:ext cx="10804849" cy="4641379"/>
          </a:xfrm>
        </p:spPr>
        <p:txBody>
          <a:bodyPr>
            <a:noAutofit/>
          </a:bodyPr>
          <a:lstStyle/>
          <a:p>
            <a:pPr marL="0" indent="0" algn="just">
              <a:lnSpc>
                <a:spcPct val="100000"/>
              </a:lnSpc>
              <a:spcBef>
                <a:spcPts val="600"/>
              </a:spcBef>
              <a:spcAft>
                <a:spcPts val="1200"/>
              </a:spcAft>
              <a:buClr>
                <a:srgbClr val="00B050"/>
              </a:buClr>
              <a:buSzTx/>
              <a:buNone/>
              <a:defRPr/>
            </a:pPr>
            <a:r>
              <a:rPr lang="en-US" sz="2400" dirty="0">
                <a:solidFill>
                  <a:schemeClr val="tx2">
                    <a:lumMod val="75000"/>
                  </a:schemeClr>
                </a:solidFill>
                <a:ea typeface="Batang" pitchFamily="18" charset="-127"/>
              </a:rPr>
              <a:t>ViLabs in both a consulting company and an Innovation Hub in Greece. </a:t>
            </a:r>
          </a:p>
          <a:p>
            <a:pPr marL="0" indent="0" algn="just">
              <a:lnSpc>
                <a:spcPct val="100000"/>
              </a:lnSpc>
              <a:spcBef>
                <a:spcPts val="600"/>
              </a:spcBef>
              <a:spcAft>
                <a:spcPts val="1200"/>
              </a:spcAft>
              <a:buClr>
                <a:srgbClr val="00B050"/>
              </a:buClr>
              <a:buSzTx/>
              <a:buNone/>
              <a:defRPr/>
            </a:pPr>
            <a:r>
              <a:rPr lang="en-US" sz="2400" dirty="0" smtClean="0">
                <a:solidFill>
                  <a:schemeClr val="tx2">
                    <a:lumMod val="75000"/>
                  </a:schemeClr>
                </a:solidFill>
                <a:ea typeface="Batang" pitchFamily="18" charset="-127"/>
              </a:rPr>
              <a:t>In </a:t>
            </a:r>
            <a:r>
              <a:rPr lang="en-US" sz="2400" dirty="0">
                <a:solidFill>
                  <a:schemeClr val="tx2">
                    <a:lumMod val="75000"/>
                  </a:schemeClr>
                </a:solidFill>
                <a:ea typeface="Batang" pitchFamily="18" charset="-127"/>
              </a:rPr>
              <a:t>ViLabs we acknowledge that innovation in the public sector, can bring radical improvements to the quality and efficiency of public services, by encouraging the development and validation of breakthrough solutions through actions like the Pre-Commercial </a:t>
            </a:r>
            <a:r>
              <a:rPr lang="en-US" sz="2400" dirty="0" smtClean="0">
                <a:solidFill>
                  <a:schemeClr val="tx2">
                    <a:lumMod val="75000"/>
                  </a:schemeClr>
                </a:solidFill>
                <a:ea typeface="Batang" pitchFamily="18" charset="-127"/>
              </a:rPr>
              <a:t>Procurement.</a:t>
            </a:r>
          </a:p>
          <a:p>
            <a:pPr marL="0" indent="0" algn="just">
              <a:lnSpc>
                <a:spcPct val="100000"/>
              </a:lnSpc>
              <a:spcBef>
                <a:spcPts val="600"/>
              </a:spcBef>
              <a:spcAft>
                <a:spcPts val="1200"/>
              </a:spcAft>
              <a:buClr>
                <a:srgbClr val="00B050"/>
              </a:buClr>
              <a:buSzTx/>
              <a:buNone/>
              <a:defRPr/>
            </a:pPr>
            <a:r>
              <a:rPr lang="en-US" sz="2400" dirty="0" smtClean="0">
                <a:solidFill>
                  <a:schemeClr val="tx2">
                    <a:lumMod val="75000"/>
                  </a:schemeClr>
                </a:solidFill>
                <a:ea typeface="Batang" pitchFamily="18" charset="-127"/>
              </a:rPr>
              <a:t>In </a:t>
            </a:r>
            <a:r>
              <a:rPr lang="en-US" sz="2400" dirty="0">
                <a:solidFill>
                  <a:schemeClr val="tx2">
                    <a:lumMod val="75000"/>
                  </a:schemeClr>
                </a:solidFill>
                <a:ea typeface="Batang" pitchFamily="18" charset="-127"/>
              </a:rPr>
              <a:t>this respect, one of our activities, </a:t>
            </a:r>
            <a:r>
              <a:rPr lang="en-US" sz="2400" dirty="0" smtClean="0">
                <a:solidFill>
                  <a:schemeClr val="tx2">
                    <a:lumMod val="75000"/>
                  </a:schemeClr>
                </a:solidFill>
                <a:ea typeface="Batang" pitchFamily="18" charset="-127"/>
              </a:rPr>
              <a:t>is </a:t>
            </a:r>
            <a:r>
              <a:rPr lang="en-US" sz="2400" dirty="0">
                <a:solidFill>
                  <a:schemeClr val="tx2">
                    <a:lumMod val="75000"/>
                  </a:schemeClr>
                </a:solidFill>
                <a:ea typeface="Batang" pitchFamily="18" charset="-127"/>
              </a:rPr>
              <a:t>to support both public authorities and start-ups and young SMEs to participate in several open PCP and PPI calls that are running.</a:t>
            </a:r>
          </a:p>
          <a:p>
            <a:pPr marL="0" indent="0" algn="just">
              <a:spcBef>
                <a:spcPts val="600"/>
              </a:spcBef>
              <a:spcAft>
                <a:spcPts val="1200"/>
              </a:spcAft>
              <a:buClr>
                <a:srgbClr val="00B050"/>
              </a:buClr>
              <a:buNone/>
            </a:pPr>
            <a:r>
              <a:rPr lang="en-US" sz="2400" dirty="0" smtClean="0">
                <a:solidFill>
                  <a:schemeClr val="tx2">
                    <a:lumMod val="75000"/>
                  </a:schemeClr>
                </a:solidFill>
                <a:ea typeface="Batang" pitchFamily="18" charset="-127"/>
              </a:rPr>
              <a:t>Utilizing </a:t>
            </a:r>
            <a:r>
              <a:rPr lang="en-US" sz="2400" dirty="0">
                <a:solidFill>
                  <a:schemeClr val="tx2">
                    <a:lumMod val="75000"/>
                  </a:schemeClr>
                </a:solidFill>
                <a:ea typeface="Batang" pitchFamily="18" charset="-127"/>
              </a:rPr>
              <a:t>our previous experience in FP and H2020 projects, we are coordinating a PCP proposal on the eHealth sector, which I will </a:t>
            </a:r>
            <a:r>
              <a:rPr lang="en-US" sz="2400" dirty="0" smtClean="0">
                <a:solidFill>
                  <a:schemeClr val="tx2">
                    <a:lumMod val="75000"/>
                  </a:schemeClr>
                </a:solidFill>
                <a:ea typeface="Batang" pitchFamily="18" charset="-127"/>
              </a:rPr>
              <a:t>present to  </a:t>
            </a:r>
            <a:r>
              <a:rPr lang="en-US" sz="2400" dirty="0">
                <a:solidFill>
                  <a:schemeClr val="tx2">
                    <a:lumMod val="75000"/>
                  </a:schemeClr>
                </a:solidFill>
                <a:ea typeface="Batang" pitchFamily="18" charset="-127"/>
              </a:rPr>
              <a:t>you today,</a:t>
            </a:r>
          </a:p>
          <a:p>
            <a:pPr marL="0" indent="0" algn="just">
              <a:spcBef>
                <a:spcPts val="600"/>
              </a:spcBef>
              <a:spcAft>
                <a:spcPts val="1200"/>
              </a:spcAft>
              <a:buClr>
                <a:srgbClr val="00B050"/>
              </a:buClr>
              <a:buNone/>
            </a:pPr>
            <a:endParaRPr lang="en-US" sz="2800" dirty="0" smtClean="0">
              <a:solidFill>
                <a:schemeClr val="tx2">
                  <a:lumMod val="75000"/>
                </a:schemeClr>
              </a:solidFill>
              <a:ea typeface="Batang" pitchFamily="18" charset="-127"/>
            </a:endParaRPr>
          </a:p>
          <a:p>
            <a:pPr lvl="1" algn="just">
              <a:spcBef>
                <a:spcPts val="600"/>
              </a:spcBef>
              <a:spcAft>
                <a:spcPts val="1200"/>
              </a:spcAft>
              <a:buClr>
                <a:srgbClr val="00B050"/>
              </a:buClr>
              <a:buFont typeface="Courier New" panose="02070309020205020404" pitchFamily="49" charset="0"/>
              <a:buChar char="o"/>
            </a:pPr>
            <a:endParaRPr lang="en-US" sz="2600" dirty="0">
              <a:solidFill>
                <a:schemeClr val="tx2">
                  <a:lumMod val="75000"/>
                </a:schemeClr>
              </a:solidFil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7801" y="584523"/>
            <a:ext cx="1718432" cy="10324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ChangeArrowheads="1"/>
          </p:cNvSpPr>
          <p:nvPr/>
        </p:nvSpPr>
        <p:spPr bwMode="auto">
          <a:xfrm>
            <a:off x="4568651" y="505299"/>
            <a:ext cx="550984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1pPr>
            <a:lvl2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2pPr>
            <a:lvl3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3pPr>
            <a:lvl4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4pPr>
            <a:lvl5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5pPr>
            <a:lvl6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6pPr>
            <a:lvl7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7pPr>
            <a:lvl8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8pPr>
            <a:lvl9pPr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US" altLang="el-GR" sz="2400" b="0" i="0" u="none" strike="noStrike" cap="none" normalizeH="0" baseline="0" dirty="0" smtClean="0">
                <a:ln>
                  <a:noFill/>
                </a:ln>
                <a:solidFill>
                  <a:schemeClr val="tx1"/>
                </a:solidFill>
                <a:effectLst/>
                <a:ea typeface="Times New Roman" panose="02020603050405020304" pitchFamily="18" charset="0"/>
              </a:rPr>
              <a:t>		 </a:t>
            </a:r>
            <a:endParaRPr kumimoji="0" lang="el-GR" altLang="el-GR" sz="24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n-US" altLang="el-GR" sz="2400" b="0" i="0" u="none" strike="noStrike" cap="none" normalizeH="0" baseline="0" dirty="0" smtClean="0">
                <a:ln>
                  <a:noFill/>
                </a:ln>
                <a:solidFill>
                  <a:schemeClr val="tx1"/>
                </a:solidFill>
                <a:effectLst/>
                <a:latin typeface="+mn-lt"/>
                <a:ea typeface="Times New Roman" panose="02020603050405020304" pitchFamily="18" charset="0"/>
              </a:rPr>
              <a:t>Research </a:t>
            </a:r>
            <a:r>
              <a:rPr kumimoji="0" lang="en-US" altLang="el-GR" sz="2400" b="0" i="0" u="none" strike="noStrike" cap="none" normalizeH="0" baseline="0" dirty="0" smtClean="0">
                <a:ln>
                  <a:noFill/>
                </a:ln>
                <a:solidFill>
                  <a:srgbClr val="00B0F0"/>
                </a:solidFill>
                <a:effectLst/>
                <a:latin typeface="+mn-lt"/>
                <a:ea typeface="Times New Roman" panose="02020603050405020304" pitchFamily="18" charset="0"/>
              </a:rPr>
              <a:t>| </a:t>
            </a:r>
            <a:r>
              <a:rPr kumimoji="0" lang="en-US" altLang="el-GR" sz="2400" b="0" i="0" u="none" strike="noStrike" cap="none" normalizeH="0" baseline="0" dirty="0" smtClean="0">
                <a:ln>
                  <a:noFill/>
                </a:ln>
                <a:solidFill>
                  <a:schemeClr val="tx1"/>
                </a:solidFill>
                <a:effectLst/>
                <a:latin typeface="+mn-lt"/>
                <a:ea typeface="Times New Roman" panose="02020603050405020304" pitchFamily="18" charset="0"/>
              </a:rPr>
              <a:t>Innovation </a:t>
            </a:r>
            <a:r>
              <a:rPr kumimoji="0" lang="en-US" altLang="el-GR" sz="2400" b="0" i="0" u="none" strike="noStrike" cap="none" normalizeH="0" baseline="0" dirty="0" smtClean="0">
                <a:ln>
                  <a:noFill/>
                </a:ln>
                <a:solidFill>
                  <a:srgbClr val="00B0F0"/>
                </a:solidFill>
                <a:effectLst/>
                <a:latin typeface="+mn-lt"/>
                <a:ea typeface="Times New Roman" panose="02020603050405020304" pitchFamily="18" charset="0"/>
              </a:rPr>
              <a:t>|</a:t>
            </a:r>
            <a:r>
              <a:rPr kumimoji="0" lang="en-US" altLang="el-GR" sz="2400" b="0" i="0" u="none" strike="noStrike" cap="none" normalizeH="0" baseline="0" dirty="0" smtClean="0">
                <a:ln>
                  <a:noFill/>
                </a:ln>
                <a:solidFill>
                  <a:schemeClr val="tx1"/>
                </a:solidFill>
                <a:effectLst/>
                <a:latin typeface="+mn-lt"/>
                <a:ea typeface="Times New Roman" panose="02020603050405020304" pitchFamily="18" charset="0"/>
              </a:rPr>
              <a:t> Business</a:t>
            </a:r>
            <a:endParaRPr kumimoji="0" lang="en-US" altLang="el-GR" sz="2400" b="0" i="0" u="none" strike="noStrike" cap="none" normalizeH="0" baseline="0" dirty="0" smtClean="0">
              <a:ln>
                <a:noFill/>
              </a:ln>
              <a:solidFill>
                <a:schemeClr val="tx1"/>
              </a:solidFill>
              <a:effectLst/>
              <a:latin typeface="+mn-lt"/>
            </a:endParaRPr>
          </a:p>
        </p:txBody>
      </p:sp>
      <p:sp>
        <p:nvSpPr>
          <p:cNvPr id="7" name="Rounded Rectangle 6"/>
          <p:cNvSpPr/>
          <p:nvPr/>
        </p:nvSpPr>
        <p:spPr>
          <a:xfrm>
            <a:off x="9359154" y="34171"/>
            <a:ext cx="2689412" cy="91608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6392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p:txBody>
          <a:bodyPr/>
          <a:lstStyle/>
          <a:p>
            <a:r>
              <a:rPr lang="es-ES" dirty="0" smtClean="0">
                <a:solidFill>
                  <a:schemeClr val="accent6">
                    <a:lumMod val="75000"/>
                  </a:schemeClr>
                </a:solidFill>
                <a:effectLst>
                  <a:outerShdw blurRad="38100" dist="38100" dir="2700000" algn="tl">
                    <a:srgbClr val="000000">
                      <a:alpha val="43137"/>
                    </a:srgbClr>
                  </a:outerShdw>
                </a:effectLst>
                <a:latin typeface="+mn-lt"/>
              </a:rPr>
              <a:t>OBJECTIVES</a:t>
            </a:r>
            <a:endParaRPr lang="es-ES" dirty="0">
              <a:effectLst>
                <a:outerShdw blurRad="38100" dist="38100" dir="2700000" algn="tl">
                  <a:srgbClr val="000000">
                    <a:alpha val="43137"/>
                  </a:srgbClr>
                </a:outerShdw>
              </a:effectLst>
              <a:latin typeface="+mn-lt"/>
            </a:endParaRPr>
          </a:p>
        </p:txBody>
      </p:sp>
      <p:sp>
        <p:nvSpPr>
          <p:cNvPr id="3" name="2 Marcador de contenido"/>
          <p:cNvSpPr>
            <a:spLocks noGrp="1"/>
          </p:cNvSpPr>
          <p:nvPr>
            <p:ph idx="1"/>
          </p:nvPr>
        </p:nvSpPr>
        <p:spPr/>
        <p:txBody>
          <a:bodyPr>
            <a:normAutofit lnSpcReduction="10000"/>
          </a:bodyPr>
          <a:lstStyle/>
          <a:p>
            <a:pPr marL="0" indent="0" algn="just">
              <a:buClr>
                <a:srgbClr val="00B050"/>
              </a:buClr>
              <a:buNone/>
            </a:pPr>
            <a:r>
              <a:rPr lang="en-US" sz="2800" dirty="0">
                <a:solidFill>
                  <a:schemeClr val="tx2">
                    <a:lumMod val="75000"/>
                  </a:schemeClr>
                </a:solidFill>
                <a:ea typeface="Batang" pitchFamily="18" charset="-127"/>
              </a:rPr>
              <a:t>1. Specific Research and development of open innovative solutions for patients empowerment in managing their health and chronic </a:t>
            </a:r>
            <a:r>
              <a:rPr lang="en-US" sz="2800" dirty="0" smtClean="0">
                <a:solidFill>
                  <a:schemeClr val="tx2">
                    <a:lumMod val="75000"/>
                  </a:schemeClr>
                </a:solidFill>
                <a:ea typeface="Batang" pitchFamily="18" charset="-127"/>
              </a:rPr>
              <a:t>diseases.</a:t>
            </a:r>
            <a:endParaRPr lang="en-US" sz="2800" dirty="0">
              <a:solidFill>
                <a:schemeClr val="tx2">
                  <a:lumMod val="75000"/>
                </a:schemeClr>
              </a:solidFill>
              <a:ea typeface="Batang" pitchFamily="18" charset="-127"/>
            </a:endParaRPr>
          </a:p>
          <a:p>
            <a:pPr marL="0" indent="0" algn="just">
              <a:buClr>
                <a:srgbClr val="00B050"/>
              </a:buClr>
              <a:buNone/>
            </a:pPr>
            <a:r>
              <a:rPr lang="en-US" sz="2800" dirty="0" smtClean="0">
                <a:solidFill>
                  <a:schemeClr val="tx2">
                    <a:lumMod val="75000"/>
                  </a:schemeClr>
                </a:solidFill>
                <a:ea typeface="Batang" pitchFamily="18" charset="-127"/>
              </a:rPr>
              <a:t>2. Establish, execute and validate </a:t>
            </a:r>
            <a:r>
              <a:rPr lang="en-US" sz="2800" dirty="0">
                <a:solidFill>
                  <a:schemeClr val="tx2">
                    <a:lumMod val="75000"/>
                  </a:schemeClr>
                </a:solidFill>
                <a:ea typeface="Batang" pitchFamily="18" charset="-127"/>
              </a:rPr>
              <a:t>a </a:t>
            </a:r>
            <a:r>
              <a:rPr lang="en-US" sz="2800" b="1" dirty="0" smtClean="0">
                <a:solidFill>
                  <a:schemeClr val="tx2">
                    <a:lumMod val="75000"/>
                  </a:schemeClr>
                </a:solidFill>
                <a:ea typeface="Batang" pitchFamily="18" charset="-127"/>
              </a:rPr>
              <a:t>PCP </a:t>
            </a:r>
            <a:r>
              <a:rPr lang="en-US" sz="2800" b="1" dirty="0">
                <a:solidFill>
                  <a:schemeClr val="tx2">
                    <a:lumMod val="75000"/>
                  </a:schemeClr>
                </a:solidFill>
                <a:ea typeface="Batang" pitchFamily="18" charset="-127"/>
              </a:rPr>
              <a:t>process</a:t>
            </a:r>
            <a:r>
              <a:rPr lang="en-US" sz="2800" dirty="0">
                <a:solidFill>
                  <a:schemeClr val="tx2">
                    <a:lumMod val="75000"/>
                  </a:schemeClr>
                </a:solidFill>
                <a:ea typeface="Batang" pitchFamily="18" charset="-127"/>
              </a:rPr>
              <a:t> in the participating countries, capable of being run as a </a:t>
            </a:r>
            <a:r>
              <a:rPr lang="en-US" sz="2800" b="1" dirty="0">
                <a:solidFill>
                  <a:schemeClr val="tx2">
                    <a:lumMod val="75000"/>
                  </a:schemeClr>
                </a:solidFill>
                <a:ea typeface="Batang" pitchFamily="18" charset="-127"/>
              </a:rPr>
              <a:t>joint cross-border PCP call </a:t>
            </a:r>
            <a:r>
              <a:rPr lang="en-US" sz="2800" dirty="0">
                <a:solidFill>
                  <a:schemeClr val="tx2">
                    <a:lumMod val="75000"/>
                  </a:schemeClr>
                </a:solidFill>
                <a:ea typeface="Batang" pitchFamily="18" charset="-127"/>
              </a:rPr>
              <a:t>for tender with the participating countries.</a:t>
            </a:r>
          </a:p>
          <a:p>
            <a:pPr marL="0" indent="0" algn="just">
              <a:buClr>
                <a:srgbClr val="00B050"/>
              </a:buClr>
              <a:buNone/>
            </a:pPr>
            <a:r>
              <a:rPr lang="en-US" sz="2800" dirty="0">
                <a:solidFill>
                  <a:schemeClr val="tx2">
                    <a:lumMod val="75000"/>
                  </a:schemeClr>
                </a:solidFill>
                <a:ea typeface="Batang" pitchFamily="18" charset="-127"/>
              </a:rPr>
              <a:t>3</a:t>
            </a:r>
            <a:r>
              <a:rPr lang="en-US" sz="2800" dirty="0" smtClean="0">
                <a:solidFill>
                  <a:schemeClr val="tx2">
                    <a:lumMod val="75000"/>
                  </a:schemeClr>
                </a:solidFill>
                <a:ea typeface="Batang" pitchFamily="18" charset="-127"/>
              </a:rPr>
              <a:t>. Testing </a:t>
            </a:r>
            <a:r>
              <a:rPr lang="en-US" sz="2800" dirty="0">
                <a:solidFill>
                  <a:schemeClr val="tx2">
                    <a:lumMod val="75000"/>
                  </a:schemeClr>
                </a:solidFill>
                <a:ea typeface="Batang" pitchFamily="18" charset="-127"/>
              </a:rPr>
              <a:t>of these solutions against </a:t>
            </a:r>
            <a:r>
              <a:rPr lang="en-US" sz="2800" b="1" dirty="0">
                <a:solidFill>
                  <a:schemeClr val="tx2">
                    <a:lumMod val="75000"/>
                  </a:schemeClr>
                </a:solidFill>
                <a:ea typeface="Batang" pitchFamily="18" charset="-127"/>
              </a:rPr>
              <a:t>a set of jointly defined performance criteria</a:t>
            </a:r>
            <a:r>
              <a:rPr lang="en-US" sz="2800" dirty="0">
                <a:solidFill>
                  <a:schemeClr val="tx2">
                    <a:lumMod val="75000"/>
                  </a:schemeClr>
                </a:solidFill>
                <a:ea typeface="Batang" pitchFamily="18" charset="-127"/>
              </a:rPr>
              <a:t>, based on a well-defined public purchasing need that is jointly defined by the public purchasers undertaking the joint cross-border PCP.</a:t>
            </a:r>
          </a:p>
        </p:txBody>
      </p:sp>
    </p:spTree>
    <p:extLst>
      <p:ext uri="{BB962C8B-B14F-4D97-AF65-F5344CB8AC3E}">
        <p14:creationId xmlns:p14="http://schemas.microsoft.com/office/powerpoint/2010/main" val="1068746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p:txBody>
          <a:bodyPr/>
          <a:lstStyle/>
          <a:p>
            <a:r>
              <a:rPr lang="es-ES" dirty="0" err="1" smtClean="0">
                <a:solidFill>
                  <a:schemeClr val="accent6">
                    <a:lumMod val="75000"/>
                  </a:schemeClr>
                </a:solidFill>
                <a:effectLst>
                  <a:outerShdw blurRad="38100" dist="38100" dir="2700000" algn="tl">
                    <a:srgbClr val="000000">
                      <a:alpha val="43137"/>
                    </a:srgbClr>
                  </a:outerShdw>
                </a:effectLst>
                <a:latin typeface="+mn-lt"/>
              </a:rPr>
              <a:t>It</a:t>
            </a:r>
            <a:r>
              <a:rPr lang="es-ES" dirty="0" smtClean="0">
                <a:solidFill>
                  <a:schemeClr val="accent6">
                    <a:lumMod val="75000"/>
                  </a:schemeClr>
                </a:solidFill>
                <a:effectLst>
                  <a:outerShdw blurRad="38100" dist="38100" dir="2700000" algn="tl">
                    <a:srgbClr val="000000">
                      <a:alpha val="43137"/>
                    </a:srgbClr>
                  </a:outerShdw>
                </a:effectLst>
                <a:latin typeface="+mn-lt"/>
              </a:rPr>
              <a:t> </a:t>
            </a:r>
            <a:r>
              <a:rPr lang="es-ES" dirty="0" err="1" smtClean="0">
                <a:solidFill>
                  <a:schemeClr val="accent6">
                    <a:lumMod val="75000"/>
                  </a:schemeClr>
                </a:solidFill>
                <a:effectLst>
                  <a:outerShdw blurRad="38100" dist="38100" dir="2700000" algn="tl">
                    <a:srgbClr val="000000">
                      <a:alpha val="43137"/>
                    </a:srgbClr>
                  </a:outerShdw>
                </a:effectLst>
                <a:latin typeface="+mn-lt"/>
              </a:rPr>
              <a:t>is</a:t>
            </a:r>
            <a:r>
              <a:rPr lang="es-ES" dirty="0" smtClean="0">
                <a:solidFill>
                  <a:schemeClr val="accent6">
                    <a:lumMod val="75000"/>
                  </a:schemeClr>
                </a:solidFill>
                <a:effectLst>
                  <a:outerShdw blurRad="38100" dist="38100" dir="2700000" algn="tl">
                    <a:srgbClr val="000000">
                      <a:alpha val="43137"/>
                    </a:srgbClr>
                  </a:outerShdw>
                </a:effectLst>
                <a:latin typeface="+mn-lt"/>
              </a:rPr>
              <a:t> </a:t>
            </a:r>
            <a:r>
              <a:rPr lang="es-ES" dirty="0" err="1" smtClean="0">
                <a:solidFill>
                  <a:schemeClr val="accent6">
                    <a:lumMod val="75000"/>
                  </a:schemeClr>
                </a:solidFill>
                <a:effectLst>
                  <a:outerShdw blurRad="38100" dist="38100" dir="2700000" algn="tl">
                    <a:srgbClr val="000000">
                      <a:alpha val="43137"/>
                    </a:srgbClr>
                  </a:outerShdw>
                </a:effectLst>
                <a:latin typeface="+mn-lt"/>
              </a:rPr>
              <a:t>expected</a:t>
            </a:r>
            <a:r>
              <a:rPr lang="es-ES" dirty="0" smtClean="0">
                <a:solidFill>
                  <a:schemeClr val="accent6">
                    <a:lumMod val="75000"/>
                  </a:schemeClr>
                </a:solidFill>
                <a:effectLst>
                  <a:outerShdw blurRad="38100" dist="38100" dir="2700000" algn="tl">
                    <a:srgbClr val="000000">
                      <a:alpha val="43137"/>
                    </a:srgbClr>
                  </a:outerShdw>
                </a:effectLst>
                <a:latin typeface="+mn-lt"/>
              </a:rPr>
              <a:t> </a:t>
            </a:r>
            <a:endParaRPr lang="es-ES" dirty="0">
              <a:effectLst>
                <a:outerShdw blurRad="38100" dist="38100" dir="2700000" algn="tl">
                  <a:srgbClr val="000000">
                    <a:alpha val="43137"/>
                  </a:srgbClr>
                </a:outerShdw>
              </a:effectLst>
              <a:latin typeface="+mn-lt"/>
            </a:endParaRPr>
          </a:p>
        </p:txBody>
      </p:sp>
      <p:sp>
        <p:nvSpPr>
          <p:cNvPr id="3" name="2 Marcador de contenido"/>
          <p:cNvSpPr>
            <a:spLocks noGrp="1"/>
          </p:cNvSpPr>
          <p:nvPr>
            <p:ph idx="1"/>
          </p:nvPr>
        </p:nvSpPr>
        <p:spPr>
          <a:xfrm>
            <a:off x="1018903" y="1920378"/>
            <a:ext cx="10700346" cy="4424437"/>
          </a:xfrm>
        </p:spPr>
        <p:txBody>
          <a:bodyPr>
            <a:normAutofit/>
          </a:bodyPr>
          <a:lstStyle/>
          <a:p>
            <a:pPr marL="0" indent="0" algn="just">
              <a:buClr>
                <a:srgbClr val="00B050"/>
              </a:buClr>
              <a:buNone/>
            </a:pPr>
            <a:r>
              <a:rPr lang="en-US" sz="2800" dirty="0" smtClean="0">
                <a:solidFill>
                  <a:schemeClr val="tx2">
                    <a:lumMod val="75000"/>
                  </a:schemeClr>
                </a:solidFill>
                <a:ea typeface="Batang" pitchFamily="18" charset="-127"/>
              </a:rPr>
              <a:t>To establish </a:t>
            </a:r>
            <a:r>
              <a:rPr lang="en-US" sz="2800" dirty="0">
                <a:solidFill>
                  <a:schemeClr val="tx2">
                    <a:lumMod val="75000"/>
                  </a:schemeClr>
                </a:solidFill>
                <a:ea typeface="Batang" pitchFamily="18" charset="-127"/>
              </a:rPr>
              <a:t>a PROHEALTHCARE ecosystem </a:t>
            </a:r>
            <a:r>
              <a:rPr lang="en-US" sz="2800" dirty="0" smtClean="0">
                <a:solidFill>
                  <a:schemeClr val="tx2">
                    <a:lumMod val="75000"/>
                  </a:schemeClr>
                </a:solidFill>
                <a:ea typeface="Batang" pitchFamily="18" charset="-127"/>
              </a:rPr>
              <a:t>fusing </a:t>
            </a:r>
            <a:r>
              <a:rPr lang="en-US" sz="2800" dirty="0">
                <a:solidFill>
                  <a:schemeClr val="tx2">
                    <a:lumMod val="75000"/>
                  </a:schemeClr>
                </a:solidFill>
                <a:ea typeface="Batang" pitchFamily="18" charset="-127"/>
              </a:rPr>
              <a:t>emerging multidisciplinary technologies </a:t>
            </a:r>
            <a:r>
              <a:rPr lang="en-US" sz="2800" dirty="0" smtClean="0">
                <a:solidFill>
                  <a:schemeClr val="tx2">
                    <a:lumMod val="75000"/>
                  </a:schemeClr>
                </a:solidFill>
                <a:ea typeface="Batang" pitchFamily="18" charset="-127"/>
              </a:rPr>
              <a:t>and </a:t>
            </a:r>
            <a:r>
              <a:rPr lang="en-US" sz="2800" dirty="0">
                <a:solidFill>
                  <a:schemeClr val="tx2">
                    <a:lumMod val="75000"/>
                  </a:schemeClr>
                </a:solidFill>
                <a:ea typeface="Batang" pitchFamily="18" charset="-127"/>
              </a:rPr>
              <a:t>empowering patients and medical professionals </a:t>
            </a:r>
            <a:r>
              <a:rPr lang="en-US" sz="2800" dirty="0" smtClean="0">
                <a:solidFill>
                  <a:schemeClr val="tx2">
                    <a:lumMod val="75000"/>
                  </a:schemeClr>
                </a:solidFill>
                <a:ea typeface="Batang" pitchFamily="18" charset="-127"/>
              </a:rPr>
              <a:t>to:</a:t>
            </a:r>
          </a:p>
          <a:p>
            <a:pPr algn="just">
              <a:buClr>
                <a:srgbClr val="00B050"/>
              </a:buClr>
              <a:buFont typeface="Wingdings" panose="05000000000000000000" pitchFamily="2" charset="2"/>
              <a:buChar char="§"/>
            </a:pPr>
            <a:r>
              <a:rPr lang="en-US" sz="2800" dirty="0" smtClean="0">
                <a:solidFill>
                  <a:schemeClr val="tx2">
                    <a:lumMod val="75000"/>
                  </a:schemeClr>
                </a:solidFill>
                <a:ea typeface="Batang" pitchFamily="18" charset="-127"/>
              </a:rPr>
              <a:t> utilize </a:t>
            </a:r>
            <a:r>
              <a:rPr lang="en-US" sz="2800" dirty="0">
                <a:solidFill>
                  <a:schemeClr val="tx2">
                    <a:lumMod val="75000"/>
                  </a:schemeClr>
                </a:solidFill>
                <a:ea typeface="Batang" pitchFamily="18" charset="-127"/>
              </a:rPr>
              <a:t>novel personalized methodologies, </a:t>
            </a:r>
            <a:endParaRPr lang="en-US" sz="2800" dirty="0" smtClean="0">
              <a:solidFill>
                <a:schemeClr val="tx2">
                  <a:lumMod val="75000"/>
                </a:schemeClr>
              </a:solidFill>
              <a:ea typeface="Batang" pitchFamily="18" charset="-127"/>
            </a:endParaRPr>
          </a:p>
          <a:p>
            <a:pPr algn="just">
              <a:buClr>
                <a:srgbClr val="00B050"/>
              </a:buClr>
              <a:buFont typeface="Wingdings" panose="05000000000000000000" pitchFamily="2" charset="2"/>
              <a:buChar char="§"/>
            </a:pPr>
            <a:r>
              <a:rPr lang="en-US" sz="2800" dirty="0" smtClean="0">
                <a:solidFill>
                  <a:schemeClr val="tx2">
                    <a:lumMod val="75000"/>
                  </a:schemeClr>
                </a:solidFill>
                <a:ea typeface="Batang" pitchFamily="18" charset="-127"/>
              </a:rPr>
              <a:t> reshaping </a:t>
            </a:r>
            <a:r>
              <a:rPr lang="en-US" sz="2800" dirty="0">
                <a:solidFill>
                  <a:schemeClr val="tx2">
                    <a:lumMod val="75000"/>
                  </a:schemeClr>
                </a:solidFill>
                <a:ea typeface="Batang" pitchFamily="18" charset="-127"/>
              </a:rPr>
              <a:t>standard clinical practice towards advancing patient’s quality of care, </a:t>
            </a:r>
            <a:endParaRPr lang="en-US" sz="2800" dirty="0" smtClean="0">
              <a:solidFill>
                <a:schemeClr val="tx2">
                  <a:lumMod val="75000"/>
                </a:schemeClr>
              </a:solidFill>
              <a:ea typeface="Batang" pitchFamily="18" charset="-127"/>
            </a:endParaRPr>
          </a:p>
          <a:p>
            <a:pPr algn="just">
              <a:buClr>
                <a:srgbClr val="00B050"/>
              </a:buClr>
              <a:buFont typeface="Wingdings" panose="05000000000000000000" pitchFamily="2" charset="2"/>
              <a:buChar char="§"/>
            </a:pPr>
            <a:r>
              <a:rPr lang="en-US" sz="2800" dirty="0" smtClean="0">
                <a:solidFill>
                  <a:schemeClr val="tx2">
                    <a:lumMod val="75000"/>
                  </a:schemeClr>
                </a:solidFill>
                <a:ea typeface="Batang" pitchFamily="18" charset="-127"/>
              </a:rPr>
              <a:t> improving </a:t>
            </a:r>
            <a:r>
              <a:rPr lang="en-US" sz="2800" dirty="0">
                <a:solidFill>
                  <a:schemeClr val="tx2">
                    <a:lumMod val="75000"/>
                  </a:schemeClr>
                </a:solidFill>
                <a:ea typeface="Batang" pitchFamily="18" charset="-127"/>
              </a:rPr>
              <a:t>treatment </a:t>
            </a:r>
            <a:r>
              <a:rPr lang="en-US" sz="2800" dirty="0" smtClean="0">
                <a:solidFill>
                  <a:schemeClr val="tx2">
                    <a:lumMod val="75000"/>
                  </a:schemeClr>
                </a:solidFill>
                <a:ea typeface="Batang" pitchFamily="18" charset="-127"/>
              </a:rPr>
              <a:t>outcomes</a:t>
            </a:r>
          </a:p>
          <a:p>
            <a:pPr algn="just">
              <a:buClr>
                <a:srgbClr val="00B050"/>
              </a:buClr>
              <a:buFont typeface="Wingdings" panose="05000000000000000000" pitchFamily="2" charset="2"/>
              <a:buChar char="§"/>
            </a:pPr>
            <a:r>
              <a:rPr lang="en-US" sz="2800" dirty="0" smtClean="0">
                <a:solidFill>
                  <a:schemeClr val="tx2">
                    <a:lumMod val="75000"/>
                  </a:schemeClr>
                </a:solidFill>
                <a:ea typeface="Batang" pitchFamily="18" charset="-127"/>
              </a:rPr>
              <a:t> and </a:t>
            </a:r>
            <a:r>
              <a:rPr lang="en-US" sz="2800" dirty="0">
                <a:solidFill>
                  <a:schemeClr val="tx2">
                    <a:lumMod val="75000"/>
                  </a:schemeClr>
                </a:solidFill>
                <a:ea typeface="Batang" pitchFamily="18" charset="-127"/>
              </a:rPr>
              <a:t>minimizing overall cost of care</a:t>
            </a:r>
          </a:p>
        </p:txBody>
      </p:sp>
    </p:spTree>
    <p:extLst>
      <p:ext uri="{BB962C8B-B14F-4D97-AF65-F5344CB8AC3E}">
        <p14:creationId xmlns:p14="http://schemas.microsoft.com/office/powerpoint/2010/main" val="2791786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131786" y="0"/>
            <a:ext cx="10058400" cy="1450757"/>
          </a:xfrm>
        </p:spPr>
        <p:txBody>
          <a:bodyPr/>
          <a:lstStyle/>
          <a:p>
            <a:r>
              <a:rPr lang="es-ES" dirty="0" smtClean="0">
                <a:solidFill>
                  <a:schemeClr val="accent6">
                    <a:lumMod val="75000"/>
                  </a:schemeClr>
                </a:solidFill>
                <a:effectLst>
                  <a:outerShdw blurRad="38100" dist="38100" dir="2700000" algn="tl">
                    <a:srgbClr val="000000">
                      <a:alpha val="43137"/>
                    </a:srgbClr>
                  </a:outerShdw>
                </a:effectLst>
                <a:latin typeface="+mn-lt"/>
              </a:rPr>
              <a:t>PCP in </a:t>
            </a:r>
            <a:r>
              <a:rPr lang="es-ES" dirty="0" err="1" smtClean="0">
                <a:solidFill>
                  <a:schemeClr val="accent6">
                    <a:lumMod val="75000"/>
                  </a:schemeClr>
                </a:solidFill>
                <a:effectLst>
                  <a:outerShdw blurRad="38100" dist="38100" dir="2700000" algn="tl">
                    <a:srgbClr val="000000">
                      <a:alpha val="43137"/>
                    </a:srgbClr>
                  </a:outerShdw>
                </a:effectLst>
                <a:latin typeface="+mn-lt"/>
              </a:rPr>
              <a:t>two</a:t>
            </a:r>
            <a:r>
              <a:rPr lang="es-ES" dirty="0" smtClean="0">
                <a:solidFill>
                  <a:schemeClr val="accent6">
                    <a:lumMod val="75000"/>
                  </a:schemeClr>
                </a:solidFill>
                <a:effectLst>
                  <a:outerShdw blurRad="38100" dist="38100" dir="2700000" algn="tl">
                    <a:srgbClr val="000000">
                      <a:alpha val="43137"/>
                    </a:srgbClr>
                  </a:outerShdw>
                </a:effectLst>
                <a:latin typeface="+mn-lt"/>
              </a:rPr>
              <a:t> </a:t>
            </a:r>
            <a:r>
              <a:rPr lang="es-ES" dirty="0" err="1" smtClean="0">
                <a:solidFill>
                  <a:schemeClr val="accent6">
                    <a:lumMod val="75000"/>
                  </a:schemeClr>
                </a:solidFill>
                <a:effectLst>
                  <a:outerShdw blurRad="38100" dist="38100" dir="2700000" algn="tl">
                    <a:srgbClr val="000000">
                      <a:alpha val="43137"/>
                    </a:srgbClr>
                  </a:outerShdw>
                </a:effectLst>
                <a:latin typeface="+mn-lt"/>
              </a:rPr>
              <a:t>stages</a:t>
            </a:r>
            <a:endParaRPr lang="es-ES" dirty="0">
              <a:effectLst>
                <a:outerShdw blurRad="38100" dist="38100" dir="2700000" algn="tl">
                  <a:srgbClr val="000000">
                    <a:alpha val="43137"/>
                  </a:srgbClr>
                </a:outerShdw>
              </a:effectLst>
              <a:latin typeface="+mn-lt"/>
            </a:endParaRPr>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118839293"/>
              </p:ext>
            </p:extLst>
          </p:nvPr>
        </p:nvGraphicFramePr>
        <p:xfrm>
          <a:off x="1219618" y="1737360"/>
          <a:ext cx="889054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6060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effectLst>
                  <a:outerShdw blurRad="38100" dist="38100" dir="2700000" algn="tl">
                    <a:srgbClr val="000000">
                      <a:alpha val="43137"/>
                    </a:srgbClr>
                  </a:outerShdw>
                </a:effectLst>
                <a:latin typeface="+mn-lt"/>
              </a:rPr>
              <a:t>EXECUTION STAGE</a:t>
            </a:r>
            <a:endParaRPr lang="es-ES" dirty="0">
              <a:effectLst>
                <a:outerShdw blurRad="38100" dist="38100" dir="2700000" algn="tl">
                  <a:srgbClr val="000000">
                    <a:alpha val="43137"/>
                  </a:srgbClr>
                </a:outerShdw>
              </a:effectLst>
              <a:latin typeface="+mn-lt"/>
            </a:endParaRPr>
          </a:p>
        </p:txBody>
      </p:sp>
      <p:graphicFrame>
        <p:nvGraphicFramePr>
          <p:cNvPr id="4" name="3 Diagrama"/>
          <p:cNvGraphicFramePr/>
          <p:nvPr>
            <p:extLst>
              <p:ext uri="{D42A27DB-BD31-4B8C-83A1-F6EECF244321}">
                <p14:modId xmlns:p14="http://schemas.microsoft.com/office/powerpoint/2010/main" val="2932596291"/>
              </p:ext>
            </p:extLst>
          </p:nvPr>
        </p:nvGraphicFramePr>
        <p:xfrm>
          <a:off x="976511" y="2116917"/>
          <a:ext cx="10789919" cy="40595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Content Placeholder 4"/>
          <p:cNvSpPr>
            <a:spLocks noGrp="1"/>
          </p:cNvSpPr>
          <p:nvPr>
            <p:ph idx="1"/>
          </p:nvPr>
        </p:nvSpPr>
        <p:spPr/>
        <p:txBody>
          <a:bodyPr/>
          <a:lstStyle/>
          <a:p>
            <a:endParaRPr lang="el-GR" dirty="0"/>
          </a:p>
        </p:txBody>
      </p:sp>
    </p:spTree>
    <p:extLst>
      <p:ext uri="{BB962C8B-B14F-4D97-AF65-F5344CB8AC3E}">
        <p14:creationId xmlns:p14="http://schemas.microsoft.com/office/powerpoint/2010/main" val="36415296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64 Grupo"/>
          <p:cNvGrpSpPr/>
          <p:nvPr/>
        </p:nvGrpSpPr>
        <p:grpSpPr>
          <a:xfrm>
            <a:off x="2087394" y="1089519"/>
            <a:ext cx="7672808" cy="5195695"/>
            <a:chOff x="941983" y="1069881"/>
            <a:chExt cx="6726361" cy="4951407"/>
          </a:xfrm>
        </p:grpSpPr>
        <p:grpSp>
          <p:nvGrpSpPr>
            <p:cNvPr id="61" name="60 Grupo"/>
            <p:cNvGrpSpPr/>
            <p:nvPr/>
          </p:nvGrpSpPr>
          <p:grpSpPr>
            <a:xfrm>
              <a:off x="1251248" y="1069881"/>
              <a:ext cx="6417096" cy="4951407"/>
              <a:chOff x="1035224" y="1052736"/>
              <a:chExt cx="5913040" cy="5472608"/>
            </a:xfrm>
          </p:grpSpPr>
          <p:grpSp>
            <p:nvGrpSpPr>
              <p:cNvPr id="17" name="16 Grupo"/>
              <p:cNvGrpSpPr/>
              <p:nvPr/>
            </p:nvGrpSpPr>
            <p:grpSpPr>
              <a:xfrm>
                <a:off x="1255270" y="1772816"/>
                <a:ext cx="1444522" cy="3960440"/>
                <a:chOff x="607198" y="1556792"/>
                <a:chExt cx="1444522" cy="3960440"/>
              </a:xfr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grpSpPr>
            <p:sp>
              <p:nvSpPr>
                <p:cNvPr id="9" name="8 Rectángulo"/>
                <p:cNvSpPr/>
                <p:nvPr/>
              </p:nvSpPr>
              <p:spPr>
                <a:xfrm>
                  <a:off x="611560" y="1556792"/>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70C0"/>
                      </a:solidFill>
                    </a:rPr>
                    <a:t>Company</a:t>
                  </a:r>
                  <a:r>
                    <a:rPr lang="es-ES" b="1" dirty="0">
                      <a:solidFill>
                        <a:srgbClr val="0070C0"/>
                      </a:solidFill>
                    </a:rPr>
                    <a:t> A</a:t>
                  </a:r>
                </a:p>
              </p:txBody>
            </p:sp>
            <p:sp>
              <p:nvSpPr>
                <p:cNvPr id="10" name="9 Rectángulo"/>
                <p:cNvSpPr/>
                <p:nvPr/>
              </p:nvSpPr>
              <p:spPr>
                <a:xfrm>
                  <a:off x="607198" y="2060848"/>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70C0"/>
                      </a:solidFill>
                    </a:rPr>
                    <a:t>Company</a:t>
                  </a:r>
                  <a:r>
                    <a:rPr lang="es-ES" b="1" dirty="0">
                      <a:solidFill>
                        <a:srgbClr val="0070C0"/>
                      </a:solidFill>
                    </a:rPr>
                    <a:t> B</a:t>
                  </a:r>
                </a:p>
              </p:txBody>
            </p:sp>
            <p:sp>
              <p:nvSpPr>
                <p:cNvPr id="11" name="10 Rectángulo"/>
                <p:cNvSpPr/>
                <p:nvPr/>
              </p:nvSpPr>
              <p:spPr>
                <a:xfrm>
                  <a:off x="607198" y="2573288"/>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70C0"/>
                      </a:solidFill>
                    </a:rPr>
                    <a:t>Company</a:t>
                  </a:r>
                  <a:r>
                    <a:rPr lang="es-ES" b="1" dirty="0">
                      <a:solidFill>
                        <a:srgbClr val="0070C0"/>
                      </a:solidFill>
                    </a:rPr>
                    <a:t> C</a:t>
                  </a:r>
                </a:p>
              </p:txBody>
            </p:sp>
            <p:sp>
              <p:nvSpPr>
                <p:cNvPr id="12" name="11 Rectángulo"/>
                <p:cNvSpPr/>
                <p:nvPr/>
              </p:nvSpPr>
              <p:spPr>
                <a:xfrm>
                  <a:off x="607198" y="3068960"/>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70C0"/>
                      </a:solidFill>
                    </a:rPr>
                    <a:t>Company</a:t>
                  </a:r>
                  <a:r>
                    <a:rPr lang="es-ES" b="1" dirty="0">
                      <a:solidFill>
                        <a:srgbClr val="0070C0"/>
                      </a:solidFill>
                    </a:rPr>
                    <a:t> D</a:t>
                  </a:r>
                </a:p>
              </p:txBody>
            </p:sp>
            <p:sp>
              <p:nvSpPr>
                <p:cNvPr id="13" name="12 Rectángulo"/>
                <p:cNvSpPr/>
                <p:nvPr/>
              </p:nvSpPr>
              <p:spPr>
                <a:xfrm>
                  <a:off x="611560" y="3573016"/>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70C0"/>
                      </a:solidFill>
                    </a:rPr>
                    <a:t>Company</a:t>
                  </a:r>
                  <a:r>
                    <a:rPr lang="es-ES" b="1" dirty="0">
                      <a:solidFill>
                        <a:srgbClr val="0070C0"/>
                      </a:solidFill>
                    </a:rPr>
                    <a:t> E</a:t>
                  </a:r>
                </a:p>
              </p:txBody>
            </p:sp>
            <p:sp>
              <p:nvSpPr>
                <p:cNvPr id="14" name="13 Rectángulo"/>
                <p:cNvSpPr/>
                <p:nvPr/>
              </p:nvSpPr>
              <p:spPr>
                <a:xfrm>
                  <a:off x="611560" y="4077072"/>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70C0"/>
                      </a:solidFill>
                    </a:rPr>
                    <a:t>Company</a:t>
                  </a:r>
                  <a:r>
                    <a:rPr lang="es-ES" b="1" dirty="0">
                      <a:solidFill>
                        <a:srgbClr val="0070C0"/>
                      </a:solidFill>
                    </a:rPr>
                    <a:t> F</a:t>
                  </a:r>
                </a:p>
              </p:txBody>
            </p:sp>
            <p:sp>
              <p:nvSpPr>
                <p:cNvPr id="15" name="14 Rectángulo"/>
                <p:cNvSpPr/>
                <p:nvPr/>
              </p:nvSpPr>
              <p:spPr>
                <a:xfrm>
                  <a:off x="611560" y="4581128"/>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70C0"/>
                      </a:solidFill>
                    </a:rPr>
                    <a:t>Company</a:t>
                  </a:r>
                  <a:r>
                    <a:rPr lang="es-ES" b="1" dirty="0">
                      <a:solidFill>
                        <a:srgbClr val="0070C0"/>
                      </a:solidFill>
                    </a:rPr>
                    <a:t> G</a:t>
                  </a:r>
                </a:p>
              </p:txBody>
            </p:sp>
            <p:sp>
              <p:nvSpPr>
                <p:cNvPr id="16" name="15 Rectángulo"/>
                <p:cNvSpPr/>
                <p:nvPr/>
              </p:nvSpPr>
              <p:spPr>
                <a:xfrm>
                  <a:off x="611560" y="5085184"/>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70C0"/>
                      </a:solidFill>
                    </a:rPr>
                    <a:t>Company</a:t>
                  </a:r>
                  <a:r>
                    <a:rPr lang="es-ES" b="1" dirty="0">
                      <a:solidFill>
                        <a:srgbClr val="0070C0"/>
                      </a:solidFill>
                    </a:rPr>
                    <a:t> H</a:t>
                  </a:r>
                </a:p>
              </p:txBody>
            </p:sp>
          </p:grpSp>
          <p:cxnSp>
            <p:nvCxnSpPr>
              <p:cNvPr id="19" name="18 Conector recto"/>
              <p:cNvCxnSpPr/>
              <p:nvPr/>
            </p:nvCxnSpPr>
            <p:spPr>
              <a:xfrm>
                <a:off x="2915816" y="1556792"/>
                <a:ext cx="0" cy="43924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a:off x="1043608" y="1484784"/>
                <a:ext cx="0" cy="43924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59" name="58 Grupo"/>
              <p:cNvGrpSpPr/>
              <p:nvPr/>
            </p:nvGrpSpPr>
            <p:grpSpPr>
              <a:xfrm>
                <a:off x="3131840" y="2201618"/>
                <a:ext cx="1440160" cy="3027582"/>
                <a:chOff x="3131840" y="2201618"/>
                <a:chExt cx="1440160" cy="3027582"/>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p:grpSpPr>
            <p:sp>
              <p:nvSpPr>
                <p:cNvPr id="22" name="21 Rectángulo"/>
                <p:cNvSpPr/>
                <p:nvPr/>
              </p:nvSpPr>
              <p:spPr>
                <a:xfrm>
                  <a:off x="3131840" y="2201618"/>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B050"/>
                      </a:solidFill>
                    </a:rPr>
                    <a:t>Company</a:t>
                  </a:r>
                  <a:r>
                    <a:rPr lang="es-ES" b="1" dirty="0">
                      <a:solidFill>
                        <a:srgbClr val="00B050"/>
                      </a:solidFill>
                    </a:rPr>
                    <a:t> A</a:t>
                  </a:r>
                </a:p>
              </p:txBody>
            </p:sp>
            <p:sp>
              <p:nvSpPr>
                <p:cNvPr id="23" name="22 Rectángulo"/>
                <p:cNvSpPr/>
                <p:nvPr/>
              </p:nvSpPr>
              <p:spPr>
                <a:xfrm>
                  <a:off x="3131840" y="2852936"/>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B050"/>
                      </a:solidFill>
                    </a:rPr>
                    <a:t>Company</a:t>
                  </a:r>
                  <a:r>
                    <a:rPr lang="es-ES" b="1" dirty="0">
                      <a:solidFill>
                        <a:srgbClr val="00B050"/>
                      </a:solidFill>
                    </a:rPr>
                    <a:t> C</a:t>
                  </a:r>
                </a:p>
              </p:txBody>
            </p:sp>
            <p:sp>
              <p:nvSpPr>
                <p:cNvPr id="24" name="23 Rectángulo"/>
                <p:cNvSpPr/>
                <p:nvPr/>
              </p:nvSpPr>
              <p:spPr>
                <a:xfrm>
                  <a:off x="3131840" y="3501008"/>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B050"/>
                      </a:solidFill>
                    </a:rPr>
                    <a:t>Company</a:t>
                  </a:r>
                  <a:r>
                    <a:rPr lang="es-ES" b="1" dirty="0">
                      <a:solidFill>
                        <a:srgbClr val="00B050"/>
                      </a:solidFill>
                    </a:rPr>
                    <a:t> E</a:t>
                  </a:r>
                </a:p>
              </p:txBody>
            </p:sp>
            <p:sp>
              <p:nvSpPr>
                <p:cNvPr id="25" name="24 Rectángulo"/>
                <p:cNvSpPr/>
                <p:nvPr/>
              </p:nvSpPr>
              <p:spPr>
                <a:xfrm>
                  <a:off x="3131840" y="4149080"/>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B050"/>
                      </a:solidFill>
                    </a:rPr>
                    <a:t>Company</a:t>
                  </a:r>
                  <a:r>
                    <a:rPr lang="es-ES" b="1" dirty="0">
                      <a:solidFill>
                        <a:srgbClr val="00B050"/>
                      </a:solidFill>
                    </a:rPr>
                    <a:t> F</a:t>
                  </a:r>
                </a:p>
              </p:txBody>
            </p:sp>
            <p:sp>
              <p:nvSpPr>
                <p:cNvPr id="26" name="25 Rectángulo"/>
                <p:cNvSpPr/>
                <p:nvPr/>
              </p:nvSpPr>
              <p:spPr>
                <a:xfrm>
                  <a:off x="3131840" y="4797152"/>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rgbClr val="00B050"/>
                      </a:solidFill>
                    </a:rPr>
                    <a:t>Company</a:t>
                  </a:r>
                  <a:r>
                    <a:rPr lang="es-ES" b="1" dirty="0">
                      <a:solidFill>
                        <a:srgbClr val="00B050"/>
                      </a:solidFill>
                    </a:rPr>
                    <a:t> H</a:t>
                  </a:r>
                </a:p>
              </p:txBody>
            </p:sp>
          </p:grpSp>
          <p:grpSp>
            <p:nvGrpSpPr>
              <p:cNvPr id="32" name="31 Grupo"/>
              <p:cNvGrpSpPr/>
              <p:nvPr/>
            </p:nvGrpSpPr>
            <p:grpSpPr>
              <a:xfrm>
                <a:off x="5076056" y="2708920"/>
                <a:ext cx="1440160" cy="1944216"/>
                <a:chOff x="4572000" y="2564904"/>
                <a:chExt cx="1440160" cy="1944216"/>
              </a:xfrm>
              <a:solidFill>
                <a:schemeClr val="accent6">
                  <a:lumMod val="40000"/>
                  <a:lumOff val="60000"/>
                </a:schemeClr>
              </a:solidFill>
            </p:grpSpPr>
            <p:sp>
              <p:nvSpPr>
                <p:cNvPr id="27" name="26 Rectángulo"/>
                <p:cNvSpPr/>
                <p:nvPr/>
              </p:nvSpPr>
              <p:spPr>
                <a:xfrm>
                  <a:off x="4572000" y="2564904"/>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chemeClr val="accent6">
                          <a:lumMod val="75000"/>
                        </a:schemeClr>
                      </a:solidFill>
                    </a:rPr>
                    <a:t>Company</a:t>
                  </a:r>
                  <a:r>
                    <a:rPr lang="es-ES" b="1" dirty="0">
                      <a:solidFill>
                        <a:schemeClr val="accent6">
                          <a:lumMod val="75000"/>
                        </a:schemeClr>
                      </a:solidFill>
                    </a:rPr>
                    <a:t> C</a:t>
                  </a:r>
                </a:p>
              </p:txBody>
            </p:sp>
            <p:sp>
              <p:nvSpPr>
                <p:cNvPr id="28" name="27 Rectángulo"/>
                <p:cNvSpPr/>
                <p:nvPr/>
              </p:nvSpPr>
              <p:spPr>
                <a:xfrm>
                  <a:off x="4572000" y="3356992"/>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chemeClr val="accent6">
                          <a:lumMod val="75000"/>
                        </a:schemeClr>
                      </a:solidFill>
                    </a:rPr>
                    <a:t>Company</a:t>
                  </a:r>
                  <a:r>
                    <a:rPr lang="es-ES" b="1" dirty="0">
                      <a:solidFill>
                        <a:schemeClr val="accent6">
                          <a:lumMod val="75000"/>
                        </a:schemeClr>
                      </a:solidFill>
                    </a:rPr>
                    <a:t> E</a:t>
                  </a:r>
                </a:p>
              </p:txBody>
            </p:sp>
            <p:sp>
              <p:nvSpPr>
                <p:cNvPr id="29" name="28 Rectángulo"/>
                <p:cNvSpPr/>
                <p:nvPr/>
              </p:nvSpPr>
              <p:spPr>
                <a:xfrm>
                  <a:off x="4572000" y="4077072"/>
                  <a:ext cx="1440160" cy="432048"/>
                </a:xfrm>
                <a:prstGeom prst="rect">
                  <a:avLst/>
                </a:prstGeom>
                <a:grpFill/>
                <a:ln>
                  <a:solidFill>
                    <a:schemeClr val="accent6">
                      <a:lumMod val="60000"/>
                      <a:lumOff val="4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solidFill>
                        <a:schemeClr val="accent6">
                          <a:lumMod val="75000"/>
                        </a:schemeClr>
                      </a:solidFill>
                    </a:rPr>
                    <a:t>Company</a:t>
                  </a:r>
                  <a:r>
                    <a:rPr lang="es-ES" b="1" dirty="0">
                      <a:solidFill>
                        <a:schemeClr val="accent6">
                          <a:lumMod val="75000"/>
                        </a:schemeClr>
                      </a:solidFill>
                    </a:rPr>
                    <a:t> H</a:t>
                  </a:r>
                </a:p>
              </p:txBody>
            </p:sp>
          </p:grpSp>
          <p:cxnSp>
            <p:nvCxnSpPr>
              <p:cNvPr id="30" name="29 Conector recto"/>
              <p:cNvCxnSpPr/>
              <p:nvPr/>
            </p:nvCxnSpPr>
            <p:spPr>
              <a:xfrm>
                <a:off x="4788024" y="1556792"/>
                <a:ext cx="0" cy="43924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6815560" y="1628801"/>
                <a:ext cx="0" cy="43924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32 Flecha derecha"/>
              <p:cNvSpPr/>
              <p:nvPr/>
            </p:nvSpPr>
            <p:spPr>
              <a:xfrm>
                <a:off x="1043608" y="1052736"/>
                <a:ext cx="1872208" cy="576064"/>
              </a:xfrm>
              <a:prstGeom prst="rightArrow">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solidFill>
                      <a:schemeClr val="tx1"/>
                    </a:solidFill>
                  </a:rPr>
                  <a:t>6 </a:t>
                </a:r>
                <a:r>
                  <a:rPr lang="es-ES" dirty="0" err="1">
                    <a:solidFill>
                      <a:schemeClr val="tx1"/>
                    </a:solidFill>
                  </a:rPr>
                  <a:t>months</a:t>
                </a:r>
                <a:endParaRPr lang="es-ES" dirty="0">
                  <a:solidFill>
                    <a:schemeClr val="tx1"/>
                  </a:solidFill>
                </a:endParaRPr>
              </a:p>
            </p:txBody>
          </p:sp>
          <p:sp>
            <p:nvSpPr>
              <p:cNvPr id="34" name="33 Flecha derecha"/>
              <p:cNvSpPr/>
              <p:nvPr/>
            </p:nvSpPr>
            <p:spPr>
              <a:xfrm>
                <a:off x="2966120" y="1052736"/>
                <a:ext cx="1872208" cy="576064"/>
              </a:xfrm>
              <a:prstGeom prst="rightArrow">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solidFill>
                      <a:schemeClr val="tx1"/>
                    </a:solidFill>
                  </a:rPr>
                  <a:t>8 </a:t>
                </a:r>
                <a:r>
                  <a:rPr lang="es-ES" dirty="0" err="1">
                    <a:solidFill>
                      <a:schemeClr val="tx1"/>
                    </a:solidFill>
                  </a:rPr>
                  <a:t>months</a:t>
                </a:r>
                <a:endParaRPr lang="es-ES" dirty="0">
                  <a:solidFill>
                    <a:schemeClr val="tx1"/>
                  </a:solidFill>
                </a:endParaRPr>
              </a:p>
            </p:txBody>
          </p:sp>
          <p:sp>
            <p:nvSpPr>
              <p:cNvPr id="35" name="34 Flecha derecha"/>
              <p:cNvSpPr/>
              <p:nvPr/>
            </p:nvSpPr>
            <p:spPr>
              <a:xfrm>
                <a:off x="4932040" y="1052736"/>
                <a:ext cx="1872208" cy="576064"/>
              </a:xfrm>
              <a:prstGeom prst="rightArrow">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ES" dirty="0">
                    <a:solidFill>
                      <a:schemeClr val="tx1"/>
                    </a:solidFill>
                  </a:rPr>
                  <a:t>8 </a:t>
                </a:r>
                <a:r>
                  <a:rPr lang="es-ES" dirty="0" err="1">
                    <a:solidFill>
                      <a:schemeClr val="tx1"/>
                    </a:solidFill>
                  </a:rPr>
                  <a:t>months</a:t>
                </a:r>
                <a:endParaRPr lang="es-ES" dirty="0">
                  <a:solidFill>
                    <a:schemeClr val="tx1"/>
                  </a:solidFill>
                </a:endParaRPr>
              </a:p>
            </p:txBody>
          </p:sp>
          <p:cxnSp>
            <p:nvCxnSpPr>
              <p:cNvPr id="37" name="36 Conector recto de flecha"/>
              <p:cNvCxnSpPr/>
              <p:nvPr/>
            </p:nvCxnSpPr>
            <p:spPr>
              <a:xfrm>
                <a:off x="2699792" y="1988840"/>
                <a:ext cx="432048" cy="428802"/>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endCxn id="23" idx="1"/>
              </p:cNvCxnSpPr>
              <p:nvPr/>
            </p:nvCxnSpPr>
            <p:spPr>
              <a:xfrm>
                <a:off x="2714565" y="2993334"/>
                <a:ext cx="417275" cy="75626"/>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flipV="1">
                <a:off x="2714565" y="3717032"/>
                <a:ext cx="417275" cy="291278"/>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a:endCxn id="25" idx="1"/>
              </p:cNvCxnSpPr>
              <p:nvPr/>
            </p:nvCxnSpPr>
            <p:spPr>
              <a:xfrm flipV="1">
                <a:off x="2694112" y="4365104"/>
                <a:ext cx="437728" cy="144016"/>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stCxn id="16" idx="3"/>
                <a:endCxn id="26" idx="1"/>
              </p:cNvCxnSpPr>
              <p:nvPr/>
            </p:nvCxnSpPr>
            <p:spPr>
              <a:xfrm flipV="1">
                <a:off x="2699792" y="5013176"/>
                <a:ext cx="432048" cy="504056"/>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a:endCxn id="27" idx="1"/>
              </p:cNvCxnSpPr>
              <p:nvPr/>
            </p:nvCxnSpPr>
            <p:spPr>
              <a:xfrm flipV="1">
                <a:off x="4579386" y="2924944"/>
                <a:ext cx="496670" cy="144016"/>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de flecha"/>
              <p:cNvCxnSpPr>
                <a:endCxn id="28" idx="1"/>
              </p:cNvCxnSpPr>
              <p:nvPr/>
            </p:nvCxnSpPr>
            <p:spPr>
              <a:xfrm>
                <a:off x="4589993" y="3717032"/>
                <a:ext cx="486063" cy="0"/>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p:nvPr/>
            </p:nvCxnSpPr>
            <p:spPr>
              <a:xfrm flipV="1">
                <a:off x="4569160" y="4437112"/>
                <a:ext cx="506896" cy="578842"/>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8" name="57 Diagrama"/>
              <p:cNvGraphicFramePr/>
              <p:nvPr>
                <p:extLst>
                  <p:ext uri="{D42A27DB-BD31-4B8C-83A1-F6EECF244321}">
                    <p14:modId xmlns:p14="http://schemas.microsoft.com/office/powerpoint/2010/main" val="2711723234"/>
                  </p:ext>
                </p:extLst>
              </p:nvPr>
            </p:nvGraphicFramePr>
            <p:xfrm>
              <a:off x="1035224" y="5890468"/>
              <a:ext cx="5913040" cy="634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62" name="61 CuadroTexto"/>
            <p:cNvSpPr txBox="1"/>
            <p:nvPr/>
          </p:nvSpPr>
          <p:spPr>
            <a:xfrm>
              <a:off x="941983" y="4365104"/>
              <a:ext cx="461665" cy="1015663"/>
            </a:xfrm>
            <a:prstGeom prst="rect">
              <a:avLst/>
            </a:prstGeom>
            <a:noFill/>
          </p:spPr>
          <p:txBody>
            <a:bodyPr vert="vert270" wrap="square" rtlCol="0">
              <a:normAutofit fontScale="92500"/>
            </a:bodyPr>
            <a:lstStyle/>
            <a:p>
              <a:r>
                <a:rPr lang="es-ES" b="1" dirty="0" smtClean="0">
                  <a:solidFill>
                    <a:schemeClr val="bg1">
                      <a:lumMod val="50000"/>
                    </a:schemeClr>
                  </a:solidFill>
                </a:rPr>
                <a:t>~540.000</a:t>
              </a:r>
              <a:r>
                <a:rPr lang="es-ES" b="1" dirty="0">
                  <a:solidFill>
                    <a:schemeClr val="bg1">
                      <a:lumMod val="50000"/>
                    </a:schemeClr>
                  </a:solidFill>
                </a:rPr>
                <a:t>€</a:t>
              </a:r>
            </a:p>
          </p:txBody>
        </p:sp>
        <p:sp>
          <p:nvSpPr>
            <p:cNvPr id="63" name="62 CuadroTexto"/>
            <p:cNvSpPr txBox="1"/>
            <p:nvPr/>
          </p:nvSpPr>
          <p:spPr>
            <a:xfrm>
              <a:off x="3131840" y="4357553"/>
              <a:ext cx="461665" cy="1015663"/>
            </a:xfrm>
            <a:prstGeom prst="rect">
              <a:avLst/>
            </a:prstGeom>
            <a:noFill/>
          </p:spPr>
          <p:txBody>
            <a:bodyPr vert="vert270" wrap="square" rtlCol="0">
              <a:normAutofit fontScale="92500"/>
            </a:bodyPr>
            <a:lstStyle/>
            <a:p>
              <a:r>
                <a:rPr lang="es-ES" b="1" dirty="0" smtClean="0">
                  <a:solidFill>
                    <a:schemeClr val="bg1">
                      <a:lumMod val="50000"/>
                    </a:schemeClr>
                  </a:solidFill>
                </a:rPr>
                <a:t>~675.000</a:t>
              </a:r>
              <a:r>
                <a:rPr lang="es-ES" b="1" dirty="0">
                  <a:solidFill>
                    <a:schemeClr val="bg1">
                      <a:lumMod val="50000"/>
                    </a:schemeClr>
                  </a:solidFill>
                </a:rPr>
                <a:t>€</a:t>
              </a:r>
            </a:p>
          </p:txBody>
        </p:sp>
        <p:sp>
          <p:nvSpPr>
            <p:cNvPr id="64" name="63 CuadroTexto"/>
            <p:cNvSpPr txBox="1"/>
            <p:nvPr/>
          </p:nvSpPr>
          <p:spPr>
            <a:xfrm>
              <a:off x="5190455" y="4293096"/>
              <a:ext cx="461665" cy="1015663"/>
            </a:xfrm>
            <a:prstGeom prst="rect">
              <a:avLst/>
            </a:prstGeom>
            <a:noFill/>
          </p:spPr>
          <p:txBody>
            <a:bodyPr vert="vert270" wrap="square" rtlCol="0">
              <a:normAutofit fontScale="85000" lnSpcReduction="10000"/>
            </a:bodyPr>
            <a:lstStyle/>
            <a:p>
              <a:r>
                <a:rPr lang="es-ES" b="1" dirty="0" smtClean="0">
                  <a:solidFill>
                    <a:schemeClr val="bg1">
                      <a:lumMod val="50000"/>
                    </a:schemeClr>
                  </a:solidFill>
                </a:rPr>
                <a:t>~1.485.000</a:t>
              </a:r>
              <a:r>
                <a:rPr lang="es-ES" b="1" dirty="0">
                  <a:solidFill>
                    <a:schemeClr val="bg1">
                      <a:lumMod val="50000"/>
                    </a:schemeClr>
                  </a:solidFill>
                </a:rPr>
                <a:t>€</a:t>
              </a:r>
            </a:p>
          </p:txBody>
        </p:sp>
      </p:grpSp>
      <p:sp>
        <p:nvSpPr>
          <p:cNvPr id="45" name="1 Título"/>
          <p:cNvSpPr>
            <a:spLocks noGrp="1"/>
          </p:cNvSpPr>
          <p:nvPr>
            <p:ph type="title"/>
          </p:nvPr>
        </p:nvSpPr>
        <p:spPr>
          <a:xfrm>
            <a:off x="378991" y="1076519"/>
            <a:ext cx="1169892" cy="4730144"/>
          </a:xfrm>
        </p:spPr>
        <p:txBody>
          <a:bodyPr vert="vert270">
            <a:normAutofit/>
          </a:bodyPr>
          <a:lstStyle/>
          <a:p>
            <a:r>
              <a:rPr lang="es-ES" dirty="0">
                <a:solidFill>
                  <a:schemeClr val="accent6">
                    <a:lumMod val="75000"/>
                  </a:schemeClr>
                </a:solidFill>
                <a:effectLst>
                  <a:outerShdw blurRad="38100" dist="38100" dir="2700000" algn="tl">
                    <a:srgbClr val="000000">
                      <a:alpha val="43137"/>
                    </a:srgbClr>
                  </a:outerShdw>
                </a:effectLst>
                <a:latin typeface="+mn-lt"/>
              </a:rPr>
              <a:t>EXECUTION </a:t>
            </a:r>
            <a:r>
              <a:rPr lang="es-ES" dirty="0" smtClean="0">
                <a:solidFill>
                  <a:schemeClr val="accent6">
                    <a:lumMod val="75000"/>
                  </a:schemeClr>
                </a:solidFill>
                <a:effectLst>
                  <a:outerShdw blurRad="38100" dist="38100" dir="2700000" algn="tl">
                    <a:srgbClr val="000000">
                      <a:alpha val="43137"/>
                    </a:srgbClr>
                  </a:outerShdw>
                </a:effectLst>
                <a:latin typeface="+mn-lt"/>
              </a:rPr>
              <a:t>STAGE</a:t>
            </a:r>
            <a:endParaRPr lang="es-ES" dirty="0">
              <a:solidFill>
                <a:schemeClr val="accent6">
                  <a:lumMod val="75000"/>
                </a:schemeClr>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532321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err="1" smtClean="0">
                <a:solidFill>
                  <a:schemeClr val="accent6">
                    <a:lumMod val="75000"/>
                  </a:schemeClr>
                </a:solidFill>
                <a:effectLst>
                  <a:outerShdw blurRad="38100" dist="38100" dir="2700000" algn="tl">
                    <a:srgbClr val="000000">
                      <a:alpha val="43137"/>
                    </a:srgbClr>
                  </a:outerShdw>
                </a:effectLst>
              </a:rPr>
              <a:t>Implementation</a:t>
            </a:r>
            <a:r>
              <a:rPr lang="es-ES" b="1" dirty="0" smtClean="0">
                <a:solidFill>
                  <a:schemeClr val="accent6">
                    <a:lumMod val="75000"/>
                  </a:schemeClr>
                </a:solidFill>
                <a:effectLst>
                  <a:outerShdw blurRad="38100" dist="38100" dir="2700000" algn="tl">
                    <a:srgbClr val="000000">
                      <a:alpha val="43137"/>
                    </a:srgbClr>
                  </a:outerShdw>
                </a:effectLst>
              </a:rPr>
              <a:t> plan</a:t>
            </a:r>
            <a:endParaRPr lang="es-ES" b="1" dirty="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65759" y="2019673"/>
            <a:ext cx="11605847" cy="4641379"/>
          </a:xfrm>
        </p:spPr>
        <p:txBody>
          <a:bodyPr>
            <a:noAutofit/>
          </a:bodyPr>
          <a:lstStyle/>
          <a:p>
            <a:pPr algn="just">
              <a:buClr>
                <a:srgbClr val="00B050"/>
              </a:buClr>
              <a:buFont typeface="Wingdings" pitchFamily="2" charset="2"/>
              <a:buChar char="v"/>
            </a:pPr>
            <a:r>
              <a:rPr lang="en-US" sz="2800" dirty="0">
                <a:solidFill>
                  <a:schemeClr val="tx2">
                    <a:lumMod val="75000"/>
                  </a:schemeClr>
                </a:solidFill>
                <a:ea typeface="Batang" pitchFamily="18" charset="-127"/>
              </a:rPr>
              <a:t>WP1 - Project Management </a:t>
            </a:r>
            <a:r>
              <a:rPr lang="en-US" sz="2800" dirty="0" smtClean="0">
                <a:solidFill>
                  <a:schemeClr val="tx2">
                    <a:lumMod val="75000"/>
                  </a:schemeClr>
                </a:solidFill>
                <a:ea typeface="Batang" pitchFamily="18" charset="-127"/>
              </a:rPr>
              <a:t>(M1-M36)</a:t>
            </a:r>
            <a:endParaRPr lang="en-US" sz="2800" dirty="0">
              <a:solidFill>
                <a:schemeClr val="tx2">
                  <a:lumMod val="75000"/>
                </a:schemeClr>
              </a:solidFill>
              <a:ea typeface="Batang" pitchFamily="18" charset="-127"/>
            </a:endParaRPr>
          </a:p>
          <a:p>
            <a:pPr algn="just">
              <a:buClr>
                <a:srgbClr val="00B050"/>
              </a:buClr>
              <a:buFont typeface="Wingdings" pitchFamily="2" charset="2"/>
              <a:buChar char="v"/>
            </a:pPr>
            <a:r>
              <a:rPr lang="en-US" sz="2800" dirty="0">
                <a:solidFill>
                  <a:schemeClr val="tx2">
                    <a:lumMod val="75000"/>
                  </a:schemeClr>
                </a:solidFill>
                <a:ea typeface="Batang" pitchFamily="18" charset="-127"/>
              </a:rPr>
              <a:t>WP2 </a:t>
            </a:r>
            <a:r>
              <a:rPr lang="en-US" sz="2800" dirty="0" smtClean="0">
                <a:solidFill>
                  <a:schemeClr val="tx2">
                    <a:lumMod val="75000"/>
                  </a:schemeClr>
                </a:solidFill>
                <a:ea typeface="Batang" pitchFamily="18" charset="-127"/>
              </a:rPr>
              <a:t>- </a:t>
            </a:r>
            <a:r>
              <a:rPr lang="en-US" sz="2800" dirty="0">
                <a:solidFill>
                  <a:schemeClr val="tx2">
                    <a:lumMod val="75000"/>
                  </a:schemeClr>
                </a:solidFill>
                <a:ea typeface="Batang" pitchFamily="18" charset="-127"/>
              </a:rPr>
              <a:t>PCP process preparation (</a:t>
            </a:r>
            <a:r>
              <a:rPr lang="en-US" sz="2800" dirty="0" smtClean="0">
                <a:solidFill>
                  <a:schemeClr val="tx2">
                    <a:lumMod val="75000"/>
                  </a:schemeClr>
                </a:solidFill>
                <a:ea typeface="Batang" pitchFamily="18" charset="-127"/>
              </a:rPr>
              <a:t>M1-M8)</a:t>
            </a:r>
          </a:p>
          <a:p>
            <a:pPr algn="just">
              <a:buClr>
                <a:srgbClr val="00B050"/>
              </a:buClr>
              <a:buFont typeface="Wingdings" pitchFamily="2" charset="2"/>
              <a:buChar char="v"/>
            </a:pPr>
            <a:r>
              <a:rPr lang="en-US" sz="2800" dirty="0" smtClean="0">
                <a:solidFill>
                  <a:schemeClr val="tx2">
                    <a:lumMod val="75000"/>
                  </a:schemeClr>
                </a:solidFill>
                <a:ea typeface="Batang" pitchFamily="18" charset="-127"/>
              </a:rPr>
              <a:t>WP3 - PCP </a:t>
            </a:r>
            <a:r>
              <a:rPr lang="en-US" sz="2800" dirty="0">
                <a:solidFill>
                  <a:schemeClr val="tx2">
                    <a:lumMod val="75000"/>
                  </a:schemeClr>
                </a:solidFill>
                <a:ea typeface="Batang" pitchFamily="18" charset="-127"/>
              </a:rPr>
              <a:t>process administration and Coordination Activities (M7 – </a:t>
            </a:r>
            <a:r>
              <a:rPr lang="en-US" sz="2800" dirty="0" smtClean="0">
                <a:solidFill>
                  <a:schemeClr val="tx2">
                    <a:lumMod val="75000"/>
                  </a:schemeClr>
                </a:solidFill>
                <a:ea typeface="Batang" pitchFamily="18" charset="-127"/>
              </a:rPr>
              <a:t>M36)</a:t>
            </a:r>
            <a:endParaRPr lang="en-US" sz="2800" dirty="0">
              <a:solidFill>
                <a:schemeClr val="tx2">
                  <a:lumMod val="75000"/>
                </a:schemeClr>
              </a:solidFill>
              <a:ea typeface="Batang" pitchFamily="18" charset="-127"/>
            </a:endParaRPr>
          </a:p>
          <a:p>
            <a:pPr algn="just">
              <a:buClr>
                <a:srgbClr val="00B050"/>
              </a:buClr>
              <a:buFont typeface="Wingdings" pitchFamily="2" charset="2"/>
              <a:buChar char="v"/>
            </a:pPr>
            <a:r>
              <a:rPr lang="en-US" sz="2800" dirty="0" smtClean="0">
                <a:solidFill>
                  <a:schemeClr val="tx2">
                    <a:lumMod val="75000"/>
                  </a:schemeClr>
                </a:solidFill>
                <a:ea typeface="Batang" pitchFamily="18" charset="-127"/>
              </a:rPr>
              <a:t>WP4 - PCP RTD </a:t>
            </a:r>
            <a:r>
              <a:rPr lang="en-US" sz="2800" dirty="0">
                <a:solidFill>
                  <a:schemeClr val="tx2">
                    <a:lumMod val="75000"/>
                  </a:schemeClr>
                </a:solidFill>
                <a:ea typeface="Batang" pitchFamily="18" charset="-127"/>
              </a:rPr>
              <a:t>Activities(M12-M35 / </a:t>
            </a:r>
            <a:r>
              <a:rPr lang="en-US" sz="2800" dirty="0" smtClean="0">
                <a:solidFill>
                  <a:schemeClr val="tx2">
                    <a:lumMod val="75000"/>
                  </a:schemeClr>
                </a:solidFill>
                <a:ea typeface="Batang" pitchFamily="18" charset="-127"/>
              </a:rPr>
              <a:t>23 </a:t>
            </a:r>
            <a:r>
              <a:rPr lang="en-US" sz="2800" dirty="0">
                <a:solidFill>
                  <a:schemeClr val="tx2">
                    <a:lumMod val="75000"/>
                  </a:schemeClr>
                </a:solidFill>
                <a:ea typeface="Batang" pitchFamily="18" charset="-127"/>
              </a:rPr>
              <a:t>months) </a:t>
            </a:r>
          </a:p>
          <a:p>
            <a:pPr algn="just">
              <a:buClr>
                <a:srgbClr val="00B050"/>
              </a:buClr>
              <a:buFont typeface="Wingdings" pitchFamily="2" charset="2"/>
              <a:buChar char="v"/>
            </a:pPr>
            <a:r>
              <a:rPr lang="en-US" sz="2800" dirty="0" smtClean="0">
                <a:solidFill>
                  <a:schemeClr val="tx2">
                    <a:lumMod val="75000"/>
                  </a:schemeClr>
                </a:solidFill>
                <a:ea typeface="Batang" pitchFamily="18" charset="-127"/>
              </a:rPr>
              <a:t>WP5 - Evaluation and </a:t>
            </a:r>
            <a:r>
              <a:rPr lang="en-US" sz="2800" dirty="0">
                <a:solidFill>
                  <a:schemeClr val="tx2">
                    <a:lumMod val="75000"/>
                  </a:schemeClr>
                </a:solidFill>
                <a:ea typeface="Batang" pitchFamily="18" charset="-127"/>
              </a:rPr>
              <a:t>recommendations (</a:t>
            </a:r>
            <a:r>
              <a:rPr lang="en-US" sz="2800" dirty="0" smtClean="0">
                <a:solidFill>
                  <a:schemeClr val="tx2">
                    <a:lumMod val="75000"/>
                  </a:schemeClr>
                </a:solidFill>
                <a:ea typeface="Batang" pitchFamily="18" charset="-127"/>
              </a:rPr>
              <a:t>M7-M36)</a:t>
            </a:r>
          </a:p>
          <a:p>
            <a:pPr algn="just">
              <a:buClr>
                <a:srgbClr val="00B050"/>
              </a:buClr>
              <a:buFont typeface="Wingdings" pitchFamily="2" charset="2"/>
              <a:buChar char="v"/>
            </a:pPr>
            <a:r>
              <a:rPr lang="en-US" sz="2800" dirty="0" smtClean="0">
                <a:solidFill>
                  <a:schemeClr val="tx2">
                    <a:lumMod val="75000"/>
                  </a:schemeClr>
                </a:solidFill>
                <a:ea typeface="Batang" pitchFamily="18" charset="-127"/>
              </a:rPr>
              <a:t>WP6 - </a:t>
            </a:r>
            <a:r>
              <a:rPr lang="en-US" sz="2800" dirty="0">
                <a:solidFill>
                  <a:schemeClr val="tx2">
                    <a:lumMod val="75000"/>
                  </a:schemeClr>
                </a:solidFill>
                <a:ea typeface="Batang" pitchFamily="18" charset="-127"/>
              </a:rPr>
              <a:t>Dissemination and </a:t>
            </a:r>
            <a:r>
              <a:rPr lang="en-US" sz="2800" dirty="0" smtClean="0">
                <a:solidFill>
                  <a:schemeClr val="tx2">
                    <a:lumMod val="75000"/>
                  </a:schemeClr>
                </a:solidFill>
                <a:ea typeface="Batang" pitchFamily="18" charset="-127"/>
              </a:rPr>
              <a:t>Sustainability (M1-M36</a:t>
            </a:r>
            <a:r>
              <a:rPr lang="en-US" sz="2800" dirty="0">
                <a:solidFill>
                  <a:schemeClr val="tx2">
                    <a:lumMod val="75000"/>
                  </a:schemeClr>
                </a:solidFill>
                <a:ea typeface="Batang" pitchFamily="18" charset="-127"/>
              </a:rPr>
              <a:t>)</a:t>
            </a:r>
          </a:p>
          <a:p>
            <a:pPr algn="just">
              <a:buClr>
                <a:srgbClr val="00B050"/>
              </a:buClr>
              <a:buFont typeface="Wingdings" pitchFamily="2" charset="2"/>
              <a:buChar char="v"/>
            </a:pPr>
            <a:endParaRPr lang="en-US" sz="2800" dirty="0">
              <a:solidFill>
                <a:schemeClr val="tx2">
                  <a:lumMod val="75000"/>
                </a:schemeClr>
              </a:solidFill>
              <a:ea typeface="Batang" pitchFamily="18" charset="-127"/>
            </a:endParaRPr>
          </a:p>
          <a:p>
            <a:pPr marL="201168" lvl="1" indent="0" algn="just">
              <a:buClr>
                <a:srgbClr val="00B050"/>
              </a:buClr>
              <a:buNone/>
            </a:pPr>
            <a:endParaRPr lang="en-US" sz="2600" dirty="0">
              <a:solidFill>
                <a:schemeClr val="tx2">
                  <a:lumMod val="75000"/>
                </a:schemeClr>
              </a:solidFill>
              <a:ea typeface="Batang" pitchFamily="18" charset="-127"/>
            </a:endParaRPr>
          </a:p>
          <a:p>
            <a:pPr marL="0" indent="0" algn="just">
              <a:buNone/>
            </a:pPr>
            <a:endParaRPr lang="en-US" sz="2800" dirty="0">
              <a:solidFill>
                <a:schemeClr val="tx2">
                  <a:lumMod val="75000"/>
                </a:schemeClr>
              </a:solidFill>
            </a:endParaRPr>
          </a:p>
          <a:p>
            <a:pPr marL="0" indent="0" algn="just">
              <a:buNone/>
            </a:pPr>
            <a:r>
              <a:rPr lang="en-US" sz="2800" dirty="0">
                <a:solidFill>
                  <a:schemeClr val="tx2">
                    <a:lumMod val="75000"/>
                  </a:schemeClr>
                </a:solidFill>
              </a:rPr>
              <a:t>	</a:t>
            </a:r>
          </a:p>
        </p:txBody>
      </p:sp>
    </p:spTree>
    <p:extLst>
      <p:ext uri="{BB962C8B-B14F-4D97-AF65-F5344CB8AC3E}">
        <p14:creationId xmlns:p14="http://schemas.microsoft.com/office/powerpoint/2010/main" val="902817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90949" y="3933750"/>
            <a:ext cx="11874441" cy="1084598"/>
          </a:xfrm>
          <a:prstGeom prst="roundRect">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1 Título"/>
          <p:cNvSpPr>
            <a:spLocks noGrp="1"/>
          </p:cNvSpPr>
          <p:nvPr>
            <p:ph type="title"/>
          </p:nvPr>
        </p:nvSpPr>
        <p:spPr/>
        <p:txBody>
          <a:bodyPr/>
          <a:lstStyle/>
          <a:p>
            <a:r>
              <a:rPr lang="es-ES" dirty="0" smtClean="0">
                <a:solidFill>
                  <a:schemeClr val="accent6">
                    <a:lumMod val="75000"/>
                  </a:schemeClr>
                </a:solidFill>
                <a:effectLst>
                  <a:outerShdw blurRad="38100" dist="38100" dir="2700000" algn="tl">
                    <a:srgbClr val="000000">
                      <a:alpha val="43137"/>
                    </a:srgbClr>
                  </a:outerShdw>
                </a:effectLst>
                <a:latin typeface="+mn-lt"/>
              </a:rPr>
              <a:t>BUDGET </a:t>
            </a:r>
            <a:r>
              <a:rPr lang="es-ES" dirty="0" err="1" smtClean="0">
                <a:solidFill>
                  <a:schemeClr val="accent6">
                    <a:lumMod val="75000"/>
                  </a:schemeClr>
                </a:solidFill>
                <a:effectLst>
                  <a:outerShdw blurRad="38100" dist="38100" dir="2700000" algn="tl">
                    <a:srgbClr val="000000">
                      <a:alpha val="43137"/>
                    </a:srgbClr>
                  </a:outerShdw>
                </a:effectLst>
                <a:latin typeface="+mn-lt"/>
              </a:rPr>
              <a:t>estimation</a:t>
            </a:r>
            <a:r>
              <a:rPr lang="es-ES" dirty="0" smtClean="0">
                <a:solidFill>
                  <a:schemeClr val="accent6">
                    <a:lumMod val="75000"/>
                  </a:schemeClr>
                </a:solidFill>
                <a:effectLst>
                  <a:outerShdw blurRad="38100" dist="38100" dir="2700000" algn="tl">
                    <a:srgbClr val="000000">
                      <a:alpha val="43137"/>
                    </a:srgbClr>
                  </a:outerShdw>
                </a:effectLst>
                <a:latin typeface="+mn-lt"/>
              </a:rPr>
              <a:t> </a:t>
            </a:r>
            <a:r>
              <a:rPr lang="es-ES" dirty="0" err="1" smtClean="0">
                <a:solidFill>
                  <a:schemeClr val="accent6">
                    <a:lumMod val="75000"/>
                  </a:schemeClr>
                </a:solidFill>
                <a:effectLst>
                  <a:outerShdw blurRad="38100" dist="38100" dir="2700000" algn="tl">
                    <a:srgbClr val="000000">
                      <a:alpha val="43137"/>
                    </a:srgbClr>
                  </a:outerShdw>
                </a:effectLst>
                <a:latin typeface="+mn-lt"/>
              </a:rPr>
              <a:t>example</a:t>
            </a:r>
            <a:endParaRPr lang="es-ES" dirty="0">
              <a:effectLst>
                <a:outerShdw blurRad="38100" dist="38100" dir="2700000" algn="tl">
                  <a:srgbClr val="000000">
                    <a:alpha val="43137"/>
                  </a:srgbClr>
                </a:outerShdw>
              </a:effectLst>
              <a:latin typeface="+mn-lt"/>
            </a:endParaRPr>
          </a:p>
        </p:txBody>
      </p:sp>
      <p:grpSp>
        <p:nvGrpSpPr>
          <p:cNvPr id="23" name="22 Grupo"/>
          <p:cNvGrpSpPr/>
          <p:nvPr/>
        </p:nvGrpSpPr>
        <p:grpSpPr>
          <a:xfrm>
            <a:off x="3956113" y="4082243"/>
            <a:ext cx="6433700" cy="936105"/>
            <a:chOff x="1306652" y="5157192"/>
            <a:chExt cx="6433700" cy="936105"/>
          </a:xfrm>
        </p:grpSpPr>
        <p:grpSp>
          <p:nvGrpSpPr>
            <p:cNvPr id="14" name="13 Grupo"/>
            <p:cNvGrpSpPr/>
            <p:nvPr/>
          </p:nvGrpSpPr>
          <p:grpSpPr>
            <a:xfrm>
              <a:off x="3343366" y="5157192"/>
              <a:ext cx="2352754" cy="936105"/>
              <a:chOff x="1891199" y="0"/>
              <a:chExt cx="2352754" cy="622280"/>
            </a:xfrm>
          </p:grpSpPr>
          <p:sp>
            <p:nvSpPr>
              <p:cNvPr id="15" name="14 Cheurón"/>
              <p:cNvSpPr/>
              <p:nvPr/>
            </p:nvSpPr>
            <p:spPr>
              <a:xfrm>
                <a:off x="1891199" y="0"/>
                <a:ext cx="2352754" cy="574412"/>
              </a:xfrm>
              <a:prstGeom prst="chevron">
                <a:avLst/>
              </a:pr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Cheurón 4"/>
              <p:cNvSpPr/>
              <p:nvPr/>
            </p:nvSpPr>
            <p:spPr>
              <a:xfrm>
                <a:off x="2178405" y="47868"/>
                <a:ext cx="1778342" cy="5744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015" tIns="40005" rIns="40005" bIns="40005" numCol="1" spcCol="1270" anchor="ctr" anchorCtr="0">
                <a:noAutofit/>
              </a:bodyPr>
              <a:lstStyle/>
              <a:p>
                <a:pPr algn="ctr" defTabSz="1333500">
                  <a:lnSpc>
                    <a:spcPct val="50000"/>
                  </a:lnSpc>
                  <a:spcBef>
                    <a:spcPct val="0"/>
                  </a:spcBef>
                  <a:spcAft>
                    <a:spcPct val="35000"/>
                  </a:spcAft>
                </a:pPr>
                <a:r>
                  <a:rPr lang="es-ES" sz="2600" b="1" dirty="0">
                    <a:solidFill>
                      <a:srgbClr val="7030A0"/>
                    </a:solidFill>
                    <a:latin typeface="Colonna MT" pitchFamily="82" charset="0"/>
                  </a:rPr>
                  <a:t>PHASE II</a:t>
                </a:r>
              </a:p>
              <a:p>
                <a:pPr algn="ctr" defTabSz="1333500">
                  <a:lnSpc>
                    <a:spcPct val="50000"/>
                  </a:lnSpc>
                  <a:spcBef>
                    <a:spcPct val="0"/>
                  </a:spcBef>
                  <a:spcAft>
                    <a:spcPct val="35000"/>
                  </a:spcAft>
                </a:pPr>
                <a:r>
                  <a:rPr lang="es-ES" sz="2600" b="1" dirty="0" smtClean="0">
                    <a:solidFill>
                      <a:srgbClr val="7030A0"/>
                    </a:solidFill>
                    <a:latin typeface="Colonna MT" pitchFamily="82" charset="0"/>
                  </a:rPr>
                  <a:t>675.000</a:t>
                </a:r>
                <a:r>
                  <a:rPr lang="es-ES" sz="2600" b="1" dirty="0">
                    <a:solidFill>
                      <a:srgbClr val="7030A0"/>
                    </a:solidFill>
                    <a:latin typeface="Colonna MT" pitchFamily="82" charset="0"/>
                  </a:rPr>
                  <a:t>€</a:t>
                </a:r>
              </a:p>
            </p:txBody>
          </p:sp>
        </p:grpSp>
        <p:grpSp>
          <p:nvGrpSpPr>
            <p:cNvPr id="17" name="16 Grupo"/>
            <p:cNvGrpSpPr/>
            <p:nvPr/>
          </p:nvGrpSpPr>
          <p:grpSpPr>
            <a:xfrm>
              <a:off x="5387598" y="5157192"/>
              <a:ext cx="2352754" cy="864096"/>
              <a:chOff x="1891199" y="0"/>
              <a:chExt cx="2352754" cy="574412"/>
            </a:xfrm>
          </p:grpSpPr>
          <p:sp>
            <p:nvSpPr>
              <p:cNvPr id="18" name="17 Cheurón"/>
              <p:cNvSpPr/>
              <p:nvPr/>
            </p:nvSpPr>
            <p:spPr>
              <a:xfrm>
                <a:off x="1891199" y="0"/>
                <a:ext cx="2352754" cy="574412"/>
              </a:xfrm>
              <a:prstGeom prst="chevron">
                <a:avLst/>
              </a:pr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Cheurón 4"/>
              <p:cNvSpPr/>
              <p:nvPr/>
            </p:nvSpPr>
            <p:spPr>
              <a:xfrm>
                <a:off x="2178405" y="0"/>
                <a:ext cx="1778342" cy="5744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015" tIns="40005" rIns="40005" bIns="40005" numCol="1" spcCol="1270" anchor="ctr" anchorCtr="0">
                <a:noAutofit/>
              </a:bodyPr>
              <a:lstStyle/>
              <a:p>
                <a:pPr algn="ctr" defTabSz="1333500">
                  <a:lnSpc>
                    <a:spcPct val="50000"/>
                  </a:lnSpc>
                  <a:spcBef>
                    <a:spcPct val="0"/>
                  </a:spcBef>
                  <a:spcAft>
                    <a:spcPct val="35000"/>
                  </a:spcAft>
                </a:pPr>
                <a:r>
                  <a:rPr lang="es-ES" sz="2600" b="1" dirty="0">
                    <a:solidFill>
                      <a:srgbClr val="7030A0"/>
                    </a:solidFill>
                    <a:latin typeface="Colonna MT" pitchFamily="82" charset="0"/>
                  </a:rPr>
                  <a:t>PHASE III</a:t>
                </a:r>
              </a:p>
              <a:p>
                <a:pPr algn="ctr" defTabSz="1333500">
                  <a:lnSpc>
                    <a:spcPct val="50000"/>
                  </a:lnSpc>
                  <a:spcBef>
                    <a:spcPct val="0"/>
                  </a:spcBef>
                  <a:spcAft>
                    <a:spcPct val="35000"/>
                  </a:spcAft>
                </a:pPr>
                <a:r>
                  <a:rPr lang="es-ES" sz="2600" b="1" dirty="0" smtClean="0">
                    <a:solidFill>
                      <a:srgbClr val="7030A0"/>
                    </a:solidFill>
                    <a:latin typeface="Colonna MT" pitchFamily="82" charset="0"/>
                  </a:rPr>
                  <a:t>1.485.000</a:t>
                </a:r>
                <a:r>
                  <a:rPr lang="es-ES" sz="2600" b="1" dirty="0">
                    <a:solidFill>
                      <a:srgbClr val="7030A0"/>
                    </a:solidFill>
                    <a:latin typeface="Colonna MT" pitchFamily="82" charset="0"/>
                  </a:rPr>
                  <a:t>€</a:t>
                </a:r>
              </a:p>
            </p:txBody>
          </p:sp>
        </p:grpSp>
        <p:grpSp>
          <p:nvGrpSpPr>
            <p:cNvPr id="20" name="19 Grupo"/>
            <p:cNvGrpSpPr/>
            <p:nvPr/>
          </p:nvGrpSpPr>
          <p:grpSpPr>
            <a:xfrm>
              <a:off x="1306652" y="5157192"/>
              <a:ext cx="2352754" cy="936105"/>
              <a:chOff x="1891199" y="0"/>
              <a:chExt cx="2352754" cy="622280"/>
            </a:xfrm>
          </p:grpSpPr>
          <p:sp>
            <p:nvSpPr>
              <p:cNvPr id="21" name="20 Cheurón"/>
              <p:cNvSpPr/>
              <p:nvPr/>
            </p:nvSpPr>
            <p:spPr>
              <a:xfrm>
                <a:off x="1891199" y="0"/>
                <a:ext cx="2352754" cy="574412"/>
              </a:xfrm>
              <a:prstGeom prst="chevron">
                <a:avLst/>
              </a:pr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Cheurón 4"/>
              <p:cNvSpPr/>
              <p:nvPr/>
            </p:nvSpPr>
            <p:spPr>
              <a:xfrm>
                <a:off x="2178405" y="47868"/>
                <a:ext cx="1778342" cy="5744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015" tIns="40005" rIns="40005" bIns="40005" numCol="1" spcCol="1270" anchor="ctr" anchorCtr="0">
                <a:noAutofit/>
              </a:bodyPr>
              <a:lstStyle/>
              <a:p>
                <a:pPr algn="ctr" defTabSz="1333500">
                  <a:lnSpc>
                    <a:spcPct val="50000"/>
                  </a:lnSpc>
                  <a:spcBef>
                    <a:spcPct val="0"/>
                  </a:spcBef>
                  <a:spcAft>
                    <a:spcPct val="35000"/>
                  </a:spcAft>
                </a:pPr>
                <a:r>
                  <a:rPr lang="es-ES" sz="2600" b="1" dirty="0">
                    <a:solidFill>
                      <a:srgbClr val="7030A0"/>
                    </a:solidFill>
                    <a:latin typeface="Colonna MT" pitchFamily="82" charset="0"/>
                  </a:rPr>
                  <a:t>PHASE I</a:t>
                </a:r>
              </a:p>
              <a:p>
                <a:pPr algn="ctr" defTabSz="1333500">
                  <a:lnSpc>
                    <a:spcPct val="50000"/>
                  </a:lnSpc>
                  <a:spcBef>
                    <a:spcPct val="0"/>
                  </a:spcBef>
                  <a:spcAft>
                    <a:spcPct val="35000"/>
                  </a:spcAft>
                </a:pPr>
                <a:r>
                  <a:rPr lang="es-ES" sz="2600" b="1" dirty="0" smtClean="0">
                    <a:solidFill>
                      <a:srgbClr val="7030A0"/>
                    </a:solidFill>
                    <a:latin typeface="Colonna MT" pitchFamily="82" charset="0"/>
                  </a:rPr>
                  <a:t>540.000</a:t>
                </a:r>
                <a:r>
                  <a:rPr lang="es-ES" sz="2600" b="1" dirty="0">
                    <a:solidFill>
                      <a:srgbClr val="7030A0"/>
                    </a:solidFill>
                    <a:latin typeface="Colonna MT" pitchFamily="82" charset="0"/>
                  </a:rPr>
                  <a:t>€</a:t>
                </a:r>
              </a:p>
            </p:txBody>
          </p:sp>
        </p:grpSp>
      </p:grpSp>
      <p:sp>
        <p:nvSpPr>
          <p:cNvPr id="24" name="23 Rectángulo"/>
          <p:cNvSpPr/>
          <p:nvPr/>
        </p:nvSpPr>
        <p:spPr>
          <a:xfrm>
            <a:off x="-174975" y="4006139"/>
            <a:ext cx="4418294" cy="1015663"/>
          </a:xfrm>
          <a:prstGeom prst="rect">
            <a:avLst/>
          </a:prstGeom>
        </p:spPr>
        <p:txBody>
          <a:bodyPr wrap="square">
            <a:spAutoFit/>
          </a:bodyPr>
          <a:lstStyle/>
          <a:p>
            <a:pPr algn="ctr"/>
            <a:r>
              <a:rPr lang="en-US" sz="2000" b="1" dirty="0">
                <a:solidFill>
                  <a:schemeClr val="tx2">
                    <a:lumMod val="75000"/>
                  </a:schemeClr>
                </a:solidFill>
              </a:rPr>
              <a:t>PCP </a:t>
            </a:r>
            <a:r>
              <a:rPr lang="en-US" sz="2000" b="1" dirty="0" smtClean="0">
                <a:solidFill>
                  <a:schemeClr val="tx2">
                    <a:lumMod val="75000"/>
                  </a:schemeClr>
                </a:solidFill>
              </a:rPr>
              <a:t>call </a:t>
            </a:r>
            <a:r>
              <a:rPr lang="en-US" sz="2000" b="1" dirty="0">
                <a:solidFill>
                  <a:schemeClr val="tx2">
                    <a:lumMod val="75000"/>
                  </a:schemeClr>
                </a:solidFill>
              </a:rPr>
              <a:t>for tender</a:t>
            </a:r>
            <a:r>
              <a:rPr lang="en-US" sz="2000" b="1" u="sng" dirty="0" smtClean="0">
                <a:solidFill>
                  <a:schemeClr val="tx2">
                    <a:lumMod val="75000"/>
                  </a:schemeClr>
                </a:solidFill>
              </a:rPr>
              <a:t>: 2.100.000 </a:t>
            </a:r>
            <a:r>
              <a:rPr lang="en-US" sz="2000" b="1" u="sng" dirty="0">
                <a:solidFill>
                  <a:schemeClr val="tx2">
                    <a:lumMod val="75000"/>
                  </a:schemeClr>
                </a:solidFill>
              </a:rPr>
              <a:t>€</a:t>
            </a:r>
            <a:endParaRPr lang="en-US" sz="2000" b="1" u="sng" dirty="0" smtClean="0">
              <a:solidFill>
                <a:schemeClr val="tx2">
                  <a:lumMod val="75000"/>
                </a:schemeClr>
              </a:solidFill>
            </a:endParaRPr>
          </a:p>
          <a:p>
            <a:pPr algn="ctr"/>
            <a:r>
              <a:rPr lang="en-US" sz="2000" i="1" dirty="0" smtClean="0">
                <a:solidFill>
                  <a:schemeClr val="tx2">
                    <a:lumMod val="75000"/>
                  </a:schemeClr>
                </a:solidFill>
              </a:rPr>
              <a:t>             EC: 1.890.000 €</a:t>
            </a:r>
            <a:endParaRPr lang="en-US" sz="2000" i="1" dirty="0">
              <a:solidFill>
                <a:schemeClr val="tx2">
                  <a:lumMod val="75000"/>
                </a:schemeClr>
              </a:solidFill>
            </a:endParaRPr>
          </a:p>
          <a:p>
            <a:pPr algn="ctr"/>
            <a:r>
              <a:rPr lang="en-US" sz="2000" i="1" dirty="0" smtClean="0">
                <a:solidFill>
                  <a:srgbClr val="FF0000"/>
                </a:solidFill>
              </a:rPr>
              <a:t>   Procurers:     210.000 €</a:t>
            </a:r>
            <a:r>
              <a:rPr lang="en-US" sz="2000" dirty="0">
                <a:solidFill>
                  <a:schemeClr val="accent2"/>
                </a:solidFill>
              </a:rPr>
              <a:t> * </a:t>
            </a:r>
            <a:endParaRPr lang="en-US" sz="2000" i="1" dirty="0">
              <a:solidFill>
                <a:srgbClr val="FF0000"/>
              </a:solidFill>
            </a:endParaRPr>
          </a:p>
        </p:txBody>
      </p:sp>
      <p:sp>
        <p:nvSpPr>
          <p:cNvPr id="25" name="8 Rectángulo"/>
          <p:cNvSpPr/>
          <p:nvPr/>
        </p:nvSpPr>
        <p:spPr>
          <a:xfrm>
            <a:off x="2512347" y="2090712"/>
            <a:ext cx="6643870" cy="523220"/>
          </a:xfrm>
          <a:prstGeom prst="rect">
            <a:avLst/>
          </a:prstGeom>
        </p:spPr>
        <p:txBody>
          <a:bodyPr wrap="none">
            <a:spAutoFit/>
          </a:bodyPr>
          <a:lstStyle/>
          <a:p>
            <a:r>
              <a:rPr lang="en-US" sz="2800" b="1" dirty="0" smtClean="0">
                <a:solidFill>
                  <a:schemeClr val="tx2">
                    <a:lumMod val="75000"/>
                  </a:schemeClr>
                </a:solidFill>
              </a:rPr>
              <a:t>Total: </a:t>
            </a:r>
            <a:r>
              <a:rPr lang="en-US" sz="2800" b="1" u="sng" dirty="0" smtClean="0">
                <a:solidFill>
                  <a:schemeClr val="tx2">
                    <a:lumMod val="75000"/>
                  </a:schemeClr>
                </a:solidFill>
              </a:rPr>
              <a:t>3.000.000 €</a:t>
            </a:r>
            <a:r>
              <a:rPr lang="en-US" sz="2800" b="1" dirty="0" smtClean="0">
                <a:solidFill>
                  <a:schemeClr val="tx2">
                    <a:lumMod val="75000"/>
                  </a:schemeClr>
                </a:solidFill>
              </a:rPr>
              <a:t> </a:t>
            </a:r>
            <a:r>
              <a:rPr lang="en-US" sz="2800" dirty="0" smtClean="0">
                <a:solidFill>
                  <a:schemeClr val="tx2">
                    <a:lumMod val="75000"/>
                  </a:schemeClr>
                </a:solidFill>
              </a:rPr>
              <a:t>(Funding 90%: 2.700.000)</a:t>
            </a:r>
            <a:endParaRPr lang="es-ES" sz="2800" dirty="0"/>
          </a:p>
        </p:txBody>
      </p:sp>
      <p:sp>
        <p:nvSpPr>
          <p:cNvPr id="26" name="Rounded Rectangle 25"/>
          <p:cNvSpPr/>
          <p:nvPr/>
        </p:nvSpPr>
        <p:spPr>
          <a:xfrm>
            <a:off x="162816" y="3051693"/>
            <a:ext cx="11902575" cy="575811"/>
          </a:xfrm>
          <a:prstGeom prst="roundRect">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rPr>
              <a:t>       Coordination and Support actions of the project: </a:t>
            </a:r>
            <a:r>
              <a:rPr lang="en-US" sz="2000" b="1" u="sng" dirty="0" smtClean="0">
                <a:solidFill>
                  <a:schemeClr val="tx1"/>
                </a:solidFill>
              </a:rPr>
              <a:t>900.000 </a:t>
            </a:r>
            <a:r>
              <a:rPr lang="en-US" sz="2000" b="1" u="sng" dirty="0">
                <a:solidFill>
                  <a:schemeClr val="tx2">
                    <a:lumMod val="75000"/>
                  </a:schemeClr>
                </a:solidFill>
              </a:rPr>
              <a:t>€</a:t>
            </a:r>
            <a:r>
              <a:rPr lang="en-US" sz="2000" b="1" u="sng" dirty="0" smtClean="0">
                <a:solidFill>
                  <a:schemeClr val="tx1"/>
                </a:solidFill>
              </a:rPr>
              <a:t>  </a:t>
            </a:r>
            <a:endParaRPr lang="el-GR" sz="2000" b="1" u="sng" dirty="0">
              <a:solidFill>
                <a:schemeClr val="tx1"/>
              </a:solidFill>
            </a:endParaRPr>
          </a:p>
        </p:txBody>
      </p:sp>
      <p:sp>
        <p:nvSpPr>
          <p:cNvPr id="31" name="Rounded Rectangle 30"/>
          <p:cNvSpPr/>
          <p:nvPr/>
        </p:nvSpPr>
        <p:spPr>
          <a:xfrm>
            <a:off x="11093208" y="3058502"/>
            <a:ext cx="972183" cy="575811"/>
          </a:xfrm>
          <a:prstGeom prst="roundRect">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000" b="1" dirty="0" smtClean="0">
                <a:solidFill>
                  <a:schemeClr val="accent2"/>
                </a:solidFill>
              </a:rPr>
              <a:t>≤</a:t>
            </a:r>
            <a:r>
              <a:rPr lang="en-US" sz="2000" b="1" dirty="0" smtClean="0">
                <a:solidFill>
                  <a:schemeClr val="accent2"/>
                </a:solidFill>
              </a:rPr>
              <a:t> 30%</a:t>
            </a:r>
            <a:endParaRPr lang="el-GR" sz="2000" b="1" dirty="0">
              <a:solidFill>
                <a:schemeClr val="accent2"/>
              </a:solidFill>
            </a:endParaRPr>
          </a:p>
        </p:txBody>
      </p:sp>
      <p:sp>
        <p:nvSpPr>
          <p:cNvPr id="32" name="Rounded Rectangle 31"/>
          <p:cNvSpPr/>
          <p:nvPr/>
        </p:nvSpPr>
        <p:spPr>
          <a:xfrm>
            <a:off x="11093208" y="3932869"/>
            <a:ext cx="974195" cy="1085479"/>
          </a:xfrm>
          <a:prstGeom prst="roundRect">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000" b="1" dirty="0" smtClean="0">
                <a:solidFill>
                  <a:schemeClr val="accent2"/>
                </a:solidFill>
              </a:rPr>
              <a:t>≥</a:t>
            </a:r>
            <a:r>
              <a:rPr lang="en-US" sz="2000" b="1" dirty="0" smtClean="0">
                <a:solidFill>
                  <a:schemeClr val="accent2"/>
                </a:solidFill>
              </a:rPr>
              <a:t> 70%</a:t>
            </a:r>
            <a:endParaRPr lang="el-GR" sz="2000" b="1" dirty="0">
              <a:solidFill>
                <a:schemeClr val="accent2"/>
              </a:solidFill>
            </a:endParaRPr>
          </a:p>
        </p:txBody>
      </p:sp>
      <p:sp>
        <p:nvSpPr>
          <p:cNvPr id="2" name="Rectangle 1"/>
          <p:cNvSpPr/>
          <p:nvPr/>
        </p:nvSpPr>
        <p:spPr>
          <a:xfrm>
            <a:off x="190949" y="5904815"/>
            <a:ext cx="5118581" cy="369332"/>
          </a:xfrm>
          <a:prstGeom prst="rect">
            <a:avLst/>
          </a:prstGeom>
        </p:spPr>
        <p:txBody>
          <a:bodyPr wrap="none">
            <a:spAutoFit/>
          </a:bodyPr>
          <a:lstStyle/>
          <a:p>
            <a:r>
              <a:rPr lang="en-US" dirty="0">
                <a:solidFill>
                  <a:schemeClr val="accent2"/>
                </a:solidFill>
              </a:rPr>
              <a:t>* </a:t>
            </a:r>
            <a:r>
              <a:rPr lang="en-US" dirty="0" smtClean="0">
                <a:solidFill>
                  <a:srgbClr val="FF0000"/>
                </a:solidFill>
              </a:rPr>
              <a:t>Co-fund </a:t>
            </a:r>
            <a:r>
              <a:rPr lang="en-US" dirty="0">
                <a:solidFill>
                  <a:srgbClr val="FF0000"/>
                </a:solidFill>
              </a:rPr>
              <a:t>from national, regional or own </a:t>
            </a:r>
            <a:r>
              <a:rPr lang="en-US" dirty="0" smtClean="0">
                <a:solidFill>
                  <a:srgbClr val="FF0000"/>
                </a:solidFill>
              </a:rPr>
              <a:t>resources</a:t>
            </a:r>
            <a:endParaRPr lang="en-US" dirty="0">
              <a:solidFill>
                <a:schemeClr val="accent2"/>
              </a:solidFill>
            </a:endParaRPr>
          </a:p>
        </p:txBody>
      </p:sp>
    </p:spTree>
    <p:extLst>
      <p:ext uri="{BB962C8B-B14F-4D97-AF65-F5344CB8AC3E}">
        <p14:creationId xmlns:p14="http://schemas.microsoft.com/office/powerpoint/2010/main" val="859245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59622" y="514079"/>
            <a:ext cx="10058400" cy="901788"/>
          </a:xfrm>
        </p:spPr>
        <p:txBody>
          <a:bodyPr>
            <a:normAutofit/>
          </a:bodyPr>
          <a:lstStyle/>
          <a:p>
            <a:r>
              <a:rPr lang="es-ES" dirty="0" smtClean="0">
                <a:solidFill>
                  <a:schemeClr val="accent6">
                    <a:lumMod val="75000"/>
                  </a:schemeClr>
                </a:solidFill>
                <a:effectLst>
                  <a:outerShdw blurRad="38100" dist="38100" dir="2700000" algn="tl">
                    <a:srgbClr val="000000">
                      <a:alpha val="43137"/>
                    </a:srgbClr>
                  </a:outerShdw>
                </a:effectLst>
                <a:latin typeface="+mn-lt"/>
              </a:rPr>
              <a:t>CONSORTIUM</a:t>
            </a:r>
            <a:endParaRPr lang="es-ES" dirty="0">
              <a:solidFill>
                <a:schemeClr val="accent6">
                  <a:lumMod val="75000"/>
                </a:schemeClr>
              </a:solidFill>
              <a:effectLst>
                <a:outerShdw blurRad="38100" dist="38100" dir="2700000" algn="tl">
                  <a:srgbClr val="000000">
                    <a:alpha val="43137"/>
                  </a:srgbClr>
                </a:outerShdw>
              </a:effectLst>
              <a:latin typeface="+mn-lt"/>
            </a:endParaRPr>
          </a:p>
        </p:txBody>
      </p:sp>
      <p:graphicFrame>
        <p:nvGraphicFramePr>
          <p:cNvPr id="15" name="14 Marcador de contenido"/>
          <p:cNvGraphicFramePr>
            <a:graphicFrameLocks noGrp="1"/>
          </p:cNvGraphicFramePr>
          <p:nvPr>
            <p:ph sz="half" idx="1"/>
            <p:extLst>
              <p:ext uri="{D42A27DB-BD31-4B8C-83A1-F6EECF244321}">
                <p14:modId xmlns:p14="http://schemas.microsoft.com/office/powerpoint/2010/main" val="3496573148"/>
              </p:ext>
            </p:extLst>
          </p:nvPr>
        </p:nvGraphicFramePr>
        <p:xfrm>
          <a:off x="68549" y="1628011"/>
          <a:ext cx="11997945" cy="4602480"/>
        </p:xfrm>
        <a:graphic>
          <a:graphicData uri="http://schemas.openxmlformats.org/drawingml/2006/table">
            <a:tbl>
              <a:tblPr firstRow="1" firstCol="1" bandRow="1">
                <a:tableStyleId>{0660B408-B3CF-4A94-85FC-2B1E0A45F4A2}</a:tableStyleId>
              </a:tblPr>
              <a:tblGrid>
                <a:gridCol w="465691"/>
                <a:gridCol w="4113754"/>
                <a:gridCol w="1035458"/>
                <a:gridCol w="2510289"/>
                <a:gridCol w="3872753"/>
              </a:tblGrid>
              <a:tr h="270002">
                <a:tc>
                  <a:txBody>
                    <a:bodyPr/>
                    <a:lstStyle/>
                    <a:p>
                      <a:pPr algn="ctr">
                        <a:spcAft>
                          <a:spcPts val="0"/>
                        </a:spcAft>
                      </a:pPr>
                      <a:endParaRPr lang="es-ES" sz="2000" b="1" dirty="0">
                        <a:effectLst/>
                        <a:latin typeface="+mn-lt"/>
                        <a:ea typeface="Batang" pitchFamily="18" charset="-127"/>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spcAft>
                          <a:spcPts val="0"/>
                        </a:spcAft>
                      </a:pPr>
                      <a:r>
                        <a:rPr lang="es-ES" sz="2000" b="1" dirty="0" err="1" smtClean="0">
                          <a:effectLst/>
                          <a:latin typeface="+mn-lt"/>
                          <a:ea typeface="Batang" pitchFamily="18" charset="-127"/>
                        </a:rPr>
                        <a:t>Partner</a:t>
                      </a:r>
                      <a:endParaRPr lang="es-ES" sz="2000" b="1" dirty="0">
                        <a:effectLst/>
                        <a:latin typeface="+mn-lt"/>
                        <a:ea typeface="Batang" pitchFamily="18" charset="-127"/>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spcAft>
                          <a:spcPts val="0"/>
                        </a:spcAft>
                      </a:pPr>
                      <a:r>
                        <a:rPr lang="en-US" sz="2000" b="1" dirty="0" smtClean="0">
                          <a:effectLst/>
                          <a:latin typeface="+mn-lt"/>
                          <a:ea typeface="Batang" pitchFamily="18" charset="-127"/>
                        </a:rPr>
                        <a:t>Country</a:t>
                      </a:r>
                      <a:endParaRPr lang="es-ES" sz="2000" b="1" dirty="0">
                        <a:effectLst/>
                        <a:latin typeface="+mn-lt"/>
                        <a:ea typeface="Batang" pitchFamily="18" charset="-127"/>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r>
                        <a:rPr lang="en-US" sz="2000" dirty="0" smtClean="0">
                          <a:latin typeface="+mn-lt"/>
                        </a:rPr>
                        <a:t>Role</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endParaRPr lang="el-GR" sz="2000" dirty="0">
                        <a:latin typeface="+mn-lt"/>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1</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VILABS </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spcAft>
                          <a:spcPts val="0"/>
                        </a:spcAft>
                      </a:pPr>
                      <a:r>
                        <a:rPr lang="es-ES" sz="2000" i="1" dirty="0" err="1" smtClean="0">
                          <a:effectLst/>
                          <a:latin typeface="+mn-lt"/>
                          <a:ea typeface="Calibri"/>
                        </a:rPr>
                        <a:t>Greece</a:t>
                      </a: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r>
                        <a:rPr lang="en-US" sz="2000" baseline="0" dirty="0" smtClean="0">
                          <a:latin typeface="+mn-lt"/>
                        </a:rPr>
                        <a:t>Coordinator</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rowSpan="5">
                  <a:txBody>
                    <a:bodyPr/>
                    <a:lstStyle/>
                    <a:p>
                      <a:pPr algn="ctr"/>
                      <a:r>
                        <a:rPr lang="en-US" sz="2000" u="none" dirty="0" smtClean="0">
                          <a:latin typeface="+mn-lt"/>
                        </a:rPr>
                        <a:t>Coordination, networking, expert support and dissemination</a:t>
                      </a:r>
                      <a:r>
                        <a:rPr lang="en-US" sz="2000" u="none" baseline="0" dirty="0" smtClean="0">
                          <a:latin typeface="+mn-lt"/>
                        </a:rPr>
                        <a:t> activities</a:t>
                      </a:r>
                    </a:p>
                    <a:p>
                      <a:pPr algn="ctr"/>
                      <a:r>
                        <a:rPr lang="en-US" sz="2000" baseline="0" dirty="0" smtClean="0">
                          <a:latin typeface="+mn-lt"/>
                        </a:rPr>
                        <a:t>190-100 KE (funding 90%)</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2</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University of </a:t>
                      </a:r>
                      <a:r>
                        <a:rPr lang="es-ES" sz="2000" b="0" dirty="0" err="1" smtClean="0">
                          <a:effectLst/>
                          <a:latin typeface="+mn-lt"/>
                          <a:ea typeface="Calibri"/>
                        </a:rPr>
                        <a:t>Cyprus</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spcAft>
                          <a:spcPts val="0"/>
                        </a:spcAft>
                      </a:pPr>
                      <a:r>
                        <a:rPr lang="es-ES" sz="2000" i="1" dirty="0" err="1" smtClean="0">
                          <a:effectLst/>
                          <a:latin typeface="+mn-lt"/>
                          <a:ea typeface="Calibri"/>
                        </a:rPr>
                        <a:t>Cyprus</a:t>
                      </a: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r>
                        <a:rPr lang="en-US" sz="2000" baseline="0" dirty="0" smtClean="0">
                          <a:latin typeface="+mn-lt"/>
                        </a:rPr>
                        <a:t>Technology manager</a:t>
                      </a:r>
                      <a:endParaRPr lang="en-US" sz="20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vMerge="1">
                  <a:txBody>
                    <a:bodyPr/>
                    <a:lstStyle/>
                    <a:p>
                      <a:pPr algn="l"/>
                      <a:endParaRPr lang="en-US" sz="20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3</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Fundación </a:t>
                      </a:r>
                      <a:r>
                        <a:rPr lang="es-ES" sz="2000" b="0" dirty="0" err="1" smtClean="0">
                          <a:effectLst/>
                          <a:latin typeface="+mn-lt"/>
                          <a:ea typeface="Calibri"/>
                        </a:rPr>
                        <a:t>Intras</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spcAft>
                          <a:spcPts val="0"/>
                        </a:spcAft>
                      </a:pPr>
                      <a:r>
                        <a:rPr lang="es-ES" sz="2000" i="1" dirty="0" err="1" smtClean="0">
                          <a:effectLst/>
                          <a:latin typeface="+mn-lt"/>
                          <a:ea typeface="Calibri"/>
                        </a:rPr>
                        <a:t>Spain</a:t>
                      </a: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r>
                        <a:rPr lang="en-US" sz="2000" dirty="0" smtClean="0"/>
                        <a:t>Scientific manager</a:t>
                      </a:r>
                      <a:endParaRPr lang="el-GR" sz="2000" dirty="0"/>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vMerge="1">
                  <a:txBody>
                    <a:bodyPr/>
                    <a:lstStyle/>
                    <a:p>
                      <a:pPr algn="l"/>
                      <a:endParaRPr lang="en-US" sz="20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4</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b="0" dirty="0" err="1" smtClean="0">
                          <a:effectLst/>
                          <a:latin typeface="+mn-lt"/>
                          <a:ea typeface="Calibri"/>
                        </a:rPr>
                        <a:t>Aristotle</a:t>
                      </a:r>
                      <a:r>
                        <a:rPr lang="es-ES" sz="2000" b="0" baseline="0" dirty="0" smtClean="0">
                          <a:effectLst/>
                          <a:latin typeface="+mn-lt"/>
                          <a:ea typeface="Calibri"/>
                        </a:rPr>
                        <a:t> University of </a:t>
                      </a:r>
                      <a:r>
                        <a:rPr lang="es-ES" sz="2000" b="0" baseline="0" dirty="0" err="1" smtClean="0">
                          <a:effectLst/>
                          <a:latin typeface="+mn-lt"/>
                          <a:ea typeface="Calibri"/>
                        </a:rPr>
                        <a:t>Thessaloniki</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spcAft>
                          <a:spcPts val="0"/>
                        </a:spcAft>
                      </a:pPr>
                      <a:r>
                        <a:rPr lang="es-ES" sz="2000" i="1" dirty="0" err="1" smtClean="0">
                          <a:effectLst/>
                          <a:latin typeface="+mn-lt"/>
                          <a:ea typeface="Calibri"/>
                        </a:rPr>
                        <a:t>Greece</a:t>
                      </a: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r>
                        <a:rPr lang="en-US" sz="2000" dirty="0" smtClean="0"/>
                        <a:t>Validation</a:t>
                      </a:r>
                      <a:r>
                        <a:rPr lang="en-US" sz="2000" baseline="0" dirty="0" smtClean="0"/>
                        <a:t> support</a:t>
                      </a:r>
                      <a:endParaRPr lang="el-GR" sz="2000" dirty="0"/>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vMerge="1">
                  <a:txBody>
                    <a:bodyPr/>
                    <a:lstStyle/>
                    <a:p>
                      <a:pPr algn="l"/>
                      <a:endParaRPr lang="en-US" sz="20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5</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effectLst/>
                          <a:latin typeface="+mn-lt"/>
                          <a:ea typeface="Calibri"/>
                        </a:rPr>
                        <a:t>National Technical University Athens</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spcAft>
                          <a:spcPts val="0"/>
                        </a:spcAft>
                      </a:pPr>
                      <a:r>
                        <a:rPr lang="es-ES" sz="2000" i="1" dirty="0" err="1" smtClean="0">
                          <a:effectLst/>
                          <a:latin typeface="+mn-lt"/>
                          <a:ea typeface="Calibri"/>
                        </a:rPr>
                        <a:t>Greece</a:t>
                      </a: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a:txBody>
                    <a:bodyPr/>
                    <a:lstStyle/>
                    <a:p>
                      <a:pPr algn="ctr"/>
                      <a:r>
                        <a:rPr lang="en-US" sz="2000" baseline="0" dirty="0" smtClean="0">
                          <a:latin typeface="+mn-lt"/>
                        </a:rPr>
                        <a:t>Technology manager</a:t>
                      </a:r>
                      <a:endParaRPr lang="en-US" sz="20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c vMerge="1">
                  <a:txBody>
                    <a:bodyPr/>
                    <a:lstStyle/>
                    <a:p>
                      <a:pPr algn="l"/>
                      <a:endParaRPr lang="en-US" sz="20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9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6</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b="1" dirty="0" smtClean="0">
                          <a:effectLst/>
                          <a:latin typeface="+mn-lt"/>
                          <a:ea typeface="Calibri"/>
                        </a:rPr>
                        <a:t>MINISTRY</a:t>
                      </a:r>
                      <a:r>
                        <a:rPr lang="es-ES" sz="2000" b="0" baseline="0" dirty="0" smtClean="0">
                          <a:effectLst/>
                          <a:latin typeface="+mn-lt"/>
                          <a:ea typeface="Calibri"/>
                        </a:rPr>
                        <a:t> OF HEALTH</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ES" sz="2000" i="1" dirty="0" err="1" smtClean="0">
                          <a:effectLst/>
                          <a:latin typeface="+mn-lt"/>
                          <a:ea typeface="Calibri"/>
                        </a:rPr>
                        <a:t>Cyprus</a:t>
                      </a: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rowSpan="7">
                  <a:txBody>
                    <a:bodyPr/>
                    <a:lstStyle/>
                    <a:p>
                      <a:pPr algn="ctr"/>
                      <a:r>
                        <a:rPr lang="en-US" sz="2000" baseline="0" dirty="0" smtClean="0">
                          <a:latin typeface="+mn-lt"/>
                        </a:rPr>
                        <a:t>Public procurers/ Buyers of the solutions</a:t>
                      </a:r>
                      <a:endParaRPr lang="en-US" sz="20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rowSpan="7">
                  <a:txBody>
                    <a:bodyPr/>
                    <a:lstStyle/>
                    <a:p>
                      <a:pPr algn="l"/>
                      <a:r>
                        <a:rPr lang="en-US" sz="2000" u="sng" dirty="0" smtClean="0">
                          <a:latin typeface="+mn-lt"/>
                        </a:rPr>
                        <a:t>Coordination </a:t>
                      </a:r>
                      <a:r>
                        <a:rPr lang="en-US" sz="2000" u="sng" baseline="0" dirty="0" smtClean="0">
                          <a:latin typeface="+mn-lt"/>
                        </a:rPr>
                        <a:t>&amp; </a:t>
                      </a:r>
                      <a:r>
                        <a:rPr lang="en-US" sz="2000" u="sng" baseline="0" dirty="0" err="1" smtClean="0">
                          <a:latin typeface="+mn-lt"/>
                        </a:rPr>
                        <a:t>Mgmt</a:t>
                      </a:r>
                      <a:r>
                        <a:rPr lang="en-US" sz="2000" u="sng" dirty="0" smtClean="0">
                          <a:latin typeface="+mn-lt"/>
                        </a:rPr>
                        <a:t>:</a:t>
                      </a:r>
                      <a:r>
                        <a:rPr lang="en-US" sz="2000" u="sng" baseline="0" dirty="0" smtClean="0">
                          <a:latin typeface="+mn-lt"/>
                        </a:rPr>
                        <a:t> 90KE (funding 90</a:t>
                      </a:r>
                      <a:r>
                        <a:rPr lang="en-US" sz="2000" u="sng" baseline="0" dirty="0" smtClean="0">
                          <a:latin typeface="+mn-lt"/>
                        </a:rPr>
                        <a:t>%): </a:t>
                      </a:r>
                      <a:r>
                        <a:rPr lang="en-US" sz="2000" baseline="0" dirty="0" smtClean="0">
                          <a:latin typeface="+mn-lt"/>
                        </a:rPr>
                        <a:t>Personnel and </a:t>
                      </a:r>
                      <a:r>
                        <a:rPr lang="en-US" sz="2000" baseline="0" dirty="0" smtClean="0">
                          <a:latin typeface="+mn-lt"/>
                        </a:rPr>
                        <a:t>other direct </a:t>
                      </a:r>
                      <a:r>
                        <a:rPr lang="en-US" sz="2000" baseline="0" dirty="0" smtClean="0">
                          <a:latin typeface="+mn-lt"/>
                        </a:rPr>
                        <a:t>costs</a:t>
                      </a:r>
                    </a:p>
                    <a:p>
                      <a:pPr algn="l"/>
                      <a:endParaRPr lang="en-US" sz="2200" baseline="0" dirty="0" smtClean="0">
                        <a:latin typeface="+mn-lt"/>
                      </a:endParaRPr>
                    </a:p>
                    <a:p>
                      <a:pPr algn="l"/>
                      <a:r>
                        <a:rPr lang="en-US" sz="2000" u="sng" kern="1200" baseline="0" dirty="0" smtClean="0">
                          <a:solidFill>
                            <a:schemeClr val="dk1"/>
                          </a:solidFill>
                          <a:latin typeface="+mn-lt"/>
                          <a:ea typeface="+mn-ea"/>
                          <a:cs typeface="+mn-cs"/>
                        </a:rPr>
                        <a:t>Public procurement: 700KE (Funding 90%)</a:t>
                      </a:r>
                    </a:p>
                    <a:p>
                      <a:pPr algn="l"/>
                      <a:r>
                        <a:rPr lang="en-US" sz="2000" kern="1200" baseline="0" dirty="0" smtClean="0">
                          <a:solidFill>
                            <a:schemeClr val="dk1"/>
                          </a:solidFill>
                          <a:latin typeface="+mn-lt"/>
                          <a:ea typeface="+mn-ea"/>
                          <a:cs typeface="+mn-cs"/>
                        </a:rPr>
                        <a:t>EC</a:t>
                      </a:r>
                      <a:r>
                        <a:rPr lang="en-US" sz="2000" kern="1200" baseline="0" dirty="0" smtClean="0">
                          <a:solidFill>
                            <a:schemeClr val="dk1"/>
                          </a:solidFill>
                          <a:latin typeface="+mn-lt"/>
                          <a:ea typeface="+mn-ea"/>
                          <a:cs typeface="+mn-cs"/>
                        </a:rPr>
                        <a:t>: 630KE</a:t>
                      </a:r>
                    </a:p>
                    <a:p>
                      <a:pPr algn="l"/>
                      <a:r>
                        <a:rPr lang="en-US" sz="2000" kern="1200" baseline="0" dirty="0" smtClean="0">
                          <a:solidFill>
                            <a:schemeClr val="dk1"/>
                          </a:solidFill>
                          <a:latin typeface="+mn-lt"/>
                          <a:ea typeface="+mn-ea"/>
                          <a:cs typeface="+mn-cs"/>
                        </a:rPr>
                        <a:t>Procurer: </a:t>
                      </a:r>
                      <a:r>
                        <a:rPr lang="en-US" sz="2000" b="1" kern="1200" baseline="0" dirty="0" smtClean="0">
                          <a:solidFill>
                            <a:schemeClr val="accent2"/>
                          </a:solidFill>
                          <a:latin typeface="+mn-lt"/>
                          <a:ea typeface="+mn-ea"/>
                          <a:cs typeface="+mn-cs"/>
                        </a:rPr>
                        <a:t>70KE</a:t>
                      </a:r>
                      <a:r>
                        <a:rPr lang="en-US" sz="2000" kern="1200" baseline="0" dirty="0" smtClean="0">
                          <a:solidFill>
                            <a:schemeClr val="accent2"/>
                          </a:solidFill>
                          <a:latin typeface="+mn-lt"/>
                          <a:ea typeface="+mn-ea"/>
                          <a:cs typeface="+mn-cs"/>
                        </a:rPr>
                        <a:t> </a:t>
                      </a:r>
                      <a:r>
                        <a:rPr lang="en-US" sz="2000" kern="1200" baseline="0" dirty="0" smtClean="0">
                          <a:solidFill>
                            <a:schemeClr val="accent2"/>
                          </a:solidFill>
                          <a:latin typeface="+mn-lt"/>
                          <a:ea typeface="+mn-ea"/>
                          <a:cs typeface="+mn-cs"/>
                        </a:rPr>
                        <a:t>(</a:t>
                      </a:r>
                      <a:r>
                        <a:rPr lang="en-US" sz="2000" baseline="0" dirty="0" smtClean="0">
                          <a:solidFill>
                            <a:srgbClr val="FF0000"/>
                          </a:solidFill>
                          <a:latin typeface="+mn-lt"/>
                        </a:rPr>
                        <a:t>Co-fund from national, regional or own resources)</a:t>
                      </a:r>
                      <a:endParaRPr lang="en-US" sz="2000" kern="1200" baseline="0" dirty="0" smtClean="0">
                        <a:solidFill>
                          <a:schemeClr val="accent2"/>
                        </a:solidFill>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7</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err="1" smtClean="0">
                          <a:effectLst/>
                          <a:latin typeface="+mn-lt"/>
                          <a:ea typeface="Calibri"/>
                        </a:rPr>
                        <a:t>Castilla</a:t>
                      </a:r>
                      <a:r>
                        <a:rPr lang="en-US" sz="2000" b="0" dirty="0" smtClean="0">
                          <a:effectLst/>
                          <a:latin typeface="+mn-lt"/>
                          <a:ea typeface="Calibri"/>
                        </a:rPr>
                        <a:t> y León </a:t>
                      </a:r>
                      <a:r>
                        <a:rPr lang="en-US" sz="2000" b="1" dirty="0" smtClean="0">
                          <a:effectLst/>
                          <a:latin typeface="+mn-lt"/>
                          <a:ea typeface="Calibri"/>
                        </a:rPr>
                        <a:t>Region</a:t>
                      </a:r>
                      <a:r>
                        <a:rPr lang="en-US" sz="2000" b="0" dirty="0" smtClean="0">
                          <a:effectLst/>
                          <a:latin typeface="+mn-lt"/>
                          <a:ea typeface="Calibri"/>
                        </a:rPr>
                        <a:t>, Managing Authority of Social Services  </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ES" sz="2000" i="1" dirty="0" err="1" smtClean="0">
                          <a:effectLst/>
                          <a:latin typeface="+mn-lt"/>
                          <a:ea typeface="Calibri"/>
                        </a:rPr>
                        <a:t>Spain</a:t>
                      </a: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algn="l"/>
                      <a:endParaRPr lang="en-US" sz="2000" baseline="0" dirty="0" smtClean="0">
                        <a:latin typeface="+mn-lt"/>
                      </a:endParaRPr>
                    </a:p>
                  </a:txBody>
                  <a:tcPr marL="68580" marR="68580" marT="0" marB="0" anchor="ctr">
                    <a:solidFill>
                      <a:schemeClr val="accent1">
                        <a:lumMod val="40000"/>
                        <a:lumOff val="60000"/>
                      </a:schemeClr>
                    </a:solidFill>
                  </a:tcPr>
                </a:tc>
                <a:tc vMerge="1">
                  <a:txBody>
                    <a:bodyPr/>
                    <a:lstStyle/>
                    <a:p>
                      <a:pPr algn="l"/>
                      <a:endParaRPr lang="en-US" sz="2000" kern="1200" baseline="0" dirty="0" smtClean="0">
                        <a:solidFill>
                          <a:schemeClr val="accent2"/>
                        </a:solidFill>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effectLst/>
                          <a:latin typeface="+mn-lt"/>
                          <a:ea typeface="Calibri"/>
                        </a:rPr>
                        <a:t>8</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effectLst/>
                          <a:latin typeface="+mn-lt"/>
                          <a:ea typeface="Calibri"/>
                        </a:rPr>
                        <a:t>Regional</a:t>
                      </a:r>
                      <a:r>
                        <a:rPr lang="en-US" sz="2000" b="0" dirty="0" smtClean="0">
                          <a:effectLst/>
                          <a:latin typeface="+mn-lt"/>
                          <a:ea typeface="Calibri"/>
                        </a:rPr>
                        <a:t> Health Authority Macedonia &amp; Thrace</a:t>
                      </a:r>
                      <a:endParaRPr lang="es-ES" sz="2000" b="0" dirty="0">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s-ES" sz="2000" i="1" dirty="0" err="1" smtClean="0">
                          <a:effectLst/>
                          <a:latin typeface="+mn-lt"/>
                          <a:ea typeface="Calibri"/>
                        </a:rPr>
                        <a:t>Greece</a:t>
                      </a: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algn="l"/>
                      <a:endParaRPr lang="en-US" sz="2000" baseline="0" dirty="0" smtClean="0">
                        <a:latin typeface="+mn-lt"/>
                      </a:endParaRPr>
                    </a:p>
                  </a:txBody>
                  <a:tcPr marL="68580" marR="68580" marT="0" marB="0" anchor="ctr">
                    <a:solidFill>
                      <a:schemeClr val="accent1">
                        <a:lumMod val="40000"/>
                        <a:lumOff val="60000"/>
                      </a:schemeClr>
                    </a:solidFill>
                  </a:tcPr>
                </a:tc>
                <a:tc vMerge="1">
                  <a:txBody>
                    <a:bodyPr/>
                    <a:lstStyle/>
                    <a:p>
                      <a:pPr algn="l"/>
                      <a:endParaRPr lang="en-US" sz="22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solidFill>
                            <a:schemeClr val="accent2"/>
                          </a:solidFill>
                          <a:effectLst/>
                          <a:latin typeface="+mn-lt"/>
                          <a:ea typeface="Calibri"/>
                        </a:rPr>
                        <a:t>9</a:t>
                      </a:r>
                      <a:endParaRPr lang="es-ES" sz="2000" b="0" dirty="0">
                        <a:solidFill>
                          <a:schemeClr val="accent2"/>
                        </a:solidFill>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rowSpan="4">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solidFill>
                            <a:schemeClr val="accent2"/>
                          </a:solidFill>
                          <a:effectLst/>
                          <a:latin typeface="+mn-lt"/>
                          <a:ea typeface="Calibri"/>
                        </a:rPr>
                        <a:t>National or Regional Government/Health department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0" dirty="0" smtClean="0">
                          <a:solidFill>
                            <a:schemeClr val="accent2"/>
                          </a:solidFill>
                          <a:effectLst/>
                          <a:latin typeface="+mn-lt"/>
                          <a:ea typeface="Calibri"/>
                        </a:rPr>
                        <a:t> </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solidFill>
                            <a:schemeClr val="accent2"/>
                          </a:solidFill>
                          <a:effectLst/>
                          <a:latin typeface="+mn-lt"/>
                          <a:ea typeface="Calibri"/>
                        </a:rPr>
                        <a:t>Public healthcare organisation</a:t>
                      </a:r>
                    </a:p>
                  </a:txBody>
                  <a:tcPr marL="68580" marR="68580" marT="0" marB="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algn="l"/>
                      <a:endParaRPr lang="en-US" sz="2000" baseline="0" dirty="0" smtClean="0">
                        <a:latin typeface="+mn-lt"/>
                      </a:endParaRPr>
                    </a:p>
                  </a:txBody>
                  <a:tcPr marL="68580" marR="68580" marT="0" marB="0" anchor="ctr">
                    <a:solidFill>
                      <a:schemeClr val="accent1">
                        <a:lumMod val="40000"/>
                        <a:lumOff val="60000"/>
                      </a:schemeClr>
                    </a:solidFill>
                  </a:tcPr>
                </a:tc>
                <a:tc vMerge="1">
                  <a:txBody>
                    <a:bodyPr/>
                    <a:lstStyle/>
                    <a:p>
                      <a:pPr algn="l"/>
                      <a:endParaRPr lang="en-US" sz="2000" kern="1200" baseline="0" dirty="0" smtClean="0">
                        <a:solidFill>
                          <a:schemeClr val="accent2"/>
                        </a:solidFill>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solidFill>
                            <a:schemeClr val="accent2"/>
                          </a:solidFill>
                          <a:effectLst/>
                          <a:latin typeface="+mn-lt"/>
                          <a:ea typeface="Calibri"/>
                        </a:rPr>
                        <a:t>10</a:t>
                      </a:r>
                      <a:endParaRPr lang="es-ES" sz="2000" b="0" dirty="0">
                        <a:solidFill>
                          <a:schemeClr val="accent2"/>
                        </a:solidFill>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0" dirty="0" smtClean="0">
                        <a:solidFill>
                          <a:schemeClr val="accent2"/>
                        </a:solidFill>
                        <a:effectLst/>
                        <a:latin typeface="+mn-lt"/>
                        <a:ea typeface="Calibri"/>
                      </a:endParaRPr>
                    </a:p>
                  </a:txBody>
                  <a:tcPr marL="68580" marR="68580" marT="0" marB="0">
                    <a:solidFill>
                      <a:schemeClr val="accent1">
                        <a:lumMod val="40000"/>
                        <a:lumOff val="60000"/>
                      </a:schemeClr>
                    </a:solidFill>
                  </a:tcPr>
                </a:tc>
                <a:tc>
                  <a:txBody>
                    <a:bodyPr/>
                    <a:lstStyle/>
                    <a:p>
                      <a:pPr algn="ctr">
                        <a:spcAft>
                          <a:spcPts val="0"/>
                        </a:spcAft>
                      </a:pP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algn="l"/>
                      <a:endParaRPr lang="en-US" sz="2000" baseline="0" dirty="0" smtClean="0">
                        <a:latin typeface="+mn-lt"/>
                      </a:endParaRPr>
                    </a:p>
                  </a:txBody>
                  <a:tcPr marL="68580" marR="68580" marT="0" marB="0" anchor="ctr">
                    <a:solidFill>
                      <a:schemeClr val="accent1">
                        <a:lumMod val="40000"/>
                        <a:lumOff val="60000"/>
                      </a:schemeClr>
                    </a:solidFill>
                  </a:tcPr>
                </a:tc>
                <a:tc vMerge="1">
                  <a:txBody>
                    <a:bodyPr/>
                    <a:lstStyle/>
                    <a:p>
                      <a:pPr algn="l"/>
                      <a:endParaRPr lang="en-US" sz="22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2700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solidFill>
                            <a:schemeClr val="accent2"/>
                          </a:solidFill>
                          <a:effectLst/>
                          <a:latin typeface="+mn-lt"/>
                          <a:ea typeface="Calibri"/>
                        </a:rPr>
                        <a:t>11</a:t>
                      </a:r>
                      <a:endParaRPr lang="es-ES" sz="2000" b="0" dirty="0">
                        <a:solidFill>
                          <a:schemeClr val="accent2"/>
                        </a:solidFill>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0" dirty="0" smtClean="0">
                        <a:effectLst/>
                        <a:latin typeface="+mn-lt"/>
                        <a:ea typeface="Calibri"/>
                      </a:endParaRPr>
                    </a:p>
                  </a:txBody>
                  <a:tcPr marL="68580" marR="68580" marT="0" marB="0">
                    <a:solidFill>
                      <a:schemeClr val="accent1">
                        <a:lumMod val="40000"/>
                        <a:lumOff val="60000"/>
                      </a:schemeClr>
                    </a:solidFill>
                  </a:tcPr>
                </a:tc>
                <a:tc>
                  <a:txBody>
                    <a:bodyPr/>
                    <a:lstStyle/>
                    <a:p>
                      <a:pPr algn="ctr">
                        <a:spcAft>
                          <a:spcPts val="0"/>
                        </a:spcAft>
                      </a:pP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algn="l"/>
                      <a:endParaRPr lang="en-US" sz="20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algn="l"/>
                      <a:endParaRPr lang="en-US" sz="2000" kern="1200" baseline="0" dirty="0" smtClean="0">
                        <a:solidFill>
                          <a:schemeClr val="accent2"/>
                        </a:solidFill>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0" dirty="0" smtClean="0">
                          <a:solidFill>
                            <a:schemeClr val="accent2"/>
                          </a:solidFill>
                          <a:effectLst/>
                          <a:latin typeface="+mn-lt"/>
                          <a:ea typeface="Calibri"/>
                        </a:rPr>
                        <a:t>12</a:t>
                      </a:r>
                      <a:endParaRPr lang="es-ES" sz="2000" b="0" dirty="0">
                        <a:solidFill>
                          <a:schemeClr val="accent2"/>
                        </a:solidFill>
                        <a:effectLst/>
                        <a:latin typeface="+mn-lt"/>
                        <a:ea typeface="Calibri"/>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0" dirty="0" smtClean="0">
                        <a:effectLst/>
                        <a:latin typeface="+mn-lt"/>
                        <a:ea typeface="Calibri"/>
                      </a:endParaRPr>
                    </a:p>
                  </a:txBody>
                  <a:tcPr marL="68580" marR="68580" marT="0" marB="0">
                    <a:solidFill>
                      <a:schemeClr val="accent1">
                        <a:lumMod val="40000"/>
                        <a:lumOff val="60000"/>
                      </a:schemeClr>
                    </a:solidFill>
                  </a:tcPr>
                </a:tc>
                <a:tc>
                  <a:txBody>
                    <a:bodyPr/>
                    <a:lstStyle/>
                    <a:p>
                      <a:pPr algn="ctr">
                        <a:spcAft>
                          <a:spcPts val="0"/>
                        </a:spcAft>
                      </a:pPr>
                      <a:endParaRPr lang="es-ES" sz="2000" i="1" dirty="0">
                        <a:effectLst/>
                        <a:latin typeface="+mn-lt"/>
                        <a:ea typeface="Calibri"/>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algn="l"/>
                      <a:endParaRPr lang="en-US" sz="20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algn="l"/>
                      <a:endParaRPr lang="en-US" sz="2200" baseline="0" dirty="0" smtClean="0">
                        <a:latin typeface="+mn-lt"/>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2041263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8786" y="1644988"/>
            <a:ext cx="8229600" cy="4525963"/>
          </a:xfrm>
        </p:spPr>
        <p:txBody>
          <a:bodyPr>
            <a:noAutofit/>
          </a:bodyPr>
          <a:lstStyle/>
          <a:p>
            <a:pPr marL="0" indent="0" algn="ctr">
              <a:buNone/>
            </a:pPr>
            <a:endParaRPr lang="es-ES" b="1" dirty="0">
              <a:solidFill>
                <a:schemeClr val="tx2">
                  <a:lumMod val="75000"/>
                </a:schemeClr>
              </a:solidFill>
              <a:latin typeface="Papyrus" pitchFamily="66" charset="0"/>
            </a:endParaRPr>
          </a:p>
          <a:p>
            <a:pPr marL="0" indent="0" algn="ctr">
              <a:buNone/>
            </a:pPr>
            <a:r>
              <a:rPr lang="es-ES" sz="2800" b="1" dirty="0" smtClean="0">
                <a:solidFill>
                  <a:schemeClr val="tx2">
                    <a:lumMod val="75000"/>
                  </a:schemeClr>
                </a:solidFill>
              </a:rPr>
              <a:t>THANK </a:t>
            </a:r>
            <a:r>
              <a:rPr lang="es-ES" sz="2800" b="1" dirty="0" smtClean="0">
                <a:solidFill>
                  <a:schemeClr val="tx2">
                    <a:lumMod val="75000"/>
                  </a:schemeClr>
                </a:solidFill>
              </a:rPr>
              <a:t>YOU</a:t>
            </a:r>
          </a:p>
          <a:p>
            <a:pPr marL="0" indent="0">
              <a:buNone/>
            </a:pPr>
            <a:endParaRPr lang="es-ES" dirty="0">
              <a:solidFill>
                <a:schemeClr val="tx2">
                  <a:lumMod val="75000"/>
                </a:schemeClr>
              </a:solidFill>
            </a:endParaRPr>
          </a:p>
          <a:p>
            <a:pPr marL="0" indent="0" algn="ctr">
              <a:buNone/>
            </a:pPr>
            <a:r>
              <a:rPr lang="es-ES" sz="2800" dirty="0" smtClean="0">
                <a:solidFill>
                  <a:srgbClr val="7030A0"/>
                </a:solidFill>
              </a:rPr>
              <a:t>	</a:t>
            </a:r>
            <a:r>
              <a:rPr lang="es-ES" sz="2800" dirty="0" smtClean="0">
                <a:solidFill>
                  <a:schemeClr val="tx1"/>
                </a:solidFill>
              </a:rPr>
              <a:t>Vasiliki Moumtzi – </a:t>
            </a:r>
            <a:r>
              <a:rPr lang="es-ES" sz="2800" dirty="0" smtClean="0">
                <a:solidFill>
                  <a:srgbClr val="7030A0"/>
                </a:solidFill>
                <a:hlinkClick r:id="rId3"/>
              </a:rPr>
              <a:t>mova@vilabs.eu</a:t>
            </a:r>
            <a:r>
              <a:rPr lang="es-ES" sz="2800" dirty="0" smtClean="0">
                <a:solidFill>
                  <a:srgbClr val="7030A0"/>
                </a:solidFill>
              </a:rPr>
              <a:t> </a:t>
            </a:r>
          </a:p>
          <a:p>
            <a:pPr algn="ctr"/>
            <a:endParaRPr lang="en-US" dirty="0" smtClean="0"/>
          </a:p>
          <a:p>
            <a:pPr algn="ctr"/>
            <a:r>
              <a:rPr lang="el-GR" dirty="0" smtClean="0"/>
              <a:t>Executive </a:t>
            </a:r>
            <a:r>
              <a:rPr lang="el-GR" dirty="0" err="1" smtClean="0"/>
              <a:t>Manager</a:t>
            </a:r>
            <a:r>
              <a:rPr lang="en-US" dirty="0" smtClean="0"/>
              <a:t>, ViLabs</a:t>
            </a:r>
            <a:endParaRPr lang="el-GR" dirty="0"/>
          </a:p>
          <a:p>
            <a:pPr algn="ctr"/>
            <a:r>
              <a:rPr lang="el-GR" dirty="0"/>
              <a:t> </a:t>
            </a:r>
            <a:r>
              <a:rPr lang="el-GR" dirty="0" smtClean="0"/>
              <a:t>A</a:t>
            </a:r>
            <a:r>
              <a:rPr lang="el-GR" dirty="0"/>
              <a:t>: </a:t>
            </a:r>
            <a:r>
              <a:rPr lang="el-GR" dirty="0" err="1"/>
              <a:t>Technopolis</a:t>
            </a:r>
            <a:r>
              <a:rPr lang="el-GR" dirty="0"/>
              <a:t> ICT </a:t>
            </a:r>
            <a:r>
              <a:rPr lang="el-GR" dirty="0" err="1"/>
              <a:t>Business</a:t>
            </a:r>
            <a:r>
              <a:rPr lang="el-GR" dirty="0"/>
              <a:t> </a:t>
            </a:r>
            <a:r>
              <a:rPr lang="el-GR" dirty="0" err="1"/>
              <a:t>Park</a:t>
            </a:r>
            <a:r>
              <a:rPr lang="el-GR" dirty="0"/>
              <a:t>, </a:t>
            </a:r>
            <a:r>
              <a:rPr lang="el-GR" dirty="0" err="1"/>
              <a:t>Thessaloniki</a:t>
            </a:r>
            <a:r>
              <a:rPr lang="el-GR" dirty="0"/>
              <a:t>, </a:t>
            </a:r>
            <a:r>
              <a:rPr lang="el-GR" dirty="0" err="1" smtClean="0"/>
              <a:t>Greece</a:t>
            </a:r>
            <a:endParaRPr lang="el-GR" dirty="0"/>
          </a:p>
          <a:p>
            <a:pPr algn="ctr"/>
            <a:r>
              <a:rPr lang="el-GR" dirty="0"/>
              <a:t>P: +30 2310.365.185 , F: +30 2310.365.186</a:t>
            </a:r>
          </a:p>
          <a:p>
            <a:pPr algn="ctr"/>
            <a:r>
              <a:rPr lang="el-GR" dirty="0" smtClean="0"/>
              <a:t>W</a:t>
            </a:r>
            <a:r>
              <a:rPr lang="el-GR" dirty="0"/>
              <a:t>: </a:t>
            </a:r>
            <a:r>
              <a:rPr lang="el-GR" u="sng" dirty="0">
                <a:hlinkClick r:id="rId4"/>
              </a:rPr>
              <a:t>www.vilabs.eu</a:t>
            </a:r>
            <a:r>
              <a:rPr lang="el-GR" dirty="0"/>
              <a:t> </a:t>
            </a:r>
          </a:p>
          <a:p>
            <a:pPr algn="ctr"/>
            <a:r>
              <a:rPr lang="el-GR" dirty="0"/>
              <a:t>Skype: </a:t>
            </a:r>
            <a:r>
              <a:rPr lang="el-GR" dirty="0" err="1"/>
              <a:t>napvas</a:t>
            </a:r>
            <a:endParaRPr lang="el-GR" dirty="0"/>
          </a:p>
          <a:p>
            <a:pPr marL="0" indent="0" algn="ctr">
              <a:buNone/>
            </a:pPr>
            <a:endParaRPr lang="es-ES" dirty="0" smtClean="0">
              <a:solidFill>
                <a:schemeClr val="tx2">
                  <a:lumMod val="75000"/>
                </a:schemeClr>
              </a:solidFill>
            </a:endParaRPr>
          </a:p>
        </p:txBody>
      </p:sp>
    </p:spTree>
    <p:extLst>
      <p:ext uri="{BB962C8B-B14F-4D97-AF65-F5344CB8AC3E}">
        <p14:creationId xmlns:p14="http://schemas.microsoft.com/office/powerpoint/2010/main" val="3915997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342406" y="3211409"/>
            <a:ext cx="6657391" cy="770384"/>
          </a:xfrm>
        </p:spPr>
        <p:txBody>
          <a:bodyPr>
            <a:normAutofit fontScale="92500" lnSpcReduction="10000"/>
          </a:bodyPr>
          <a:lstStyle/>
          <a:p>
            <a:r>
              <a:rPr lang="en-GB" sz="5800" b="1" dirty="0" err="1" smtClean="0">
                <a:solidFill>
                  <a:srgbClr val="0070C0"/>
                </a:solidFill>
                <a:cs typeface="Latha" pitchFamily="2"/>
              </a:rPr>
              <a:t>PROHEALthcare</a:t>
            </a:r>
            <a:endParaRPr lang="en-GB" sz="5800" b="1" dirty="0" smtClean="0">
              <a:solidFill>
                <a:srgbClr val="0070C0"/>
              </a:solidFill>
              <a:cs typeface="Latha" pitchFamily="2"/>
            </a:endParaRPr>
          </a:p>
        </p:txBody>
      </p:sp>
      <p:sp>
        <p:nvSpPr>
          <p:cNvPr id="2" name="1 Título"/>
          <p:cNvSpPr>
            <a:spLocks noGrp="1"/>
          </p:cNvSpPr>
          <p:nvPr>
            <p:ph type="ctrTitle"/>
          </p:nvPr>
        </p:nvSpPr>
        <p:spPr>
          <a:xfrm>
            <a:off x="2018849" y="248386"/>
            <a:ext cx="7772400" cy="2448272"/>
          </a:xfrm>
        </p:spPr>
        <p:txBody>
          <a:bodyPr>
            <a:normAutofit/>
          </a:bodyPr>
          <a:lstStyle/>
          <a:p>
            <a:r>
              <a:rPr lang="en-US" sz="3200" dirty="0" smtClean="0">
                <a:solidFill>
                  <a:schemeClr val="accent6">
                    <a:lumMod val="75000"/>
                  </a:schemeClr>
                </a:solidFill>
                <a:latin typeface="Aharoni" pitchFamily="2" charset="-79"/>
                <a:cs typeface="Aharoni" pitchFamily="2" charset="-79"/>
              </a:rPr>
              <a:t>Patients </a:t>
            </a:r>
            <a:r>
              <a:rPr lang="en-US" sz="3200" dirty="0">
                <a:solidFill>
                  <a:schemeClr val="accent6">
                    <a:lumMod val="75000"/>
                  </a:schemeClr>
                </a:solidFill>
                <a:latin typeface="Aharoni" pitchFamily="2" charset="-79"/>
                <a:cs typeface="Aharoni" pitchFamily="2" charset="-79"/>
              </a:rPr>
              <a:t>empowerment in managing their health and chronic diseases </a:t>
            </a:r>
            <a:r>
              <a:rPr lang="en-US" sz="3200" dirty="0" smtClean="0">
                <a:solidFill>
                  <a:schemeClr val="accent6">
                    <a:lumMod val="75000"/>
                  </a:schemeClr>
                </a:solidFill>
                <a:latin typeface="Aharoni" pitchFamily="2" charset="-79"/>
                <a:cs typeface="Aharoni" pitchFamily="2" charset="-79"/>
              </a:rPr>
              <a:t>through </a:t>
            </a:r>
            <a:r>
              <a:rPr lang="en-US" sz="3200" dirty="0">
                <a:solidFill>
                  <a:schemeClr val="accent6">
                    <a:lumMod val="75000"/>
                  </a:schemeClr>
                </a:solidFill>
                <a:latin typeface="Aharoni" pitchFamily="2" charset="-79"/>
                <a:cs typeface="Aharoni" pitchFamily="2" charset="-79"/>
              </a:rPr>
              <a:t>open innovative </a:t>
            </a:r>
            <a:r>
              <a:rPr lang="en-US" sz="3200" dirty="0" smtClean="0">
                <a:solidFill>
                  <a:schemeClr val="accent6">
                    <a:lumMod val="75000"/>
                  </a:schemeClr>
                </a:solidFill>
                <a:latin typeface="Aharoni" pitchFamily="2" charset="-79"/>
                <a:cs typeface="Aharoni" pitchFamily="2" charset="-79"/>
              </a:rPr>
              <a:t>services</a:t>
            </a:r>
            <a:br>
              <a:rPr lang="en-US" sz="3200" dirty="0" smtClean="0">
                <a:solidFill>
                  <a:schemeClr val="accent6">
                    <a:lumMod val="75000"/>
                  </a:schemeClr>
                </a:solidFill>
                <a:latin typeface="Aharoni" pitchFamily="2" charset="-79"/>
                <a:cs typeface="Aharoni" pitchFamily="2" charset="-79"/>
              </a:rPr>
            </a:br>
            <a:endParaRPr lang="es-ES" sz="3200" dirty="0">
              <a:solidFill>
                <a:schemeClr val="accent6">
                  <a:lumMod val="75000"/>
                </a:schemeClr>
              </a:solidFill>
              <a:latin typeface="Aharoni" pitchFamily="2" charset="-79"/>
              <a:cs typeface="Aharoni" pitchFamily="2" charset="-79"/>
            </a:endParaRPr>
          </a:p>
        </p:txBody>
      </p:sp>
      <p:sp>
        <p:nvSpPr>
          <p:cNvPr id="6" name="2 Subtítulo"/>
          <p:cNvSpPr txBox="1">
            <a:spLocks/>
          </p:cNvSpPr>
          <p:nvPr/>
        </p:nvSpPr>
        <p:spPr>
          <a:xfrm>
            <a:off x="2207568" y="4509120"/>
            <a:ext cx="6522518" cy="838944"/>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endParaRPr lang="en-US" dirty="0"/>
          </a:p>
        </p:txBody>
      </p:sp>
      <p:sp>
        <p:nvSpPr>
          <p:cNvPr id="8" name="2 Subtítulo"/>
          <p:cNvSpPr txBox="1">
            <a:spLocks/>
          </p:cNvSpPr>
          <p:nvPr/>
        </p:nvSpPr>
        <p:spPr>
          <a:xfrm>
            <a:off x="1683803" y="5169925"/>
            <a:ext cx="7315994" cy="1198984"/>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l"/>
            <a:r>
              <a:rPr lang="en-US" sz="2000" b="1" dirty="0" smtClean="0">
                <a:solidFill>
                  <a:srgbClr val="0070C0"/>
                </a:solidFill>
                <a:latin typeface="+mj-lt"/>
                <a:cs typeface="Latha" pitchFamily="2"/>
              </a:rPr>
              <a:t>Deadline:16-02-2016</a:t>
            </a:r>
            <a:endParaRPr lang="en-US" sz="2000" b="1" dirty="0">
              <a:solidFill>
                <a:srgbClr val="0070C0"/>
              </a:solidFill>
              <a:latin typeface="+mj-lt"/>
              <a:cs typeface="Latha" pitchFamily="2"/>
            </a:endParaRPr>
          </a:p>
          <a:p>
            <a:pPr algn="l"/>
            <a:r>
              <a:rPr lang="en-US" sz="2000" b="1" dirty="0">
                <a:solidFill>
                  <a:srgbClr val="0070C0"/>
                </a:solidFill>
                <a:latin typeface="+mj-lt"/>
                <a:cs typeface="Latha" pitchFamily="2"/>
              </a:rPr>
              <a:t>Instrument: PCP </a:t>
            </a:r>
            <a:r>
              <a:rPr lang="en-US" sz="2000" b="1" dirty="0" smtClean="0">
                <a:solidFill>
                  <a:srgbClr val="0070C0"/>
                </a:solidFill>
                <a:latin typeface="+mj-lt"/>
                <a:cs typeface="Latha" pitchFamily="2"/>
              </a:rPr>
              <a:t>(</a:t>
            </a:r>
            <a:r>
              <a:rPr lang="en-US" sz="2000" b="1" dirty="0" smtClean="0">
                <a:solidFill>
                  <a:srgbClr val="0070C0"/>
                </a:solidFill>
                <a:latin typeface="+mj-lt"/>
                <a:cs typeface="Latha" pitchFamily="2"/>
              </a:rPr>
              <a:t>90% FUNDING)</a:t>
            </a:r>
            <a:endParaRPr lang="en-US" sz="2000" b="1" dirty="0">
              <a:solidFill>
                <a:srgbClr val="0070C0"/>
              </a:solidFill>
              <a:latin typeface="+mj-lt"/>
              <a:cs typeface="Latha" pitchFamily="2"/>
            </a:endParaRPr>
          </a:p>
          <a:p>
            <a:pPr algn="l"/>
            <a:r>
              <a:rPr lang="en-US" sz="2000" b="1" dirty="0">
                <a:solidFill>
                  <a:srgbClr val="0070C0"/>
                </a:solidFill>
                <a:latin typeface="+mj-lt"/>
                <a:cs typeface="Latha" pitchFamily="2"/>
              </a:rPr>
              <a:t>Available: </a:t>
            </a:r>
            <a:r>
              <a:rPr lang="en-US" sz="2000" b="1" dirty="0" smtClean="0">
                <a:solidFill>
                  <a:srgbClr val="0070C0"/>
                </a:solidFill>
                <a:latin typeface="+mj-lt"/>
                <a:cs typeface="Latha" pitchFamily="2"/>
              </a:rPr>
              <a:t>18 </a:t>
            </a:r>
            <a:r>
              <a:rPr lang="en-US" sz="2000" b="1" dirty="0">
                <a:solidFill>
                  <a:srgbClr val="0070C0"/>
                </a:solidFill>
                <a:latin typeface="+mj-lt"/>
                <a:cs typeface="Latha" pitchFamily="2"/>
              </a:rPr>
              <a:t>ME </a:t>
            </a:r>
          </a:p>
          <a:p>
            <a:pPr algn="l"/>
            <a:endParaRPr lang="en-US" sz="2800" b="1" dirty="0">
              <a:solidFill>
                <a:srgbClr val="0070C0"/>
              </a:solidFill>
              <a:latin typeface="+mj-lt"/>
              <a:cs typeface="Latha" pitchFamily="2"/>
            </a:endParaRPr>
          </a:p>
        </p:txBody>
      </p:sp>
      <p:sp>
        <p:nvSpPr>
          <p:cNvPr id="7" name="2 Subtítulo"/>
          <p:cNvSpPr txBox="1">
            <a:spLocks/>
          </p:cNvSpPr>
          <p:nvPr/>
        </p:nvSpPr>
        <p:spPr>
          <a:xfrm>
            <a:off x="1276711" y="4496544"/>
            <a:ext cx="9614474" cy="170304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r>
              <a:rPr lang="en-US" b="1" u="sng" dirty="0" smtClean="0">
                <a:solidFill>
                  <a:srgbClr val="0070C0"/>
                </a:solidFill>
                <a:cs typeface="Latha" pitchFamily="2"/>
              </a:rPr>
              <a:t>SC1-PM-12–2016</a:t>
            </a:r>
            <a:r>
              <a:rPr lang="en-US" b="1" u="sng" dirty="0">
                <a:solidFill>
                  <a:srgbClr val="0070C0"/>
                </a:solidFill>
                <a:cs typeface="Latha" pitchFamily="2"/>
              </a:rPr>
              <a:t>: </a:t>
            </a:r>
            <a:r>
              <a:rPr lang="en-US" b="1" dirty="0">
                <a:solidFill>
                  <a:srgbClr val="0070C0"/>
                </a:solidFill>
                <a:cs typeface="Latha" pitchFamily="2"/>
              </a:rPr>
              <a:t>PCP - eHealth innovation in empowering the patient  </a:t>
            </a:r>
          </a:p>
        </p:txBody>
      </p:sp>
    </p:spTree>
    <p:extLst>
      <p:ext uri="{BB962C8B-B14F-4D97-AF65-F5344CB8AC3E}">
        <p14:creationId xmlns:p14="http://schemas.microsoft.com/office/powerpoint/2010/main" val="3146007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solidFill>
                  <a:schemeClr val="accent6">
                    <a:lumMod val="75000"/>
                  </a:schemeClr>
                </a:solidFill>
                <a:effectLst>
                  <a:outerShdw blurRad="38100" dist="38100" dir="2700000" algn="tl">
                    <a:srgbClr val="000000">
                      <a:alpha val="43137"/>
                    </a:srgbClr>
                  </a:outerShdw>
                </a:effectLst>
              </a:rPr>
              <a:t>PCP </a:t>
            </a:r>
            <a:r>
              <a:rPr lang="es-ES" b="1" dirty="0" err="1" smtClean="0">
                <a:solidFill>
                  <a:schemeClr val="accent6">
                    <a:lumMod val="75000"/>
                  </a:schemeClr>
                </a:solidFill>
                <a:effectLst>
                  <a:outerShdw blurRad="38100" dist="38100" dir="2700000" algn="tl">
                    <a:srgbClr val="000000">
                      <a:alpha val="43137"/>
                    </a:srgbClr>
                  </a:outerShdw>
                </a:effectLst>
              </a:rPr>
              <a:t>projects</a:t>
            </a:r>
            <a:endParaRPr lang="es-ES" b="1" dirty="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989044" y="1886648"/>
            <a:ext cx="10804849" cy="4641379"/>
          </a:xfrm>
        </p:spPr>
        <p:txBody>
          <a:bodyPr>
            <a:noAutofit/>
          </a:bodyPr>
          <a:lstStyle/>
          <a:p>
            <a:pPr marL="0" indent="0" algn="just">
              <a:spcBef>
                <a:spcPts val="600"/>
              </a:spcBef>
              <a:spcAft>
                <a:spcPts val="1200"/>
              </a:spcAft>
              <a:buClr>
                <a:srgbClr val="00B050"/>
              </a:buClr>
              <a:buNone/>
            </a:pPr>
            <a:r>
              <a:rPr lang="en-US" sz="2800" dirty="0" smtClean="0">
                <a:solidFill>
                  <a:schemeClr val="tx2">
                    <a:lumMod val="75000"/>
                  </a:schemeClr>
                </a:solidFill>
                <a:ea typeface="Batang" pitchFamily="18" charset="-127"/>
              </a:rPr>
              <a:t>Pre-Commercial </a:t>
            </a:r>
            <a:r>
              <a:rPr lang="en-US" sz="2800" dirty="0">
                <a:solidFill>
                  <a:schemeClr val="tx2">
                    <a:lumMod val="75000"/>
                  </a:schemeClr>
                </a:solidFill>
                <a:ea typeface="Batang" pitchFamily="18" charset="-127"/>
              </a:rPr>
              <a:t>procurement (</a:t>
            </a:r>
            <a:r>
              <a:rPr lang="en-US" sz="2800" b="1" dirty="0">
                <a:solidFill>
                  <a:schemeClr val="tx2">
                    <a:lumMod val="75000"/>
                  </a:schemeClr>
                </a:solidFill>
                <a:ea typeface="Batang" pitchFamily="18" charset="-127"/>
              </a:rPr>
              <a:t>PCP</a:t>
            </a:r>
            <a:r>
              <a:rPr lang="en-US" sz="2800" dirty="0">
                <a:solidFill>
                  <a:schemeClr val="tx2">
                    <a:lumMod val="75000"/>
                  </a:schemeClr>
                </a:solidFill>
                <a:ea typeface="Batang" pitchFamily="18" charset="-127"/>
              </a:rPr>
              <a:t>) is an approach for </a:t>
            </a:r>
            <a:r>
              <a:rPr lang="en-US" sz="2800" b="1" dirty="0" smtClean="0">
                <a:solidFill>
                  <a:schemeClr val="tx2">
                    <a:lumMod val="75000"/>
                  </a:schemeClr>
                </a:solidFill>
                <a:ea typeface="Batang" pitchFamily="18" charset="-127"/>
              </a:rPr>
              <a:t>PUBLIC organisation</a:t>
            </a:r>
            <a:r>
              <a:rPr lang="en-US" sz="2800" dirty="0" smtClean="0">
                <a:solidFill>
                  <a:schemeClr val="tx2">
                    <a:lumMod val="75000"/>
                  </a:schemeClr>
                </a:solidFill>
                <a:ea typeface="Batang" pitchFamily="18" charset="-127"/>
              </a:rPr>
              <a:t> in </a:t>
            </a:r>
            <a:r>
              <a:rPr lang="en-US" sz="2800" b="1" dirty="0" smtClean="0">
                <a:solidFill>
                  <a:schemeClr val="tx2">
                    <a:lumMod val="75000"/>
                  </a:schemeClr>
                </a:solidFill>
                <a:ea typeface="Batang" pitchFamily="18" charset="-127"/>
              </a:rPr>
              <a:t>procuring </a:t>
            </a:r>
            <a:r>
              <a:rPr lang="en-US" sz="2800" b="1" dirty="0">
                <a:solidFill>
                  <a:schemeClr val="tx2">
                    <a:lumMod val="75000"/>
                  </a:schemeClr>
                </a:solidFill>
                <a:ea typeface="Batang" pitchFamily="18" charset="-127"/>
              </a:rPr>
              <a:t>R&amp;D services</a:t>
            </a:r>
            <a:r>
              <a:rPr lang="en-US" sz="2800" dirty="0">
                <a:solidFill>
                  <a:schemeClr val="tx2">
                    <a:lumMod val="75000"/>
                  </a:schemeClr>
                </a:solidFill>
                <a:ea typeface="Batang" pitchFamily="18" charset="-127"/>
              </a:rPr>
              <a:t> which enables public procurers to:</a:t>
            </a:r>
          </a:p>
          <a:p>
            <a:pPr lvl="1" algn="just">
              <a:spcBef>
                <a:spcPts val="600"/>
              </a:spcBef>
              <a:spcAft>
                <a:spcPts val="600"/>
              </a:spcAft>
              <a:buClr>
                <a:srgbClr val="00B050"/>
              </a:buClr>
              <a:buFont typeface="Courier New" panose="02070309020205020404" pitchFamily="49" charset="0"/>
              <a:buChar char="o"/>
            </a:pPr>
            <a:r>
              <a:rPr lang="en-US" sz="2400" dirty="0" smtClean="0">
                <a:solidFill>
                  <a:schemeClr val="tx2">
                    <a:lumMod val="75000"/>
                  </a:schemeClr>
                </a:solidFill>
                <a:ea typeface="Batang" pitchFamily="18" charset="-127"/>
              </a:rPr>
              <a:t>Share </a:t>
            </a:r>
            <a:r>
              <a:rPr lang="en-US" sz="2400" dirty="0">
                <a:solidFill>
                  <a:schemeClr val="tx2">
                    <a:lumMod val="75000"/>
                  </a:schemeClr>
                </a:solidFill>
                <a:ea typeface="Batang" pitchFamily="18" charset="-127"/>
              </a:rPr>
              <a:t>the risks and benefits of designing, prototyping and testing new products and services with the suppliers; </a:t>
            </a:r>
            <a:endParaRPr lang="en-US" sz="2400" dirty="0" smtClean="0">
              <a:solidFill>
                <a:schemeClr val="tx2">
                  <a:lumMod val="75000"/>
                </a:schemeClr>
              </a:solidFill>
              <a:ea typeface="Batang" pitchFamily="18" charset="-127"/>
            </a:endParaRPr>
          </a:p>
          <a:p>
            <a:pPr lvl="1" algn="just">
              <a:spcBef>
                <a:spcPts val="600"/>
              </a:spcBef>
              <a:spcAft>
                <a:spcPts val="600"/>
              </a:spcAft>
              <a:buClr>
                <a:srgbClr val="00B050"/>
              </a:buClr>
              <a:buFont typeface="Courier New" panose="02070309020205020404" pitchFamily="49" charset="0"/>
              <a:buChar char="o"/>
            </a:pPr>
            <a:r>
              <a:rPr lang="en-US" sz="2400" dirty="0" smtClean="0">
                <a:solidFill>
                  <a:schemeClr val="tx2">
                    <a:lumMod val="75000"/>
                  </a:schemeClr>
                </a:solidFill>
                <a:ea typeface="Batang" pitchFamily="18" charset="-127"/>
              </a:rPr>
              <a:t>Create </a:t>
            </a:r>
            <a:r>
              <a:rPr lang="en-US" sz="2400" dirty="0">
                <a:solidFill>
                  <a:schemeClr val="tx2">
                    <a:lumMod val="75000"/>
                  </a:schemeClr>
                </a:solidFill>
                <a:ea typeface="Batang" pitchFamily="18" charset="-127"/>
              </a:rPr>
              <a:t>optimum conditions for wide commercialization and take-up of R&amp;D results </a:t>
            </a:r>
          </a:p>
          <a:p>
            <a:pPr lvl="1" algn="just">
              <a:spcBef>
                <a:spcPts val="600"/>
              </a:spcBef>
              <a:spcAft>
                <a:spcPts val="600"/>
              </a:spcAft>
              <a:buClr>
                <a:srgbClr val="00B050"/>
              </a:buClr>
              <a:buFont typeface="Courier New" panose="02070309020205020404" pitchFamily="49" charset="0"/>
              <a:buChar char="o"/>
            </a:pPr>
            <a:r>
              <a:rPr lang="en-US" sz="2400" dirty="0" smtClean="0">
                <a:solidFill>
                  <a:schemeClr val="tx2">
                    <a:lumMod val="75000"/>
                  </a:schemeClr>
                </a:solidFill>
                <a:ea typeface="Batang" pitchFamily="18" charset="-127"/>
              </a:rPr>
              <a:t>Pool </a:t>
            </a:r>
            <a:r>
              <a:rPr lang="en-US" sz="2400" dirty="0">
                <a:solidFill>
                  <a:schemeClr val="tx2">
                    <a:lumMod val="75000"/>
                  </a:schemeClr>
                </a:solidFill>
                <a:ea typeface="Batang" pitchFamily="18" charset="-127"/>
              </a:rPr>
              <a:t>the efforts of several </a:t>
            </a:r>
            <a:r>
              <a:rPr lang="en-US" sz="2400" dirty="0" smtClean="0">
                <a:solidFill>
                  <a:schemeClr val="tx2">
                    <a:lumMod val="75000"/>
                  </a:schemeClr>
                </a:solidFill>
                <a:ea typeface="Batang" pitchFamily="18" charset="-127"/>
              </a:rPr>
              <a:t>procurers;</a:t>
            </a:r>
          </a:p>
          <a:p>
            <a:pPr lvl="1" algn="just">
              <a:spcBef>
                <a:spcPts val="600"/>
              </a:spcBef>
              <a:spcAft>
                <a:spcPts val="600"/>
              </a:spcAft>
              <a:buClr>
                <a:srgbClr val="00B050"/>
              </a:buClr>
              <a:buFont typeface="Courier New" panose="02070309020205020404" pitchFamily="49" charset="0"/>
              <a:buChar char="o"/>
            </a:pPr>
            <a:r>
              <a:rPr lang="en-US" sz="2400" dirty="0" smtClean="0">
                <a:solidFill>
                  <a:schemeClr val="tx2">
                    <a:lumMod val="75000"/>
                  </a:schemeClr>
                </a:solidFill>
                <a:ea typeface="Batang" pitchFamily="18" charset="-127"/>
              </a:rPr>
              <a:t>By acting as technologically demanding first buyers of new R&amp;D, </a:t>
            </a:r>
            <a:r>
              <a:rPr lang="en-US" sz="2400" u="sng" dirty="0" smtClean="0">
                <a:solidFill>
                  <a:schemeClr val="tx2">
                    <a:lumMod val="75000"/>
                  </a:schemeClr>
                </a:solidFill>
                <a:ea typeface="Batang" pitchFamily="18" charset="-127"/>
              </a:rPr>
              <a:t>public procurers can drive innovation from the demand side. </a:t>
            </a:r>
            <a:r>
              <a:rPr lang="en-US" sz="2600" dirty="0" smtClean="0">
                <a:solidFill>
                  <a:schemeClr val="tx2">
                    <a:lumMod val="75000"/>
                  </a:schemeClr>
                </a:solidFill>
              </a:rPr>
              <a:t>	</a:t>
            </a:r>
          </a:p>
          <a:p>
            <a:pPr algn="just">
              <a:spcBef>
                <a:spcPts val="600"/>
              </a:spcBef>
              <a:spcAft>
                <a:spcPts val="1200"/>
              </a:spcAft>
              <a:buClr>
                <a:srgbClr val="00B050"/>
              </a:buClr>
              <a:buFont typeface="Courier New" panose="02070309020205020404" pitchFamily="49" charset="0"/>
              <a:buChar char="o"/>
            </a:pPr>
            <a:r>
              <a:rPr lang="en-US" sz="2800" b="1" dirty="0" smtClean="0">
                <a:solidFill>
                  <a:schemeClr val="tx2">
                    <a:lumMod val="75000"/>
                  </a:schemeClr>
                </a:solidFill>
              </a:rPr>
              <a:t>PCP </a:t>
            </a:r>
            <a:r>
              <a:rPr lang="en-US" sz="2800" dirty="0" smtClean="0">
                <a:solidFill>
                  <a:schemeClr val="tx2">
                    <a:lumMod val="75000"/>
                  </a:schemeClr>
                </a:solidFill>
              </a:rPr>
              <a:t>needs </a:t>
            </a:r>
            <a:r>
              <a:rPr lang="en-US" sz="2800" dirty="0" smtClean="0">
                <a:solidFill>
                  <a:schemeClr val="tx2">
                    <a:lumMod val="75000"/>
                  </a:schemeClr>
                </a:solidFill>
              </a:rPr>
              <a:t>to be </a:t>
            </a:r>
            <a:r>
              <a:rPr lang="en-US" sz="2800" dirty="0" smtClean="0">
                <a:solidFill>
                  <a:schemeClr val="tx2">
                    <a:lumMod val="75000"/>
                  </a:schemeClr>
                </a:solidFill>
              </a:rPr>
              <a:t>co-funded </a:t>
            </a:r>
            <a:r>
              <a:rPr lang="en-US" sz="2800" dirty="0" smtClean="0">
                <a:solidFill>
                  <a:schemeClr val="tx2">
                    <a:lumMod val="75000"/>
                  </a:schemeClr>
                </a:solidFill>
              </a:rPr>
              <a:t>by partners 10%</a:t>
            </a:r>
            <a:endParaRPr lang="en-US" sz="2800" dirty="0">
              <a:solidFill>
                <a:schemeClr val="tx2">
                  <a:lumMod val="75000"/>
                </a:schemeClr>
              </a:solidFill>
            </a:endParaRPr>
          </a:p>
          <a:p>
            <a:pPr lvl="1" algn="just">
              <a:spcBef>
                <a:spcPts val="600"/>
              </a:spcBef>
              <a:spcAft>
                <a:spcPts val="1200"/>
              </a:spcAft>
              <a:buClr>
                <a:srgbClr val="00B050"/>
              </a:buClr>
              <a:buFont typeface="Courier New" panose="02070309020205020404" pitchFamily="49" charset="0"/>
              <a:buChar char="o"/>
            </a:pPr>
            <a:endParaRPr lang="en-US" sz="2600" dirty="0">
              <a:solidFill>
                <a:schemeClr val="tx2">
                  <a:lumMod val="75000"/>
                </a:schemeClr>
              </a:solidFill>
            </a:endParaRPr>
          </a:p>
        </p:txBody>
      </p:sp>
    </p:spTree>
    <p:extLst>
      <p:ext uri="{BB962C8B-B14F-4D97-AF65-F5344CB8AC3E}">
        <p14:creationId xmlns:p14="http://schemas.microsoft.com/office/powerpoint/2010/main" val="27516519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solidFill>
                  <a:schemeClr val="accent6">
                    <a:lumMod val="75000"/>
                  </a:schemeClr>
                </a:solidFill>
                <a:effectLst>
                  <a:outerShdw blurRad="38100" dist="38100" dir="2700000" algn="tl">
                    <a:srgbClr val="000000">
                      <a:alpha val="43137"/>
                    </a:srgbClr>
                  </a:outerShdw>
                </a:effectLst>
              </a:rPr>
              <a:t>PCP </a:t>
            </a:r>
            <a:r>
              <a:rPr lang="es-ES" b="1" dirty="0" err="1">
                <a:solidFill>
                  <a:schemeClr val="accent6">
                    <a:lumMod val="75000"/>
                  </a:schemeClr>
                </a:solidFill>
                <a:effectLst>
                  <a:outerShdw blurRad="38100" dist="38100" dir="2700000" algn="tl">
                    <a:srgbClr val="000000">
                      <a:alpha val="43137"/>
                    </a:srgbClr>
                  </a:outerShdw>
                </a:effectLst>
              </a:rPr>
              <a:t>Cofund</a:t>
            </a:r>
            <a:r>
              <a:rPr lang="es-ES" b="1" dirty="0">
                <a:solidFill>
                  <a:schemeClr val="accent6">
                    <a:lumMod val="75000"/>
                  </a:schemeClr>
                </a:solidFill>
                <a:effectLst>
                  <a:outerShdw blurRad="38100" dist="38100" dir="2700000" algn="tl">
                    <a:srgbClr val="000000">
                      <a:alpha val="43137"/>
                    </a:srgbClr>
                  </a:outerShdw>
                </a:effectLst>
              </a:rPr>
              <a:t> </a:t>
            </a:r>
            <a:r>
              <a:rPr lang="es-ES" b="1" dirty="0" err="1" smtClean="0">
                <a:solidFill>
                  <a:schemeClr val="accent6">
                    <a:lumMod val="75000"/>
                  </a:schemeClr>
                </a:solidFill>
                <a:effectLst>
                  <a:outerShdw blurRad="38100" dist="38100" dir="2700000" algn="tl">
                    <a:srgbClr val="000000">
                      <a:alpha val="43137"/>
                    </a:srgbClr>
                  </a:outerShdw>
                </a:effectLst>
              </a:rPr>
              <a:t>type</a:t>
            </a:r>
            <a:r>
              <a:rPr lang="es-ES" b="1" dirty="0" smtClean="0">
                <a:solidFill>
                  <a:schemeClr val="accent6">
                    <a:lumMod val="75000"/>
                  </a:schemeClr>
                </a:solidFill>
                <a:effectLst>
                  <a:outerShdw blurRad="38100" dist="38100" dir="2700000" algn="tl">
                    <a:srgbClr val="000000">
                      <a:alpha val="43137"/>
                    </a:srgbClr>
                  </a:outerShdw>
                </a:effectLst>
              </a:rPr>
              <a:t> of </a:t>
            </a:r>
            <a:r>
              <a:rPr lang="es-ES" b="1" dirty="0" err="1" smtClean="0">
                <a:solidFill>
                  <a:schemeClr val="accent6">
                    <a:lumMod val="75000"/>
                  </a:schemeClr>
                </a:solidFill>
                <a:effectLst>
                  <a:outerShdw blurRad="38100" dist="38100" dir="2700000" algn="tl">
                    <a:srgbClr val="000000">
                      <a:alpha val="43137"/>
                    </a:srgbClr>
                  </a:outerShdw>
                </a:effectLst>
              </a:rPr>
              <a:t>projects</a:t>
            </a:r>
            <a:endParaRPr lang="es-ES" b="1" dirty="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097280" y="1923322"/>
            <a:ext cx="10058400" cy="4641379"/>
          </a:xfrm>
        </p:spPr>
        <p:txBody>
          <a:bodyPr>
            <a:noAutofit/>
          </a:bodyPr>
          <a:lstStyle/>
          <a:p>
            <a:pPr algn="just">
              <a:buClr>
                <a:srgbClr val="00B050"/>
              </a:buClr>
              <a:buFont typeface="Wingdings" pitchFamily="2" charset="2"/>
              <a:buChar char="v"/>
            </a:pPr>
            <a:r>
              <a:rPr lang="en-US" sz="2800" dirty="0" smtClean="0">
                <a:solidFill>
                  <a:schemeClr val="tx2">
                    <a:lumMod val="75000"/>
                  </a:schemeClr>
                </a:solidFill>
                <a:ea typeface="Batang" pitchFamily="18" charset="-127"/>
              </a:rPr>
              <a:t>It is split in to two parts:</a:t>
            </a:r>
          </a:p>
          <a:p>
            <a:pPr lvl="1" algn="just">
              <a:buClr>
                <a:srgbClr val="00B050"/>
              </a:buClr>
              <a:buFont typeface="Arial" panose="020B0604020202020204" pitchFamily="34" charset="0"/>
              <a:buChar char="•"/>
            </a:pPr>
            <a:r>
              <a:rPr lang="en-US" sz="2600" dirty="0" smtClean="0">
                <a:solidFill>
                  <a:schemeClr val="tx2">
                    <a:lumMod val="75000"/>
                  </a:schemeClr>
                </a:solidFill>
                <a:ea typeface="Batang" pitchFamily="18" charset="-127"/>
              </a:rPr>
              <a:t>Coordination of the PCP and networking activities</a:t>
            </a:r>
          </a:p>
          <a:p>
            <a:pPr lvl="1" algn="just">
              <a:buClr>
                <a:srgbClr val="00B050"/>
              </a:buClr>
              <a:buFont typeface="Arial" panose="020B0604020202020204" pitchFamily="34" charset="0"/>
              <a:buChar char="•"/>
            </a:pPr>
            <a:r>
              <a:rPr lang="en-US" sz="2600" dirty="0" smtClean="0">
                <a:solidFill>
                  <a:schemeClr val="tx2">
                    <a:lumMod val="75000"/>
                  </a:schemeClr>
                </a:solidFill>
                <a:ea typeface="Batang" pitchFamily="18" charset="-127"/>
              </a:rPr>
              <a:t>Execution of the joint procurement</a:t>
            </a:r>
          </a:p>
          <a:p>
            <a:pPr lvl="1" algn="just">
              <a:buClr>
                <a:srgbClr val="00B050"/>
              </a:buClr>
              <a:buFont typeface="Arial" panose="020B0604020202020204" pitchFamily="34" charset="0"/>
              <a:buChar char="•"/>
            </a:pPr>
            <a:endParaRPr lang="en-US" sz="1800" dirty="0">
              <a:solidFill>
                <a:schemeClr val="tx2">
                  <a:lumMod val="75000"/>
                </a:schemeClr>
              </a:solidFill>
              <a:ea typeface="Batang" pitchFamily="18" charset="-127"/>
            </a:endParaRPr>
          </a:p>
          <a:p>
            <a:pPr algn="just">
              <a:buClr>
                <a:srgbClr val="00B050"/>
              </a:buClr>
              <a:buFont typeface="Wingdings" pitchFamily="2" charset="2"/>
              <a:buChar char="v"/>
            </a:pPr>
            <a:r>
              <a:rPr lang="en-US" sz="2800" dirty="0" smtClean="0">
                <a:solidFill>
                  <a:schemeClr val="tx2">
                    <a:lumMod val="75000"/>
                  </a:schemeClr>
                </a:solidFill>
                <a:ea typeface="Batang" pitchFamily="18" charset="-127"/>
              </a:rPr>
              <a:t>The </a:t>
            </a:r>
            <a:r>
              <a:rPr lang="en-US" sz="2800" dirty="0">
                <a:solidFill>
                  <a:schemeClr val="tx2">
                    <a:lumMod val="75000"/>
                  </a:schemeClr>
                </a:solidFill>
                <a:ea typeface="Batang" pitchFamily="18" charset="-127"/>
              </a:rPr>
              <a:t>call is open for consortia comprised </a:t>
            </a:r>
            <a:r>
              <a:rPr lang="en-US" sz="2800" dirty="0" smtClean="0">
                <a:solidFill>
                  <a:schemeClr val="tx2">
                    <a:lumMod val="75000"/>
                  </a:schemeClr>
                </a:solidFill>
                <a:ea typeface="Batang" pitchFamily="18" charset="-127"/>
              </a:rPr>
              <a:t>of:</a:t>
            </a:r>
          </a:p>
          <a:p>
            <a:pPr lvl="1" algn="just">
              <a:buClr>
                <a:srgbClr val="00B050"/>
              </a:buClr>
            </a:pPr>
            <a:r>
              <a:rPr lang="en-US" sz="2600" dirty="0" smtClean="0">
                <a:solidFill>
                  <a:schemeClr val="tx2">
                    <a:lumMod val="75000"/>
                  </a:schemeClr>
                </a:solidFill>
                <a:ea typeface="Batang" pitchFamily="18" charset="-127"/>
              </a:rPr>
              <a:t> </a:t>
            </a:r>
            <a:r>
              <a:rPr lang="en-US" sz="2600" u="sng" dirty="0" smtClean="0">
                <a:solidFill>
                  <a:schemeClr val="tx2">
                    <a:lumMod val="75000"/>
                  </a:schemeClr>
                </a:solidFill>
                <a:ea typeface="Batang" pitchFamily="18" charset="-127"/>
              </a:rPr>
              <a:t>at least 2 public organisations (procurers)</a:t>
            </a:r>
            <a:r>
              <a:rPr lang="en-US" sz="2600" dirty="0" smtClean="0">
                <a:solidFill>
                  <a:schemeClr val="tx2">
                    <a:lumMod val="75000"/>
                  </a:schemeClr>
                </a:solidFill>
                <a:ea typeface="Batang" pitchFamily="18" charset="-127"/>
              </a:rPr>
              <a:t>, </a:t>
            </a:r>
            <a:r>
              <a:rPr lang="en-US" sz="2600" dirty="0">
                <a:solidFill>
                  <a:schemeClr val="tx2">
                    <a:lumMod val="75000"/>
                  </a:schemeClr>
                </a:solidFill>
                <a:ea typeface="Batang" pitchFamily="18" charset="-127"/>
              </a:rPr>
              <a:t>from </a:t>
            </a:r>
            <a:r>
              <a:rPr lang="en-US" sz="2600" dirty="0" smtClean="0">
                <a:solidFill>
                  <a:schemeClr val="tx2">
                    <a:lumMod val="75000"/>
                  </a:schemeClr>
                </a:solidFill>
                <a:ea typeface="Batang" pitchFamily="18" charset="-127"/>
              </a:rPr>
              <a:t>different countries</a:t>
            </a:r>
            <a:r>
              <a:rPr lang="en-US" sz="2600" dirty="0">
                <a:solidFill>
                  <a:schemeClr val="tx2">
                    <a:lumMod val="75000"/>
                  </a:schemeClr>
                </a:solidFill>
                <a:ea typeface="Batang" pitchFamily="18" charset="-127"/>
              </a:rPr>
              <a:t>, that intend through a joint procurement, (a call for tenders) to acquire necessary R&amp;D </a:t>
            </a:r>
            <a:r>
              <a:rPr lang="en-US" sz="2600" dirty="0" smtClean="0">
                <a:solidFill>
                  <a:schemeClr val="tx2">
                    <a:lumMod val="75000"/>
                  </a:schemeClr>
                </a:solidFill>
                <a:ea typeface="Batang" pitchFamily="18" charset="-127"/>
              </a:rPr>
              <a:t>services</a:t>
            </a:r>
          </a:p>
          <a:p>
            <a:pPr lvl="1" algn="just">
              <a:buClr>
                <a:srgbClr val="00B050"/>
              </a:buClr>
            </a:pPr>
            <a:r>
              <a:rPr lang="en-US" sz="2600" dirty="0">
                <a:solidFill>
                  <a:schemeClr val="tx2">
                    <a:lumMod val="75000"/>
                  </a:schemeClr>
                </a:solidFill>
                <a:ea typeface="Batang" pitchFamily="18" charset="-127"/>
              </a:rPr>
              <a:t> </a:t>
            </a:r>
            <a:r>
              <a:rPr lang="en-US" sz="2600" u="sng" dirty="0" smtClean="0">
                <a:solidFill>
                  <a:schemeClr val="tx2">
                    <a:lumMod val="75000"/>
                  </a:schemeClr>
                </a:solidFill>
                <a:ea typeface="Batang" pitchFamily="18" charset="-127"/>
              </a:rPr>
              <a:t>any type of entity</a:t>
            </a:r>
            <a:r>
              <a:rPr lang="en-US" sz="2600" dirty="0" smtClean="0">
                <a:solidFill>
                  <a:schemeClr val="tx2">
                    <a:lumMod val="75000"/>
                  </a:schemeClr>
                </a:solidFill>
                <a:ea typeface="Batang" pitchFamily="18" charset="-127"/>
              </a:rPr>
              <a:t> that has the capacity to </a:t>
            </a:r>
            <a:r>
              <a:rPr lang="en-US" sz="2600" dirty="0">
                <a:solidFill>
                  <a:schemeClr val="tx2">
                    <a:lumMod val="75000"/>
                  </a:schemeClr>
                </a:solidFill>
                <a:ea typeface="Batang" pitchFamily="18" charset="-127"/>
              </a:rPr>
              <a:t>support the coordination/networking activities</a:t>
            </a:r>
            <a:endParaRPr lang="en-US" sz="2600" dirty="0" smtClean="0">
              <a:solidFill>
                <a:schemeClr val="tx2">
                  <a:lumMod val="75000"/>
                </a:schemeClr>
              </a:solidFill>
              <a:ea typeface="Batang" pitchFamily="18" charset="-127"/>
            </a:endParaRPr>
          </a:p>
          <a:p>
            <a:pPr marL="201168" lvl="1" indent="0" algn="just">
              <a:buClr>
                <a:srgbClr val="00B050"/>
              </a:buClr>
              <a:buNone/>
            </a:pPr>
            <a:endParaRPr lang="en-US" sz="2600" dirty="0">
              <a:solidFill>
                <a:schemeClr val="tx2">
                  <a:lumMod val="75000"/>
                </a:schemeClr>
              </a:solidFill>
              <a:ea typeface="Batang" pitchFamily="18" charset="-127"/>
            </a:endParaRPr>
          </a:p>
          <a:p>
            <a:pPr marL="0" indent="0" algn="just">
              <a:buNone/>
            </a:pPr>
            <a:endParaRPr lang="en-US" sz="2800" dirty="0">
              <a:solidFill>
                <a:schemeClr val="tx2">
                  <a:lumMod val="75000"/>
                </a:schemeClr>
              </a:solidFill>
            </a:endParaRPr>
          </a:p>
          <a:p>
            <a:pPr marL="0" indent="0" algn="just">
              <a:buNone/>
            </a:pPr>
            <a:r>
              <a:rPr lang="en-US" sz="2800" dirty="0">
                <a:solidFill>
                  <a:schemeClr val="tx2">
                    <a:lumMod val="75000"/>
                  </a:schemeClr>
                </a:solidFill>
              </a:rPr>
              <a:t>	</a:t>
            </a:r>
          </a:p>
        </p:txBody>
      </p:sp>
    </p:spTree>
    <p:extLst>
      <p:ext uri="{BB962C8B-B14F-4D97-AF65-F5344CB8AC3E}">
        <p14:creationId xmlns:p14="http://schemas.microsoft.com/office/powerpoint/2010/main" val="28967538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accent6">
                    <a:lumMod val="75000"/>
                  </a:schemeClr>
                </a:solidFill>
                <a:effectLst>
                  <a:outerShdw blurRad="38100" dist="38100" dir="2700000" algn="tl">
                    <a:srgbClr val="000000">
                      <a:alpha val="43137"/>
                    </a:srgbClr>
                  </a:outerShdw>
                </a:effectLst>
              </a:rPr>
              <a:t>CHALLENGE</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911606" y="2074378"/>
            <a:ext cx="10244074" cy="4525963"/>
          </a:xfrm>
        </p:spPr>
        <p:txBody>
          <a:bodyPr>
            <a:noAutofit/>
          </a:bodyPr>
          <a:lstStyle/>
          <a:p>
            <a:pPr marL="0" indent="0" algn="ctr">
              <a:buClr>
                <a:schemeClr val="accent1"/>
              </a:buClr>
              <a:buNone/>
            </a:pPr>
            <a:r>
              <a:rPr lang="en-US" sz="3200" u="sng" dirty="0" smtClean="0">
                <a:solidFill>
                  <a:schemeClr val="tx2">
                    <a:lumMod val="75000"/>
                  </a:schemeClr>
                </a:solidFill>
                <a:ea typeface="Batang" pitchFamily="18" charset="-127"/>
              </a:rPr>
              <a:t>More </a:t>
            </a:r>
            <a:r>
              <a:rPr lang="en-US" sz="3200" u="sng" dirty="0">
                <a:solidFill>
                  <a:schemeClr val="tx2">
                    <a:lumMod val="75000"/>
                  </a:schemeClr>
                </a:solidFill>
                <a:ea typeface="Batang" pitchFamily="18" charset="-127"/>
              </a:rPr>
              <a:t>cost-effective healthcare </a:t>
            </a:r>
            <a:r>
              <a:rPr lang="en-US" sz="3200" u="sng" dirty="0" smtClean="0">
                <a:solidFill>
                  <a:schemeClr val="tx2">
                    <a:lumMod val="75000"/>
                  </a:schemeClr>
                </a:solidFill>
                <a:ea typeface="Batang" pitchFamily="18" charset="-127"/>
              </a:rPr>
              <a:t>systems are needed</a:t>
            </a:r>
          </a:p>
          <a:p>
            <a:pPr algn="just">
              <a:lnSpc>
                <a:spcPct val="100000"/>
              </a:lnSpc>
              <a:buClr>
                <a:schemeClr val="accent1"/>
              </a:buClr>
              <a:buFont typeface="Wingdings 2" pitchFamily="18" charset="2"/>
              <a:buChar char=""/>
            </a:pPr>
            <a:r>
              <a:rPr lang="en-US" sz="2800" dirty="0" smtClean="0">
                <a:solidFill>
                  <a:schemeClr val="tx2">
                    <a:lumMod val="75000"/>
                  </a:schemeClr>
                </a:solidFill>
                <a:ea typeface="Batang" pitchFamily="18" charset="-127"/>
              </a:rPr>
              <a:t>by </a:t>
            </a:r>
            <a:r>
              <a:rPr lang="en-US" sz="2800" dirty="0">
                <a:solidFill>
                  <a:schemeClr val="tx2">
                    <a:lumMod val="75000"/>
                  </a:schemeClr>
                </a:solidFill>
                <a:ea typeface="Batang" pitchFamily="18" charset="-127"/>
              </a:rPr>
              <a:t>enabling the management of chronic diseases outside institutions</a:t>
            </a:r>
            <a:endParaRPr lang="en-US" sz="2800" dirty="0" smtClean="0">
              <a:solidFill>
                <a:schemeClr val="tx2">
                  <a:lumMod val="75000"/>
                </a:schemeClr>
              </a:solidFill>
              <a:ea typeface="Batang" pitchFamily="18" charset="-127"/>
            </a:endParaRPr>
          </a:p>
          <a:p>
            <a:pPr algn="just">
              <a:lnSpc>
                <a:spcPct val="100000"/>
              </a:lnSpc>
              <a:buClr>
                <a:schemeClr val="accent1"/>
              </a:buClr>
              <a:buFont typeface="Wingdings 2" pitchFamily="18" charset="2"/>
              <a:buChar char=""/>
            </a:pPr>
            <a:r>
              <a:rPr lang="en-US" sz="2800" dirty="0">
                <a:solidFill>
                  <a:schemeClr val="tx2">
                    <a:lumMod val="75000"/>
                  </a:schemeClr>
                </a:solidFill>
                <a:ea typeface="Batang" pitchFamily="18" charset="-127"/>
              </a:rPr>
              <a:t>b</a:t>
            </a:r>
            <a:r>
              <a:rPr lang="en-US" sz="2800" dirty="0" smtClean="0">
                <a:solidFill>
                  <a:schemeClr val="tx2">
                    <a:lumMod val="75000"/>
                  </a:schemeClr>
                </a:solidFill>
                <a:ea typeface="Batang" pitchFamily="18" charset="-127"/>
              </a:rPr>
              <a:t>y better monitoring the health conditions of the patients</a:t>
            </a:r>
          </a:p>
          <a:p>
            <a:pPr algn="just">
              <a:lnSpc>
                <a:spcPct val="100000"/>
              </a:lnSpc>
              <a:buClr>
                <a:schemeClr val="accent1"/>
              </a:buClr>
              <a:buFont typeface="Wingdings 2" pitchFamily="18" charset="2"/>
              <a:buChar char=""/>
            </a:pPr>
            <a:r>
              <a:rPr lang="en-US" sz="2800" dirty="0" smtClean="0">
                <a:solidFill>
                  <a:schemeClr val="tx2">
                    <a:lumMod val="75000"/>
                  </a:schemeClr>
                </a:solidFill>
                <a:ea typeface="Batang" pitchFamily="18" charset="-127"/>
              </a:rPr>
              <a:t>By </a:t>
            </a:r>
            <a:r>
              <a:rPr lang="en-GB" sz="2800" dirty="0">
                <a:solidFill>
                  <a:schemeClr val="tx2">
                    <a:lumMod val="75000"/>
                  </a:schemeClr>
                </a:solidFill>
                <a:ea typeface="Batang" pitchFamily="18" charset="-127"/>
              </a:rPr>
              <a:t>increase patient </a:t>
            </a:r>
            <a:r>
              <a:rPr lang="en-GB" sz="2800" dirty="0" smtClean="0">
                <a:solidFill>
                  <a:schemeClr val="tx2">
                    <a:lumMod val="75000"/>
                  </a:schemeClr>
                </a:solidFill>
                <a:ea typeface="Batang" pitchFamily="18" charset="-127"/>
              </a:rPr>
              <a:t>health literacy</a:t>
            </a:r>
            <a:endParaRPr lang="en-US" sz="2800" dirty="0" smtClean="0">
              <a:solidFill>
                <a:schemeClr val="tx2">
                  <a:lumMod val="75000"/>
                </a:schemeClr>
              </a:solidFill>
              <a:ea typeface="Batang" pitchFamily="18" charset="-127"/>
            </a:endParaRPr>
          </a:p>
          <a:p>
            <a:pPr algn="just">
              <a:lnSpc>
                <a:spcPct val="100000"/>
              </a:lnSpc>
              <a:buClr>
                <a:schemeClr val="accent1"/>
              </a:buClr>
              <a:buFont typeface="Wingdings 2" pitchFamily="18" charset="2"/>
              <a:buChar char=""/>
            </a:pPr>
            <a:r>
              <a:rPr lang="en-US" sz="2800" dirty="0" smtClean="0">
                <a:solidFill>
                  <a:schemeClr val="tx2">
                    <a:lumMod val="75000"/>
                  </a:schemeClr>
                </a:solidFill>
              </a:rPr>
              <a:t>By improving the interaction </a:t>
            </a:r>
            <a:r>
              <a:rPr lang="en-US" sz="2800" dirty="0">
                <a:solidFill>
                  <a:schemeClr val="tx2">
                    <a:lumMod val="75000"/>
                  </a:schemeClr>
                </a:solidFill>
              </a:rPr>
              <a:t>between patients, their relatives, providers of health-, social-, and </a:t>
            </a:r>
            <a:r>
              <a:rPr lang="en-US" sz="2800" dirty="0" smtClean="0">
                <a:solidFill>
                  <a:schemeClr val="tx2">
                    <a:lumMod val="75000"/>
                  </a:schemeClr>
                </a:solidFill>
              </a:rPr>
              <a:t>informal </a:t>
            </a:r>
            <a:r>
              <a:rPr lang="en-US" sz="2800" dirty="0">
                <a:solidFill>
                  <a:schemeClr val="tx2">
                    <a:lumMod val="75000"/>
                  </a:schemeClr>
                </a:solidFill>
              </a:rPr>
              <a:t>care </a:t>
            </a:r>
            <a:r>
              <a:rPr lang="en-US" sz="2800" dirty="0" smtClean="0">
                <a:solidFill>
                  <a:schemeClr val="tx2">
                    <a:lumMod val="75000"/>
                  </a:schemeClr>
                </a:solidFill>
              </a:rPr>
              <a:t>givers.</a:t>
            </a:r>
          </a:p>
          <a:p>
            <a:pPr marL="0" indent="0" algn="ctr">
              <a:lnSpc>
                <a:spcPct val="100000"/>
              </a:lnSpc>
              <a:buNone/>
            </a:pPr>
            <a:r>
              <a:rPr lang="en-US" sz="3200" b="1" u="sng" dirty="0" smtClean="0">
                <a:solidFill>
                  <a:schemeClr val="tx2">
                    <a:lumMod val="75000"/>
                  </a:schemeClr>
                </a:solidFill>
              </a:rPr>
              <a:t>By EMPOWERING </a:t>
            </a:r>
            <a:r>
              <a:rPr lang="en-US" sz="3200" b="1" u="sng" dirty="0">
                <a:solidFill>
                  <a:schemeClr val="tx2">
                    <a:lumMod val="75000"/>
                  </a:schemeClr>
                </a:solidFill>
              </a:rPr>
              <a:t>the </a:t>
            </a:r>
            <a:r>
              <a:rPr lang="en-US" sz="3200" b="1" u="sng" dirty="0" smtClean="0">
                <a:solidFill>
                  <a:schemeClr val="tx2">
                    <a:lumMod val="75000"/>
                  </a:schemeClr>
                </a:solidFill>
              </a:rPr>
              <a:t>patients </a:t>
            </a:r>
            <a:r>
              <a:rPr lang="en-US" sz="3200" b="1" u="sng" dirty="0">
                <a:solidFill>
                  <a:schemeClr val="tx2">
                    <a:lumMod val="75000"/>
                  </a:schemeClr>
                </a:solidFill>
              </a:rPr>
              <a:t>and place </a:t>
            </a:r>
            <a:r>
              <a:rPr lang="en-US" sz="3200" b="1" u="sng" dirty="0" smtClean="0">
                <a:solidFill>
                  <a:schemeClr val="tx2">
                    <a:lumMod val="75000"/>
                  </a:schemeClr>
                </a:solidFill>
              </a:rPr>
              <a:t>them on </a:t>
            </a:r>
            <a:r>
              <a:rPr lang="en-US" sz="3200" b="1" u="sng" dirty="0">
                <a:solidFill>
                  <a:schemeClr val="tx2">
                    <a:lumMod val="75000"/>
                  </a:schemeClr>
                </a:solidFill>
              </a:rPr>
              <a:t>the center </a:t>
            </a:r>
            <a:endParaRPr lang="en-US" sz="3200" u="sng" dirty="0">
              <a:solidFill>
                <a:schemeClr val="tx2">
                  <a:lumMod val="75000"/>
                </a:schemeClr>
              </a:solidFill>
              <a:ea typeface="Batang" pitchFamily="18" charset="-127"/>
            </a:endParaRPr>
          </a:p>
          <a:p>
            <a:pPr algn="just">
              <a:lnSpc>
                <a:spcPct val="100000"/>
              </a:lnSpc>
              <a:buClr>
                <a:schemeClr val="accent1"/>
              </a:buClr>
              <a:buFont typeface="Wingdings 2" pitchFamily="18" charset="2"/>
              <a:buChar char=""/>
            </a:pPr>
            <a:endParaRPr lang="es-ES" sz="2800" dirty="0">
              <a:solidFill>
                <a:schemeClr val="tx2">
                  <a:lumMod val="75000"/>
                </a:schemeClr>
              </a:solidFill>
            </a:endParaRPr>
          </a:p>
        </p:txBody>
      </p:sp>
    </p:spTree>
    <p:extLst>
      <p:ext uri="{BB962C8B-B14F-4D97-AF65-F5344CB8AC3E}">
        <p14:creationId xmlns:p14="http://schemas.microsoft.com/office/powerpoint/2010/main" val="236831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solidFill>
                  <a:schemeClr val="accent6">
                    <a:lumMod val="75000"/>
                  </a:schemeClr>
                </a:solidFill>
                <a:effectLst>
                  <a:outerShdw blurRad="38100" dist="38100" dir="2700000" algn="tl">
                    <a:srgbClr val="000000">
                      <a:alpha val="43137"/>
                    </a:srgbClr>
                  </a:outerShdw>
                </a:effectLst>
              </a:rPr>
              <a:t>THE PROJECT</a:t>
            </a:r>
          </a:p>
        </p:txBody>
      </p:sp>
      <p:sp>
        <p:nvSpPr>
          <p:cNvPr id="3" name="2 Marcador de contenido"/>
          <p:cNvSpPr>
            <a:spLocks noGrp="1"/>
          </p:cNvSpPr>
          <p:nvPr>
            <p:ph idx="1"/>
          </p:nvPr>
        </p:nvSpPr>
        <p:spPr>
          <a:xfrm>
            <a:off x="978522" y="1522208"/>
            <a:ext cx="10295915" cy="4611680"/>
          </a:xfrm>
        </p:spPr>
        <p:txBody>
          <a:bodyPr>
            <a:noAutofit/>
          </a:bodyPr>
          <a:lstStyle/>
          <a:p>
            <a:pPr marL="0" indent="0" algn="just">
              <a:buNone/>
            </a:pPr>
            <a:endParaRPr lang="en-US" sz="2400" dirty="0">
              <a:solidFill>
                <a:schemeClr val="tx2">
                  <a:lumMod val="75000"/>
                </a:schemeClr>
              </a:solidFill>
            </a:endParaRPr>
          </a:p>
          <a:p>
            <a:r>
              <a:rPr lang="en-US" sz="2800" b="1" u="sng" dirty="0" smtClean="0">
                <a:solidFill>
                  <a:schemeClr val="tx2">
                    <a:lumMod val="75000"/>
                  </a:schemeClr>
                </a:solidFill>
                <a:ea typeface="Batang" pitchFamily="18" charset="-127"/>
              </a:rPr>
              <a:t>Drive </a:t>
            </a:r>
            <a:r>
              <a:rPr lang="en-US" sz="2800" b="1" u="sng" dirty="0">
                <a:solidFill>
                  <a:schemeClr val="tx2">
                    <a:lumMod val="75000"/>
                  </a:schemeClr>
                </a:solidFill>
                <a:ea typeface="Batang" pitchFamily="18" charset="-127"/>
              </a:rPr>
              <a:t>innovation through the demand side of </a:t>
            </a:r>
            <a:r>
              <a:rPr lang="en-US" sz="2800" b="1" u="sng" dirty="0" smtClean="0">
                <a:solidFill>
                  <a:schemeClr val="tx2">
                    <a:lumMod val="75000"/>
                  </a:schemeClr>
                </a:solidFill>
                <a:ea typeface="Batang" pitchFamily="18" charset="-127"/>
              </a:rPr>
              <a:t>health </a:t>
            </a:r>
            <a:r>
              <a:rPr lang="en-US" sz="2800" b="1" u="sng" dirty="0">
                <a:solidFill>
                  <a:schemeClr val="tx2">
                    <a:lumMod val="75000"/>
                  </a:schemeClr>
                </a:solidFill>
                <a:ea typeface="Batang" pitchFamily="18" charset="-127"/>
              </a:rPr>
              <a:t>care </a:t>
            </a:r>
            <a:endParaRPr lang="en-US" sz="2800" b="1" u="sng" dirty="0" smtClean="0">
              <a:solidFill>
                <a:schemeClr val="tx2">
                  <a:lumMod val="75000"/>
                </a:schemeClr>
              </a:solidFill>
              <a:ea typeface="Batang" pitchFamily="18" charset="-127"/>
            </a:endParaRPr>
          </a:p>
          <a:p>
            <a:r>
              <a:rPr lang="en-US" sz="2800" b="1" u="sng" dirty="0" smtClean="0">
                <a:solidFill>
                  <a:schemeClr val="tx2">
                    <a:lumMod val="75000"/>
                  </a:schemeClr>
                </a:solidFill>
                <a:ea typeface="Batang" pitchFamily="18" charset="-127"/>
              </a:rPr>
              <a:t>providers/authorities</a:t>
            </a:r>
            <a:r>
              <a:rPr lang="en-US" sz="2800" u="sng" dirty="0" smtClean="0">
                <a:solidFill>
                  <a:schemeClr val="tx2">
                    <a:lumMod val="75000"/>
                  </a:schemeClr>
                </a:solidFill>
                <a:ea typeface="Batang" pitchFamily="18" charset="-127"/>
              </a:rPr>
              <a:t>, </a:t>
            </a:r>
            <a:endParaRPr lang="en-US" sz="2800" u="sng" dirty="0" smtClean="0">
              <a:solidFill>
                <a:schemeClr val="tx2">
                  <a:lumMod val="75000"/>
                </a:schemeClr>
              </a:solidFill>
              <a:ea typeface="Batang" pitchFamily="18" charset="-127"/>
            </a:endParaRPr>
          </a:p>
          <a:p>
            <a:endParaRPr lang="en-US" sz="1800" u="sng" dirty="0" smtClean="0">
              <a:solidFill>
                <a:schemeClr val="tx2">
                  <a:lumMod val="75000"/>
                </a:schemeClr>
              </a:solidFill>
              <a:ea typeface="Batang" pitchFamily="18" charset="-127"/>
            </a:endParaRPr>
          </a:p>
          <a:p>
            <a:pPr algn="r"/>
            <a:r>
              <a:rPr lang="en-US" sz="2800" dirty="0" smtClean="0">
                <a:solidFill>
                  <a:schemeClr val="tx2">
                    <a:lumMod val="75000"/>
                  </a:schemeClr>
                </a:solidFill>
                <a:ea typeface="Batang" pitchFamily="18" charset="-127"/>
              </a:rPr>
              <a:t>bringing </a:t>
            </a:r>
            <a:r>
              <a:rPr lang="en-US" sz="2800" dirty="0">
                <a:solidFill>
                  <a:schemeClr val="tx2">
                    <a:lumMod val="75000"/>
                  </a:schemeClr>
                </a:solidFill>
                <a:ea typeface="Batang" pitchFamily="18" charset="-127"/>
              </a:rPr>
              <a:t>radical improvements to the </a:t>
            </a:r>
            <a:r>
              <a:rPr lang="en-US" sz="2800" b="1" dirty="0">
                <a:solidFill>
                  <a:schemeClr val="tx2">
                    <a:lumMod val="75000"/>
                  </a:schemeClr>
                </a:solidFill>
                <a:ea typeface="Batang" pitchFamily="18" charset="-127"/>
              </a:rPr>
              <a:t>quality, efficiency </a:t>
            </a:r>
            <a:endParaRPr lang="en-US" sz="2800" b="1" dirty="0" smtClean="0">
              <a:solidFill>
                <a:schemeClr val="tx2">
                  <a:lumMod val="75000"/>
                </a:schemeClr>
              </a:solidFill>
              <a:ea typeface="Batang" pitchFamily="18" charset="-127"/>
            </a:endParaRPr>
          </a:p>
          <a:p>
            <a:pPr algn="r"/>
            <a:r>
              <a:rPr lang="en-US" sz="2800" b="1" dirty="0" smtClean="0">
                <a:solidFill>
                  <a:schemeClr val="tx2">
                    <a:lumMod val="75000"/>
                  </a:schemeClr>
                </a:solidFill>
                <a:ea typeface="Batang" pitchFamily="18" charset="-127"/>
              </a:rPr>
              <a:t>and </a:t>
            </a:r>
            <a:r>
              <a:rPr lang="en-US" sz="2800" b="1" dirty="0">
                <a:solidFill>
                  <a:schemeClr val="tx2">
                    <a:lumMod val="75000"/>
                  </a:schemeClr>
                </a:solidFill>
                <a:ea typeface="Batang" pitchFamily="18" charset="-127"/>
              </a:rPr>
              <a:t>cost of prevention and care </a:t>
            </a:r>
            <a:r>
              <a:rPr lang="en-US" sz="2800" b="1" dirty="0" smtClean="0">
                <a:solidFill>
                  <a:schemeClr val="tx2">
                    <a:lumMod val="75000"/>
                  </a:schemeClr>
                </a:solidFill>
                <a:ea typeface="Batang" pitchFamily="18" charset="-127"/>
              </a:rPr>
              <a:t>services</a:t>
            </a:r>
          </a:p>
          <a:p>
            <a:pPr algn="r"/>
            <a:endParaRPr lang="en-US" sz="1800" b="1" dirty="0" smtClean="0">
              <a:solidFill>
                <a:schemeClr val="tx2">
                  <a:lumMod val="75000"/>
                </a:schemeClr>
              </a:solidFill>
              <a:ea typeface="Batang" pitchFamily="18" charset="-127"/>
            </a:endParaRPr>
          </a:p>
          <a:p>
            <a:pPr algn="just"/>
            <a:r>
              <a:rPr lang="en-US" sz="2800" b="1" dirty="0" smtClean="0">
                <a:solidFill>
                  <a:schemeClr val="tx2">
                    <a:lumMod val="75000"/>
                  </a:schemeClr>
                </a:solidFill>
                <a:ea typeface="Batang" pitchFamily="18" charset="-127"/>
              </a:rPr>
              <a:t>Engaging patients </a:t>
            </a:r>
            <a:r>
              <a:rPr lang="en-US" sz="2800" b="1" dirty="0">
                <a:solidFill>
                  <a:schemeClr val="tx2">
                    <a:lumMod val="75000"/>
                  </a:schemeClr>
                </a:solidFill>
                <a:ea typeface="Batang" pitchFamily="18" charset="-127"/>
              </a:rPr>
              <a:t>as active members in managing </a:t>
            </a:r>
            <a:r>
              <a:rPr lang="en-US" sz="2800" b="1" dirty="0" smtClean="0">
                <a:solidFill>
                  <a:schemeClr val="tx2">
                    <a:lumMod val="75000"/>
                  </a:schemeClr>
                </a:solidFill>
                <a:ea typeface="Batang" pitchFamily="18" charset="-127"/>
              </a:rPr>
              <a:t>their</a:t>
            </a:r>
          </a:p>
          <a:p>
            <a:pPr algn="just"/>
            <a:r>
              <a:rPr lang="en-US" sz="2800" b="1" dirty="0" smtClean="0">
                <a:solidFill>
                  <a:schemeClr val="tx2">
                    <a:lumMod val="75000"/>
                  </a:schemeClr>
                </a:solidFill>
                <a:ea typeface="Batang" pitchFamily="18" charset="-127"/>
              </a:rPr>
              <a:t>Diseases and </a:t>
            </a:r>
            <a:r>
              <a:rPr lang="en-US" sz="2800" b="1" dirty="0" smtClean="0">
                <a:solidFill>
                  <a:schemeClr val="tx2">
                    <a:lumMod val="75000"/>
                  </a:schemeClr>
                </a:solidFill>
                <a:ea typeface="Batang" pitchFamily="18" charset="-127"/>
              </a:rPr>
              <a:t>health conditions</a:t>
            </a:r>
          </a:p>
          <a:p>
            <a:pPr algn="just"/>
            <a:endParaRPr lang="en-US" sz="2800" dirty="0">
              <a:solidFill>
                <a:schemeClr val="tx2">
                  <a:lumMod val="75000"/>
                </a:schemeClr>
              </a:solidFill>
              <a:ea typeface="Batang" pitchFamily="18" charset="-127"/>
            </a:endParaRPr>
          </a:p>
        </p:txBody>
      </p:sp>
    </p:spTree>
    <p:extLst>
      <p:ext uri="{BB962C8B-B14F-4D97-AF65-F5344CB8AC3E}">
        <p14:creationId xmlns:p14="http://schemas.microsoft.com/office/powerpoint/2010/main" val="1078260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p:txBody>
          <a:bodyPr/>
          <a:lstStyle/>
          <a:p>
            <a:r>
              <a:rPr lang="es-ES" dirty="0" err="1" smtClean="0">
                <a:solidFill>
                  <a:schemeClr val="accent6">
                    <a:lumMod val="75000"/>
                  </a:schemeClr>
                </a:solidFill>
                <a:effectLst>
                  <a:outerShdw blurRad="38100" dist="38100" dir="2700000" algn="tl">
                    <a:srgbClr val="000000">
                      <a:alpha val="43137"/>
                    </a:srgbClr>
                  </a:outerShdw>
                </a:effectLst>
                <a:latin typeface="+mn-lt"/>
              </a:rPr>
              <a:t>Scope</a:t>
            </a:r>
            <a:endParaRPr lang="es-ES" dirty="0">
              <a:effectLst>
                <a:outerShdw blurRad="38100" dist="38100" dir="2700000" algn="tl">
                  <a:srgbClr val="000000">
                    <a:alpha val="43137"/>
                  </a:srgbClr>
                </a:outerShdw>
              </a:effectLst>
              <a:latin typeface="+mn-lt"/>
            </a:endParaRPr>
          </a:p>
        </p:txBody>
      </p:sp>
      <p:sp>
        <p:nvSpPr>
          <p:cNvPr id="3" name="2 Marcador de contenido"/>
          <p:cNvSpPr>
            <a:spLocks noGrp="1"/>
          </p:cNvSpPr>
          <p:nvPr>
            <p:ph idx="1"/>
          </p:nvPr>
        </p:nvSpPr>
        <p:spPr>
          <a:xfrm>
            <a:off x="1018903" y="1920378"/>
            <a:ext cx="10700346" cy="4424437"/>
          </a:xfrm>
        </p:spPr>
        <p:txBody>
          <a:bodyPr>
            <a:normAutofit lnSpcReduction="10000"/>
          </a:bodyPr>
          <a:lstStyle/>
          <a:p>
            <a:pPr marL="0" indent="0" algn="just">
              <a:buClr>
                <a:srgbClr val="00B050"/>
              </a:buClr>
              <a:buNone/>
            </a:pPr>
            <a:r>
              <a:rPr lang="en-US" sz="3200" dirty="0" smtClean="0">
                <a:solidFill>
                  <a:schemeClr val="tx2">
                    <a:lumMod val="75000"/>
                  </a:schemeClr>
                </a:solidFill>
                <a:ea typeface="Batang" pitchFamily="18" charset="-127"/>
              </a:rPr>
              <a:t>Develop </a:t>
            </a:r>
            <a:r>
              <a:rPr lang="en-US" sz="3200" dirty="0">
                <a:solidFill>
                  <a:schemeClr val="tx2">
                    <a:lumMod val="75000"/>
                  </a:schemeClr>
                </a:solidFill>
                <a:ea typeface="Batang" pitchFamily="18" charset="-127"/>
              </a:rPr>
              <a:t>a </a:t>
            </a:r>
            <a:r>
              <a:rPr lang="en-US" sz="3200" b="1" dirty="0">
                <a:solidFill>
                  <a:schemeClr val="tx2">
                    <a:lumMod val="75000"/>
                  </a:schemeClr>
                </a:solidFill>
                <a:ea typeface="Batang" pitchFamily="18" charset="-127"/>
              </a:rPr>
              <a:t>common language </a:t>
            </a:r>
            <a:r>
              <a:rPr lang="en-US" sz="3200" dirty="0">
                <a:solidFill>
                  <a:schemeClr val="tx2">
                    <a:lumMod val="75000"/>
                  </a:schemeClr>
                </a:solidFill>
                <a:ea typeface="Batang" pitchFamily="18" charset="-127"/>
              </a:rPr>
              <a:t>between </a:t>
            </a:r>
            <a:r>
              <a:rPr lang="en-US" sz="3200" dirty="0" smtClean="0">
                <a:solidFill>
                  <a:schemeClr val="tx2">
                    <a:lumMod val="75000"/>
                  </a:schemeClr>
                </a:solidFill>
                <a:ea typeface="Batang" pitchFamily="18" charset="-127"/>
              </a:rPr>
              <a:t>patient </a:t>
            </a:r>
            <a:r>
              <a:rPr lang="en-US" sz="3200" dirty="0">
                <a:solidFill>
                  <a:schemeClr val="tx2">
                    <a:lumMod val="75000"/>
                  </a:schemeClr>
                </a:solidFill>
                <a:ea typeface="Batang" pitchFamily="18" charset="-127"/>
              </a:rPr>
              <a:t>and health care professionals, </a:t>
            </a:r>
            <a:endParaRPr lang="en-US" sz="3200" dirty="0" smtClean="0">
              <a:solidFill>
                <a:schemeClr val="tx2">
                  <a:lumMod val="75000"/>
                </a:schemeClr>
              </a:solidFill>
              <a:ea typeface="Batang" pitchFamily="18" charset="-127"/>
            </a:endParaRPr>
          </a:p>
          <a:p>
            <a:pPr marL="0" indent="0" algn="just">
              <a:buClr>
                <a:srgbClr val="00B050"/>
              </a:buClr>
              <a:buNone/>
            </a:pPr>
            <a:r>
              <a:rPr lang="en-US" sz="3200" dirty="0" smtClean="0">
                <a:solidFill>
                  <a:schemeClr val="tx2">
                    <a:lumMod val="75000"/>
                  </a:schemeClr>
                </a:solidFill>
                <a:ea typeface="Batang" pitchFamily="18" charset="-127"/>
              </a:rPr>
              <a:t>increase </a:t>
            </a:r>
            <a:r>
              <a:rPr lang="en-US" sz="3200" b="1" dirty="0">
                <a:solidFill>
                  <a:schemeClr val="tx2">
                    <a:lumMod val="75000"/>
                  </a:schemeClr>
                </a:solidFill>
                <a:ea typeface="Batang" pitchFamily="18" charset="-127"/>
              </a:rPr>
              <a:t>patient health and IT literacy</a:t>
            </a:r>
            <a:r>
              <a:rPr lang="en-US" sz="3200" dirty="0">
                <a:solidFill>
                  <a:schemeClr val="tx2">
                    <a:lumMod val="75000"/>
                  </a:schemeClr>
                </a:solidFill>
                <a:ea typeface="Batang" pitchFamily="18" charset="-127"/>
              </a:rPr>
              <a:t>, </a:t>
            </a:r>
            <a:endParaRPr lang="en-US" sz="3200" dirty="0" smtClean="0">
              <a:solidFill>
                <a:schemeClr val="tx2">
                  <a:lumMod val="75000"/>
                </a:schemeClr>
              </a:solidFill>
              <a:ea typeface="Batang" pitchFamily="18" charset="-127"/>
            </a:endParaRPr>
          </a:p>
          <a:p>
            <a:pPr marL="0" indent="0" algn="just">
              <a:buClr>
                <a:srgbClr val="00B050"/>
              </a:buClr>
              <a:buNone/>
            </a:pPr>
            <a:r>
              <a:rPr lang="en-US" sz="3200" dirty="0" smtClean="0">
                <a:solidFill>
                  <a:schemeClr val="tx2">
                    <a:lumMod val="75000"/>
                  </a:schemeClr>
                </a:solidFill>
                <a:ea typeface="Batang" pitchFamily="18" charset="-127"/>
              </a:rPr>
              <a:t>and </a:t>
            </a:r>
            <a:r>
              <a:rPr lang="en-US" sz="3200" dirty="0">
                <a:solidFill>
                  <a:schemeClr val="tx2">
                    <a:lumMod val="75000"/>
                  </a:schemeClr>
                </a:solidFill>
                <a:ea typeface="Batang" pitchFamily="18" charset="-127"/>
              </a:rPr>
              <a:t>foster </a:t>
            </a:r>
            <a:r>
              <a:rPr lang="en-US" sz="3200" b="1" dirty="0">
                <a:solidFill>
                  <a:schemeClr val="tx2">
                    <a:lumMod val="75000"/>
                  </a:schemeClr>
                </a:solidFill>
                <a:ea typeface="Batang" pitchFamily="18" charset="-127"/>
              </a:rPr>
              <a:t>individual patient empowerment </a:t>
            </a:r>
            <a:endParaRPr lang="en-US" sz="3200" b="1" dirty="0" smtClean="0">
              <a:solidFill>
                <a:schemeClr val="tx2">
                  <a:lumMod val="75000"/>
                </a:schemeClr>
              </a:solidFill>
              <a:ea typeface="Batang" pitchFamily="18" charset="-127"/>
            </a:endParaRPr>
          </a:p>
          <a:p>
            <a:pPr marL="0" indent="0" algn="ctr">
              <a:buClr>
                <a:srgbClr val="00B050"/>
              </a:buClr>
              <a:buNone/>
            </a:pPr>
            <a:r>
              <a:rPr lang="en-US" sz="3200" u="sng" dirty="0" smtClean="0">
                <a:solidFill>
                  <a:schemeClr val="tx2">
                    <a:lumMod val="75000"/>
                  </a:schemeClr>
                </a:solidFill>
                <a:ea typeface="Batang" pitchFamily="18" charset="-127"/>
              </a:rPr>
              <a:t>giving </a:t>
            </a:r>
            <a:r>
              <a:rPr lang="en-US" sz="3200" u="sng" dirty="0">
                <a:solidFill>
                  <a:schemeClr val="tx2">
                    <a:lumMod val="75000"/>
                  </a:schemeClr>
                </a:solidFill>
                <a:ea typeface="Batang" pitchFamily="18" charset="-127"/>
              </a:rPr>
              <a:t>the patient tools to </a:t>
            </a:r>
            <a:r>
              <a:rPr lang="en-US" sz="3200" u="sng" dirty="0" smtClean="0">
                <a:solidFill>
                  <a:schemeClr val="tx2">
                    <a:lumMod val="75000"/>
                  </a:schemeClr>
                </a:solidFill>
                <a:ea typeface="Batang" pitchFamily="18" charset="-127"/>
              </a:rPr>
              <a:t>:</a:t>
            </a:r>
          </a:p>
          <a:p>
            <a:pPr marL="0" indent="0" algn="just">
              <a:buClr>
                <a:srgbClr val="00B050"/>
              </a:buClr>
              <a:buNone/>
            </a:pPr>
            <a:r>
              <a:rPr lang="en-US" sz="3200" dirty="0" smtClean="0">
                <a:solidFill>
                  <a:schemeClr val="tx2">
                    <a:lumMod val="75000"/>
                  </a:schemeClr>
                </a:solidFill>
                <a:ea typeface="Batang" pitchFamily="18" charset="-127"/>
              </a:rPr>
              <a:t>take </a:t>
            </a:r>
            <a:r>
              <a:rPr lang="en-US" sz="3200" dirty="0">
                <a:solidFill>
                  <a:schemeClr val="tx2">
                    <a:lumMod val="75000"/>
                  </a:schemeClr>
                </a:solidFill>
                <a:ea typeface="Batang" pitchFamily="18" charset="-127"/>
              </a:rPr>
              <a:t>major life </a:t>
            </a:r>
            <a:r>
              <a:rPr lang="en-US" sz="3200" dirty="0" smtClean="0">
                <a:solidFill>
                  <a:schemeClr val="tx2">
                    <a:lumMod val="75000"/>
                  </a:schemeClr>
                </a:solidFill>
                <a:ea typeface="Batang" pitchFamily="18" charset="-127"/>
              </a:rPr>
              <a:t>decisions, </a:t>
            </a:r>
          </a:p>
          <a:p>
            <a:pPr marL="0" indent="0" algn="just">
              <a:buClr>
                <a:srgbClr val="00B050"/>
              </a:buClr>
              <a:buNone/>
            </a:pPr>
            <a:r>
              <a:rPr lang="en-US" sz="3200" dirty="0" smtClean="0">
                <a:solidFill>
                  <a:schemeClr val="tx2">
                    <a:lumMod val="75000"/>
                  </a:schemeClr>
                </a:solidFill>
                <a:ea typeface="Batang" pitchFamily="18" charset="-127"/>
              </a:rPr>
              <a:t>and </a:t>
            </a:r>
            <a:r>
              <a:rPr lang="en-US" sz="3200" dirty="0">
                <a:solidFill>
                  <a:schemeClr val="tx2">
                    <a:lumMod val="75000"/>
                  </a:schemeClr>
                </a:solidFill>
                <a:ea typeface="Batang" pitchFamily="18" charset="-127"/>
              </a:rPr>
              <a:t>actively participate on the treatment and recovery from the disease</a:t>
            </a:r>
            <a:r>
              <a:rPr lang="en-US" sz="3200" dirty="0" smtClean="0">
                <a:solidFill>
                  <a:schemeClr val="tx2">
                    <a:lumMod val="75000"/>
                  </a:schemeClr>
                </a:solidFill>
                <a:ea typeface="Batang" pitchFamily="18" charset="-127"/>
              </a:rPr>
              <a:t>.</a:t>
            </a:r>
            <a:endParaRPr lang="en-US" sz="3200" dirty="0" smtClean="0">
              <a:solidFill>
                <a:schemeClr val="tx2">
                  <a:lumMod val="75000"/>
                </a:schemeClr>
              </a:solidFill>
              <a:ea typeface="Batang" pitchFamily="18" charset="-127"/>
            </a:endParaRPr>
          </a:p>
        </p:txBody>
      </p:sp>
    </p:spTree>
    <p:extLst>
      <p:ext uri="{BB962C8B-B14F-4D97-AF65-F5344CB8AC3E}">
        <p14:creationId xmlns:p14="http://schemas.microsoft.com/office/powerpoint/2010/main" val="67538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p:txBody>
          <a:bodyPr/>
          <a:lstStyle/>
          <a:p>
            <a:r>
              <a:rPr lang="es-ES" dirty="0" err="1" smtClean="0">
                <a:solidFill>
                  <a:schemeClr val="accent6">
                    <a:lumMod val="75000"/>
                  </a:schemeClr>
                </a:solidFill>
                <a:effectLst>
                  <a:outerShdw blurRad="38100" dist="38100" dir="2700000" algn="tl">
                    <a:srgbClr val="000000">
                      <a:alpha val="43137"/>
                    </a:srgbClr>
                  </a:outerShdw>
                </a:effectLst>
                <a:latin typeface="+mn-lt"/>
              </a:rPr>
              <a:t>Context</a:t>
            </a:r>
            <a:endParaRPr lang="es-ES" dirty="0">
              <a:effectLst>
                <a:outerShdw blurRad="38100" dist="38100" dir="2700000" algn="tl">
                  <a:srgbClr val="000000">
                    <a:alpha val="43137"/>
                  </a:srgbClr>
                </a:outerShdw>
              </a:effectLst>
              <a:latin typeface="+mn-lt"/>
            </a:endParaRPr>
          </a:p>
        </p:txBody>
      </p:sp>
      <p:sp>
        <p:nvSpPr>
          <p:cNvPr id="3" name="2 Marcador de contenido"/>
          <p:cNvSpPr>
            <a:spLocks noGrp="1"/>
          </p:cNvSpPr>
          <p:nvPr>
            <p:ph idx="1"/>
          </p:nvPr>
        </p:nvSpPr>
        <p:spPr>
          <a:xfrm>
            <a:off x="1018903" y="1920378"/>
            <a:ext cx="10700346" cy="4424437"/>
          </a:xfrm>
        </p:spPr>
        <p:txBody>
          <a:bodyPr>
            <a:normAutofit/>
          </a:bodyPr>
          <a:lstStyle/>
          <a:p>
            <a:pPr marL="457200" indent="-457200" algn="just">
              <a:buClr>
                <a:srgbClr val="00B050"/>
              </a:buClr>
              <a:buFont typeface="+mj-lt"/>
              <a:buAutoNum type="arabicPeriod"/>
            </a:pPr>
            <a:r>
              <a:rPr lang="en-US" sz="2400" dirty="0" smtClean="0">
                <a:solidFill>
                  <a:schemeClr val="tx2">
                    <a:lumMod val="75000"/>
                  </a:schemeClr>
                </a:solidFill>
                <a:ea typeface="Batang" pitchFamily="18" charset="-127"/>
              </a:rPr>
              <a:t>Support </a:t>
            </a:r>
            <a:r>
              <a:rPr lang="en-US" sz="2400" dirty="0">
                <a:solidFill>
                  <a:schemeClr val="tx2">
                    <a:lumMod val="75000"/>
                  </a:schemeClr>
                </a:solidFill>
                <a:ea typeface="Batang" pitchFamily="18" charset="-127"/>
              </a:rPr>
              <a:t>the availability of patient-centered telemedicine personalized services covering a wide spectrum of diseases, including the patient with chronic or rare diseases after hospital </a:t>
            </a:r>
            <a:r>
              <a:rPr lang="en-US" sz="2400" dirty="0" smtClean="0">
                <a:solidFill>
                  <a:schemeClr val="tx2">
                    <a:lumMod val="75000"/>
                  </a:schemeClr>
                </a:solidFill>
                <a:ea typeface="Batang" pitchFamily="18" charset="-127"/>
              </a:rPr>
              <a:t>discharge;</a:t>
            </a:r>
            <a:endParaRPr lang="en-US" sz="2400" dirty="0">
              <a:solidFill>
                <a:schemeClr val="tx2">
                  <a:lumMod val="75000"/>
                </a:schemeClr>
              </a:solidFill>
              <a:ea typeface="Batang" pitchFamily="18" charset="-127"/>
            </a:endParaRPr>
          </a:p>
          <a:p>
            <a:pPr marL="457200" indent="-457200" algn="just">
              <a:buClr>
                <a:srgbClr val="00B050"/>
              </a:buClr>
              <a:buFont typeface="+mj-lt"/>
              <a:buAutoNum type="arabicPeriod"/>
            </a:pPr>
            <a:r>
              <a:rPr lang="en-US" sz="2400" dirty="0">
                <a:solidFill>
                  <a:schemeClr val="tx2">
                    <a:lumMod val="75000"/>
                  </a:schemeClr>
                </a:solidFill>
                <a:ea typeface="Batang" pitchFamily="18" charset="-127"/>
              </a:rPr>
              <a:t>S</a:t>
            </a:r>
            <a:r>
              <a:rPr lang="en-US" sz="2400" dirty="0" smtClean="0">
                <a:solidFill>
                  <a:schemeClr val="tx2">
                    <a:lumMod val="75000"/>
                  </a:schemeClr>
                </a:solidFill>
                <a:ea typeface="Batang" pitchFamily="18" charset="-127"/>
              </a:rPr>
              <a:t>upport </a:t>
            </a:r>
            <a:r>
              <a:rPr lang="en-US" sz="2400" dirty="0">
                <a:solidFill>
                  <a:schemeClr val="tx2">
                    <a:lumMod val="75000"/>
                  </a:schemeClr>
                </a:solidFill>
                <a:ea typeface="Batang" pitchFamily="18" charset="-127"/>
              </a:rPr>
              <a:t>the seamless interaction of the patient with the health professionals encompassing the physicians, nursing, health caregivers and other health </a:t>
            </a:r>
            <a:r>
              <a:rPr lang="en-US" sz="2400" dirty="0" smtClean="0">
                <a:solidFill>
                  <a:schemeClr val="tx2">
                    <a:lumMod val="75000"/>
                  </a:schemeClr>
                </a:solidFill>
                <a:ea typeface="Batang" pitchFamily="18" charset="-127"/>
              </a:rPr>
              <a:t>personnel</a:t>
            </a:r>
            <a:r>
              <a:rPr lang="en-US" sz="2400" dirty="0">
                <a:solidFill>
                  <a:schemeClr val="tx2">
                    <a:lumMod val="75000"/>
                  </a:schemeClr>
                </a:solidFill>
                <a:ea typeface="Batang" pitchFamily="18" charset="-127"/>
              </a:rPr>
              <a:t>;</a:t>
            </a:r>
            <a:endParaRPr lang="en-US" sz="2400" dirty="0" smtClean="0">
              <a:solidFill>
                <a:schemeClr val="tx2">
                  <a:lumMod val="75000"/>
                </a:schemeClr>
              </a:solidFill>
              <a:ea typeface="Batang" pitchFamily="18" charset="-127"/>
            </a:endParaRPr>
          </a:p>
          <a:p>
            <a:pPr marL="457200" indent="-457200" algn="just">
              <a:buClr>
                <a:srgbClr val="00B050"/>
              </a:buClr>
              <a:buFont typeface="+mj-lt"/>
              <a:buAutoNum type="arabicPeriod"/>
            </a:pPr>
            <a:r>
              <a:rPr lang="en-US" sz="2400" dirty="0" smtClean="0"/>
              <a:t>Promoting </a:t>
            </a:r>
            <a:r>
              <a:rPr lang="en-US" sz="2400" dirty="0"/>
              <a:t>autonomy and term in the usual environment as much as possible in the case of those patients with simultaneous needs of social and health </a:t>
            </a:r>
            <a:r>
              <a:rPr lang="en-US" sz="2400" dirty="0" smtClean="0"/>
              <a:t>care;</a:t>
            </a:r>
          </a:p>
          <a:p>
            <a:pPr marL="457200" indent="-457200" algn="just">
              <a:buClr>
                <a:srgbClr val="00B050"/>
              </a:buClr>
              <a:buFont typeface="+mj-lt"/>
              <a:buAutoNum type="arabicPeriod"/>
            </a:pPr>
            <a:r>
              <a:rPr lang="en-US" sz="2400" dirty="0" smtClean="0"/>
              <a:t>Empowering </a:t>
            </a:r>
            <a:r>
              <a:rPr lang="en-US" sz="2400" dirty="0"/>
              <a:t>patient’s autonomy and their ability to participate in the care process and decision-making "responsible and informed patient";</a:t>
            </a:r>
            <a:endParaRPr lang="el-GR" sz="2400" dirty="0"/>
          </a:p>
          <a:p>
            <a:pPr marL="0" indent="0" algn="just">
              <a:buClr>
                <a:srgbClr val="00B050"/>
              </a:buClr>
              <a:buNone/>
            </a:pPr>
            <a:endParaRPr lang="en-US" sz="2400" dirty="0" smtClean="0">
              <a:solidFill>
                <a:schemeClr val="tx2">
                  <a:lumMod val="75000"/>
                </a:schemeClr>
              </a:solidFill>
              <a:ea typeface="Batang" pitchFamily="18" charset="-127"/>
            </a:endParaRPr>
          </a:p>
          <a:p>
            <a:pPr marL="0" indent="0" algn="just">
              <a:buClr>
                <a:srgbClr val="00B050"/>
              </a:buClr>
              <a:buNone/>
            </a:pPr>
            <a:endParaRPr lang="en-US" sz="3200" dirty="0">
              <a:solidFill>
                <a:schemeClr val="tx2">
                  <a:lumMod val="75000"/>
                </a:schemeClr>
              </a:solidFill>
              <a:ea typeface="Batang" pitchFamily="18" charset="-127"/>
            </a:endParaRPr>
          </a:p>
        </p:txBody>
      </p:sp>
    </p:spTree>
    <p:extLst>
      <p:ext uri="{BB962C8B-B14F-4D97-AF65-F5344CB8AC3E}">
        <p14:creationId xmlns:p14="http://schemas.microsoft.com/office/powerpoint/2010/main" val="2585380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p:txBody>
          <a:bodyPr/>
          <a:lstStyle/>
          <a:p>
            <a:r>
              <a:rPr lang="es-ES" dirty="0" err="1">
                <a:solidFill>
                  <a:schemeClr val="accent6">
                    <a:lumMod val="75000"/>
                  </a:schemeClr>
                </a:solidFill>
                <a:effectLst>
                  <a:outerShdw blurRad="38100" dist="38100" dir="2700000" algn="tl">
                    <a:srgbClr val="000000">
                      <a:alpha val="43137"/>
                    </a:srgbClr>
                  </a:outerShdw>
                </a:effectLst>
              </a:rPr>
              <a:t>Technological</a:t>
            </a:r>
            <a:r>
              <a:rPr lang="es-ES" dirty="0">
                <a:solidFill>
                  <a:schemeClr val="accent6">
                    <a:lumMod val="75000"/>
                  </a:schemeClr>
                </a:solidFill>
                <a:effectLst>
                  <a:outerShdw blurRad="38100" dist="38100" dir="2700000" algn="tl">
                    <a:srgbClr val="000000">
                      <a:alpha val="43137"/>
                    </a:srgbClr>
                  </a:outerShdw>
                </a:effectLst>
              </a:rPr>
              <a:t> </a:t>
            </a:r>
            <a:r>
              <a:rPr lang="es-ES" dirty="0" err="1">
                <a:solidFill>
                  <a:schemeClr val="accent6">
                    <a:lumMod val="75000"/>
                  </a:schemeClr>
                </a:solidFill>
                <a:effectLst>
                  <a:outerShdw blurRad="38100" dist="38100" dir="2700000" algn="tl">
                    <a:srgbClr val="000000">
                      <a:alpha val="43137"/>
                    </a:srgbClr>
                  </a:outerShdw>
                </a:effectLst>
              </a:rPr>
              <a:t>approach</a:t>
            </a:r>
            <a:endParaRPr lang="es-ES" dirty="0">
              <a:effectLst>
                <a:outerShdw blurRad="38100" dist="38100" dir="2700000" algn="tl">
                  <a:srgbClr val="000000">
                    <a:alpha val="43137"/>
                  </a:srgbClr>
                </a:outerShdw>
              </a:effectLst>
              <a:latin typeface="+mn-lt"/>
            </a:endParaRPr>
          </a:p>
        </p:txBody>
      </p:sp>
      <p:sp>
        <p:nvSpPr>
          <p:cNvPr id="3" name="2 Marcador de contenido"/>
          <p:cNvSpPr>
            <a:spLocks noGrp="1"/>
          </p:cNvSpPr>
          <p:nvPr>
            <p:ph idx="1"/>
          </p:nvPr>
        </p:nvSpPr>
        <p:spPr>
          <a:xfrm>
            <a:off x="1018903" y="1920378"/>
            <a:ext cx="10700346" cy="4424437"/>
          </a:xfrm>
        </p:spPr>
        <p:txBody>
          <a:bodyPr>
            <a:noAutofit/>
          </a:bodyPr>
          <a:lstStyle/>
          <a:p>
            <a:pPr marL="571500" indent="-571500" algn="just">
              <a:buClr>
                <a:srgbClr val="00B050"/>
              </a:buClr>
              <a:buFont typeface="+mj-lt"/>
              <a:buAutoNum type="romanLcPeriod"/>
            </a:pPr>
            <a:r>
              <a:rPr lang="en-US" sz="2400" dirty="0" smtClean="0">
                <a:solidFill>
                  <a:schemeClr val="tx2">
                    <a:lumMod val="75000"/>
                  </a:schemeClr>
                </a:solidFill>
                <a:ea typeface="Batang" pitchFamily="18" charset="-127"/>
              </a:rPr>
              <a:t>modular </a:t>
            </a:r>
            <a:r>
              <a:rPr lang="en-US" sz="2400" dirty="0">
                <a:solidFill>
                  <a:schemeClr val="tx2">
                    <a:lumMod val="75000"/>
                  </a:schemeClr>
                </a:solidFill>
                <a:ea typeface="Batang" pitchFamily="18" charset="-127"/>
              </a:rPr>
              <a:t>distributed design to facilitate personalized patient disease specific workflow and services anywhere and anytime (mobile); </a:t>
            </a:r>
          </a:p>
          <a:p>
            <a:pPr marL="571500" indent="-571500" algn="just">
              <a:buClr>
                <a:srgbClr val="00B050"/>
              </a:buClr>
              <a:buFont typeface="+mj-lt"/>
              <a:buAutoNum type="romanLcPeriod"/>
            </a:pPr>
            <a:r>
              <a:rPr lang="en-US" sz="2400" dirty="0" smtClean="0">
                <a:solidFill>
                  <a:schemeClr val="tx2">
                    <a:lumMod val="75000"/>
                  </a:schemeClr>
                </a:solidFill>
                <a:ea typeface="Batang" pitchFamily="18" charset="-127"/>
              </a:rPr>
              <a:t>infrastructure </a:t>
            </a:r>
            <a:r>
              <a:rPr lang="en-US" sz="2400" dirty="0">
                <a:solidFill>
                  <a:schemeClr val="tx2">
                    <a:lumMod val="75000"/>
                  </a:schemeClr>
                </a:solidFill>
                <a:ea typeface="Batang" pitchFamily="18" charset="-127"/>
              </a:rPr>
              <a:t>module based on the IHE protocols to support the interoperability and scalability of services and the seamless integration with existing EHR legacy systems; </a:t>
            </a:r>
          </a:p>
          <a:p>
            <a:pPr marL="571500" indent="-571500" algn="just">
              <a:buClr>
                <a:srgbClr val="00B050"/>
              </a:buClr>
              <a:buFont typeface="+mj-lt"/>
              <a:buAutoNum type="romanLcPeriod"/>
            </a:pPr>
            <a:r>
              <a:rPr lang="en-US" sz="2400" dirty="0" smtClean="0">
                <a:solidFill>
                  <a:schemeClr val="tx2">
                    <a:lumMod val="75000"/>
                  </a:schemeClr>
                </a:solidFill>
                <a:ea typeface="Batang" pitchFamily="18" charset="-127"/>
              </a:rPr>
              <a:t>open </a:t>
            </a:r>
            <a:r>
              <a:rPr lang="en-US" sz="2400" dirty="0">
                <a:solidFill>
                  <a:schemeClr val="tx2">
                    <a:lumMod val="75000"/>
                  </a:schemeClr>
                </a:solidFill>
                <a:ea typeface="Batang" pitchFamily="18" charset="-127"/>
              </a:rPr>
              <a:t>source code to enable the wider uptake of code generated and the wider deployment of eHealth services; </a:t>
            </a:r>
          </a:p>
          <a:p>
            <a:pPr marL="571500" indent="-571500" algn="just">
              <a:buClr>
                <a:srgbClr val="00B050"/>
              </a:buClr>
              <a:buFont typeface="+mj-lt"/>
              <a:buAutoNum type="romanLcPeriod"/>
            </a:pPr>
            <a:r>
              <a:rPr lang="en-US" sz="2400" dirty="0" smtClean="0">
                <a:solidFill>
                  <a:schemeClr val="tx2">
                    <a:lumMod val="75000"/>
                  </a:schemeClr>
                </a:solidFill>
                <a:ea typeface="Batang" pitchFamily="18" charset="-127"/>
              </a:rPr>
              <a:t>pilot </a:t>
            </a:r>
            <a:r>
              <a:rPr lang="en-US" sz="2400" dirty="0">
                <a:solidFill>
                  <a:schemeClr val="tx2">
                    <a:lumMod val="75000"/>
                  </a:schemeClr>
                </a:solidFill>
                <a:ea typeface="Batang" pitchFamily="18" charset="-127"/>
              </a:rPr>
              <a:t>application in chronic disease focusing on </a:t>
            </a:r>
            <a:r>
              <a:rPr lang="en-US" sz="2400" b="1" dirty="0">
                <a:solidFill>
                  <a:schemeClr val="tx2">
                    <a:lumMod val="75000"/>
                  </a:schemeClr>
                </a:solidFill>
                <a:ea typeface="Batang" pitchFamily="18" charset="-127"/>
              </a:rPr>
              <a:t>comorbidities</a:t>
            </a:r>
            <a:r>
              <a:rPr lang="en-US" sz="2400" dirty="0">
                <a:solidFill>
                  <a:schemeClr val="tx2">
                    <a:lumMod val="75000"/>
                  </a:schemeClr>
                </a:solidFill>
                <a:ea typeface="Batang" pitchFamily="18" charset="-127"/>
              </a:rPr>
              <a:t> (including: Alzheimer's disease caregivers, asthma, breast cancer, diabetes, epilepsy, Glaucoma, and heart disease). </a:t>
            </a:r>
          </a:p>
        </p:txBody>
      </p:sp>
    </p:spTree>
    <p:extLst>
      <p:ext uri="{BB962C8B-B14F-4D97-AF65-F5344CB8AC3E}">
        <p14:creationId xmlns:p14="http://schemas.microsoft.com/office/powerpoint/2010/main" val="33697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2.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724</TotalTime>
  <Words>2438</Words>
  <Application>Microsoft Office PowerPoint</Application>
  <PresentationFormat>Widescreen</PresentationFormat>
  <Paragraphs>274</Paragraphs>
  <Slides>18</Slides>
  <Notes>15</Notes>
  <HiddenSlides>2</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vt:i4>
      </vt:variant>
    </vt:vector>
  </HeadingPairs>
  <TitlesOfParts>
    <vt:vector size="31" baseType="lpstr">
      <vt:lpstr>Batang</vt:lpstr>
      <vt:lpstr>Aharoni</vt:lpstr>
      <vt:lpstr>Arial</vt:lpstr>
      <vt:lpstr>Calibri</vt:lpstr>
      <vt:lpstr>Calibri Light</vt:lpstr>
      <vt:lpstr>Colonna MT</vt:lpstr>
      <vt:lpstr>Courier New</vt:lpstr>
      <vt:lpstr>Latha</vt:lpstr>
      <vt:lpstr>Papyrus</vt:lpstr>
      <vt:lpstr>Times New Roman</vt:lpstr>
      <vt:lpstr>Wingdings</vt:lpstr>
      <vt:lpstr>Wingdings 2</vt:lpstr>
      <vt:lpstr>Retrospect</vt:lpstr>
      <vt:lpstr>PowerPoint Presentation</vt:lpstr>
      <vt:lpstr>Patients empowerment in managing their health and chronic diseases through open innovative services </vt:lpstr>
      <vt:lpstr>PCP projects</vt:lpstr>
      <vt:lpstr>PCP Cofund type of projects</vt:lpstr>
      <vt:lpstr>CHALLENGE</vt:lpstr>
      <vt:lpstr>THE PROJECT</vt:lpstr>
      <vt:lpstr>Scope</vt:lpstr>
      <vt:lpstr>Context</vt:lpstr>
      <vt:lpstr>Technological approach</vt:lpstr>
      <vt:lpstr>OBJECTIVES</vt:lpstr>
      <vt:lpstr>It is expected </vt:lpstr>
      <vt:lpstr>PCP in two stages</vt:lpstr>
      <vt:lpstr>EXECUTION STAGE</vt:lpstr>
      <vt:lpstr>EXECUTION STAGE</vt:lpstr>
      <vt:lpstr>Implementation plan</vt:lpstr>
      <vt:lpstr>BUDGET estimation example</vt:lpstr>
      <vt:lpstr>CONSORTIUM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Apostolos Vontas</dc:creator>
  <cp:lastModifiedBy>Apostolos Vontas</cp:lastModifiedBy>
  <cp:revision>72</cp:revision>
  <dcterms:created xsi:type="dcterms:W3CDTF">2014-11-05T23:10:01Z</dcterms:created>
  <dcterms:modified xsi:type="dcterms:W3CDTF">2015-10-25T01:49:12Z</dcterms:modified>
</cp:coreProperties>
</file>