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9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</p:sldIdLst>
  <p:sldSz cx="9144000" cy="6858000" type="screen4x3"/>
  <p:notesSz cx="6810375" cy="99425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7314" autoAdjust="0"/>
  </p:normalViewPr>
  <p:slideViewPr>
    <p:cSldViewPr>
      <p:cViewPr varScale="1">
        <p:scale>
          <a:sx n="77" d="100"/>
          <a:sy n="77" d="100"/>
        </p:scale>
        <p:origin x="-26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125952-233D-4339-A66C-499452AF6C1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D6E948F1-003F-49F8-92B9-808790E36791}">
      <dgm:prSet phldrT="[Tekst]"/>
      <dgm:spPr>
        <a:xfrm>
          <a:off x="1972266" y="789511"/>
          <a:ext cx="1330013" cy="84455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31B6F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nb-NO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Advisory</a:t>
          </a:r>
          <a:endParaRPr lang="nb-NO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  <a:p>
          <a:r>
            <a:rPr lang="nb-NO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Oranizatons</a:t>
          </a:r>
          <a:endParaRPr lang="nb-NO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  <a:p>
          <a:endParaRPr lang="nb-NO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gm:t>
    </dgm:pt>
    <dgm:pt modelId="{9932D3D4-BD34-4218-A61C-ACFF4818E8DD}" type="parTrans" cxnId="{3AF01B1E-6141-437E-9275-F30B39624C45}">
      <dgm:prSet/>
      <dgm:spPr/>
      <dgm:t>
        <a:bodyPr/>
        <a:lstStyle/>
        <a:p>
          <a:endParaRPr lang="nb-NO"/>
        </a:p>
      </dgm:t>
    </dgm:pt>
    <dgm:pt modelId="{01B99DA6-2B36-4D72-851F-433CDC345214}" type="sibTrans" cxnId="{3AF01B1E-6141-437E-9275-F30B39624C45}">
      <dgm:prSet/>
      <dgm:spPr/>
      <dgm:t>
        <a:bodyPr/>
        <a:lstStyle/>
        <a:p>
          <a:endParaRPr lang="nb-NO"/>
        </a:p>
      </dgm:t>
    </dgm:pt>
    <dgm:pt modelId="{32672C92-D091-4952-84FA-9B3224DE1866}">
      <dgm:prSet phldrT="[Tekst]"/>
      <dgm:spPr>
        <a:xfrm>
          <a:off x="3926099" y="1373528"/>
          <a:ext cx="1330013" cy="84455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31B6F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nb-NO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Project Management</a:t>
          </a:r>
          <a:endParaRPr lang="nb-NO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gm:t>
    </dgm:pt>
    <dgm:pt modelId="{E4904330-5BB5-4202-AFD3-F226E83A2D85}" type="parTrans" cxnId="{DFEA9B86-02EE-4BB4-831C-74AFAC05EC07}">
      <dgm:prSet/>
      <dgm:spPr>
        <a:xfrm>
          <a:off x="4397607" y="846325"/>
          <a:ext cx="91440" cy="3868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6812"/>
              </a:lnTo>
            </a:path>
          </a:pathLst>
        </a:custGeom>
        <a:noFill/>
        <a:ln w="15875" cap="flat" cmpd="sng" algn="ctr">
          <a:solidFill>
            <a:srgbClr val="31B6F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b-NO"/>
        </a:p>
      </dgm:t>
    </dgm:pt>
    <dgm:pt modelId="{47634559-8BE8-4729-A752-DC16C5E6C376}" type="sibTrans" cxnId="{DFEA9B86-02EE-4BB4-831C-74AFAC05EC07}">
      <dgm:prSet/>
      <dgm:spPr/>
      <dgm:t>
        <a:bodyPr/>
        <a:lstStyle/>
        <a:p>
          <a:endParaRPr lang="nb-NO"/>
        </a:p>
      </dgm:t>
    </dgm:pt>
    <dgm:pt modelId="{40476544-643A-47E1-8BD6-40AF57BB19A8}">
      <dgm:prSet/>
      <dgm:spPr>
        <a:xfrm>
          <a:off x="3926099" y="2604899"/>
          <a:ext cx="1330013" cy="84455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31B6F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nb-NO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Technical Experts</a:t>
          </a:r>
          <a:endParaRPr lang="nb-NO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gm:t>
    </dgm:pt>
    <dgm:pt modelId="{835D5140-9980-49F9-86AB-61DE2CD8AD78}" type="parTrans" cxnId="{7AF9FB21-EE63-48B2-8390-2B60EC0DB2E4}">
      <dgm:prSet/>
      <dgm:spPr>
        <a:xfrm>
          <a:off x="4397607" y="2077696"/>
          <a:ext cx="91440" cy="3868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6812"/>
              </a:lnTo>
            </a:path>
          </a:pathLst>
        </a:custGeom>
        <a:noFill/>
        <a:ln w="15875" cap="flat" cmpd="sng" algn="ctr">
          <a:solidFill>
            <a:srgbClr val="31B6F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nb-NO"/>
        </a:p>
      </dgm:t>
    </dgm:pt>
    <dgm:pt modelId="{F8070F64-A3EB-45E7-B9B0-14DC55446CAE}" type="sibTrans" cxnId="{7AF9FB21-EE63-48B2-8390-2B60EC0DB2E4}">
      <dgm:prSet/>
      <dgm:spPr/>
      <dgm:t>
        <a:bodyPr/>
        <a:lstStyle/>
        <a:p>
          <a:endParaRPr lang="nb-NO"/>
        </a:p>
      </dgm:t>
    </dgm:pt>
    <dgm:pt modelId="{E653F085-89E3-4904-BFD2-B4B32D82B603}">
      <dgm:prSet phldrT="[Tekst]"/>
      <dgm:spPr>
        <a:xfrm>
          <a:off x="3926099" y="142157"/>
          <a:ext cx="1330013" cy="84455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31B6F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nb-NO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Directing</a:t>
          </a:r>
          <a:r>
            <a:rPr lang="nb-NO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 </a:t>
          </a:r>
          <a:r>
            <a:rPr lang="nb-NO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Comittee</a:t>
          </a:r>
          <a:endParaRPr lang="nb-NO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gm:t>
    </dgm:pt>
    <dgm:pt modelId="{9E811E65-809D-4752-B4B6-54D8B0F2200C}" type="parTrans" cxnId="{B6B2328B-41F7-40F7-8295-04A5C92B2045}">
      <dgm:prSet/>
      <dgm:spPr/>
      <dgm:t>
        <a:bodyPr/>
        <a:lstStyle/>
        <a:p>
          <a:endParaRPr lang="nb-NO"/>
        </a:p>
      </dgm:t>
    </dgm:pt>
    <dgm:pt modelId="{65FF57DE-14CA-4BD8-BE0A-6D385D3ECDA0}" type="sibTrans" cxnId="{B6B2328B-41F7-40F7-8295-04A5C92B2045}">
      <dgm:prSet/>
      <dgm:spPr/>
      <dgm:t>
        <a:bodyPr/>
        <a:lstStyle/>
        <a:p>
          <a:endParaRPr lang="nb-NO"/>
        </a:p>
      </dgm:t>
    </dgm:pt>
    <dgm:pt modelId="{E2CDCF29-793F-4773-9773-A8D81C77348B}" type="pres">
      <dgm:prSet presAssocID="{4F125952-233D-4339-A66C-499452AF6C1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nb-NO"/>
        </a:p>
      </dgm:t>
    </dgm:pt>
    <dgm:pt modelId="{D27E9DDC-C34E-419B-8BE1-FA86B3A280C5}" type="pres">
      <dgm:prSet presAssocID="{D6E948F1-003F-49F8-92B9-808790E36791}" presName="hierRoot1" presStyleCnt="0"/>
      <dgm:spPr/>
    </dgm:pt>
    <dgm:pt modelId="{D97E4DB4-3797-4FC2-A2AC-59259C8F89C2}" type="pres">
      <dgm:prSet presAssocID="{D6E948F1-003F-49F8-92B9-808790E36791}" presName="composite" presStyleCnt="0"/>
      <dgm:spPr/>
    </dgm:pt>
    <dgm:pt modelId="{513F342B-EA86-4D52-AF96-FBC2739A4659}" type="pres">
      <dgm:prSet presAssocID="{D6E948F1-003F-49F8-92B9-808790E36791}" presName="background" presStyleLbl="node0" presStyleIdx="0" presStyleCnt="2"/>
      <dgm:spPr>
        <a:xfrm>
          <a:off x="1824487" y="649121"/>
          <a:ext cx="1330013" cy="844558"/>
        </a:xfrm>
        <a:prstGeom prst="roundRect">
          <a:avLst>
            <a:gd name="adj" fmla="val 10000"/>
          </a:avLst>
        </a:prstGeom>
        <a:solidFill>
          <a:srgbClr val="31B6FD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nb-NO"/>
        </a:p>
      </dgm:t>
    </dgm:pt>
    <dgm:pt modelId="{84078A89-43A4-4C74-88BC-53DB605D55F7}" type="pres">
      <dgm:prSet presAssocID="{D6E948F1-003F-49F8-92B9-808790E36791}" presName="text" presStyleLbl="fgAcc0" presStyleIdx="0" presStyleCnt="2" custLinFactNeighborX="-24681" custLinFactNeighborY="76650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7378EA1B-B29E-4503-BC49-A4176C24D57D}" type="pres">
      <dgm:prSet presAssocID="{D6E948F1-003F-49F8-92B9-808790E36791}" presName="hierChild2" presStyleCnt="0"/>
      <dgm:spPr/>
    </dgm:pt>
    <dgm:pt modelId="{63C78FD4-5B73-45EE-AE7F-37CB4BC52744}" type="pres">
      <dgm:prSet presAssocID="{E653F085-89E3-4904-BFD2-B4B32D82B603}" presName="hierRoot1" presStyleCnt="0"/>
      <dgm:spPr/>
    </dgm:pt>
    <dgm:pt modelId="{B234FECD-E966-408B-831A-F800229D4159}" type="pres">
      <dgm:prSet presAssocID="{E653F085-89E3-4904-BFD2-B4B32D82B603}" presName="composite" presStyleCnt="0"/>
      <dgm:spPr/>
    </dgm:pt>
    <dgm:pt modelId="{C7549385-891A-4489-9C32-8EDE5670DD57}" type="pres">
      <dgm:prSet presAssocID="{E653F085-89E3-4904-BFD2-B4B32D82B603}" presName="background" presStyleLbl="node0" presStyleIdx="1" presStyleCnt="2"/>
      <dgm:spPr>
        <a:xfrm>
          <a:off x="3778320" y="1766"/>
          <a:ext cx="1330013" cy="844558"/>
        </a:xfrm>
        <a:prstGeom prst="roundRect">
          <a:avLst>
            <a:gd name="adj" fmla="val 10000"/>
          </a:avLst>
        </a:prstGeom>
        <a:solidFill>
          <a:srgbClr val="31B6FD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nb-NO"/>
        </a:p>
      </dgm:t>
    </dgm:pt>
    <dgm:pt modelId="{D5803E9F-92A5-41F7-9769-BF4AF01FAE55}" type="pres">
      <dgm:prSet presAssocID="{E653F085-89E3-4904-BFD2-B4B32D82B603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54DD9C6C-E83E-4AA4-8639-1B64D7C53D72}" type="pres">
      <dgm:prSet presAssocID="{E653F085-89E3-4904-BFD2-B4B32D82B603}" presName="hierChild2" presStyleCnt="0"/>
      <dgm:spPr/>
    </dgm:pt>
    <dgm:pt modelId="{8CF487BA-3A91-444C-836F-66A824AEF03B}" type="pres">
      <dgm:prSet presAssocID="{E4904330-5BB5-4202-AFD3-F226E83A2D85}" presName="Name10" presStyleLbl="parChTrans1D2" presStyleIdx="0" presStyleCnt="1"/>
      <dgm:spPr/>
      <dgm:t>
        <a:bodyPr/>
        <a:lstStyle/>
        <a:p>
          <a:endParaRPr lang="nb-NO"/>
        </a:p>
      </dgm:t>
    </dgm:pt>
    <dgm:pt modelId="{1294F41F-2622-4521-9C4F-0DADE0C357EE}" type="pres">
      <dgm:prSet presAssocID="{32672C92-D091-4952-84FA-9B3224DE1866}" presName="hierRoot2" presStyleCnt="0"/>
      <dgm:spPr/>
    </dgm:pt>
    <dgm:pt modelId="{1159BB8C-84C3-4988-A58A-770149F9925F}" type="pres">
      <dgm:prSet presAssocID="{32672C92-D091-4952-84FA-9B3224DE1866}" presName="composite2" presStyleCnt="0"/>
      <dgm:spPr/>
    </dgm:pt>
    <dgm:pt modelId="{B31AF632-00B1-46C0-AF57-7A7239F1A5B6}" type="pres">
      <dgm:prSet presAssocID="{32672C92-D091-4952-84FA-9B3224DE1866}" presName="background2" presStyleLbl="node2" presStyleIdx="0" presStyleCnt="1"/>
      <dgm:spPr>
        <a:xfrm>
          <a:off x="3778320" y="1233137"/>
          <a:ext cx="1330013" cy="844558"/>
        </a:xfrm>
        <a:prstGeom prst="roundRect">
          <a:avLst>
            <a:gd name="adj" fmla="val 10000"/>
          </a:avLst>
        </a:prstGeom>
        <a:solidFill>
          <a:srgbClr val="31B6FD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nb-NO"/>
        </a:p>
      </dgm:t>
    </dgm:pt>
    <dgm:pt modelId="{2EC2B73E-47BD-4C28-ADF8-2C0191FEB4A4}" type="pres">
      <dgm:prSet presAssocID="{32672C92-D091-4952-84FA-9B3224DE1866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E8086ABB-9D05-407C-BA20-5DB8D45FBC99}" type="pres">
      <dgm:prSet presAssocID="{32672C92-D091-4952-84FA-9B3224DE1866}" presName="hierChild3" presStyleCnt="0"/>
      <dgm:spPr/>
    </dgm:pt>
    <dgm:pt modelId="{ED99284D-CCBE-48A1-8682-8F58D093434C}" type="pres">
      <dgm:prSet presAssocID="{835D5140-9980-49F9-86AB-61DE2CD8AD78}" presName="Name17" presStyleLbl="parChTrans1D3" presStyleIdx="0" presStyleCnt="1"/>
      <dgm:spPr/>
      <dgm:t>
        <a:bodyPr/>
        <a:lstStyle/>
        <a:p>
          <a:endParaRPr lang="nb-NO"/>
        </a:p>
      </dgm:t>
    </dgm:pt>
    <dgm:pt modelId="{E31629D0-C864-4762-8E5C-18BE1C7F1A20}" type="pres">
      <dgm:prSet presAssocID="{40476544-643A-47E1-8BD6-40AF57BB19A8}" presName="hierRoot3" presStyleCnt="0"/>
      <dgm:spPr/>
    </dgm:pt>
    <dgm:pt modelId="{9B043851-ADC0-42E2-8203-7C8E0703AD63}" type="pres">
      <dgm:prSet presAssocID="{40476544-643A-47E1-8BD6-40AF57BB19A8}" presName="composite3" presStyleCnt="0"/>
      <dgm:spPr/>
    </dgm:pt>
    <dgm:pt modelId="{19DA94A8-F885-49F3-BFD0-178E83AB5DC0}" type="pres">
      <dgm:prSet presAssocID="{40476544-643A-47E1-8BD6-40AF57BB19A8}" presName="background3" presStyleLbl="node3" presStyleIdx="0" presStyleCnt="1"/>
      <dgm:spPr>
        <a:xfrm>
          <a:off x="3778320" y="2464509"/>
          <a:ext cx="1330013" cy="844558"/>
        </a:xfrm>
        <a:prstGeom prst="roundRect">
          <a:avLst>
            <a:gd name="adj" fmla="val 10000"/>
          </a:avLst>
        </a:prstGeom>
        <a:solidFill>
          <a:srgbClr val="31B6FD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nb-NO"/>
        </a:p>
      </dgm:t>
    </dgm:pt>
    <dgm:pt modelId="{B2273EED-670E-4D25-BD7F-8CE3C0146B9D}" type="pres">
      <dgm:prSet presAssocID="{40476544-643A-47E1-8BD6-40AF57BB19A8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nb-NO"/>
        </a:p>
      </dgm:t>
    </dgm:pt>
    <dgm:pt modelId="{74D8291A-1DE2-40EA-845B-7BAC6FF36827}" type="pres">
      <dgm:prSet presAssocID="{40476544-643A-47E1-8BD6-40AF57BB19A8}" presName="hierChild4" presStyleCnt="0"/>
      <dgm:spPr/>
    </dgm:pt>
  </dgm:ptLst>
  <dgm:cxnLst>
    <dgm:cxn modelId="{3B7AF027-DE7B-42B4-BCC1-D90C31EAF552}" type="presOf" srcId="{32672C92-D091-4952-84FA-9B3224DE1866}" destId="{2EC2B73E-47BD-4C28-ADF8-2C0191FEB4A4}" srcOrd="0" destOrd="0" presId="urn:microsoft.com/office/officeart/2005/8/layout/hierarchy1"/>
    <dgm:cxn modelId="{DFEA9B86-02EE-4BB4-831C-74AFAC05EC07}" srcId="{E653F085-89E3-4904-BFD2-B4B32D82B603}" destId="{32672C92-D091-4952-84FA-9B3224DE1866}" srcOrd="0" destOrd="0" parTransId="{E4904330-5BB5-4202-AFD3-F226E83A2D85}" sibTransId="{47634559-8BE8-4729-A752-DC16C5E6C376}"/>
    <dgm:cxn modelId="{6BB7D75A-26D2-413B-9C58-93213F759376}" type="presOf" srcId="{E653F085-89E3-4904-BFD2-B4B32D82B603}" destId="{D5803E9F-92A5-41F7-9769-BF4AF01FAE55}" srcOrd="0" destOrd="0" presId="urn:microsoft.com/office/officeart/2005/8/layout/hierarchy1"/>
    <dgm:cxn modelId="{F2FE0680-2BF2-49D9-A99C-F543F4508A34}" type="presOf" srcId="{40476544-643A-47E1-8BD6-40AF57BB19A8}" destId="{B2273EED-670E-4D25-BD7F-8CE3C0146B9D}" srcOrd="0" destOrd="0" presId="urn:microsoft.com/office/officeart/2005/8/layout/hierarchy1"/>
    <dgm:cxn modelId="{1F48E60C-97CA-4DFF-8C6C-78BC0F264E08}" type="presOf" srcId="{E4904330-5BB5-4202-AFD3-F226E83A2D85}" destId="{8CF487BA-3A91-444C-836F-66A824AEF03B}" srcOrd="0" destOrd="0" presId="urn:microsoft.com/office/officeart/2005/8/layout/hierarchy1"/>
    <dgm:cxn modelId="{68678698-5175-4A0A-9335-D9A77B7D4913}" type="presOf" srcId="{D6E948F1-003F-49F8-92B9-808790E36791}" destId="{84078A89-43A4-4C74-88BC-53DB605D55F7}" srcOrd="0" destOrd="0" presId="urn:microsoft.com/office/officeart/2005/8/layout/hierarchy1"/>
    <dgm:cxn modelId="{7AF9FB21-EE63-48B2-8390-2B60EC0DB2E4}" srcId="{32672C92-D091-4952-84FA-9B3224DE1866}" destId="{40476544-643A-47E1-8BD6-40AF57BB19A8}" srcOrd="0" destOrd="0" parTransId="{835D5140-9980-49F9-86AB-61DE2CD8AD78}" sibTransId="{F8070F64-A3EB-45E7-B9B0-14DC55446CAE}"/>
    <dgm:cxn modelId="{B6B2328B-41F7-40F7-8295-04A5C92B2045}" srcId="{4F125952-233D-4339-A66C-499452AF6C1D}" destId="{E653F085-89E3-4904-BFD2-B4B32D82B603}" srcOrd="1" destOrd="0" parTransId="{9E811E65-809D-4752-B4B6-54D8B0F2200C}" sibTransId="{65FF57DE-14CA-4BD8-BE0A-6D385D3ECDA0}"/>
    <dgm:cxn modelId="{1003948E-E647-4901-A7CE-C657DCDEC96C}" type="presOf" srcId="{4F125952-233D-4339-A66C-499452AF6C1D}" destId="{E2CDCF29-793F-4773-9773-A8D81C77348B}" srcOrd="0" destOrd="0" presId="urn:microsoft.com/office/officeart/2005/8/layout/hierarchy1"/>
    <dgm:cxn modelId="{6F31007B-C47B-4802-B60F-E9D5A94085AC}" type="presOf" srcId="{835D5140-9980-49F9-86AB-61DE2CD8AD78}" destId="{ED99284D-CCBE-48A1-8682-8F58D093434C}" srcOrd="0" destOrd="0" presId="urn:microsoft.com/office/officeart/2005/8/layout/hierarchy1"/>
    <dgm:cxn modelId="{3AF01B1E-6141-437E-9275-F30B39624C45}" srcId="{4F125952-233D-4339-A66C-499452AF6C1D}" destId="{D6E948F1-003F-49F8-92B9-808790E36791}" srcOrd="0" destOrd="0" parTransId="{9932D3D4-BD34-4218-A61C-ACFF4818E8DD}" sibTransId="{01B99DA6-2B36-4D72-851F-433CDC345214}"/>
    <dgm:cxn modelId="{924AEB14-2E67-4744-9545-6F5B60E6EFF7}" type="presParOf" srcId="{E2CDCF29-793F-4773-9773-A8D81C77348B}" destId="{D27E9DDC-C34E-419B-8BE1-FA86B3A280C5}" srcOrd="0" destOrd="0" presId="urn:microsoft.com/office/officeart/2005/8/layout/hierarchy1"/>
    <dgm:cxn modelId="{87C8AD08-D936-41F3-B20F-8BD36E903C6A}" type="presParOf" srcId="{D27E9DDC-C34E-419B-8BE1-FA86B3A280C5}" destId="{D97E4DB4-3797-4FC2-A2AC-59259C8F89C2}" srcOrd="0" destOrd="0" presId="urn:microsoft.com/office/officeart/2005/8/layout/hierarchy1"/>
    <dgm:cxn modelId="{84500965-F7E9-4F4B-8AC7-64E3AEC1F0D8}" type="presParOf" srcId="{D97E4DB4-3797-4FC2-A2AC-59259C8F89C2}" destId="{513F342B-EA86-4D52-AF96-FBC2739A4659}" srcOrd="0" destOrd="0" presId="urn:microsoft.com/office/officeart/2005/8/layout/hierarchy1"/>
    <dgm:cxn modelId="{B319C911-E4B1-4327-BBF3-B79BFE2775B9}" type="presParOf" srcId="{D97E4DB4-3797-4FC2-A2AC-59259C8F89C2}" destId="{84078A89-43A4-4C74-88BC-53DB605D55F7}" srcOrd="1" destOrd="0" presId="urn:microsoft.com/office/officeart/2005/8/layout/hierarchy1"/>
    <dgm:cxn modelId="{9034A1CD-BB50-47C8-AF0E-AE31D75246BC}" type="presParOf" srcId="{D27E9DDC-C34E-419B-8BE1-FA86B3A280C5}" destId="{7378EA1B-B29E-4503-BC49-A4176C24D57D}" srcOrd="1" destOrd="0" presId="urn:microsoft.com/office/officeart/2005/8/layout/hierarchy1"/>
    <dgm:cxn modelId="{F7EA2B18-39BB-4B62-B903-3827DF95E736}" type="presParOf" srcId="{E2CDCF29-793F-4773-9773-A8D81C77348B}" destId="{63C78FD4-5B73-45EE-AE7F-37CB4BC52744}" srcOrd="1" destOrd="0" presId="urn:microsoft.com/office/officeart/2005/8/layout/hierarchy1"/>
    <dgm:cxn modelId="{0EDC5028-024B-406E-AE96-10289ED09DF8}" type="presParOf" srcId="{63C78FD4-5B73-45EE-AE7F-37CB4BC52744}" destId="{B234FECD-E966-408B-831A-F800229D4159}" srcOrd="0" destOrd="0" presId="urn:microsoft.com/office/officeart/2005/8/layout/hierarchy1"/>
    <dgm:cxn modelId="{3009A7CD-4E33-4B40-9417-855B5779AB0F}" type="presParOf" srcId="{B234FECD-E966-408B-831A-F800229D4159}" destId="{C7549385-891A-4489-9C32-8EDE5670DD57}" srcOrd="0" destOrd="0" presId="urn:microsoft.com/office/officeart/2005/8/layout/hierarchy1"/>
    <dgm:cxn modelId="{7A544537-88EC-4D8C-AB93-8EC60DF20D23}" type="presParOf" srcId="{B234FECD-E966-408B-831A-F800229D4159}" destId="{D5803E9F-92A5-41F7-9769-BF4AF01FAE55}" srcOrd="1" destOrd="0" presId="urn:microsoft.com/office/officeart/2005/8/layout/hierarchy1"/>
    <dgm:cxn modelId="{95E1B121-0F09-4D73-B251-4BAF749D5680}" type="presParOf" srcId="{63C78FD4-5B73-45EE-AE7F-37CB4BC52744}" destId="{54DD9C6C-E83E-4AA4-8639-1B64D7C53D72}" srcOrd="1" destOrd="0" presId="urn:microsoft.com/office/officeart/2005/8/layout/hierarchy1"/>
    <dgm:cxn modelId="{4F98E2F7-AF1D-4C2A-ADCD-F14F3D7B2818}" type="presParOf" srcId="{54DD9C6C-E83E-4AA4-8639-1B64D7C53D72}" destId="{8CF487BA-3A91-444C-836F-66A824AEF03B}" srcOrd="0" destOrd="0" presId="urn:microsoft.com/office/officeart/2005/8/layout/hierarchy1"/>
    <dgm:cxn modelId="{EBB647A4-3C0D-4A3E-9D66-57BEB19C30EA}" type="presParOf" srcId="{54DD9C6C-E83E-4AA4-8639-1B64D7C53D72}" destId="{1294F41F-2622-4521-9C4F-0DADE0C357EE}" srcOrd="1" destOrd="0" presId="urn:microsoft.com/office/officeart/2005/8/layout/hierarchy1"/>
    <dgm:cxn modelId="{D8794724-929E-4D0F-92CD-C2051C8F8838}" type="presParOf" srcId="{1294F41F-2622-4521-9C4F-0DADE0C357EE}" destId="{1159BB8C-84C3-4988-A58A-770149F9925F}" srcOrd="0" destOrd="0" presId="urn:microsoft.com/office/officeart/2005/8/layout/hierarchy1"/>
    <dgm:cxn modelId="{6AC65A0F-3CA7-4E03-A0B1-CB80749220F2}" type="presParOf" srcId="{1159BB8C-84C3-4988-A58A-770149F9925F}" destId="{B31AF632-00B1-46C0-AF57-7A7239F1A5B6}" srcOrd="0" destOrd="0" presId="urn:microsoft.com/office/officeart/2005/8/layout/hierarchy1"/>
    <dgm:cxn modelId="{6DAD8888-B2F3-4F69-89E9-08E8AF17F4C3}" type="presParOf" srcId="{1159BB8C-84C3-4988-A58A-770149F9925F}" destId="{2EC2B73E-47BD-4C28-ADF8-2C0191FEB4A4}" srcOrd="1" destOrd="0" presId="urn:microsoft.com/office/officeart/2005/8/layout/hierarchy1"/>
    <dgm:cxn modelId="{9F2DC375-DAD8-4578-910F-39D8480BA9EC}" type="presParOf" srcId="{1294F41F-2622-4521-9C4F-0DADE0C357EE}" destId="{E8086ABB-9D05-407C-BA20-5DB8D45FBC99}" srcOrd="1" destOrd="0" presId="urn:microsoft.com/office/officeart/2005/8/layout/hierarchy1"/>
    <dgm:cxn modelId="{80C00A10-DE92-4ECB-94A5-468CABBADC22}" type="presParOf" srcId="{E8086ABB-9D05-407C-BA20-5DB8D45FBC99}" destId="{ED99284D-CCBE-48A1-8682-8F58D093434C}" srcOrd="0" destOrd="0" presId="urn:microsoft.com/office/officeart/2005/8/layout/hierarchy1"/>
    <dgm:cxn modelId="{0A503AF4-79C1-4E2D-9C41-3E0785EA28A2}" type="presParOf" srcId="{E8086ABB-9D05-407C-BA20-5DB8D45FBC99}" destId="{E31629D0-C864-4762-8E5C-18BE1C7F1A20}" srcOrd="1" destOrd="0" presId="urn:microsoft.com/office/officeart/2005/8/layout/hierarchy1"/>
    <dgm:cxn modelId="{1BA86776-FD86-4F1A-A859-5B46811E84B3}" type="presParOf" srcId="{E31629D0-C864-4762-8E5C-18BE1C7F1A20}" destId="{9B043851-ADC0-42E2-8203-7C8E0703AD63}" srcOrd="0" destOrd="0" presId="urn:microsoft.com/office/officeart/2005/8/layout/hierarchy1"/>
    <dgm:cxn modelId="{AC6C06D7-14D2-4B69-8F2F-5DE067B719CE}" type="presParOf" srcId="{9B043851-ADC0-42E2-8203-7C8E0703AD63}" destId="{19DA94A8-F885-49F3-BFD0-178E83AB5DC0}" srcOrd="0" destOrd="0" presId="urn:microsoft.com/office/officeart/2005/8/layout/hierarchy1"/>
    <dgm:cxn modelId="{CE7D4B27-CFB0-47CA-BB65-D702FE922C78}" type="presParOf" srcId="{9B043851-ADC0-42E2-8203-7C8E0703AD63}" destId="{B2273EED-670E-4D25-BD7F-8CE3C0146B9D}" srcOrd="1" destOrd="0" presId="urn:microsoft.com/office/officeart/2005/8/layout/hierarchy1"/>
    <dgm:cxn modelId="{E759BDB9-CBB5-4367-B551-3C2099F74991}" type="presParOf" srcId="{E31629D0-C864-4762-8E5C-18BE1C7F1A20}" destId="{74D8291A-1DE2-40EA-845B-7BAC6FF3682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9284D-CCBE-48A1-8682-8F58D093434C}">
      <dsp:nvSpPr>
        <dsp:cNvPr id="0" name=""/>
        <dsp:cNvSpPr/>
      </dsp:nvSpPr>
      <dsp:spPr>
        <a:xfrm>
          <a:off x="4397607" y="2077696"/>
          <a:ext cx="91440" cy="3868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6812"/>
              </a:lnTo>
            </a:path>
          </a:pathLst>
        </a:custGeom>
        <a:noFill/>
        <a:ln w="15875" cap="flat" cmpd="sng" algn="ctr">
          <a:solidFill>
            <a:srgbClr val="31B6FD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F487BA-3A91-444C-836F-66A824AEF03B}">
      <dsp:nvSpPr>
        <dsp:cNvPr id="0" name=""/>
        <dsp:cNvSpPr/>
      </dsp:nvSpPr>
      <dsp:spPr>
        <a:xfrm>
          <a:off x="4397607" y="846325"/>
          <a:ext cx="91440" cy="3868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6812"/>
              </a:lnTo>
            </a:path>
          </a:pathLst>
        </a:custGeom>
        <a:noFill/>
        <a:ln w="15875" cap="flat" cmpd="sng" algn="ctr">
          <a:solidFill>
            <a:srgbClr val="31B6FD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3F342B-EA86-4D52-AF96-FBC2739A4659}">
      <dsp:nvSpPr>
        <dsp:cNvPr id="0" name=""/>
        <dsp:cNvSpPr/>
      </dsp:nvSpPr>
      <dsp:spPr>
        <a:xfrm>
          <a:off x="1824487" y="649121"/>
          <a:ext cx="1330013" cy="844558"/>
        </a:xfrm>
        <a:prstGeom prst="roundRect">
          <a:avLst>
            <a:gd name="adj" fmla="val 10000"/>
          </a:avLst>
        </a:prstGeom>
        <a:solidFill>
          <a:srgbClr val="31B6FD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78A89-43A4-4C74-88BC-53DB605D55F7}">
      <dsp:nvSpPr>
        <dsp:cNvPr id="0" name=""/>
        <dsp:cNvSpPr/>
      </dsp:nvSpPr>
      <dsp:spPr>
        <a:xfrm>
          <a:off x="1972266" y="789511"/>
          <a:ext cx="1330013" cy="84455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31B6F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3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Advisory</a:t>
          </a:r>
          <a:endParaRPr lang="nb-NO" sz="13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3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Oranizatons</a:t>
          </a:r>
          <a:endParaRPr lang="nb-NO" sz="1300" kern="1200" dirty="0" smtClean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sp:txBody>
      <dsp:txXfrm>
        <a:off x="1997002" y="814247"/>
        <a:ext cx="1280541" cy="795086"/>
      </dsp:txXfrm>
    </dsp:sp>
    <dsp:sp modelId="{C7549385-891A-4489-9C32-8EDE5670DD57}">
      <dsp:nvSpPr>
        <dsp:cNvPr id="0" name=""/>
        <dsp:cNvSpPr/>
      </dsp:nvSpPr>
      <dsp:spPr>
        <a:xfrm>
          <a:off x="3778320" y="1766"/>
          <a:ext cx="1330013" cy="844558"/>
        </a:xfrm>
        <a:prstGeom prst="roundRect">
          <a:avLst>
            <a:gd name="adj" fmla="val 10000"/>
          </a:avLst>
        </a:prstGeom>
        <a:solidFill>
          <a:srgbClr val="31B6FD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803E9F-92A5-41F7-9769-BF4AF01FAE55}">
      <dsp:nvSpPr>
        <dsp:cNvPr id="0" name=""/>
        <dsp:cNvSpPr/>
      </dsp:nvSpPr>
      <dsp:spPr>
        <a:xfrm>
          <a:off x="3926099" y="142157"/>
          <a:ext cx="1330013" cy="84455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31B6F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3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Directing</a:t>
          </a:r>
          <a:r>
            <a:rPr lang="nb-NO" sz="1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 </a:t>
          </a:r>
          <a:r>
            <a:rPr lang="nb-NO" sz="130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Comittee</a:t>
          </a:r>
          <a:endParaRPr lang="nb-NO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sp:txBody>
      <dsp:txXfrm>
        <a:off x="3950835" y="166893"/>
        <a:ext cx="1280541" cy="795086"/>
      </dsp:txXfrm>
    </dsp:sp>
    <dsp:sp modelId="{B31AF632-00B1-46C0-AF57-7A7239F1A5B6}">
      <dsp:nvSpPr>
        <dsp:cNvPr id="0" name=""/>
        <dsp:cNvSpPr/>
      </dsp:nvSpPr>
      <dsp:spPr>
        <a:xfrm>
          <a:off x="3778320" y="1233137"/>
          <a:ext cx="1330013" cy="844558"/>
        </a:xfrm>
        <a:prstGeom prst="roundRect">
          <a:avLst>
            <a:gd name="adj" fmla="val 10000"/>
          </a:avLst>
        </a:prstGeom>
        <a:solidFill>
          <a:srgbClr val="31B6FD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C2B73E-47BD-4C28-ADF8-2C0191FEB4A4}">
      <dsp:nvSpPr>
        <dsp:cNvPr id="0" name=""/>
        <dsp:cNvSpPr/>
      </dsp:nvSpPr>
      <dsp:spPr>
        <a:xfrm>
          <a:off x="3926099" y="1373528"/>
          <a:ext cx="1330013" cy="84455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31B6F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Project Management</a:t>
          </a:r>
          <a:endParaRPr lang="nb-NO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sp:txBody>
      <dsp:txXfrm>
        <a:off x="3950835" y="1398264"/>
        <a:ext cx="1280541" cy="795086"/>
      </dsp:txXfrm>
    </dsp:sp>
    <dsp:sp modelId="{19DA94A8-F885-49F3-BFD0-178E83AB5DC0}">
      <dsp:nvSpPr>
        <dsp:cNvPr id="0" name=""/>
        <dsp:cNvSpPr/>
      </dsp:nvSpPr>
      <dsp:spPr>
        <a:xfrm>
          <a:off x="3778320" y="2464509"/>
          <a:ext cx="1330013" cy="844558"/>
        </a:xfrm>
        <a:prstGeom prst="roundRect">
          <a:avLst>
            <a:gd name="adj" fmla="val 10000"/>
          </a:avLst>
        </a:prstGeom>
        <a:solidFill>
          <a:srgbClr val="31B6FD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273EED-670E-4D25-BD7F-8CE3C0146B9D}">
      <dsp:nvSpPr>
        <dsp:cNvPr id="0" name=""/>
        <dsp:cNvSpPr/>
      </dsp:nvSpPr>
      <dsp:spPr>
        <a:xfrm>
          <a:off x="3926099" y="2604899"/>
          <a:ext cx="1330013" cy="844558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31B6FD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3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ndara"/>
              <a:ea typeface="+mn-ea"/>
              <a:cs typeface="+mn-cs"/>
            </a:rPr>
            <a:t>Technical Experts</a:t>
          </a:r>
          <a:endParaRPr lang="nb-NO" sz="13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ndara"/>
            <a:ea typeface="+mn-ea"/>
            <a:cs typeface="+mn-cs"/>
          </a:endParaRPr>
        </a:p>
      </dsp:txBody>
      <dsp:txXfrm>
        <a:off x="3950835" y="2629635"/>
        <a:ext cx="1280541" cy="7950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4F970-EE4F-40D6-9A30-841B57E7BB86}" type="datetimeFigureOut">
              <a:rPr lang="nb-NO" smtClean="0"/>
              <a:t>26.10.2015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8EC4B-0A3E-4600-B13A-53B5B77CEB0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5017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8EC4B-0A3E-4600-B13A-53B5B77CEB00}" type="slidenum">
              <a:rPr lang="nb-NO" smtClean="0"/>
              <a:t>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54831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8EC4B-0A3E-4600-B13A-53B5B77CEB00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654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8EC4B-0A3E-4600-B13A-53B5B77CEB0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7097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8EC4B-0A3E-4600-B13A-53B5B77CEB0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5705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8EC4B-0A3E-4600-B13A-53B5B77CEB00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0013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8EC4B-0A3E-4600-B13A-53B5B77CEB00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9113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8EC4B-0A3E-4600-B13A-53B5B77CEB00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0220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8EC4B-0A3E-4600-B13A-53B5B77CEB00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12982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8EC4B-0A3E-4600-B13A-53B5B77CEB00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3144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B8EC4B-0A3E-4600-B13A-53B5B77CEB00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6329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06D2-E06D-4971-A3F4-C95BAE593BA3}" type="datetimeFigureOut">
              <a:rPr lang="nb-NO" smtClean="0"/>
              <a:t>26.10.2015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DA91C-12FD-4EE8-AB3F-2DD3542BF1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8739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06D2-E06D-4971-A3F4-C95BAE593BA3}" type="datetimeFigureOut">
              <a:rPr lang="nb-NO" smtClean="0"/>
              <a:t>26.10.2015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DA91C-12FD-4EE8-AB3F-2DD3542BF1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391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06D2-E06D-4971-A3F4-C95BAE593BA3}" type="datetimeFigureOut">
              <a:rPr lang="nb-NO" smtClean="0"/>
              <a:t>26.10.2015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DA91C-12FD-4EE8-AB3F-2DD3542BF1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4191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5BAF-BBF7-402E-9616-2F9445C1DE3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26.10.2015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F8944-9592-4E65-853C-C627C4E1857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O:\Avd\3000-ASK\3900-INF\Bilder, ppt div\Logoer og ikoner\Oslo kommune signatur - mellom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2304256" cy="8737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6252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5BAF-BBF7-402E-9616-2F9445C1DE3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26.10.2015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F8944-9592-4E65-853C-C627C4E1857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361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5BAF-BBF7-402E-9616-2F9445C1DE3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26.10.2015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F8944-9592-4E65-853C-C627C4E1857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O:\Avd\3000-ASK\3900-INF\Bilder, ppt div\Logoer og ikoner\Oslo kommune signatur - mellom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2304256" cy="8737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2031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5BAF-BBF7-402E-9616-2F9445C1DE3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26.10.2015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F8944-9592-4E65-853C-C627C4E1857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39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5BAF-BBF7-402E-9616-2F9445C1DE3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26.10.2015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F8944-9592-4E65-853C-C627C4E1857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875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5BAF-BBF7-402E-9616-2F9445C1DE3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26.10.2015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F8944-9592-4E65-853C-C627C4E1857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77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5BAF-BBF7-402E-9616-2F9445C1DE3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26.10.2015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F8944-9592-4E65-853C-C627C4E1857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989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5BAF-BBF7-402E-9616-2F9445C1DE3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26.10.2015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F8944-9592-4E65-853C-C627C4E1857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579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06D2-E06D-4971-A3F4-C95BAE593BA3}" type="datetimeFigureOut">
              <a:rPr lang="nb-NO" smtClean="0"/>
              <a:t>26.10.2015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DA91C-12FD-4EE8-AB3F-2DD3542BF1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3458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5BAF-BBF7-402E-9616-2F9445C1DE3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26.10.2015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F8944-9592-4E65-853C-C627C4E1857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610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5BAF-BBF7-402E-9616-2F9445C1DE3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26.10.2015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F8944-9592-4E65-853C-C627C4E1857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3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5BAF-BBF7-402E-9616-2F9445C1DE3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26.10.2015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F8944-9592-4E65-853C-C627C4E1857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95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06D2-E06D-4971-A3F4-C95BAE593BA3}" type="datetimeFigureOut">
              <a:rPr lang="nb-NO" smtClean="0"/>
              <a:t>26.10.2015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DA91C-12FD-4EE8-AB3F-2DD3542BF1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7706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06D2-E06D-4971-A3F4-C95BAE593BA3}" type="datetimeFigureOut">
              <a:rPr lang="nb-NO" smtClean="0"/>
              <a:t>26.10.2015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DA91C-12FD-4EE8-AB3F-2DD3542BF1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6925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06D2-E06D-4971-A3F4-C95BAE593BA3}" type="datetimeFigureOut">
              <a:rPr lang="nb-NO" smtClean="0"/>
              <a:t>26.10.2015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DA91C-12FD-4EE8-AB3F-2DD3542BF1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5054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06D2-E06D-4971-A3F4-C95BAE593BA3}" type="datetimeFigureOut">
              <a:rPr lang="nb-NO" smtClean="0"/>
              <a:t>26.10.2015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DA91C-12FD-4EE8-AB3F-2DD3542BF1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9780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06D2-E06D-4971-A3F4-C95BAE593BA3}" type="datetimeFigureOut">
              <a:rPr lang="nb-NO" smtClean="0"/>
              <a:t>26.10.2015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DA91C-12FD-4EE8-AB3F-2DD3542BF1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6120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06D2-E06D-4971-A3F4-C95BAE593BA3}" type="datetimeFigureOut">
              <a:rPr lang="nb-NO" smtClean="0"/>
              <a:t>26.10.2015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DA91C-12FD-4EE8-AB3F-2DD3542BF1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550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F06D2-E06D-4971-A3F4-C95BAE593BA3}" type="datetimeFigureOut">
              <a:rPr lang="nb-NO" smtClean="0"/>
              <a:t>26.10.2015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DA91C-12FD-4EE8-AB3F-2DD3542BF1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227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F06D2-E06D-4971-A3F4-C95BAE593BA3}" type="datetimeFigureOut">
              <a:rPr lang="nb-NO" smtClean="0"/>
              <a:t>26.10.2015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DA91C-12FD-4EE8-AB3F-2DD3542BF1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549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C5BAF-BBF7-402E-9616-2F9445C1DE3E}" type="datetimeFigureOut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26.10.2015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F8944-9592-4E65-853C-C627C4E18573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3" descr="O:\Avd\3000-ASK\3900-INF\Kladdeområder\Torill\Internett grafisk profil\Bølgende_vann960x64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5877272"/>
            <a:ext cx="9144000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732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nodigchallenge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tbXv1wBFl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0" y="1196752"/>
            <a:ext cx="9143999" cy="335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72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240" y="2564904"/>
            <a:ext cx="4824536" cy="99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1979712" y="393305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To </a:t>
            </a:r>
            <a:r>
              <a:rPr lang="nb-NO" dirty="0" err="1" smtClean="0"/>
              <a:t>find</a:t>
            </a:r>
            <a:r>
              <a:rPr lang="nb-NO" dirty="0" smtClean="0"/>
              <a:t> </a:t>
            </a:r>
            <a:r>
              <a:rPr lang="nb-NO" dirty="0" err="1" smtClean="0"/>
              <a:t>out</a:t>
            </a:r>
            <a:r>
              <a:rPr lang="nb-NO" dirty="0" smtClean="0"/>
              <a:t> more </a:t>
            </a:r>
            <a:r>
              <a:rPr lang="nb-NO" dirty="0" err="1" smtClean="0"/>
              <a:t>please</a:t>
            </a:r>
            <a:r>
              <a:rPr lang="nb-NO" dirty="0" smtClean="0"/>
              <a:t> </a:t>
            </a:r>
            <a:r>
              <a:rPr lang="nb-NO" dirty="0" err="1" smtClean="0"/>
              <a:t>visit</a:t>
            </a:r>
            <a:r>
              <a:rPr lang="nb-NO" dirty="0" smtClean="0"/>
              <a:t> </a:t>
            </a:r>
            <a:r>
              <a:rPr lang="nb-NO" dirty="0" err="1" smtClean="0"/>
              <a:t>our</a:t>
            </a:r>
            <a:r>
              <a:rPr lang="nb-NO" dirty="0" smtClean="0"/>
              <a:t> </a:t>
            </a:r>
            <a:r>
              <a:rPr lang="nb-NO" dirty="0" err="1" smtClean="0"/>
              <a:t>website</a:t>
            </a:r>
            <a:r>
              <a:rPr lang="nb-NO" dirty="0"/>
              <a:t>:  </a:t>
            </a:r>
            <a:r>
              <a:rPr lang="nb-NO" dirty="0" smtClean="0">
                <a:hlinkClick r:id="rId4"/>
              </a:rPr>
              <a:t>www.nodigchallenge.com</a:t>
            </a:r>
            <a:r>
              <a:rPr lang="nb-NO" dirty="0" smtClean="0"/>
              <a:t>		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7869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>
            <a:normAutofit/>
          </a:bodyPr>
          <a:lstStyle/>
          <a:p>
            <a:r>
              <a:rPr lang="nb-NO" sz="3600" dirty="0" smtClean="0">
                <a:solidFill>
                  <a:schemeClr val="accent1">
                    <a:lumMod val="75000"/>
                  </a:schemeClr>
                </a:solidFill>
              </a:rPr>
              <a:t>Pre Commercial </a:t>
            </a:r>
            <a:r>
              <a:rPr lang="nb-NO" sz="3600" dirty="0" err="1" smtClean="0">
                <a:solidFill>
                  <a:schemeClr val="accent1">
                    <a:lumMod val="75000"/>
                  </a:schemeClr>
                </a:solidFill>
              </a:rPr>
              <a:t>Procurement</a:t>
            </a:r>
            <a:endParaRPr lang="nb-NO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259632" y="3501008"/>
            <a:ext cx="6400800" cy="1752600"/>
          </a:xfrm>
        </p:spPr>
        <p:txBody>
          <a:bodyPr/>
          <a:lstStyle/>
          <a:p>
            <a:r>
              <a:rPr lang="en-US" b="1" dirty="0" smtClean="0"/>
              <a:t>Trenchless </a:t>
            </a:r>
            <a:r>
              <a:rPr lang="en-US" b="1" dirty="0"/>
              <a:t>house connections to main water lines</a:t>
            </a: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052736"/>
            <a:ext cx="4824536" cy="990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652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tx2"/>
                </a:solidFill>
              </a:rPr>
              <a:t>Initial </a:t>
            </a:r>
            <a:r>
              <a:rPr lang="nb-NO" dirty="0" err="1" smtClean="0">
                <a:solidFill>
                  <a:schemeClr val="tx2"/>
                </a:solidFill>
              </a:rPr>
              <a:t>idea</a:t>
            </a:r>
            <a:endParaRPr lang="nb-NO" dirty="0">
              <a:solidFill>
                <a:schemeClr val="tx2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/>
          <a:lstStyle/>
          <a:p>
            <a:r>
              <a:rPr lang="nb-NO" sz="1600" dirty="0" err="1" smtClean="0"/>
              <a:t>Vision</a:t>
            </a:r>
            <a:r>
              <a:rPr lang="nb-NO" sz="1600" dirty="0" smtClean="0"/>
              <a:t>: </a:t>
            </a:r>
            <a:r>
              <a:rPr lang="nb-NO" sz="1600" dirty="0"/>
              <a:t>N</a:t>
            </a:r>
            <a:r>
              <a:rPr lang="nb-NO" sz="1600" dirty="0" smtClean="0"/>
              <a:t>ew </a:t>
            </a:r>
            <a:r>
              <a:rPr lang="nb-NO" sz="1600" dirty="0" err="1" smtClean="0"/>
              <a:t>technology</a:t>
            </a:r>
            <a:r>
              <a:rPr lang="nb-NO" sz="1600" dirty="0" smtClean="0"/>
              <a:t> </a:t>
            </a:r>
            <a:r>
              <a:rPr lang="nb-NO" sz="1600" dirty="0" err="1" smtClean="0"/>
              <a:t>that</a:t>
            </a:r>
            <a:r>
              <a:rPr lang="nb-NO" sz="1600" dirty="0" smtClean="0"/>
              <a:t> </a:t>
            </a:r>
            <a:r>
              <a:rPr lang="nb-NO" sz="1600" dirty="0" err="1" smtClean="0"/>
              <a:t>will</a:t>
            </a:r>
            <a:r>
              <a:rPr lang="nb-NO" sz="1600" dirty="0" smtClean="0"/>
              <a:t> </a:t>
            </a:r>
            <a:r>
              <a:rPr lang="nb-NO" sz="1600" dirty="0" err="1" smtClean="0"/>
              <a:t>revolutionize</a:t>
            </a:r>
            <a:r>
              <a:rPr lang="nb-NO" sz="1600" dirty="0" smtClean="0"/>
              <a:t> </a:t>
            </a:r>
            <a:r>
              <a:rPr lang="nb-NO" sz="1600" dirty="0" err="1" smtClean="0"/>
              <a:t>the</a:t>
            </a:r>
            <a:r>
              <a:rPr lang="nb-NO" sz="1600" dirty="0" smtClean="0"/>
              <a:t> </a:t>
            </a:r>
            <a:r>
              <a:rPr lang="nb-NO" sz="1600" dirty="0" err="1" smtClean="0"/>
              <a:t>rehabilitation</a:t>
            </a:r>
            <a:r>
              <a:rPr lang="nb-NO" sz="1600" dirty="0" smtClean="0"/>
              <a:t> </a:t>
            </a:r>
            <a:r>
              <a:rPr lang="nb-NO" sz="1600" dirty="0" err="1" smtClean="0"/>
              <a:t>process</a:t>
            </a:r>
            <a:r>
              <a:rPr lang="nb-NO" sz="1600" dirty="0" smtClean="0"/>
              <a:t> for </a:t>
            </a:r>
            <a:r>
              <a:rPr lang="nb-NO" sz="1600" dirty="0" err="1" smtClean="0"/>
              <a:t>main</a:t>
            </a:r>
            <a:r>
              <a:rPr lang="nb-NO" sz="1600" dirty="0" smtClean="0"/>
              <a:t> water lines</a:t>
            </a:r>
          </a:p>
          <a:p>
            <a:pPr marL="0" indent="0">
              <a:buNone/>
            </a:pPr>
            <a:endParaRPr lang="nb-NO" sz="1600" dirty="0" smtClean="0"/>
          </a:p>
          <a:p>
            <a:r>
              <a:rPr lang="en-US" sz="1600" dirty="0"/>
              <a:t>P</a:t>
            </a:r>
            <a:r>
              <a:rPr lang="en-US" sz="1600" dirty="0" smtClean="0"/>
              <a:t>resent </a:t>
            </a:r>
            <a:r>
              <a:rPr lang="en-US" sz="1600" dirty="0"/>
              <a:t>solution for connecting houses to municipal water </a:t>
            </a:r>
            <a:r>
              <a:rPr lang="en-US" sz="1600" dirty="0" smtClean="0"/>
              <a:t>lines requires digging </a:t>
            </a:r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sz="1600" dirty="0" smtClean="0"/>
              <a:t>Our goal is to find </a:t>
            </a:r>
            <a:r>
              <a:rPr lang="en-US" sz="1600" dirty="0"/>
              <a:t>a satisfactory and technologically feasible trenchless solution </a:t>
            </a:r>
            <a:r>
              <a:rPr lang="en-US" sz="1600" dirty="0" smtClean="0"/>
              <a:t>that will </a:t>
            </a:r>
            <a:r>
              <a:rPr lang="en-US" sz="1600" dirty="0"/>
              <a:t>implement a higher renovation rate </a:t>
            </a:r>
            <a:r>
              <a:rPr lang="en-US" sz="1600" dirty="0" smtClean="0"/>
              <a:t>for</a:t>
            </a:r>
            <a:r>
              <a:rPr lang="en-US" sz="1600" dirty="0" smtClean="0"/>
              <a:t> </a:t>
            </a:r>
            <a:r>
              <a:rPr lang="en-US" sz="1600" dirty="0"/>
              <a:t>the municipal water lines</a:t>
            </a:r>
            <a:endParaRPr lang="en-US" sz="1600" dirty="0" smtClean="0"/>
          </a:p>
          <a:p>
            <a:endParaRPr lang="nb-NO" sz="1600" dirty="0"/>
          </a:p>
        </p:txBody>
      </p:sp>
      <p:pic>
        <p:nvPicPr>
          <p:cNvPr id="4" name="Picture 4" descr="O:\Prosjekter\Arbeidsplan\Produksjon\Vedtatte\7- Fornyelse vann\197 562 00 Saneringsplan vann, ledningsanlegg\Bilder anlegg TEB\SSTT 2007-05-22 årsmøte 2007\Komprimert bilder\2.JPG"/>
          <p:cNvPicPr>
            <a:picLocks noChangeAspect="1" noChangeArrowheads="1"/>
          </p:cNvPicPr>
          <p:nvPr/>
        </p:nvPicPr>
        <p:blipFill rotWithShape="1">
          <a:blip r:embed="rId3" cstate="print"/>
          <a:srcRect b="16859"/>
          <a:stretch/>
        </p:blipFill>
        <p:spPr bwMode="auto">
          <a:xfrm>
            <a:off x="5749220" y="2852936"/>
            <a:ext cx="2016224" cy="125723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lassholder for innhold 3" descr="bilde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660232" y="4221088"/>
            <a:ext cx="2160240" cy="144016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138" y="1196752"/>
            <a:ext cx="2568164" cy="158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9982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tx2"/>
                </a:solidFill>
              </a:rPr>
              <a:t>Our </a:t>
            </a:r>
            <a:r>
              <a:rPr lang="nb-NO" dirty="0" err="1" smtClean="0">
                <a:solidFill>
                  <a:schemeClr val="tx2"/>
                </a:solidFill>
              </a:rPr>
              <a:t>suggestion</a:t>
            </a:r>
            <a:endParaRPr lang="nb-NO" dirty="0">
              <a:solidFill>
                <a:schemeClr val="tx2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48064" y="1556792"/>
            <a:ext cx="3168352" cy="2068662"/>
          </a:xfrm>
        </p:spPr>
        <p:txBody>
          <a:bodyPr/>
          <a:lstStyle/>
          <a:p>
            <a:pPr marL="0" indent="0">
              <a:buNone/>
            </a:pPr>
            <a:r>
              <a:rPr lang="nb-NO" sz="1800" dirty="0" smtClean="0"/>
              <a:t>How </a:t>
            </a:r>
            <a:r>
              <a:rPr lang="nb-NO" sz="1800" dirty="0" err="1" smtClean="0"/>
              <a:t>we</a:t>
            </a:r>
            <a:r>
              <a:rPr lang="nb-NO" sz="1800" dirty="0" smtClean="0"/>
              <a:t> </a:t>
            </a:r>
            <a:r>
              <a:rPr lang="nb-NO" sz="1800" dirty="0" err="1"/>
              <a:t>e</a:t>
            </a:r>
            <a:r>
              <a:rPr lang="nb-NO" sz="1800" dirty="0" err="1" smtClean="0"/>
              <a:t>nvisioned</a:t>
            </a:r>
            <a:r>
              <a:rPr lang="nb-NO" sz="1800" dirty="0" smtClean="0"/>
              <a:t> </a:t>
            </a:r>
            <a:r>
              <a:rPr lang="nb-NO" sz="1800" dirty="0" err="1" smtClean="0"/>
              <a:t>one</a:t>
            </a:r>
            <a:r>
              <a:rPr lang="nb-NO" sz="1800" dirty="0" smtClean="0"/>
              <a:t> </a:t>
            </a:r>
            <a:r>
              <a:rPr lang="nb-NO" sz="1800" dirty="0" err="1" smtClean="0"/>
              <a:t>possible</a:t>
            </a:r>
            <a:r>
              <a:rPr lang="nb-NO" sz="1800" dirty="0" smtClean="0"/>
              <a:t> </a:t>
            </a:r>
            <a:r>
              <a:rPr lang="nb-NO" sz="1800" dirty="0" err="1" smtClean="0"/>
              <a:t>solution</a:t>
            </a:r>
            <a:r>
              <a:rPr lang="nb-NO" sz="1800" dirty="0" smtClean="0"/>
              <a:t> for a </a:t>
            </a:r>
            <a:r>
              <a:rPr lang="nb-NO" sz="1800" dirty="0" err="1" smtClean="0"/>
              <a:t>trenchless</a:t>
            </a:r>
            <a:r>
              <a:rPr lang="nb-NO" sz="1800" dirty="0" smtClean="0"/>
              <a:t> </a:t>
            </a:r>
            <a:r>
              <a:rPr lang="nb-NO" sz="1800" dirty="0" err="1" smtClean="0"/>
              <a:t>connection</a:t>
            </a:r>
            <a:r>
              <a:rPr lang="nb-NO" sz="1800" dirty="0" smtClean="0"/>
              <a:t> to </a:t>
            </a:r>
            <a:r>
              <a:rPr lang="nb-NO" sz="1800" dirty="0" err="1" smtClean="0"/>
              <a:t>main</a:t>
            </a:r>
            <a:r>
              <a:rPr lang="nb-NO" sz="1800" dirty="0" smtClean="0"/>
              <a:t> water lines </a:t>
            </a:r>
            <a:endParaRPr lang="nb-NO" sz="1800" dirty="0"/>
          </a:p>
        </p:txBody>
      </p:sp>
      <p:pic>
        <p:nvPicPr>
          <p:cNvPr id="5" name="Plassholder for innhold 5" descr="P2.jpg"/>
          <p:cNvPicPr>
            <a:picLocks noChangeAspect="1"/>
          </p:cNvPicPr>
          <p:nvPr/>
        </p:nvPicPr>
        <p:blipFill rotWithShape="1">
          <a:blip r:embed="rId3"/>
          <a:srcRect t="6131" b="7195"/>
          <a:stretch/>
        </p:blipFill>
        <p:spPr>
          <a:xfrm>
            <a:off x="194791" y="1351280"/>
            <a:ext cx="3560057" cy="2184400"/>
          </a:xfrm>
          <a:prstGeom prst="rect">
            <a:avLst/>
          </a:prstGeom>
          <a:ln>
            <a:solidFill>
              <a:schemeClr val="accent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lassholder for innhold 3" descr="P3.jpg"/>
          <p:cNvPicPr>
            <a:picLocks noChangeAspect="1"/>
          </p:cNvPicPr>
          <p:nvPr/>
        </p:nvPicPr>
        <p:blipFill rotWithShape="1">
          <a:blip r:embed="rId4"/>
          <a:srcRect t="13009" b="4433"/>
          <a:stretch/>
        </p:blipFill>
        <p:spPr>
          <a:xfrm>
            <a:off x="1939898" y="2780928"/>
            <a:ext cx="3640213" cy="2165758"/>
          </a:xfrm>
          <a:prstGeom prst="rect">
            <a:avLst/>
          </a:prstGeom>
          <a:ln>
            <a:solidFill>
              <a:schemeClr val="accent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lassholder for innhold 3" descr="P4.jpg"/>
          <p:cNvPicPr>
            <a:picLocks noChangeAspect="1"/>
          </p:cNvPicPr>
          <p:nvPr/>
        </p:nvPicPr>
        <p:blipFill rotWithShape="1">
          <a:blip r:embed="rId5"/>
          <a:srcRect l="1448" t="5064" b="3996"/>
          <a:stretch/>
        </p:blipFill>
        <p:spPr>
          <a:xfrm>
            <a:off x="4644008" y="3429000"/>
            <a:ext cx="3600400" cy="2222914"/>
          </a:xfrm>
          <a:prstGeom prst="rect">
            <a:avLst/>
          </a:prstGeom>
          <a:ln>
            <a:solidFill>
              <a:schemeClr val="accent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05027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ssholder for innhold 3" descr="P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3528" y="836712"/>
            <a:ext cx="4538260" cy="2736304"/>
          </a:xfrm>
          <a:prstGeom prst="rect">
            <a:avLst/>
          </a:prstGeom>
          <a:ln>
            <a:solidFill>
              <a:schemeClr val="accent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lassholder for innhold 3" descr="P8.jpg"/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499" t="4742" b="4343"/>
          <a:stretch/>
        </p:blipFill>
        <p:spPr>
          <a:xfrm>
            <a:off x="3923928" y="2636912"/>
            <a:ext cx="4506043" cy="2842318"/>
          </a:xfrm>
          <a:prstGeom prst="rect">
            <a:avLst/>
          </a:prstGeom>
          <a:ln>
            <a:solidFill>
              <a:schemeClr val="accent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Rektangel 3"/>
          <p:cNvSpPr/>
          <p:nvPr/>
        </p:nvSpPr>
        <p:spPr>
          <a:xfrm>
            <a:off x="5364088" y="1124744"/>
            <a:ext cx="3491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Connection point, </a:t>
            </a:r>
          </a:p>
          <a:p>
            <a:r>
              <a:rPr lang="en-US" dirty="0" smtClean="0"/>
              <a:t>house to municipal water lines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202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547664" y="2276872"/>
            <a:ext cx="66967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4400" dirty="0" smtClean="0">
                <a:hlinkClick r:id="rId3"/>
              </a:rPr>
              <a:t>No </a:t>
            </a:r>
            <a:r>
              <a:rPr lang="nb-NO" sz="4400" dirty="0" err="1" smtClean="0">
                <a:hlinkClick r:id="rId3"/>
              </a:rPr>
              <a:t>dig</a:t>
            </a:r>
            <a:r>
              <a:rPr lang="nb-NO" sz="4400" dirty="0" smtClean="0">
                <a:hlinkClick r:id="rId3"/>
              </a:rPr>
              <a:t> </a:t>
            </a:r>
            <a:r>
              <a:rPr lang="nb-NO" sz="4400" dirty="0" err="1" smtClean="0">
                <a:hlinkClick r:id="rId3"/>
              </a:rPr>
              <a:t>challenge</a:t>
            </a:r>
            <a:r>
              <a:rPr lang="nb-NO" sz="4400" dirty="0" smtClean="0">
                <a:hlinkClick r:id="rId3"/>
              </a:rPr>
              <a:t> </a:t>
            </a:r>
            <a:r>
              <a:rPr lang="nb-NO" sz="4400" dirty="0" err="1" smtClean="0">
                <a:hlinkClick r:id="rId3"/>
              </a:rPr>
              <a:t>animation</a:t>
            </a:r>
            <a:endParaRPr lang="nb-NO" sz="4400" dirty="0"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65322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tx2"/>
                </a:solidFill>
              </a:rPr>
              <a:t>Planning </a:t>
            </a:r>
            <a:r>
              <a:rPr lang="nb-NO" dirty="0" err="1" smtClean="0">
                <a:solidFill>
                  <a:schemeClr val="tx2"/>
                </a:solidFill>
              </a:rPr>
              <a:t>the</a:t>
            </a:r>
            <a:r>
              <a:rPr lang="nb-NO" dirty="0" smtClean="0">
                <a:solidFill>
                  <a:schemeClr val="tx2"/>
                </a:solidFill>
              </a:rPr>
              <a:t> PCP</a:t>
            </a:r>
            <a:endParaRPr lang="nb-NO" dirty="0">
              <a:solidFill>
                <a:schemeClr val="tx2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525963"/>
          </a:xfrm>
        </p:spPr>
        <p:txBody>
          <a:bodyPr/>
          <a:lstStyle/>
          <a:p>
            <a:r>
              <a:rPr lang="nb-NO" sz="2400" b="1" dirty="0" err="1" smtClean="0"/>
              <a:t>Description</a:t>
            </a:r>
            <a:r>
              <a:rPr lang="nb-NO" sz="2400" b="1" dirty="0" smtClean="0"/>
              <a:t> </a:t>
            </a:r>
            <a:r>
              <a:rPr lang="nb-NO" sz="2400" b="1" dirty="0" err="1" smtClean="0"/>
              <a:t>of</a:t>
            </a:r>
            <a:r>
              <a:rPr lang="nb-NO" sz="2400" b="1" dirty="0" smtClean="0"/>
              <a:t> </a:t>
            </a:r>
            <a:r>
              <a:rPr lang="nb-NO" sz="2400" b="1" dirty="0" err="1" smtClean="0"/>
              <a:t>our</a:t>
            </a:r>
            <a:r>
              <a:rPr lang="nb-NO" sz="2400" b="1" dirty="0" smtClean="0"/>
              <a:t> </a:t>
            </a:r>
            <a:r>
              <a:rPr lang="nb-NO" sz="2400" b="1" dirty="0" err="1" smtClean="0"/>
              <a:t>need</a:t>
            </a:r>
            <a:r>
              <a:rPr lang="nb-NO" sz="2400" b="1" dirty="0" smtClean="0"/>
              <a:t> and </a:t>
            </a:r>
            <a:r>
              <a:rPr lang="nb-NO" sz="2400" b="1" dirty="0" err="1" smtClean="0"/>
              <a:t>idea</a:t>
            </a:r>
            <a:r>
              <a:rPr lang="nb-NO" sz="2400" b="1" dirty="0" smtClean="0"/>
              <a:t> – </a:t>
            </a:r>
            <a:r>
              <a:rPr lang="nb-NO" sz="2400" b="1" dirty="0" err="1" smtClean="0"/>
              <a:t>Consept</a:t>
            </a:r>
            <a:r>
              <a:rPr lang="nb-NO" sz="2400" b="1" dirty="0" smtClean="0"/>
              <a:t> note </a:t>
            </a:r>
            <a:r>
              <a:rPr lang="nb-NO" sz="2400" dirty="0" smtClean="0"/>
              <a:t>(«Pilotnotat»)</a:t>
            </a:r>
          </a:p>
          <a:p>
            <a:endParaRPr lang="nb-NO" sz="2400" dirty="0" smtClean="0"/>
          </a:p>
          <a:p>
            <a:r>
              <a:rPr lang="nb-NO" sz="2400" b="1" dirty="0" err="1" smtClean="0"/>
              <a:t>Dialouge</a:t>
            </a:r>
            <a:r>
              <a:rPr lang="nb-NO" sz="2400" b="1" dirty="0" smtClean="0"/>
              <a:t> </a:t>
            </a:r>
            <a:r>
              <a:rPr lang="nb-NO" sz="2400" b="1" dirty="0" err="1" smtClean="0"/>
              <a:t>with</a:t>
            </a:r>
            <a:r>
              <a:rPr lang="nb-NO" sz="2400" b="1" dirty="0" smtClean="0"/>
              <a:t> </a:t>
            </a:r>
            <a:r>
              <a:rPr lang="nb-NO" sz="2400" b="1" dirty="0" err="1" smtClean="0"/>
              <a:t>market</a:t>
            </a:r>
            <a:endParaRPr lang="nb-NO" sz="2400" b="1" dirty="0" smtClean="0"/>
          </a:p>
          <a:p>
            <a:pPr lvl="1"/>
            <a:r>
              <a:rPr lang="nb-NO" sz="2400" dirty="0" smtClean="0"/>
              <a:t>Public </a:t>
            </a:r>
            <a:r>
              <a:rPr lang="nb-NO" sz="2400" dirty="0" err="1" smtClean="0"/>
              <a:t>anouncement</a:t>
            </a:r>
            <a:endParaRPr lang="nb-NO" sz="2400" dirty="0" smtClean="0"/>
          </a:p>
          <a:p>
            <a:pPr lvl="1"/>
            <a:r>
              <a:rPr lang="nb-NO" sz="2400" dirty="0" smtClean="0"/>
              <a:t>One </a:t>
            </a:r>
            <a:r>
              <a:rPr lang="nb-NO" sz="2400" dirty="0" err="1" smtClean="0"/>
              <a:t>on</a:t>
            </a:r>
            <a:r>
              <a:rPr lang="nb-NO" sz="2400" dirty="0" smtClean="0"/>
              <a:t> </a:t>
            </a:r>
            <a:r>
              <a:rPr lang="nb-NO" sz="2400" dirty="0" err="1" smtClean="0"/>
              <a:t>one</a:t>
            </a:r>
            <a:r>
              <a:rPr lang="nb-NO" sz="2400" dirty="0" smtClean="0"/>
              <a:t> </a:t>
            </a:r>
            <a:r>
              <a:rPr lang="nb-NO" sz="2400" dirty="0" err="1" smtClean="0"/>
              <a:t>meetings</a:t>
            </a:r>
            <a:r>
              <a:rPr lang="nb-NO" sz="2400" dirty="0" smtClean="0"/>
              <a:t> </a:t>
            </a:r>
            <a:r>
              <a:rPr lang="nb-NO" sz="2400" dirty="0" err="1" smtClean="0"/>
              <a:t>with</a:t>
            </a:r>
            <a:r>
              <a:rPr lang="nb-NO" sz="2400" dirty="0" smtClean="0"/>
              <a:t> </a:t>
            </a:r>
            <a:r>
              <a:rPr lang="nb-NO" sz="2400" dirty="0" err="1" smtClean="0"/>
              <a:t>potential</a:t>
            </a:r>
            <a:r>
              <a:rPr lang="nb-NO" sz="2400" dirty="0" smtClean="0"/>
              <a:t> </a:t>
            </a:r>
            <a:r>
              <a:rPr lang="nb-NO" sz="2400" dirty="0" err="1" smtClean="0"/>
              <a:t>suppliers</a:t>
            </a:r>
            <a:endParaRPr lang="nb-NO" sz="2400" dirty="0" smtClean="0"/>
          </a:p>
          <a:p>
            <a:pPr lvl="1"/>
            <a:r>
              <a:rPr lang="nb-NO" sz="2400" dirty="0" err="1" smtClean="0"/>
              <a:t>Supplier</a:t>
            </a:r>
            <a:r>
              <a:rPr lang="nb-NO" sz="2400" dirty="0" smtClean="0"/>
              <a:t> «speed-</a:t>
            </a:r>
            <a:r>
              <a:rPr lang="nb-NO" sz="2400" dirty="0" err="1" smtClean="0"/>
              <a:t>dating</a:t>
            </a:r>
            <a:r>
              <a:rPr lang="nb-NO" sz="2400" dirty="0" smtClean="0"/>
              <a:t>»</a:t>
            </a:r>
          </a:p>
          <a:p>
            <a:pPr lvl="1"/>
            <a:r>
              <a:rPr lang="nb-NO" sz="2400" dirty="0" smtClean="0"/>
              <a:t>Questback </a:t>
            </a:r>
            <a:endParaRPr lang="nb-NO" sz="2400" dirty="0"/>
          </a:p>
        </p:txBody>
      </p:sp>
      <p:pic>
        <p:nvPicPr>
          <p:cNvPr id="2050" name="Picture 2" descr="O:\Avd\4000-APP\4300-ALS\Ansattmapper\Innovasjon\89-2014 - No Dig - Gravefri tilkobling fra hus til hovedvannledning, førkommersiell anskaffelse\Bilder\dialogkonferansen\Salen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953" y="2358743"/>
            <a:ext cx="364861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05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tx2"/>
                </a:solidFill>
              </a:rPr>
              <a:t>Project </a:t>
            </a:r>
            <a:r>
              <a:rPr lang="nb-NO" dirty="0" err="1" smtClean="0">
                <a:solidFill>
                  <a:schemeClr val="tx2"/>
                </a:solidFill>
              </a:rPr>
              <a:t>organization</a:t>
            </a:r>
            <a:endParaRPr lang="nb-NO" dirty="0">
              <a:solidFill>
                <a:schemeClr val="tx2"/>
              </a:solidFill>
            </a:endParaRPr>
          </a:p>
        </p:txBody>
      </p:sp>
      <p:graphicFrame>
        <p:nvGraphicFramePr>
          <p:cNvPr id="4" name="Plassholder for innhold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8276703"/>
              </p:ext>
            </p:extLst>
          </p:nvPr>
        </p:nvGraphicFramePr>
        <p:xfrm>
          <a:off x="899592" y="1772816"/>
          <a:ext cx="7408862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976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98064" y="62017"/>
            <a:ext cx="8229600" cy="1143000"/>
          </a:xfrm>
        </p:spPr>
        <p:txBody>
          <a:bodyPr/>
          <a:lstStyle/>
          <a:p>
            <a:r>
              <a:rPr lang="nb-NO" dirty="0" smtClean="0">
                <a:solidFill>
                  <a:schemeClr val="tx2"/>
                </a:solidFill>
              </a:rPr>
              <a:t>PCP </a:t>
            </a:r>
            <a:r>
              <a:rPr lang="nb-NO" dirty="0" err="1" smtClean="0">
                <a:solidFill>
                  <a:schemeClr val="tx2"/>
                </a:solidFill>
              </a:rPr>
              <a:t>Process</a:t>
            </a:r>
            <a:endParaRPr lang="nb-NO" dirty="0">
              <a:solidFill>
                <a:schemeClr val="tx2"/>
              </a:solidFill>
            </a:endParaRPr>
          </a:p>
        </p:txBody>
      </p:sp>
      <p:cxnSp>
        <p:nvCxnSpPr>
          <p:cNvPr id="54" name="Rett linje 53"/>
          <p:cNvCxnSpPr/>
          <p:nvPr/>
        </p:nvCxnSpPr>
        <p:spPr>
          <a:xfrm>
            <a:off x="4746504" y="1988840"/>
            <a:ext cx="0" cy="2664296"/>
          </a:xfrm>
          <a:prstGeom prst="line">
            <a:avLst/>
          </a:prstGeom>
          <a:noFill/>
          <a:ln w="9525" cap="flat" cmpd="sng" algn="ctr">
            <a:solidFill>
              <a:srgbClr val="002060"/>
            </a:solidFill>
            <a:prstDash val="sysDot"/>
          </a:ln>
          <a:effectLst/>
        </p:spPr>
      </p:cxnSp>
      <p:cxnSp>
        <p:nvCxnSpPr>
          <p:cNvPr id="55" name="Rett linje 54"/>
          <p:cNvCxnSpPr/>
          <p:nvPr/>
        </p:nvCxnSpPr>
        <p:spPr>
          <a:xfrm>
            <a:off x="5898632" y="1988840"/>
            <a:ext cx="0" cy="2664296"/>
          </a:xfrm>
          <a:prstGeom prst="line">
            <a:avLst/>
          </a:prstGeom>
          <a:noFill/>
          <a:ln w="9525" cap="flat" cmpd="sng" algn="ctr">
            <a:solidFill>
              <a:srgbClr val="002060"/>
            </a:solidFill>
            <a:prstDash val="sysDot"/>
          </a:ln>
          <a:effectLst/>
        </p:spPr>
      </p:cxnSp>
      <p:sp>
        <p:nvSpPr>
          <p:cNvPr id="56" name="TekstSylinder 55"/>
          <p:cNvSpPr txBox="1"/>
          <p:nvPr/>
        </p:nvSpPr>
        <p:spPr>
          <a:xfrm>
            <a:off x="4746504" y="1628800"/>
            <a:ext cx="10753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Phase</a:t>
            </a:r>
            <a:r>
              <a:rPr kumimoji="0" lang="nb-NO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2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Prototyping</a:t>
            </a:r>
            <a:endParaRPr kumimoji="0" lang="nb-NO" sz="12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  <p:sp>
        <p:nvSpPr>
          <p:cNvPr id="57" name="TekstSylinder 56"/>
          <p:cNvSpPr txBox="1"/>
          <p:nvPr/>
        </p:nvSpPr>
        <p:spPr>
          <a:xfrm>
            <a:off x="5920650" y="1630162"/>
            <a:ext cx="1152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Phase</a:t>
            </a:r>
            <a:r>
              <a:rPr kumimoji="0" lang="nb-NO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Field</a:t>
            </a:r>
            <a:r>
              <a:rPr kumimoji="0" lang="nb-NO" sz="1200" b="1" i="0" u="none" strike="noStrike" kern="0" cap="none" spc="0" normalizeH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tests</a:t>
            </a:r>
            <a:endParaRPr kumimoji="0" lang="nb-NO" sz="12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  <p:sp>
        <p:nvSpPr>
          <p:cNvPr id="58" name="Pil mot venstre og høyre 57"/>
          <p:cNvSpPr/>
          <p:nvPr/>
        </p:nvSpPr>
        <p:spPr>
          <a:xfrm>
            <a:off x="2909149" y="5244510"/>
            <a:ext cx="3993276" cy="654849"/>
          </a:xfrm>
          <a:prstGeom prst="leftRightArrow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kstSylinder 58"/>
          <p:cNvSpPr txBox="1"/>
          <p:nvPr/>
        </p:nvSpPr>
        <p:spPr>
          <a:xfrm>
            <a:off x="3155534" y="5433434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Pre </a:t>
            </a:r>
            <a:r>
              <a:rPr lang="nb-NO" sz="1200" kern="0" dirty="0" err="1">
                <a:solidFill>
                  <a:prstClr val="black"/>
                </a:solidFill>
              </a:rPr>
              <a:t>C</a:t>
            </a:r>
            <a:r>
              <a:rPr kumimoji="0" lang="nb-NO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ommercial</a:t>
            </a: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nb-NO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Procurement</a:t>
            </a:r>
            <a:endParaRPr kumimoji="0" lang="nb-NO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60" name="Rett linje 59"/>
          <p:cNvCxnSpPr/>
          <p:nvPr/>
        </p:nvCxnSpPr>
        <p:spPr>
          <a:xfrm>
            <a:off x="3522368" y="1988840"/>
            <a:ext cx="0" cy="2664296"/>
          </a:xfrm>
          <a:prstGeom prst="line">
            <a:avLst/>
          </a:prstGeom>
          <a:noFill/>
          <a:ln w="9525" cap="flat" cmpd="sng" algn="ctr">
            <a:solidFill>
              <a:srgbClr val="002060"/>
            </a:solidFill>
            <a:prstDash val="sysDot"/>
          </a:ln>
          <a:effectLst/>
        </p:spPr>
      </p:cxnSp>
      <p:sp>
        <p:nvSpPr>
          <p:cNvPr id="61" name="TekstSylinder 60"/>
          <p:cNvSpPr txBox="1"/>
          <p:nvPr/>
        </p:nvSpPr>
        <p:spPr>
          <a:xfrm>
            <a:off x="2051720" y="1630162"/>
            <a:ext cx="1393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Phase</a:t>
            </a:r>
            <a:r>
              <a:rPr kumimoji="0" lang="nb-NO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0</a:t>
            </a:r>
          </a:p>
          <a:p>
            <a:pPr lvl="0" algn="ctr"/>
            <a:r>
              <a:rPr kumimoji="0" lang="nb-NO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Product </a:t>
            </a:r>
            <a:r>
              <a:rPr kumimoji="0" lang="nb-NO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concept</a:t>
            </a:r>
            <a:endParaRPr kumimoji="0" lang="nb-NO" sz="12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  <p:sp>
        <p:nvSpPr>
          <p:cNvPr id="62" name="TekstSylinder 61"/>
          <p:cNvSpPr txBox="1"/>
          <p:nvPr/>
        </p:nvSpPr>
        <p:spPr>
          <a:xfrm>
            <a:off x="3614772" y="1630162"/>
            <a:ext cx="10753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Phase</a:t>
            </a:r>
            <a:r>
              <a:rPr kumimoji="0" lang="nb-NO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Investigating</a:t>
            </a:r>
            <a:r>
              <a:rPr kumimoji="0" lang="nb-NO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 </a:t>
            </a:r>
            <a:r>
              <a:rPr kumimoji="0" lang="nb-NO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solutions</a:t>
            </a:r>
            <a:endParaRPr kumimoji="0" lang="nb-NO" sz="12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</a:endParaRPr>
          </a:p>
        </p:txBody>
      </p:sp>
      <p:sp>
        <p:nvSpPr>
          <p:cNvPr id="63" name="TekstSylinder 62"/>
          <p:cNvSpPr txBox="1"/>
          <p:nvPr/>
        </p:nvSpPr>
        <p:spPr>
          <a:xfrm>
            <a:off x="2339752" y="2563308"/>
            <a:ext cx="1182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Public tender</a:t>
            </a:r>
            <a:endParaRPr kumimoji="0" lang="nb-NO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4" name="TekstSylinder 63"/>
          <p:cNvSpPr txBox="1"/>
          <p:nvPr/>
        </p:nvSpPr>
        <p:spPr>
          <a:xfrm>
            <a:off x="584248" y="221942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Dialogue</a:t>
            </a:r>
            <a:r>
              <a:rPr kumimoji="0" lang="nb-NO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nb-NO" sz="12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with</a:t>
            </a:r>
            <a:r>
              <a:rPr kumimoji="0" lang="nb-NO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nb-NO" sz="12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market</a:t>
            </a:r>
            <a:endParaRPr kumimoji="0" lang="nb-NO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5" name="TekstSylinder 64"/>
          <p:cNvSpPr txBox="1"/>
          <p:nvPr/>
        </p:nvSpPr>
        <p:spPr>
          <a:xfrm>
            <a:off x="816552" y="3346444"/>
            <a:ext cx="1994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Information</a:t>
            </a:r>
            <a:r>
              <a:rPr kumimoji="0" lang="nb-NO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nb-NO" sz="12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conference</a:t>
            </a: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nb-NO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concerning</a:t>
            </a:r>
            <a:r>
              <a:rPr kumimoji="0" lang="nb-NO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nb-NO" sz="120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the</a:t>
            </a:r>
            <a:r>
              <a:rPr kumimoji="0" lang="nb-NO" sz="1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tender</a:t>
            </a:r>
            <a:endParaRPr kumimoji="0" lang="nb-NO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6" name="TekstSylinder 65"/>
          <p:cNvSpPr txBox="1"/>
          <p:nvPr/>
        </p:nvSpPr>
        <p:spPr>
          <a:xfrm>
            <a:off x="3619314" y="2625237"/>
            <a:ext cx="1075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Supplier</a:t>
            </a: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</a:t>
            </a:r>
            <a:endParaRPr kumimoji="0" lang="nb-NO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7" name="TekstSylinder 66"/>
          <p:cNvSpPr txBox="1"/>
          <p:nvPr/>
        </p:nvSpPr>
        <p:spPr>
          <a:xfrm>
            <a:off x="3599105" y="3209269"/>
            <a:ext cx="1075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Supplier</a:t>
            </a: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B</a:t>
            </a:r>
            <a:endParaRPr kumimoji="0" lang="nb-NO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8" name="TekstSylinder 67"/>
          <p:cNvSpPr txBox="1"/>
          <p:nvPr/>
        </p:nvSpPr>
        <p:spPr>
          <a:xfrm>
            <a:off x="626671" y="1261740"/>
            <a:ext cx="8249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Mar 2014</a:t>
            </a:r>
            <a:endParaRPr kumimoji="0" lang="nb-NO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9" name="TekstSylinder 68"/>
          <p:cNvSpPr txBox="1"/>
          <p:nvPr/>
        </p:nvSpPr>
        <p:spPr>
          <a:xfrm>
            <a:off x="1451648" y="1261739"/>
            <a:ext cx="7545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Sep 2014</a:t>
            </a:r>
            <a:endParaRPr kumimoji="0" lang="nb-NO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0" name="TekstSylinder 69"/>
          <p:cNvSpPr txBox="1"/>
          <p:nvPr/>
        </p:nvSpPr>
        <p:spPr>
          <a:xfrm>
            <a:off x="2601237" y="1261740"/>
            <a:ext cx="7545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Oct</a:t>
            </a:r>
            <a:r>
              <a:rPr kumimoji="0" lang="nb-NO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2014</a:t>
            </a:r>
            <a:endParaRPr kumimoji="0" lang="nb-NO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1" name="TekstSylinder 70"/>
          <p:cNvSpPr txBox="1"/>
          <p:nvPr/>
        </p:nvSpPr>
        <p:spPr>
          <a:xfrm>
            <a:off x="3718349" y="1261738"/>
            <a:ext cx="8321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Dec</a:t>
            </a:r>
            <a:r>
              <a:rPr kumimoji="0" lang="nb-NO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2014</a:t>
            </a:r>
            <a:endParaRPr kumimoji="0" lang="nb-NO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2" name="TekstSylinder 71"/>
          <p:cNvSpPr txBox="1"/>
          <p:nvPr/>
        </p:nvSpPr>
        <p:spPr>
          <a:xfrm>
            <a:off x="4824865" y="1260961"/>
            <a:ext cx="8321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May 2015</a:t>
            </a:r>
            <a:endParaRPr kumimoji="0" lang="nb-NO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3" name="TekstSylinder 72"/>
          <p:cNvSpPr txBox="1"/>
          <p:nvPr/>
        </p:nvSpPr>
        <p:spPr>
          <a:xfrm>
            <a:off x="5930554" y="1261740"/>
            <a:ext cx="8321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May 2016</a:t>
            </a:r>
            <a:endParaRPr kumimoji="0" lang="nb-NO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4" name="Pil mot venstre og høyre 73"/>
          <p:cNvSpPr/>
          <p:nvPr/>
        </p:nvSpPr>
        <p:spPr>
          <a:xfrm>
            <a:off x="7092819" y="5301650"/>
            <a:ext cx="1727653" cy="540568"/>
          </a:xfrm>
          <a:prstGeom prst="leftRightArrow">
            <a:avLst/>
          </a:prstGeom>
          <a:solidFill>
            <a:srgbClr val="4F81B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TekstSylinder 74"/>
          <p:cNvSpPr txBox="1"/>
          <p:nvPr/>
        </p:nvSpPr>
        <p:spPr>
          <a:xfrm>
            <a:off x="7164288" y="5433433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Ordinary</a:t>
            </a: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nb-NO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Procurement</a:t>
            </a:r>
            <a:endParaRPr kumimoji="0" lang="nb-NO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6" name="TekstSylinder 75"/>
          <p:cNvSpPr txBox="1"/>
          <p:nvPr/>
        </p:nvSpPr>
        <p:spPr>
          <a:xfrm>
            <a:off x="4818513" y="2625237"/>
            <a:ext cx="1075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Supplier</a:t>
            </a: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</a:t>
            </a:r>
            <a:endParaRPr kumimoji="0" lang="nb-NO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7" name="TekstSylinder 76"/>
          <p:cNvSpPr txBox="1"/>
          <p:nvPr/>
        </p:nvSpPr>
        <p:spPr>
          <a:xfrm>
            <a:off x="4818512" y="3209268"/>
            <a:ext cx="1075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Supplier</a:t>
            </a: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B</a:t>
            </a:r>
            <a:endParaRPr kumimoji="0" lang="nb-NO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78" name="Buet linje 77"/>
          <p:cNvCxnSpPr>
            <a:stCxn id="63" idx="2"/>
            <a:endCxn id="67" idx="1"/>
          </p:cNvCxnSpPr>
          <p:nvPr/>
        </p:nvCxnSpPr>
        <p:spPr>
          <a:xfrm rot="16200000" flipH="1">
            <a:off x="3011351" y="2760015"/>
            <a:ext cx="507462" cy="668045"/>
          </a:xfrm>
          <a:prstGeom prst="curvedConnector2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79" name="Buet linje 78"/>
          <p:cNvCxnSpPr/>
          <p:nvPr/>
        </p:nvCxnSpPr>
        <p:spPr>
          <a:xfrm rot="16200000" flipH="1">
            <a:off x="3200597" y="2345020"/>
            <a:ext cx="200429" cy="637006"/>
          </a:xfrm>
          <a:prstGeom prst="curvedConnector4">
            <a:avLst>
              <a:gd name="adj1" fmla="val -92502"/>
              <a:gd name="adj2" fmla="val 59612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80" name="TekstSylinder 79"/>
          <p:cNvSpPr txBox="1"/>
          <p:nvPr/>
        </p:nvSpPr>
        <p:spPr>
          <a:xfrm>
            <a:off x="5975369" y="2625236"/>
            <a:ext cx="1075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Supplier</a:t>
            </a: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</a:t>
            </a:r>
            <a:endParaRPr kumimoji="0" lang="nb-NO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1" name="TekstSylinder 80"/>
          <p:cNvSpPr txBox="1"/>
          <p:nvPr/>
        </p:nvSpPr>
        <p:spPr>
          <a:xfrm>
            <a:off x="5975368" y="3209267"/>
            <a:ext cx="1075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Supplier</a:t>
            </a: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B</a:t>
            </a:r>
            <a:endParaRPr kumimoji="0" lang="nb-NO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82" name="Buet linje 81"/>
          <p:cNvCxnSpPr>
            <a:stCxn id="96" idx="4"/>
            <a:endCxn id="97" idx="0"/>
          </p:cNvCxnSpPr>
          <p:nvPr/>
        </p:nvCxnSpPr>
        <p:spPr>
          <a:xfrm rot="16200000" flipH="1">
            <a:off x="1384958" y="2732697"/>
            <a:ext cx="273853" cy="581401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83" name="Buet linje 82"/>
          <p:cNvCxnSpPr>
            <a:endCxn id="63" idx="1"/>
          </p:cNvCxnSpPr>
          <p:nvPr/>
        </p:nvCxnSpPr>
        <p:spPr>
          <a:xfrm flipV="1">
            <a:off x="1922815" y="2701808"/>
            <a:ext cx="416937" cy="394709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84" name="Buet linje 83"/>
          <p:cNvCxnSpPr>
            <a:endCxn id="77" idx="1"/>
          </p:cNvCxnSpPr>
          <p:nvPr/>
        </p:nvCxnSpPr>
        <p:spPr>
          <a:xfrm>
            <a:off x="4513935" y="3347767"/>
            <a:ext cx="304577" cy="1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ot"/>
            <a:tailEnd type="arrow"/>
          </a:ln>
          <a:effectLst/>
        </p:spPr>
      </p:cxnSp>
      <p:cxnSp>
        <p:nvCxnSpPr>
          <p:cNvPr id="85" name="Buet linje 84"/>
          <p:cNvCxnSpPr/>
          <p:nvPr/>
        </p:nvCxnSpPr>
        <p:spPr>
          <a:xfrm>
            <a:off x="4569788" y="2763737"/>
            <a:ext cx="304577" cy="1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ot"/>
            <a:tailEnd type="arrow"/>
          </a:ln>
          <a:effectLst/>
        </p:spPr>
      </p:cxnSp>
      <p:cxnSp>
        <p:nvCxnSpPr>
          <p:cNvPr id="86" name="Buet linje 85"/>
          <p:cNvCxnSpPr/>
          <p:nvPr/>
        </p:nvCxnSpPr>
        <p:spPr>
          <a:xfrm>
            <a:off x="5741614" y="2767618"/>
            <a:ext cx="304577" cy="1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ot"/>
            <a:tailEnd type="arrow"/>
          </a:ln>
          <a:effectLst/>
        </p:spPr>
      </p:cxnSp>
      <p:cxnSp>
        <p:nvCxnSpPr>
          <p:cNvPr id="87" name="Buet linje 86"/>
          <p:cNvCxnSpPr/>
          <p:nvPr/>
        </p:nvCxnSpPr>
        <p:spPr>
          <a:xfrm>
            <a:off x="5750165" y="3354599"/>
            <a:ext cx="304577" cy="1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ysDot"/>
            <a:tailEnd type="arrow"/>
          </a:ln>
          <a:effectLst/>
        </p:spPr>
      </p:cxnSp>
      <p:cxnSp>
        <p:nvCxnSpPr>
          <p:cNvPr id="89" name="Rett linje 88"/>
          <p:cNvCxnSpPr/>
          <p:nvPr/>
        </p:nvCxnSpPr>
        <p:spPr>
          <a:xfrm>
            <a:off x="7050760" y="1988840"/>
            <a:ext cx="0" cy="2664296"/>
          </a:xfrm>
          <a:prstGeom prst="line">
            <a:avLst/>
          </a:prstGeom>
          <a:noFill/>
          <a:ln w="9525" cap="flat" cmpd="sng" algn="ctr">
            <a:solidFill>
              <a:srgbClr val="002060"/>
            </a:solidFill>
            <a:prstDash val="solid"/>
          </a:ln>
          <a:effectLst/>
        </p:spPr>
      </p:cxnSp>
      <p:sp>
        <p:nvSpPr>
          <p:cNvPr id="90" name="TekstSylinder 89"/>
          <p:cNvSpPr txBox="1"/>
          <p:nvPr/>
        </p:nvSpPr>
        <p:spPr>
          <a:xfrm>
            <a:off x="7559545" y="2338048"/>
            <a:ext cx="1075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Supplier</a:t>
            </a: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</a:t>
            </a:r>
            <a:endParaRPr kumimoji="0" lang="nb-NO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1" name="TekstSylinder 90"/>
          <p:cNvSpPr txBox="1"/>
          <p:nvPr/>
        </p:nvSpPr>
        <p:spPr>
          <a:xfrm>
            <a:off x="7559544" y="2922079"/>
            <a:ext cx="1075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Supplier</a:t>
            </a: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B</a:t>
            </a:r>
            <a:endParaRPr kumimoji="0" lang="nb-NO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3" name="TekstSylinder 92"/>
          <p:cNvSpPr txBox="1"/>
          <p:nvPr/>
        </p:nvSpPr>
        <p:spPr>
          <a:xfrm>
            <a:off x="2601237" y="4725144"/>
            <a:ext cx="16149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Evaluation and </a:t>
            </a:r>
            <a:r>
              <a:rPr kumimoji="0" lang="nb-NO" sz="105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award</a:t>
            </a:r>
            <a:r>
              <a:rPr lang="nb-NO" sz="1050" kern="0" dirty="0" smtClean="0">
                <a:solidFill>
                  <a:prstClr val="black"/>
                </a:solidFill>
              </a:rPr>
              <a:t> </a:t>
            </a:r>
            <a:r>
              <a:rPr lang="nb-NO" sz="1050" kern="0" dirty="0" err="1" smtClean="0">
                <a:solidFill>
                  <a:prstClr val="black"/>
                </a:solidFill>
              </a:rPr>
              <a:t>of</a:t>
            </a:r>
            <a:r>
              <a:rPr lang="nb-NO" sz="1050" kern="0" dirty="0" smtClean="0">
                <a:solidFill>
                  <a:prstClr val="black"/>
                </a:solidFill>
              </a:rPr>
              <a:t> </a:t>
            </a:r>
            <a:r>
              <a:rPr lang="nb-NO" sz="1050" kern="0" dirty="0" err="1" smtClean="0">
                <a:solidFill>
                  <a:prstClr val="black"/>
                </a:solidFill>
              </a:rPr>
              <a:t>framework</a:t>
            </a:r>
            <a:r>
              <a:rPr lang="nb-NO" sz="1050" kern="0" dirty="0" smtClean="0">
                <a:solidFill>
                  <a:prstClr val="black"/>
                </a:solidFill>
              </a:rPr>
              <a:t> </a:t>
            </a:r>
            <a:r>
              <a:rPr lang="nb-NO" sz="1050" kern="0" dirty="0" err="1" smtClean="0">
                <a:solidFill>
                  <a:prstClr val="black"/>
                </a:solidFill>
              </a:rPr>
              <a:t>contract</a:t>
            </a:r>
            <a:endParaRPr kumimoji="0" lang="nb-NO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4" name="TekstSylinder 93"/>
          <p:cNvSpPr txBox="1"/>
          <p:nvPr/>
        </p:nvSpPr>
        <p:spPr>
          <a:xfrm>
            <a:off x="4052663" y="4725144"/>
            <a:ext cx="160437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Evaluation</a:t>
            </a:r>
            <a:r>
              <a:rPr kumimoji="0" lang="nb-NO" sz="105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and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50" kern="0" dirty="0" err="1">
                <a:solidFill>
                  <a:prstClr val="black"/>
                </a:solidFill>
              </a:rPr>
              <a:t>a</a:t>
            </a:r>
            <a:r>
              <a:rPr kumimoji="0" lang="nb-NO" sz="105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ward</a:t>
            </a:r>
            <a:r>
              <a:rPr kumimoji="0" lang="nb-NO" sz="105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nb-NO" sz="105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of</a:t>
            </a:r>
            <a:r>
              <a:rPr kumimoji="0" lang="nb-NO" sz="105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nb-NO" sz="105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call</a:t>
            </a:r>
            <a:r>
              <a:rPr kumimoji="0" lang="nb-NO" sz="105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nb-NO" sz="105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off</a:t>
            </a:r>
            <a:r>
              <a:rPr kumimoji="0" lang="nb-NO" sz="105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</a:t>
            </a:r>
            <a:r>
              <a:rPr kumimoji="0" lang="nb-NO" sz="105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contracts</a:t>
            </a:r>
            <a:endParaRPr kumimoji="0" lang="nb-NO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6" name="Ellipse 95"/>
          <p:cNvSpPr/>
          <p:nvPr/>
        </p:nvSpPr>
        <p:spPr>
          <a:xfrm>
            <a:off x="539553" y="2132855"/>
            <a:ext cx="1383262" cy="753617"/>
          </a:xfrm>
          <a:prstGeom prst="ellips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Ellipse 96"/>
          <p:cNvSpPr/>
          <p:nvPr/>
        </p:nvSpPr>
        <p:spPr>
          <a:xfrm>
            <a:off x="904399" y="3160325"/>
            <a:ext cx="1816371" cy="836547"/>
          </a:xfrm>
          <a:prstGeom prst="ellipse">
            <a:avLst/>
          </a:prstGeom>
          <a:noFill/>
          <a:ln w="25400" cap="flat" cmpd="sng" algn="ctr">
            <a:solidFill>
              <a:srgbClr val="4F81B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TekstSylinder 103"/>
          <p:cNvSpPr txBox="1"/>
          <p:nvPr/>
        </p:nvSpPr>
        <p:spPr>
          <a:xfrm>
            <a:off x="7559543" y="3578599"/>
            <a:ext cx="1075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Supplier</a:t>
            </a:r>
            <a:r>
              <a:rPr kumimoji="0" lang="nb-NO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nb-NO" sz="1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X</a:t>
            </a:r>
            <a:endParaRPr kumimoji="0" lang="nb-NO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5" name="Ellipse 104"/>
          <p:cNvSpPr/>
          <p:nvPr/>
        </p:nvSpPr>
        <p:spPr>
          <a:xfrm>
            <a:off x="4824865" y="1630162"/>
            <a:ext cx="1248073" cy="707886"/>
          </a:xfrm>
          <a:prstGeom prst="ellipse">
            <a:avLst/>
          </a:prstGeom>
          <a:noFill/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TekstSylinder 109"/>
          <p:cNvSpPr txBox="1"/>
          <p:nvPr/>
        </p:nvSpPr>
        <p:spPr>
          <a:xfrm>
            <a:off x="5208613" y="4725144"/>
            <a:ext cx="145161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Evaluation</a:t>
            </a:r>
            <a:r>
              <a:rPr kumimoji="0" lang="nb-NO" sz="105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and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50" kern="0" dirty="0" err="1">
                <a:solidFill>
                  <a:prstClr val="black"/>
                </a:solidFill>
              </a:rPr>
              <a:t>a</a:t>
            </a:r>
            <a:r>
              <a:rPr kumimoji="0" lang="nb-NO" sz="105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ward</a:t>
            </a:r>
            <a:r>
              <a:rPr kumimoji="0" lang="nb-NO" sz="105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nb-NO" sz="105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of</a:t>
            </a:r>
            <a:r>
              <a:rPr kumimoji="0" lang="nb-NO" sz="105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nb-NO" sz="105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call</a:t>
            </a:r>
            <a:r>
              <a:rPr kumimoji="0" lang="nb-NO" sz="105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nb-NO" sz="105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off</a:t>
            </a:r>
            <a:r>
              <a:rPr kumimoji="0" lang="nb-NO" sz="105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</a:t>
            </a:r>
            <a:r>
              <a:rPr kumimoji="0" lang="nb-NO" sz="1050" b="0" i="0" u="none" strike="noStrike" kern="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contracts</a:t>
            </a:r>
            <a:endParaRPr kumimoji="0" lang="nb-NO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1" name="TekstSylinder 110"/>
          <p:cNvSpPr txBox="1"/>
          <p:nvPr/>
        </p:nvSpPr>
        <p:spPr>
          <a:xfrm>
            <a:off x="6660232" y="1260961"/>
            <a:ext cx="13345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05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2016/17</a:t>
            </a:r>
            <a:endParaRPr kumimoji="0" lang="nb-NO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2748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AV-bølge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234</Words>
  <Application>Microsoft Office PowerPoint</Application>
  <PresentationFormat>Skjermfremvisning (4:3)</PresentationFormat>
  <Paragraphs>73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10</vt:i4>
      </vt:variant>
    </vt:vector>
  </HeadingPairs>
  <TitlesOfParts>
    <vt:vector size="12" baseType="lpstr">
      <vt:lpstr>Office-tema</vt:lpstr>
      <vt:lpstr>VAV-bølgemal</vt:lpstr>
      <vt:lpstr>PowerPoint-presentasjon</vt:lpstr>
      <vt:lpstr>Pre Commercial Procurement</vt:lpstr>
      <vt:lpstr>Initial idea</vt:lpstr>
      <vt:lpstr>Our suggestion</vt:lpstr>
      <vt:lpstr>PowerPoint-presentasjon</vt:lpstr>
      <vt:lpstr>PowerPoint-presentasjon</vt:lpstr>
      <vt:lpstr>Planning the PCP</vt:lpstr>
      <vt:lpstr>Project organization</vt:lpstr>
      <vt:lpstr>PCP Process</vt:lpstr>
      <vt:lpstr>PowerPoint-presentasjon</vt:lpstr>
    </vt:vector>
  </TitlesOfParts>
  <Company>Vann- og avløpsetaten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Benedicte Kjørsvik</dc:creator>
  <cp:lastModifiedBy>CTV</cp:lastModifiedBy>
  <cp:revision>28</cp:revision>
  <cp:lastPrinted>2015-10-21T07:27:59Z</cp:lastPrinted>
  <dcterms:created xsi:type="dcterms:W3CDTF">2015-10-08T08:37:00Z</dcterms:created>
  <dcterms:modified xsi:type="dcterms:W3CDTF">2015-10-26T08:19:10Z</dcterms:modified>
</cp:coreProperties>
</file>