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  <p:sldMasterId id="2147483894" r:id="rId2"/>
    <p:sldMasterId id="2147483995" r:id="rId3"/>
  </p:sldMasterIdLst>
  <p:notesMasterIdLst>
    <p:notesMasterId r:id="rId12"/>
  </p:notesMasterIdLst>
  <p:handoutMasterIdLst>
    <p:handoutMasterId r:id="rId13"/>
  </p:handoutMasterIdLst>
  <p:sldIdLst>
    <p:sldId id="427" r:id="rId4"/>
    <p:sldId id="365" r:id="rId5"/>
    <p:sldId id="432" r:id="rId6"/>
    <p:sldId id="440" r:id="rId7"/>
    <p:sldId id="437" r:id="rId8"/>
    <p:sldId id="438" r:id="rId9"/>
    <p:sldId id="439" r:id="rId10"/>
    <p:sldId id="442" r:id="rId11"/>
  </p:sldIdLst>
  <p:sldSz cx="9144000" cy="6858000" type="screen4x3"/>
  <p:notesSz cx="6735763" cy="98663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0083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483" autoAdjust="0"/>
  </p:normalViewPr>
  <p:slideViewPr>
    <p:cSldViewPr>
      <p:cViewPr>
        <p:scale>
          <a:sx n="70" d="100"/>
          <a:sy n="70" d="100"/>
        </p:scale>
        <p:origin x="-2838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2562" y="948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3868"/>
          </a:xfrm>
          <a:prstGeom prst="rect">
            <a:avLst/>
          </a:prstGeom>
        </p:spPr>
        <p:txBody>
          <a:bodyPr vert="horz" lIns="90741" tIns="45370" rIns="90741" bIns="4537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628" y="0"/>
            <a:ext cx="2919565" cy="493868"/>
          </a:xfrm>
          <a:prstGeom prst="rect">
            <a:avLst/>
          </a:prstGeom>
        </p:spPr>
        <p:txBody>
          <a:bodyPr vert="horz" lIns="90741" tIns="45370" rIns="90741" bIns="45370" rtlCol="0"/>
          <a:lstStyle>
            <a:lvl1pPr algn="r">
              <a:defRPr sz="1200"/>
            </a:lvl1pPr>
          </a:lstStyle>
          <a:p>
            <a:fld id="{F348D993-DB28-415E-AC2F-9A0377BE0601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370870"/>
            <a:ext cx="2919565" cy="493867"/>
          </a:xfrm>
          <a:prstGeom prst="rect">
            <a:avLst/>
          </a:prstGeom>
        </p:spPr>
        <p:txBody>
          <a:bodyPr vert="horz" lIns="90741" tIns="45370" rIns="90741" bIns="4537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628" y="9370870"/>
            <a:ext cx="2919565" cy="493867"/>
          </a:xfrm>
          <a:prstGeom prst="rect">
            <a:avLst/>
          </a:prstGeom>
        </p:spPr>
        <p:txBody>
          <a:bodyPr vert="horz" lIns="90741" tIns="45370" rIns="90741" bIns="45370" rtlCol="0" anchor="b"/>
          <a:lstStyle>
            <a:lvl1pPr algn="r">
              <a:defRPr sz="1200"/>
            </a:lvl1pPr>
          </a:lstStyle>
          <a:p>
            <a:fld id="{38E2A164-2D79-4C23-BBC7-3A67AD9711F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349855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136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1" tIns="45370" rIns="90741" bIns="453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024" y="0"/>
            <a:ext cx="2918136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1" tIns="45370" rIns="90741" bIns="453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417" y="4686226"/>
            <a:ext cx="5388931" cy="44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1" tIns="45370" rIns="90741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0871"/>
            <a:ext cx="2918136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1" tIns="45370" rIns="90741" bIns="453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024" y="9370871"/>
            <a:ext cx="2918136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1" tIns="45370" rIns="90741" bIns="453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91A3CE-53AE-4D37-B8E0-21E70D97727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844081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Health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Sector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Growth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Strategy</a:t>
            </a:r>
            <a:r>
              <a:rPr lang="fi-FI" baseline="0" dirty="0" smtClean="0"/>
              <a:t> for STI </a:t>
            </a:r>
            <a:r>
              <a:rPr lang="fi-FI" baseline="0" dirty="0" err="1" smtClean="0"/>
              <a:t>Activities</a:t>
            </a:r>
            <a:r>
              <a:rPr lang="fi-FI" baseline="0" dirty="0" smtClean="0"/>
              <a:t>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1A3CE-53AE-4D37-B8E0-21E70D97727F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0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Enterprises and public procurement largely value the same things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Companies also value the incentives contained in the contracts, while public organisations consider designer competitions important.</a:t>
            </a:r>
          </a:p>
        </p:txBody>
      </p:sp>
      <p:sp>
        <p:nvSpPr>
          <p:cNvPr id="155651" name="Dian numeron paikkamerkki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B1EE0D-C948-43B4-8A1C-D538A8474D13}" type="slidenum">
              <a:rPr lang="fi-FI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5865813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3" descr="TEMPOWERPOINT kansi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68975"/>
            <a:ext cx="914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7272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02100"/>
            <a:ext cx="6400800" cy="127158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CEC2D0-D967-4F14-8668-0AC806D8FB9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AE57-91B2-445C-9436-7A87A1258F7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15125" y="133350"/>
            <a:ext cx="2105025" cy="552767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95288" y="133350"/>
            <a:ext cx="6167437" cy="55276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B95C2-937F-491F-920D-BA6BEEF86C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288" y="133350"/>
            <a:ext cx="8424862" cy="990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395288" y="1123950"/>
            <a:ext cx="8424862" cy="4537075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A258-37B9-46BE-AE9C-8678EDAFF6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5147-BC72-4425-A29A-1807CE366A7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865813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solidFill>
                <a:srgbClr val="000000"/>
              </a:solidFill>
            </a:endParaRPr>
          </a:p>
        </p:txBody>
      </p:sp>
      <p:pic>
        <p:nvPicPr>
          <p:cNvPr id="5" name="Picture 9" descr="TEMPOWERPOINT kans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68975"/>
            <a:ext cx="914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7272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02100"/>
            <a:ext cx="6400800" cy="127158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>
                <a:solidFill>
                  <a:srgbClr val="000000"/>
                </a:solidFill>
              </a:rPr>
              <a:t>01.01.2008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C3717C9-9AF4-478B-A1C1-4567AFAB7D5C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E7E28-AA67-457C-B033-0316CB84E2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A063-177F-4CF8-AD99-EFE55EF2CA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95288" y="1123950"/>
            <a:ext cx="413543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3125" y="1123950"/>
            <a:ext cx="413702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3B1C-00C8-4A99-9320-7858B784934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2E6E2-298B-4422-A060-2B6ED780AF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E8D23-2803-4B7A-A6FD-50EF2FFCE5B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E3C72-4D1B-4350-AD3E-ED87C39657F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5505-423D-466C-8F35-9E78D6EDD42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9AA5-FE01-41E0-B3C4-EBBC1DBF0C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1C15-5FAC-4119-8647-B215ABA4664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F4A2B-8A3E-444C-B04A-48C02FB20F4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15125" y="133350"/>
            <a:ext cx="2105025" cy="552767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95288" y="133350"/>
            <a:ext cx="6167437" cy="55276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7B5C6-DF67-49D8-839F-8967EB67BC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288" y="133350"/>
            <a:ext cx="8424862" cy="990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395288" y="1123950"/>
            <a:ext cx="4135437" cy="45370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3125" y="1123950"/>
            <a:ext cx="4137025" cy="45370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39AB7-65A2-4698-A812-77B53D7930E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95288" y="1123950"/>
            <a:ext cx="413543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3125" y="1123950"/>
            <a:ext cx="413702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D72CC-092A-4593-9F3D-110ACEC9A7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33B8D-308E-43EE-BFAE-E437EFFB3F7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6E4D7-DFE4-437F-9416-4361C49DBC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4BDF5-EB0D-4277-B86C-A57A25132EE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398C-7DC7-4583-9277-284B3A28577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0C9F9-87D3-4DC8-B189-121469D7F7E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6426200"/>
            <a:ext cx="9144000" cy="431800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3075" name="Picture 3" descr="TEMPOWERPOINT_sivu_sinine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768975"/>
            <a:ext cx="9144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3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3950"/>
            <a:ext cx="84248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32675" y="6616700"/>
            <a:ext cx="10906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3513" y="6616700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6167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5CA4FA5F-9D35-4C9A-B00F-701AE929F1A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2pPr>
      <a:lvl3pPr marL="107632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3510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4pPr>
      <a:lvl5pPr marL="179387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22510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27082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31654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36226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B2A9-3E87-443F-A74E-4B55AE85333D}" type="datetimeFigureOut">
              <a:rPr lang="fi-FI" smtClean="0"/>
              <a:pPr/>
              <a:t>15.10.2015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11E8-9B97-4815-95A0-B4E2D2AD5DA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26200"/>
            <a:ext cx="9144000" cy="431800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>
              <a:solidFill>
                <a:srgbClr val="000000"/>
              </a:solidFill>
            </a:endParaRPr>
          </a:p>
        </p:txBody>
      </p:sp>
      <p:pic>
        <p:nvPicPr>
          <p:cNvPr id="3075" name="Picture 8" descr="TEMPOWERPOINT_sivu_sinine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768975"/>
            <a:ext cx="9144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3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3950"/>
            <a:ext cx="84248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32675" y="6616700"/>
            <a:ext cx="10906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3513" y="6616700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6167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BF10B7-BC35-4BE7-83AB-236620C9CA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2pPr>
      <a:lvl3pPr marL="107632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3510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4pPr>
      <a:lvl5pPr marL="179387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22510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27082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31654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36226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orakulmio 5"/>
          <p:cNvSpPr>
            <a:spLocks noChangeArrowheads="1"/>
          </p:cNvSpPr>
          <p:nvPr/>
        </p:nvSpPr>
        <p:spPr bwMode="auto">
          <a:xfrm>
            <a:off x="0" y="0"/>
            <a:ext cx="9144000" cy="5732463"/>
          </a:xfrm>
          <a:prstGeom prst="rect">
            <a:avLst/>
          </a:prstGeom>
          <a:solidFill>
            <a:srgbClr val="0083D7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2291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1D5847-8476-4459-8327-90F60B6D03D4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8" name="Picture 2" descr="\\Clusternode1\UserDir$\prajaniemi\Desktop\HELSINKI_VALOKUVAT\senaatintoripanoraama.jpg_9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0755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12" name="Otsikko 1"/>
          <p:cNvSpPr txBox="1">
            <a:spLocks/>
          </p:cNvSpPr>
          <p:nvPr/>
        </p:nvSpPr>
        <p:spPr bwMode="auto">
          <a:xfrm>
            <a:off x="395213" y="3068960"/>
            <a:ext cx="885730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3200" b="1" kern="0" dirty="0" smtClean="0">
                <a:solidFill>
                  <a:srgbClr val="FFFFFF"/>
                </a:solidFill>
                <a:latin typeface="Arial"/>
              </a:rPr>
              <a:t>Mainstreaming Innovation Procurement in Europe  - Finnish point of view</a:t>
            </a:r>
            <a:endParaRPr lang="en-US" b="1" kern="0" dirty="0" smtClean="0">
              <a:solidFill>
                <a:srgbClr val="FFFFFF"/>
              </a:solidFill>
              <a:latin typeface="Arial"/>
            </a:endParaRPr>
          </a:p>
          <a:p>
            <a:pPr eaLnBrk="0" hangingPunct="0">
              <a:lnSpc>
                <a:spcPct val="85000"/>
              </a:lnSpc>
              <a:defRPr/>
            </a:pPr>
            <a:endParaRPr lang="en-US" sz="1600" b="1" kern="0" dirty="0" smtClean="0">
              <a:solidFill>
                <a:srgbClr val="FFFFFF"/>
              </a:solidFill>
              <a:latin typeface="Arial"/>
            </a:endParaRPr>
          </a:p>
          <a:p>
            <a:pPr eaLnBrk="0" hangingPunct="0">
              <a:lnSpc>
                <a:spcPct val="85000"/>
              </a:lnSpc>
              <a:defRPr/>
            </a:pPr>
            <a:endParaRPr lang="en-US" sz="1600" b="1" kern="0" dirty="0" smtClean="0">
              <a:solidFill>
                <a:srgbClr val="FFFFFF"/>
              </a:solidFill>
              <a:latin typeface="Arial"/>
            </a:endParaRPr>
          </a:p>
          <a:p>
            <a:pPr eaLnBrk="0" hangingPunct="0">
              <a:lnSpc>
                <a:spcPct val="85000"/>
              </a:lnSpc>
              <a:defRPr/>
            </a:pPr>
            <a:r>
              <a:rPr lang="en-US" sz="1600" b="1" kern="0" dirty="0" smtClean="0">
                <a:solidFill>
                  <a:srgbClr val="FFFFFF"/>
                </a:solidFill>
                <a:latin typeface="Arial"/>
              </a:rPr>
              <a:t>EAFIP, Paris 27.10.2015</a:t>
            </a:r>
          </a:p>
          <a:p>
            <a:pPr eaLnBrk="0" hangingPunct="0">
              <a:lnSpc>
                <a:spcPct val="85000"/>
              </a:lnSpc>
              <a:defRPr/>
            </a:pPr>
            <a:r>
              <a:rPr lang="en-US" sz="1600" b="1" kern="0" dirty="0" smtClean="0">
                <a:solidFill>
                  <a:srgbClr val="FFFFFF"/>
                </a:solidFill>
                <a:latin typeface="Arial"/>
              </a:rPr>
              <a:t>Kirsti </a:t>
            </a:r>
            <a:r>
              <a:rPr lang="en-US" sz="1600" b="1" kern="0" dirty="0" err="1" smtClean="0">
                <a:solidFill>
                  <a:srgbClr val="FFFFFF"/>
                </a:solidFill>
                <a:latin typeface="Arial"/>
              </a:rPr>
              <a:t>Vilén</a:t>
            </a:r>
            <a:endParaRPr lang="en-US" sz="1600" b="1" kern="0" dirty="0" smtClean="0">
              <a:solidFill>
                <a:srgbClr val="FFFFFF"/>
              </a:solidFill>
              <a:latin typeface="Arial"/>
            </a:endParaRPr>
          </a:p>
          <a:p>
            <a:pPr eaLnBrk="0" hangingPunct="0">
              <a:lnSpc>
                <a:spcPct val="85000"/>
              </a:lnSpc>
              <a:defRPr/>
            </a:pPr>
            <a:r>
              <a:rPr lang="en-US" sz="1600" b="1" kern="0" dirty="0" smtClean="0">
                <a:solidFill>
                  <a:srgbClr val="FFFFFF"/>
                </a:solidFill>
                <a:latin typeface="Arial"/>
              </a:rPr>
              <a:t>Ministry of Employment and the Economy</a:t>
            </a:r>
          </a:p>
          <a:p>
            <a:pPr eaLnBrk="0" hangingPunct="0">
              <a:lnSpc>
                <a:spcPct val="85000"/>
              </a:lnSpc>
              <a:defRPr/>
            </a:pPr>
            <a:endParaRPr lang="en-US" sz="1600" b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-252413" y="836613"/>
            <a:ext cx="914400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1" dirty="0" smtClean="0">
                <a:solidFill>
                  <a:srgbClr val="FFFFFF"/>
                </a:solidFill>
                <a:latin typeface="Arial" pitchFamily="34" charset="0"/>
              </a:rPr>
              <a:t>Content of the presentation</a:t>
            </a:r>
            <a:endParaRPr lang="en-US" sz="2400" b="1" dirty="0">
              <a:solidFill>
                <a:srgbClr val="FFFFFF"/>
              </a:solidFill>
              <a:latin typeface="Arial" pitchFamily="34" charset="0"/>
            </a:endParaRPr>
          </a:p>
          <a:p>
            <a:pPr algn="ctr" eaLnBrk="0" hangingPunct="0"/>
            <a:r>
              <a:rPr lang="en-US" sz="4800" b="1" dirty="0">
                <a:solidFill>
                  <a:srgbClr val="FFFFFF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Content</a:t>
            </a:r>
            <a:r>
              <a:rPr lang="fi-FI" dirty="0" smtClean="0"/>
              <a:t> of the </a:t>
            </a:r>
            <a:r>
              <a:rPr lang="fi-FI" dirty="0" err="1" smtClean="0"/>
              <a:t>presentation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fi-FI" sz="4000" dirty="0" smtClean="0"/>
              <a:t>Public P</a:t>
            </a:r>
            <a:r>
              <a:rPr lang="fi-FI" sz="4000" dirty="0" smtClean="0"/>
              <a:t>rocurement </a:t>
            </a:r>
            <a:r>
              <a:rPr lang="fi-FI" sz="4000" dirty="0" smtClean="0"/>
              <a:t>of </a:t>
            </a:r>
            <a:r>
              <a:rPr lang="fi-FI" sz="4000" dirty="0" smtClean="0"/>
              <a:t>Innovation (PPI)  </a:t>
            </a:r>
            <a:r>
              <a:rPr lang="fi-FI" sz="4000" dirty="0" smtClean="0"/>
              <a:t>in Finland</a:t>
            </a:r>
          </a:p>
          <a:p>
            <a:pPr marL="742950" indent="-742950">
              <a:buFont typeface="+mj-lt"/>
              <a:buAutoNum type="arabicPeriod"/>
            </a:pPr>
            <a:endParaRPr lang="fi-FI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fi-FI" sz="4000" dirty="0" smtClean="0"/>
              <a:t>ERAC </a:t>
            </a:r>
            <a:r>
              <a:rPr lang="fi-FI" sz="4000" dirty="0" err="1" smtClean="0"/>
              <a:t>Recommendations</a:t>
            </a:r>
            <a:endParaRPr lang="fi-FI" sz="4000" dirty="0" smtClean="0"/>
          </a:p>
          <a:p>
            <a:pPr marL="742950" indent="-742950">
              <a:buFont typeface="+mj-lt"/>
              <a:buAutoNum type="arabicPeriod"/>
            </a:pPr>
            <a:endParaRPr lang="fi-FI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fi-FI" sz="4000" dirty="0" err="1" smtClean="0"/>
              <a:t>Way</a:t>
            </a:r>
            <a:r>
              <a:rPr lang="fi-FI" sz="4000" dirty="0" smtClean="0"/>
              <a:t> </a:t>
            </a:r>
            <a:r>
              <a:rPr lang="fi-FI" sz="4000" dirty="0" err="1" smtClean="0"/>
              <a:t>forward</a:t>
            </a:r>
            <a:r>
              <a:rPr lang="fi-FI" sz="4000" dirty="0" smtClean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Public Procurement of Innovation in Finland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2100" b="1" dirty="0" err="1" smtClean="0"/>
              <a:t>Policy</a:t>
            </a:r>
            <a:r>
              <a:rPr lang="fi-FI" sz="2100" b="1" dirty="0" smtClean="0"/>
              <a:t> </a:t>
            </a:r>
            <a:r>
              <a:rPr lang="fi-FI" sz="2100" b="1" dirty="0" err="1" smtClean="0"/>
              <a:t>objective</a:t>
            </a:r>
            <a:r>
              <a:rPr lang="fi-FI" sz="2100" b="1" dirty="0" smtClean="0"/>
              <a:t> </a:t>
            </a:r>
            <a:r>
              <a:rPr lang="fi-FI" sz="2100" dirty="0" smtClean="0"/>
              <a:t>is to </a:t>
            </a:r>
            <a:r>
              <a:rPr lang="fi-FI" sz="2100" dirty="0" err="1" smtClean="0"/>
              <a:t>create</a:t>
            </a:r>
            <a:r>
              <a:rPr lang="fi-FI" sz="2100" dirty="0" smtClean="0"/>
              <a:t> stimulus for </a:t>
            </a:r>
            <a:r>
              <a:rPr lang="fi-FI" sz="2100" dirty="0" err="1" smtClean="0"/>
              <a:t>innovations</a:t>
            </a:r>
            <a:r>
              <a:rPr lang="fi-FI" sz="2100" dirty="0" smtClean="0"/>
              <a:t> and </a:t>
            </a:r>
            <a:r>
              <a:rPr lang="fi-FI" sz="2100" dirty="0" err="1" smtClean="0"/>
              <a:t>their</a:t>
            </a:r>
            <a:r>
              <a:rPr lang="fi-FI" sz="2100" dirty="0" smtClean="0"/>
              <a:t> </a:t>
            </a:r>
            <a:r>
              <a:rPr lang="fi-FI" sz="2100" dirty="0" err="1" smtClean="0"/>
              <a:t>diffusion</a:t>
            </a:r>
            <a:r>
              <a:rPr lang="fi-FI" sz="2100" dirty="0" smtClean="0"/>
              <a:t> (</a:t>
            </a:r>
            <a:r>
              <a:rPr lang="fi-FI" sz="2100" dirty="0" err="1" smtClean="0"/>
              <a:t>demand</a:t>
            </a:r>
            <a:r>
              <a:rPr lang="fi-FI" sz="2100" dirty="0" smtClean="0"/>
              <a:t> side </a:t>
            </a:r>
            <a:r>
              <a:rPr lang="fi-FI" sz="2100" dirty="0" err="1" smtClean="0"/>
              <a:t>innovation</a:t>
            </a:r>
            <a:r>
              <a:rPr lang="fi-FI" sz="2100" dirty="0" smtClean="0"/>
              <a:t> </a:t>
            </a:r>
            <a:r>
              <a:rPr lang="fi-FI" sz="2100" dirty="0" err="1" smtClean="0"/>
              <a:t>policy</a:t>
            </a:r>
            <a:r>
              <a:rPr lang="fi-FI" sz="2100" dirty="0" smtClean="0"/>
              <a:t>) </a:t>
            </a:r>
          </a:p>
          <a:p>
            <a:r>
              <a:rPr lang="fi-FI" sz="2100" dirty="0" smtClean="0"/>
              <a:t>Public </a:t>
            </a:r>
            <a:r>
              <a:rPr lang="fi-FI" sz="2100" dirty="0" err="1" smtClean="0"/>
              <a:t>sector</a:t>
            </a:r>
            <a:r>
              <a:rPr lang="fi-FI" sz="2100" dirty="0" smtClean="0"/>
              <a:t> </a:t>
            </a:r>
            <a:r>
              <a:rPr lang="fi-FI" sz="2100" dirty="0" err="1" smtClean="0"/>
              <a:t>has</a:t>
            </a:r>
            <a:r>
              <a:rPr lang="fi-FI" sz="2100" dirty="0" smtClean="0"/>
              <a:t> a </a:t>
            </a:r>
            <a:r>
              <a:rPr lang="fi-FI" sz="2100" dirty="0" err="1" smtClean="0"/>
              <a:t>significant</a:t>
            </a:r>
            <a:r>
              <a:rPr lang="fi-FI" sz="2100" dirty="0" smtClean="0"/>
              <a:t> </a:t>
            </a:r>
            <a:r>
              <a:rPr lang="fi-FI" sz="2100" dirty="0" err="1" smtClean="0"/>
              <a:t>role</a:t>
            </a:r>
            <a:r>
              <a:rPr lang="fi-FI" sz="2100" dirty="0" smtClean="0"/>
              <a:t> in the </a:t>
            </a:r>
            <a:r>
              <a:rPr lang="fi-FI" sz="2100" dirty="0" err="1" smtClean="0"/>
              <a:t>development</a:t>
            </a:r>
            <a:r>
              <a:rPr lang="fi-FI" sz="2100" dirty="0" smtClean="0"/>
              <a:t> and </a:t>
            </a:r>
            <a:r>
              <a:rPr lang="fi-FI" sz="2100" dirty="0" err="1" smtClean="0"/>
              <a:t>renewal</a:t>
            </a:r>
            <a:r>
              <a:rPr lang="fi-FI" sz="2100" dirty="0" smtClean="0"/>
              <a:t> of </a:t>
            </a:r>
            <a:r>
              <a:rPr lang="fi-FI" sz="2100" dirty="0" err="1" smtClean="0"/>
              <a:t>markets</a:t>
            </a:r>
            <a:r>
              <a:rPr lang="fi-FI" sz="2100" dirty="0" smtClean="0"/>
              <a:t> (</a:t>
            </a:r>
            <a:r>
              <a:rPr lang="fi-FI" sz="2100" dirty="0" err="1" smtClean="0"/>
              <a:t>e.g.health</a:t>
            </a:r>
            <a:r>
              <a:rPr lang="fi-FI" sz="2100" dirty="0" smtClean="0"/>
              <a:t>, social </a:t>
            </a:r>
            <a:r>
              <a:rPr lang="fi-FI" sz="2100" dirty="0" err="1" smtClean="0"/>
              <a:t>services</a:t>
            </a:r>
            <a:r>
              <a:rPr lang="fi-FI" sz="2100" dirty="0" smtClean="0"/>
              <a:t>, </a:t>
            </a:r>
            <a:r>
              <a:rPr lang="fi-FI" sz="2100" dirty="0" err="1" smtClean="0"/>
              <a:t>environment</a:t>
            </a:r>
            <a:r>
              <a:rPr lang="fi-FI" sz="2100" dirty="0" smtClean="0"/>
              <a:t>, </a:t>
            </a:r>
            <a:r>
              <a:rPr lang="fi-FI" sz="2100" dirty="0" err="1" smtClean="0"/>
              <a:t>construction</a:t>
            </a:r>
            <a:r>
              <a:rPr lang="fi-FI" sz="2100" dirty="0" smtClean="0"/>
              <a:t>, transport)</a:t>
            </a:r>
          </a:p>
          <a:p>
            <a:r>
              <a:rPr lang="fi-FI" sz="2100" dirty="0" err="1" smtClean="0"/>
              <a:t>Municipaliticies</a:t>
            </a:r>
            <a:r>
              <a:rPr lang="fi-FI" sz="2100" dirty="0" smtClean="0"/>
              <a:t> 2/3 of </a:t>
            </a:r>
            <a:r>
              <a:rPr lang="fi-FI" sz="2100" dirty="0" err="1" smtClean="0"/>
              <a:t>procurement</a:t>
            </a:r>
            <a:r>
              <a:rPr lang="fi-FI" sz="2100" dirty="0" smtClean="0"/>
              <a:t> </a:t>
            </a:r>
            <a:r>
              <a:rPr lang="fi-FI" sz="2100" dirty="0" err="1" smtClean="0"/>
              <a:t>volume</a:t>
            </a:r>
            <a:endParaRPr lang="fi-FI" sz="2100" dirty="0" smtClean="0"/>
          </a:p>
          <a:p>
            <a:r>
              <a:rPr lang="fi-FI" sz="2100" dirty="0" err="1" smtClean="0"/>
              <a:t>Government</a:t>
            </a:r>
            <a:r>
              <a:rPr lang="fi-FI" sz="2100" dirty="0" smtClean="0"/>
              <a:t> </a:t>
            </a:r>
            <a:r>
              <a:rPr lang="fi-FI" sz="2100" dirty="0" err="1" smtClean="0"/>
              <a:t>programme</a:t>
            </a:r>
            <a:r>
              <a:rPr lang="fi-FI" sz="2100" dirty="0" smtClean="0"/>
              <a:t> 2015-2018: 5 % </a:t>
            </a:r>
            <a:r>
              <a:rPr lang="fi-FI" sz="2100" dirty="0" err="1" smtClean="0"/>
              <a:t>target</a:t>
            </a:r>
            <a:r>
              <a:rPr lang="fi-FI" sz="2100" dirty="0" smtClean="0"/>
              <a:t> for </a:t>
            </a:r>
            <a:r>
              <a:rPr lang="fi-FI" sz="2100" dirty="0" err="1" smtClean="0"/>
              <a:t>innovation</a:t>
            </a:r>
            <a:r>
              <a:rPr lang="fi-FI" sz="2100" dirty="0" smtClean="0"/>
              <a:t> </a:t>
            </a:r>
            <a:r>
              <a:rPr lang="fi-FI" sz="2100" dirty="0" err="1" smtClean="0"/>
              <a:t>procurement</a:t>
            </a:r>
            <a:endParaRPr lang="fi-FI" sz="2100" dirty="0" smtClean="0"/>
          </a:p>
          <a:p>
            <a:pPr>
              <a:buNone/>
            </a:pP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2000" b="1" dirty="0" err="1" smtClean="0"/>
              <a:t>Implementation</a:t>
            </a:r>
            <a:r>
              <a:rPr lang="fi-FI" sz="2000" dirty="0" smtClean="0"/>
              <a:t> </a:t>
            </a:r>
            <a:r>
              <a:rPr lang="fi-FI" sz="2000" dirty="0" err="1" smtClean="0"/>
              <a:t>takes</a:t>
            </a:r>
            <a:r>
              <a:rPr lang="fi-FI" sz="2000" dirty="0" smtClean="0"/>
              <a:t> </a:t>
            </a:r>
            <a:r>
              <a:rPr lang="fi-FI" sz="2000" dirty="0" err="1" smtClean="0"/>
              <a:t>place</a:t>
            </a:r>
            <a:r>
              <a:rPr lang="fi-FI" sz="2000" dirty="0" smtClean="0"/>
              <a:t> </a:t>
            </a:r>
            <a:r>
              <a:rPr lang="fi-FI" sz="2000" dirty="0" err="1" smtClean="0"/>
              <a:t>through</a:t>
            </a:r>
            <a:r>
              <a:rPr lang="fi-FI" sz="2000" dirty="0" smtClean="0"/>
              <a:t> </a:t>
            </a:r>
            <a:r>
              <a:rPr lang="fi-FI" sz="2000" dirty="0" err="1" smtClean="0"/>
              <a:t>sector</a:t>
            </a:r>
            <a:r>
              <a:rPr lang="fi-FI" sz="2000" dirty="0" smtClean="0"/>
              <a:t> </a:t>
            </a:r>
            <a:r>
              <a:rPr lang="fi-FI" sz="2000" dirty="0" err="1" smtClean="0"/>
              <a:t>strategies</a:t>
            </a:r>
            <a:r>
              <a:rPr lang="fi-FI" sz="2000" dirty="0" smtClean="0"/>
              <a:t> and in </a:t>
            </a:r>
            <a:r>
              <a:rPr lang="fi-FI" sz="2000" dirty="0" err="1" smtClean="0"/>
              <a:t>different</a:t>
            </a:r>
            <a:r>
              <a:rPr lang="fi-FI" sz="2000" dirty="0" smtClean="0"/>
              <a:t> </a:t>
            </a:r>
            <a:r>
              <a:rPr lang="fi-FI" sz="2000" dirty="0" err="1" smtClean="0"/>
              <a:t>sectors</a:t>
            </a:r>
            <a:endParaRPr lang="fi-FI" sz="2000" dirty="0" smtClean="0"/>
          </a:p>
          <a:p>
            <a:pPr lvl="1">
              <a:buNone/>
            </a:pPr>
            <a:r>
              <a:rPr lang="fi-FI" sz="2000" dirty="0" smtClean="0"/>
              <a:t>-  </a:t>
            </a:r>
            <a:r>
              <a:rPr lang="fi-FI" sz="2000" dirty="0" err="1" smtClean="0"/>
              <a:t>Allows</a:t>
            </a:r>
            <a:r>
              <a:rPr lang="fi-FI" sz="2000" dirty="0" smtClean="0"/>
              <a:t> </a:t>
            </a:r>
            <a:r>
              <a:rPr lang="fi-FI" sz="2000" dirty="0" err="1" smtClean="0"/>
              <a:t>ownership</a:t>
            </a:r>
            <a:r>
              <a:rPr lang="fi-FI" sz="2000" dirty="0" smtClean="0"/>
              <a:t> </a:t>
            </a:r>
            <a:r>
              <a:rPr lang="fi-FI" sz="2000" dirty="0" smtClean="0"/>
              <a:t>and </a:t>
            </a:r>
            <a:r>
              <a:rPr lang="fi-FI" sz="2000" dirty="0" err="1" smtClean="0"/>
              <a:t>taking</a:t>
            </a:r>
            <a:r>
              <a:rPr lang="fi-FI" sz="2000" dirty="0" smtClean="0"/>
              <a:t> into </a:t>
            </a:r>
            <a:r>
              <a:rPr lang="fi-FI" sz="2000" dirty="0" err="1" smtClean="0"/>
              <a:t>account</a:t>
            </a:r>
            <a:r>
              <a:rPr lang="fi-FI" sz="2000" dirty="0" smtClean="0"/>
              <a:t> </a:t>
            </a:r>
            <a:r>
              <a:rPr lang="fi-FI" sz="2000" dirty="0" err="1" smtClean="0"/>
              <a:t>sector</a:t>
            </a:r>
            <a:r>
              <a:rPr lang="fi-FI" sz="2000" dirty="0" smtClean="0"/>
              <a:t> </a:t>
            </a:r>
            <a:r>
              <a:rPr lang="fi-FI" sz="2000" dirty="0" err="1" smtClean="0"/>
              <a:t>specific</a:t>
            </a:r>
            <a:r>
              <a:rPr lang="fi-FI" sz="2000" dirty="0" smtClean="0"/>
              <a:t> </a:t>
            </a:r>
            <a:r>
              <a:rPr lang="fi-FI" sz="2000" dirty="0" err="1" smtClean="0"/>
              <a:t>characteristics</a:t>
            </a:r>
            <a:r>
              <a:rPr lang="fi-FI" sz="2000" dirty="0" smtClean="0"/>
              <a:t> and </a:t>
            </a:r>
            <a:r>
              <a:rPr lang="fi-FI" sz="2000" dirty="0" err="1" smtClean="0"/>
              <a:t>demands</a:t>
            </a:r>
            <a:endParaRPr lang="fi-FI" sz="2000" dirty="0" smtClean="0"/>
          </a:p>
          <a:p>
            <a:pPr lvl="1">
              <a:buFontTx/>
              <a:buChar char="-"/>
            </a:pPr>
            <a:r>
              <a:rPr lang="fi-FI" sz="2000" dirty="0" err="1" smtClean="0"/>
              <a:t>E.g</a:t>
            </a:r>
            <a:r>
              <a:rPr lang="fi-FI" sz="2000" dirty="0" smtClean="0"/>
              <a:t>. ICT 2015, </a:t>
            </a:r>
            <a:r>
              <a:rPr lang="fi-FI" sz="2000" dirty="0" err="1" smtClean="0"/>
              <a:t>Innovative</a:t>
            </a:r>
            <a:r>
              <a:rPr lang="fi-FI" sz="2000" dirty="0" smtClean="0"/>
              <a:t> </a:t>
            </a:r>
            <a:r>
              <a:rPr lang="fi-FI" sz="2000" dirty="0" err="1" smtClean="0"/>
              <a:t>Cities</a:t>
            </a:r>
            <a:r>
              <a:rPr lang="fi-FI" sz="2000" dirty="0" smtClean="0"/>
              <a:t>, </a:t>
            </a:r>
            <a:r>
              <a:rPr lang="fi-FI" sz="2000" dirty="0" err="1" smtClean="0"/>
              <a:t>Intelligent</a:t>
            </a:r>
            <a:r>
              <a:rPr lang="fi-FI" sz="2000" dirty="0" smtClean="0"/>
              <a:t> transport, </a:t>
            </a:r>
            <a:r>
              <a:rPr lang="fi-FI" sz="2000" dirty="0" err="1" smtClean="0"/>
              <a:t>Bio-economy</a:t>
            </a:r>
            <a:r>
              <a:rPr lang="fi-FI" sz="2000" dirty="0" smtClean="0"/>
              <a:t>, Health </a:t>
            </a:r>
            <a:r>
              <a:rPr lang="fi-FI" sz="2000" dirty="0" err="1" smtClean="0"/>
              <a:t>Growth</a:t>
            </a:r>
            <a:r>
              <a:rPr lang="fi-FI" sz="2000" dirty="0" smtClean="0"/>
              <a:t> for STI</a:t>
            </a:r>
            <a:endParaRPr lang="fi-FI" sz="2000" dirty="0" smtClean="0"/>
          </a:p>
          <a:p>
            <a:r>
              <a:rPr lang="fi-FI" sz="2000" dirty="0" smtClean="0"/>
              <a:t>Tekes </a:t>
            </a:r>
            <a:r>
              <a:rPr lang="fi-FI" sz="2000" dirty="0" err="1" smtClean="0"/>
              <a:t>Smart</a:t>
            </a:r>
            <a:r>
              <a:rPr lang="fi-FI" sz="2000" dirty="0" smtClean="0"/>
              <a:t> Procurement </a:t>
            </a:r>
            <a:r>
              <a:rPr lang="fi-FI" sz="2000" dirty="0" err="1" smtClean="0"/>
              <a:t>Programme</a:t>
            </a:r>
            <a:r>
              <a:rPr lang="fi-FI" sz="2000" dirty="0" smtClean="0"/>
              <a:t> is a </a:t>
            </a:r>
            <a:r>
              <a:rPr lang="fi-FI" sz="2000" dirty="0" err="1" smtClean="0"/>
              <a:t>horizontal</a:t>
            </a:r>
            <a:r>
              <a:rPr lang="fi-FI" sz="2000" dirty="0" smtClean="0"/>
              <a:t> </a:t>
            </a:r>
            <a:r>
              <a:rPr lang="fi-FI" sz="2000" dirty="0" err="1" smtClean="0"/>
              <a:t>programme</a:t>
            </a:r>
            <a:r>
              <a:rPr lang="fi-FI" sz="2000" dirty="0" smtClean="0"/>
              <a:t> </a:t>
            </a:r>
            <a:r>
              <a:rPr lang="fi-FI" sz="2000" dirty="0" smtClean="0"/>
              <a:t>for PPI </a:t>
            </a:r>
            <a:r>
              <a:rPr lang="fi-FI" sz="2000" dirty="0" smtClean="0"/>
              <a:t>and PCP: </a:t>
            </a:r>
            <a:r>
              <a:rPr lang="fi-FI" sz="2000" dirty="0" err="1" smtClean="0"/>
              <a:t>f</a:t>
            </a:r>
            <a:r>
              <a:rPr lang="fi-FI" sz="2000" dirty="0" err="1" smtClean="0"/>
              <a:t>inancing</a:t>
            </a:r>
            <a:r>
              <a:rPr lang="fi-FI" sz="2000" dirty="0" smtClean="0"/>
              <a:t> </a:t>
            </a:r>
            <a:r>
              <a:rPr lang="fi-FI" sz="2000" dirty="0" smtClean="0"/>
              <a:t>+ </a:t>
            </a:r>
            <a:r>
              <a:rPr lang="fi-FI" sz="2000" dirty="0" err="1" smtClean="0"/>
              <a:t>other</a:t>
            </a:r>
            <a:r>
              <a:rPr lang="fi-FI" sz="2000" dirty="0" smtClean="0"/>
              <a:t> </a:t>
            </a:r>
            <a:r>
              <a:rPr lang="fi-FI" sz="2000" dirty="0" err="1" smtClean="0"/>
              <a:t>support</a:t>
            </a:r>
            <a:r>
              <a:rPr lang="fi-FI" sz="2000" dirty="0" smtClean="0"/>
              <a:t> </a:t>
            </a:r>
            <a:r>
              <a:rPr lang="fi-FI" sz="2000" dirty="0" smtClean="0"/>
              <a:t> </a:t>
            </a:r>
            <a:endParaRPr lang="fi-FI" sz="2000" dirty="0" smtClean="0"/>
          </a:p>
          <a:p>
            <a:endParaRPr lang="fi-FI" sz="1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C5147-BC72-4425-A29A-1807CE366A7E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595959"/>
                </a:solidFill>
              </a:rPr>
              <a:t>Most important factors encouraging innovation in procurement tenders and offers</a:t>
            </a:r>
          </a:p>
        </p:txBody>
      </p:sp>
      <p:sp>
        <p:nvSpPr>
          <p:cNvPr id="159746" name="Tekstikehys 4"/>
          <p:cNvSpPr txBox="1">
            <a:spLocks noChangeArrowheads="1"/>
          </p:cNvSpPr>
          <p:nvPr/>
        </p:nvSpPr>
        <p:spPr bwMode="auto">
          <a:xfrm>
            <a:off x="250825" y="6453188"/>
            <a:ext cx="35290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Source: VTT ProcuInno survey 2014</a:t>
            </a:r>
          </a:p>
        </p:txBody>
      </p:sp>
      <p:sp>
        <p:nvSpPr>
          <p:cNvPr id="159747" name="Tekstikehys 8"/>
          <p:cNvSpPr txBox="1">
            <a:spLocks noChangeArrowheads="1"/>
          </p:cNvSpPr>
          <p:nvPr/>
        </p:nvSpPr>
        <p:spPr bwMode="auto">
          <a:xfrm>
            <a:off x="468313" y="1628775"/>
            <a:ext cx="7559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 smtClean="0"/>
              <a:t>Challenges exist but </a:t>
            </a:r>
            <a:r>
              <a:rPr lang="en-GB" sz="2000" dirty="0" smtClean="0"/>
              <a:t>e</a:t>
            </a:r>
            <a:r>
              <a:rPr lang="en-GB" sz="2000" dirty="0" smtClean="0"/>
              <a:t>nterprises </a:t>
            </a:r>
            <a:r>
              <a:rPr lang="en-GB" sz="2000" dirty="0"/>
              <a:t>and public procurement largely value the same things</a:t>
            </a:r>
          </a:p>
        </p:txBody>
      </p:sp>
      <p:sp>
        <p:nvSpPr>
          <p:cNvPr id="7" name="Ellipsi 6"/>
          <p:cNvSpPr/>
          <p:nvPr/>
        </p:nvSpPr>
        <p:spPr>
          <a:xfrm>
            <a:off x="323528" y="3551096"/>
            <a:ext cx="8208143" cy="33069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/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grpSp>
        <p:nvGrpSpPr>
          <p:cNvPr id="2" name="Ryhmä 7"/>
          <p:cNvGrpSpPr>
            <a:grpSpLocks/>
          </p:cNvGrpSpPr>
          <p:nvPr/>
        </p:nvGrpSpPr>
        <p:grpSpPr bwMode="auto">
          <a:xfrm>
            <a:off x="3490913" y="2360613"/>
            <a:ext cx="1752600" cy="2254250"/>
            <a:chOff x="468313" y="2133600"/>
            <a:chExt cx="2349500" cy="3022600"/>
          </a:xfrm>
        </p:grpSpPr>
        <p:grpSp>
          <p:nvGrpSpPr>
            <p:cNvPr id="3" name="Ryhmä 9"/>
            <p:cNvGrpSpPr>
              <a:grpSpLocks/>
            </p:cNvGrpSpPr>
            <p:nvPr/>
          </p:nvGrpSpPr>
          <p:grpSpPr bwMode="auto">
            <a:xfrm>
              <a:off x="1716088" y="2330450"/>
              <a:ext cx="1101725" cy="2689225"/>
              <a:chOff x="1716088" y="2330450"/>
              <a:chExt cx="1101725" cy="2689225"/>
            </a:xfrm>
          </p:grpSpPr>
          <p:sp>
            <p:nvSpPr>
              <p:cNvPr id="159758" name="Freeform 13"/>
              <p:cNvSpPr>
                <a:spLocks/>
              </p:cNvSpPr>
              <p:nvPr/>
            </p:nvSpPr>
            <p:spPr bwMode="auto">
              <a:xfrm>
                <a:off x="1716088" y="2949575"/>
                <a:ext cx="1101725" cy="1323975"/>
              </a:xfrm>
              <a:custGeom>
                <a:avLst/>
                <a:gdLst>
                  <a:gd name="T0" fmla="*/ 0 w 694"/>
                  <a:gd name="T1" fmla="*/ 2147483647 h 834"/>
                  <a:gd name="T2" fmla="*/ 0 w 694"/>
                  <a:gd name="T3" fmla="*/ 2147483647 h 834"/>
                  <a:gd name="T4" fmla="*/ 2147483647 w 694"/>
                  <a:gd name="T5" fmla="*/ 2147483647 h 834"/>
                  <a:gd name="T6" fmla="*/ 2147483647 w 694"/>
                  <a:gd name="T7" fmla="*/ 2147483647 h 834"/>
                  <a:gd name="T8" fmla="*/ 2147483647 w 694"/>
                  <a:gd name="T9" fmla="*/ 2147483647 h 834"/>
                  <a:gd name="T10" fmla="*/ 2147483647 w 694"/>
                  <a:gd name="T11" fmla="*/ 2147483647 h 834"/>
                  <a:gd name="T12" fmla="*/ 2147483647 w 694"/>
                  <a:gd name="T13" fmla="*/ 2147483647 h 834"/>
                  <a:gd name="T14" fmla="*/ 2147483647 w 694"/>
                  <a:gd name="T15" fmla="*/ 2147483647 h 834"/>
                  <a:gd name="T16" fmla="*/ 2147483647 w 694"/>
                  <a:gd name="T17" fmla="*/ 2147483647 h 834"/>
                  <a:gd name="T18" fmla="*/ 2147483647 w 694"/>
                  <a:gd name="T19" fmla="*/ 2147483647 h 834"/>
                  <a:gd name="T20" fmla="*/ 2147483647 w 694"/>
                  <a:gd name="T21" fmla="*/ 2147483647 h 834"/>
                  <a:gd name="T22" fmla="*/ 2147483647 w 694"/>
                  <a:gd name="T23" fmla="*/ 2147483647 h 834"/>
                  <a:gd name="T24" fmla="*/ 2147483647 w 694"/>
                  <a:gd name="T25" fmla="*/ 0 h 834"/>
                  <a:gd name="T26" fmla="*/ 2147483647 w 694"/>
                  <a:gd name="T27" fmla="*/ 0 h 834"/>
                  <a:gd name="T28" fmla="*/ 2147483647 w 694"/>
                  <a:gd name="T29" fmla="*/ 0 h 834"/>
                  <a:gd name="T30" fmla="*/ 2147483647 w 694"/>
                  <a:gd name="T31" fmla="*/ 0 h 834"/>
                  <a:gd name="T32" fmla="*/ 2147483647 w 694"/>
                  <a:gd name="T33" fmla="*/ 2147483647 h 834"/>
                  <a:gd name="T34" fmla="*/ 2147483647 w 694"/>
                  <a:gd name="T35" fmla="*/ 2147483647 h 834"/>
                  <a:gd name="T36" fmla="*/ 2147483647 w 694"/>
                  <a:gd name="T37" fmla="*/ 2147483647 h 834"/>
                  <a:gd name="T38" fmla="*/ 2147483647 w 694"/>
                  <a:gd name="T39" fmla="*/ 2147483647 h 834"/>
                  <a:gd name="T40" fmla="*/ 2147483647 w 694"/>
                  <a:gd name="T41" fmla="*/ 2147483647 h 834"/>
                  <a:gd name="T42" fmla="*/ 2147483647 w 694"/>
                  <a:gd name="T43" fmla="*/ 2147483647 h 834"/>
                  <a:gd name="T44" fmla="*/ 2147483647 w 694"/>
                  <a:gd name="T45" fmla="*/ 2147483647 h 834"/>
                  <a:gd name="T46" fmla="*/ 2147483647 w 694"/>
                  <a:gd name="T47" fmla="*/ 2147483647 h 834"/>
                  <a:gd name="T48" fmla="*/ 2147483647 w 694"/>
                  <a:gd name="T49" fmla="*/ 2147483647 h 834"/>
                  <a:gd name="T50" fmla="*/ 2147483647 w 694"/>
                  <a:gd name="T51" fmla="*/ 2147483647 h 834"/>
                  <a:gd name="T52" fmla="*/ 2147483647 w 694"/>
                  <a:gd name="T53" fmla="*/ 2147483647 h 834"/>
                  <a:gd name="T54" fmla="*/ 2147483647 w 694"/>
                  <a:gd name="T55" fmla="*/ 2147483647 h 834"/>
                  <a:gd name="T56" fmla="*/ 2147483647 w 694"/>
                  <a:gd name="T57" fmla="*/ 2147483647 h 834"/>
                  <a:gd name="T58" fmla="*/ 2147483647 w 694"/>
                  <a:gd name="T59" fmla="*/ 2147483647 h 834"/>
                  <a:gd name="T60" fmla="*/ 2147483647 w 694"/>
                  <a:gd name="T61" fmla="*/ 2147483647 h 834"/>
                  <a:gd name="T62" fmla="*/ 2147483647 w 694"/>
                  <a:gd name="T63" fmla="*/ 2147483647 h 834"/>
                  <a:gd name="T64" fmla="*/ 2147483647 w 694"/>
                  <a:gd name="T65" fmla="*/ 2147483647 h 834"/>
                  <a:gd name="T66" fmla="*/ 2147483647 w 694"/>
                  <a:gd name="T67" fmla="*/ 2147483647 h 834"/>
                  <a:gd name="T68" fmla="*/ 2147483647 w 694"/>
                  <a:gd name="T69" fmla="*/ 2147483647 h 834"/>
                  <a:gd name="T70" fmla="*/ 2147483647 w 694"/>
                  <a:gd name="T71" fmla="*/ 2147483647 h 834"/>
                  <a:gd name="T72" fmla="*/ 2147483647 w 694"/>
                  <a:gd name="T73" fmla="*/ 2147483647 h 834"/>
                  <a:gd name="T74" fmla="*/ 2147483647 w 694"/>
                  <a:gd name="T75" fmla="*/ 2147483647 h 834"/>
                  <a:gd name="T76" fmla="*/ 2147483647 w 694"/>
                  <a:gd name="T77" fmla="*/ 2147483647 h 834"/>
                  <a:gd name="T78" fmla="*/ 2147483647 w 694"/>
                  <a:gd name="T79" fmla="*/ 2147483647 h 834"/>
                  <a:gd name="T80" fmla="*/ 2147483647 w 694"/>
                  <a:gd name="T81" fmla="*/ 2147483647 h 834"/>
                  <a:gd name="T82" fmla="*/ 2147483647 w 694"/>
                  <a:gd name="T83" fmla="*/ 2147483647 h 834"/>
                  <a:gd name="T84" fmla="*/ 2147483647 w 694"/>
                  <a:gd name="T85" fmla="*/ 2147483647 h 834"/>
                  <a:gd name="T86" fmla="*/ 2147483647 w 694"/>
                  <a:gd name="T87" fmla="*/ 2147483647 h 834"/>
                  <a:gd name="T88" fmla="*/ 2147483647 w 694"/>
                  <a:gd name="T89" fmla="*/ 2147483647 h 834"/>
                  <a:gd name="T90" fmla="*/ 0 w 694"/>
                  <a:gd name="T91" fmla="*/ 2147483647 h 83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94"/>
                  <a:gd name="T139" fmla="*/ 0 h 834"/>
                  <a:gd name="T140" fmla="*/ 694 w 694"/>
                  <a:gd name="T141" fmla="*/ 834 h 83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94" h="834">
                    <a:moveTo>
                      <a:pt x="0" y="492"/>
                    </a:moveTo>
                    <a:lnTo>
                      <a:pt x="0" y="492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2" y="474"/>
                    </a:lnTo>
                    <a:lnTo>
                      <a:pt x="6" y="460"/>
                    </a:lnTo>
                    <a:lnTo>
                      <a:pt x="10" y="452"/>
                    </a:lnTo>
                    <a:lnTo>
                      <a:pt x="14" y="446"/>
                    </a:lnTo>
                    <a:lnTo>
                      <a:pt x="22" y="442"/>
                    </a:lnTo>
                    <a:lnTo>
                      <a:pt x="28" y="442"/>
                    </a:lnTo>
                    <a:lnTo>
                      <a:pt x="30" y="442"/>
                    </a:lnTo>
                    <a:lnTo>
                      <a:pt x="32" y="442"/>
                    </a:lnTo>
                    <a:lnTo>
                      <a:pt x="174" y="238"/>
                    </a:lnTo>
                    <a:lnTo>
                      <a:pt x="244" y="12"/>
                    </a:lnTo>
                    <a:lnTo>
                      <a:pt x="244" y="10"/>
                    </a:lnTo>
                    <a:lnTo>
                      <a:pt x="246" y="8"/>
                    </a:lnTo>
                    <a:lnTo>
                      <a:pt x="248" y="6"/>
                    </a:lnTo>
                    <a:lnTo>
                      <a:pt x="250" y="4"/>
                    </a:lnTo>
                    <a:lnTo>
                      <a:pt x="254" y="2"/>
                    </a:lnTo>
                    <a:lnTo>
                      <a:pt x="256" y="0"/>
                    </a:lnTo>
                    <a:lnTo>
                      <a:pt x="260" y="0"/>
                    </a:lnTo>
                    <a:lnTo>
                      <a:pt x="262" y="0"/>
                    </a:lnTo>
                    <a:lnTo>
                      <a:pt x="264" y="0"/>
                    </a:lnTo>
                    <a:lnTo>
                      <a:pt x="266" y="0"/>
                    </a:lnTo>
                    <a:lnTo>
                      <a:pt x="330" y="4"/>
                    </a:lnTo>
                    <a:lnTo>
                      <a:pt x="382" y="218"/>
                    </a:lnTo>
                    <a:lnTo>
                      <a:pt x="466" y="12"/>
                    </a:lnTo>
                    <a:lnTo>
                      <a:pt x="540" y="16"/>
                    </a:lnTo>
                    <a:lnTo>
                      <a:pt x="548" y="18"/>
                    </a:lnTo>
                    <a:lnTo>
                      <a:pt x="554" y="22"/>
                    </a:lnTo>
                    <a:lnTo>
                      <a:pt x="562" y="26"/>
                    </a:lnTo>
                    <a:lnTo>
                      <a:pt x="568" y="32"/>
                    </a:lnTo>
                    <a:lnTo>
                      <a:pt x="574" y="40"/>
                    </a:lnTo>
                    <a:lnTo>
                      <a:pt x="580" y="50"/>
                    </a:lnTo>
                    <a:lnTo>
                      <a:pt x="584" y="60"/>
                    </a:lnTo>
                    <a:lnTo>
                      <a:pt x="588" y="72"/>
                    </a:lnTo>
                    <a:lnTo>
                      <a:pt x="662" y="370"/>
                    </a:lnTo>
                    <a:lnTo>
                      <a:pt x="632" y="482"/>
                    </a:lnTo>
                    <a:lnTo>
                      <a:pt x="594" y="616"/>
                    </a:lnTo>
                    <a:lnTo>
                      <a:pt x="588" y="630"/>
                    </a:lnTo>
                    <a:lnTo>
                      <a:pt x="580" y="638"/>
                    </a:lnTo>
                    <a:lnTo>
                      <a:pt x="576" y="642"/>
                    </a:lnTo>
                    <a:lnTo>
                      <a:pt x="570" y="644"/>
                    </a:lnTo>
                    <a:lnTo>
                      <a:pt x="560" y="644"/>
                    </a:lnTo>
                    <a:lnTo>
                      <a:pt x="554" y="642"/>
                    </a:lnTo>
                    <a:lnTo>
                      <a:pt x="548" y="638"/>
                    </a:lnTo>
                    <a:lnTo>
                      <a:pt x="542" y="634"/>
                    </a:lnTo>
                    <a:lnTo>
                      <a:pt x="536" y="630"/>
                    </a:lnTo>
                    <a:lnTo>
                      <a:pt x="528" y="620"/>
                    </a:lnTo>
                    <a:lnTo>
                      <a:pt x="520" y="608"/>
                    </a:lnTo>
                    <a:lnTo>
                      <a:pt x="514" y="596"/>
                    </a:lnTo>
                    <a:lnTo>
                      <a:pt x="510" y="584"/>
                    </a:lnTo>
                    <a:lnTo>
                      <a:pt x="508" y="570"/>
                    </a:lnTo>
                    <a:lnTo>
                      <a:pt x="506" y="556"/>
                    </a:lnTo>
                    <a:lnTo>
                      <a:pt x="506" y="544"/>
                    </a:lnTo>
                    <a:lnTo>
                      <a:pt x="508" y="532"/>
                    </a:lnTo>
                    <a:lnTo>
                      <a:pt x="558" y="342"/>
                    </a:lnTo>
                    <a:lnTo>
                      <a:pt x="514" y="258"/>
                    </a:lnTo>
                    <a:lnTo>
                      <a:pt x="392" y="422"/>
                    </a:lnTo>
                    <a:lnTo>
                      <a:pt x="544" y="716"/>
                    </a:lnTo>
                    <a:lnTo>
                      <a:pt x="616" y="630"/>
                    </a:lnTo>
                    <a:lnTo>
                      <a:pt x="694" y="834"/>
                    </a:lnTo>
                    <a:lnTo>
                      <a:pt x="674" y="832"/>
                    </a:lnTo>
                    <a:lnTo>
                      <a:pt x="620" y="828"/>
                    </a:lnTo>
                    <a:lnTo>
                      <a:pt x="456" y="810"/>
                    </a:lnTo>
                    <a:lnTo>
                      <a:pt x="292" y="792"/>
                    </a:lnTo>
                    <a:lnTo>
                      <a:pt x="216" y="782"/>
                    </a:lnTo>
                    <a:lnTo>
                      <a:pt x="216" y="762"/>
                    </a:lnTo>
                    <a:lnTo>
                      <a:pt x="218" y="708"/>
                    </a:lnTo>
                    <a:lnTo>
                      <a:pt x="230" y="550"/>
                    </a:lnTo>
                    <a:lnTo>
                      <a:pt x="248" y="320"/>
                    </a:lnTo>
                    <a:lnTo>
                      <a:pt x="196" y="410"/>
                    </a:lnTo>
                    <a:lnTo>
                      <a:pt x="124" y="458"/>
                    </a:lnTo>
                    <a:lnTo>
                      <a:pt x="76" y="542"/>
                    </a:lnTo>
                    <a:lnTo>
                      <a:pt x="72" y="544"/>
                    </a:lnTo>
                    <a:lnTo>
                      <a:pt x="66" y="546"/>
                    </a:lnTo>
                    <a:lnTo>
                      <a:pt x="50" y="556"/>
                    </a:lnTo>
                    <a:lnTo>
                      <a:pt x="32" y="566"/>
                    </a:lnTo>
                    <a:lnTo>
                      <a:pt x="26" y="568"/>
                    </a:lnTo>
                    <a:lnTo>
                      <a:pt x="22" y="568"/>
                    </a:lnTo>
                    <a:lnTo>
                      <a:pt x="16" y="558"/>
                    </a:lnTo>
                    <a:lnTo>
                      <a:pt x="12" y="548"/>
                    </a:lnTo>
                    <a:lnTo>
                      <a:pt x="6" y="538"/>
                    </a:lnTo>
                    <a:lnTo>
                      <a:pt x="4" y="524"/>
                    </a:lnTo>
                    <a:lnTo>
                      <a:pt x="0" y="512"/>
                    </a:lnTo>
                    <a:lnTo>
                      <a:pt x="0" y="498"/>
                    </a:lnTo>
                    <a:lnTo>
                      <a:pt x="0" y="492"/>
                    </a:lnTo>
                    <a:close/>
                  </a:path>
                </a:pathLst>
              </a:custGeom>
              <a:solidFill>
                <a:srgbClr val="C400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9" name="Freeform 14"/>
              <p:cNvSpPr>
                <a:spLocks/>
              </p:cNvSpPr>
              <p:nvPr/>
            </p:nvSpPr>
            <p:spPr bwMode="auto">
              <a:xfrm>
                <a:off x="1716088" y="2949575"/>
                <a:ext cx="1101725" cy="1323975"/>
              </a:xfrm>
              <a:custGeom>
                <a:avLst/>
                <a:gdLst>
                  <a:gd name="T0" fmla="*/ 0 w 694"/>
                  <a:gd name="T1" fmla="*/ 2147483647 h 834"/>
                  <a:gd name="T2" fmla="*/ 0 w 694"/>
                  <a:gd name="T3" fmla="*/ 2147483647 h 834"/>
                  <a:gd name="T4" fmla="*/ 2147483647 w 694"/>
                  <a:gd name="T5" fmla="*/ 2147483647 h 834"/>
                  <a:gd name="T6" fmla="*/ 2147483647 w 694"/>
                  <a:gd name="T7" fmla="*/ 2147483647 h 834"/>
                  <a:gd name="T8" fmla="*/ 2147483647 w 694"/>
                  <a:gd name="T9" fmla="*/ 2147483647 h 834"/>
                  <a:gd name="T10" fmla="*/ 2147483647 w 694"/>
                  <a:gd name="T11" fmla="*/ 2147483647 h 834"/>
                  <a:gd name="T12" fmla="*/ 2147483647 w 694"/>
                  <a:gd name="T13" fmla="*/ 2147483647 h 834"/>
                  <a:gd name="T14" fmla="*/ 2147483647 w 694"/>
                  <a:gd name="T15" fmla="*/ 2147483647 h 834"/>
                  <a:gd name="T16" fmla="*/ 2147483647 w 694"/>
                  <a:gd name="T17" fmla="*/ 2147483647 h 834"/>
                  <a:gd name="T18" fmla="*/ 2147483647 w 694"/>
                  <a:gd name="T19" fmla="*/ 2147483647 h 834"/>
                  <a:gd name="T20" fmla="*/ 2147483647 w 694"/>
                  <a:gd name="T21" fmla="*/ 2147483647 h 834"/>
                  <a:gd name="T22" fmla="*/ 2147483647 w 694"/>
                  <a:gd name="T23" fmla="*/ 2147483647 h 834"/>
                  <a:gd name="T24" fmla="*/ 2147483647 w 694"/>
                  <a:gd name="T25" fmla="*/ 0 h 834"/>
                  <a:gd name="T26" fmla="*/ 2147483647 w 694"/>
                  <a:gd name="T27" fmla="*/ 0 h 834"/>
                  <a:gd name="T28" fmla="*/ 2147483647 w 694"/>
                  <a:gd name="T29" fmla="*/ 0 h 834"/>
                  <a:gd name="T30" fmla="*/ 2147483647 w 694"/>
                  <a:gd name="T31" fmla="*/ 0 h 834"/>
                  <a:gd name="T32" fmla="*/ 2147483647 w 694"/>
                  <a:gd name="T33" fmla="*/ 2147483647 h 834"/>
                  <a:gd name="T34" fmla="*/ 2147483647 w 694"/>
                  <a:gd name="T35" fmla="*/ 2147483647 h 834"/>
                  <a:gd name="T36" fmla="*/ 2147483647 w 694"/>
                  <a:gd name="T37" fmla="*/ 2147483647 h 834"/>
                  <a:gd name="T38" fmla="*/ 2147483647 w 694"/>
                  <a:gd name="T39" fmla="*/ 2147483647 h 834"/>
                  <a:gd name="T40" fmla="*/ 2147483647 w 694"/>
                  <a:gd name="T41" fmla="*/ 2147483647 h 834"/>
                  <a:gd name="T42" fmla="*/ 2147483647 w 694"/>
                  <a:gd name="T43" fmla="*/ 2147483647 h 834"/>
                  <a:gd name="T44" fmla="*/ 2147483647 w 694"/>
                  <a:gd name="T45" fmla="*/ 2147483647 h 834"/>
                  <a:gd name="T46" fmla="*/ 2147483647 w 694"/>
                  <a:gd name="T47" fmla="*/ 2147483647 h 834"/>
                  <a:gd name="T48" fmla="*/ 2147483647 w 694"/>
                  <a:gd name="T49" fmla="*/ 2147483647 h 834"/>
                  <a:gd name="T50" fmla="*/ 2147483647 w 694"/>
                  <a:gd name="T51" fmla="*/ 2147483647 h 834"/>
                  <a:gd name="T52" fmla="*/ 2147483647 w 694"/>
                  <a:gd name="T53" fmla="*/ 2147483647 h 834"/>
                  <a:gd name="T54" fmla="*/ 2147483647 w 694"/>
                  <a:gd name="T55" fmla="*/ 2147483647 h 834"/>
                  <a:gd name="T56" fmla="*/ 2147483647 w 694"/>
                  <a:gd name="T57" fmla="*/ 2147483647 h 834"/>
                  <a:gd name="T58" fmla="*/ 2147483647 w 694"/>
                  <a:gd name="T59" fmla="*/ 2147483647 h 834"/>
                  <a:gd name="T60" fmla="*/ 2147483647 w 694"/>
                  <a:gd name="T61" fmla="*/ 2147483647 h 834"/>
                  <a:gd name="T62" fmla="*/ 2147483647 w 694"/>
                  <a:gd name="T63" fmla="*/ 2147483647 h 834"/>
                  <a:gd name="T64" fmla="*/ 2147483647 w 694"/>
                  <a:gd name="T65" fmla="*/ 2147483647 h 834"/>
                  <a:gd name="T66" fmla="*/ 2147483647 w 694"/>
                  <a:gd name="T67" fmla="*/ 2147483647 h 834"/>
                  <a:gd name="T68" fmla="*/ 2147483647 w 694"/>
                  <a:gd name="T69" fmla="*/ 2147483647 h 834"/>
                  <a:gd name="T70" fmla="*/ 2147483647 w 694"/>
                  <a:gd name="T71" fmla="*/ 2147483647 h 834"/>
                  <a:gd name="T72" fmla="*/ 2147483647 w 694"/>
                  <a:gd name="T73" fmla="*/ 2147483647 h 834"/>
                  <a:gd name="T74" fmla="*/ 2147483647 w 694"/>
                  <a:gd name="T75" fmla="*/ 2147483647 h 834"/>
                  <a:gd name="T76" fmla="*/ 2147483647 w 694"/>
                  <a:gd name="T77" fmla="*/ 2147483647 h 834"/>
                  <a:gd name="T78" fmla="*/ 2147483647 w 694"/>
                  <a:gd name="T79" fmla="*/ 2147483647 h 834"/>
                  <a:gd name="T80" fmla="*/ 2147483647 w 694"/>
                  <a:gd name="T81" fmla="*/ 2147483647 h 834"/>
                  <a:gd name="T82" fmla="*/ 2147483647 w 694"/>
                  <a:gd name="T83" fmla="*/ 2147483647 h 834"/>
                  <a:gd name="T84" fmla="*/ 2147483647 w 694"/>
                  <a:gd name="T85" fmla="*/ 2147483647 h 834"/>
                  <a:gd name="T86" fmla="*/ 2147483647 w 694"/>
                  <a:gd name="T87" fmla="*/ 2147483647 h 834"/>
                  <a:gd name="T88" fmla="*/ 2147483647 w 694"/>
                  <a:gd name="T89" fmla="*/ 2147483647 h 834"/>
                  <a:gd name="T90" fmla="*/ 0 w 694"/>
                  <a:gd name="T91" fmla="*/ 2147483647 h 83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94"/>
                  <a:gd name="T139" fmla="*/ 0 h 834"/>
                  <a:gd name="T140" fmla="*/ 694 w 694"/>
                  <a:gd name="T141" fmla="*/ 834 h 83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94" h="834">
                    <a:moveTo>
                      <a:pt x="0" y="492"/>
                    </a:moveTo>
                    <a:lnTo>
                      <a:pt x="0" y="492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2" y="474"/>
                    </a:lnTo>
                    <a:lnTo>
                      <a:pt x="6" y="460"/>
                    </a:lnTo>
                    <a:lnTo>
                      <a:pt x="10" y="452"/>
                    </a:lnTo>
                    <a:lnTo>
                      <a:pt x="14" y="446"/>
                    </a:lnTo>
                    <a:lnTo>
                      <a:pt x="22" y="442"/>
                    </a:lnTo>
                    <a:lnTo>
                      <a:pt x="28" y="442"/>
                    </a:lnTo>
                    <a:lnTo>
                      <a:pt x="30" y="442"/>
                    </a:lnTo>
                    <a:lnTo>
                      <a:pt x="32" y="442"/>
                    </a:lnTo>
                    <a:lnTo>
                      <a:pt x="174" y="238"/>
                    </a:lnTo>
                    <a:lnTo>
                      <a:pt x="244" y="12"/>
                    </a:lnTo>
                    <a:lnTo>
                      <a:pt x="244" y="10"/>
                    </a:lnTo>
                    <a:lnTo>
                      <a:pt x="246" y="8"/>
                    </a:lnTo>
                    <a:lnTo>
                      <a:pt x="248" y="6"/>
                    </a:lnTo>
                    <a:lnTo>
                      <a:pt x="250" y="4"/>
                    </a:lnTo>
                    <a:lnTo>
                      <a:pt x="254" y="2"/>
                    </a:lnTo>
                    <a:lnTo>
                      <a:pt x="256" y="0"/>
                    </a:lnTo>
                    <a:lnTo>
                      <a:pt x="260" y="0"/>
                    </a:lnTo>
                    <a:lnTo>
                      <a:pt x="262" y="0"/>
                    </a:lnTo>
                    <a:lnTo>
                      <a:pt x="264" y="0"/>
                    </a:lnTo>
                    <a:lnTo>
                      <a:pt x="266" y="0"/>
                    </a:lnTo>
                    <a:lnTo>
                      <a:pt x="330" y="4"/>
                    </a:lnTo>
                    <a:lnTo>
                      <a:pt x="382" y="218"/>
                    </a:lnTo>
                    <a:lnTo>
                      <a:pt x="466" y="12"/>
                    </a:lnTo>
                    <a:lnTo>
                      <a:pt x="540" y="16"/>
                    </a:lnTo>
                    <a:lnTo>
                      <a:pt x="548" y="18"/>
                    </a:lnTo>
                    <a:lnTo>
                      <a:pt x="554" y="22"/>
                    </a:lnTo>
                    <a:lnTo>
                      <a:pt x="562" y="26"/>
                    </a:lnTo>
                    <a:lnTo>
                      <a:pt x="568" y="32"/>
                    </a:lnTo>
                    <a:lnTo>
                      <a:pt x="574" y="40"/>
                    </a:lnTo>
                    <a:lnTo>
                      <a:pt x="580" y="50"/>
                    </a:lnTo>
                    <a:lnTo>
                      <a:pt x="584" y="60"/>
                    </a:lnTo>
                    <a:lnTo>
                      <a:pt x="588" y="72"/>
                    </a:lnTo>
                    <a:lnTo>
                      <a:pt x="662" y="370"/>
                    </a:lnTo>
                    <a:lnTo>
                      <a:pt x="632" y="482"/>
                    </a:lnTo>
                    <a:lnTo>
                      <a:pt x="594" y="616"/>
                    </a:lnTo>
                    <a:lnTo>
                      <a:pt x="588" y="630"/>
                    </a:lnTo>
                    <a:lnTo>
                      <a:pt x="580" y="638"/>
                    </a:lnTo>
                    <a:lnTo>
                      <a:pt x="576" y="642"/>
                    </a:lnTo>
                    <a:lnTo>
                      <a:pt x="570" y="644"/>
                    </a:lnTo>
                    <a:lnTo>
                      <a:pt x="560" y="644"/>
                    </a:lnTo>
                    <a:lnTo>
                      <a:pt x="554" y="642"/>
                    </a:lnTo>
                    <a:lnTo>
                      <a:pt x="548" y="638"/>
                    </a:lnTo>
                    <a:lnTo>
                      <a:pt x="542" y="634"/>
                    </a:lnTo>
                    <a:lnTo>
                      <a:pt x="536" y="630"/>
                    </a:lnTo>
                    <a:lnTo>
                      <a:pt x="528" y="620"/>
                    </a:lnTo>
                    <a:lnTo>
                      <a:pt x="520" y="608"/>
                    </a:lnTo>
                    <a:lnTo>
                      <a:pt x="514" y="596"/>
                    </a:lnTo>
                    <a:lnTo>
                      <a:pt x="510" y="584"/>
                    </a:lnTo>
                    <a:lnTo>
                      <a:pt x="508" y="570"/>
                    </a:lnTo>
                    <a:lnTo>
                      <a:pt x="506" y="556"/>
                    </a:lnTo>
                    <a:lnTo>
                      <a:pt x="506" y="544"/>
                    </a:lnTo>
                    <a:lnTo>
                      <a:pt x="508" y="532"/>
                    </a:lnTo>
                    <a:lnTo>
                      <a:pt x="558" y="342"/>
                    </a:lnTo>
                    <a:lnTo>
                      <a:pt x="514" y="258"/>
                    </a:lnTo>
                    <a:lnTo>
                      <a:pt x="392" y="422"/>
                    </a:lnTo>
                    <a:lnTo>
                      <a:pt x="544" y="716"/>
                    </a:lnTo>
                    <a:lnTo>
                      <a:pt x="616" y="630"/>
                    </a:lnTo>
                    <a:lnTo>
                      <a:pt x="694" y="834"/>
                    </a:lnTo>
                    <a:lnTo>
                      <a:pt x="674" y="832"/>
                    </a:lnTo>
                    <a:lnTo>
                      <a:pt x="620" y="828"/>
                    </a:lnTo>
                    <a:lnTo>
                      <a:pt x="456" y="810"/>
                    </a:lnTo>
                    <a:lnTo>
                      <a:pt x="292" y="792"/>
                    </a:lnTo>
                    <a:lnTo>
                      <a:pt x="216" y="782"/>
                    </a:lnTo>
                    <a:lnTo>
                      <a:pt x="216" y="762"/>
                    </a:lnTo>
                    <a:lnTo>
                      <a:pt x="218" y="708"/>
                    </a:lnTo>
                    <a:lnTo>
                      <a:pt x="230" y="550"/>
                    </a:lnTo>
                    <a:lnTo>
                      <a:pt x="248" y="320"/>
                    </a:lnTo>
                    <a:lnTo>
                      <a:pt x="196" y="410"/>
                    </a:lnTo>
                    <a:lnTo>
                      <a:pt x="124" y="458"/>
                    </a:lnTo>
                    <a:lnTo>
                      <a:pt x="76" y="542"/>
                    </a:lnTo>
                    <a:lnTo>
                      <a:pt x="72" y="544"/>
                    </a:lnTo>
                    <a:lnTo>
                      <a:pt x="66" y="546"/>
                    </a:lnTo>
                    <a:lnTo>
                      <a:pt x="50" y="556"/>
                    </a:lnTo>
                    <a:lnTo>
                      <a:pt x="32" y="566"/>
                    </a:lnTo>
                    <a:lnTo>
                      <a:pt x="26" y="568"/>
                    </a:lnTo>
                    <a:lnTo>
                      <a:pt x="22" y="568"/>
                    </a:lnTo>
                    <a:lnTo>
                      <a:pt x="16" y="558"/>
                    </a:lnTo>
                    <a:lnTo>
                      <a:pt x="12" y="548"/>
                    </a:lnTo>
                    <a:lnTo>
                      <a:pt x="6" y="538"/>
                    </a:lnTo>
                    <a:lnTo>
                      <a:pt x="4" y="524"/>
                    </a:lnTo>
                    <a:lnTo>
                      <a:pt x="0" y="512"/>
                    </a:lnTo>
                    <a:lnTo>
                      <a:pt x="0" y="498"/>
                    </a:lnTo>
                    <a:lnTo>
                      <a:pt x="0" y="492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0" name="Freeform 15"/>
              <p:cNvSpPr>
                <a:spLocks/>
              </p:cNvSpPr>
              <p:nvPr/>
            </p:nvSpPr>
            <p:spPr bwMode="auto">
              <a:xfrm>
                <a:off x="2300288" y="2952750"/>
                <a:ext cx="88900" cy="76200"/>
              </a:xfrm>
              <a:custGeom>
                <a:avLst/>
                <a:gdLst>
                  <a:gd name="T0" fmla="*/ 2147483647 w 56"/>
                  <a:gd name="T1" fmla="*/ 2147483647 h 48"/>
                  <a:gd name="T2" fmla="*/ 0 w 56"/>
                  <a:gd name="T3" fmla="*/ 0 h 48"/>
                  <a:gd name="T4" fmla="*/ 2147483647 w 56"/>
                  <a:gd name="T5" fmla="*/ 2147483647 h 48"/>
                  <a:gd name="T6" fmla="*/ 2147483647 w 56"/>
                  <a:gd name="T7" fmla="*/ 2147483647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48"/>
                  <a:gd name="T14" fmla="*/ 56 w 56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48">
                    <a:moveTo>
                      <a:pt x="32" y="48"/>
                    </a:moveTo>
                    <a:lnTo>
                      <a:pt x="0" y="0"/>
                    </a:lnTo>
                    <a:lnTo>
                      <a:pt x="56" y="2"/>
                    </a:lnTo>
                    <a:lnTo>
                      <a:pt x="32" y="48"/>
                    </a:lnTo>
                    <a:close/>
                  </a:path>
                </a:pathLst>
              </a:custGeom>
              <a:solidFill>
                <a:srgbClr val="C400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1" name="Freeform 16"/>
              <p:cNvSpPr>
                <a:spLocks/>
              </p:cNvSpPr>
              <p:nvPr/>
            </p:nvSpPr>
            <p:spPr bwMode="auto">
              <a:xfrm>
                <a:off x="2109788" y="2330450"/>
                <a:ext cx="349250" cy="606425"/>
              </a:xfrm>
              <a:custGeom>
                <a:avLst/>
                <a:gdLst>
                  <a:gd name="T0" fmla="*/ 2147483647 w 220"/>
                  <a:gd name="T1" fmla="*/ 2147483647 h 382"/>
                  <a:gd name="T2" fmla="*/ 2147483647 w 220"/>
                  <a:gd name="T3" fmla="*/ 2147483647 h 382"/>
                  <a:gd name="T4" fmla="*/ 2147483647 w 220"/>
                  <a:gd name="T5" fmla="*/ 2147483647 h 382"/>
                  <a:gd name="T6" fmla="*/ 2147483647 w 220"/>
                  <a:gd name="T7" fmla="*/ 2147483647 h 382"/>
                  <a:gd name="T8" fmla="*/ 2147483647 w 220"/>
                  <a:gd name="T9" fmla="*/ 2147483647 h 382"/>
                  <a:gd name="T10" fmla="*/ 2147483647 w 220"/>
                  <a:gd name="T11" fmla="*/ 2147483647 h 382"/>
                  <a:gd name="T12" fmla="*/ 2147483647 w 220"/>
                  <a:gd name="T13" fmla="*/ 2147483647 h 382"/>
                  <a:gd name="T14" fmla="*/ 2147483647 w 220"/>
                  <a:gd name="T15" fmla="*/ 2147483647 h 382"/>
                  <a:gd name="T16" fmla="*/ 2147483647 w 220"/>
                  <a:gd name="T17" fmla="*/ 2147483647 h 382"/>
                  <a:gd name="T18" fmla="*/ 2147483647 w 220"/>
                  <a:gd name="T19" fmla="*/ 2147483647 h 382"/>
                  <a:gd name="T20" fmla="*/ 2147483647 w 220"/>
                  <a:gd name="T21" fmla="*/ 2147483647 h 382"/>
                  <a:gd name="T22" fmla="*/ 2147483647 w 220"/>
                  <a:gd name="T23" fmla="*/ 2147483647 h 382"/>
                  <a:gd name="T24" fmla="*/ 2147483647 w 220"/>
                  <a:gd name="T25" fmla="*/ 2147483647 h 382"/>
                  <a:gd name="T26" fmla="*/ 2147483647 w 220"/>
                  <a:gd name="T27" fmla="*/ 2147483647 h 382"/>
                  <a:gd name="T28" fmla="*/ 2147483647 w 220"/>
                  <a:gd name="T29" fmla="*/ 2147483647 h 382"/>
                  <a:gd name="T30" fmla="*/ 0 w 220"/>
                  <a:gd name="T31" fmla="*/ 2147483647 h 382"/>
                  <a:gd name="T32" fmla="*/ 2147483647 w 220"/>
                  <a:gd name="T33" fmla="*/ 2147483647 h 382"/>
                  <a:gd name="T34" fmla="*/ 2147483647 w 220"/>
                  <a:gd name="T35" fmla="*/ 2147483647 h 382"/>
                  <a:gd name="T36" fmla="*/ 2147483647 w 220"/>
                  <a:gd name="T37" fmla="*/ 2147483647 h 382"/>
                  <a:gd name="T38" fmla="*/ 2147483647 w 220"/>
                  <a:gd name="T39" fmla="*/ 2147483647 h 382"/>
                  <a:gd name="T40" fmla="*/ 2147483647 w 220"/>
                  <a:gd name="T41" fmla="*/ 2147483647 h 382"/>
                  <a:gd name="T42" fmla="*/ 2147483647 w 220"/>
                  <a:gd name="T43" fmla="*/ 2147483647 h 382"/>
                  <a:gd name="T44" fmla="*/ 2147483647 w 220"/>
                  <a:gd name="T45" fmla="*/ 0 h 382"/>
                  <a:gd name="T46" fmla="*/ 2147483647 w 220"/>
                  <a:gd name="T47" fmla="*/ 0 h 382"/>
                  <a:gd name="T48" fmla="*/ 2147483647 w 220"/>
                  <a:gd name="T49" fmla="*/ 2147483647 h 382"/>
                  <a:gd name="T50" fmla="*/ 2147483647 w 220"/>
                  <a:gd name="T51" fmla="*/ 2147483647 h 382"/>
                  <a:gd name="T52" fmla="*/ 2147483647 w 220"/>
                  <a:gd name="T53" fmla="*/ 2147483647 h 382"/>
                  <a:gd name="T54" fmla="*/ 2147483647 w 220"/>
                  <a:gd name="T55" fmla="*/ 2147483647 h 382"/>
                  <a:gd name="T56" fmla="*/ 2147483647 w 220"/>
                  <a:gd name="T57" fmla="*/ 2147483647 h 382"/>
                  <a:gd name="T58" fmla="*/ 2147483647 w 220"/>
                  <a:gd name="T59" fmla="*/ 2147483647 h 382"/>
                  <a:gd name="T60" fmla="*/ 2147483647 w 220"/>
                  <a:gd name="T61" fmla="*/ 2147483647 h 382"/>
                  <a:gd name="T62" fmla="*/ 2147483647 w 220"/>
                  <a:gd name="T63" fmla="*/ 2147483647 h 382"/>
                  <a:gd name="T64" fmla="*/ 2147483647 w 220"/>
                  <a:gd name="T65" fmla="*/ 2147483647 h 3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0"/>
                  <a:gd name="T100" fmla="*/ 0 h 382"/>
                  <a:gd name="T101" fmla="*/ 220 w 220"/>
                  <a:gd name="T102" fmla="*/ 382 h 3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0" h="382">
                    <a:moveTo>
                      <a:pt x="216" y="270"/>
                    </a:moveTo>
                    <a:lnTo>
                      <a:pt x="216" y="270"/>
                    </a:lnTo>
                    <a:lnTo>
                      <a:pt x="208" y="302"/>
                    </a:lnTo>
                    <a:lnTo>
                      <a:pt x="204" y="318"/>
                    </a:lnTo>
                    <a:lnTo>
                      <a:pt x="196" y="330"/>
                    </a:lnTo>
                    <a:lnTo>
                      <a:pt x="190" y="342"/>
                    </a:lnTo>
                    <a:lnTo>
                      <a:pt x="182" y="354"/>
                    </a:lnTo>
                    <a:lnTo>
                      <a:pt x="174" y="362"/>
                    </a:lnTo>
                    <a:lnTo>
                      <a:pt x="164" y="370"/>
                    </a:lnTo>
                    <a:lnTo>
                      <a:pt x="156" y="376"/>
                    </a:lnTo>
                    <a:lnTo>
                      <a:pt x="146" y="380"/>
                    </a:lnTo>
                    <a:lnTo>
                      <a:pt x="134" y="382"/>
                    </a:lnTo>
                    <a:lnTo>
                      <a:pt x="124" y="382"/>
                    </a:lnTo>
                    <a:lnTo>
                      <a:pt x="112" y="382"/>
                    </a:lnTo>
                    <a:lnTo>
                      <a:pt x="102" y="378"/>
                    </a:lnTo>
                    <a:lnTo>
                      <a:pt x="92" y="372"/>
                    </a:lnTo>
                    <a:lnTo>
                      <a:pt x="80" y="366"/>
                    </a:lnTo>
                    <a:lnTo>
                      <a:pt x="70" y="358"/>
                    </a:lnTo>
                    <a:lnTo>
                      <a:pt x="62" y="348"/>
                    </a:lnTo>
                    <a:lnTo>
                      <a:pt x="44" y="324"/>
                    </a:lnTo>
                    <a:lnTo>
                      <a:pt x="28" y="296"/>
                    </a:lnTo>
                    <a:lnTo>
                      <a:pt x="16" y="266"/>
                    </a:lnTo>
                    <a:lnTo>
                      <a:pt x="8" y="230"/>
                    </a:lnTo>
                    <a:lnTo>
                      <a:pt x="2" y="192"/>
                    </a:lnTo>
                    <a:lnTo>
                      <a:pt x="0" y="154"/>
                    </a:lnTo>
                    <a:lnTo>
                      <a:pt x="4" y="120"/>
                    </a:lnTo>
                    <a:lnTo>
                      <a:pt x="10" y="88"/>
                    </a:lnTo>
                    <a:lnTo>
                      <a:pt x="20" y="58"/>
                    </a:lnTo>
                    <a:lnTo>
                      <a:pt x="26" y="46"/>
                    </a:lnTo>
                    <a:lnTo>
                      <a:pt x="34" y="36"/>
                    </a:lnTo>
                    <a:lnTo>
                      <a:pt x="42" y="26"/>
                    </a:lnTo>
                    <a:lnTo>
                      <a:pt x="50" y="16"/>
                    </a:lnTo>
                    <a:lnTo>
                      <a:pt x="60" y="10"/>
                    </a:lnTo>
                    <a:lnTo>
                      <a:pt x="70" y="4"/>
                    </a:lnTo>
                    <a:lnTo>
                      <a:pt x="80" y="2"/>
                    </a:lnTo>
                    <a:lnTo>
                      <a:pt x="92" y="0"/>
                    </a:lnTo>
                    <a:lnTo>
                      <a:pt x="102" y="0"/>
                    </a:lnTo>
                    <a:lnTo>
                      <a:pt x="114" y="4"/>
                    </a:lnTo>
                    <a:lnTo>
                      <a:pt x="124" y="8"/>
                    </a:lnTo>
                    <a:lnTo>
                      <a:pt x="136" y="14"/>
                    </a:lnTo>
                    <a:lnTo>
                      <a:pt x="146" y="22"/>
                    </a:lnTo>
                    <a:lnTo>
                      <a:pt x="156" y="32"/>
                    </a:lnTo>
                    <a:lnTo>
                      <a:pt x="166" y="42"/>
                    </a:lnTo>
                    <a:lnTo>
                      <a:pt x="174" y="56"/>
                    </a:lnTo>
                    <a:lnTo>
                      <a:pt x="184" y="70"/>
                    </a:lnTo>
                    <a:lnTo>
                      <a:pt x="192" y="84"/>
                    </a:lnTo>
                    <a:lnTo>
                      <a:pt x="204" y="118"/>
                    </a:lnTo>
                    <a:lnTo>
                      <a:pt x="214" y="154"/>
                    </a:lnTo>
                    <a:lnTo>
                      <a:pt x="220" y="194"/>
                    </a:lnTo>
                    <a:lnTo>
                      <a:pt x="220" y="214"/>
                    </a:lnTo>
                    <a:lnTo>
                      <a:pt x="220" y="234"/>
                    </a:lnTo>
                    <a:lnTo>
                      <a:pt x="216" y="270"/>
                    </a:lnTo>
                    <a:close/>
                  </a:path>
                </a:pathLst>
              </a:custGeom>
              <a:solidFill>
                <a:srgbClr val="C400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2" name="Freeform 17"/>
              <p:cNvSpPr>
                <a:spLocks/>
              </p:cNvSpPr>
              <p:nvPr/>
            </p:nvSpPr>
            <p:spPr bwMode="auto">
              <a:xfrm>
                <a:off x="2109788" y="2330450"/>
                <a:ext cx="349250" cy="606425"/>
              </a:xfrm>
              <a:custGeom>
                <a:avLst/>
                <a:gdLst>
                  <a:gd name="T0" fmla="*/ 2147483647 w 220"/>
                  <a:gd name="T1" fmla="*/ 2147483647 h 382"/>
                  <a:gd name="T2" fmla="*/ 2147483647 w 220"/>
                  <a:gd name="T3" fmla="*/ 2147483647 h 382"/>
                  <a:gd name="T4" fmla="*/ 2147483647 w 220"/>
                  <a:gd name="T5" fmla="*/ 2147483647 h 382"/>
                  <a:gd name="T6" fmla="*/ 2147483647 w 220"/>
                  <a:gd name="T7" fmla="*/ 2147483647 h 382"/>
                  <a:gd name="T8" fmla="*/ 2147483647 w 220"/>
                  <a:gd name="T9" fmla="*/ 2147483647 h 382"/>
                  <a:gd name="T10" fmla="*/ 2147483647 w 220"/>
                  <a:gd name="T11" fmla="*/ 2147483647 h 382"/>
                  <a:gd name="T12" fmla="*/ 2147483647 w 220"/>
                  <a:gd name="T13" fmla="*/ 2147483647 h 382"/>
                  <a:gd name="T14" fmla="*/ 2147483647 w 220"/>
                  <a:gd name="T15" fmla="*/ 2147483647 h 382"/>
                  <a:gd name="T16" fmla="*/ 2147483647 w 220"/>
                  <a:gd name="T17" fmla="*/ 2147483647 h 382"/>
                  <a:gd name="T18" fmla="*/ 2147483647 w 220"/>
                  <a:gd name="T19" fmla="*/ 2147483647 h 382"/>
                  <a:gd name="T20" fmla="*/ 2147483647 w 220"/>
                  <a:gd name="T21" fmla="*/ 2147483647 h 382"/>
                  <a:gd name="T22" fmla="*/ 2147483647 w 220"/>
                  <a:gd name="T23" fmla="*/ 2147483647 h 382"/>
                  <a:gd name="T24" fmla="*/ 2147483647 w 220"/>
                  <a:gd name="T25" fmla="*/ 2147483647 h 382"/>
                  <a:gd name="T26" fmla="*/ 2147483647 w 220"/>
                  <a:gd name="T27" fmla="*/ 2147483647 h 382"/>
                  <a:gd name="T28" fmla="*/ 2147483647 w 220"/>
                  <a:gd name="T29" fmla="*/ 2147483647 h 382"/>
                  <a:gd name="T30" fmla="*/ 0 w 220"/>
                  <a:gd name="T31" fmla="*/ 2147483647 h 382"/>
                  <a:gd name="T32" fmla="*/ 2147483647 w 220"/>
                  <a:gd name="T33" fmla="*/ 2147483647 h 382"/>
                  <a:gd name="T34" fmla="*/ 2147483647 w 220"/>
                  <a:gd name="T35" fmla="*/ 2147483647 h 382"/>
                  <a:gd name="T36" fmla="*/ 2147483647 w 220"/>
                  <a:gd name="T37" fmla="*/ 2147483647 h 382"/>
                  <a:gd name="T38" fmla="*/ 2147483647 w 220"/>
                  <a:gd name="T39" fmla="*/ 2147483647 h 382"/>
                  <a:gd name="T40" fmla="*/ 2147483647 w 220"/>
                  <a:gd name="T41" fmla="*/ 2147483647 h 382"/>
                  <a:gd name="T42" fmla="*/ 2147483647 w 220"/>
                  <a:gd name="T43" fmla="*/ 2147483647 h 382"/>
                  <a:gd name="T44" fmla="*/ 2147483647 w 220"/>
                  <a:gd name="T45" fmla="*/ 0 h 382"/>
                  <a:gd name="T46" fmla="*/ 2147483647 w 220"/>
                  <a:gd name="T47" fmla="*/ 0 h 382"/>
                  <a:gd name="T48" fmla="*/ 2147483647 w 220"/>
                  <a:gd name="T49" fmla="*/ 2147483647 h 382"/>
                  <a:gd name="T50" fmla="*/ 2147483647 w 220"/>
                  <a:gd name="T51" fmla="*/ 2147483647 h 382"/>
                  <a:gd name="T52" fmla="*/ 2147483647 w 220"/>
                  <a:gd name="T53" fmla="*/ 2147483647 h 382"/>
                  <a:gd name="T54" fmla="*/ 2147483647 w 220"/>
                  <a:gd name="T55" fmla="*/ 2147483647 h 382"/>
                  <a:gd name="T56" fmla="*/ 2147483647 w 220"/>
                  <a:gd name="T57" fmla="*/ 2147483647 h 382"/>
                  <a:gd name="T58" fmla="*/ 2147483647 w 220"/>
                  <a:gd name="T59" fmla="*/ 2147483647 h 382"/>
                  <a:gd name="T60" fmla="*/ 2147483647 w 220"/>
                  <a:gd name="T61" fmla="*/ 2147483647 h 382"/>
                  <a:gd name="T62" fmla="*/ 2147483647 w 220"/>
                  <a:gd name="T63" fmla="*/ 2147483647 h 382"/>
                  <a:gd name="T64" fmla="*/ 2147483647 w 220"/>
                  <a:gd name="T65" fmla="*/ 2147483647 h 3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0"/>
                  <a:gd name="T100" fmla="*/ 0 h 382"/>
                  <a:gd name="T101" fmla="*/ 220 w 220"/>
                  <a:gd name="T102" fmla="*/ 382 h 3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0" h="382">
                    <a:moveTo>
                      <a:pt x="216" y="270"/>
                    </a:moveTo>
                    <a:lnTo>
                      <a:pt x="216" y="270"/>
                    </a:lnTo>
                    <a:lnTo>
                      <a:pt x="208" y="302"/>
                    </a:lnTo>
                    <a:lnTo>
                      <a:pt x="204" y="318"/>
                    </a:lnTo>
                    <a:lnTo>
                      <a:pt x="196" y="330"/>
                    </a:lnTo>
                    <a:lnTo>
                      <a:pt x="190" y="342"/>
                    </a:lnTo>
                    <a:lnTo>
                      <a:pt x="182" y="354"/>
                    </a:lnTo>
                    <a:lnTo>
                      <a:pt x="174" y="362"/>
                    </a:lnTo>
                    <a:lnTo>
                      <a:pt x="164" y="370"/>
                    </a:lnTo>
                    <a:lnTo>
                      <a:pt x="156" y="376"/>
                    </a:lnTo>
                    <a:lnTo>
                      <a:pt x="146" y="380"/>
                    </a:lnTo>
                    <a:lnTo>
                      <a:pt x="134" y="382"/>
                    </a:lnTo>
                    <a:lnTo>
                      <a:pt x="124" y="382"/>
                    </a:lnTo>
                    <a:lnTo>
                      <a:pt x="112" y="382"/>
                    </a:lnTo>
                    <a:lnTo>
                      <a:pt x="102" y="378"/>
                    </a:lnTo>
                    <a:lnTo>
                      <a:pt x="92" y="372"/>
                    </a:lnTo>
                    <a:lnTo>
                      <a:pt x="80" y="366"/>
                    </a:lnTo>
                    <a:lnTo>
                      <a:pt x="70" y="358"/>
                    </a:lnTo>
                    <a:lnTo>
                      <a:pt x="62" y="348"/>
                    </a:lnTo>
                    <a:lnTo>
                      <a:pt x="44" y="324"/>
                    </a:lnTo>
                    <a:lnTo>
                      <a:pt x="28" y="296"/>
                    </a:lnTo>
                    <a:lnTo>
                      <a:pt x="16" y="266"/>
                    </a:lnTo>
                    <a:lnTo>
                      <a:pt x="8" y="230"/>
                    </a:lnTo>
                    <a:lnTo>
                      <a:pt x="2" y="192"/>
                    </a:lnTo>
                    <a:lnTo>
                      <a:pt x="0" y="154"/>
                    </a:lnTo>
                    <a:lnTo>
                      <a:pt x="4" y="120"/>
                    </a:lnTo>
                    <a:lnTo>
                      <a:pt x="10" y="88"/>
                    </a:lnTo>
                    <a:lnTo>
                      <a:pt x="20" y="58"/>
                    </a:lnTo>
                    <a:lnTo>
                      <a:pt x="26" y="46"/>
                    </a:lnTo>
                    <a:lnTo>
                      <a:pt x="34" y="36"/>
                    </a:lnTo>
                    <a:lnTo>
                      <a:pt x="42" y="26"/>
                    </a:lnTo>
                    <a:lnTo>
                      <a:pt x="50" y="16"/>
                    </a:lnTo>
                    <a:lnTo>
                      <a:pt x="60" y="10"/>
                    </a:lnTo>
                    <a:lnTo>
                      <a:pt x="70" y="4"/>
                    </a:lnTo>
                    <a:lnTo>
                      <a:pt x="80" y="2"/>
                    </a:lnTo>
                    <a:lnTo>
                      <a:pt x="92" y="0"/>
                    </a:lnTo>
                    <a:lnTo>
                      <a:pt x="102" y="0"/>
                    </a:lnTo>
                    <a:lnTo>
                      <a:pt x="114" y="4"/>
                    </a:lnTo>
                    <a:lnTo>
                      <a:pt x="124" y="8"/>
                    </a:lnTo>
                    <a:lnTo>
                      <a:pt x="136" y="14"/>
                    </a:lnTo>
                    <a:lnTo>
                      <a:pt x="146" y="22"/>
                    </a:lnTo>
                    <a:lnTo>
                      <a:pt x="156" y="32"/>
                    </a:lnTo>
                    <a:lnTo>
                      <a:pt x="166" y="42"/>
                    </a:lnTo>
                    <a:lnTo>
                      <a:pt x="174" y="56"/>
                    </a:lnTo>
                    <a:lnTo>
                      <a:pt x="184" y="70"/>
                    </a:lnTo>
                    <a:lnTo>
                      <a:pt x="192" y="84"/>
                    </a:lnTo>
                    <a:lnTo>
                      <a:pt x="204" y="118"/>
                    </a:lnTo>
                    <a:lnTo>
                      <a:pt x="214" y="154"/>
                    </a:lnTo>
                    <a:lnTo>
                      <a:pt x="220" y="194"/>
                    </a:lnTo>
                    <a:lnTo>
                      <a:pt x="220" y="214"/>
                    </a:lnTo>
                    <a:lnTo>
                      <a:pt x="220" y="234"/>
                    </a:lnTo>
                    <a:lnTo>
                      <a:pt x="216" y="27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3" name="Freeform 18"/>
              <p:cNvSpPr>
                <a:spLocks/>
              </p:cNvSpPr>
              <p:nvPr/>
            </p:nvSpPr>
            <p:spPr bwMode="auto">
              <a:xfrm>
                <a:off x="2220913" y="4225925"/>
                <a:ext cx="346075" cy="793750"/>
              </a:xfrm>
              <a:custGeom>
                <a:avLst/>
                <a:gdLst>
                  <a:gd name="T0" fmla="*/ 2147483647 w 218"/>
                  <a:gd name="T1" fmla="*/ 2147483647 h 500"/>
                  <a:gd name="T2" fmla="*/ 2147483647 w 218"/>
                  <a:gd name="T3" fmla="*/ 2147483647 h 500"/>
                  <a:gd name="T4" fmla="*/ 2147483647 w 218"/>
                  <a:gd name="T5" fmla="*/ 2147483647 h 500"/>
                  <a:gd name="T6" fmla="*/ 2147483647 w 218"/>
                  <a:gd name="T7" fmla="*/ 2147483647 h 500"/>
                  <a:gd name="T8" fmla="*/ 2147483647 w 218"/>
                  <a:gd name="T9" fmla="*/ 2147483647 h 500"/>
                  <a:gd name="T10" fmla="*/ 2147483647 w 218"/>
                  <a:gd name="T11" fmla="*/ 2147483647 h 500"/>
                  <a:gd name="T12" fmla="*/ 2147483647 w 218"/>
                  <a:gd name="T13" fmla="*/ 2147483647 h 500"/>
                  <a:gd name="T14" fmla="*/ 2147483647 w 218"/>
                  <a:gd name="T15" fmla="*/ 2147483647 h 500"/>
                  <a:gd name="T16" fmla="*/ 2147483647 w 218"/>
                  <a:gd name="T17" fmla="*/ 2147483647 h 500"/>
                  <a:gd name="T18" fmla="*/ 2147483647 w 218"/>
                  <a:gd name="T19" fmla="*/ 2147483647 h 500"/>
                  <a:gd name="T20" fmla="*/ 2147483647 w 218"/>
                  <a:gd name="T21" fmla="*/ 2147483647 h 500"/>
                  <a:gd name="T22" fmla="*/ 2147483647 w 218"/>
                  <a:gd name="T23" fmla="*/ 2147483647 h 500"/>
                  <a:gd name="T24" fmla="*/ 2147483647 w 218"/>
                  <a:gd name="T25" fmla="*/ 2147483647 h 500"/>
                  <a:gd name="T26" fmla="*/ 2147483647 w 218"/>
                  <a:gd name="T27" fmla="*/ 2147483647 h 500"/>
                  <a:gd name="T28" fmla="*/ 2147483647 w 218"/>
                  <a:gd name="T29" fmla="*/ 2147483647 h 500"/>
                  <a:gd name="T30" fmla="*/ 2147483647 w 218"/>
                  <a:gd name="T31" fmla="*/ 2147483647 h 500"/>
                  <a:gd name="T32" fmla="*/ 2147483647 w 218"/>
                  <a:gd name="T33" fmla="*/ 2147483647 h 500"/>
                  <a:gd name="T34" fmla="*/ 2147483647 w 218"/>
                  <a:gd name="T35" fmla="*/ 2147483647 h 500"/>
                  <a:gd name="T36" fmla="*/ 2147483647 w 218"/>
                  <a:gd name="T37" fmla="*/ 2147483647 h 500"/>
                  <a:gd name="T38" fmla="*/ 2147483647 w 218"/>
                  <a:gd name="T39" fmla="*/ 2147483647 h 500"/>
                  <a:gd name="T40" fmla="*/ 2147483647 w 218"/>
                  <a:gd name="T41" fmla="*/ 2147483647 h 500"/>
                  <a:gd name="T42" fmla="*/ 0 w 218"/>
                  <a:gd name="T43" fmla="*/ 0 h 500"/>
                  <a:gd name="T44" fmla="*/ 2147483647 w 218"/>
                  <a:gd name="T45" fmla="*/ 2147483647 h 5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18"/>
                  <a:gd name="T70" fmla="*/ 0 h 500"/>
                  <a:gd name="T71" fmla="*/ 218 w 218"/>
                  <a:gd name="T72" fmla="*/ 500 h 50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18" h="500">
                    <a:moveTo>
                      <a:pt x="218" y="28"/>
                    </a:moveTo>
                    <a:lnTo>
                      <a:pt x="210" y="464"/>
                    </a:lnTo>
                    <a:lnTo>
                      <a:pt x="210" y="472"/>
                    </a:lnTo>
                    <a:lnTo>
                      <a:pt x="206" y="480"/>
                    </a:lnTo>
                    <a:lnTo>
                      <a:pt x="204" y="486"/>
                    </a:lnTo>
                    <a:lnTo>
                      <a:pt x="200" y="490"/>
                    </a:lnTo>
                    <a:lnTo>
                      <a:pt x="192" y="496"/>
                    </a:lnTo>
                    <a:lnTo>
                      <a:pt x="182" y="500"/>
                    </a:lnTo>
                    <a:lnTo>
                      <a:pt x="172" y="500"/>
                    </a:lnTo>
                    <a:lnTo>
                      <a:pt x="162" y="500"/>
                    </a:lnTo>
                    <a:lnTo>
                      <a:pt x="152" y="498"/>
                    </a:lnTo>
                    <a:lnTo>
                      <a:pt x="94" y="486"/>
                    </a:lnTo>
                    <a:lnTo>
                      <a:pt x="88" y="484"/>
                    </a:lnTo>
                    <a:lnTo>
                      <a:pt x="82" y="482"/>
                    </a:lnTo>
                    <a:lnTo>
                      <a:pt x="76" y="476"/>
                    </a:lnTo>
                    <a:lnTo>
                      <a:pt x="72" y="468"/>
                    </a:lnTo>
                    <a:lnTo>
                      <a:pt x="66" y="454"/>
                    </a:lnTo>
                    <a:lnTo>
                      <a:pt x="62" y="438"/>
                    </a:lnTo>
                    <a:lnTo>
                      <a:pt x="58" y="414"/>
                    </a:lnTo>
                    <a:lnTo>
                      <a:pt x="0" y="0"/>
                    </a:lnTo>
                    <a:lnTo>
                      <a:pt x="218" y="28"/>
                    </a:lnTo>
                    <a:close/>
                  </a:path>
                </a:pathLst>
              </a:custGeom>
              <a:solidFill>
                <a:srgbClr val="C400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Ryhmä 10"/>
            <p:cNvGrpSpPr>
              <a:grpSpLocks/>
            </p:cNvGrpSpPr>
            <p:nvPr/>
          </p:nvGrpSpPr>
          <p:grpSpPr bwMode="auto">
            <a:xfrm>
              <a:off x="468313" y="2133600"/>
              <a:ext cx="1298575" cy="3022600"/>
              <a:chOff x="468313" y="2133600"/>
              <a:chExt cx="1298575" cy="3022600"/>
            </a:xfrm>
          </p:grpSpPr>
          <p:sp>
            <p:nvSpPr>
              <p:cNvPr id="159755" name="Freeform 19"/>
              <p:cNvSpPr>
                <a:spLocks/>
              </p:cNvSpPr>
              <p:nvPr/>
            </p:nvSpPr>
            <p:spPr bwMode="auto">
              <a:xfrm>
                <a:off x="468313" y="2816225"/>
                <a:ext cx="1298575" cy="2339975"/>
              </a:xfrm>
              <a:custGeom>
                <a:avLst/>
                <a:gdLst>
                  <a:gd name="T0" fmla="*/ 2147483647 w 818"/>
                  <a:gd name="T1" fmla="*/ 2147483647 h 1474"/>
                  <a:gd name="T2" fmla="*/ 2147483647 w 818"/>
                  <a:gd name="T3" fmla="*/ 2147483647 h 1474"/>
                  <a:gd name="T4" fmla="*/ 2147483647 w 818"/>
                  <a:gd name="T5" fmla="*/ 2147483647 h 1474"/>
                  <a:gd name="T6" fmla="*/ 2147483647 w 818"/>
                  <a:gd name="T7" fmla="*/ 2147483647 h 1474"/>
                  <a:gd name="T8" fmla="*/ 0 w 818"/>
                  <a:gd name="T9" fmla="*/ 2147483647 h 1474"/>
                  <a:gd name="T10" fmla="*/ 2147483647 w 818"/>
                  <a:gd name="T11" fmla="*/ 2147483647 h 1474"/>
                  <a:gd name="T12" fmla="*/ 2147483647 w 818"/>
                  <a:gd name="T13" fmla="*/ 2147483647 h 1474"/>
                  <a:gd name="T14" fmla="*/ 2147483647 w 818"/>
                  <a:gd name="T15" fmla="*/ 2147483647 h 1474"/>
                  <a:gd name="T16" fmla="*/ 2147483647 w 818"/>
                  <a:gd name="T17" fmla="*/ 2147483647 h 1474"/>
                  <a:gd name="T18" fmla="*/ 2147483647 w 818"/>
                  <a:gd name="T19" fmla="*/ 2147483647 h 1474"/>
                  <a:gd name="T20" fmla="*/ 2147483647 w 818"/>
                  <a:gd name="T21" fmla="*/ 2147483647 h 1474"/>
                  <a:gd name="T22" fmla="*/ 2147483647 w 818"/>
                  <a:gd name="T23" fmla="*/ 2147483647 h 1474"/>
                  <a:gd name="T24" fmla="*/ 2147483647 w 818"/>
                  <a:gd name="T25" fmla="*/ 2147483647 h 1474"/>
                  <a:gd name="T26" fmla="*/ 2147483647 w 818"/>
                  <a:gd name="T27" fmla="*/ 2147483647 h 1474"/>
                  <a:gd name="T28" fmla="*/ 2147483647 w 818"/>
                  <a:gd name="T29" fmla="*/ 2147483647 h 1474"/>
                  <a:gd name="T30" fmla="*/ 2147483647 w 818"/>
                  <a:gd name="T31" fmla="*/ 2147483647 h 1474"/>
                  <a:gd name="T32" fmla="*/ 2147483647 w 818"/>
                  <a:gd name="T33" fmla="*/ 2147483647 h 1474"/>
                  <a:gd name="T34" fmla="*/ 2147483647 w 818"/>
                  <a:gd name="T35" fmla="*/ 2147483647 h 1474"/>
                  <a:gd name="T36" fmla="*/ 2147483647 w 818"/>
                  <a:gd name="T37" fmla="*/ 2147483647 h 1474"/>
                  <a:gd name="T38" fmla="*/ 2147483647 w 818"/>
                  <a:gd name="T39" fmla="*/ 2147483647 h 1474"/>
                  <a:gd name="T40" fmla="*/ 2147483647 w 818"/>
                  <a:gd name="T41" fmla="*/ 2147483647 h 1474"/>
                  <a:gd name="T42" fmla="*/ 2147483647 w 818"/>
                  <a:gd name="T43" fmla="*/ 2147483647 h 1474"/>
                  <a:gd name="T44" fmla="*/ 2147483647 w 818"/>
                  <a:gd name="T45" fmla="*/ 2147483647 h 1474"/>
                  <a:gd name="T46" fmla="*/ 2147483647 w 818"/>
                  <a:gd name="T47" fmla="*/ 2147483647 h 1474"/>
                  <a:gd name="T48" fmla="*/ 2147483647 w 818"/>
                  <a:gd name="T49" fmla="*/ 2147483647 h 1474"/>
                  <a:gd name="T50" fmla="*/ 2147483647 w 818"/>
                  <a:gd name="T51" fmla="*/ 2147483647 h 1474"/>
                  <a:gd name="T52" fmla="*/ 2147483647 w 818"/>
                  <a:gd name="T53" fmla="*/ 2147483647 h 1474"/>
                  <a:gd name="T54" fmla="*/ 2147483647 w 818"/>
                  <a:gd name="T55" fmla="*/ 2147483647 h 1474"/>
                  <a:gd name="T56" fmla="*/ 2147483647 w 818"/>
                  <a:gd name="T57" fmla="*/ 2147483647 h 1474"/>
                  <a:gd name="T58" fmla="*/ 2147483647 w 818"/>
                  <a:gd name="T59" fmla="*/ 2147483647 h 1474"/>
                  <a:gd name="T60" fmla="*/ 2147483647 w 818"/>
                  <a:gd name="T61" fmla="*/ 2147483647 h 1474"/>
                  <a:gd name="T62" fmla="*/ 2147483647 w 818"/>
                  <a:gd name="T63" fmla="*/ 2147483647 h 1474"/>
                  <a:gd name="T64" fmla="*/ 2147483647 w 818"/>
                  <a:gd name="T65" fmla="*/ 2147483647 h 1474"/>
                  <a:gd name="T66" fmla="*/ 2147483647 w 818"/>
                  <a:gd name="T67" fmla="*/ 2147483647 h 1474"/>
                  <a:gd name="T68" fmla="*/ 2147483647 w 818"/>
                  <a:gd name="T69" fmla="*/ 2147483647 h 1474"/>
                  <a:gd name="T70" fmla="*/ 2147483647 w 818"/>
                  <a:gd name="T71" fmla="*/ 2147483647 h 1474"/>
                  <a:gd name="T72" fmla="*/ 2147483647 w 818"/>
                  <a:gd name="T73" fmla="*/ 2147483647 h 1474"/>
                  <a:gd name="T74" fmla="*/ 2147483647 w 818"/>
                  <a:gd name="T75" fmla="*/ 2147483647 h 1474"/>
                  <a:gd name="T76" fmla="*/ 2147483647 w 818"/>
                  <a:gd name="T77" fmla="*/ 2147483647 h 1474"/>
                  <a:gd name="T78" fmla="*/ 2147483647 w 818"/>
                  <a:gd name="T79" fmla="*/ 2147483647 h 1474"/>
                  <a:gd name="T80" fmla="*/ 2147483647 w 818"/>
                  <a:gd name="T81" fmla="*/ 2147483647 h 1474"/>
                  <a:gd name="T82" fmla="*/ 2147483647 w 818"/>
                  <a:gd name="T83" fmla="*/ 2147483647 h 1474"/>
                  <a:gd name="T84" fmla="*/ 2147483647 w 818"/>
                  <a:gd name="T85" fmla="*/ 2147483647 h 1474"/>
                  <a:gd name="T86" fmla="*/ 2147483647 w 818"/>
                  <a:gd name="T87" fmla="*/ 2147483647 h 1474"/>
                  <a:gd name="T88" fmla="*/ 2147483647 w 818"/>
                  <a:gd name="T89" fmla="*/ 2147483647 h 1474"/>
                  <a:gd name="T90" fmla="*/ 2147483647 w 818"/>
                  <a:gd name="T91" fmla="*/ 2147483647 h 1474"/>
                  <a:gd name="T92" fmla="*/ 2147483647 w 818"/>
                  <a:gd name="T93" fmla="*/ 2147483647 h 1474"/>
                  <a:gd name="T94" fmla="*/ 2147483647 w 818"/>
                  <a:gd name="T95" fmla="*/ 2147483647 h 1474"/>
                  <a:gd name="T96" fmla="*/ 2147483647 w 818"/>
                  <a:gd name="T97" fmla="*/ 2147483647 h 1474"/>
                  <a:gd name="T98" fmla="*/ 2147483647 w 818"/>
                  <a:gd name="T99" fmla="*/ 2147483647 h 1474"/>
                  <a:gd name="T100" fmla="*/ 2147483647 w 818"/>
                  <a:gd name="T101" fmla="*/ 2147483647 h 1474"/>
                  <a:gd name="T102" fmla="*/ 2147483647 w 818"/>
                  <a:gd name="T103" fmla="*/ 2147483647 h 1474"/>
                  <a:gd name="T104" fmla="*/ 2147483647 w 818"/>
                  <a:gd name="T105" fmla="*/ 2147483647 h 1474"/>
                  <a:gd name="T106" fmla="*/ 2147483647 w 818"/>
                  <a:gd name="T107" fmla="*/ 2147483647 h 1474"/>
                  <a:gd name="T108" fmla="*/ 2147483647 w 818"/>
                  <a:gd name="T109" fmla="*/ 2147483647 h 1474"/>
                  <a:gd name="T110" fmla="*/ 2147483647 w 818"/>
                  <a:gd name="T111" fmla="*/ 2147483647 h 1474"/>
                  <a:gd name="T112" fmla="*/ 2147483647 w 818"/>
                  <a:gd name="T113" fmla="*/ 2147483647 h 1474"/>
                  <a:gd name="T114" fmla="*/ 2147483647 w 818"/>
                  <a:gd name="T115" fmla="*/ 2147483647 h 1474"/>
                  <a:gd name="T116" fmla="*/ 2147483647 w 818"/>
                  <a:gd name="T117" fmla="*/ 0 h 1474"/>
                  <a:gd name="T118" fmla="*/ 2147483647 w 818"/>
                  <a:gd name="T119" fmla="*/ 0 h 1474"/>
                  <a:gd name="T120" fmla="*/ 2147483647 w 818"/>
                  <a:gd name="T121" fmla="*/ 2147483647 h 147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18"/>
                  <a:gd name="T184" fmla="*/ 0 h 1474"/>
                  <a:gd name="T185" fmla="*/ 818 w 818"/>
                  <a:gd name="T186" fmla="*/ 1474 h 147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18" h="1474">
                    <a:moveTo>
                      <a:pt x="190" y="8"/>
                    </a:moveTo>
                    <a:lnTo>
                      <a:pt x="190" y="8"/>
                    </a:lnTo>
                    <a:lnTo>
                      <a:pt x="182" y="14"/>
                    </a:lnTo>
                    <a:lnTo>
                      <a:pt x="176" y="22"/>
                    </a:lnTo>
                    <a:lnTo>
                      <a:pt x="172" y="32"/>
                    </a:lnTo>
                    <a:lnTo>
                      <a:pt x="168" y="44"/>
                    </a:lnTo>
                    <a:lnTo>
                      <a:pt x="2" y="722"/>
                    </a:lnTo>
                    <a:lnTo>
                      <a:pt x="0" y="732"/>
                    </a:lnTo>
                    <a:lnTo>
                      <a:pt x="0" y="744"/>
                    </a:lnTo>
                    <a:lnTo>
                      <a:pt x="0" y="754"/>
                    </a:lnTo>
                    <a:lnTo>
                      <a:pt x="2" y="764"/>
                    </a:lnTo>
                    <a:lnTo>
                      <a:pt x="6" y="772"/>
                    </a:lnTo>
                    <a:lnTo>
                      <a:pt x="10" y="782"/>
                    </a:lnTo>
                    <a:lnTo>
                      <a:pt x="16" y="788"/>
                    </a:lnTo>
                    <a:lnTo>
                      <a:pt x="22" y="794"/>
                    </a:lnTo>
                    <a:lnTo>
                      <a:pt x="38" y="806"/>
                    </a:lnTo>
                    <a:lnTo>
                      <a:pt x="46" y="810"/>
                    </a:lnTo>
                    <a:lnTo>
                      <a:pt x="52" y="812"/>
                    </a:lnTo>
                    <a:lnTo>
                      <a:pt x="60" y="812"/>
                    </a:lnTo>
                    <a:lnTo>
                      <a:pt x="66" y="810"/>
                    </a:lnTo>
                    <a:lnTo>
                      <a:pt x="72" y="806"/>
                    </a:lnTo>
                    <a:lnTo>
                      <a:pt x="78" y="800"/>
                    </a:lnTo>
                    <a:lnTo>
                      <a:pt x="82" y="792"/>
                    </a:lnTo>
                    <a:lnTo>
                      <a:pt x="86" y="782"/>
                    </a:lnTo>
                    <a:lnTo>
                      <a:pt x="198" y="394"/>
                    </a:lnTo>
                    <a:lnTo>
                      <a:pt x="200" y="782"/>
                    </a:lnTo>
                    <a:lnTo>
                      <a:pt x="208" y="1394"/>
                    </a:lnTo>
                    <a:lnTo>
                      <a:pt x="208" y="1404"/>
                    </a:lnTo>
                    <a:lnTo>
                      <a:pt x="210" y="1414"/>
                    </a:lnTo>
                    <a:lnTo>
                      <a:pt x="214" y="1422"/>
                    </a:lnTo>
                    <a:lnTo>
                      <a:pt x="218" y="1430"/>
                    </a:lnTo>
                    <a:lnTo>
                      <a:pt x="224" y="1438"/>
                    </a:lnTo>
                    <a:lnTo>
                      <a:pt x="230" y="1444"/>
                    </a:lnTo>
                    <a:lnTo>
                      <a:pt x="236" y="1448"/>
                    </a:lnTo>
                    <a:lnTo>
                      <a:pt x="242" y="1448"/>
                    </a:lnTo>
                    <a:lnTo>
                      <a:pt x="260" y="1452"/>
                    </a:lnTo>
                    <a:lnTo>
                      <a:pt x="268" y="1452"/>
                    </a:lnTo>
                    <a:lnTo>
                      <a:pt x="274" y="1450"/>
                    </a:lnTo>
                    <a:lnTo>
                      <a:pt x="280" y="1446"/>
                    </a:lnTo>
                    <a:lnTo>
                      <a:pt x="286" y="1440"/>
                    </a:lnTo>
                    <a:lnTo>
                      <a:pt x="290" y="1432"/>
                    </a:lnTo>
                    <a:lnTo>
                      <a:pt x="292" y="1424"/>
                    </a:lnTo>
                    <a:lnTo>
                      <a:pt x="294" y="1416"/>
                    </a:lnTo>
                    <a:lnTo>
                      <a:pt x="296" y="1406"/>
                    </a:lnTo>
                    <a:lnTo>
                      <a:pt x="310" y="880"/>
                    </a:lnTo>
                    <a:lnTo>
                      <a:pt x="378" y="1110"/>
                    </a:lnTo>
                    <a:lnTo>
                      <a:pt x="374" y="1416"/>
                    </a:lnTo>
                    <a:lnTo>
                      <a:pt x="376" y="1426"/>
                    </a:lnTo>
                    <a:lnTo>
                      <a:pt x="378" y="1436"/>
                    </a:lnTo>
                    <a:lnTo>
                      <a:pt x="382" y="1446"/>
                    </a:lnTo>
                    <a:lnTo>
                      <a:pt x="386" y="1454"/>
                    </a:lnTo>
                    <a:lnTo>
                      <a:pt x="390" y="1460"/>
                    </a:lnTo>
                    <a:lnTo>
                      <a:pt x="398" y="1466"/>
                    </a:lnTo>
                    <a:lnTo>
                      <a:pt x="404" y="1470"/>
                    </a:lnTo>
                    <a:lnTo>
                      <a:pt x="412" y="1472"/>
                    </a:lnTo>
                    <a:lnTo>
                      <a:pt x="428" y="1474"/>
                    </a:lnTo>
                    <a:lnTo>
                      <a:pt x="436" y="1474"/>
                    </a:lnTo>
                    <a:lnTo>
                      <a:pt x="442" y="1472"/>
                    </a:lnTo>
                    <a:lnTo>
                      <a:pt x="448" y="1468"/>
                    </a:lnTo>
                    <a:lnTo>
                      <a:pt x="454" y="1462"/>
                    </a:lnTo>
                    <a:lnTo>
                      <a:pt x="458" y="1456"/>
                    </a:lnTo>
                    <a:lnTo>
                      <a:pt x="462" y="1448"/>
                    </a:lnTo>
                    <a:lnTo>
                      <a:pt x="464" y="1438"/>
                    </a:lnTo>
                    <a:lnTo>
                      <a:pt x="464" y="1428"/>
                    </a:lnTo>
                    <a:lnTo>
                      <a:pt x="498" y="1100"/>
                    </a:lnTo>
                    <a:lnTo>
                      <a:pt x="474" y="776"/>
                    </a:lnTo>
                    <a:lnTo>
                      <a:pt x="464" y="344"/>
                    </a:lnTo>
                    <a:lnTo>
                      <a:pt x="516" y="468"/>
                    </a:lnTo>
                    <a:lnTo>
                      <a:pt x="558" y="498"/>
                    </a:lnTo>
                    <a:lnTo>
                      <a:pt x="598" y="524"/>
                    </a:lnTo>
                    <a:lnTo>
                      <a:pt x="638" y="548"/>
                    </a:lnTo>
                    <a:lnTo>
                      <a:pt x="660" y="562"/>
                    </a:lnTo>
                    <a:lnTo>
                      <a:pt x="680" y="574"/>
                    </a:lnTo>
                    <a:lnTo>
                      <a:pt x="710" y="600"/>
                    </a:lnTo>
                    <a:lnTo>
                      <a:pt x="728" y="616"/>
                    </a:lnTo>
                    <a:lnTo>
                      <a:pt x="734" y="624"/>
                    </a:lnTo>
                    <a:lnTo>
                      <a:pt x="806" y="634"/>
                    </a:lnTo>
                    <a:lnTo>
                      <a:pt x="812" y="624"/>
                    </a:lnTo>
                    <a:lnTo>
                      <a:pt x="816" y="614"/>
                    </a:lnTo>
                    <a:lnTo>
                      <a:pt x="818" y="604"/>
                    </a:lnTo>
                    <a:lnTo>
                      <a:pt x="818" y="592"/>
                    </a:lnTo>
                    <a:lnTo>
                      <a:pt x="818" y="582"/>
                    </a:lnTo>
                    <a:lnTo>
                      <a:pt x="816" y="570"/>
                    </a:lnTo>
                    <a:lnTo>
                      <a:pt x="812" y="560"/>
                    </a:lnTo>
                    <a:lnTo>
                      <a:pt x="808" y="550"/>
                    </a:lnTo>
                    <a:lnTo>
                      <a:pt x="794" y="528"/>
                    </a:lnTo>
                    <a:lnTo>
                      <a:pt x="788" y="520"/>
                    </a:lnTo>
                    <a:lnTo>
                      <a:pt x="782" y="514"/>
                    </a:lnTo>
                    <a:lnTo>
                      <a:pt x="774" y="512"/>
                    </a:lnTo>
                    <a:lnTo>
                      <a:pt x="766" y="510"/>
                    </a:lnTo>
                    <a:lnTo>
                      <a:pt x="758" y="510"/>
                    </a:lnTo>
                    <a:lnTo>
                      <a:pt x="752" y="514"/>
                    </a:lnTo>
                    <a:lnTo>
                      <a:pt x="744" y="518"/>
                    </a:lnTo>
                    <a:lnTo>
                      <a:pt x="738" y="526"/>
                    </a:lnTo>
                    <a:lnTo>
                      <a:pt x="590" y="422"/>
                    </a:lnTo>
                    <a:lnTo>
                      <a:pt x="504" y="58"/>
                    </a:lnTo>
                    <a:lnTo>
                      <a:pt x="492" y="42"/>
                    </a:lnTo>
                    <a:lnTo>
                      <a:pt x="480" y="26"/>
                    </a:lnTo>
                    <a:lnTo>
                      <a:pt x="444" y="12"/>
                    </a:lnTo>
                    <a:lnTo>
                      <a:pt x="422" y="6"/>
                    </a:lnTo>
                    <a:lnTo>
                      <a:pt x="410" y="4"/>
                    </a:lnTo>
                    <a:lnTo>
                      <a:pt x="294" y="0"/>
                    </a:lnTo>
                    <a:lnTo>
                      <a:pt x="240" y="2"/>
                    </a:lnTo>
                    <a:lnTo>
                      <a:pt x="206" y="6"/>
                    </a:lnTo>
                    <a:lnTo>
                      <a:pt x="190" y="8"/>
                    </a:lnTo>
                    <a:close/>
                  </a:path>
                </a:pathLst>
              </a:custGeom>
              <a:solidFill>
                <a:srgbClr val="1269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6" name="Freeform 20"/>
              <p:cNvSpPr>
                <a:spLocks/>
              </p:cNvSpPr>
              <p:nvPr/>
            </p:nvSpPr>
            <p:spPr bwMode="auto">
              <a:xfrm>
                <a:off x="468313" y="2816225"/>
                <a:ext cx="1298575" cy="2339975"/>
              </a:xfrm>
              <a:custGeom>
                <a:avLst/>
                <a:gdLst>
                  <a:gd name="T0" fmla="*/ 2147483647 w 818"/>
                  <a:gd name="T1" fmla="*/ 2147483647 h 1474"/>
                  <a:gd name="T2" fmla="*/ 2147483647 w 818"/>
                  <a:gd name="T3" fmla="*/ 2147483647 h 1474"/>
                  <a:gd name="T4" fmla="*/ 2147483647 w 818"/>
                  <a:gd name="T5" fmla="*/ 2147483647 h 1474"/>
                  <a:gd name="T6" fmla="*/ 2147483647 w 818"/>
                  <a:gd name="T7" fmla="*/ 2147483647 h 1474"/>
                  <a:gd name="T8" fmla="*/ 0 w 818"/>
                  <a:gd name="T9" fmla="*/ 2147483647 h 1474"/>
                  <a:gd name="T10" fmla="*/ 2147483647 w 818"/>
                  <a:gd name="T11" fmla="*/ 2147483647 h 1474"/>
                  <a:gd name="T12" fmla="*/ 2147483647 w 818"/>
                  <a:gd name="T13" fmla="*/ 2147483647 h 1474"/>
                  <a:gd name="T14" fmla="*/ 2147483647 w 818"/>
                  <a:gd name="T15" fmla="*/ 2147483647 h 1474"/>
                  <a:gd name="T16" fmla="*/ 2147483647 w 818"/>
                  <a:gd name="T17" fmla="*/ 2147483647 h 1474"/>
                  <a:gd name="T18" fmla="*/ 2147483647 w 818"/>
                  <a:gd name="T19" fmla="*/ 2147483647 h 1474"/>
                  <a:gd name="T20" fmla="*/ 2147483647 w 818"/>
                  <a:gd name="T21" fmla="*/ 2147483647 h 1474"/>
                  <a:gd name="T22" fmla="*/ 2147483647 w 818"/>
                  <a:gd name="T23" fmla="*/ 2147483647 h 1474"/>
                  <a:gd name="T24" fmla="*/ 2147483647 w 818"/>
                  <a:gd name="T25" fmla="*/ 2147483647 h 1474"/>
                  <a:gd name="T26" fmla="*/ 2147483647 w 818"/>
                  <a:gd name="T27" fmla="*/ 2147483647 h 1474"/>
                  <a:gd name="T28" fmla="*/ 2147483647 w 818"/>
                  <a:gd name="T29" fmla="*/ 2147483647 h 1474"/>
                  <a:gd name="T30" fmla="*/ 2147483647 w 818"/>
                  <a:gd name="T31" fmla="*/ 2147483647 h 1474"/>
                  <a:gd name="T32" fmla="*/ 2147483647 w 818"/>
                  <a:gd name="T33" fmla="*/ 2147483647 h 1474"/>
                  <a:gd name="T34" fmla="*/ 2147483647 w 818"/>
                  <a:gd name="T35" fmla="*/ 2147483647 h 1474"/>
                  <a:gd name="T36" fmla="*/ 2147483647 w 818"/>
                  <a:gd name="T37" fmla="*/ 2147483647 h 1474"/>
                  <a:gd name="T38" fmla="*/ 2147483647 w 818"/>
                  <a:gd name="T39" fmla="*/ 2147483647 h 1474"/>
                  <a:gd name="T40" fmla="*/ 2147483647 w 818"/>
                  <a:gd name="T41" fmla="*/ 2147483647 h 1474"/>
                  <a:gd name="T42" fmla="*/ 2147483647 w 818"/>
                  <a:gd name="T43" fmla="*/ 2147483647 h 1474"/>
                  <a:gd name="T44" fmla="*/ 2147483647 w 818"/>
                  <a:gd name="T45" fmla="*/ 2147483647 h 1474"/>
                  <a:gd name="T46" fmla="*/ 2147483647 w 818"/>
                  <a:gd name="T47" fmla="*/ 2147483647 h 1474"/>
                  <a:gd name="T48" fmla="*/ 2147483647 w 818"/>
                  <a:gd name="T49" fmla="*/ 2147483647 h 1474"/>
                  <a:gd name="T50" fmla="*/ 2147483647 w 818"/>
                  <a:gd name="T51" fmla="*/ 2147483647 h 1474"/>
                  <a:gd name="T52" fmla="*/ 2147483647 w 818"/>
                  <a:gd name="T53" fmla="*/ 2147483647 h 1474"/>
                  <a:gd name="T54" fmla="*/ 2147483647 w 818"/>
                  <a:gd name="T55" fmla="*/ 2147483647 h 1474"/>
                  <a:gd name="T56" fmla="*/ 2147483647 w 818"/>
                  <a:gd name="T57" fmla="*/ 2147483647 h 1474"/>
                  <a:gd name="T58" fmla="*/ 2147483647 w 818"/>
                  <a:gd name="T59" fmla="*/ 2147483647 h 1474"/>
                  <a:gd name="T60" fmla="*/ 2147483647 w 818"/>
                  <a:gd name="T61" fmla="*/ 2147483647 h 1474"/>
                  <a:gd name="T62" fmla="*/ 2147483647 w 818"/>
                  <a:gd name="T63" fmla="*/ 2147483647 h 1474"/>
                  <a:gd name="T64" fmla="*/ 2147483647 w 818"/>
                  <a:gd name="T65" fmla="*/ 2147483647 h 1474"/>
                  <a:gd name="T66" fmla="*/ 2147483647 w 818"/>
                  <a:gd name="T67" fmla="*/ 2147483647 h 1474"/>
                  <a:gd name="T68" fmla="*/ 2147483647 w 818"/>
                  <a:gd name="T69" fmla="*/ 2147483647 h 1474"/>
                  <a:gd name="T70" fmla="*/ 2147483647 w 818"/>
                  <a:gd name="T71" fmla="*/ 2147483647 h 1474"/>
                  <a:gd name="T72" fmla="*/ 2147483647 w 818"/>
                  <a:gd name="T73" fmla="*/ 2147483647 h 1474"/>
                  <a:gd name="T74" fmla="*/ 2147483647 w 818"/>
                  <a:gd name="T75" fmla="*/ 2147483647 h 1474"/>
                  <a:gd name="T76" fmla="*/ 2147483647 w 818"/>
                  <a:gd name="T77" fmla="*/ 2147483647 h 1474"/>
                  <a:gd name="T78" fmla="*/ 2147483647 w 818"/>
                  <a:gd name="T79" fmla="*/ 2147483647 h 1474"/>
                  <a:gd name="T80" fmla="*/ 2147483647 w 818"/>
                  <a:gd name="T81" fmla="*/ 2147483647 h 1474"/>
                  <a:gd name="T82" fmla="*/ 2147483647 w 818"/>
                  <a:gd name="T83" fmla="*/ 2147483647 h 1474"/>
                  <a:gd name="T84" fmla="*/ 2147483647 w 818"/>
                  <a:gd name="T85" fmla="*/ 2147483647 h 1474"/>
                  <a:gd name="T86" fmla="*/ 2147483647 w 818"/>
                  <a:gd name="T87" fmla="*/ 2147483647 h 1474"/>
                  <a:gd name="T88" fmla="*/ 2147483647 w 818"/>
                  <a:gd name="T89" fmla="*/ 2147483647 h 1474"/>
                  <a:gd name="T90" fmla="*/ 2147483647 w 818"/>
                  <a:gd name="T91" fmla="*/ 2147483647 h 1474"/>
                  <a:gd name="T92" fmla="*/ 2147483647 w 818"/>
                  <a:gd name="T93" fmla="*/ 2147483647 h 1474"/>
                  <a:gd name="T94" fmla="*/ 2147483647 w 818"/>
                  <a:gd name="T95" fmla="*/ 2147483647 h 1474"/>
                  <a:gd name="T96" fmla="*/ 2147483647 w 818"/>
                  <a:gd name="T97" fmla="*/ 2147483647 h 1474"/>
                  <a:gd name="T98" fmla="*/ 2147483647 w 818"/>
                  <a:gd name="T99" fmla="*/ 2147483647 h 1474"/>
                  <a:gd name="T100" fmla="*/ 2147483647 w 818"/>
                  <a:gd name="T101" fmla="*/ 2147483647 h 1474"/>
                  <a:gd name="T102" fmla="*/ 2147483647 w 818"/>
                  <a:gd name="T103" fmla="*/ 2147483647 h 1474"/>
                  <a:gd name="T104" fmla="*/ 2147483647 w 818"/>
                  <a:gd name="T105" fmla="*/ 2147483647 h 1474"/>
                  <a:gd name="T106" fmla="*/ 2147483647 w 818"/>
                  <a:gd name="T107" fmla="*/ 2147483647 h 1474"/>
                  <a:gd name="T108" fmla="*/ 2147483647 w 818"/>
                  <a:gd name="T109" fmla="*/ 2147483647 h 1474"/>
                  <a:gd name="T110" fmla="*/ 2147483647 w 818"/>
                  <a:gd name="T111" fmla="*/ 2147483647 h 1474"/>
                  <a:gd name="T112" fmla="*/ 2147483647 w 818"/>
                  <a:gd name="T113" fmla="*/ 2147483647 h 1474"/>
                  <a:gd name="T114" fmla="*/ 2147483647 w 818"/>
                  <a:gd name="T115" fmla="*/ 2147483647 h 1474"/>
                  <a:gd name="T116" fmla="*/ 2147483647 w 818"/>
                  <a:gd name="T117" fmla="*/ 0 h 1474"/>
                  <a:gd name="T118" fmla="*/ 2147483647 w 818"/>
                  <a:gd name="T119" fmla="*/ 0 h 1474"/>
                  <a:gd name="T120" fmla="*/ 2147483647 w 818"/>
                  <a:gd name="T121" fmla="*/ 2147483647 h 147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18"/>
                  <a:gd name="T184" fmla="*/ 0 h 1474"/>
                  <a:gd name="T185" fmla="*/ 818 w 818"/>
                  <a:gd name="T186" fmla="*/ 1474 h 147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18" h="1474">
                    <a:moveTo>
                      <a:pt x="190" y="8"/>
                    </a:moveTo>
                    <a:lnTo>
                      <a:pt x="190" y="8"/>
                    </a:lnTo>
                    <a:lnTo>
                      <a:pt x="182" y="14"/>
                    </a:lnTo>
                    <a:lnTo>
                      <a:pt x="176" y="22"/>
                    </a:lnTo>
                    <a:lnTo>
                      <a:pt x="172" y="32"/>
                    </a:lnTo>
                    <a:lnTo>
                      <a:pt x="168" y="44"/>
                    </a:lnTo>
                    <a:lnTo>
                      <a:pt x="2" y="722"/>
                    </a:lnTo>
                    <a:lnTo>
                      <a:pt x="0" y="732"/>
                    </a:lnTo>
                    <a:lnTo>
                      <a:pt x="0" y="744"/>
                    </a:lnTo>
                    <a:lnTo>
                      <a:pt x="0" y="754"/>
                    </a:lnTo>
                    <a:lnTo>
                      <a:pt x="2" y="764"/>
                    </a:lnTo>
                    <a:lnTo>
                      <a:pt x="6" y="772"/>
                    </a:lnTo>
                    <a:lnTo>
                      <a:pt x="10" y="782"/>
                    </a:lnTo>
                    <a:lnTo>
                      <a:pt x="16" y="788"/>
                    </a:lnTo>
                    <a:lnTo>
                      <a:pt x="22" y="794"/>
                    </a:lnTo>
                    <a:lnTo>
                      <a:pt x="38" y="806"/>
                    </a:lnTo>
                    <a:lnTo>
                      <a:pt x="46" y="810"/>
                    </a:lnTo>
                    <a:lnTo>
                      <a:pt x="52" y="812"/>
                    </a:lnTo>
                    <a:lnTo>
                      <a:pt x="60" y="812"/>
                    </a:lnTo>
                    <a:lnTo>
                      <a:pt x="66" y="810"/>
                    </a:lnTo>
                    <a:lnTo>
                      <a:pt x="72" y="806"/>
                    </a:lnTo>
                    <a:lnTo>
                      <a:pt x="78" y="800"/>
                    </a:lnTo>
                    <a:lnTo>
                      <a:pt x="82" y="792"/>
                    </a:lnTo>
                    <a:lnTo>
                      <a:pt x="86" y="782"/>
                    </a:lnTo>
                    <a:lnTo>
                      <a:pt x="198" y="394"/>
                    </a:lnTo>
                    <a:lnTo>
                      <a:pt x="200" y="782"/>
                    </a:lnTo>
                    <a:lnTo>
                      <a:pt x="208" y="1394"/>
                    </a:lnTo>
                    <a:lnTo>
                      <a:pt x="208" y="1404"/>
                    </a:lnTo>
                    <a:lnTo>
                      <a:pt x="210" y="1414"/>
                    </a:lnTo>
                    <a:lnTo>
                      <a:pt x="214" y="1422"/>
                    </a:lnTo>
                    <a:lnTo>
                      <a:pt x="218" y="1430"/>
                    </a:lnTo>
                    <a:lnTo>
                      <a:pt x="224" y="1438"/>
                    </a:lnTo>
                    <a:lnTo>
                      <a:pt x="230" y="1444"/>
                    </a:lnTo>
                    <a:lnTo>
                      <a:pt x="236" y="1448"/>
                    </a:lnTo>
                    <a:lnTo>
                      <a:pt x="242" y="1448"/>
                    </a:lnTo>
                    <a:lnTo>
                      <a:pt x="260" y="1452"/>
                    </a:lnTo>
                    <a:lnTo>
                      <a:pt x="268" y="1452"/>
                    </a:lnTo>
                    <a:lnTo>
                      <a:pt x="274" y="1450"/>
                    </a:lnTo>
                    <a:lnTo>
                      <a:pt x="280" y="1446"/>
                    </a:lnTo>
                    <a:lnTo>
                      <a:pt x="286" y="1440"/>
                    </a:lnTo>
                    <a:lnTo>
                      <a:pt x="290" y="1432"/>
                    </a:lnTo>
                    <a:lnTo>
                      <a:pt x="292" y="1424"/>
                    </a:lnTo>
                    <a:lnTo>
                      <a:pt x="294" y="1416"/>
                    </a:lnTo>
                    <a:lnTo>
                      <a:pt x="296" y="1406"/>
                    </a:lnTo>
                    <a:lnTo>
                      <a:pt x="310" y="880"/>
                    </a:lnTo>
                    <a:lnTo>
                      <a:pt x="378" y="1110"/>
                    </a:lnTo>
                    <a:lnTo>
                      <a:pt x="374" y="1416"/>
                    </a:lnTo>
                    <a:lnTo>
                      <a:pt x="376" y="1426"/>
                    </a:lnTo>
                    <a:lnTo>
                      <a:pt x="378" y="1436"/>
                    </a:lnTo>
                    <a:lnTo>
                      <a:pt x="382" y="1446"/>
                    </a:lnTo>
                    <a:lnTo>
                      <a:pt x="386" y="1454"/>
                    </a:lnTo>
                    <a:lnTo>
                      <a:pt x="390" y="1460"/>
                    </a:lnTo>
                    <a:lnTo>
                      <a:pt x="398" y="1466"/>
                    </a:lnTo>
                    <a:lnTo>
                      <a:pt x="404" y="1470"/>
                    </a:lnTo>
                    <a:lnTo>
                      <a:pt x="412" y="1472"/>
                    </a:lnTo>
                    <a:lnTo>
                      <a:pt x="428" y="1474"/>
                    </a:lnTo>
                    <a:lnTo>
                      <a:pt x="436" y="1474"/>
                    </a:lnTo>
                    <a:lnTo>
                      <a:pt x="442" y="1472"/>
                    </a:lnTo>
                    <a:lnTo>
                      <a:pt x="448" y="1468"/>
                    </a:lnTo>
                    <a:lnTo>
                      <a:pt x="454" y="1462"/>
                    </a:lnTo>
                    <a:lnTo>
                      <a:pt x="458" y="1456"/>
                    </a:lnTo>
                    <a:lnTo>
                      <a:pt x="462" y="1448"/>
                    </a:lnTo>
                    <a:lnTo>
                      <a:pt x="464" y="1438"/>
                    </a:lnTo>
                    <a:lnTo>
                      <a:pt x="464" y="1428"/>
                    </a:lnTo>
                    <a:lnTo>
                      <a:pt x="498" y="1100"/>
                    </a:lnTo>
                    <a:lnTo>
                      <a:pt x="474" y="776"/>
                    </a:lnTo>
                    <a:lnTo>
                      <a:pt x="464" y="344"/>
                    </a:lnTo>
                    <a:lnTo>
                      <a:pt x="516" y="468"/>
                    </a:lnTo>
                    <a:lnTo>
                      <a:pt x="558" y="498"/>
                    </a:lnTo>
                    <a:lnTo>
                      <a:pt x="598" y="524"/>
                    </a:lnTo>
                    <a:lnTo>
                      <a:pt x="638" y="548"/>
                    </a:lnTo>
                    <a:lnTo>
                      <a:pt x="660" y="562"/>
                    </a:lnTo>
                    <a:lnTo>
                      <a:pt x="680" y="574"/>
                    </a:lnTo>
                    <a:lnTo>
                      <a:pt x="710" y="600"/>
                    </a:lnTo>
                    <a:lnTo>
                      <a:pt x="728" y="616"/>
                    </a:lnTo>
                    <a:lnTo>
                      <a:pt x="734" y="624"/>
                    </a:lnTo>
                    <a:lnTo>
                      <a:pt x="806" y="634"/>
                    </a:lnTo>
                    <a:lnTo>
                      <a:pt x="812" y="624"/>
                    </a:lnTo>
                    <a:lnTo>
                      <a:pt x="816" y="614"/>
                    </a:lnTo>
                    <a:lnTo>
                      <a:pt x="818" y="604"/>
                    </a:lnTo>
                    <a:lnTo>
                      <a:pt x="818" y="592"/>
                    </a:lnTo>
                    <a:lnTo>
                      <a:pt x="818" y="582"/>
                    </a:lnTo>
                    <a:lnTo>
                      <a:pt x="816" y="570"/>
                    </a:lnTo>
                    <a:lnTo>
                      <a:pt x="812" y="560"/>
                    </a:lnTo>
                    <a:lnTo>
                      <a:pt x="808" y="550"/>
                    </a:lnTo>
                    <a:lnTo>
                      <a:pt x="794" y="528"/>
                    </a:lnTo>
                    <a:lnTo>
                      <a:pt x="788" y="520"/>
                    </a:lnTo>
                    <a:lnTo>
                      <a:pt x="782" y="514"/>
                    </a:lnTo>
                    <a:lnTo>
                      <a:pt x="774" y="512"/>
                    </a:lnTo>
                    <a:lnTo>
                      <a:pt x="766" y="510"/>
                    </a:lnTo>
                    <a:lnTo>
                      <a:pt x="758" y="510"/>
                    </a:lnTo>
                    <a:lnTo>
                      <a:pt x="752" y="514"/>
                    </a:lnTo>
                    <a:lnTo>
                      <a:pt x="744" y="518"/>
                    </a:lnTo>
                    <a:lnTo>
                      <a:pt x="738" y="526"/>
                    </a:lnTo>
                    <a:lnTo>
                      <a:pt x="590" y="422"/>
                    </a:lnTo>
                    <a:lnTo>
                      <a:pt x="504" y="58"/>
                    </a:lnTo>
                    <a:lnTo>
                      <a:pt x="492" y="42"/>
                    </a:lnTo>
                    <a:lnTo>
                      <a:pt x="480" y="26"/>
                    </a:lnTo>
                    <a:lnTo>
                      <a:pt x="444" y="12"/>
                    </a:lnTo>
                    <a:lnTo>
                      <a:pt x="422" y="6"/>
                    </a:lnTo>
                    <a:lnTo>
                      <a:pt x="410" y="4"/>
                    </a:lnTo>
                    <a:lnTo>
                      <a:pt x="294" y="0"/>
                    </a:lnTo>
                    <a:lnTo>
                      <a:pt x="240" y="2"/>
                    </a:lnTo>
                    <a:lnTo>
                      <a:pt x="206" y="6"/>
                    </a:lnTo>
                    <a:lnTo>
                      <a:pt x="190" y="8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7" name="Freeform 21"/>
              <p:cNvSpPr>
                <a:spLocks/>
              </p:cNvSpPr>
              <p:nvPr/>
            </p:nvSpPr>
            <p:spPr bwMode="auto">
              <a:xfrm>
                <a:off x="776288" y="2133600"/>
                <a:ext cx="454025" cy="663575"/>
              </a:xfrm>
              <a:custGeom>
                <a:avLst/>
                <a:gdLst>
                  <a:gd name="T0" fmla="*/ 2147483647 w 286"/>
                  <a:gd name="T1" fmla="*/ 0 h 418"/>
                  <a:gd name="T2" fmla="*/ 2147483647 w 286"/>
                  <a:gd name="T3" fmla="*/ 2147483647 h 418"/>
                  <a:gd name="T4" fmla="*/ 2147483647 w 286"/>
                  <a:gd name="T5" fmla="*/ 2147483647 h 418"/>
                  <a:gd name="T6" fmla="*/ 2147483647 w 286"/>
                  <a:gd name="T7" fmla="*/ 2147483647 h 418"/>
                  <a:gd name="T8" fmla="*/ 2147483647 w 286"/>
                  <a:gd name="T9" fmla="*/ 2147483647 h 418"/>
                  <a:gd name="T10" fmla="*/ 2147483647 w 286"/>
                  <a:gd name="T11" fmla="*/ 2147483647 h 418"/>
                  <a:gd name="T12" fmla="*/ 2147483647 w 286"/>
                  <a:gd name="T13" fmla="*/ 2147483647 h 418"/>
                  <a:gd name="T14" fmla="*/ 2147483647 w 286"/>
                  <a:gd name="T15" fmla="*/ 2147483647 h 418"/>
                  <a:gd name="T16" fmla="*/ 0 w 286"/>
                  <a:gd name="T17" fmla="*/ 2147483647 h 418"/>
                  <a:gd name="T18" fmla="*/ 0 w 286"/>
                  <a:gd name="T19" fmla="*/ 2147483647 h 418"/>
                  <a:gd name="T20" fmla="*/ 2147483647 w 286"/>
                  <a:gd name="T21" fmla="*/ 2147483647 h 418"/>
                  <a:gd name="T22" fmla="*/ 2147483647 w 286"/>
                  <a:gd name="T23" fmla="*/ 2147483647 h 418"/>
                  <a:gd name="T24" fmla="*/ 2147483647 w 286"/>
                  <a:gd name="T25" fmla="*/ 2147483647 h 418"/>
                  <a:gd name="T26" fmla="*/ 2147483647 w 286"/>
                  <a:gd name="T27" fmla="*/ 2147483647 h 418"/>
                  <a:gd name="T28" fmla="*/ 2147483647 w 286"/>
                  <a:gd name="T29" fmla="*/ 2147483647 h 418"/>
                  <a:gd name="T30" fmla="*/ 2147483647 w 286"/>
                  <a:gd name="T31" fmla="*/ 2147483647 h 418"/>
                  <a:gd name="T32" fmla="*/ 2147483647 w 286"/>
                  <a:gd name="T33" fmla="*/ 2147483647 h 418"/>
                  <a:gd name="T34" fmla="*/ 2147483647 w 286"/>
                  <a:gd name="T35" fmla="*/ 2147483647 h 418"/>
                  <a:gd name="T36" fmla="*/ 2147483647 w 286"/>
                  <a:gd name="T37" fmla="*/ 2147483647 h 418"/>
                  <a:gd name="T38" fmla="*/ 2147483647 w 286"/>
                  <a:gd name="T39" fmla="*/ 2147483647 h 418"/>
                  <a:gd name="T40" fmla="*/ 2147483647 w 286"/>
                  <a:gd name="T41" fmla="*/ 2147483647 h 418"/>
                  <a:gd name="T42" fmla="*/ 2147483647 w 286"/>
                  <a:gd name="T43" fmla="*/ 2147483647 h 418"/>
                  <a:gd name="T44" fmla="*/ 2147483647 w 286"/>
                  <a:gd name="T45" fmla="*/ 2147483647 h 418"/>
                  <a:gd name="T46" fmla="*/ 2147483647 w 286"/>
                  <a:gd name="T47" fmla="*/ 2147483647 h 418"/>
                  <a:gd name="T48" fmla="*/ 2147483647 w 286"/>
                  <a:gd name="T49" fmla="*/ 2147483647 h 418"/>
                  <a:gd name="T50" fmla="*/ 2147483647 w 286"/>
                  <a:gd name="T51" fmla="*/ 2147483647 h 418"/>
                  <a:gd name="T52" fmla="*/ 2147483647 w 286"/>
                  <a:gd name="T53" fmla="*/ 2147483647 h 418"/>
                  <a:gd name="T54" fmla="*/ 2147483647 w 286"/>
                  <a:gd name="T55" fmla="*/ 2147483647 h 418"/>
                  <a:gd name="T56" fmla="*/ 2147483647 w 286"/>
                  <a:gd name="T57" fmla="*/ 2147483647 h 418"/>
                  <a:gd name="T58" fmla="*/ 2147483647 w 286"/>
                  <a:gd name="T59" fmla="*/ 2147483647 h 418"/>
                  <a:gd name="T60" fmla="*/ 2147483647 w 286"/>
                  <a:gd name="T61" fmla="*/ 2147483647 h 418"/>
                  <a:gd name="T62" fmla="*/ 2147483647 w 286"/>
                  <a:gd name="T63" fmla="*/ 2147483647 h 418"/>
                  <a:gd name="T64" fmla="*/ 2147483647 w 286"/>
                  <a:gd name="T65" fmla="*/ 2147483647 h 418"/>
                  <a:gd name="T66" fmla="*/ 2147483647 w 286"/>
                  <a:gd name="T67" fmla="*/ 0 h 418"/>
                  <a:gd name="T68" fmla="*/ 2147483647 w 286"/>
                  <a:gd name="T69" fmla="*/ 0 h 418"/>
                  <a:gd name="T70" fmla="*/ 2147483647 w 286"/>
                  <a:gd name="T71" fmla="*/ 0 h 41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86"/>
                  <a:gd name="T109" fmla="*/ 0 h 418"/>
                  <a:gd name="T110" fmla="*/ 286 w 286"/>
                  <a:gd name="T111" fmla="*/ 418 h 41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86" h="418">
                    <a:moveTo>
                      <a:pt x="138" y="0"/>
                    </a:moveTo>
                    <a:lnTo>
                      <a:pt x="138" y="0"/>
                    </a:lnTo>
                    <a:lnTo>
                      <a:pt x="124" y="0"/>
                    </a:lnTo>
                    <a:lnTo>
                      <a:pt x="110" y="4"/>
                    </a:lnTo>
                    <a:lnTo>
                      <a:pt x="96" y="8"/>
                    </a:lnTo>
                    <a:lnTo>
                      <a:pt x="84" y="16"/>
                    </a:lnTo>
                    <a:lnTo>
                      <a:pt x="72" y="24"/>
                    </a:lnTo>
                    <a:lnTo>
                      <a:pt x="60" y="34"/>
                    </a:lnTo>
                    <a:lnTo>
                      <a:pt x="50" y="46"/>
                    </a:lnTo>
                    <a:lnTo>
                      <a:pt x="40" y="60"/>
                    </a:lnTo>
                    <a:lnTo>
                      <a:pt x="30" y="74"/>
                    </a:lnTo>
                    <a:lnTo>
                      <a:pt x="22" y="90"/>
                    </a:lnTo>
                    <a:lnTo>
                      <a:pt x="16" y="106"/>
                    </a:lnTo>
                    <a:lnTo>
                      <a:pt x="10" y="124"/>
                    </a:lnTo>
                    <a:lnTo>
                      <a:pt x="6" y="144"/>
                    </a:lnTo>
                    <a:lnTo>
                      <a:pt x="2" y="164"/>
                    </a:lnTo>
                    <a:lnTo>
                      <a:pt x="0" y="184"/>
                    </a:lnTo>
                    <a:lnTo>
                      <a:pt x="0" y="204"/>
                    </a:lnTo>
                    <a:lnTo>
                      <a:pt x="0" y="226"/>
                    </a:lnTo>
                    <a:lnTo>
                      <a:pt x="2" y="246"/>
                    </a:lnTo>
                    <a:lnTo>
                      <a:pt x="6" y="266"/>
                    </a:lnTo>
                    <a:lnTo>
                      <a:pt x="12" y="286"/>
                    </a:lnTo>
                    <a:lnTo>
                      <a:pt x="18" y="304"/>
                    </a:lnTo>
                    <a:lnTo>
                      <a:pt x="24" y="320"/>
                    </a:lnTo>
                    <a:lnTo>
                      <a:pt x="32" y="338"/>
                    </a:lnTo>
                    <a:lnTo>
                      <a:pt x="42" y="352"/>
                    </a:lnTo>
                    <a:lnTo>
                      <a:pt x="52" y="366"/>
                    </a:lnTo>
                    <a:lnTo>
                      <a:pt x="62" y="378"/>
                    </a:lnTo>
                    <a:lnTo>
                      <a:pt x="74" y="390"/>
                    </a:lnTo>
                    <a:lnTo>
                      <a:pt x="86" y="398"/>
                    </a:lnTo>
                    <a:lnTo>
                      <a:pt x="100" y="406"/>
                    </a:lnTo>
                    <a:lnTo>
                      <a:pt x="112" y="412"/>
                    </a:lnTo>
                    <a:lnTo>
                      <a:pt x="126" y="416"/>
                    </a:lnTo>
                    <a:lnTo>
                      <a:pt x="142" y="418"/>
                    </a:lnTo>
                    <a:lnTo>
                      <a:pt x="156" y="418"/>
                    </a:lnTo>
                    <a:lnTo>
                      <a:pt x="170" y="416"/>
                    </a:lnTo>
                    <a:lnTo>
                      <a:pt x="184" y="410"/>
                    </a:lnTo>
                    <a:lnTo>
                      <a:pt x="196" y="404"/>
                    </a:lnTo>
                    <a:lnTo>
                      <a:pt x="210" y="396"/>
                    </a:lnTo>
                    <a:lnTo>
                      <a:pt x="222" y="386"/>
                    </a:lnTo>
                    <a:lnTo>
                      <a:pt x="232" y="376"/>
                    </a:lnTo>
                    <a:lnTo>
                      <a:pt x="242" y="362"/>
                    </a:lnTo>
                    <a:lnTo>
                      <a:pt x="252" y="348"/>
                    </a:lnTo>
                    <a:lnTo>
                      <a:pt x="260" y="332"/>
                    </a:lnTo>
                    <a:lnTo>
                      <a:pt x="268" y="316"/>
                    </a:lnTo>
                    <a:lnTo>
                      <a:pt x="274" y="298"/>
                    </a:lnTo>
                    <a:lnTo>
                      <a:pt x="280" y="278"/>
                    </a:lnTo>
                    <a:lnTo>
                      <a:pt x="282" y="258"/>
                    </a:lnTo>
                    <a:lnTo>
                      <a:pt x="286" y="238"/>
                    </a:lnTo>
                    <a:lnTo>
                      <a:pt x="286" y="216"/>
                    </a:lnTo>
                    <a:lnTo>
                      <a:pt x="286" y="196"/>
                    </a:lnTo>
                    <a:lnTo>
                      <a:pt x="284" y="174"/>
                    </a:lnTo>
                    <a:lnTo>
                      <a:pt x="280" y="154"/>
                    </a:lnTo>
                    <a:lnTo>
                      <a:pt x="276" y="134"/>
                    </a:lnTo>
                    <a:lnTo>
                      <a:pt x="270" y="114"/>
                    </a:lnTo>
                    <a:lnTo>
                      <a:pt x="262" y="98"/>
                    </a:lnTo>
                    <a:lnTo>
                      <a:pt x="254" y="80"/>
                    </a:lnTo>
                    <a:lnTo>
                      <a:pt x="244" y="66"/>
                    </a:lnTo>
                    <a:lnTo>
                      <a:pt x="234" y="52"/>
                    </a:lnTo>
                    <a:lnTo>
                      <a:pt x="224" y="38"/>
                    </a:lnTo>
                    <a:lnTo>
                      <a:pt x="212" y="28"/>
                    </a:lnTo>
                    <a:lnTo>
                      <a:pt x="198" y="18"/>
                    </a:lnTo>
                    <a:lnTo>
                      <a:pt x="186" y="10"/>
                    </a:lnTo>
                    <a:lnTo>
                      <a:pt x="172" y="4"/>
                    </a:lnTo>
                    <a:lnTo>
                      <a:pt x="158" y="0"/>
                    </a:lnTo>
                    <a:lnTo>
                      <a:pt x="142" y="0"/>
                    </a:lnTo>
                    <a:lnTo>
                      <a:pt x="140" y="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1269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" name="Tekstiruutu 20"/>
          <p:cNvSpPr txBox="1"/>
          <p:nvPr/>
        </p:nvSpPr>
        <p:spPr>
          <a:xfrm>
            <a:off x="1957388" y="4581525"/>
            <a:ext cx="5130800" cy="1617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9388" indent="-179388" fontAlgn="auto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dirty="0">
                <a:latin typeface="+mn-lt"/>
                <a:cs typeface="+mn-cs"/>
              </a:rPr>
              <a:t>Early interaction with potential suppliers/ contracting organisations</a:t>
            </a:r>
          </a:p>
          <a:p>
            <a:pPr marL="179388" indent="-179388" fontAlgn="auto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dirty="0">
                <a:latin typeface="+mn-lt"/>
                <a:cs typeface="+mn-cs"/>
              </a:rPr>
              <a:t>Innovation criteria in the tendering process</a:t>
            </a:r>
          </a:p>
          <a:p>
            <a:pPr marL="179388" indent="-179388" fontAlgn="auto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dirty="0">
                <a:latin typeface="+mn-lt"/>
                <a:cs typeface="+mn-cs"/>
              </a:rPr>
              <a:t>Communicating future needs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ERAC </a:t>
            </a:r>
            <a:r>
              <a:rPr lang="fi-FI" dirty="0" err="1" smtClean="0"/>
              <a:t>Report</a:t>
            </a:r>
            <a:r>
              <a:rPr lang="fi-FI" dirty="0" smtClean="0"/>
              <a:t>: </a:t>
            </a:r>
            <a:r>
              <a:rPr lang="fi-FI" dirty="0" err="1" smtClean="0"/>
              <a:t>Recommendation</a:t>
            </a:r>
            <a:r>
              <a:rPr lang="fi-FI" dirty="0" smtClean="0"/>
              <a:t>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2">
              <a:buNone/>
            </a:pPr>
            <a:r>
              <a:rPr lang="fi-FI" sz="2800" dirty="0" smtClean="0"/>
              <a:t>   </a:t>
            </a:r>
            <a:r>
              <a:rPr lang="fi-FI" sz="2800" b="1" dirty="0" smtClean="0"/>
              <a:t>ERAC </a:t>
            </a:r>
          </a:p>
          <a:p>
            <a:r>
              <a:rPr lang="fi-FI" sz="2200" dirty="0" err="1" smtClean="0"/>
              <a:t>Strategic</a:t>
            </a:r>
            <a:r>
              <a:rPr lang="fi-FI" sz="2200" dirty="0" smtClean="0"/>
              <a:t> </a:t>
            </a:r>
            <a:r>
              <a:rPr lang="fi-FI" sz="2200" dirty="0" err="1" smtClean="0"/>
              <a:t>framework</a:t>
            </a:r>
            <a:r>
              <a:rPr lang="fi-FI" sz="2200" dirty="0" smtClean="0"/>
              <a:t> and action </a:t>
            </a:r>
            <a:r>
              <a:rPr lang="fi-FI" sz="2200" dirty="0" err="1" smtClean="0"/>
              <a:t>plan</a:t>
            </a:r>
            <a:endParaRPr lang="fi-FI" sz="2200" dirty="0" smtClean="0"/>
          </a:p>
          <a:p>
            <a:pPr lvl="1"/>
            <a:r>
              <a:rPr lang="fi-FI" sz="2200" dirty="0" err="1" smtClean="0"/>
              <a:t>Definitions</a:t>
            </a:r>
            <a:r>
              <a:rPr lang="fi-FI" sz="2200" dirty="0" smtClean="0"/>
              <a:t>, </a:t>
            </a:r>
            <a:r>
              <a:rPr lang="fi-FI" sz="2200" dirty="0" err="1" smtClean="0"/>
              <a:t>goals</a:t>
            </a:r>
            <a:r>
              <a:rPr lang="fi-FI" sz="2200" dirty="0" smtClean="0"/>
              <a:t> and </a:t>
            </a:r>
            <a:r>
              <a:rPr lang="fi-FI" sz="2200" dirty="0" err="1" smtClean="0"/>
              <a:t>indicators</a:t>
            </a:r>
            <a:r>
              <a:rPr lang="fi-FI" sz="2200" dirty="0" smtClean="0"/>
              <a:t>, </a:t>
            </a:r>
            <a:r>
              <a:rPr lang="fi-FI" sz="2200" dirty="0" err="1" smtClean="0"/>
              <a:t>tools</a:t>
            </a:r>
            <a:r>
              <a:rPr lang="fi-FI" sz="2200" dirty="0" smtClean="0"/>
              <a:t>, </a:t>
            </a:r>
            <a:r>
              <a:rPr lang="fi-FI" sz="2200" dirty="0" err="1" smtClean="0"/>
              <a:t>activitities</a:t>
            </a:r>
            <a:r>
              <a:rPr lang="fi-FI" sz="2200" dirty="0" smtClean="0"/>
              <a:t>, </a:t>
            </a:r>
          </a:p>
          <a:p>
            <a:pPr lvl="1"/>
            <a:r>
              <a:rPr lang="fi-FI" sz="2200" dirty="0" err="1" smtClean="0"/>
              <a:t>Roles</a:t>
            </a:r>
            <a:r>
              <a:rPr lang="fi-FI" sz="2200" dirty="0" smtClean="0"/>
              <a:t> and </a:t>
            </a:r>
            <a:r>
              <a:rPr lang="fi-FI" sz="2200" dirty="0" err="1" smtClean="0"/>
              <a:t>responsibilities</a:t>
            </a:r>
            <a:r>
              <a:rPr lang="fi-FI" sz="2200" dirty="0" smtClean="0"/>
              <a:t>, </a:t>
            </a:r>
            <a:r>
              <a:rPr lang="fi-FI" sz="2200" dirty="0" err="1" smtClean="0"/>
              <a:t>horizontal</a:t>
            </a:r>
            <a:r>
              <a:rPr lang="fi-FI" sz="2200" dirty="0" smtClean="0"/>
              <a:t> </a:t>
            </a:r>
            <a:r>
              <a:rPr lang="fi-FI" sz="2200" dirty="0" err="1" smtClean="0"/>
              <a:t>policy</a:t>
            </a:r>
            <a:r>
              <a:rPr lang="fi-FI" sz="2200" dirty="0" smtClean="0"/>
              <a:t> </a:t>
            </a:r>
            <a:r>
              <a:rPr lang="fi-FI" sz="2200" dirty="0" err="1" smtClean="0"/>
              <a:t>implementation</a:t>
            </a:r>
            <a:endParaRPr lang="fi-FI" sz="2200" dirty="0" smtClean="0"/>
          </a:p>
          <a:p>
            <a:pPr lvl="1"/>
            <a:r>
              <a:rPr lang="fi-FI" sz="2200" dirty="0" err="1" smtClean="0"/>
              <a:t>Feasibility</a:t>
            </a:r>
            <a:r>
              <a:rPr lang="fi-FI" sz="2200" dirty="0" smtClean="0"/>
              <a:t>, </a:t>
            </a:r>
            <a:r>
              <a:rPr lang="fi-FI" sz="2200" dirty="0" err="1" smtClean="0"/>
              <a:t>objectives</a:t>
            </a:r>
            <a:r>
              <a:rPr lang="fi-FI" sz="2200" dirty="0" smtClean="0"/>
              <a:t>, </a:t>
            </a:r>
            <a:r>
              <a:rPr lang="fi-FI" sz="2200" dirty="0" err="1" smtClean="0"/>
              <a:t>stakeholders</a:t>
            </a:r>
            <a:r>
              <a:rPr lang="fi-FI" sz="2200" dirty="0" smtClean="0"/>
              <a:t>, </a:t>
            </a:r>
            <a:r>
              <a:rPr lang="fi-FI" sz="2200" dirty="0" err="1" smtClean="0"/>
              <a:t>funding</a:t>
            </a:r>
            <a:endParaRPr lang="fi-FI" sz="2200" dirty="0" smtClean="0"/>
          </a:p>
          <a:p>
            <a:pPr lvl="1"/>
            <a:r>
              <a:rPr lang="fi-FI" sz="2200" dirty="0" err="1" smtClean="0"/>
              <a:t>Either</a:t>
            </a:r>
            <a:r>
              <a:rPr lang="fi-FI" sz="2200" dirty="0" smtClean="0"/>
              <a:t> </a:t>
            </a:r>
            <a:r>
              <a:rPr lang="fi-FI" sz="2200" dirty="0" err="1" smtClean="0"/>
              <a:t>standalone</a:t>
            </a:r>
            <a:r>
              <a:rPr lang="fi-FI" sz="2200" dirty="0" smtClean="0"/>
              <a:t> </a:t>
            </a:r>
            <a:r>
              <a:rPr lang="fi-FI" sz="2200" dirty="0" err="1" smtClean="0"/>
              <a:t>or</a:t>
            </a:r>
            <a:r>
              <a:rPr lang="fi-FI" sz="2200" dirty="0" smtClean="0"/>
              <a:t> </a:t>
            </a:r>
            <a:r>
              <a:rPr lang="fi-FI" sz="2200" dirty="0" err="1" smtClean="0"/>
              <a:t>part</a:t>
            </a:r>
            <a:r>
              <a:rPr lang="fi-FI" sz="2200" dirty="0" smtClean="0"/>
              <a:t> of </a:t>
            </a:r>
            <a:r>
              <a:rPr lang="fi-FI" sz="2200" dirty="0" err="1" smtClean="0"/>
              <a:t>other</a:t>
            </a:r>
            <a:r>
              <a:rPr lang="fi-FI" sz="2200" dirty="0" smtClean="0"/>
              <a:t> </a:t>
            </a:r>
            <a:r>
              <a:rPr lang="fi-FI" sz="2200" dirty="0" err="1" smtClean="0"/>
              <a:t>strategies</a:t>
            </a:r>
            <a:endParaRPr lang="fi-FI" sz="2200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		    </a:t>
            </a:r>
            <a:r>
              <a:rPr lang="fi-FI" b="1" dirty="0" smtClean="0"/>
              <a:t>FINLAND</a:t>
            </a:r>
          </a:p>
          <a:p>
            <a:r>
              <a:rPr lang="fi-FI" sz="1800" dirty="0" smtClean="0"/>
              <a:t>Innovation </a:t>
            </a:r>
            <a:r>
              <a:rPr lang="fi-FI" sz="1800" dirty="0" err="1" smtClean="0"/>
              <a:t>Strategy</a:t>
            </a:r>
            <a:r>
              <a:rPr lang="fi-FI" sz="1800" dirty="0" smtClean="0"/>
              <a:t> 2008</a:t>
            </a:r>
          </a:p>
          <a:p>
            <a:r>
              <a:rPr lang="fi-FI" sz="1800" dirty="0" smtClean="0"/>
              <a:t>Tekes </a:t>
            </a:r>
            <a:r>
              <a:rPr lang="fi-FI" sz="1800" dirty="0" err="1" smtClean="0"/>
              <a:t>financing</a:t>
            </a:r>
            <a:r>
              <a:rPr lang="fi-FI" sz="1800" dirty="0" smtClean="0"/>
              <a:t> for </a:t>
            </a:r>
            <a:r>
              <a:rPr lang="fi-FI" sz="1800" dirty="0" smtClean="0"/>
              <a:t>PPI </a:t>
            </a:r>
            <a:r>
              <a:rPr lang="fi-FI" sz="1800" dirty="0" smtClean="0"/>
              <a:t>2009- </a:t>
            </a:r>
          </a:p>
          <a:p>
            <a:r>
              <a:rPr lang="fi-FI" sz="1800" dirty="0" err="1" smtClean="0"/>
              <a:t>Demand</a:t>
            </a:r>
            <a:r>
              <a:rPr lang="fi-FI" sz="1800" dirty="0" smtClean="0"/>
              <a:t> and </a:t>
            </a:r>
            <a:r>
              <a:rPr lang="fi-FI" sz="1800" dirty="0" err="1" smtClean="0"/>
              <a:t>User</a:t>
            </a:r>
            <a:r>
              <a:rPr lang="fi-FI" sz="1800" dirty="0" smtClean="0"/>
              <a:t> </a:t>
            </a:r>
            <a:r>
              <a:rPr lang="fi-FI" sz="1800" dirty="0" err="1" smtClean="0"/>
              <a:t>Driven</a:t>
            </a:r>
            <a:r>
              <a:rPr lang="fi-FI" sz="1800" dirty="0" smtClean="0"/>
              <a:t> Innovation </a:t>
            </a:r>
            <a:r>
              <a:rPr lang="fi-FI" sz="1800" dirty="0" err="1" smtClean="0"/>
              <a:t>Policy</a:t>
            </a:r>
            <a:r>
              <a:rPr lang="fi-FI" sz="1800" dirty="0" smtClean="0"/>
              <a:t> Action </a:t>
            </a:r>
            <a:r>
              <a:rPr lang="fi-FI" sz="1800" dirty="0" err="1" smtClean="0"/>
              <a:t>Plan</a:t>
            </a:r>
            <a:r>
              <a:rPr lang="fi-FI" sz="1800" dirty="0" smtClean="0"/>
              <a:t> 2010</a:t>
            </a:r>
          </a:p>
          <a:p>
            <a:r>
              <a:rPr lang="fi-FI" sz="1800" dirty="0" err="1" smtClean="0"/>
              <a:t>Horizontal</a:t>
            </a:r>
            <a:r>
              <a:rPr lang="fi-FI" sz="1800" dirty="0" smtClean="0"/>
              <a:t> Tekes </a:t>
            </a:r>
            <a:r>
              <a:rPr lang="fi-FI" sz="1800" dirty="0" err="1" smtClean="0"/>
              <a:t>programme</a:t>
            </a:r>
            <a:r>
              <a:rPr lang="fi-FI" sz="1800" dirty="0" smtClean="0"/>
              <a:t> (2013-2016)</a:t>
            </a:r>
            <a:r>
              <a:rPr lang="fi-FI" sz="1800" dirty="0" err="1" smtClean="0"/>
              <a:t>Smart</a:t>
            </a:r>
            <a:r>
              <a:rPr lang="fi-FI" sz="1800" dirty="0" smtClean="0"/>
              <a:t> </a:t>
            </a:r>
            <a:r>
              <a:rPr lang="fi-FI" sz="1800" dirty="0" err="1" smtClean="0"/>
              <a:t>procurement</a:t>
            </a:r>
            <a:r>
              <a:rPr lang="fi-FI" sz="1800" dirty="0" smtClean="0"/>
              <a:t> (</a:t>
            </a:r>
            <a:r>
              <a:rPr lang="fi-FI" sz="1800" dirty="0" err="1" smtClean="0"/>
              <a:t>financing</a:t>
            </a:r>
            <a:r>
              <a:rPr lang="fi-FI" sz="1800" dirty="0" smtClean="0"/>
              <a:t>, </a:t>
            </a:r>
            <a:r>
              <a:rPr lang="fi-FI" sz="1800" dirty="0" err="1" smtClean="0"/>
              <a:t>training</a:t>
            </a:r>
            <a:r>
              <a:rPr lang="fi-FI" sz="1800" dirty="0" smtClean="0"/>
              <a:t> and </a:t>
            </a:r>
            <a:r>
              <a:rPr lang="fi-FI" sz="1800" dirty="0" err="1" smtClean="0"/>
              <a:t>other</a:t>
            </a:r>
            <a:r>
              <a:rPr lang="fi-FI" sz="1800" dirty="0" smtClean="0"/>
              <a:t> </a:t>
            </a:r>
            <a:r>
              <a:rPr lang="fi-FI" sz="1800" dirty="0" err="1" smtClean="0"/>
              <a:t>support</a:t>
            </a:r>
            <a:r>
              <a:rPr lang="fi-FI" sz="1800" dirty="0" smtClean="0"/>
              <a:t>)</a:t>
            </a:r>
            <a:endParaRPr lang="fi-FI" sz="1800" dirty="0" smtClean="0"/>
          </a:p>
          <a:p>
            <a:r>
              <a:rPr lang="fi-FI" sz="1800" dirty="0" err="1" smtClean="0"/>
              <a:t>Incorporation</a:t>
            </a:r>
            <a:r>
              <a:rPr lang="fi-FI" sz="1800" dirty="0" smtClean="0"/>
              <a:t> of PPI into </a:t>
            </a:r>
            <a:r>
              <a:rPr lang="fi-FI" sz="1800" dirty="0" err="1" smtClean="0"/>
              <a:t>several</a:t>
            </a:r>
            <a:r>
              <a:rPr lang="fi-FI" sz="1800" dirty="0" smtClean="0"/>
              <a:t> national </a:t>
            </a:r>
            <a:r>
              <a:rPr lang="fi-FI" sz="1800" dirty="0" err="1" smtClean="0"/>
              <a:t>sector</a:t>
            </a:r>
            <a:r>
              <a:rPr lang="fi-FI" sz="1800" dirty="0" smtClean="0"/>
              <a:t> </a:t>
            </a:r>
            <a:r>
              <a:rPr lang="fi-FI" sz="1800" dirty="0" err="1" smtClean="0"/>
              <a:t>strategies</a:t>
            </a:r>
            <a:r>
              <a:rPr lang="fi-FI" sz="1800" dirty="0" smtClean="0"/>
              <a:t> (</a:t>
            </a:r>
            <a:r>
              <a:rPr lang="fi-FI" sz="1800" dirty="0" err="1" smtClean="0"/>
              <a:t>Bioeconomy</a:t>
            </a:r>
            <a:r>
              <a:rPr lang="fi-FI" sz="1800" dirty="0" smtClean="0"/>
              <a:t>, RDI Health, </a:t>
            </a:r>
            <a:r>
              <a:rPr lang="fi-FI" sz="1800" dirty="0" err="1" smtClean="0"/>
              <a:t>Intelligent</a:t>
            </a:r>
            <a:r>
              <a:rPr lang="fi-FI" sz="1800" dirty="0" smtClean="0"/>
              <a:t> Transport) and </a:t>
            </a:r>
            <a:r>
              <a:rPr lang="fi-FI" sz="1800" dirty="0" err="1" smtClean="0"/>
              <a:t>programmes</a:t>
            </a:r>
            <a:r>
              <a:rPr lang="fi-FI" sz="1800" dirty="0" smtClean="0"/>
              <a:t> ( </a:t>
            </a:r>
            <a:r>
              <a:rPr lang="fi-FI" sz="1800" dirty="0" err="1" smtClean="0"/>
              <a:t>Smart</a:t>
            </a:r>
            <a:r>
              <a:rPr lang="fi-FI" sz="1800" dirty="0" smtClean="0"/>
              <a:t> City, </a:t>
            </a:r>
            <a:r>
              <a:rPr lang="fi-FI" sz="1800" dirty="0" err="1" smtClean="0"/>
              <a:t>Innovative</a:t>
            </a:r>
            <a:r>
              <a:rPr lang="fi-FI" sz="1800" dirty="0" smtClean="0"/>
              <a:t> </a:t>
            </a:r>
            <a:r>
              <a:rPr lang="fi-FI" sz="1800" dirty="0" err="1" smtClean="0"/>
              <a:t>Cities</a:t>
            </a:r>
            <a:r>
              <a:rPr lang="fi-FI" sz="1800" dirty="0" smtClean="0"/>
              <a:t>, </a:t>
            </a:r>
            <a:r>
              <a:rPr lang="fi-FI" sz="1800" dirty="0" err="1" smtClean="0"/>
              <a:t>Innovillage/health</a:t>
            </a:r>
            <a:r>
              <a:rPr lang="fi-FI" sz="1800" dirty="0" smtClean="0"/>
              <a:t>)</a:t>
            </a:r>
            <a:endParaRPr lang="fi-FI" sz="1800" dirty="0" smtClean="0"/>
          </a:p>
          <a:p>
            <a:r>
              <a:rPr lang="fi-FI" sz="1800" dirty="0" smtClean="0"/>
              <a:t>At </a:t>
            </a:r>
            <a:r>
              <a:rPr lang="fi-FI" sz="1800" dirty="0" err="1" smtClean="0"/>
              <a:t>local</a:t>
            </a:r>
            <a:r>
              <a:rPr lang="fi-FI" sz="1800" dirty="0" smtClean="0"/>
              <a:t> </a:t>
            </a:r>
            <a:r>
              <a:rPr lang="fi-FI" sz="1800" dirty="0" err="1" smtClean="0"/>
              <a:t>level</a:t>
            </a:r>
            <a:r>
              <a:rPr lang="fi-FI" sz="1800" dirty="0" smtClean="0"/>
              <a:t> in </a:t>
            </a:r>
            <a:r>
              <a:rPr lang="fi-FI" sz="1800" dirty="0" err="1" smtClean="0"/>
              <a:t>procurement</a:t>
            </a:r>
            <a:r>
              <a:rPr lang="fi-FI" sz="1800" dirty="0" smtClean="0"/>
              <a:t> </a:t>
            </a:r>
            <a:r>
              <a:rPr lang="fi-FI" sz="1800" dirty="0" err="1" smtClean="0"/>
              <a:t>strategies</a:t>
            </a:r>
            <a:r>
              <a:rPr lang="fi-FI" sz="1800" dirty="0" smtClean="0"/>
              <a:t> ( </a:t>
            </a:r>
            <a:r>
              <a:rPr lang="fi-FI" sz="1800" dirty="0" err="1" smtClean="0"/>
              <a:t>e.g</a:t>
            </a:r>
            <a:r>
              <a:rPr lang="fi-FI" sz="1800" dirty="0" smtClean="0"/>
              <a:t>. Tampere, Oulu)  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D72CC-092A-4593-9F3D-110ACEC9A74D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ERAC </a:t>
            </a:r>
            <a:r>
              <a:rPr lang="fi-FI" dirty="0" err="1" smtClean="0"/>
              <a:t>Report</a:t>
            </a:r>
            <a:r>
              <a:rPr lang="fi-FI" dirty="0" smtClean="0"/>
              <a:t>: </a:t>
            </a:r>
            <a:r>
              <a:rPr lang="fi-FI" dirty="0" err="1" smtClean="0"/>
              <a:t>Recommendation</a:t>
            </a:r>
            <a:r>
              <a:rPr lang="fi-FI" dirty="0" smtClean="0"/>
              <a:t> 2 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3">
              <a:buNone/>
            </a:pPr>
            <a:r>
              <a:rPr lang="fi-FI" sz="2800" b="1" dirty="0" smtClean="0"/>
              <a:t>ERAC </a:t>
            </a:r>
          </a:p>
          <a:p>
            <a:r>
              <a:rPr lang="fi-FI" sz="2000" dirty="0" err="1" smtClean="0"/>
              <a:t>Raise</a:t>
            </a:r>
            <a:r>
              <a:rPr lang="fi-FI" sz="2000" dirty="0" smtClean="0"/>
              <a:t> </a:t>
            </a:r>
            <a:r>
              <a:rPr lang="fi-FI" sz="2000" dirty="0" err="1" smtClean="0"/>
              <a:t>public</a:t>
            </a:r>
            <a:r>
              <a:rPr lang="fi-FI" sz="2000" dirty="0" smtClean="0"/>
              <a:t> </a:t>
            </a:r>
            <a:r>
              <a:rPr lang="fi-FI" sz="2000" dirty="0" err="1" smtClean="0"/>
              <a:t>buyers’s</a:t>
            </a:r>
            <a:r>
              <a:rPr lang="fi-FI" sz="2000" dirty="0" smtClean="0"/>
              <a:t> </a:t>
            </a:r>
            <a:r>
              <a:rPr lang="fi-FI" sz="2000" dirty="0" err="1" smtClean="0"/>
              <a:t>awareness</a:t>
            </a:r>
            <a:r>
              <a:rPr lang="fi-FI" sz="2000" dirty="0" smtClean="0"/>
              <a:t> and </a:t>
            </a:r>
            <a:r>
              <a:rPr lang="fi-FI" sz="2000" dirty="0" err="1" smtClean="0"/>
              <a:t>service</a:t>
            </a:r>
            <a:r>
              <a:rPr lang="fi-FI" sz="2000" dirty="0" smtClean="0"/>
              <a:t> </a:t>
            </a:r>
            <a:r>
              <a:rPr lang="fi-FI" sz="2000" dirty="0" err="1" smtClean="0"/>
              <a:t>offering</a:t>
            </a:r>
            <a:r>
              <a:rPr lang="fi-FI" sz="2000" dirty="0" smtClean="0"/>
              <a:t> </a:t>
            </a:r>
            <a:r>
              <a:rPr lang="fi-FI" sz="2000" dirty="0" err="1" smtClean="0"/>
              <a:t>support</a:t>
            </a:r>
            <a:endParaRPr lang="fi-FI" sz="2000" dirty="0" smtClean="0"/>
          </a:p>
          <a:p>
            <a:r>
              <a:rPr lang="fi-FI" sz="2000" dirty="0" smtClean="0"/>
              <a:t>Central </a:t>
            </a:r>
            <a:r>
              <a:rPr lang="fi-FI" sz="2000" dirty="0" err="1" smtClean="0"/>
              <a:t>service</a:t>
            </a:r>
            <a:r>
              <a:rPr lang="fi-FI" sz="2000" dirty="0" smtClean="0"/>
              <a:t> </a:t>
            </a:r>
            <a:r>
              <a:rPr lang="fi-FI" sz="2000" dirty="0" err="1" smtClean="0"/>
              <a:t>provider</a:t>
            </a:r>
            <a:r>
              <a:rPr lang="fi-FI" sz="2000" dirty="0" smtClean="0"/>
              <a:t> to </a:t>
            </a:r>
            <a:r>
              <a:rPr lang="fi-FI" sz="2000" dirty="0" err="1" smtClean="0"/>
              <a:t>coordinate</a:t>
            </a:r>
            <a:r>
              <a:rPr lang="fi-FI" sz="2000" dirty="0" smtClean="0"/>
              <a:t> </a:t>
            </a:r>
            <a:r>
              <a:rPr lang="fi-FI" sz="2000" dirty="0" err="1" smtClean="0"/>
              <a:t>implementation</a:t>
            </a:r>
            <a:r>
              <a:rPr lang="fi-FI" sz="2000" dirty="0" smtClean="0"/>
              <a:t> of </a:t>
            </a:r>
            <a:r>
              <a:rPr lang="fi-FI" sz="2000" dirty="0" err="1" smtClean="0"/>
              <a:t>policies</a:t>
            </a:r>
            <a:endParaRPr lang="fi-FI" sz="2000" dirty="0" smtClean="0"/>
          </a:p>
          <a:p>
            <a:r>
              <a:rPr lang="fi-FI" sz="2000" dirty="0" err="1" smtClean="0"/>
              <a:t>Tasks</a:t>
            </a:r>
            <a:r>
              <a:rPr lang="fi-FI" sz="2000" dirty="0" smtClean="0"/>
              <a:t>: </a:t>
            </a:r>
            <a:r>
              <a:rPr lang="fi-FI" sz="2000" dirty="0" err="1" smtClean="0"/>
              <a:t>identify</a:t>
            </a:r>
            <a:r>
              <a:rPr lang="fi-FI" sz="2000" dirty="0" smtClean="0"/>
              <a:t> </a:t>
            </a:r>
            <a:r>
              <a:rPr lang="fi-FI" sz="2000" dirty="0" err="1" smtClean="0"/>
              <a:t>demand</a:t>
            </a:r>
            <a:r>
              <a:rPr lang="fi-FI" sz="2000" dirty="0" smtClean="0"/>
              <a:t> and </a:t>
            </a:r>
            <a:r>
              <a:rPr lang="fi-FI" sz="2000" dirty="0" err="1" smtClean="0"/>
              <a:t>strategic</a:t>
            </a:r>
            <a:r>
              <a:rPr lang="fi-FI" sz="2000" dirty="0" smtClean="0"/>
              <a:t> </a:t>
            </a:r>
            <a:r>
              <a:rPr lang="fi-FI" sz="2000" dirty="0" err="1" smtClean="0"/>
              <a:t>sectors</a:t>
            </a:r>
            <a:r>
              <a:rPr lang="fi-FI" sz="2000" dirty="0" smtClean="0"/>
              <a:t>, </a:t>
            </a:r>
            <a:r>
              <a:rPr lang="fi-FI" sz="2000" dirty="0" err="1" smtClean="0"/>
              <a:t>invite</a:t>
            </a:r>
            <a:r>
              <a:rPr lang="fi-FI" sz="2000" dirty="0" smtClean="0"/>
              <a:t> </a:t>
            </a:r>
            <a:r>
              <a:rPr lang="fi-FI" sz="2000" dirty="0" err="1" smtClean="0"/>
              <a:t>innovation</a:t>
            </a:r>
            <a:r>
              <a:rPr lang="fi-FI" sz="2000" dirty="0" smtClean="0"/>
              <a:t> </a:t>
            </a:r>
            <a:r>
              <a:rPr lang="fi-FI" sz="2000" dirty="0" err="1" smtClean="0"/>
              <a:t>procurement</a:t>
            </a:r>
            <a:r>
              <a:rPr lang="fi-FI" sz="2000" dirty="0" smtClean="0"/>
              <a:t> </a:t>
            </a:r>
            <a:r>
              <a:rPr lang="fi-FI" sz="2000" dirty="0" err="1" smtClean="0"/>
              <a:t>plans</a:t>
            </a:r>
            <a:r>
              <a:rPr lang="fi-FI" sz="2000" dirty="0" smtClean="0"/>
              <a:t> and </a:t>
            </a:r>
            <a:r>
              <a:rPr lang="fi-FI" sz="2000" dirty="0" err="1" smtClean="0"/>
              <a:t>support</a:t>
            </a:r>
            <a:r>
              <a:rPr lang="fi-FI" sz="2000" dirty="0" smtClean="0"/>
              <a:t>  management, </a:t>
            </a:r>
            <a:r>
              <a:rPr lang="fi-FI" sz="2000" dirty="0" err="1" smtClean="0"/>
              <a:t>publish</a:t>
            </a:r>
            <a:r>
              <a:rPr lang="fi-FI" sz="2000" dirty="0" smtClean="0"/>
              <a:t> </a:t>
            </a:r>
            <a:r>
              <a:rPr lang="fi-FI" sz="2000" dirty="0" err="1" smtClean="0"/>
              <a:t>plans</a:t>
            </a:r>
            <a:r>
              <a:rPr lang="fi-FI" sz="2000" dirty="0" smtClean="0"/>
              <a:t> and </a:t>
            </a:r>
            <a:r>
              <a:rPr lang="fi-FI" sz="2000" dirty="0" err="1" smtClean="0"/>
              <a:t>targets</a:t>
            </a:r>
            <a:r>
              <a:rPr lang="fi-FI" sz="2000" dirty="0" smtClean="0"/>
              <a:t>, </a:t>
            </a:r>
            <a:r>
              <a:rPr lang="fi-FI" sz="2000" dirty="0" err="1" smtClean="0"/>
              <a:t>networking</a:t>
            </a:r>
            <a:r>
              <a:rPr lang="fi-FI" sz="2000" dirty="0" smtClean="0"/>
              <a:t> and </a:t>
            </a:r>
            <a:r>
              <a:rPr lang="fi-FI" sz="2000" dirty="0" err="1" smtClean="0"/>
              <a:t>knowledge</a:t>
            </a:r>
            <a:r>
              <a:rPr lang="fi-FI" sz="2000" dirty="0" smtClean="0"/>
              <a:t> </a:t>
            </a:r>
            <a:r>
              <a:rPr lang="fi-FI" sz="2000" dirty="0" err="1" smtClean="0"/>
              <a:t>sharing</a:t>
            </a:r>
            <a:r>
              <a:rPr lang="fi-FI" sz="2000" dirty="0" smtClean="0"/>
              <a:t>, general and </a:t>
            </a:r>
            <a:r>
              <a:rPr lang="fi-FI" sz="2000" dirty="0" err="1" smtClean="0"/>
              <a:t>legal</a:t>
            </a:r>
            <a:r>
              <a:rPr lang="fi-FI" sz="2000" dirty="0" smtClean="0"/>
              <a:t> </a:t>
            </a:r>
            <a:r>
              <a:rPr lang="fi-FI" sz="2000" dirty="0" err="1" smtClean="0"/>
              <a:t>support</a:t>
            </a:r>
            <a:r>
              <a:rPr lang="fi-FI" sz="2000" dirty="0" smtClean="0"/>
              <a:t>, </a:t>
            </a:r>
            <a:r>
              <a:rPr lang="fi-FI" sz="2000" dirty="0" err="1" smtClean="0"/>
              <a:t>assessment</a:t>
            </a:r>
            <a:r>
              <a:rPr lang="fi-FI" sz="2000" dirty="0" smtClean="0"/>
              <a:t> </a:t>
            </a:r>
            <a:r>
              <a:rPr lang="fi-FI" sz="2000" dirty="0" err="1" smtClean="0"/>
              <a:t>tools</a:t>
            </a:r>
            <a:r>
              <a:rPr lang="fi-FI" sz="2000" dirty="0" smtClean="0"/>
              <a:t> </a:t>
            </a:r>
          </a:p>
          <a:p>
            <a:pPr lvl="1"/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> 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None/>
            </a:pPr>
            <a:r>
              <a:rPr lang="fi-FI" dirty="0" smtClean="0"/>
              <a:t>         </a:t>
            </a:r>
            <a:r>
              <a:rPr lang="fi-FI" sz="2800" b="1" dirty="0" smtClean="0"/>
              <a:t>FINLAND</a:t>
            </a:r>
          </a:p>
          <a:p>
            <a:r>
              <a:rPr lang="fi-FI" sz="1800" dirty="0" smtClean="0"/>
              <a:t>Tekes </a:t>
            </a:r>
            <a:r>
              <a:rPr lang="fi-FI" sz="1800" dirty="0" err="1" smtClean="0"/>
              <a:t>Smart</a:t>
            </a:r>
            <a:r>
              <a:rPr lang="fi-FI" sz="1800" dirty="0" smtClean="0"/>
              <a:t> Procurement </a:t>
            </a:r>
            <a:r>
              <a:rPr lang="fi-FI" sz="1800" dirty="0" err="1" smtClean="0"/>
              <a:t>programme</a:t>
            </a:r>
            <a:r>
              <a:rPr lang="fi-FI" sz="1800" dirty="0" smtClean="0"/>
              <a:t>: </a:t>
            </a:r>
            <a:r>
              <a:rPr lang="fi-FI" sz="1800" dirty="0" err="1" smtClean="0"/>
              <a:t>analyse</a:t>
            </a:r>
            <a:r>
              <a:rPr lang="fi-FI" sz="1800" dirty="0" smtClean="0"/>
              <a:t> </a:t>
            </a:r>
            <a:r>
              <a:rPr lang="fi-FI" sz="1800" dirty="0" err="1" smtClean="0"/>
              <a:t>potential</a:t>
            </a:r>
            <a:r>
              <a:rPr lang="fi-FI" sz="1800" dirty="0" smtClean="0"/>
              <a:t> </a:t>
            </a:r>
            <a:r>
              <a:rPr lang="fi-FI" sz="1800" dirty="0" err="1" smtClean="0"/>
              <a:t>demand/markets</a:t>
            </a:r>
            <a:r>
              <a:rPr lang="fi-FI" sz="1800" dirty="0" smtClean="0"/>
              <a:t> and </a:t>
            </a:r>
            <a:r>
              <a:rPr lang="fi-FI" sz="1800" dirty="0" err="1" smtClean="0"/>
              <a:t>strategic</a:t>
            </a:r>
            <a:r>
              <a:rPr lang="fi-FI" sz="1800" dirty="0" smtClean="0"/>
              <a:t> </a:t>
            </a:r>
            <a:r>
              <a:rPr lang="fi-FI" sz="1800" dirty="0" err="1" smtClean="0"/>
              <a:t>sectors</a:t>
            </a:r>
            <a:r>
              <a:rPr lang="fi-FI" sz="1800" dirty="0" smtClean="0"/>
              <a:t>, </a:t>
            </a:r>
            <a:r>
              <a:rPr lang="fi-FI" sz="1800" dirty="0" err="1" smtClean="0"/>
              <a:t>networking</a:t>
            </a:r>
            <a:r>
              <a:rPr lang="fi-FI" sz="1800" dirty="0" smtClean="0"/>
              <a:t>, </a:t>
            </a:r>
            <a:r>
              <a:rPr lang="fi-FI" sz="1800" dirty="0" err="1" smtClean="0"/>
              <a:t>knowledge</a:t>
            </a:r>
            <a:r>
              <a:rPr lang="fi-FI" sz="1800" dirty="0" smtClean="0"/>
              <a:t> </a:t>
            </a:r>
            <a:r>
              <a:rPr lang="fi-FI" sz="1800" dirty="0" err="1" smtClean="0"/>
              <a:t>sharing</a:t>
            </a:r>
            <a:r>
              <a:rPr lang="fi-FI" sz="1800" dirty="0" smtClean="0"/>
              <a:t>, </a:t>
            </a:r>
            <a:r>
              <a:rPr lang="fi-FI" sz="1800" dirty="0" err="1" smtClean="0"/>
              <a:t>training</a:t>
            </a:r>
            <a:r>
              <a:rPr lang="fi-FI" sz="1800" dirty="0" smtClean="0"/>
              <a:t>, </a:t>
            </a:r>
            <a:r>
              <a:rPr lang="fi-FI" sz="1800" dirty="0" err="1" smtClean="0"/>
              <a:t>financing</a:t>
            </a:r>
            <a:r>
              <a:rPr lang="fi-FI" sz="1800" dirty="0" smtClean="0"/>
              <a:t> </a:t>
            </a:r>
          </a:p>
          <a:p>
            <a:r>
              <a:rPr lang="fi-FI" sz="1800" dirty="0" err="1" smtClean="0"/>
              <a:t>Motiva</a:t>
            </a:r>
            <a:r>
              <a:rPr lang="fi-FI" sz="1800" dirty="0" smtClean="0"/>
              <a:t> help </a:t>
            </a:r>
            <a:r>
              <a:rPr lang="fi-FI" sz="1800" dirty="0" err="1" smtClean="0"/>
              <a:t>desk</a:t>
            </a:r>
            <a:r>
              <a:rPr lang="fi-FI" sz="1800" dirty="0" smtClean="0"/>
              <a:t> for </a:t>
            </a:r>
            <a:r>
              <a:rPr lang="fi-FI" sz="1800" dirty="0" err="1" smtClean="0"/>
              <a:t>sustainable</a:t>
            </a:r>
            <a:r>
              <a:rPr lang="fi-FI" sz="1800" dirty="0" smtClean="0"/>
              <a:t> and </a:t>
            </a:r>
            <a:r>
              <a:rPr lang="fi-FI" sz="1800" dirty="0" err="1" smtClean="0"/>
              <a:t>cleantech</a:t>
            </a:r>
            <a:r>
              <a:rPr lang="fi-FI" sz="1800" dirty="0" smtClean="0"/>
              <a:t> </a:t>
            </a:r>
            <a:r>
              <a:rPr lang="fi-FI" sz="1800" dirty="0" err="1" smtClean="0"/>
              <a:t>procurement</a:t>
            </a:r>
            <a:r>
              <a:rPr lang="fi-FI" sz="1800" dirty="0" smtClean="0"/>
              <a:t> (</a:t>
            </a:r>
            <a:r>
              <a:rPr lang="fi-FI" sz="1800" dirty="0" err="1" smtClean="0"/>
              <a:t>assistance</a:t>
            </a:r>
            <a:r>
              <a:rPr lang="fi-FI" sz="1800" dirty="0" smtClean="0"/>
              <a:t>, </a:t>
            </a:r>
            <a:r>
              <a:rPr lang="fi-FI" sz="1800" dirty="0" err="1" smtClean="0"/>
              <a:t>tools</a:t>
            </a:r>
            <a:r>
              <a:rPr lang="fi-FI" sz="1800" dirty="0" smtClean="0"/>
              <a:t>, </a:t>
            </a:r>
            <a:r>
              <a:rPr lang="fi-FI" sz="1800" dirty="0" err="1" smtClean="0"/>
              <a:t>networking</a:t>
            </a:r>
            <a:r>
              <a:rPr lang="fi-FI" sz="1800" dirty="0" smtClean="0"/>
              <a:t>)</a:t>
            </a:r>
          </a:p>
          <a:p>
            <a:r>
              <a:rPr lang="fi-FI" sz="1800" dirty="0" err="1" smtClean="0"/>
              <a:t>Sector</a:t>
            </a:r>
            <a:r>
              <a:rPr lang="fi-FI" sz="1800" dirty="0" smtClean="0"/>
              <a:t> </a:t>
            </a:r>
            <a:r>
              <a:rPr lang="fi-FI" sz="1800" dirty="0" err="1" smtClean="0"/>
              <a:t>strategies</a:t>
            </a:r>
            <a:r>
              <a:rPr lang="fi-FI" sz="1800" dirty="0" smtClean="0"/>
              <a:t> and </a:t>
            </a:r>
            <a:r>
              <a:rPr lang="fi-FI" sz="1800" dirty="0" err="1" smtClean="0"/>
              <a:t>programmes</a:t>
            </a:r>
            <a:endParaRPr lang="fi-FI" sz="1800" dirty="0" smtClean="0"/>
          </a:p>
          <a:p>
            <a:r>
              <a:rPr lang="fi-FI" sz="1800" dirty="0" smtClean="0"/>
              <a:t>Innovation </a:t>
            </a:r>
            <a:r>
              <a:rPr lang="fi-FI" sz="1800" dirty="0" err="1" smtClean="0"/>
              <a:t>procurement</a:t>
            </a:r>
            <a:r>
              <a:rPr lang="fi-FI" sz="1800" dirty="0" smtClean="0"/>
              <a:t> </a:t>
            </a:r>
            <a:r>
              <a:rPr lang="fi-FI" sz="1800" dirty="0" err="1" smtClean="0"/>
              <a:t>strategies/road</a:t>
            </a:r>
            <a:r>
              <a:rPr lang="fi-FI" sz="1800" dirty="0" smtClean="0"/>
              <a:t> </a:t>
            </a:r>
            <a:r>
              <a:rPr lang="fi-FI" sz="1800" dirty="0" err="1" smtClean="0"/>
              <a:t>maps</a:t>
            </a:r>
            <a:r>
              <a:rPr lang="fi-FI" sz="1800" dirty="0" smtClean="0"/>
              <a:t> in </a:t>
            </a:r>
            <a:r>
              <a:rPr lang="fi-FI" sz="1800" dirty="0" err="1" smtClean="0"/>
              <a:t>cities</a:t>
            </a:r>
            <a:r>
              <a:rPr lang="fi-FI" sz="1800" dirty="0" smtClean="0"/>
              <a:t> (</a:t>
            </a:r>
            <a:r>
              <a:rPr lang="fi-FI" sz="1800" dirty="0" err="1" smtClean="0"/>
              <a:t>e.g</a:t>
            </a:r>
            <a:r>
              <a:rPr lang="fi-FI" sz="1800" dirty="0" smtClean="0"/>
              <a:t>. Tampere) </a:t>
            </a:r>
          </a:p>
          <a:p>
            <a:r>
              <a:rPr lang="fi-FI" sz="1800" dirty="0" smtClean="0"/>
              <a:t>”</a:t>
            </a:r>
            <a:r>
              <a:rPr lang="fi-FI" sz="1800" dirty="0" err="1" smtClean="0"/>
              <a:t>Innovillage</a:t>
            </a:r>
            <a:r>
              <a:rPr lang="fi-FI" sz="1800" dirty="0" smtClean="0"/>
              <a:t>” </a:t>
            </a:r>
            <a:r>
              <a:rPr lang="fi-FI" sz="1800" dirty="0" err="1" smtClean="0"/>
              <a:t>e-platform</a:t>
            </a:r>
            <a:r>
              <a:rPr lang="fi-FI" sz="1800" dirty="0" smtClean="0"/>
              <a:t> </a:t>
            </a:r>
            <a:r>
              <a:rPr lang="fi-FI" sz="1800" dirty="0" smtClean="0"/>
              <a:t>in </a:t>
            </a:r>
            <a:r>
              <a:rPr lang="fi-FI" sz="1800" dirty="0" err="1" smtClean="0"/>
              <a:t>health</a:t>
            </a:r>
            <a:r>
              <a:rPr lang="fi-FI" sz="1800" dirty="0" smtClean="0"/>
              <a:t> </a:t>
            </a:r>
            <a:r>
              <a:rPr lang="fi-FI" sz="1800" dirty="0" err="1" smtClean="0"/>
              <a:t>area</a:t>
            </a:r>
            <a:r>
              <a:rPr lang="fi-FI" sz="1800" dirty="0" smtClean="0"/>
              <a:t> (</a:t>
            </a:r>
            <a:r>
              <a:rPr lang="fi-FI" sz="1800" dirty="0" err="1" smtClean="0"/>
              <a:t>tools</a:t>
            </a:r>
            <a:r>
              <a:rPr lang="fi-FI" sz="1800" dirty="0" smtClean="0"/>
              <a:t>, </a:t>
            </a:r>
            <a:r>
              <a:rPr lang="fi-FI" sz="1800" dirty="0" err="1" smtClean="0"/>
              <a:t>networking</a:t>
            </a:r>
            <a:r>
              <a:rPr lang="fi-FI" sz="1800" dirty="0" smtClean="0"/>
              <a:t>, </a:t>
            </a:r>
            <a:r>
              <a:rPr lang="fi-FI" sz="1800" dirty="0" err="1" smtClean="0"/>
              <a:t>sharing</a:t>
            </a:r>
            <a:r>
              <a:rPr lang="fi-FI" sz="1800" dirty="0" smtClean="0"/>
              <a:t> </a:t>
            </a:r>
            <a:r>
              <a:rPr lang="fi-FI" sz="1800" dirty="0" err="1" smtClean="0"/>
              <a:t>information</a:t>
            </a:r>
            <a:r>
              <a:rPr lang="fi-FI" sz="1800" dirty="0" smtClean="0"/>
              <a:t>)</a:t>
            </a:r>
          </a:p>
          <a:p>
            <a:endParaRPr lang="fi-FI" sz="190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C5147-BC72-4425-A29A-1807CE366A7E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ERAC </a:t>
            </a:r>
            <a:r>
              <a:rPr lang="fi-FI" dirty="0" err="1" smtClean="0"/>
              <a:t>Report</a:t>
            </a:r>
            <a:r>
              <a:rPr lang="fi-FI" dirty="0" smtClean="0"/>
              <a:t>: </a:t>
            </a:r>
            <a:r>
              <a:rPr lang="fi-FI" dirty="0" err="1" smtClean="0"/>
              <a:t>Recommendation</a:t>
            </a:r>
            <a:r>
              <a:rPr lang="fi-FI" dirty="0" smtClean="0"/>
              <a:t> 3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		 </a:t>
            </a:r>
            <a:r>
              <a:rPr lang="fi-FI" b="1" dirty="0" smtClean="0"/>
              <a:t>ERAC </a:t>
            </a:r>
          </a:p>
          <a:p>
            <a:r>
              <a:rPr lang="fi-FI" dirty="0" smtClean="0"/>
              <a:t>Financial </a:t>
            </a:r>
            <a:r>
              <a:rPr lang="fi-FI" dirty="0" err="1" smtClean="0"/>
              <a:t>incentives</a:t>
            </a:r>
            <a:r>
              <a:rPr lang="fi-FI" dirty="0" smtClean="0"/>
              <a:t> (</a:t>
            </a:r>
            <a:r>
              <a:rPr lang="fi-FI" dirty="0" err="1" smtClean="0"/>
              <a:t>grants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loans</a:t>
            </a:r>
            <a:r>
              <a:rPr lang="fi-FI" dirty="0" smtClean="0"/>
              <a:t>)</a:t>
            </a:r>
          </a:p>
          <a:p>
            <a:pPr lvl="1"/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comprehensive</a:t>
            </a:r>
            <a:r>
              <a:rPr lang="fi-FI" dirty="0" smtClean="0"/>
              <a:t> set of </a:t>
            </a:r>
            <a:r>
              <a:rPr lang="fi-FI" dirty="0" err="1" smtClean="0"/>
              <a:t>financial</a:t>
            </a:r>
            <a:r>
              <a:rPr lang="fi-FI" dirty="0" smtClean="0"/>
              <a:t> </a:t>
            </a:r>
            <a:r>
              <a:rPr lang="fi-FI" dirty="0" err="1" smtClean="0"/>
              <a:t>incentives</a:t>
            </a:r>
            <a:endParaRPr lang="fi-FI" dirty="0" smtClean="0"/>
          </a:p>
          <a:p>
            <a:pPr lvl="1"/>
            <a:r>
              <a:rPr lang="fi-FI" dirty="0" smtClean="0"/>
              <a:t>To </a:t>
            </a:r>
            <a:r>
              <a:rPr lang="fi-FI" dirty="0" err="1" smtClean="0"/>
              <a:t>encourage</a:t>
            </a:r>
            <a:r>
              <a:rPr lang="fi-FI" dirty="0" smtClean="0"/>
              <a:t> as </a:t>
            </a:r>
            <a:r>
              <a:rPr lang="fi-FI" dirty="0" err="1" smtClean="0"/>
              <a:t>well</a:t>
            </a:r>
            <a:r>
              <a:rPr lang="fi-FI" dirty="0" smtClean="0"/>
              <a:t> as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companies</a:t>
            </a:r>
            <a:r>
              <a:rPr lang="fi-FI" dirty="0" smtClean="0"/>
              <a:t> and </a:t>
            </a:r>
            <a:r>
              <a:rPr lang="fi-FI" dirty="0" err="1" smtClean="0"/>
              <a:t>sme’s</a:t>
            </a:r>
            <a:r>
              <a:rPr lang="fi-FI" dirty="0" smtClean="0"/>
              <a:t> 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None/>
            </a:pPr>
            <a:r>
              <a:rPr lang="fi-FI" dirty="0" smtClean="0"/>
              <a:t>		</a:t>
            </a:r>
            <a:r>
              <a:rPr lang="fi-FI" sz="2800" dirty="0" smtClean="0"/>
              <a:t>   </a:t>
            </a:r>
            <a:r>
              <a:rPr lang="fi-FI" sz="2800" b="1" dirty="0" smtClean="0"/>
              <a:t>FINLAND </a:t>
            </a:r>
          </a:p>
          <a:p>
            <a:r>
              <a:rPr lang="fi-FI" sz="2000" dirty="0" smtClean="0"/>
              <a:t>Tekes </a:t>
            </a:r>
            <a:r>
              <a:rPr lang="fi-FI" sz="2000" dirty="0" err="1" smtClean="0"/>
              <a:t>financing</a:t>
            </a:r>
            <a:r>
              <a:rPr lang="fi-FI" sz="2000" dirty="0" smtClean="0"/>
              <a:t> </a:t>
            </a:r>
            <a:r>
              <a:rPr lang="fi-FI" sz="2000" dirty="0" err="1" smtClean="0"/>
              <a:t>instrument</a:t>
            </a:r>
            <a:r>
              <a:rPr lang="fi-FI" sz="2000" dirty="0" smtClean="0"/>
              <a:t> for PPI </a:t>
            </a:r>
            <a:r>
              <a:rPr lang="fi-FI" sz="2000" dirty="0" smtClean="0"/>
              <a:t> </a:t>
            </a:r>
            <a:r>
              <a:rPr lang="fi-FI" sz="2000" dirty="0" smtClean="0"/>
              <a:t>2009 – </a:t>
            </a:r>
          </a:p>
          <a:p>
            <a:r>
              <a:rPr lang="fi-FI" sz="2000" dirty="0" smtClean="0"/>
              <a:t>Tekes </a:t>
            </a:r>
            <a:r>
              <a:rPr lang="fi-FI" sz="2000" dirty="0" err="1" smtClean="0"/>
              <a:t>Smart</a:t>
            </a:r>
            <a:r>
              <a:rPr lang="fi-FI" sz="2000" dirty="0" smtClean="0"/>
              <a:t> </a:t>
            </a:r>
            <a:r>
              <a:rPr lang="fi-FI" sz="2000" dirty="0" err="1" smtClean="0"/>
              <a:t>procurement</a:t>
            </a:r>
            <a:r>
              <a:rPr lang="fi-FI" sz="2000" dirty="0" smtClean="0"/>
              <a:t> </a:t>
            </a:r>
            <a:r>
              <a:rPr lang="fi-FI" sz="2000" dirty="0" err="1" smtClean="0"/>
              <a:t>programme</a:t>
            </a:r>
            <a:r>
              <a:rPr lang="fi-FI" sz="2000" dirty="0" smtClean="0"/>
              <a:t> (2013-2016) </a:t>
            </a:r>
          </a:p>
          <a:p>
            <a:pPr lvl="1"/>
            <a:r>
              <a:rPr lang="fi-FI" sz="1600" dirty="0" smtClean="0"/>
              <a:t>PPI </a:t>
            </a:r>
            <a:r>
              <a:rPr lang="fi-FI" sz="1600" dirty="0" smtClean="0"/>
              <a:t>to </a:t>
            </a:r>
            <a:r>
              <a:rPr lang="fi-FI" sz="1600" dirty="0" err="1" smtClean="0"/>
              <a:t>be</a:t>
            </a:r>
            <a:r>
              <a:rPr lang="fi-FI" sz="1600" dirty="0" smtClean="0"/>
              <a:t> </a:t>
            </a:r>
            <a:r>
              <a:rPr lang="fi-FI" sz="1600" dirty="0" err="1" smtClean="0"/>
              <a:t>ambitious</a:t>
            </a:r>
            <a:r>
              <a:rPr lang="fi-FI" sz="1600" dirty="0" smtClean="0"/>
              <a:t> </a:t>
            </a:r>
            <a:r>
              <a:rPr lang="fi-FI" sz="1600" dirty="0" err="1" smtClean="0"/>
              <a:t>enough</a:t>
            </a:r>
            <a:r>
              <a:rPr lang="fi-FI" sz="1600" dirty="0" smtClean="0"/>
              <a:t> to </a:t>
            </a:r>
            <a:r>
              <a:rPr lang="fi-FI" sz="1600" dirty="0" err="1" smtClean="0"/>
              <a:t>create</a:t>
            </a:r>
            <a:r>
              <a:rPr lang="fi-FI" sz="1600" dirty="0" smtClean="0"/>
              <a:t> </a:t>
            </a:r>
            <a:r>
              <a:rPr lang="fi-FI" sz="1600" dirty="0" err="1" smtClean="0"/>
              <a:t>market/sector</a:t>
            </a:r>
            <a:r>
              <a:rPr lang="fi-FI" sz="1600" dirty="0" smtClean="0"/>
              <a:t> </a:t>
            </a:r>
            <a:r>
              <a:rPr lang="fi-FI" sz="1600" dirty="0" err="1" smtClean="0"/>
              <a:t>impact</a:t>
            </a:r>
            <a:endParaRPr lang="fi-FI" sz="1600" dirty="0" smtClean="0"/>
          </a:p>
          <a:p>
            <a:pPr lvl="1"/>
            <a:r>
              <a:rPr lang="fi-FI" sz="1600" dirty="0" err="1" smtClean="0"/>
              <a:t>Financing</a:t>
            </a:r>
            <a:r>
              <a:rPr lang="fi-FI" sz="1600" dirty="0" smtClean="0"/>
              <a:t> </a:t>
            </a:r>
            <a:r>
              <a:rPr lang="fi-FI" sz="1600" dirty="0" err="1" smtClean="0"/>
              <a:t>covers</a:t>
            </a:r>
            <a:r>
              <a:rPr lang="fi-FI" sz="1600" dirty="0" smtClean="0"/>
              <a:t> 50% of </a:t>
            </a:r>
            <a:r>
              <a:rPr lang="fi-FI" sz="1600" dirty="0" err="1" smtClean="0"/>
              <a:t>total</a:t>
            </a:r>
            <a:r>
              <a:rPr lang="fi-FI" sz="1600" dirty="0" smtClean="0"/>
              <a:t> </a:t>
            </a:r>
            <a:r>
              <a:rPr lang="fi-FI" sz="1600" dirty="0" err="1" smtClean="0"/>
              <a:t>project</a:t>
            </a:r>
            <a:r>
              <a:rPr lang="fi-FI" sz="1600" dirty="0" smtClean="0"/>
              <a:t> </a:t>
            </a:r>
            <a:r>
              <a:rPr lang="fi-FI" sz="1600" dirty="0" err="1" smtClean="0"/>
              <a:t>planning</a:t>
            </a:r>
            <a:r>
              <a:rPr lang="fi-FI" sz="1600" dirty="0" smtClean="0"/>
              <a:t> </a:t>
            </a:r>
            <a:r>
              <a:rPr lang="fi-FI" sz="1600" dirty="0" err="1" smtClean="0"/>
              <a:t>costs</a:t>
            </a:r>
            <a:r>
              <a:rPr lang="fi-FI" sz="1600" dirty="0" smtClean="0"/>
              <a:t>,</a:t>
            </a:r>
          </a:p>
          <a:p>
            <a:pPr lvl="1"/>
            <a:r>
              <a:rPr lang="fi-FI" sz="1600" dirty="0" err="1" smtClean="0"/>
              <a:t>E</a:t>
            </a:r>
            <a:r>
              <a:rPr lang="fi-FI" sz="1600" dirty="0" err="1" smtClean="0"/>
              <a:t>ncourage</a:t>
            </a:r>
            <a:r>
              <a:rPr lang="fi-FI" sz="1600" dirty="0" smtClean="0"/>
              <a:t> </a:t>
            </a:r>
            <a:r>
              <a:rPr lang="fi-FI" sz="1600" dirty="0" err="1" smtClean="0"/>
              <a:t>active</a:t>
            </a:r>
            <a:r>
              <a:rPr lang="fi-FI" sz="1600" dirty="0" smtClean="0"/>
              <a:t> </a:t>
            </a:r>
            <a:r>
              <a:rPr lang="fi-FI" sz="1600" dirty="0" err="1" smtClean="0"/>
              <a:t>dialogue</a:t>
            </a:r>
            <a:r>
              <a:rPr lang="fi-FI" sz="1600" dirty="0" smtClean="0"/>
              <a:t> </a:t>
            </a:r>
            <a:r>
              <a:rPr lang="fi-FI" sz="1600" dirty="0" err="1" smtClean="0"/>
              <a:t>with</a:t>
            </a:r>
            <a:r>
              <a:rPr lang="fi-FI" sz="1600" dirty="0" smtClean="0"/>
              <a:t> </a:t>
            </a:r>
            <a:r>
              <a:rPr lang="fi-FI" sz="1600" dirty="0" err="1" smtClean="0"/>
              <a:t>potential</a:t>
            </a:r>
            <a:r>
              <a:rPr lang="fi-FI" sz="1600" dirty="0" smtClean="0"/>
              <a:t> </a:t>
            </a:r>
            <a:r>
              <a:rPr lang="fi-FI" sz="1600" dirty="0" err="1" smtClean="0"/>
              <a:t>tenderers</a:t>
            </a:r>
            <a:r>
              <a:rPr lang="fi-FI" sz="1600" dirty="0" smtClean="0"/>
              <a:t> and </a:t>
            </a:r>
            <a:r>
              <a:rPr lang="fi-FI" sz="1600" dirty="0" err="1" smtClean="0"/>
              <a:t>end-users</a:t>
            </a:r>
            <a:endParaRPr lang="fi-FI" sz="1600" dirty="0" smtClean="0"/>
          </a:p>
          <a:p>
            <a:pPr lvl="1"/>
            <a:r>
              <a:rPr lang="fi-FI" sz="1600" dirty="0" err="1" smtClean="0"/>
              <a:t>Strategic</a:t>
            </a:r>
            <a:r>
              <a:rPr lang="fi-FI" sz="1600" dirty="0" smtClean="0"/>
              <a:t> </a:t>
            </a:r>
            <a:r>
              <a:rPr lang="fi-FI" sz="1600" dirty="0" err="1" smtClean="0"/>
              <a:t>commitment</a:t>
            </a:r>
            <a:r>
              <a:rPr lang="fi-FI" sz="1600" dirty="0" smtClean="0"/>
              <a:t> of the </a:t>
            </a:r>
            <a:r>
              <a:rPr lang="fi-FI" sz="1600" dirty="0" err="1" smtClean="0"/>
              <a:t>contracting</a:t>
            </a:r>
            <a:r>
              <a:rPr lang="fi-FI" sz="1600" dirty="0" smtClean="0"/>
              <a:t> </a:t>
            </a:r>
            <a:r>
              <a:rPr lang="fi-FI" sz="1600" dirty="0" err="1" smtClean="0"/>
              <a:t>authority</a:t>
            </a:r>
            <a:r>
              <a:rPr lang="fi-FI" sz="1600" dirty="0" smtClean="0"/>
              <a:t> is </a:t>
            </a:r>
            <a:r>
              <a:rPr lang="fi-FI" sz="1600" dirty="0" err="1" smtClean="0"/>
              <a:t>expected</a:t>
            </a:r>
            <a:endParaRPr lang="fi-FI" sz="1600" dirty="0" smtClean="0"/>
          </a:p>
          <a:p>
            <a:pPr lvl="1"/>
            <a:r>
              <a:rPr lang="fi-FI" sz="1600" dirty="0" smtClean="0"/>
              <a:t>PCP </a:t>
            </a:r>
            <a:r>
              <a:rPr lang="fi-FI" sz="1600" dirty="0" err="1" smtClean="0"/>
              <a:t>also</a:t>
            </a:r>
            <a:r>
              <a:rPr lang="fi-FI" sz="1600" dirty="0" smtClean="0"/>
              <a:t> </a:t>
            </a:r>
            <a:r>
              <a:rPr lang="fi-FI" sz="1600" dirty="0" err="1" smtClean="0"/>
              <a:t>financed</a:t>
            </a:r>
            <a:endParaRPr lang="fi-FI" sz="1600" dirty="0" smtClean="0"/>
          </a:p>
          <a:p>
            <a:r>
              <a:rPr lang="fi-FI" sz="2000" dirty="0" err="1" smtClean="0"/>
              <a:t>Sector</a:t>
            </a:r>
            <a:r>
              <a:rPr lang="fi-FI" sz="2000" dirty="0" smtClean="0"/>
              <a:t> </a:t>
            </a:r>
            <a:r>
              <a:rPr lang="fi-FI" sz="2000" dirty="0" err="1" smtClean="0"/>
              <a:t>specific</a:t>
            </a:r>
            <a:r>
              <a:rPr lang="fi-FI" sz="2000" dirty="0" smtClean="0"/>
              <a:t> </a:t>
            </a:r>
            <a:r>
              <a:rPr lang="fi-FI" sz="2000" dirty="0" err="1" smtClean="0"/>
              <a:t>financing</a:t>
            </a:r>
            <a:r>
              <a:rPr lang="fi-FI" sz="2000" dirty="0" smtClean="0"/>
              <a:t> </a:t>
            </a:r>
            <a:r>
              <a:rPr lang="fi-FI" sz="2000" dirty="0" smtClean="0"/>
              <a:t> </a:t>
            </a:r>
            <a:endParaRPr lang="fi-FI" sz="2000" dirty="0" smtClean="0"/>
          </a:p>
          <a:p>
            <a:pPr>
              <a:buNone/>
            </a:pPr>
            <a:endParaRPr lang="fi-FI" sz="2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D72CC-092A-4593-9F3D-110ACEC9A74D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         </a:t>
            </a:r>
            <a:r>
              <a:rPr lang="fi-FI" dirty="0" err="1" smtClean="0"/>
              <a:t>Way</a:t>
            </a:r>
            <a:r>
              <a:rPr lang="fi-FI" dirty="0" smtClean="0"/>
              <a:t> </a:t>
            </a:r>
            <a:r>
              <a:rPr lang="fi-FI" dirty="0" err="1" smtClean="0"/>
              <a:t>forward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600" dirty="0" err="1" smtClean="0"/>
              <a:t>Government</a:t>
            </a:r>
            <a:r>
              <a:rPr lang="fi-FI" sz="2600" dirty="0" smtClean="0"/>
              <a:t> 5% PPI </a:t>
            </a:r>
            <a:r>
              <a:rPr lang="fi-FI" sz="2600" dirty="0" err="1" smtClean="0"/>
              <a:t>target</a:t>
            </a:r>
            <a:r>
              <a:rPr lang="fi-FI" sz="2600" dirty="0" smtClean="0"/>
              <a:t>  (</a:t>
            </a:r>
            <a:r>
              <a:rPr lang="fi-FI" sz="2600" dirty="0" err="1" smtClean="0"/>
              <a:t>May</a:t>
            </a:r>
            <a:r>
              <a:rPr lang="fi-FI" sz="2600" dirty="0" smtClean="0"/>
              <a:t> 2015): </a:t>
            </a:r>
            <a:r>
              <a:rPr lang="fi-FI" sz="2600" dirty="0" err="1" smtClean="0"/>
              <a:t>discussions</a:t>
            </a:r>
            <a:r>
              <a:rPr lang="fi-FI" sz="2600" dirty="0" smtClean="0"/>
              <a:t> </a:t>
            </a:r>
            <a:r>
              <a:rPr lang="fi-FI" sz="2600" dirty="0" err="1" smtClean="0"/>
              <a:t>on-going</a:t>
            </a:r>
            <a:r>
              <a:rPr lang="fi-FI" sz="2600" dirty="0" smtClean="0"/>
              <a:t>:  </a:t>
            </a:r>
          </a:p>
          <a:p>
            <a:pPr lvl="1"/>
            <a:r>
              <a:rPr lang="fi-FI" sz="2600" dirty="0" err="1" smtClean="0"/>
              <a:t>Lead</a:t>
            </a:r>
            <a:r>
              <a:rPr lang="fi-FI" sz="2600" dirty="0" smtClean="0"/>
              <a:t> </a:t>
            </a:r>
            <a:r>
              <a:rPr lang="fi-FI" sz="2600" dirty="0" err="1" smtClean="0"/>
              <a:t>procurers/sectors</a:t>
            </a:r>
            <a:r>
              <a:rPr lang="fi-FI" sz="2600" dirty="0" smtClean="0"/>
              <a:t>, </a:t>
            </a:r>
            <a:r>
              <a:rPr lang="fi-FI" sz="2600" dirty="0" err="1" smtClean="0"/>
              <a:t>future</a:t>
            </a:r>
            <a:r>
              <a:rPr lang="fi-FI" sz="2600" dirty="0" smtClean="0"/>
              <a:t> </a:t>
            </a:r>
            <a:r>
              <a:rPr lang="fi-FI" sz="2600" dirty="0" err="1" smtClean="0"/>
              <a:t>investments</a:t>
            </a:r>
            <a:r>
              <a:rPr lang="fi-FI" sz="2600" dirty="0" smtClean="0"/>
              <a:t> of </a:t>
            </a:r>
            <a:r>
              <a:rPr lang="fi-FI" sz="2600" dirty="0" err="1" smtClean="0"/>
              <a:t>cities</a:t>
            </a:r>
            <a:r>
              <a:rPr lang="fi-FI" sz="2600" dirty="0" smtClean="0"/>
              <a:t>, </a:t>
            </a:r>
            <a:r>
              <a:rPr lang="fi-FI" sz="2600" dirty="0" err="1" smtClean="0"/>
              <a:t>skills</a:t>
            </a:r>
            <a:r>
              <a:rPr lang="fi-FI" sz="2600" dirty="0" smtClean="0"/>
              <a:t> </a:t>
            </a:r>
            <a:r>
              <a:rPr lang="fi-FI" sz="2600" dirty="0" err="1" smtClean="0"/>
              <a:t>upgrade</a:t>
            </a:r>
            <a:r>
              <a:rPr lang="fi-FI" sz="2600" dirty="0" smtClean="0"/>
              <a:t>, </a:t>
            </a:r>
            <a:r>
              <a:rPr lang="fi-FI" sz="2600" dirty="0" err="1" smtClean="0"/>
              <a:t>support</a:t>
            </a:r>
            <a:r>
              <a:rPr lang="fi-FI" sz="2600" dirty="0" smtClean="0"/>
              <a:t>, definition, </a:t>
            </a:r>
            <a:r>
              <a:rPr lang="fi-FI" sz="2600" dirty="0" err="1" smtClean="0"/>
              <a:t>monitoring</a:t>
            </a:r>
            <a:endParaRPr lang="fi-FI" sz="2600" dirty="0" smtClean="0"/>
          </a:p>
          <a:p>
            <a:r>
              <a:rPr lang="fi-FI" sz="2600" dirty="0" err="1" smtClean="0"/>
              <a:t>Goverment</a:t>
            </a:r>
            <a:r>
              <a:rPr lang="fi-FI" sz="2600" dirty="0" smtClean="0"/>
              <a:t> </a:t>
            </a:r>
            <a:r>
              <a:rPr lang="fi-FI" sz="2600" dirty="0" err="1" smtClean="0"/>
              <a:t>strategic</a:t>
            </a:r>
            <a:r>
              <a:rPr lang="fi-FI" sz="2600" dirty="0" smtClean="0"/>
              <a:t> </a:t>
            </a:r>
            <a:r>
              <a:rPr lang="fi-FI" sz="2600" dirty="0" err="1" smtClean="0"/>
              <a:t>priorities</a:t>
            </a:r>
            <a:r>
              <a:rPr lang="fi-FI" sz="2600" dirty="0" smtClean="0"/>
              <a:t> (</a:t>
            </a:r>
            <a:r>
              <a:rPr lang="fi-FI" sz="2600" dirty="0" err="1" smtClean="0"/>
              <a:t>bio-economy</a:t>
            </a:r>
            <a:r>
              <a:rPr lang="fi-FI" sz="2600" dirty="0" smtClean="0"/>
              <a:t>, </a:t>
            </a:r>
            <a:r>
              <a:rPr lang="fi-FI" sz="2600" dirty="0" err="1" smtClean="0"/>
              <a:t>clean</a:t>
            </a:r>
            <a:r>
              <a:rPr lang="fi-FI" sz="2600" dirty="0" smtClean="0"/>
              <a:t> </a:t>
            </a:r>
            <a:r>
              <a:rPr lang="fi-FI" sz="2600" dirty="0" err="1" smtClean="0"/>
              <a:t>solutions</a:t>
            </a:r>
            <a:r>
              <a:rPr lang="fi-FI" sz="2600" dirty="0" smtClean="0"/>
              <a:t>, </a:t>
            </a:r>
            <a:r>
              <a:rPr lang="fi-FI" sz="2600" dirty="0" err="1" smtClean="0"/>
              <a:t>wellbeing/health</a:t>
            </a:r>
            <a:r>
              <a:rPr lang="fi-FI" sz="2600" dirty="0" smtClean="0"/>
              <a:t>, </a:t>
            </a:r>
            <a:r>
              <a:rPr lang="fi-FI" sz="2600" dirty="0" err="1" smtClean="0"/>
              <a:t>digitalisation</a:t>
            </a:r>
            <a:r>
              <a:rPr lang="fi-FI" sz="2600" dirty="0" smtClean="0"/>
              <a:t>) </a:t>
            </a:r>
            <a:endParaRPr lang="fi-FI" sz="2600" dirty="0" smtClean="0"/>
          </a:p>
          <a:p>
            <a:pPr lvl="1"/>
            <a:r>
              <a:rPr lang="fi-FI" sz="2600" dirty="0" err="1" smtClean="0"/>
              <a:t>How</a:t>
            </a:r>
            <a:r>
              <a:rPr lang="fi-FI" sz="2600" dirty="0" smtClean="0"/>
              <a:t> </a:t>
            </a:r>
            <a:r>
              <a:rPr lang="fi-FI" sz="2600" dirty="0" err="1" smtClean="0"/>
              <a:t>innovation</a:t>
            </a:r>
            <a:r>
              <a:rPr lang="fi-FI" sz="2600" dirty="0" smtClean="0"/>
              <a:t> </a:t>
            </a:r>
            <a:r>
              <a:rPr lang="fi-FI" sz="2600" dirty="0" err="1" smtClean="0"/>
              <a:t>procurement</a:t>
            </a:r>
            <a:r>
              <a:rPr lang="fi-FI" sz="2600" dirty="0" smtClean="0"/>
              <a:t> </a:t>
            </a:r>
            <a:r>
              <a:rPr lang="fi-FI" sz="2600" dirty="0" err="1" smtClean="0"/>
              <a:t>could</a:t>
            </a:r>
            <a:r>
              <a:rPr lang="fi-FI" sz="2600" dirty="0" smtClean="0"/>
              <a:t> </a:t>
            </a:r>
            <a:r>
              <a:rPr lang="fi-FI" sz="2600" dirty="0" err="1" smtClean="0"/>
              <a:t>be</a:t>
            </a:r>
            <a:r>
              <a:rPr lang="fi-FI" sz="2600" dirty="0" smtClean="0"/>
              <a:t> </a:t>
            </a:r>
            <a:r>
              <a:rPr lang="fi-FI" sz="2600" dirty="0" err="1" smtClean="0"/>
              <a:t>best</a:t>
            </a:r>
            <a:r>
              <a:rPr lang="fi-FI" sz="2600" dirty="0" smtClean="0"/>
              <a:t> </a:t>
            </a:r>
            <a:r>
              <a:rPr lang="fi-FI" sz="2600" dirty="0" err="1" smtClean="0"/>
              <a:t>harnessed</a:t>
            </a:r>
            <a:r>
              <a:rPr lang="fi-FI" sz="2600" dirty="0" smtClean="0"/>
              <a:t> to </a:t>
            </a:r>
            <a:r>
              <a:rPr lang="fi-FI" sz="2600" dirty="0" err="1" smtClean="0"/>
              <a:t>promote</a:t>
            </a:r>
            <a:r>
              <a:rPr lang="fi-FI" sz="2600" dirty="0" smtClean="0"/>
              <a:t> the </a:t>
            </a:r>
            <a:r>
              <a:rPr lang="fi-FI" sz="2600" dirty="0" err="1" smtClean="0"/>
              <a:t>Government</a:t>
            </a:r>
            <a:r>
              <a:rPr lang="fi-FI" sz="2600" dirty="0" smtClean="0"/>
              <a:t> </a:t>
            </a:r>
            <a:r>
              <a:rPr lang="fi-FI" sz="2600" dirty="0" err="1" smtClean="0"/>
              <a:t>priorities</a:t>
            </a:r>
            <a:r>
              <a:rPr lang="fi-FI" sz="2600" dirty="0" smtClean="0"/>
              <a:t>? </a:t>
            </a:r>
          </a:p>
          <a:p>
            <a:r>
              <a:rPr lang="fi-FI" sz="2600" dirty="0" err="1" smtClean="0"/>
              <a:t>More</a:t>
            </a:r>
            <a:r>
              <a:rPr lang="fi-FI" sz="2600" dirty="0" smtClean="0"/>
              <a:t> </a:t>
            </a:r>
            <a:r>
              <a:rPr lang="fi-FI" sz="2600" dirty="0" err="1" smtClean="0"/>
              <a:t>strategic</a:t>
            </a:r>
            <a:r>
              <a:rPr lang="fi-FI" sz="2600" dirty="0" smtClean="0"/>
              <a:t> </a:t>
            </a:r>
            <a:r>
              <a:rPr lang="fi-FI" sz="2600" dirty="0" err="1" smtClean="0"/>
              <a:t>use</a:t>
            </a:r>
            <a:r>
              <a:rPr lang="fi-FI" sz="2600" dirty="0" smtClean="0"/>
              <a:t> of </a:t>
            </a:r>
            <a:r>
              <a:rPr lang="fi-FI" sz="2600" dirty="0" err="1" smtClean="0"/>
              <a:t>Horizon</a:t>
            </a:r>
            <a:r>
              <a:rPr lang="fi-FI" sz="2600" dirty="0" smtClean="0"/>
              <a:t> 2020 to </a:t>
            </a:r>
            <a:r>
              <a:rPr lang="fi-FI" sz="2600" dirty="0" err="1" smtClean="0"/>
              <a:t>support</a:t>
            </a:r>
            <a:r>
              <a:rPr lang="fi-FI" sz="2600" dirty="0" smtClean="0"/>
              <a:t> </a:t>
            </a:r>
            <a:r>
              <a:rPr lang="fi-FI" sz="2600" dirty="0" err="1" smtClean="0"/>
              <a:t>different</a:t>
            </a:r>
            <a:r>
              <a:rPr lang="fi-FI" sz="2600" dirty="0" smtClean="0"/>
              <a:t> </a:t>
            </a:r>
            <a:r>
              <a:rPr lang="fi-FI" sz="2600" dirty="0" err="1" smtClean="0"/>
              <a:t>sector</a:t>
            </a:r>
            <a:r>
              <a:rPr lang="fi-FI" sz="2600" dirty="0" smtClean="0"/>
              <a:t> </a:t>
            </a:r>
            <a:r>
              <a:rPr lang="fi-FI" sz="2600" dirty="0" err="1" smtClean="0"/>
              <a:t>objectives</a:t>
            </a:r>
            <a:r>
              <a:rPr lang="fi-FI" sz="2600" dirty="0" smtClean="0"/>
              <a:t> </a:t>
            </a:r>
            <a:endParaRPr lang="fi-FI" sz="2600" dirty="0" smtClean="0"/>
          </a:p>
          <a:p>
            <a:r>
              <a:rPr lang="fi-FI" sz="2600" dirty="0" err="1" smtClean="0"/>
              <a:t>Others</a:t>
            </a:r>
            <a:r>
              <a:rPr lang="fi-FI" sz="2600" dirty="0" smtClean="0"/>
              <a:t>? </a:t>
            </a:r>
            <a:endParaRPr lang="fi-FI" sz="2600" dirty="0" smtClean="0"/>
          </a:p>
          <a:p>
            <a:pPr lvl="1"/>
            <a:endParaRPr lang="fi-FI" sz="2800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D72CC-092A-4593-9F3D-110ACEC9A74D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letusrakenne">
  <a:themeElements>
    <a:clrScheme name="1_Oletusrakenne 1">
      <a:dk1>
        <a:srgbClr val="000000"/>
      </a:dk1>
      <a:lt1>
        <a:srgbClr val="FFFFFF"/>
      </a:lt1>
      <a:dk2>
        <a:srgbClr val="00549F"/>
      </a:dk2>
      <a:lt2>
        <a:srgbClr val="808080"/>
      </a:lt2>
      <a:accent1>
        <a:srgbClr val="009FDA"/>
      </a:accent1>
      <a:accent2>
        <a:srgbClr val="00B299"/>
      </a:accent2>
      <a:accent3>
        <a:srgbClr val="FFFFFF"/>
      </a:accent3>
      <a:accent4>
        <a:srgbClr val="000000"/>
      </a:accent4>
      <a:accent5>
        <a:srgbClr val="AACDEA"/>
      </a:accent5>
      <a:accent6>
        <a:srgbClr val="00A18A"/>
      </a:accent6>
      <a:hlink>
        <a:srgbClr val="92D401"/>
      </a:hlink>
      <a:folHlink>
        <a:srgbClr val="00A551"/>
      </a:folHlink>
    </a:clrScheme>
    <a:fontScheme name="1_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letusrakenne 1">
        <a:dk1>
          <a:srgbClr val="000000"/>
        </a:dk1>
        <a:lt1>
          <a:srgbClr val="FFFFFF"/>
        </a:lt1>
        <a:dk2>
          <a:srgbClr val="00549F"/>
        </a:dk2>
        <a:lt2>
          <a:srgbClr val="808080"/>
        </a:lt2>
        <a:accent1>
          <a:srgbClr val="009FDA"/>
        </a:accent1>
        <a:accent2>
          <a:srgbClr val="00B299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00A18A"/>
        </a:accent6>
        <a:hlink>
          <a:srgbClr val="92D401"/>
        </a:hlink>
        <a:folHlink>
          <a:srgbClr val="00A5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akennerahastokausi 2007 -13 TEM">
  <a:themeElements>
    <a:clrScheme name="rakennerahastokausi 2007 -13 TEM 1">
      <a:dk1>
        <a:srgbClr val="000000"/>
      </a:dk1>
      <a:lt1>
        <a:srgbClr val="FFFFFF"/>
      </a:lt1>
      <a:dk2>
        <a:srgbClr val="00549F"/>
      </a:dk2>
      <a:lt2>
        <a:srgbClr val="808080"/>
      </a:lt2>
      <a:accent1>
        <a:srgbClr val="009FDA"/>
      </a:accent1>
      <a:accent2>
        <a:srgbClr val="00B299"/>
      </a:accent2>
      <a:accent3>
        <a:srgbClr val="FFFFFF"/>
      </a:accent3>
      <a:accent4>
        <a:srgbClr val="000000"/>
      </a:accent4>
      <a:accent5>
        <a:srgbClr val="AACDEA"/>
      </a:accent5>
      <a:accent6>
        <a:srgbClr val="00A18A"/>
      </a:accent6>
      <a:hlink>
        <a:srgbClr val="92D401"/>
      </a:hlink>
      <a:folHlink>
        <a:srgbClr val="00A551"/>
      </a:folHlink>
    </a:clrScheme>
    <a:fontScheme name="rakennerahastokausi 2007 -13 TE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kennerahastokausi 2007 -13 TEM 1">
        <a:dk1>
          <a:srgbClr val="000000"/>
        </a:dk1>
        <a:lt1>
          <a:srgbClr val="FFFFFF"/>
        </a:lt1>
        <a:dk2>
          <a:srgbClr val="00549F"/>
        </a:dk2>
        <a:lt2>
          <a:srgbClr val="808080"/>
        </a:lt2>
        <a:accent1>
          <a:srgbClr val="009FDA"/>
        </a:accent1>
        <a:accent2>
          <a:srgbClr val="00B299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00A18A"/>
        </a:accent6>
        <a:hlink>
          <a:srgbClr val="92D401"/>
        </a:hlink>
        <a:folHlink>
          <a:srgbClr val="00A5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494</Words>
  <Application>Microsoft Office PowerPoint</Application>
  <PresentationFormat>Näytössä katseltava diaesitys (4:3)</PresentationFormat>
  <Paragraphs>91</Paragraphs>
  <Slides>8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1_Oletusrakenne</vt:lpstr>
      <vt:lpstr>Mukautettu suunnittelumalli</vt:lpstr>
      <vt:lpstr>rakennerahastokausi 2007 -13 TEM</vt:lpstr>
      <vt:lpstr>Dia 1</vt:lpstr>
      <vt:lpstr>Content of the presentation </vt:lpstr>
      <vt:lpstr>1. Public Procurement of Innovation in Finland </vt:lpstr>
      <vt:lpstr>Most important factors encouraging innovation in procurement tenders and offers</vt:lpstr>
      <vt:lpstr> ERAC Report: Recommendation 1</vt:lpstr>
      <vt:lpstr>ERAC Report: Recommendation 2 </vt:lpstr>
      <vt:lpstr>ERAC Report: Recommendation 3 </vt:lpstr>
      <vt:lpstr>                          Way forward </vt:lpstr>
    </vt:vector>
  </TitlesOfParts>
  <Company>Työ- ja elinkeinoministeriö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mallipohja</dc:title>
  <dc:creator>Pixelpress Oy / Juha Vilkki</dc:creator>
  <cp:lastModifiedBy>temvilenki1</cp:lastModifiedBy>
  <cp:revision>524</cp:revision>
  <dcterms:created xsi:type="dcterms:W3CDTF">2007-12-11T07:21:35Z</dcterms:created>
  <dcterms:modified xsi:type="dcterms:W3CDTF">2015-10-15T09:57:41Z</dcterms:modified>
</cp:coreProperties>
</file>