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411" r:id="rId5"/>
  </p:sldMasterIdLst>
  <p:notesMasterIdLst>
    <p:notesMasterId r:id="rId16"/>
  </p:notesMasterIdLst>
  <p:sldIdLst>
    <p:sldId id="701" r:id="rId6"/>
    <p:sldId id="703" r:id="rId7"/>
    <p:sldId id="702" r:id="rId8"/>
    <p:sldId id="707" r:id="rId9"/>
    <p:sldId id="708" r:id="rId10"/>
    <p:sldId id="704" r:id="rId11"/>
    <p:sldId id="705" r:id="rId12"/>
    <p:sldId id="706" r:id="rId13"/>
    <p:sldId id="709" r:id="rId14"/>
    <p:sldId id="627" r:id="rId15"/>
  </p:sldIdLst>
  <p:sldSz cx="9144000" cy="6858000" type="screen4x3"/>
  <p:notesSz cx="6765925" cy="98679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83B"/>
    <a:srgbClr val="669900"/>
    <a:srgbClr val="97BACF"/>
    <a:srgbClr val="3D4869"/>
    <a:srgbClr val="FFFFFF"/>
    <a:srgbClr val="000000"/>
    <a:srgbClr val="EFB595"/>
    <a:srgbClr val="F5D1BD"/>
    <a:srgbClr val="F4C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86792" autoAdjust="0"/>
  </p:normalViewPr>
  <p:slideViewPr>
    <p:cSldViewPr snapToGrid="0">
      <p:cViewPr varScale="1">
        <p:scale>
          <a:sx n="64" d="100"/>
          <a:sy n="6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044A2-12B1-4C2D-9421-4760493DF6F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4459845-E464-4876-880C-607EE5F84FB9}">
      <dgm:prSet/>
      <dgm:spPr/>
      <dgm:t>
        <a:bodyPr/>
        <a:lstStyle/>
        <a:p>
          <a:pPr rtl="0"/>
          <a:r>
            <a:rPr lang="en-GB" b="1" dirty="0" smtClean="0"/>
            <a:t>Needs assessment</a:t>
          </a:r>
          <a:endParaRPr lang="ca-ES" dirty="0"/>
        </a:p>
      </dgm:t>
    </dgm:pt>
    <dgm:pt modelId="{C4EE027C-7AFB-4E46-99B4-68DC15F88500}" type="parTrans" cxnId="{50EC229D-213E-4CF7-BBCE-88CF84181A70}">
      <dgm:prSet/>
      <dgm:spPr/>
      <dgm:t>
        <a:bodyPr/>
        <a:lstStyle/>
        <a:p>
          <a:endParaRPr lang="ca-ES"/>
        </a:p>
      </dgm:t>
    </dgm:pt>
    <dgm:pt modelId="{2A916445-5F51-48B5-A7C5-776B367E72F6}" type="sibTrans" cxnId="{50EC229D-213E-4CF7-BBCE-88CF84181A70}">
      <dgm:prSet/>
      <dgm:spPr/>
      <dgm:t>
        <a:bodyPr/>
        <a:lstStyle/>
        <a:p>
          <a:endParaRPr lang="ca-ES"/>
        </a:p>
      </dgm:t>
    </dgm:pt>
    <dgm:pt modelId="{9A7D1374-B742-4152-B773-32A80919BAFE}">
      <dgm:prSet/>
      <dgm:spPr/>
      <dgm:t>
        <a:bodyPr/>
        <a:lstStyle/>
        <a:p>
          <a:pPr rtl="0"/>
          <a:r>
            <a:rPr lang="en-GB" b="1" dirty="0" smtClean="0"/>
            <a:t>State of Art</a:t>
          </a:r>
          <a:endParaRPr lang="ca-ES" dirty="0"/>
        </a:p>
      </dgm:t>
    </dgm:pt>
    <dgm:pt modelId="{5BCDED17-8DEF-407B-945F-5C2C0A650E34}" type="parTrans" cxnId="{AAA12C16-E5F4-451A-939A-F5F4F7E8CC4B}">
      <dgm:prSet/>
      <dgm:spPr/>
      <dgm:t>
        <a:bodyPr/>
        <a:lstStyle/>
        <a:p>
          <a:endParaRPr lang="ca-ES"/>
        </a:p>
      </dgm:t>
    </dgm:pt>
    <dgm:pt modelId="{30B987FE-8E3D-4E9D-9AE9-B2D3C3D56676}" type="sibTrans" cxnId="{AAA12C16-E5F4-451A-939A-F5F4F7E8CC4B}">
      <dgm:prSet/>
      <dgm:spPr/>
      <dgm:t>
        <a:bodyPr/>
        <a:lstStyle/>
        <a:p>
          <a:endParaRPr lang="ca-ES"/>
        </a:p>
      </dgm:t>
    </dgm:pt>
    <dgm:pt modelId="{54CE25E4-4CDE-4B58-B591-FBD308A389FB}">
      <dgm:prSet/>
      <dgm:spPr/>
      <dgm:t>
        <a:bodyPr/>
        <a:lstStyle/>
        <a:p>
          <a:pPr rtl="0"/>
          <a:r>
            <a:rPr lang="en-GB" b="1" dirty="0" smtClean="0"/>
            <a:t>Business case</a:t>
          </a:r>
          <a:endParaRPr lang="en-GB" b="1" dirty="0"/>
        </a:p>
      </dgm:t>
    </dgm:pt>
    <dgm:pt modelId="{1441D452-5DE3-426D-BE60-6E959A262F68}" type="parTrans" cxnId="{18D52359-5D01-4F51-8A17-E13F34694D38}">
      <dgm:prSet/>
      <dgm:spPr/>
      <dgm:t>
        <a:bodyPr/>
        <a:lstStyle/>
        <a:p>
          <a:endParaRPr lang="ca-ES"/>
        </a:p>
      </dgm:t>
    </dgm:pt>
    <dgm:pt modelId="{475F5585-7360-4687-A9B6-796AD26752C3}" type="sibTrans" cxnId="{18D52359-5D01-4F51-8A17-E13F34694D38}">
      <dgm:prSet/>
      <dgm:spPr/>
      <dgm:t>
        <a:bodyPr/>
        <a:lstStyle/>
        <a:p>
          <a:endParaRPr lang="ca-ES"/>
        </a:p>
      </dgm:t>
    </dgm:pt>
    <dgm:pt modelId="{BA011B9F-19B6-4BC0-9AC7-ECE8DAC52C03}" type="pres">
      <dgm:prSet presAssocID="{C63044A2-12B1-4C2D-9421-4760493DF6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24826757-6336-4E08-9CBA-40C50C7B958E}" type="pres">
      <dgm:prSet presAssocID="{C63044A2-12B1-4C2D-9421-4760493DF6F4}" presName="arrow" presStyleLbl="bgShp" presStyleIdx="0" presStyleCn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372EC811-9903-4A37-A8A6-A99BF96AD0A3}" type="pres">
      <dgm:prSet presAssocID="{C63044A2-12B1-4C2D-9421-4760493DF6F4}" presName="points" presStyleCnt="0"/>
      <dgm:spPr/>
    </dgm:pt>
    <dgm:pt modelId="{4A731685-5E0A-432D-9DCD-620A580DAB1C}" type="pres">
      <dgm:prSet presAssocID="{A4459845-E464-4876-880C-607EE5F84FB9}" presName="compositeA" presStyleCnt="0"/>
      <dgm:spPr/>
    </dgm:pt>
    <dgm:pt modelId="{3D27711D-2FD1-444D-966C-2C9F8322BD3D}" type="pres">
      <dgm:prSet presAssocID="{A4459845-E464-4876-880C-607EE5F84FB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D7AF308-A6DB-41BD-8A5B-0F0603D668F1}" type="pres">
      <dgm:prSet presAssocID="{A4459845-E464-4876-880C-607EE5F84FB9}" presName="circleA" presStyleLbl="node1" presStyleIdx="0" presStyleCnt="3"/>
      <dgm:spPr/>
    </dgm:pt>
    <dgm:pt modelId="{437B78BA-0ACF-414C-A2EC-789E856B26B7}" type="pres">
      <dgm:prSet presAssocID="{A4459845-E464-4876-880C-607EE5F84FB9}" presName="spaceA" presStyleCnt="0"/>
      <dgm:spPr/>
    </dgm:pt>
    <dgm:pt modelId="{7F996806-7EFB-40AE-B077-0218E01F4351}" type="pres">
      <dgm:prSet presAssocID="{2A916445-5F51-48B5-A7C5-776B367E72F6}" presName="space" presStyleCnt="0"/>
      <dgm:spPr/>
    </dgm:pt>
    <dgm:pt modelId="{6A873595-BA1E-4F50-9419-6B82958758D3}" type="pres">
      <dgm:prSet presAssocID="{9A7D1374-B742-4152-B773-32A80919BAFE}" presName="compositeB" presStyleCnt="0"/>
      <dgm:spPr/>
    </dgm:pt>
    <dgm:pt modelId="{14607F16-2739-4F77-9B82-9AE4A0FA0FAA}" type="pres">
      <dgm:prSet presAssocID="{9A7D1374-B742-4152-B773-32A80919BAF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0D521F4-D2E4-4721-AB15-1CE0A5DD0EC0}" type="pres">
      <dgm:prSet presAssocID="{9A7D1374-B742-4152-B773-32A80919BAFE}" presName="circleB" presStyleLbl="node1" presStyleIdx="1" presStyleCnt="3"/>
      <dgm:spPr/>
    </dgm:pt>
    <dgm:pt modelId="{8C620F78-4F02-40BB-AB7A-EF95CCE3DCD6}" type="pres">
      <dgm:prSet presAssocID="{9A7D1374-B742-4152-B773-32A80919BAFE}" presName="spaceB" presStyleCnt="0"/>
      <dgm:spPr/>
    </dgm:pt>
    <dgm:pt modelId="{D3322C8B-1A3F-4D8B-A1A1-09670EC6F01C}" type="pres">
      <dgm:prSet presAssocID="{30B987FE-8E3D-4E9D-9AE9-B2D3C3D56676}" presName="space" presStyleCnt="0"/>
      <dgm:spPr/>
    </dgm:pt>
    <dgm:pt modelId="{A5361619-3B95-41CE-A198-D8A6D470811C}" type="pres">
      <dgm:prSet presAssocID="{54CE25E4-4CDE-4B58-B591-FBD308A389FB}" presName="compositeA" presStyleCnt="0"/>
      <dgm:spPr/>
    </dgm:pt>
    <dgm:pt modelId="{C87D97DA-846A-42EA-A01F-DD176812782F}" type="pres">
      <dgm:prSet presAssocID="{54CE25E4-4CDE-4B58-B591-FBD308A389F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8EDAB9A-AED5-4470-8216-8AD2481D577D}" type="pres">
      <dgm:prSet presAssocID="{54CE25E4-4CDE-4B58-B591-FBD308A389FB}" presName="circleA" presStyleLbl="node1" presStyleIdx="2" presStyleCnt="3"/>
      <dgm:spPr/>
    </dgm:pt>
    <dgm:pt modelId="{84013F6A-1F56-46FA-98C7-5A6276055BDE}" type="pres">
      <dgm:prSet presAssocID="{54CE25E4-4CDE-4B58-B591-FBD308A389FB}" presName="spaceA" presStyleCnt="0"/>
      <dgm:spPr/>
    </dgm:pt>
  </dgm:ptLst>
  <dgm:cxnLst>
    <dgm:cxn modelId="{4BBCB72B-21AE-42F5-BE23-DC6EBBD7B305}" type="presOf" srcId="{C63044A2-12B1-4C2D-9421-4760493DF6F4}" destId="{BA011B9F-19B6-4BC0-9AC7-ECE8DAC52C03}" srcOrd="0" destOrd="0" presId="urn:microsoft.com/office/officeart/2005/8/layout/hProcess11"/>
    <dgm:cxn modelId="{50EC229D-213E-4CF7-BBCE-88CF84181A70}" srcId="{C63044A2-12B1-4C2D-9421-4760493DF6F4}" destId="{A4459845-E464-4876-880C-607EE5F84FB9}" srcOrd="0" destOrd="0" parTransId="{C4EE027C-7AFB-4E46-99B4-68DC15F88500}" sibTransId="{2A916445-5F51-48B5-A7C5-776B367E72F6}"/>
    <dgm:cxn modelId="{86ACDC40-CC20-4A7C-9198-F0BD568DB96A}" type="presOf" srcId="{A4459845-E464-4876-880C-607EE5F84FB9}" destId="{3D27711D-2FD1-444D-966C-2C9F8322BD3D}" srcOrd="0" destOrd="0" presId="urn:microsoft.com/office/officeart/2005/8/layout/hProcess11"/>
    <dgm:cxn modelId="{6BF08507-EA49-482A-87B6-0FBAF0EBFBA2}" type="presOf" srcId="{9A7D1374-B742-4152-B773-32A80919BAFE}" destId="{14607F16-2739-4F77-9B82-9AE4A0FA0FAA}" srcOrd="0" destOrd="0" presId="urn:microsoft.com/office/officeart/2005/8/layout/hProcess11"/>
    <dgm:cxn modelId="{5D88A652-258A-4684-A12F-B87A1CEEB0B5}" type="presOf" srcId="{54CE25E4-4CDE-4B58-B591-FBD308A389FB}" destId="{C87D97DA-846A-42EA-A01F-DD176812782F}" srcOrd="0" destOrd="0" presId="urn:microsoft.com/office/officeart/2005/8/layout/hProcess11"/>
    <dgm:cxn modelId="{18D52359-5D01-4F51-8A17-E13F34694D38}" srcId="{C63044A2-12B1-4C2D-9421-4760493DF6F4}" destId="{54CE25E4-4CDE-4B58-B591-FBD308A389FB}" srcOrd="2" destOrd="0" parTransId="{1441D452-5DE3-426D-BE60-6E959A262F68}" sibTransId="{475F5585-7360-4687-A9B6-796AD26752C3}"/>
    <dgm:cxn modelId="{AAA12C16-E5F4-451A-939A-F5F4F7E8CC4B}" srcId="{C63044A2-12B1-4C2D-9421-4760493DF6F4}" destId="{9A7D1374-B742-4152-B773-32A80919BAFE}" srcOrd="1" destOrd="0" parTransId="{5BCDED17-8DEF-407B-945F-5C2C0A650E34}" sibTransId="{30B987FE-8E3D-4E9D-9AE9-B2D3C3D56676}"/>
    <dgm:cxn modelId="{FEC20D64-30E9-400A-BD6F-4737A89B1A06}" type="presParOf" srcId="{BA011B9F-19B6-4BC0-9AC7-ECE8DAC52C03}" destId="{24826757-6336-4E08-9CBA-40C50C7B958E}" srcOrd="0" destOrd="0" presId="urn:microsoft.com/office/officeart/2005/8/layout/hProcess11"/>
    <dgm:cxn modelId="{4EB800DF-8548-4778-8585-2FD311D87D38}" type="presParOf" srcId="{BA011B9F-19B6-4BC0-9AC7-ECE8DAC52C03}" destId="{372EC811-9903-4A37-A8A6-A99BF96AD0A3}" srcOrd="1" destOrd="0" presId="urn:microsoft.com/office/officeart/2005/8/layout/hProcess11"/>
    <dgm:cxn modelId="{E53FF21F-6047-461F-ACE6-B24ECE758F9E}" type="presParOf" srcId="{372EC811-9903-4A37-A8A6-A99BF96AD0A3}" destId="{4A731685-5E0A-432D-9DCD-620A580DAB1C}" srcOrd="0" destOrd="0" presId="urn:microsoft.com/office/officeart/2005/8/layout/hProcess11"/>
    <dgm:cxn modelId="{B37E8029-BCA8-4611-8359-BB3E84D15CBB}" type="presParOf" srcId="{4A731685-5E0A-432D-9DCD-620A580DAB1C}" destId="{3D27711D-2FD1-444D-966C-2C9F8322BD3D}" srcOrd="0" destOrd="0" presId="urn:microsoft.com/office/officeart/2005/8/layout/hProcess11"/>
    <dgm:cxn modelId="{223FF6EF-5502-4B3C-B167-8278642B3484}" type="presParOf" srcId="{4A731685-5E0A-432D-9DCD-620A580DAB1C}" destId="{CD7AF308-A6DB-41BD-8A5B-0F0603D668F1}" srcOrd="1" destOrd="0" presId="urn:microsoft.com/office/officeart/2005/8/layout/hProcess11"/>
    <dgm:cxn modelId="{645ACD03-611F-453E-A3EA-3568939A4316}" type="presParOf" srcId="{4A731685-5E0A-432D-9DCD-620A580DAB1C}" destId="{437B78BA-0ACF-414C-A2EC-789E856B26B7}" srcOrd="2" destOrd="0" presId="urn:microsoft.com/office/officeart/2005/8/layout/hProcess11"/>
    <dgm:cxn modelId="{718CD79F-7D95-44FF-995F-E07E9AA42E56}" type="presParOf" srcId="{372EC811-9903-4A37-A8A6-A99BF96AD0A3}" destId="{7F996806-7EFB-40AE-B077-0218E01F4351}" srcOrd="1" destOrd="0" presId="urn:microsoft.com/office/officeart/2005/8/layout/hProcess11"/>
    <dgm:cxn modelId="{E65A32C6-FA3D-462A-8C45-BCAE12466320}" type="presParOf" srcId="{372EC811-9903-4A37-A8A6-A99BF96AD0A3}" destId="{6A873595-BA1E-4F50-9419-6B82958758D3}" srcOrd="2" destOrd="0" presId="urn:microsoft.com/office/officeart/2005/8/layout/hProcess11"/>
    <dgm:cxn modelId="{68645CB6-9D8F-4D53-90E8-3454822E3CDF}" type="presParOf" srcId="{6A873595-BA1E-4F50-9419-6B82958758D3}" destId="{14607F16-2739-4F77-9B82-9AE4A0FA0FAA}" srcOrd="0" destOrd="0" presId="urn:microsoft.com/office/officeart/2005/8/layout/hProcess11"/>
    <dgm:cxn modelId="{6AC5CCA3-A5BE-46AB-A301-A96A6006F3D3}" type="presParOf" srcId="{6A873595-BA1E-4F50-9419-6B82958758D3}" destId="{30D521F4-D2E4-4721-AB15-1CE0A5DD0EC0}" srcOrd="1" destOrd="0" presId="urn:microsoft.com/office/officeart/2005/8/layout/hProcess11"/>
    <dgm:cxn modelId="{7BAA2BC9-EE80-4285-A87A-CC53DF047148}" type="presParOf" srcId="{6A873595-BA1E-4F50-9419-6B82958758D3}" destId="{8C620F78-4F02-40BB-AB7A-EF95CCE3DCD6}" srcOrd="2" destOrd="0" presId="urn:microsoft.com/office/officeart/2005/8/layout/hProcess11"/>
    <dgm:cxn modelId="{1C6D2AA2-3813-4287-9A15-806BED7F00A3}" type="presParOf" srcId="{372EC811-9903-4A37-A8A6-A99BF96AD0A3}" destId="{D3322C8B-1A3F-4D8B-A1A1-09670EC6F01C}" srcOrd="3" destOrd="0" presId="urn:microsoft.com/office/officeart/2005/8/layout/hProcess11"/>
    <dgm:cxn modelId="{6D5C333F-1A22-40D0-9453-2CE840DBE011}" type="presParOf" srcId="{372EC811-9903-4A37-A8A6-A99BF96AD0A3}" destId="{A5361619-3B95-41CE-A198-D8A6D470811C}" srcOrd="4" destOrd="0" presId="urn:microsoft.com/office/officeart/2005/8/layout/hProcess11"/>
    <dgm:cxn modelId="{C592D192-CE00-4ACC-A3FD-C297447F643F}" type="presParOf" srcId="{A5361619-3B95-41CE-A198-D8A6D470811C}" destId="{C87D97DA-846A-42EA-A01F-DD176812782F}" srcOrd="0" destOrd="0" presId="urn:microsoft.com/office/officeart/2005/8/layout/hProcess11"/>
    <dgm:cxn modelId="{44E6D339-4913-437C-87D1-108A25ACDD4F}" type="presParOf" srcId="{A5361619-3B95-41CE-A198-D8A6D470811C}" destId="{28EDAB9A-AED5-4470-8216-8AD2481D577D}" srcOrd="1" destOrd="0" presId="urn:microsoft.com/office/officeart/2005/8/layout/hProcess11"/>
    <dgm:cxn modelId="{AD09A322-5DCA-4432-9BFA-9003F3C92C8B}" type="presParOf" srcId="{A5361619-3B95-41CE-A198-D8A6D470811C}" destId="{84013F6A-1F56-46FA-98C7-5A6276055BD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6757-6336-4E08-9CBA-40C50C7B958E}">
      <dsp:nvSpPr>
        <dsp:cNvPr id="0" name=""/>
        <dsp:cNvSpPr/>
      </dsp:nvSpPr>
      <dsp:spPr>
        <a:xfrm>
          <a:off x="0" y="591791"/>
          <a:ext cx="5528130" cy="789055"/>
        </a:xfrm>
        <a:prstGeom prst="notchedRightArrow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3D27711D-2FD1-444D-966C-2C9F8322BD3D}">
      <dsp:nvSpPr>
        <dsp:cNvPr id="0" name=""/>
        <dsp:cNvSpPr/>
      </dsp:nvSpPr>
      <dsp:spPr>
        <a:xfrm>
          <a:off x="2429" y="0"/>
          <a:ext cx="1603373" cy="78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Needs assessment</a:t>
          </a:r>
          <a:endParaRPr lang="ca-ES" sz="1800" kern="1200" dirty="0"/>
        </a:p>
      </dsp:txBody>
      <dsp:txXfrm>
        <a:off x="2429" y="0"/>
        <a:ext cx="1603373" cy="789055"/>
      </dsp:txXfrm>
    </dsp:sp>
    <dsp:sp modelId="{CD7AF308-A6DB-41BD-8A5B-0F0603D668F1}">
      <dsp:nvSpPr>
        <dsp:cNvPr id="0" name=""/>
        <dsp:cNvSpPr/>
      </dsp:nvSpPr>
      <dsp:spPr>
        <a:xfrm>
          <a:off x="705484" y="887687"/>
          <a:ext cx="197263" cy="197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7F16-2739-4F77-9B82-9AE4A0FA0FAA}">
      <dsp:nvSpPr>
        <dsp:cNvPr id="0" name=""/>
        <dsp:cNvSpPr/>
      </dsp:nvSpPr>
      <dsp:spPr>
        <a:xfrm>
          <a:off x="1685971" y="1183582"/>
          <a:ext cx="1603373" cy="78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State of Art</a:t>
          </a:r>
          <a:endParaRPr lang="ca-ES" sz="1800" kern="1200" dirty="0"/>
        </a:p>
      </dsp:txBody>
      <dsp:txXfrm>
        <a:off x="1685971" y="1183582"/>
        <a:ext cx="1603373" cy="789055"/>
      </dsp:txXfrm>
    </dsp:sp>
    <dsp:sp modelId="{30D521F4-D2E4-4721-AB15-1CE0A5DD0EC0}">
      <dsp:nvSpPr>
        <dsp:cNvPr id="0" name=""/>
        <dsp:cNvSpPr/>
      </dsp:nvSpPr>
      <dsp:spPr>
        <a:xfrm>
          <a:off x="2389026" y="887687"/>
          <a:ext cx="197263" cy="197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D97DA-846A-42EA-A01F-DD176812782F}">
      <dsp:nvSpPr>
        <dsp:cNvPr id="0" name=""/>
        <dsp:cNvSpPr/>
      </dsp:nvSpPr>
      <dsp:spPr>
        <a:xfrm>
          <a:off x="3369514" y="0"/>
          <a:ext cx="1603373" cy="78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Business case</a:t>
          </a:r>
          <a:endParaRPr lang="en-GB" sz="1800" b="1" kern="1200" dirty="0"/>
        </a:p>
      </dsp:txBody>
      <dsp:txXfrm>
        <a:off x="3369514" y="0"/>
        <a:ext cx="1603373" cy="789055"/>
      </dsp:txXfrm>
    </dsp:sp>
    <dsp:sp modelId="{28EDAB9A-AED5-4470-8216-8AD2481D577D}">
      <dsp:nvSpPr>
        <dsp:cNvPr id="0" name=""/>
        <dsp:cNvSpPr/>
      </dsp:nvSpPr>
      <dsp:spPr>
        <a:xfrm>
          <a:off x="4072568" y="887687"/>
          <a:ext cx="197263" cy="197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5F1648-D1D9-414F-B850-D80FBDBCBC1E}" type="datetimeFigureOut">
              <a:rPr lang="ca-ES"/>
              <a:pPr>
                <a:defRPr/>
              </a:pPr>
              <a:t>28/10/2015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13375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 smtClean="0"/>
              <a:t>Feu clic aquí per editar estils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C0FE72-BF1B-4568-936B-DD25AB69E2C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9927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73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7A9C141-0E28-4F00-BA95-D6BDFFF7A120}" type="slidenum">
              <a:rPr lang="ca-ES" sz="1200" b="0" smtClean="0"/>
              <a:pPr eaLnBrk="1" hangingPunct="1">
                <a:defRPr/>
              </a:pPr>
              <a:t>10</a:t>
            </a:fld>
            <a:endParaRPr lang="ca-E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5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0E7FA7-080B-4025-B6BE-26A0D6692E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338" y="6450013"/>
            <a:ext cx="4311650" cy="390525"/>
          </a:xfrm>
          <a:prstGeom prst="rect">
            <a:avLst/>
          </a:prstGeom>
          <a:solidFill>
            <a:schemeClr val="bg1"/>
          </a:solidFill>
        </p:spPr>
        <p:txBody>
          <a:bodyPr lIns="81804" tIns="40902" rIns="81804" bIns="409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2776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44177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29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54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9BD9CC-6B99-4A0B-8B73-4F56A102ED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81804" tIns="40902" rIns="81804" bIns="4090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Título presentación</a:t>
            </a: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7" y="317169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4988" y="171942"/>
            <a:ext cx="1009403" cy="7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8 Imagen" descr="PRO4VIP-oriz (gold - blu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92888" y="156993"/>
            <a:ext cx="2624447" cy="617215"/>
          </a:xfrm>
          <a:prstGeom prst="rect">
            <a:avLst/>
          </a:prstGeom>
        </p:spPr>
      </p:pic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1" y="1190382"/>
            <a:ext cx="4141279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91" y="1190382"/>
            <a:ext cx="4142721" cy="52194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D018E6-79EC-444D-84A3-D837094061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929092-B497-482E-B4E1-24DEC597BD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338" y="6450013"/>
            <a:ext cx="4311650" cy="390525"/>
          </a:xfrm>
          <a:prstGeom prst="rect">
            <a:avLst/>
          </a:prstGeom>
          <a:solidFill>
            <a:schemeClr val="bg1"/>
          </a:solidFill>
        </p:spPr>
        <p:txBody>
          <a:bodyPr lIns="81804" tIns="40902" rIns="81804" bIns="409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2776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3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29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54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9BD9CC-6B99-4A0B-8B73-4F56A102ED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81804" tIns="40902" rIns="81804" bIns="4090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Título presentación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F8E39-2DE8-44DB-94F1-FFE05C32C4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9BAF1B92-2D5A-4745-939D-A6F3A8DFF7D0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3338" y="6450013"/>
            <a:ext cx="4311650" cy="390525"/>
          </a:xfrm>
          <a:prstGeom prst="rect">
            <a:avLst/>
          </a:prstGeom>
          <a:solidFill>
            <a:schemeClr val="bg1"/>
          </a:solidFill>
        </p:spPr>
        <p:txBody>
          <a:bodyPr lIns="81804" tIns="40902" rIns="81804" bIns="409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2776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3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29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54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9BD9CC-6B99-4A0B-8B73-4F56A102ED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1525" y="6554788"/>
            <a:ext cx="4318000" cy="142875"/>
          </a:xfrm>
          <a:prstGeom prst="rect">
            <a:avLst/>
          </a:prstGeom>
        </p:spPr>
        <p:txBody>
          <a:bodyPr vert="horz" wrap="square" lIns="81804" tIns="40902" rIns="81804" bIns="4090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Título presentación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1B92-2D5A-4745-939D-A6F3A8DFF7D0}" type="slidenum">
              <a:rPr lang="ca-ES" smtClean="0"/>
              <a:pPr>
                <a:defRPr/>
              </a:pPr>
              <a:t>‹Nº›</a:t>
            </a:fld>
            <a:endParaRPr lang="ca-ES" dirty="0"/>
          </a:p>
        </p:txBody>
      </p:sp>
      <p:pic>
        <p:nvPicPr>
          <p:cNvPr id="7" name="20 Image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5" y="4380818"/>
            <a:ext cx="2030681" cy="6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5003949"/>
            <a:ext cx="1838533" cy="844648"/>
          </a:xfrm>
          <a:prstGeom prst="rect">
            <a:avLst/>
          </a:prstGeom>
          <a:noFill/>
        </p:spPr>
      </p:pic>
      <p:pic>
        <p:nvPicPr>
          <p:cNvPr id="9" name="Immagin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5" y="6016643"/>
            <a:ext cx="1365664" cy="69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24 Imagen" descr="Logo+nome(rgb)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831" y="4572866"/>
            <a:ext cx="1733797" cy="4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5 Imagen" descr="logo_friuli_3129x641_1276790745.png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16333" y="5413352"/>
            <a:ext cx="1683267" cy="340242"/>
          </a:xfrm>
          <a:prstGeom prst="rect">
            <a:avLst/>
          </a:prstGeom>
        </p:spPr>
      </p:pic>
      <p:pic>
        <p:nvPicPr>
          <p:cNvPr id="12" name="Immagine 2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1" y="6048893"/>
            <a:ext cx="1425040" cy="58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6" descr="C:\Users\UEA04\Documents\Romain Ferretti\3 - Documentation utile\1 - Interne\1_ Logos\3 - EBU\2 - New\EBU_logo_rvb.jp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8" y="5284519"/>
            <a:ext cx="1698172" cy="6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6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2" y="4381994"/>
            <a:ext cx="586180" cy="659081"/>
          </a:xfrm>
          <a:prstGeom prst="rect">
            <a:avLst/>
          </a:prstGeom>
        </p:spPr>
      </p:pic>
      <p:pic>
        <p:nvPicPr>
          <p:cNvPr id="15" name="Bild 1" descr="P:\NRW_Europa_2013-2014\7721_7702-1_MIWF-AP 1\AP1_4_PCP_PPI_2014\COR event 26-27- June 2014\Open Days\ZENIT-Logo_web.jpg"/>
          <p:cNvPicPr/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9573" y="4401017"/>
            <a:ext cx="985652" cy="5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31 Imagen"/>
          <p:cNvPicPr/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1730" y="5260770"/>
            <a:ext cx="1345375" cy="5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5" y="6067669"/>
            <a:ext cx="1436914" cy="535011"/>
          </a:xfrm>
          <a:prstGeom prst="rect">
            <a:avLst/>
          </a:prstGeom>
        </p:spPr>
      </p:pic>
      <p:pic>
        <p:nvPicPr>
          <p:cNvPr id="18" name="0 Imagen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70" y="5997038"/>
            <a:ext cx="1104405" cy="860961"/>
          </a:xfrm>
          <a:prstGeom prst="rect">
            <a:avLst/>
          </a:prstGeom>
        </p:spPr>
      </p:pic>
      <p:pic>
        <p:nvPicPr>
          <p:cNvPr id="19" name="6 Imagen" descr="PRO4VIP-oriz (gold - blue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64669" y="173243"/>
            <a:ext cx="4808320" cy="1130817"/>
          </a:xfrm>
          <a:prstGeom prst="rect">
            <a:avLst/>
          </a:prstGeom>
        </p:spPr>
      </p:pic>
      <p:pic>
        <p:nvPicPr>
          <p:cNvPr id="20" name="4 Imagen"/>
          <p:cNvPicPr/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5014" y="56875"/>
            <a:ext cx="1009403" cy="7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173243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7"/>
              </a:lnSpc>
              <a:defRPr sz="900" b="1">
                <a:solidFill>
                  <a:srgbClr val="0027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6845A-576B-4047-89E9-682B9F5409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424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410" r:id="rId8"/>
  </p:sldLayoutIdLst>
  <p:hf hdr="0" dt="0"/>
  <p:txStyles>
    <p:titleStyle>
      <a:lvl1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defTabSz="9080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09009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818017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227021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636031" algn="l" defTabSz="91174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303213" indent="-303213" algn="l" defTabSz="908050" rtl="0" eaLnBrk="0" fontAlgn="base" hangingPunct="0">
        <a:spcBef>
          <a:spcPct val="0"/>
        </a:spcBef>
        <a:spcAft>
          <a:spcPts val="275"/>
        </a:spcAft>
        <a:buFont typeface="Arial" charset="0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155575" indent="-153988" algn="l" defTabSz="908050" rtl="0" eaLnBrk="0" fontAlgn="base" hangingPunct="0">
        <a:spcBef>
          <a:spcPct val="0"/>
        </a:spcBef>
        <a:spcAft>
          <a:spcPts val="275"/>
        </a:spcAft>
        <a:buChar char="•"/>
        <a:defRPr>
          <a:solidFill>
            <a:schemeClr val="tx2"/>
          </a:solidFill>
          <a:latin typeface="+mn-lt"/>
        </a:defRPr>
      </a:lvl2pPr>
      <a:lvl3pPr marL="317500" indent="-153988" algn="l" defTabSz="908050" rtl="0" eaLnBrk="0" fontAlgn="base" hangingPunct="0">
        <a:spcBef>
          <a:spcPct val="0"/>
        </a:spcBef>
        <a:spcAft>
          <a:spcPts val="275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3pPr>
      <a:lvl4pPr marL="477838" indent="-153988" algn="l" defTabSz="908050" rtl="0" eaLnBrk="0" fontAlgn="base" hangingPunct="0">
        <a:spcBef>
          <a:spcPct val="0"/>
        </a:spcBef>
        <a:spcAft>
          <a:spcPts val="538"/>
        </a:spcAft>
        <a:buChar char="•"/>
        <a:defRPr>
          <a:solidFill>
            <a:schemeClr val="tx2"/>
          </a:solidFill>
          <a:latin typeface="+mn-lt"/>
        </a:defRPr>
      </a:lvl4pPr>
      <a:lvl5pPr marL="636588" indent="-153988" algn="l" defTabSz="908050" rtl="0" eaLnBrk="0" fontAlgn="base" hangingPunct="0">
        <a:spcBef>
          <a:spcPct val="0"/>
        </a:spcBef>
        <a:spcAft>
          <a:spcPts val="538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1050919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6pPr>
      <a:lvl7pPr marL="1459923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7pPr>
      <a:lvl8pPr marL="1868932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8pPr>
      <a:lvl9pPr marL="2277935" indent="-159051" algn="l" defTabSz="911743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09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017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021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031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030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038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043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052" algn="l" defTabSz="8180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D733-910E-43E5-A3E7-C235C519A543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6845A-576B-4047-89E9-682B9F54093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34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2680841"/>
            <a:ext cx="7772400" cy="1130871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3200" dirty="0" smtClean="0">
                <a:latin typeface="Verdana" pitchFamily="34" charset="0"/>
                <a:ea typeface="+mn-ea"/>
                <a:cs typeface="Arial" charset="0"/>
              </a:rPr>
              <a:t>Opportunities</a:t>
            </a:r>
            <a:r>
              <a:rPr lang="en-GB" sz="3200" dirty="0" smtClean="0">
                <a:solidFill>
                  <a:srgbClr val="E2783B"/>
                </a:solidFill>
                <a:latin typeface="Verdana" pitchFamily="34" charset="0"/>
                <a:ea typeface="+mn-ea"/>
                <a:cs typeface="Arial" charset="0"/>
              </a:rPr>
              <a:t/>
            </a:r>
            <a:br>
              <a:rPr lang="en-GB" sz="3200" dirty="0" smtClean="0">
                <a:solidFill>
                  <a:srgbClr val="E2783B"/>
                </a:solidFill>
                <a:latin typeface="Verdana" pitchFamily="34" charset="0"/>
                <a:ea typeface="+mn-ea"/>
                <a:cs typeface="Arial" charset="0"/>
              </a:rPr>
            </a:br>
            <a:r>
              <a:rPr lang="en-GB" sz="3200" dirty="0" smtClean="0">
                <a:solidFill>
                  <a:srgbClr val="E2783B"/>
                </a:solidFill>
                <a:latin typeface="Verdana" pitchFamily="34" charset="0"/>
                <a:ea typeface="+mn-ea"/>
                <a:cs typeface="Arial" charset="0"/>
              </a:rPr>
              <a:t>for public procurers</a:t>
            </a:r>
          </a:p>
        </p:txBody>
      </p:sp>
      <p:pic>
        <p:nvPicPr>
          <p:cNvPr id="6" name="Imatge 5" descr="PRO4VIP-Horizontal-(DarkOrange-Blu)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394" y="701205"/>
            <a:ext cx="5273040" cy="1168532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2095927" y="4099389"/>
            <a:ext cx="439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Ramon Maspons</a:t>
            </a:r>
          </a:p>
          <a:p>
            <a:pPr algn="ctr"/>
            <a:r>
              <a:rPr lang="en-GB" dirty="0" smtClean="0"/>
              <a:t>CINO (Chief Innovation Officer)</a:t>
            </a:r>
          </a:p>
          <a:p>
            <a:pPr algn="ctr"/>
            <a:r>
              <a:rPr lang="en-GB" dirty="0" err="1" smtClean="0"/>
              <a:t>AQuAS</a:t>
            </a:r>
            <a:endParaRPr lang="en-GB" dirty="0" smtClean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5238" y="5418161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5238" y="5418161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042" y="160317"/>
            <a:ext cx="1009403" cy="7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PRO4VIP-oriz (gold - blue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474" y="917767"/>
            <a:ext cx="5856269" cy="13772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0040" y="2724190"/>
            <a:ext cx="4395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Thanks for your attention</a:t>
            </a:r>
          </a:p>
          <a:p>
            <a:pPr algn="ctr"/>
            <a:endParaRPr lang="es-E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es-ES" sz="2400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Ramon MASPONS</a:t>
            </a:r>
            <a:endParaRPr lang="es-ES" sz="2400" spc="-15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s-ES" sz="2400" spc="-15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ramon.maspons@gencat.cat</a:t>
            </a:r>
          </a:p>
          <a:p>
            <a:pPr algn="ctr"/>
            <a:endParaRPr lang="es-E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22" y="252326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7" descr="PRO4VIP-Horizontal-(DarkOrange-Blu) 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1381" y="869771"/>
            <a:ext cx="6572892" cy="140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60350" y="277813"/>
            <a:ext cx="906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Visual Impairment in EU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1006866" y="1458929"/>
            <a:ext cx="7580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solidFill>
                  <a:srgbClr val="E2783B"/>
                </a:solidFill>
                <a:latin typeface="Verdana" pitchFamily="34" charset="0"/>
              </a:rPr>
              <a:t>30 million</a:t>
            </a:r>
            <a:r>
              <a:rPr lang="en-US" sz="1600" b="1" dirty="0" smtClean="0">
                <a:latin typeface="Verdana" pitchFamily="34" charset="0"/>
              </a:rPr>
              <a:t> blind and partially sighted persons </a:t>
            </a:r>
            <a:r>
              <a:rPr lang="en-US" sz="1600" dirty="0" smtClean="0">
                <a:latin typeface="Verdana" pitchFamily="34" charset="0"/>
              </a:rPr>
              <a:t>in Europe.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Verdana" pitchFamily="34" charset="0"/>
              </a:rPr>
              <a:t>There are </a:t>
            </a:r>
            <a:r>
              <a:rPr lang="en-US" sz="1600" b="1" dirty="0" smtClean="0">
                <a:solidFill>
                  <a:srgbClr val="E2783B"/>
                </a:solidFill>
                <a:latin typeface="Verdana" pitchFamily="34" charset="0"/>
              </a:rPr>
              <a:t>four times </a:t>
            </a:r>
            <a:r>
              <a:rPr lang="en-US" sz="1600" b="1" dirty="0" smtClean="0">
                <a:latin typeface="Verdana" pitchFamily="34" charset="0"/>
              </a:rPr>
              <a:t>as many partially sighted persons </a:t>
            </a:r>
            <a:r>
              <a:rPr lang="en-US" sz="1600" dirty="0" smtClean="0">
                <a:latin typeface="Verdana" pitchFamily="34" charset="0"/>
              </a:rPr>
              <a:t>as blind persons.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solidFill>
                  <a:srgbClr val="E2783B"/>
                </a:solidFill>
                <a:latin typeface="Verdana" pitchFamily="34" charset="0"/>
              </a:rPr>
              <a:t>75 % </a:t>
            </a:r>
            <a:r>
              <a:rPr lang="en-US" sz="1600" dirty="0" smtClean="0">
                <a:latin typeface="Verdana" pitchFamily="34" charset="0"/>
              </a:rPr>
              <a:t>the average </a:t>
            </a:r>
            <a:r>
              <a:rPr lang="en-US" sz="1600" b="1" dirty="0" smtClean="0">
                <a:latin typeface="Verdana" pitchFamily="34" charset="0"/>
              </a:rPr>
              <a:t>unemployment rate of blind and partially sighted.</a:t>
            </a:r>
            <a:endParaRPr lang="en-US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</a:rPr>
              <a:t>Sight loss is closely </a:t>
            </a:r>
            <a:r>
              <a:rPr lang="en-US" sz="1600" b="1" dirty="0" smtClean="0">
                <a:latin typeface="Verdana" pitchFamily="34" charset="0"/>
              </a:rPr>
              <a:t>related to </a:t>
            </a:r>
            <a:r>
              <a:rPr lang="en-US" sz="1600" b="1" dirty="0" smtClean="0">
                <a:solidFill>
                  <a:srgbClr val="E2783B"/>
                </a:solidFill>
                <a:latin typeface="Verdana" pitchFamily="34" charset="0"/>
              </a:rPr>
              <a:t>old age</a:t>
            </a:r>
            <a:r>
              <a:rPr lang="en-US" sz="1600" dirty="0" smtClean="0">
                <a:latin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E2783B"/>
                </a:solidFill>
                <a:latin typeface="Verdana" pitchFamily="34" charset="0"/>
              </a:rPr>
              <a:t>High risk of depression </a:t>
            </a:r>
            <a:r>
              <a:rPr lang="en-US" sz="1600" dirty="0" smtClean="0">
                <a:latin typeface="Verdana" pitchFamily="34" charset="0"/>
              </a:rPr>
              <a:t>from visual impairment patients mainly  AMD (</a:t>
            </a:r>
            <a:r>
              <a:rPr lang="es-ES" sz="1600" dirty="0" err="1"/>
              <a:t>age-related</a:t>
            </a:r>
            <a:r>
              <a:rPr lang="es-ES" sz="1600" dirty="0"/>
              <a:t> macular </a:t>
            </a:r>
            <a:r>
              <a:rPr lang="es-ES" sz="1600" dirty="0" err="1"/>
              <a:t>degeneration</a:t>
            </a:r>
            <a:r>
              <a:rPr lang="es-ES" sz="1600" dirty="0"/>
              <a:t> </a:t>
            </a:r>
            <a:r>
              <a:rPr lang="es-ES" sz="1600" dirty="0" smtClean="0"/>
              <a:t>)</a:t>
            </a:r>
            <a:r>
              <a:rPr lang="en-US" sz="1600" dirty="0" smtClean="0">
                <a:latin typeface="Verdana" pitchFamily="34" charset="0"/>
              </a:rPr>
              <a:t> patients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visual impairment </a:t>
            </a:r>
            <a:r>
              <a:rPr lang="en-US" sz="1600" dirty="0" smtClean="0"/>
              <a:t>means </a:t>
            </a:r>
            <a:r>
              <a:rPr lang="en-US" sz="1600" dirty="0"/>
              <a:t>a </a:t>
            </a:r>
            <a:r>
              <a:rPr lang="en-US" sz="1600" b="1" dirty="0">
                <a:solidFill>
                  <a:srgbClr val="E2783B"/>
                </a:solidFill>
              </a:rPr>
              <a:t>loss of independence</a:t>
            </a:r>
            <a:r>
              <a:rPr lang="en-US" sz="1600" b="1" dirty="0" smtClean="0">
                <a:solidFill>
                  <a:srgbClr val="E2783B"/>
                </a:solidFill>
              </a:rPr>
              <a:t>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dirty="0" smtClean="0">
                <a:latin typeface="Verdana" pitchFamily="34" charset="0"/>
              </a:rPr>
              <a:t>Source: European Blind Union www.euroblind.org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60350" y="277813"/>
            <a:ext cx="906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From where do we start?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Agrupa 12"/>
          <p:cNvGrpSpPr/>
          <p:nvPr/>
        </p:nvGrpSpPr>
        <p:grpSpPr>
          <a:xfrm>
            <a:off x="2032195" y="1271078"/>
            <a:ext cx="6760184" cy="1205548"/>
            <a:chOff x="69830" y="2815119"/>
            <a:chExt cx="6760184" cy="1205548"/>
          </a:xfrm>
        </p:grpSpPr>
        <p:sp>
          <p:nvSpPr>
            <p:cNvPr id="10" name="QuadreDeText 9"/>
            <p:cNvSpPr txBox="1"/>
            <p:nvPr/>
          </p:nvSpPr>
          <p:spPr>
            <a:xfrm>
              <a:off x="69830" y="2815119"/>
              <a:ext cx="67601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400" b="1" dirty="0" err="1" smtClean="0">
                  <a:latin typeface="Verdana" pitchFamily="34" charset="0"/>
                </a:rPr>
                <a:t>AQuAS</a:t>
              </a:r>
              <a:r>
                <a:rPr lang="en-GB" sz="2400" b="1" dirty="0" smtClean="0">
                  <a:latin typeface="Verdana" pitchFamily="34" charset="0"/>
                </a:rPr>
                <a:t> coordinates the H2020-funded</a:t>
              </a:r>
            </a:p>
            <a:p>
              <a:pPr algn="r">
                <a:lnSpc>
                  <a:spcPct val="150000"/>
                </a:lnSpc>
              </a:pPr>
              <a:r>
                <a:rPr lang="en-GB" sz="2400" dirty="0" smtClean="0">
                  <a:latin typeface="Verdana" pitchFamily="34" charset="0"/>
                </a:rPr>
                <a:t>(2014-2016)</a:t>
              </a:r>
            </a:p>
          </p:txBody>
        </p:sp>
        <p:pic>
          <p:nvPicPr>
            <p:cNvPr id="11" name="Imatge 10" descr="PRO4VIP-Horizontal-(DarkOrange-Blu) 0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669" y="3353419"/>
              <a:ext cx="3113819" cy="667248"/>
            </a:xfrm>
            <a:prstGeom prst="rect">
              <a:avLst/>
            </a:prstGeom>
          </p:spPr>
        </p:pic>
      </p:grpSp>
      <p:pic>
        <p:nvPicPr>
          <p:cNvPr id="12" name="UPPER LOGO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/>
        </p:nvGraphicFramePr>
        <p:xfrm>
          <a:off x="544393" y="3328827"/>
          <a:ext cx="5528130" cy="197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arrodonit 18"/>
          <p:cNvSpPr/>
          <p:nvPr/>
        </p:nvSpPr>
        <p:spPr>
          <a:xfrm>
            <a:off x="6421348" y="3349375"/>
            <a:ext cx="2434976" cy="2054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Verdana" pitchFamily="34" charset="0"/>
              </a:rPr>
              <a:t>Pre-</a:t>
            </a:r>
            <a:r>
              <a:rPr lang="en-GB" sz="2000" b="1" dirty="0" err="1" smtClean="0">
                <a:latin typeface="Verdana" pitchFamily="34" charset="0"/>
              </a:rPr>
              <a:t>Comercial</a:t>
            </a:r>
            <a:r>
              <a:rPr lang="en-GB" sz="2000" b="1" dirty="0" smtClean="0">
                <a:latin typeface="Verdana" pitchFamily="34" charset="0"/>
              </a:rPr>
              <a:t> Procurement</a:t>
            </a:r>
            <a:endParaRPr lang="en-GB" sz="2000" b="1" dirty="0">
              <a:latin typeface="Verdana" pitchFamily="34" charset="0"/>
            </a:endParaRPr>
          </a:p>
        </p:txBody>
      </p:sp>
      <p:grpSp>
        <p:nvGrpSpPr>
          <p:cNvPr id="21" name="Agrupa 20"/>
          <p:cNvGrpSpPr/>
          <p:nvPr/>
        </p:nvGrpSpPr>
        <p:grpSpPr>
          <a:xfrm>
            <a:off x="236306" y="2691829"/>
            <a:ext cx="5928188" cy="2887038"/>
            <a:chOff x="236306" y="2691829"/>
            <a:chExt cx="5928188" cy="2887038"/>
          </a:xfrm>
        </p:grpSpPr>
        <p:sp>
          <p:nvSpPr>
            <p:cNvPr id="14" name="Rectangle arrodonit 13"/>
            <p:cNvSpPr/>
            <p:nvPr/>
          </p:nvSpPr>
          <p:spPr>
            <a:xfrm>
              <a:off x="236306" y="2691829"/>
              <a:ext cx="5928188" cy="288703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QuadreDeText 15"/>
            <p:cNvSpPr txBox="1"/>
            <p:nvPr/>
          </p:nvSpPr>
          <p:spPr>
            <a:xfrm>
              <a:off x="780836" y="2825393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dirty="0" smtClean="0"/>
                <a:t>On </a:t>
              </a:r>
              <a:r>
                <a:rPr lang="ca-ES" dirty="0" err="1" smtClean="0"/>
                <a:t>the</a:t>
              </a:r>
              <a:r>
                <a:rPr lang="ca-ES" dirty="0" smtClean="0"/>
                <a:t> </a:t>
              </a:r>
              <a:r>
                <a:rPr lang="ca-ES" dirty="0" err="1" smtClean="0"/>
                <a:t>track</a:t>
              </a:r>
              <a:r>
                <a:rPr lang="ca-ES" dirty="0" smtClean="0"/>
                <a:t>!</a:t>
              </a:r>
              <a:endParaRPr lang="ca-ES" dirty="0"/>
            </a:p>
          </p:txBody>
        </p:sp>
      </p:grpSp>
      <p:grpSp>
        <p:nvGrpSpPr>
          <p:cNvPr id="23" name="Agrupa 22"/>
          <p:cNvGrpSpPr/>
          <p:nvPr/>
        </p:nvGrpSpPr>
        <p:grpSpPr>
          <a:xfrm>
            <a:off x="6298057" y="2691828"/>
            <a:ext cx="2700391" cy="2885325"/>
            <a:chOff x="6298057" y="2691828"/>
            <a:chExt cx="2700391" cy="2885325"/>
          </a:xfrm>
        </p:grpSpPr>
        <p:sp>
          <p:nvSpPr>
            <p:cNvPr id="20" name="Rectangle arrodonit 19"/>
            <p:cNvSpPr/>
            <p:nvPr/>
          </p:nvSpPr>
          <p:spPr>
            <a:xfrm>
              <a:off x="6298057" y="2691828"/>
              <a:ext cx="2700391" cy="2885325"/>
            </a:xfrm>
            <a:prstGeom prst="roundRect">
              <a:avLst/>
            </a:prstGeom>
            <a:noFill/>
            <a:ln>
              <a:solidFill>
                <a:srgbClr val="E27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QuadreDeText 21"/>
            <p:cNvSpPr txBox="1"/>
            <p:nvPr/>
          </p:nvSpPr>
          <p:spPr>
            <a:xfrm>
              <a:off x="6509092" y="2834722"/>
              <a:ext cx="2274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a-ES" dirty="0" err="1" smtClean="0">
                  <a:solidFill>
                    <a:srgbClr val="E2783B"/>
                  </a:solidFill>
                </a:rPr>
                <a:t>Our</a:t>
              </a:r>
              <a:r>
                <a:rPr lang="ca-ES" dirty="0" smtClean="0">
                  <a:solidFill>
                    <a:srgbClr val="E2783B"/>
                  </a:solidFill>
                </a:rPr>
                <a:t> </a:t>
              </a:r>
              <a:r>
                <a:rPr lang="ca-ES" dirty="0" err="1" smtClean="0">
                  <a:solidFill>
                    <a:srgbClr val="E2783B"/>
                  </a:solidFill>
                </a:rPr>
                <a:t>proposal</a:t>
              </a:r>
              <a:r>
                <a:rPr lang="ca-ES" dirty="0" smtClean="0">
                  <a:solidFill>
                    <a:srgbClr val="E2783B"/>
                  </a:solidFill>
                </a:rPr>
                <a:t> to </a:t>
              </a:r>
              <a:r>
                <a:rPr lang="ca-ES" dirty="0" err="1" smtClean="0">
                  <a:solidFill>
                    <a:srgbClr val="E2783B"/>
                  </a:solidFill>
                </a:rPr>
                <a:t>you</a:t>
              </a:r>
              <a:r>
                <a:rPr lang="ca-ES" dirty="0" smtClean="0">
                  <a:solidFill>
                    <a:srgbClr val="E2783B"/>
                  </a:solidFill>
                </a:rPr>
                <a:t>!</a:t>
              </a:r>
              <a:endParaRPr lang="ca-ES" dirty="0">
                <a:solidFill>
                  <a:srgbClr val="E2783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60350" y="277813"/>
            <a:ext cx="906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What we are going to do?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1132048" y="2314459"/>
            <a:ext cx="6806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itchFamily="34" charset="0"/>
              </a:rPr>
              <a:t>We aim to </a:t>
            </a:r>
            <a:r>
              <a:rPr lang="en-GB" b="1" dirty="0" smtClean="0">
                <a:latin typeface="Verdana" pitchFamily="34" charset="0"/>
              </a:rPr>
              <a:t>submit a proposal</a:t>
            </a:r>
          </a:p>
          <a:p>
            <a:pPr algn="ctr"/>
            <a:r>
              <a:rPr lang="en-GB" dirty="0" smtClean="0">
                <a:latin typeface="Verdana" pitchFamily="34" charset="0"/>
              </a:rPr>
              <a:t>to the </a:t>
            </a:r>
            <a:r>
              <a:rPr lang="en-GB" sz="2400" b="1" dirty="0" smtClean="0">
                <a:solidFill>
                  <a:srgbClr val="E2783B"/>
                </a:solidFill>
                <a:latin typeface="Verdana" pitchFamily="34" charset="0"/>
              </a:rPr>
              <a:t>ICT-34 call</a:t>
            </a:r>
            <a:r>
              <a:rPr lang="en-GB" sz="2400" dirty="0" smtClean="0">
                <a:solidFill>
                  <a:srgbClr val="E2783B"/>
                </a:solidFill>
                <a:latin typeface="Verdana" pitchFamily="34" charset="0"/>
              </a:rPr>
              <a:t> </a:t>
            </a:r>
            <a:r>
              <a:rPr lang="en-GB" dirty="0" smtClean="0">
                <a:latin typeface="Verdana" pitchFamily="34" charset="0"/>
              </a:rPr>
              <a:t>on April 2016...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1486349" y="3823168"/>
            <a:ext cx="6062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Verdana" pitchFamily="34" charset="0"/>
              </a:rPr>
              <a:t>...on ICT’s responses</a:t>
            </a:r>
          </a:p>
          <a:p>
            <a:pPr algn="ctr"/>
            <a:r>
              <a:rPr lang="en-GB" b="1" dirty="0" smtClean="0">
                <a:latin typeface="Verdana" pitchFamily="34" charset="0"/>
              </a:rPr>
              <a:t>to</a:t>
            </a:r>
          </a:p>
          <a:p>
            <a:pPr algn="ctr"/>
            <a:r>
              <a:rPr lang="en-GB" sz="2400" b="1" dirty="0" smtClean="0">
                <a:solidFill>
                  <a:srgbClr val="E2783B"/>
                </a:solidFill>
                <a:latin typeface="Verdana" pitchFamily="34" charset="0"/>
              </a:rPr>
              <a:t>VISUAL IMPAIRED PERSONS</a:t>
            </a:r>
            <a:r>
              <a:rPr lang="en-GB" b="1" dirty="0" smtClean="0">
                <a:latin typeface="Verdana" pitchFamily="34" charset="0"/>
              </a:rPr>
              <a:t>’ needs</a:t>
            </a:r>
            <a:endParaRPr lang="en-GB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6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60350" y="277813"/>
            <a:ext cx="906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What we are going to do?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10" name="QuadreDeText 9"/>
          <p:cNvSpPr txBox="1"/>
          <p:nvPr/>
        </p:nvSpPr>
        <p:spPr>
          <a:xfrm>
            <a:off x="1132048" y="2314459"/>
            <a:ext cx="6806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278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 vision therapy</a:t>
            </a:r>
            <a:r>
              <a:rPr lang="en-US" sz="2400" dirty="0">
                <a:solidFill>
                  <a:srgbClr val="E278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sz="2400" b="1" dirty="0">
                <a:solidFill>
                  <a:srgbClr val="E278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psychological </a:t>
            </a:r>
            <a:r>
              <a:rPr lang="en-US" sz="2400" b="1" dirty="0" smtClean="0">
                <a:solidFill>
                  <a:srgbClr val="E278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rehabilitation</a:t>
            </a:r>
          </a:p>
          <a:p>
            <a:pPr algn="ctr"/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b="1" dirty="0">
                <a:solidFill>
                  <a:srgbClr val="E2783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 rehabilitation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services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teach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them how to use their remaining vision more effectively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8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2889251" y="2589213"/>
            <a:ext cx="353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What  are we seeking?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UPPER LOGO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13" name="QuadreDeText 12"/>
          <p:cNvSpPr txBox="1"/>
          <p:nvPr/>
        </p:nvSpPr>
        <p:spPr>
          <a:xfrm>
            <a:off x="692580" y="2526957"/>
            <a:ext cx="7556492" cy="167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latin typeface="Verdana" pitchFamily="34" charset="0"/>
              </a:rPr>
              <a:t>Public procurers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</a:rPr>
              <a:t>interested in </a:t>
            </a:r>
            <a:r>
              <a:rPr lang="en-GB" sz="2400" b="1" dirty="0" err="1" smtClean="0">
                <a:latin typeface="Verdana" pitchFamily="34" charset="0"/>
              </a:rPr>
              <a:t>eHealth</a:t>
            </a:r>
            <a:endParaRPr lang="en-GB" sz="2400" dirty="0" smtClean="0"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Verdana" pitchFamily="34" charset="0"/>
              </a:rPr>
              <a:t>and involved in </a:t>
            </a:r>
            <a:r>
              <a:rPr lang="en-GB" sz="2400" b="1" dirty="0" smtClean="0">
                <a:latin typeface="Verdana" pitchFamily="34" charset="0"/>
              </a:rPr>
              <a:t>Visual Impairment solutions</a:t>
            </a:r>
            <a:endParaRPr lang="en-GB" sz="2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L -0.28195 -0.33889 " pathEditMode="relative" ptsTypes="AA">
                                      <p:cBhvr>
                                        <p:cTn id="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UPPER LOGO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086100" y="3236912"/>
            <a:ext cx="2959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And who are we?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863600" y="1536700"/>
            <a:ext cx="728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Agency for Health Quality and Assessment of Catalonia - </a:t>
            </a:r>
            <a:r>
              <a:rPr lang="en-US" b="1" dirty="0" err="1" smtClean="0">
                <a:solidFill>
                  <a:srgbClr val="E2783B"/>
                </a:solidFill>
              </a:rPr>
              <a:t>AQuAS</a:t>
            </a:r>
            <a:endParaRPr lang="ca-ES" b="1" dirty="0">
              <a:solidFill>
                <a:srgbClr val="E2783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3900" y="2689017"/>
            <a:ext cx="75311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en-US" b="1" dirty="0" err="1" smtClean="0">
                <a:latin typeface="Verdana" pitchFamily="34" charset="0"/>
              </a:rPr>
              <a:t>AQuAS</a:t>
            </a:r>
            <a:r>
              <a:rPr lang="en-US" b="1" dirty="0" smtClean="0">
                <a:latin typeface="Verdana" pitchFamily="34" charset="0"/>
              </a:rPr>
              <a:t> Innovation unit </a:t>
            </a:r>
            <a:r>
              <a:rPr lang="en-US" dirty="0" smtClean="0">
                <a:latin typeface="Verdana" pitchFamily="34" charset="0"/>
              </a:rPr>
              <a:t>is working in the development and adoption of the two procurement instruments: PPI and PCP.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en-US" dirty="0" err="1" smtClean="0">
                <a:latin typeface="Verdana" pitchFamily="34" charset="0"/>
              </a:rPr>
              <a:t>AQuAS</a:t>
            </a:r>
            <a:r>
              <a:rPr lang="en-US" dirty="0" smtClean="0">
                <a:latin typeface="Verdana" pitchFamily="34" charset="0"/>
              </a:rPr>
              <a:t> is </a:t>
            </a:r>
            <a:r>
              <a:rPr lang="en-US" b="1" dirty="0" smtClean="0">
                <a:latin typeface="Verdana" pitchFamily="34" charset="0"/>
              </a:rPr>
              <a:t>a reference in Innovation Procurement </a:t>
            </a:r>
            <a:r>
              <a:rPr lang="en-US" dirty="0" smtClean="0">
                <a:latin typeface="Verdana" pitchFamily="34" charset="0"/>
              </a:rPr>
              <a:t>in Spain thanks to the experience gained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</a:rPr>
              <a:t>Regional level </a:t>
            </a:r>
            <a:r>
              <a:rPr lang="en-US" dirty="0" smtClean="0">
                <a:latin typeface="Verdana" pitchFamily="34" charset="0"/>
              </a:rPr>
              <a:t>(e.g.: drug storage and dispenser, mental health genetic-pharmacological service, etc)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</a:rPr>
              <a:t>European level </a:t>
            </a:r>
            <a:r>
              <a:rPr lang="en-US" dirty="0" smtClean="0">
                <a:latin typeface="Verdana" pitchFamily="34" charset="0"/>
              </a:rPr>
              <a:t>(DECIPHER-PCP, INSPIRE, etc)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787400" y="2171700"/>
            <a:ext cx="727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latin typeface="Verdana" pitchFamily="34" charset="0"/>
              </a:rPr>
              <a:t>A </a:t>
            </a:r>
            <a:r>
              <a:rPr lang="en-US" sz="2000" b="1" dirty="0" smtClean="0">
                <a:latin typeface="Verdana" pitchFamily="34" charset="0"/>
              </a:rPr>
              <a:t>public company </a:t>
            </a:r>
            <a:r>
              <a:rPr lang="en-US" sz="2000" dirty="0" smtClean="0">
                <a:latin typeface="Verdana" pitchFamily="34" charset="0"/>
              </a:rPr>
              <a:t>that generates </a:t>
            </a:r>
            <a:r>
              <a:rPr lang="en-US" sz="2000" b="1" dirty="0" smtClean="0">
                <a:latin typeface="Verdana" pitchFamily="34" charset="0"/>
              </a:rPr>
              <a:t>knowledge</a:t>
            </a:r>
            <a:r>
              <a:rPr lang="en-US" sz="2000" dirty="0" smtClean="0">
                <a:latin typeface="Verdana" pitchFamily="34" charset="0"/>
              </a:rPr>
              <a:t> from the </a:t>
            </a:r>
            <a:r>
              <a:rPr lang="en-US" sz="2000" b="1" dirty="0" smtClean="0">
                <a:latin typeface="Verdana" pitchFamily="34" charset="0"/>
              </a:rPr>
              <a:t>assessment</a:t>
            </a:r>
            <a:r>
              <a:rPr lang="en-US" sz="2000" dirty="0" smtClean="0">
                <a:latin typeface="Verdana" pitchFamily="34" charset="0"/>
              </a:rPr>
              <a:t> of the healthcare system useful to the main stakeholders of the public </a:t>
            </a:r>
            <a:r>
              <a:rPr lang="en-US" sz="2000" b="1" dirty="0" smtClean="0">
                <a:latin typeface="Verdana" pitchFamily="34" charset="0"/>
              </a:rPr>
              <a:t>Catalan Health System</a:t>
            </a:r>
            <a:r>
              <a:rPr lang="en-US" sz="2000" dirty="0" smtClean="0">
                <a:latin typeface="Verdana" pitchFamily="34" charset="0"/>
              </a:rPr>
              <a:t> (policy makers, health care managers, professionals and citizens) </a:t>
            </a:r>
          </a:p>
          <a:p>
            <a:endParaRPr lang="ca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29584 -0.4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7" grpId="0"/>
      <p:bldP spid="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9938"/>
            <a:ext cx="744538" cy="209550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713" y="769938"/>
            <a:ext cx="8269287" cy="209550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949" y="5973287"/>
            <a:ext cx="6360558" cy="10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UPPER LOGO" descr="PRO4VIP-Horizontal-(DarkOrange-Blu)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044" y="125853"/>
            <a:ext cx="2884299" cy="618065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82600" y="290512"/>
            <a:ext cx="2959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2783B"/>
                </a:solidFill>
                <a:latin typeface="Verdana" pitchFamily="34" charset="0"/>
              </a:rPr>
              <a:t>Our projects</a:t>
            </a:r>
            <a:endParaRPr lang="en-US" sz="2000" b="1" dirty="0">
              <a:solidFill>
                <a:srgbClr val="3D4869"/>
              </a:solidFill>
              <a:latin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403" y="3108390"/>
            <a:ext cx="203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399" y="1191149"/>
            <a:ext cx="2093445" cy="7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1775" y="1075229"/>
            <a:ext cx="1704866" cy="8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1733" y="4032315"/>
            <a:ext cx="1980477" cy="6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7726" y="2728948"/>
            <a:ext cx="865617" cy="84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100" y="4884738"/>
            <a:ext cx="35099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Assessment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Open Technical Dialogue 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Business Case Modelling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116638" y="4884738"/>
            <a:ext cx="1560512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Bids Assessment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56525" y="4884738"/>
            <a:ext cx="12620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Design &amp; Prototyping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859338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Issued</a:t>
            </a:r>
          </a:p>
        </p:txBody>
      </p:sp>
      <p:pic>
        <p:nvPicPr>
          <p:cNvPr id="12294" name="Picture 2" descr="C:\Users\X2382288V\Desktop\Dropbox\DECIPHER\DECIPHER_3_ProjectExecution\WPs\WP6_Dissemination\Logos\DECIPHER PCP-Logot_RGB-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354388"/>
            <a:ext cx="11128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943350"/>
            <a:ext cx="13604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1033463" y="349885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UNWIRED </a:t>
            </a:r>
          </a:p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Health</a:t>
            </a:r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3619500"/>
            <a:ext cx="12414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6"/>
          <p:cNvSpPr/>
          <p:nvPr/>
        </p:nvSpPr>
        <p:spPr>
          <a:xfrm>
            <a:off x="38100" y="5813425"/>
            <a:ext cx="5434013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35" name="Rectangle 16"/>
          <p:cNvSpPr/>
          <p:nvPr/>
        </p:nvSpPr>
        <p:spPr>
          <a:xfrm>
            <a:off x="5668963" y="5813425"/>
            <a:ext cx="3349625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Execution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2976563" y="3549650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784350" y="3306763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059113" y="262890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5668963" y="37655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710363" y="3267075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12305" name="Rectangle 3"/>
          <p:cNvSpPr>
            <a:spLocks noChangeArrowheads="1"/>
          </p:cNvSpPr>
          <p:nvPr/>
        </p:nvSpPr>
        <p:spPr bwMode="auto">
          <a:xfrm>
            <a:off x="7059613" y="2938463"/>
            <a:ext cx="2382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Ear Plug </a:t>
            </a:r>
          </a:p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Cleaning Device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8524875" y="281463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605213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definition - Legal</a:t>
            </a:r>
          </a:p>
        </p:txBody>
      </p:sp>
      <p:pic>
        <p:nvPicPr>
          <p:cNvPr id="1230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9038" y="4346575"/>
            <a:ext cx="77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4379913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088" y="441483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1100" y="317658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4025900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4713" y="2854325"/>
            <a:ext cx="1379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Rectangle 3"/>
          <p:cNvSpPr>
            <a:spLocks noChangeArrowheads="1"/>
          </p:cNvSpPr>
          <p:nvPr/>
        </p:nvSpPr>
        <p:spPr bwMode="auto">
          <a:xfrm>
            <a:off x="7164388" y="2076450"/>
            <a:ext cx="1968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Cervical Cancer Pharmacogenetics</a:t>
            </a:r>
          </a:p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markers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637588" y="1936750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16" name="Rectangle 3"/>
          <p:cNvSpPr>
            <a:spLocks noChangeArrowheads="1"/>
          </p:cNvSpPr>
          <p:nvPr/>
        </p:nvSpPr>
        <p:spPr bwMode="auto">
          <a:xfrm>
            <a:off x="7332663" y="3708400"/>
            <a:ext cx="19256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Mental Health Pharmacogenetics markers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524875" y="3565525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18" name="Rectangle 3"/>
          <p:cNvSpPr>
            <a:spLocks noChangeArrowheads="1"/>
          </p:cNvSpPr>
          <p:nvPr/>
        </p:nvSpPr>
        <p:spPr bwMode="auto">
          <a:xfrm>
            <a:off x="3513138" y="4327525"/>
            <a:ext cx="12715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Adults diapers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233863" y="42100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20" name="Rectangle 3"/>
          <p:cNvSpPr>
            <a:spLocks noChangeArrowheads="1"/>
          </p:cNvSpPr>
          <p:nvPr/>
        </p:nvSpPr>
        <p:spPr bwMode="auto">
          <a:xfrm>
            <a:off x="3500438" y="3732213"/>
            <a:ext cx="1585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>
                <a:solidFill>
                  <a:srgbClr val="3D4869"/>
                </a:solidFill>
                <a:latin typeface="Verdana" pitchFamily="34" charset="0"/>
              </a:rPr>
              <a:t>Blood Donor Track System</a:t>
            </a:r>
            <a:endParaRPr lang="en-GB" sz="1500" b="1">
              <a:solidFill>
                <a:srgbClr val="3D4869"/>
              </a:solidFill>
              <a:latin typeface="Verdana" pitchFamily="34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4306888" y="357187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pic>
        <p:nvPicPr>
          <p:cNvPr id="123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8388" y="1790700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" y="4165600"/>
            <a:ext cx="1035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690563" y="4032250"/>
            <a:ext cx="550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</a:p>
        </p:txBody>
      </p:sp>
      <p:pic>
        <p:nvPicPr>
          <p:cNvPr id="123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3" y="445293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7" name="Rectangle 3"/>
          <p:cNvSpPr>
            <a:spLocks noChangeArrowheads="1"/>
          </p:cNvSpPr>
          <p:nvPr/>
        </p:nvSpPr>
        <p:spPr bwMode="auto">
          <a:xfrm>
            <a:off x="-180975" y="2970213"/>
            <a:ext cx="1447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500" b="1">
                <a:solidFill>
                  <a:srgbClr val="3D4869"/>
                </a:solidFill>
                <a:latin typeface="Verdana" pitchFamily="34" charset="0"/>
              </a:rPr>
              <a:t>PRO4VIP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85800" y="2760663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</a:p>
        </p:txBody>
      </p:sp>
      <p:pic>
        <p:nvPicPr>
          <p:cNvPr id="1232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3192463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3" y="3260725"/>
            <a:ext cx="4587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288" y="2478088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5610225" y="177958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</a:p>
        </p:txBody>
      </p:sp>
      <p:sp>
        <p:nvSpPr>
          <p:cNvPr id="69" name="Rectangle 5"/>
          <p:cNvSpPr/>
          <p:nvPr/>
        </p:nvSpPr>
        <p:spPr>
          <a:xfrm>
            <a:off x="4638675" y="2889250"/>
            <a:ext cx="1649413" cy="576263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sharing</a:t>
            </a:r>
          </a:p>
        </p:txBody>
      </p:sp>
      <p:sp>
        <p:nvSpPr>
          <p:cNvPr id="12334" name="16 Rectángulo"/>
          <p:cNvSpPr>
            <a:spLocks noChangeArrowheads="1"/>
          </p:cNvSpPr>
          <p:nvPr/>
        </p:nvSpPr>
        <p:spPr bwMode="auto">
          <a:xfrm>
            <a:off x="1236663" y="292100"/>
            <a:ext cx="6726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3D4869"/>
                </a:solidFill>
                <a:latin typeface="Calibri" pitchFamily="34" charset="0"/>
              </a:rPr>
              <a:t>AQuAS</a:t>
            </a:r>
            <a:r>
              <a:rPr lang="en-US" sz="2000" b="1" i="1" dirty="0">
                <a:solidFill>
                  <a:srgbClr val="3D4869"/>
                </a:solidFill>
                <a:latin typeface="Calibri" pitchFamily="34" charset="0"/>
              </a:rPr>
              <a:t> – Key Experience &amp; Strengths –</a:t>
            </a:r>
          </a:p>
          <a:p>
            <a:pPr algn="ctr"/>
            <a:r>
              <a:rPr lang="en-US" sz="2000" b="1" i="1" dirty="0">
                <a:solidFill>
                  <a:srgbClr val="3D4869"/>
                </a:solidFill>
                <a:latin typeface="Calibri" pitchFamily="34" charset="0"/>
              </a:rPr>
              <a:t> Some PCP and PPI projects</a:t>
            </a:r>
          </a:p>
        </p:txBody>
      </p:sp>
      <p:pic>
        <p:nvPicPr>
          <p:cNvPr id="123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5575" y="2043113"/>
            <a:ext cx="3587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278288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1784350" y="2043113"/>
            <a:ext cx="552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</a:p>
        </p:txBody>
      </p:sp>
      <p:sp>
        <p:nvSpPr>
          <p:cNvPr id="12338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24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paradores">
  <a:themeElements>
    <a:clrScheme name="Separadores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2064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Separad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/>
      <a:lstStyle>
        <a:defPPr>
          <a:defRPr sz="2800" b="1" dirty="0" smtClean="0">
            <a:solidFill>
              <a:srgbClr val="002776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Separadores 1">
        <a:dk1>
          <a:srgbClr val="002776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2064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ció xmlns="e8aa3b1d-ed8c-464f-95d0-6505450707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88271C54C6C42987A97CF59DC70D3" ma:contentTypeVersion="0" ma:contentTypeDescription="Crea un document nou" ma:contentTypeScope="" ma:versionID="42072a33b8bc7fee3a828bce217438e3">
  <xsd:schema xmlns:xsd="http://www.w3.org/2001/XMLSchema" xmlns:p="http://schemas.microsoft.com/office/2006/metadata/properties" xmlns:ns2="e8aa3b1d-ed8c-464f-95d0-650545070739" targetNamespace="http://schemas.microsoft.com/office/2006/metadata/properties" ma:root="true" ma:fieldsID="94f63245c83c0e21f220686b126ade43" ns2:_="">
    <xsd:import namespace="e8aa3b1d-ed8c-464f-95d0-650545070739"/>
    <xsd:element name="properties">
      <xsd:complexType>
        <xsd:sequence>
          <xsd:element name="documentManagement">
            <xsd:complexType>
              <xsd:all>
                <xsd:element ref="ns2:Descripció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8aa3b1d-ed8c-464f-95d0-650545070739" elementFormDefault="qualified">
    <xsd:import namespace="http://schemas.microsoft.com/office/2006/documentManagement/types"/>
    <xsd:element name="Descripció" ma:index="8" nillable="true" ma:displayName="Descripció" ma:internalName="Descripci_x00f3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5AEF4B2-871A-43D5-AE2F-72CE9256BCBE}">
  <ds:schemaRefs>
    <ds:schemaRef ds:uri="e8aa3b1d-ed8c-464f-95d0-65054507073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174CD7-431D-4449-A8A8-0900631F12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A69D9-2DDF-4F14-A6A7-6C4886E5B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a3b1d-ed8c-464f-95d0-65054507073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36138</TotalTime>
  <Words>389</Words>
  <Application>Microsoft Office PowerPoint</Application>
  <PresentationFormat>Presentación en pantalla (4:3)</PresentationFormat>
  <Paragraphs>86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1_Separadores</vt:lpstr>
      <vt:lpstr>Tema de Office</vt:lpstr>
      <vt:lpstr>Opportunities for public procurers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OEA</dc:creator>
  <cp:lastModifiedBy>Ramon Maspons</cp:lastModifiedBy>
  <cp:revision>1090</cp:revision>
  <dcterms:created xsi:type="dcterms:W3CDTF">2012-01-10T12:12:37Z</dcterms:created>
  <dcterms:modified xsi:type="dcterms:W3CDTF">2015-10-28T10:21:24Z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entLanguage">
    <vt:lpwstr>English</vt:lpwstr>
  </property>
  <property fmtid="{D5CDD505-2E9C-101B-9397-08002B2CF9AE}" pid="3" name="ContentTypeId">
    <vt:lpwstr>0x01010097188271C54C6C42987A97CF59DC70D3</vt:lpwstr>
  </property>
</Properties>
</file>