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2" r:id="rId2"/>
  </p:sldMasterIdLst>
  <p:notesMasterIdLst>
    <p:notesMasterId r:id="rId16"/>
  </p:notesMasterIdLst>
  <p:handoutMasterIdLst>
    <p:handoutMasterId r:id="rId17"/>
  </p:handoutMasterIdLst>
  <p:sldIdLst>
    <p:sldId id="256" r:id="rId3"/>
    <p:sldId id="338" r:id="rId4"/>
    <p:sldId id="375" r:id="rId5"/>
    <p:sldId id="377" r:id="rId6"/>
    <p:sldId id="378" r:id="rId7"/>
    <p:sldId id="384" r:id="rId8"/>
    <p:sldId id="385" r:id="rId9"/>
    <p:sldId id="380" r:id="rId10"/>
    <p:sldId id="389" r:id="rId11"/>
    <p:sldId id="386" r:id="rId12"/>
    <p:sldId id="382" r:id="rId13"/>
    <p:sldId id="388" r:id="rId14"/>
    <p:sldId id="321" r:id="rId15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om" initials="fom" lastIdx="6" clrIdx="0"/>
  <p:cmAuthor id="1" name="Morandini Emanuele" initials="ME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87DC8"/>
    <a:srgbClr val="FFFF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Stile 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127" autoAdjust="0"/>
    <p:restoredTop sz="90394" autoAdjust="0"/>
  </p:normalViewPr>
  <p:slideViewPr>
    <p:cSldViewPr>
      <p:cViewPr>
        <p:scale>
          <a:sx n="91" d="100"/>
          <a:sy n="91" d="100"/>
        </p:scale>
        <p:origin x="-1260" y="-72"/>
      </p:cViewPr>
      <p:guideLst>
        <p:guide orient="horz" pos="3203"/>
        <p:guide pos="1963"/>
      </p:guideLst>
    </p:cSldViewPr>
  </p:slideViewPr>
  <p:outlineViewPr>
    <p:cViewPr>
      <p:scale>
        <a:sx n="33" d="100"/>
        <a:sy n="33" d="100"/>
      </p:scale>
      <p:origin x="0" y="21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38"/>
    </p:cViewPr>
  </p:sorterViewPr>
  <p:notesViewPr>
    <p:cSldViewPr>
      <p:cViewPr varScale="1">
        <p:scale>
          <a:sx n="90" d="100"/>
          <a:sy n="90" d="100"/>
        </p:scale>
        <p:origin x="-3762" y="-12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39564D5-52DC-49AE-9E9D-CF74E423B797}" type="datetimeFigureOut">
              <a:rPr lang="it-IT"/>
              <a:pPr>
                <a:defRPr/>
              </a:pPr>
              <a:t>26/10/2015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12584DE-5B19-4F9D-8E7B-9C94AC0D395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6385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6" tIns="45707" rIns="91416" bIns="45707" numCol="1" anchor="t" anchorCtr="0" compatLnSpc="1">
            <a:prstTxWarp prst="textNoShape">
              <a:avLst/>
            </a:prstTxWarp>
          </a:bodyPr>
          <a:lstStyle>
            <a:lvl1pPr defTabSz="91421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6" tIns="45707" rIns="91416" bIns="45707" numCol="1" anchor="t" anchorCtr="0" compatLnSpc="1">
            <a:prstTxWarp prst="textNoShape">
              <a:avLst/>
            </a:prstTxWarp>
          </a:bodyPr>
          <a:lstStyle>
            <a:lvl1pPr algn="r" defTabSz="91421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6" tIns="45707" rIns="91416" bIns="457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6" tIns="45707" rIns="91416" bIns="45707" numCol="1" anchor="b" anchorCtr="0" compatLnSpc="1">
            <a:prstTxWarp prst="textNoShape">
              <a:avLst/>
            </a:prstTxWarp>
          </a:bodyPr>
          <a:lstStyle>
            <a:lvl1pPr defTabSz="91421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6" tIns="45707" rIns="91416" bIns="45707" numCol="1" anchor="b" anchorCtr="0" compatLnSpc="1">
            <a:prstTxWarp prst="textNoShape">
              <a:avLst/>
            </a:prstTxWarp>
          </a:bodyPr>
          <a:lstStyle>
            <a:lvl1pPr algn="r" defTabSz="914216">
              <a:defRPr sz="1200">
                <a:latin typeface="Arial" charset="0"/>
              </a:defRPr>
            </a:lvl1pPr>
          </a:lstStyle>
          <a:p>
            <a:pPr>
              <a:defRPr/>
            </a:pPr>
            <a:fld id="{BA436895-8C50-4AD5-BEF0-1A16C50624F5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1274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hape 9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579" name="Shape 94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</p:spPr>
        <p:txBody>
          <a:bodyPr lIns="91425" tIns="45700" rIns="91425" bIns="45700"/>
          <a:lstStyle/>
          <a:p>
            <a:pPr>
              <a:spcBef>
                <a:spcPct val="0"/>
              </a:spcBef>
              <a:buSzPct val="25000"/>
            </a:pPr>
            <a:endParaRPr lang="it-IT" altLang="it-IT" dirty="0" smtClean="0">
              <a:solidFill>
                <a:srgbClr val="000000"/>
              </a:solidFill>
              <a:cs typeface="Arial" charset="0"/>
              <a:sym typeface="Arial" charset="0"/>
            </a:endParaRPr>
          </a:p>
        </p:txBody>
      </p:sp>
      <p:sp>
        <p:nvSpPr>
          <p:cNvPr id="24580" name="Shape 9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 lIns="91425" tIns="45700" rIns="91425" bIns="45700"/>
          <a:lstStyle>
            <a:lvl1pPr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Pct val="25000"/>
            </a:pPr>
            <a:r>
              <a:rPr lang="it-IT" altLang="it-IT" smtClean="0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hape 9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579" name="Shape 94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</p:spPr>
        <p:txBody>
          <a:bodyPr lIns="91425" tIns="45700" rIns="91425" bIns="45700"/>
          <a:lstStyle/>
          <a:p>
            <a:pPr>
              <a:spcBef>
                <a:spcPct val="0"/>
              </a:spcBef>
              <a:buSzPct val="25000"/>
            </a:pPr>
            <a:endParaRPr lang="it-IT" altLang="it-IT" dirty="0" smtClean="0">
              <a:solidFill>
                <a:srgbClr val="000000"/>
              </a:solidFill>
              <a:cs typeface="Arial" charset="0"/>
              <a:sym typeface="Arial" charset="0"/>
            </a:endParaRPr>
          </a:p>
        </p:txBody>
      </p:sp>
      <p:sp>
        <p:nvSpPr>
          <p:cNvPr id="24580" name="Shape 9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 lIns="91425" tIns="45700" rIns="91425" bIns="45700"/>
          <a:lstStyle>
            <a:lvl1pPr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Pct val="25000"/>
            </a:pPr>
            <a:r>
              <a:rPr lang="it-IT" altLang="it-IT" smtClean="0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hape 9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579" name="Shape 94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</p:spPr>
        <p:txBody>
          <a:bodyPr lIns="91425" tIns="45700" rIns="91425" bIns="45700"/>
          <a:lstStyle/>
          <a:p>
            <a:pPr>
              <a:spcBef>
                <a:spcPct val="0"/>
              </a:spcBef>
              <a:buSzPct val="25000"/>
            </a:pPr>
            <a:r>
              <a:rPr lang="it-IT" altLang="it-IT" smtClean="0">
                <a:solidFill>
                  <a:srgbClr val="000000"/>
                </a:solidFill>
                <a:cs typeface="Arial" charset="0"/>
                <a:sym typeface="Arial" charset="0"/>
              </a:rPr>
              <a:t>Controllo mischi</a:t>
            </a:r>
          </a:p>
        </p:txBody>
      </p:sp>
      <p:sp>
        <p:nvSpPr>
          <p:cNvPr id="24580" name="Shape 9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 lIns="91425" tIns="45700" rIns="91425" bIns="45700"/>
          <a:lstStyle>
            <a:lvl1pPr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Pct val="25000"/>
            </a:pPr>
            <a:r>
              <a:rPr lang="it-IT" altLang="it-IT" smtClean="0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hape 9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579" name="Shape 94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</p:spPr>
        <p:txBody>
          <a:bodyPr lIns="91425" tIns="45700" rIns="91425" bIns="45700"/>
          <a:lstStyle/>
          <a:p>
            <a:pPr>
              <a:spcBef>
                <a:spcPct val="0"/>
              </a:spcBef>
              <a:buSzPct val="25000"/>
            </a:pPr>
            <a:endParaRPr lang="it-IT" altLang="it-IT" dirty="0" smtClean="0">
              <a:solidFill>
                <a:srgbClr val="000000"/>
              </a:solidFill>
              <a:cs typeface="Arial" charset="0"/>
              <a:sym typeface="Arial" charset="0"/>
            </a:endParaRPr>
          </a:p>
        </p:txBody>
      </p:sp>
      <p:sp>
        <p:nvSpPr>
          <p:cNvPr id="24580" name="Shape 9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 lIns="91425" tIns="45700" rIns="91425" bIns="45700"/>
          <a:lstStyle>
            <a:lvl1pPr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Pct val="25000"/>
            </a:pPr>
            <a:r>
              <a:rPr lang="it-IT" altLang="it-IT" smtClean="0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1835150" y="404813"/>
            <a:ext cx="5761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it-IT" dirty="0" smtClean="0"/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1763713" y="476250"/>
            <a:ext cx="59769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it-IT" dirty="0" smtClean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87DC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it-IT" noProof="0" smtClean="0"/>
              <a:t>Fare clic per modificare lo stile del titolo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defRPr>
                <a:solidFill>
                  <a:srgbClr val="0066FF"/>
                </a:solidFill>
              </a:defRPr>
            </a:lvl1pPr>
          </a:lstStyle>
          <a:p>
            <a:pPr lvl="0"/>
            <a:r>
              <a:rPr lang="it-IT" noProof="0" smtClean="0"/>
              <a:t>Fare clic per modificare lo stile del sottotitolo dello schema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ECC35-DD3E-4BBC-AF64-FA5613D68339}" type="datetime1">
              <a:rPr lang="it-IT"/>
              <a:pPr>
                <a:defRPr/>
              </a:pPr>
              <a:t>26/10/2015</a:t>
            </a:fld>
            <a:endParaRPr lang="it-IT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861ABB59-DFE5-4786-ACE9-09723589C5F0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01454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EAA86-2DEA-497B-9EA1-160CC575B904}" type="datetime1">
              <a:rPr lang="it-IT"/>
              <a:pPr>
                <a:defRPr/>
              </a:pPr>
              <a:t>26/10/2015</a:t>
            </a:fld>
            <a:endParaRPr lang="it-IT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CF062-772E-4E3A-BAA9-45580F96F216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28074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31604-FD37-4E6F-8636-546824082A0B}" type="datetime1">
              <a:rPr lang="it-IT"/>
              <a:pPr>
                <a:defRPr/>
              </a:pPr>
              <a:t>26/10/2015</a:t>
            </a:fld>
            <a:endParaRPr lang="it-IT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3417D-2463-4386-95F2-32D30799A461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86220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276D9-A0C2-48C6-99A4-44EF151730E1}" type="datetime1">
              <a:rPr lang="it-IT"/>
              <a:pPr>
                <a:defRPr/>
              </a:pPr>
              <a:t>26/10/2015</a:t>
            </a:fld>
            <a:endParaRPr lang="it-IT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0870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6B941-6597-4B67-B913-6EAA0440C7CF}" type="datetime1">
              <a:rPr lang="it-IT"/>
              <a:pPr>
                <a:defRPr/>
              </a:pPr>
              <a:t>26/10/2015</a:t>
            </a:fld>
            <a:endParaRPr lang="it-IT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72056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DFC84-8CA4-4F7B-9870-F1E875DCD9EC}" type="datetime1">
              <a:rPr lang="it-IT"/>
              <a:pPr>
                <a:defRPr/>
              </a:pPr>
              <a:t>26/10/2015</a:t>
            </a:fld>
            <a:endParaRPr lang="it-IT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1294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404813"/>
            <a:ext cx="4038600" cy="5721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404813"/>
            <a:ext cx="4038600" cy="5721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FD61B-3E58-493D-8B97-3F4E73A18600}" type="datetime1">
              <a:rPr lang="it-IT"/>
              <a:pPr>
                <a:defRPr/>
              </a:pPr>
              <a:t>26/10/2015</a:t>
            </a:fld>
            <a:endParaRPr lang="it-IT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32969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516A3-A14A-43E1-A452-1FC7D2C245C0}" type="datetime1">
              <a:rPr lang="it-IT"/>
              <a:pPr>
                <a:defRPr/>
              </a:pPr>
              <a:t>26/10/2015</a:t>
            </a:fld>
            <a:endParaRPr lang="it-IT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98543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9BD94-DF87-4F52-85BD-25CF7D13F2CF}" type="datetime1">
              <a:rPr lang="it-IT"/>
              <a:pPr>
                <a:defRPr/>
              </a:pPr>
              <a:t>26/10/2015</a:t>
            </a:fld>
            <a:endParaRPr lang="it-IT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9537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5E918-50F4-44E0-B8D1-6EB3B28E09EE}" type="datetime1">
              <a:rPr lang="it-IT"/>
              <a:pPr>
                <a:defRPr/>
              </a:pPr>
              <a:t>26/10/2015</a:t>
            </a:fld>
            <a:endParaRPr lang="it-IT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35866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A70AC-5A0E-4860-8C75-9B8662AF2052}" type="datetime1">
              <a:rPr lang="it-IT"/>
              <a:pPr>
                <a:defRPr/>
              </a:pPr>
              <a:t>26/10/2015</a:t>
            </a:fld>
            <a:endParaRPr lang="it-IT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658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1C147-9497-4D5C-86FC-F6DB6691C38B}" type="datetime1">
              <a:rPr lang="it-IT"/>
              <a:pPr>
                <a:defRPr/>
              </a:pPr>
              <a:t>26/10/2015</a:t>
            </a:fld>
            <a:endParaRPr lang="it-IT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FBEC9-7F58-4A70-B7B8-7E321A91635F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61676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2DE84-B7E6-40D7-896D-082385D45AC9}" type="datetime1">
              <a:rPr lang="it-IT"/>
              <a:pPr>
                <a:defRPr/>
              </a:pPr>
              <a:t>26/10/2015</a:t>
            </a:fld>
            <a:endParaRPr lang="it-IT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1167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1EAF7-071B-4553-872B-B4F607E75302}" type="datetime1">
              <a:rPr lang="it-IT"/>
              <a:pPr>
                <a:defRPr/>
              </a:pPr>
              <a:t>26/10/2015</a:t>
            </a:fld>
            <a:endParaRPr lang="it-IT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08108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40A4F-5A63-4A8B-BB03-DA94951B1415}" type="datetime1">
              <a:rPr lang="it-IT"/>
              <a:pPr>
                <a:defRPr/>
              </a:pPr>
              <a:t>26/10/2015</a:t>
            </a:fld>
            <a:endParaRPr lang="it-IT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937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9982F-20F5-4C6F-AF55-5A8F6B688121}" type="datetime1">
              <a:rPr lang="it-IT"/>
              <a:pPr>
                <a:defRPr/>
              </a:pPr>
              <a:t>26/10/2015</a:t>
            </a:fld>
            <a:endParaRPr lang="it-IT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EAD63-E047-4D78-B962-FF1F431C7490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944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4B462-90DA-44C5-AB62-5B7F96DE8A6E}" type="datetime1">
              <a:rPr lang="it-IT"/>
              <a:pPr>
                <a:defRPr/>
              </a:pPr>
              <a:t>26/10/2015</a:t>
            </a:fld>
            <a:endParaRPr lang="it-IT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1CCA3-4616-497E-ADFE-B62976C3987F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7429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0F302-C399-4F38-BECB-72AB4FE8EA83}" type="datetime1">
              <a:rPr lang="it-IT"/>
              <a:pPr>
                <a:defRPr/>
              </a:pPr>
              <a:t>26/10/2015</a:t>
            </a:fld>
            <a:endParaRPr lang="it-IT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423C0-9A61-4A64-B8D1-9BAAF4A982C0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1088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80A24-9E10-422D-B14F-DF6EE24C6F5E}" type="datetime1">
              <a:rPr lang="it-IT"/>
              <a:pPr>
                <a:defRPr/>
              </a:pPr>
              <a:t>26/10/2015</a:t>
            </a:fld>
            <a:endParaRPr lang="it-IT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ADA72-EEE5-47B8-A7FA-B2087C67C07D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069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0C228-A19E-4CD4-880C-B7FEB3BD8607}" type="datetime1">
              <a:rPr lang="it-IT"/>
              <a:pPr>
                <a:defRPr/>
              </a:pPr>
              <a:t>26/10/2015</a:t>
            </a:fld>
            <a:endParaRPr lang="it-IT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B691B-223B-479B-BC64-69F691995744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66331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11E18-B7E3-433E-AAD4-E906B0E9B8C5}" type="datetime1">
              <a:rPr lang="it-IT"/>
              <a:pPr>
                <a:defRPr/>
              </a:pPr>
              <a:t>26/10/2015</a:t>
            </a:fld>
            <a:endParaRPr lang="it-IT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7177D-26F3-4421-8A72-A66FB5662476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31254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70372-F025-43DF-AAFA-D58C0E1D7CED}" type="datetime1">
              <a:rPr lang="it-IT"/>
              <a:pPr>
                <a:defRPr/>
              </a:pPr>
              <a:t>26/10/2015</a:t>
            </a:fld>
            <a:endParaRPr lang="it-IT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DF702-8BF3-44E2-BAD8-15A48034F12F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2351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solidFill>
              <a:srgbClr val="387DC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229600" cy="500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fld id="{F875A9A3-BD6F-4BCF-92FE-F590DFE48AC0}" type="datetime1">
              <a:rPr lang="it-IT"/>
              <a:pPr>
                <a:defRPr/>
              </a:pPr>
              <a:t>26/10/2015</a:t>
            </a:fld>
            <a:endParaRPr lang="it-IT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i="1">
                <a:solidFill>
                  <a:srgbClr val="387DC8"/>
                </a:solidFill>
                <a:latin typeface="+mn-lt"/>
              </a:defRPr>
            </a:lvl1pPr>
          </a:lstStyle>
          <a:p>
            <a:pPr>
              <a:defRPr/>
            </a:pPr>
            <a:fld id="{716CEADE-1754-477C-AC88-A46274ABE002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graphicFrame>
        <p:nvGraphicFramePr>
          <p:cNvPr id="8211" name="Group 19"/>
          <p:cNvGraphicFramePr>
            <a:graphicFrameLocks noGrp="1"/>
          </p:cNvGraphicFramePr>
          <p:nvPr/>
        </p:nvGraphicFramePr>
        <p:xfrm>
          <a:off x="468313" y="3141663"/>
          <a:ext cx="8207375" cy="3024187"/>
        </p:xfrm>
        <a:graphic>
          <a:graphicData uri="http://schemas.openxmlformats.org/drawingml/2006/table">
            <a:tbl>
              <a:tblPr/>
              <a:tblGrid>
                <a:gridCol w="8207375"/>
              </a:tblGrid>
              <a:tr h="30241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31925" algn="l"/>
                        </a:tabLst>
                      </a:pP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387D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5490" r:id="rId1"/>
    <p:sldLayoutId id="2147485469" r:id="rId2"/>
    <p:sldLayoutId id="2147485470" r:id="rId3"/>
    <p:sldLayoutId id="2147485471" r:id="rId4"/>
    <p:sldLayoutId id="2147485472" r:id="rId5"/>
    <p:sldLayoutId id="2147485473" r:id="rId6"/>
    <p:sldLayoutId id="2147485474" r:id="rId7"/>
    <p:sldLayoutId id="2147485475" r:id="rId8"/>
    <p:sldLayoutId id="2147485476" r:id="rId9"/>
    <p:sldLayoutId id="2147485477" r:id="rId10"/>
    <p:sldLayoutId id="214748547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387DC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387DC8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387DC8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387DC8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387DC8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387DC8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387DC8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387DC8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387DC8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tabLst>
          <a:tab pos="1431925" algn="l"/>
        </a:tabLs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360363" algn="l" rtl="0" eaLnBrk="0" fontAlgn="base" hangingPunct="0">
        <a:spcBef>
          <a:spcPct val="20000"/>
        </a:spcBef>
        <a:spcAft>
          <a:spcPct val="0"/>
        </a:spcAft>
        <a:buClr>
          <a:srgbClr val="387DC8"/>
        </a:buClr>
        <a:buFont typeface="Calibri" pitchFamily="34" charset="0"/>
        <a:buChar char="→"/>
        <a:tabLst>
          <a:tab pos="1431925" algn="l"/>
        </a:tabLst>
        <a:defRPr>
          <a:solidFill>
            <a:schemeClr val="tx1"/>
          </a:solidFill>
          <a:latin typeface="+mn-lt"/>
        </a:defRPr>
      </a:lvl2pPr>
      <a:lvl3pPr marL="1079500" indent="-360363" algn="l" rtl="0" eaLnBrk="0" fontAlgn="base" hangingPunct="0">
        <a:spcBef>
          <a:spcPct val="20000"/>
        </a:spcBef>
        <a:spcAft>
          <a:spcPct val="0"/>
        </a:spcAft>
        <a:buChar char="•"/>
        <a:tabLst>
          <a:tab pos="1431925" algn="l"/>
        </a:tabLst>
        <a:defRPr sz="1600">
          <a:solidFill>
            <a:schemeClr val="tx1"/>
          </a:solidFill>
          <a:latin typeface="+mn-lt"/>
        </a:defRPr>
      </a:lvl3pPr>
      <a:lvl4pPr marL="1531938" indent="-184150" algn="l" rtl="0" eaLnBrk="0" fontAlgn="base" hangingPunct="0">
        <a:spcBef>
          <a:spcPct val="20000"/>
        </a:spcBef>
        <a:spcAft>
          <a:spcPct val="0"/>
        </a:spcAft>
        <a:tabLst>
          <a:tab pos="1431925" algn="l"/>
        </a:tabLst>
        <a:defRPr sz="2000">
          <a:solidFill>
            <a:schemeClr val="tx1"/>
          </a:solidFill>
          <a:latin typeface="Arial" charset="0"/>
        </a:defRPr>
      </a:lvl4pPr>
      <a:lvl5pPr marL="1884363" indent="-173038" algn="l" rtl="0" eaLnBrk="0" fontAlgn="base" hangingPunct="0">
        <a:spcBef>
          <a:spcPct val="20000"/>
        </a:spcBef>
        <a:spcAft>
          <a:spcPct val="0"/>
        </a:spcAft>
        <a:tabLst>
          <a:tab pos="1431925" algn="l"/>
        </a:tabLst>
        <a:defRPr sz="2000">
          <a:solidFill>
            <a:schemeClr val="tx1"/>
          </a:solidFill>
          <a:latin typeface="Arial" charset="0"/>
        </a:defRPr>
      </a:lvl5pPr>
      <a:lvl6pPr marL="2341563" indent="-173038" algn="l" rtl="0" fontAlgn="base">
        <a:spcBef>
          <a:spcPct val="20000"/>
        </a:spcBef>
        <a:spcAft>
          <a:spcPct val="0"/>
        </a:spcAft>
        <a:tabLst>
          <a:tab pos="1431925" algn="l"/>
        </a:tabLst>
        <a:defRPr sz="2000">
          <a:solidFill>
            <a:schemeClr val="tx1"/>
          </a:solidFill>
          <a:latin typeface="Arial" charset="0"/>
        </a:defRPr>
      </a:lvl6pPr>
      <a:lvl7pPr marL="2798763" indent="-173038" algn="l" rtl="0" fontAlgn="base">
        <a:spcBef>
          <a:spcPct val="20000"/>
        </a:spcBef>
        <a:spcAft>
          <a:spcPct val="0"/>
        </a:spcAft>
        <a:tabLst>
          <a:tab pos="1431925" algn="l"/>
        </a:tabLst>
        <a:defRPr sz="2000">
          <a:solidFill>
            <a:schemeClr val="tx1"/>
          </a:solidFill>
          <a:latin typeface="Arial" charset="0"/>
        </a:defRPr>
      </a:lvl7pPr>
      <a:lvl8pPr marL="3255963" indent="-173038" algn="l" rtl="0" fontAlgn="base">
        <a:spcBef>
          <a:spcPct val="20000"/>
        </a:spcBef>
        <a:spcAft>
          <a:spcPct val="0"/>
        </a:spcAft>
        <a:tabLst>
          <a:tab pos="1431925" algn="l"/>
        </a:tabLst>
        <a:defRPr sz="2000">
          <a:solidFill>
            <a:schemeClr val="tx1"/>
          </a:solidFill>
          <a:latin typeface="Arial" charset="0"/>
        </a:defRPr>
      </a:lvl8pPr>
      <a:lvl9pPr marL="3713163" indent="-173038" algn="l" rtl="0" fontAlgn="base">
        <a:spcBef>
          <a:spcPct val="20000"/>
        </a:spcBef>
        <a:spcAft>
          <a:spcPct val="0"/>
        </a:spcAft>
        <a:tabLst>
          <a:tab pos="1431925" algn="l"/>
        </a:tabLst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404813"/>
            <a:ext cx="8229600" cy="572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fld id="{42D29BB2-A648-4CC4-9F62-4470F66DF667}" type="datetime1">
              <a:rPr lang="it-IT"/>
              <a:pPr>
                <a:defRPr/>
              </a:pPr>
              <a:t>26/10/2015</a:t>
            </a:fld>
            <a:endParaRPr lang="it-IT" dirty="0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79" r:id="rId1"/>
    <p:sldLayoutId id="2147485480" r:id="rId2"/>
    <p:sldLayoutId id="2147485481" r:id="rId3"/>
    <p:sldLayoutId id="2147485482" r:id="rId4"/>
    <p:sldLayoutId id="2147485483" r:id="rId5"/>
    <p:sldLayoutId id="2147485484" r:id="rId6"/>
    <p:sldLayoutId id="2147485485" r:id="rId7"/>
    <p:sldLayoutId id="2147485486" r:id="rId8"/>
    <p:sldLayoutId id="2147485487" r:id="rId9"/>
    <p:sldLayoutId id="2147485488" r:id="rId10"/>
    <p:sldLayoutId id="21474854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1588" indent="-1588" algn="ctr" rtl="0" eaLnBrk="0" fontAlgn="base" hangingPunct="0">
        <a:spcBef>
          <a:spcPct val="20000"/>
        </a:spcBef>
        <a:spcAft>
          <a:spcPct val="0"/>
        </a:spcAft>
        <a:defRPr sz="3600" i="1">
          <a:solidFill>
            <a:schemeClr val="tx1"/>
          </a:solidFill>
          <a:latin typeface="+mn-lt"/>
          <a:ea typeface="+mn-ea"/>
          <a:cs typeface="+mn-cs"/>
        </a:defRPr>
      </a:lvl1pPr>
      <a:lvl2pPr marL="8509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2588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668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748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320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892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464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036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52736"/>
            <a:ext cx="8134672" cy="4536504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387DC8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Presentations </a:t>
            </a:r>
            <a:r>
              <a:rPr lang="en-US" alt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alt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VIVERACQUA proposal idea </a:t>
            </a:r>
            <a:r>
              <a:rPr lang="en-US" alt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view of </a:t>
            </a:r>
            <a:r>
              <a:rPr lang="en-US" alt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call ICT-34 </a:t>
            </a:r>
            <a:r>
              <a:rPr lang="en-US" alt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PCPs in any area of public interest that requires new ICT based solutions</a:t>
            </a:r>
            <a:r>
              <a:rPr lang="en-US" alt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it-IT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TLC network </a:t>
            </a:r>
            <a:br>
              <a:rPr lang="en-US" altLang="it-IT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it-IT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Integrated Water Service</a:t>
            </a:r>
            <a:br>
              <a:rPr lang="en-US" altLang="it-IT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it-I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it-I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it-I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VIVERACQUA </a:t>
            </a:r>
            <a:r>
              <a:rPr lang="en-US" altLang="it-IT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Italy - Veneto Region</a:t>
            </a:r>
            <a:endParaRPr lang="it-IT" altLang="it-IT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100" name="Immagine 3" descr="S:\ATTIVITA\CANGRANDE\PFZ_01_061_VIVERACQUA\01_TemplateUfficiali\logo Viveracqua rev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89710"/>
            <a:ext cx="3240335" cy="835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Connettore 1 2"/>
          <p:cNvCxnSpPr/>
          <p:nvPr/>
        </p:nvCxnSpPr>
        <p:spPr>
          <a:xfrm>
            <a:off x="1727200" y="2564904"/>
            <a:ext cx="56896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>
            <a:off x="1762125" y="4077072"/>
            <a:ext cx="56896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tangolo 4"/>
          <p:cNvSpPr/>
          <p:nvPr/>
        </p:nvSpPr>
        <p:spPr>
          <a:xfrm>
            <a:off x="2320925" y="580526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2000" dirty="0">
                <a:solidFill>
                  <a:srgbClr val="387D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2015 EU Innovation Procurement </a:t>
            </a:r>
            <a:r>
              <a:rPr lang="fr-FR" sz="2000" dirty="0" err="1">
                <a:solidFill>
                  <a:srgbClr val="387D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event</a:t>
            </a:r>
            <a:r>
              <a:rPr lang="fr-FR" sz="2000" dirty="0">
                <a:solidFill>
                  <a:srgbClr val="387D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br>
              <a:rPr lang="fr-FR" sz="2000" dirty="0">
                <a:solidFill>
                  <a:srgbClr val="387D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it-IT" sz="2000" dirty="0">
                <a:solidFill>
                  <a:srgbClr val="387D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27-28th </a:t>
            </a:r>
            <a:r>
              <a:rPr lang="it-IT" sz="2000" dirty="0" err="1">
                <a:solidFill>
                  <a:srgbClr val="387D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October</a:t>
            </a:r>
            <a:r>
              <a:rPr lang="it-IT" sz="2000" dirty="0">
                <a:solidFill>
                  <a:srgbClr val="387D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2015, Paris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hape 89"/>
          <p:cNvSpPr>
            <a:spLocks noGrp="1"/>
          </p:cNvSpPr>
          <p:nvPr>
            <p:ph type="title"/>
          </p:nvPr>
        </p:nvSpPr>
        <p:spPr>
          <a:xfrm>
            <a:off x="395288" y="274638"/>
            <a:ext cx="8353425" cy="706437"/>
          </a:xfrm>
          <a:ln cap="flat">
            <a:headEnd type="none" w="med" len="med"/>
            <a:tailEnd type="none" w="med" len="med"/>
          </a:ln>
        </p:spPr>
        <p:txBody>
          <a:bodyPr lIns="91425" tIns="45700" rIns="91425" bIns="45700"/>
          <a:lstStyle/>
          <a:p>
            <a:pPr marL="0" lvl="1" eaLnBrk="1" hangingPunct="1">
              <a:spcAft>
                <a:spcPts val="0"/>
              </a:spcAft>
              <a:defRPr/>
            </a:pPr>
            <a:r>
              <a:rPr lang="en-US" altLang="it-IT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VIVERACQUA proposal idea in view of the call ICT-34</a:t>
            </a:r>
            <a:endParaRPr lang="it-IT" sz="2800" i="1" dirty="0"/>
          </a:p>
        </p:txBody>
      </p:sp>
      <p:pic>
        <p:nvPicPr>
          <p:cNvPr id="5" name="Picture 20" descr="screenshot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15685"/>
            <a:ext cx="129857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hape 91"/>
          <p:cNvSpPr/>
          <p:nvPr/>
        </p:nvSpPr>
        <p:spPr>
          <a:xfrm>
            <a:off x="672521" y="1268759"/>
            <a:ext cx="6748070" cy="49469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algn="just">
              <a:buClr>
                <a:schemeClr val="dk1"/>
              </a:buClr>
              <a:buSzPct val="100000"/>
              <a:defRPr/>
            </a:pPr>
            <a:r>
              <a:rPr lang="it-IT" sz="2000" b="1" dirty="0">
                <a:latin typeface="+mn-lt"/>
              </a:rPr>
              <a:t>The </a:t>
            </a:r>
            <a:r>
              <a:rPr lang="it-IT" sz="2000" b="1" dirty="0" err="1">
                <a:latin typeface="+mn-lt"/>
              </a:rPr>
              <a:t>project</a:t>
            </a:r>
            <a:r>
              <a:rPr lang="it-IT" sz="2000" b="1" dirty="0">
                <a:latin typeface="+mn-lt"/>
              </a:rPr>
              <a:t> idea </a:t>
            </a:r>
            <a:r>
              <a:rPr lang="it-IT" sz="2000" b="1" dirty="0" err="1">
                <a:latin typeface="+mn-lt"/>
              </a:rPr>
              <a:t>has</a:t>
            </a:r>
            <a:r>
              <a:rPr lang="it-IT" sz="2000" b="1" dirty="0">
                <a:latin typeface="+mn-lt"/>
              </a:rPr>
              <a:t> </a:t>
            </a:r>
            <a:r>
              <a:rPr lang="it-IT" sz="2000" b="1" dirty="0" err="1">
                <a:latin typeface="+mn-lt"/>
              </a:rPr>
              <a:t>been</a:t>
            </a:r>
            <a:r>
              <a:rPr lang="it-IT" sz="2000" b="1" dirty="0">
                <a:latin typeface="+mn-lt"/>
              </a:rPr>
              <a:t> </a:t>
            </a:r>
            <a:r>
              <a:rPr lang="it-IT" sz="2000" b="1" dirty="0" err="1">
                <a:latin typeface="+mn-lt"/>
              </a:rPr>
              <a:t>discussed</a:t>
            </a:r>
            <a:r>
              <a:rPr lang="it-IT" sz="2000" b="1" dirty="0">
                <a:latin typeface="+mn-lt"/>
              </a:rPr>
              <a:t> </a:t>
            </a:r>
            <a:r>
              <a:rPr lang="it-IT" sz="2000" b="1" dirty="0" err="1">
                <a:latin typeface="+mn-lt"/>
              </a:rPr>
              <a:t>also</a:t>
            </a:r>
            <a:r>
              <a:rPr lang="it-IT" sz="2000" b="1" dirty="0">
                <a:latin typeface="+mn-lt"/>
              </a:rPr>
              <a:t>: </a:t>
            </a:r>
          </a:p>
          <a:p>
            <a:pPr algn="just">
              <a:buClr>
                <a:schemeClr val="dk1"/>
              </a:buClr>
              <a:buSzPct val="100000"/>
              <a:defRPr/>
            </a:pPr>
            <a:endParaRPr lang="it-IT" dirty="0" smtClean="0">
              <a:solidFill>
                <a:schemeClr val="dk1"/>
              </a:solidFill>
            </a:endParaRPr>
          </a:p>
          <a:p>
            <a:pPr marL="285750" indent="-285750" algn="just">
              <a:buClr>
                <a:schemeClr val="dk1"/>
              </a:buClr>
              <a:buSzPct val="100000"/>
              <a:buFontTx/>
              <a:buChar char="-"/>
              <a:defRPr/>
            </a:pPr>
            <a:r>
              <a:rPr lang="it-IT" dirty="0" err="1" smtClean="0">
                <a:solidFill>
                  <a:schemeClr val="dk1"/>
                </a:solidFill>
              </a:rPr>
              <a:t>within</a:t>
            </a:r>
            <a:r>
              <a:rPr lang="it-IT" dirty="0" smtClean="0">
                <a:solidFill>
                  <a:schemeClr val="dk1"/>
                </a:solidFill>
              </a:rPr>
              <a:t> </a:t>
            </a:r>
            <a:r>
              <a:rPr lang="it-IT" dirty="0" err="1" smtClean="0">
                <a:solidFill>
                  <a:schemeClr val="dk1"/>
                </a:solidFill>
              </a:rPr>
              <a:t>Aqua</a:t>
            </a:r>
            <a:r>
              <a:rPr lang="it-IT" dirty="0" smtClean="0">
                <a:solidFill>
                  <a:schemeClr val="dk1"/>
                </a:solidFill>
              </a:rPr>
              <a:t> </a:t>
            </a:r>
            <a:r>
              <a:rPr lang="it-IT" dirty="0" err="1" smtClean="0">
                <a:solidFill>
                  <a:schemeClr val="dk1"/>
                </a:solidFill>
              </a:rPr>
              <a:t>Publica</a:t>
            </a:r>
            <a:r>
              <a:rPr lang="it-IT" dirty="0" smtClean="0">
                <a:solidFill>
                  <a:schemeClr val="dk1"/>
                </a:solidFill>
              </a:rPr>
              <a:t> Europea – </a:t>
            </a:r>
            <a:r>
              <a:rPr lang="it-IT" dirty="0" err="1" smtClean="0">
                <a:solidFill>
                  <a:schemeClr val="dk1"/>
                </a:solidFill>
              </a:rPr>
              <a:t>European</a:t>
            </a:r>
            <a:r>
              <a:rPr lang="it-IT" dirty="0" smtClean="0">
                <a:solidFill>
                  <a:schemeClr val="dk1"/>
                </a:solidFill>
              </a:rPr>
              <a:t> Network of Public Water </a:t>
            </a:r>
            <a:r>
              <a:rPr lang="it-IT" dirty="0" err="1" smtClean="0">
                <a:solidFill>
                  <a:schemeClr val="dk1"/>
                </a:solidFill>
              </a:rPr>
              <a:t>Operators</a:t>
            </a:r>
            <a:r>
              <a:rPr lang="it-IT" dirty="0" smtClean="0">
                <a:solidFill>
                  <a:schemeClr val="dk1"/>
                </a:solidFill>
              </a:rPr>
              <a:t> </a:t>
            </a:r>
          </a:p>
          <a:p>
            <a:pPr marL="285750" indent="-285750" algn="just">
              <a:buClr>
                <a:schemeClr val="dk1"/>
              </a:buClr>
              <a:buSzPct val="100000"/>
              <a:buFontTx/>
              <a:buChar char="-"/>
              <a:defRPr/>
            </a:pPr>
            <a:endParaRPr lang="it-IT" dirty="0" smtClean="0">
              <a:solidFill>
                <a:schemeClr val="dk1"/>
              </a:solidFill>
            </a:endParaRPr>
          </a:p>
          <a:p>
            <a:pPr marL="285750" indent="-285750" algn="just">
              <a:buClr>
                <a:schemeClr val="dk1"/>
              </a:buClr>
              <a:buSzPct val="100000"/>
              <a:buFontTx/>
              <a:buChar char="-"/>
              <a:defRPr/>
            </a:pPr>
            <a:r>
              <a:rPr lang="it-IT" dirty="0" smtClean="0">
                <a:solidFill>
                  <a:schemeClr val="dk1"/>
                </a:solidFill>
              </a:rPr>
              <a:t>In the </a:t>
            </a:r>
            <a:r>
              <a:rPr lang="it-IT" dirty="0" err="1" smtClean="0">
                <a:solidFill>
                  <a:schemeClr val="dk1"/>
                </a:solidFill>
              </a:rPr>
              <a:t>framework</a:t>
            </a:r>
            <a:r>
              <a:rPr lang="it-IT" dirty="0" smtClean="0">
                <a:solidFill>
                  <a:schemeClr val="dk1"/>
                </a:solidFill>
              </a:rPr>
              <a:t> of </a:t>
            </a:r>
            <a:r>
              <a:rPr lang="it-IT" dirty="0" err="1" smtClean="0">
                <a:solidFill>
                  <a:schemeClr val="dk1"/>
                </a:solidFill>
              </a:rPr>
              <a:t>WaterPiPP</a:t>
            </a:r>
            <a:r>
              <a:rPr lang="it-IT" dirty="0" smtClean="0">
                <a:solidFill>
                  <a:schemeClr val="dk1"/>
                </a:solidFill>
              </a:rPr>
              <a:t> – FP7-funded </a:t>
            </a:r>
            <a:r>
              <a:rPr lang="it-IT" dirty="0" err="1" smtClean="0">
                <a:solidFill>
                  <a:schemeClr val="dk1"/>
                </a:solidFill>
              </a:rPr>
              <a:t>project</a:t>
            </a:r>
            <a:r>
              <a:rPr lang="it-IT" dirty="0" smtClean="0">
                <a:solidFill>
                  <a:schemeClr val="dk1"/>
                </a:solidFill>
              </a:rPr>
              <a:t> </a:t>
            </a:r>
            <a:r>
              <a:rPr lang="it-IT" dirty="0" err="1" smtClean="0">
                <a:solidFill>
                  <a:schemeClr val="dk1"/>
                </a:solidFill>
              </a:rPr>
              <a:t>promoting</a:t>
            </a:r>
            <a:r>
              <a:rPr lang="it-IT" dirty="0" smtClean="0">
                <a:solidFill>
                  <a:schemeClr val="dk1"/>
                </a:solidFill>
              </a:rPr>
              <a:t> innovative-</a:t>
            </a:r>
            <a:r>
              <a:rPr lang="it-IT" dirty="0" err="1" smtClean="0">
                <a:solidFill>
                  <a:schemeClr val="dk1"/>
                </a:solidFill>
              </a:rPr>
              <a:t>oriented</a:t>
            </a:r>
            <a:r>
              <a:rPr lang="it-IT" dirty="0" smtClean="0">
                <a:solidFill>
                  <a:schemeClr val="dk1"/>
                </a:solidFill>
              </a:rPr>
              <a:t> public </a:t>
            </a:r>
            <a:r>
              <a:rPr lang="it-IT" dirty="0" err="1" smtClean="0">
                <a:solidFill>
                  <a:schemeClr val="dk1"/>
                </a:solidFill>
              </a:rPr>
              <a:t>procurements</a:t>
            </a:r>
            <a:r>
              <a:rPr lang="it-IT" dirty="0" smtClean="0">
                <a:solidFill>
                  <a:schemeClr val="dk1"/>
                </a:solidFill>
              </a:rPr>
              <a:t> in the water </a:t>
            </a:r>
            <a:r>
              <a:rPr lang="it-IT" dirty="0" err="1" smtClean="0">
                <a:solidFill>
                  <a:schemeClr val="dk1"/>
                </a:solidFill>
              </a:rPr>
              <a:t>sector</a:t>
            </a:r>
            <a:endParaRPr lang="it-IT" dirty="0" smtClean="0">
              <a:solidFill>
                <a:schemeClr val="dk1"/>
              </a:solidFill>
            </a:endParaRPr>
          </a:p>
          <a:p>
            <a:pPr algn="just">
              <a:buClr>
                <a:schemeClr val="dk1"/>
              </a:buClr>
              <a:buSzPct val="100000"/>
              <a:defRPr/>
            </a:pPr>
            <a:endParaRPr lang="it-IT" dirty="0" smtClean="0">
              <a:solidFill>
                <a:schemeClr val="dk1"/>
              </a:solidFill>
            </a:endParaRPr>
          </a:p>
          <a:p>
            <a:pPr algn="just">
              <a:buClr>
                <a:schemeClr val="dk1"/>
              </a:buClr>
              <a:buSzPct val="100000"/>
              <a:defRPr/>
            </a:pPr>
            <a:r>
              <a:rPr lang="it-IT" dirty="0" err="1" smtClean="0">
                <a:solidFill>
                  <a:schemeClr val="dk1"/>
                </a:solidFill>
              </a:rPr>
              <a:t>Singificant</a:t>
            </a:r>
            <a:r>
              <a:rPr lang="it-IT" dirty="0" smtClean="0">
                <a:solidFill>
                  <a:schemeClr val="dk1"/>
                </a:solidFill>
              </a:rPr>
              <a:t> </a:t>
            </a:r>
            <a:r>
              <a:rPr lang="it-IT" dirty="0" err="1" smtClean="0">
                <a:solidFill>
                  <a:schemeClr val="dk1"/>
                </a:solidFill>
              </a:rPr>
              <a:t>interest</a:t>
            </a:r>
            <a:r>
              <a:rPr lang="it-IT" dirty="0" smtClean="0">
                <a:solidFill>
                  <a:schemeClr val="dk1"/>
                </a:solidFill>
              </a:rPr>
              <a:t> </a:t>
            </a:r>
            <a:r>
              <a:rPr lang="it-IT" dirty="0" err="1" smtClean="0">
                <a:solidFill>
                  <a:schemeClr val="dk1"/>
                </a:solidFill>
              </a:rPr>
              <a:t>showed</a:t>
            </a:r>
            <a:r>
              <a:rPr lang="it-IT" dirty="0" smtClean="0">
                <a:solidFill>
                  <a:schemeClr val="dk1"/>
                </a:solidFill>
              </a:rPr>
              <a:t> by </a:t>
            </a:r>
            <a:r>
              <a:rPr lang="it-IT" dirty="0" err="1" smtClean="0">
                <a:solidFill>
                  <a:schemeClr val="dk1"/>
                </a:solidFill>
              </a:rPr>
              <a:t>several</a:t>
            </a:r>
            <a:r>
              <a:rPr lang="it-IT" dirty="0" smtClean="0">
                <a:solidFill>
                  <a:schemeClr val="dk1"/>
                </a:solidFill>
              </a:rPr>
              <a:t> water </a:t>
            </a:r>
            <a:r>
              <a:rPr lang="it-IT" dirty="0" err="1" smtClean="0">
                <a:solidFill>
                  <a:schemeClr val="dk1"/>
                </a:solidFill>
              </a:rPr>
              <a:t>operators</a:t>
            </a:r>
            <a:r>
              <a:rPr lang="it-IT" dirty="0" smtClean="0">
                <a:solidFill>
                  <a:schemeClr val="dk1"/>
                </a:solidFill>
              </a:rPr>
              <a:t> </a:t>
            </a:r>
            <a:r>
              <a:rPr lang="it-IT" dirty="0" err="1" smtClean="0">
                <a:solidFill>
                  <a:schemeClr val="dk1"/>
                </a:solidFill>
              </a:rPr>
              <a:t>across</a:t>
            </a:r>
            <a:r>
              <a:rPr lang="it-IT" dirty="0" smtClean="0">
                <a:solidFill>
                  <a:schemeClr val="dk1"/>
                </a:solidFill>
              </a:rPr>
              <a:t> Europe in the </a:t>
            </a:r>
            <a:r>
              <a:rPr lang="it-IT" dirty="0" err="1" smtClean="0">
                <a:solidFill>
                  <a:schemeClr val="dk1"/>
                </a:solidFill>
              </a:rPr>
              <a:t>project</a:t>
            </a:r>
            <a:r>
              <a:rPr lang="it-IT" dirty="0" smtClean="0">
                <a:solidFill>
                  <a:schemeClr val="dk1"/>
                </a:solidFill>
              </a:rPr>
              <a:t> idea and, more </a:t>
            </a:r>
            <a:r>
              <a:rPr lang="it-IT" dirty="0" err="1" smtClean="0">
                <a:solidFill>
                  <a:schemeClr val="dk1"/>
                </a:solidFill>
              </a:rPr>
              <a:t>generally</a:t>
            </a:r>
            <a:r>
              <a:rPr lang="it-IT" dirty="0" smtClean="0">
                <a:solidFill>
                  <a:schemeClr val="dk1"/>
                </a:solidFill>
              </a:rPr>
              <a:t>, in </a:t>
            </a:r>
            <a:r>
              <a:rPr lang="it-IT" dirty="0" err="1" smtClean="0">
                <a:solidFill>
                  <a:schemeClr val="dk1"/>
                </a:solidFill>
              </a:rPr>
              <a:t>carrying</a:t>
            </a:r>
            <a:r>
              <a:rPr lang="it-IT" dirty="0" smtClean="0">
                <a:solidFill>
                  <a:schemeClr val="dk1"/>
                </a:solidFill>
              </a:rPr>
              <a:t> out a joint public </a:t>
            </a:r>
            <a:r>
              <a:rPr lang="it-IT" dirty="0" err="1" smtClean="0">
                <a:solidFill>
                  <a:schemeClr val="dk1"/>
                </a:solidFill>
              </a:rPr>
              <a:t>procurement</a:t>
            </a:r>
            <a:r>
              <a:rPr lang="it-IT" dirty="0" smtClean="0">
                <a:solidFill>
                  <a:schemeClr val="dk1"/>
                </a:solidFill>
              </a:rPr>
              <a:t> of </a:t>
            </a:r>
            <a:r>
              <a:rPr lang="it-IT" dirty="0" err="1" smtClean="0">
                <a:solidFill>
                  <a:schemeClr val="dk1"/>
                </a:solidFill>
              </a:rPr>
              <a:t>innovation</a:t>
            </a:r>
            <a:r>
              <a:rPr lang="it-IT" dirty="0" smtClean="0">
                <a:solidFill>
                  <a:schemeClr val="dk1"/>
                </a:solidFill>
              </a:rPr>
              <a:t> (</a:t>
            </a:r>
            <a:r>
              <a:rPr lang="it-IT" dirty="0" err="1" smtClean="0">
                <a:solidFill>
                  <a:schemeClr val="dk1"/>
                </a:solidFill>
              </a:rPr>
              <a:t>interest</a:t>
            </a:r>
            <a:r>
              <a:rPr lang="it-IT" dirty="0" smtClean="0">
                <a:solidFill>
                  <a:schemeClr val="dk1"/>
                </a:solidFill>
              </a:rPr>
              <a:t> from </a:t>
            </a:r>
            <a:r>
              <a:rPr lang="it-IT" dirty="0" err="1" smtClean="0">
                <a:solidFill>
                  <a:schemeClr val="dk1"/>
                </a:solidFill>
              </a:rPr>
              <a:t>Belgium</a:t>
            </a:r>
            <a:r>
              <a:rPr lang="it-IT" dirty="0" smtClean="0">
                <a:solidFill>
                  <a:schemeClr val="dk1"/>
                </a:solidFill>
              </a:rPr>
              <a:t>, France and </a:t>
            </a:r>
            <a:r>
              <a:rPr lang="it-IT" dirty="0" err="1" smtClean="0">
                <a:solidFill>
                  <a:schemeClr val="dk1"/>
                </a:solidFill>
              </a:rPr>
              <a:t>Nederlands</a:t>
            </a:r>
            <a:r>
              <a:rPr lang="it-IT" dirty="0" smtClean="0">
                <a:solidFill>
                  <a:schemeClr val="dk1"/>
                </a:solidFill>
              </a:rPr>
              <a:t>) </a:t>
            </a:r>
          </a:p>
          <a:p>
            <a:pPr algn="just">
              <a:buClr>
                <a:schemeClr val="dk1"/>
              </a:buClr>
              <a:buSzPct val="100000"/>
              <a:defRPr/>
            </a:pPr>
            <a:endParaRPr lang="it-IT" dirty="0">
              <a:solidFill>
                <a:schemeClr val="dk1"/>
              </a:solidFill>
            </a:endParaRPr>
          </a:p>
          <a:p>
            <a:pPr algn="just">
              <a:buClr>
                <a:schemeClr val="dk1"/>
              </a:buClr>
              <a:buSzPct val="100000"/>
              <a:defRPr/>
            </a:pPr>
            <a:r>
              <a:rPr lang="it-IT" dirty="0" smtClean="0">
                <a:solidFill>
                  <a:schemeClr val="dk1"/>
                </a:solidFill>
              </a:rPr>
              <a:t>Meeting with </a:t>
            </a:r>
            <a:r>
              <a:rPr lang="it-IT" dirty="0" err="1" smtClean="0">
                <a:solidFill>
                  <a:schemeClr val="dk1"/>
                </a:solidFill>
              </a:rPr>
              <a:t>potentially</a:t>
            </a:r>
            <a:r>
              <a:rPr lang="it-IT" dirty="0" smtClean="0">
                <a:solidFill>
                  <a:schemeClr val="dk1"/>
                </a:solidFill>
              </a:rPr>
              <a:t> </a:t>
            </a:r>
            <a:r>
              <a:rPr lang="it-IT" dirty="0" err="1" smtClean="0">
                <a:solidFill>
                  <a:schemeClr val="dk1"/>
                </a:solidFill>
              </a:rPr>
              <a:t>interested</a:t>
            </a:r>
            <a:r>
              <a:rPr lang="it-IT" dirty="0" smtClean="0">
                <a:solidFill>
                  <a:schemeClr val="dk1"/>
                </a:solidFill>
              </a:rPr>
              <a:t> water </a:t>
            </a:r>
            <a:r>
              <a:rPr lang="it-IT" dirty="0" err="1" smtClean="0">
                <a:solidFill>
                  <a:schemeClr val="dk1"/>
                </a:solidFill>
              </a:rPr>
              <a:t>operators</a:t>
            </a:r>
            <a:r>
              <a:rPr lang="it-IT" dirty="0" smtClean="0">
                <a:solidFill>
                  <a:schemeClr val="dk1"/>
                </a:solidFill>
              </a:rPr>
              <a:t> </a:t>
            </a:r>
            <a:r>
              <a:rPr lang="it-IT" dirty="0" err="1" smtClean="0">
                <a:solidFill>
                  <a:schemeClr val="dk1"/>
                </a:solidFill>
              </a:rPr>
              <a:t>scheduled</a:t>
            </a:r>
            <a:r>
              <a:rPr lang="it-IT" dirty="0" smtClean="0">
                <a:solidFill>
                  <a:schemeClr val="dk1"/>
                </a:solidFill>
              </a:rPr>
              <a:t> on the 19 of </a:t>
            </a:r>
            <a:r>
              <a:rPr lang="it-IT" dirty="0" err="1" smtClean="0">
                <a:solidFill>
                  <a:schemeClr val="dk1"/>
                </a:solidFill>
              </a:rPr>
              <a:t>November</a:t>
            </a:r>
            <a:r>
              <a:rPr lang="it-IT" dirty="0" smtClean="0">
                <a:solidFill>
                  <a:schemeClr val="dk1"/>
                </a:solidFill>
              </a:rPr>
              <a:t> in Paris (</a:t>
            </a:r>
            <a:r>
              <a:rPr lang="it-IT" dirty="0" err="1" smtClean="0">
                <a:solidFill>
                  <a:schemeClr val="dk1"/>
                </a:solidFill>
              </a:rPr>
              <a:t>organised</a:t>
            </a:r>
            <a:r>
              <a:rPr lang="it-IT" dirty="0" smtClean="0">
                <a:solidFill>
                  <a:schemeClr val="dk1"/>
                </a:solidFill>
              </a:rPr>
              <a:t> by </a:t>
            </a:r>
            <a:r>
              <a:rPr lang="it-IT" dirty="0" err="1" smtClean="0">
                <a:solidFill>
                  <a:schemeClr val="dk1"/>
                </a:solidFill>
              </a:rPr>
              <a:t>WaterPipp</a:t>
            </a:r>
            <a:r>
              <a:rPr lang="it-IT" dirty="0" smtClean="0">
                <a:solidFill>
                  <a:schemeClr val="dk1"/>
                </a:solidFill>
              </a:rPr>
              <a:t>)</a:t>
            </a:r>
            <a:endParaRPr lang="it-IT" dirty="0">
              <a:solidFill>
                <a:schemeClr val="dk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700807"/>
            <a:ext cx="923960" cy="935805"/>
          </a:xfrm>
          <a:prstGeom prst="rect">
            <a:avLst/>
          </a:prstGeom>
        </p:spPr>
      </p:pic>
      <p:pic>
        <p:nvPicPr>
          <p:cNvPr id="7" name="Picture 6" descr="waterpipp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11029" y="2795270"/>
            <a:ext cx="1723409" cy="669796"/>
          </a:xfrm>
          <a:prstGeom prst="rect">
            <a:avLst/>
          </a:prstGeom>
        </p:spPr>
      </p:pic>
      <p:sp>
        <p:nvSpPr>
          <p:cNvPr id="8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11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2123946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611560" y="1412875"/>
            <a:ext cx="6840165" cy="43926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algn="just">
              <a:buClr>
                <a:schemeClr val="dk1"/>
              </a:buClr>
              <a:buSzPct val="100000"/>
              <a:defRPr/>
            </a:pPr>
            <a:r>
              <a:rPr lang="it-IT" sz="2400" b="1" dirty="0" err="1" smtClean="0">
                <a:latin typeface="+mn-lt"/>
              </a:rPr>
              <a:t>Expected</a:t>
            </a:r>
            <a:r>
              <a:rPr lang="it-IT" sz="2400" b="1" dirty="0" smtClean="0">
                <a:latin typeface="+mn-lt"/>
              </a:rPr>
              <a:t> benefits</a:t>
            </a:r>
            <a:r>
              <a:rPr lang="it-IT" sz="2000" dirty="0" smtClean="0">
                <a:latin typeface="+mn-lt"/>
              </a:rPr>
              <a:t>:</a:t>
            </a:r>
            <a:endParaRPr lang="it-IT" sz="2000" dirty="0">
              <a:latin typeface="+mn-lt"/>
            </a:endParaRPr>
          </a:p>
          <a:p>
            <a:pPr algn="just">
              <a:buClr>
                <a:schemeClr val="dk1"/>
              </a:buClr>
              <a:buSzPct val="25000"/>
              <a:defRPr/>
            </a:pPr>
            <a:endParaRPr lang="it-IT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just">
              <a:buClr>
                <a:schemeClr val="dk1"/>
              </a:buClr>
              <a:buSzPct val="100000"/>
              <a:buFont typeface="Wingdings" panose="05000000000000000000" pitchFamily="2" charset="2"/>
              <a:buChar char="§"/>
              <a:tabLst>
                <a:tab pos="2693988" algn="l"/>
              </a:tabLst>
              <a:defRPr/>
            </a:pPr>
            <a:r>
              <a:rPr lang="en-US" b="1" dirty="0">
                <a:solidFill>
                  <a:schemeClr val="dk1"/>
                </a:solidFill>
              </a:rPr>
              <a:t>Environmental </a:t>
            </a:r>
            <a:r>
              <a:rPr lang="en-US" b="1" dirty="0">
                <a:solidFill>
                  <a:schemeClr val="dk1"/>
                </a:solidFill>
              </a:rPr>
              <a:t>benef</a:t>
            </a:r>
            <a:r>
              <a:rPr lang="en-US" dirty="0">
                <a:solidFill>
                  <a:schemeClr val="dk1"/>
                </a:solidFill>
              </a:rPr>
              <a:t>its: saving </a:t>
            </a:r>
            <a:r>
              <a:rPr lang="en-US" dirty="0">
                <a:solidFill>
                  <a:schemeClr val="dk1"/>
                </a:solidFill>
              </a:rPr>
              <a:t>the water resource in case of breakages</a:t>
            </a:r>
            <a:r>
              <a:rPr lang="it-IT" dirty="0">
                <a:solidFill>
                  <a:schemeClr val="dk1"/>
                </a:solidFill>
              </a:rPr>
              <a:t>;</a:t>
            </a:r>
          </a:p>
          <a:p>
            <a:pPr algn="just">
              <a:buClr>
                <a:schemeClr val="dk1"/>
              </a:buClr>
              <a:buSzPct val="100000"/>
              <a:tabLst>
                <a:tab pos="2693988" algn="l"/>
              </a:tabLst>
              <a:defRPr/>
            </a:pPr>
            <a:endParaRPr lang="it-IT" dirty="0">
              <a:solidFill>
                <a:schemeClr val="dk1"/>
              </a:solidFill>
            </a:endParaRPr>
          </a:p>
          <a:p>
            <a:pPr marL="285750" indent="-285750" algn="just">
              <a:buClr>
                <a:schemeClr val="dk1"/>
              </a:buClr>
              <a:buSzPct val="100000"/>
              <a:buFont typeface="Wingdings" panose="05000000000000000000" pitchFamily="2" charset="2"/>
              <a:buChar char="§"/>
              <a:tabLst>
                <a:tab pos="2693988" algn="l"/>
              </a:tabLst>
              <a:defRPr/>
            </a:pPr>
            <a:r>
              <a:rPr lang="en-US" b="1" dirty="0" smtClean="0">
                <a:solidFill>
                  <a:schemeClr val="dk1"/>
                </a:solidFill>
              </a:rPr>
              <a:t>Management benefits</a:t>
            </a:r>
            <a:r>
              <a:rPr lang="en-US" dirty="0" smtClean="0">
                <a:solidFill>
                  <a:schemeClr val="dk1"/>
                </a:solidFill>
              </a:rPr>
              <a:t>: </a:t>
            </a:r>
            <a:r>
              <a:rPr lang="en-US" dirty="0">
                <a:solidFill>
                  <a:schemeClr val="dk1"/>
                </a:solidFill>
              </a:rPr>
              <a:t>reduction </a:t>
            </a:r>
            <a:r>
              <a:rPr lang="en-US" dirty="0">
                <a:solidFill>
                  <a:schemeClr val="dk1"/>
                </a:solidFill>
              </a:rPr>
              <a:t>of losses, parameter optimization management</a:t>
            </a:r>
            <a:r>
              <a:rPr lang="it-IT" dirty="0">
                <a:solidFill>
                  <a:schemeClr val="dk1"/>
                </a:solidFill>
              </a:rPr>
              <a:t>;</a:t>
            </a:r>
          </a:p>
          <a:p>
            <a:pPr algn="just">
              <a:buClr>
                <a:schemeClr val="dk1"/>
              </a:buClr>
              <a:buSzPct val="100000"/>
              <a:tabLst>
                <a:tab pos="2693988" algn="l"/>
              </a:tabLst>
              <a:defRPr/>
            </a:pPr>
            <a:endParaRPr lang="it-IT" dirty="0">
              <a:solidFill>
                <a:schemeClr val="dk1"/>
              </a:solidFill>
            </a:endParaRPr>
          </a:p>
          <a:p>
            <a:pPr marL="285750" indent="-285750" algn="just">
              <a:buClr>
                <a:schemeClr val="dk1"/>
              </a:buClr>
              <a:buSzPct val="100000"/>
              <a:buFont typeface="Wingdings" panose="05000000000000000000" pitchFamily="2" charset="2"/>
              <a:buChar char="§"/>
              <a:tabLst>
                <a:tab pos="2693988" algn="l"/>
              </a:tabLst>
              <a:defRPr/>
            </a:pPr>
            <a:r>
              <a:rPr lang="en-US" b="1" dirty="0">
                <a:solidFill>
                  <a:schemeClr val="dk1"/>
                </a:solidFill>
              </a:rPr>
              <a:t>Administrative </a:t>
            </a:r>
            <a:r>
              <a:rPr lang="en-US" b="1" dirty="0">
                <a:solidFill>
                  <a:schemeClr val="dk1"/>
                </a:solidFill>
              </a:rPr>
              <a:t>benefits</a:t>
            </a:r>
            <a:r>
              <a:rPr lang="en-US" dirty="0">
                <a:solidFill>
                  <a:schemeClr val="dk1"/>
                </a:solidFill>
              </a:rPr>
              <a:t>: availability </a:t>
            </a:r>
            <a:r>
              <a:rPr lang="en-US" dirty="0">
                <a:solidFill>
                  <a:schemeClr val="dk1"/>
                </a:solidFill>
              </a:rPr>
              <a:t>of updated information on the consumption of users</a:t>
            </a:r>
            <a:r>
              <a:rPr lang="it-IT" dirty="0">
                <a:solidFill>
                  <a:schemeClr val="dk1"/>
                </a:solidFill>
              </a:rPr>
              <a:t>;</a:t>
            </a:r>
          </a:p>
          <a:p>
            <a:pPr algn="just">
              <a:buClr>
                <a:schemeClr val="dk1"/>
              </a:buClr>
              <a:buSzPct val="100000"/>
              <a:tabLst>
                <a:tab pos="2693988" algn="l"/>
              </a:tabLst>
              <a:defRPr/>
            </a:pPr>
            <a:endParaRPr lang="it-IT" dirty="0">
              <a:solidFill>
                <a:schemeClr val="dk1"/>
              </a:solidFill>
            </a:endParaRPr>
          </a:p>
          <a:p>
            <a:pPr marL="285750" indent="-285750" algn="just">
              <a:buClr>
                <a:schemeClr val="dk1"/>
              </a:buClr>
              <a:buSzPct val="100000"/>
              <a:buFont typeface="Wingdings" panose="05000000000000000000" pitchFamily="2" charset="2"/>
              <a:buChar char="§"/>
              <a:tabLst>
                <a:tab pos="2693988" algn="l"/>
              </a:tabLst>
              <a:defRPr/>
            </a:pPr>
            <a:r>
              <a:rPr lang="en-US" b="1" dirty="0">
                <a:solidFill>
                  <a:schemeClr val="dk1"/>
                </a:solidFill>
              </a:rPr>
              <a:t>Economic </a:t>
            </a:r>
            <a:r>
              <a:rPr lang="en-US" b="1" dirty="0">
                <a:solidFill>
                  <a:schemeClr val="dk1"/>
                </a:solidFill>
              </a:rPr>
              <a:t>benefits</a:t>
            </a:r>
            <a:r>
              <a:rPr lang="en-US" dirty="0">
                <a:solidFill>
                  <a:schemeClr val="dk1"/>
                </a:solidFill>
              </a:rPr>
              <a:t>: lower </a:t>
            </a:r>
            <a:r>
              <a:rPr lang="en-US" dirty="0">
                <a:solidFill>
                  <a:schemeClr val="dk1"/>
                </a:solidFill>
              </a:rPr>
              <a:t>operating costs.</a:t>
            </a:r>
            <a:endParaRPr lang="it-IT" dirty="0">
              <a:solidFill>
                <a:schemeClr val="dk1"/>
              </a:solidFill>
            </a:endParaRPr>
          </a:p>
        </p:txBody>
      </p:sp>
      <p:pic>
        <p:nvPicPr>
          <p:cNvPr id="5" name="Picture 20" descr="screenshot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15685"/>
            <a:ext cx="129857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olo 1"/>
          <p:cNvSpPr txBox="1">
            <a:spLocks/>
          </p:cNvSpPr>
          <p:nvPr/>
        </p:nvSpPr>
        <p:spPr bwMode="auto">
          <a:xfrm>
            <a:off x="179512" y="116632"/>
            <a:ext cx="8856984" cy="792387"/>
          </a:xfrm>
          <a:prstGeom prst="rect">
            <a:avLst/>
          </a:prstGeom>
          <a:noFill/>
          <a:ln w="9525">
            <a:solidFill>
              <a:srgbClr val="387DC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9pPr>
          </a:lstStyle>
          <a:p>
            <a:pPr marL="0" lvl="1" eaLnBrk="1" hangingPunct="1">
              <a:spcAft>
                <a:spcPts val="0"/>
              </a:spcAft>
              <a:defRPr/>
            </a:pPr>
            <a:r>
              <a:rPr lang="en-US" altLang="it-IT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VIVERACQUA proposal idea in view of the call ICT-34</a:t>
            </a:r>
            <a:endParaRPr lang="it-IT" sz="2800" i="1" kern="0" dirty="0"/>
          </a:p>
        </p:txBody>
      </p:sp>
      <p:sp>
        <p:nvSpPr>
          <p:cNvPr id="7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12</a:t>
            </a:r>
            <a:endParaRPr lang="it-IT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hape 89"/>
          <p:cNvSpPr>
            <a:spLocks noGrp="1"/>
          </p:cNvSpPr>
          <p:nvPr>
            <p:ph type="title"/>
          </p:nvPr>
        </p:nvSpPr>
        <p:spPr>
          <a:xfrm>
            <a:off x="395288" y="274638"/>
            <a:ext cx="8353425" cy="706437"/>
          </a:xfrm>
          <a:ln cap="flat">
            <a:headEnd type="none" w="med" len="med"/>
            <a:tailEnd type="none" w="med" len="med"/>
          </a:ln>
        </p:spPr>
        <p:txBody>
          <a:bodyPr lIns="91425" tIns="45700" rIns="91425" bIns="45700"/>
          <a:lstStyle/>
          <a:p>
            <a:pPr marL="0" lvl="1" eaLnBrk="1" hangingPunct="1">
              <a:spcAft>
                <a:spcPts val="0"/>
              </a:spcAft>
              <a:defRPr/>
            </a:pPr>
            <a:r>
              <a:rPr lang="en-US" altLang="it-IT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VIVERACQUA proposal idea in view of the call ICT-34</a:t>
            </a:r>
            <a:endParaRPr lang="it-IT" sz="2800" i="1" dirty="0"/>
          </a:p>
        </p:txBody>
      </p:sp>
      <p:sp>
        <p:nvSpPr>
          <p:cNvPr id="91" name="Shape 91"/>
          <p:cNvSpPr/>
          <p:nvPr/>
        </p:nvSpPr>
        <p:spPr>
          <a:xfrm>
            <a:off x="785938" y="1412776"/>
            <a:ext cx="7848872" cy="44644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algn="just">
              <a:buClr>
                <a:schemeClr val="dk1"/>
              </a:buClr>
              <a:buSzPct val="100000"/>
              <a:defRPr/>
            </a:pPr>
            <a:r>
              <a:rPr lang="en-GB" sz="2000" b="1" dirty="0">
                <a:latin typeface="+mn-lt"/>
              </a:rPr>
              <a:t>Remarks:</a:t>
            </a:r>
          </a:p>
          <a:p>
            <a:pPr algn="just">
              <a:buClr>
                <a:schemeClr val="dk1"/>
              </a:buClr>
              <a:buSzPct val="100000"/>
              <a:defRPr/>
            </a:pPr>
            <a:endParaRPr lang="en-GB" dirty="0">
              <a:solidFill>
                <a:schemeClr val="dk1"/>
              </a:solidFill>
            </a:endParaRPr>
          </a:p>
          <a:p>
            <a:pPr marL="285750" indent="-285750">
              <a:buClr>
                <a:schemeClr val="dk1"/>
              </a:buClr>
              <a:buSzPct val="100000"/>
              <a:buFont typeface="Wingdings" panose="05000000000000000000" pitchFamily="2" charset="2"/>
              <a:buChar char="§"/>
              <a:tabLst>
                <a:tab pos="2693988" algn="l"/>
              </a:tabLst>
              <a:defRPr/>
            </a:pPr>
            <a:r>
              <a:rPr lang="en-GB" dirty="0">
                <a:solidFill>
                  <a:schemeClr val="dk1"/>
                </a:solidFill>
              </a:rPr>
              <a:t>Problem of risk </a:t>
            </a:r>
            <a:r>
              <a:rPr lang="en-GB" dirty="0" smtClean="0">
                <a:solidFill>
                  <a:schemeClr val="dk1"/>
                </a:solidFill>
              </a:rPr>
              <a:t>management: </a:t>
            </a:r>
            <a:r>
              <a:rPr lang="en-GB" dirty="0">
                <a:solidFill>
                  <a:schemeClr val="dk1"/>
                </a:solidFill>
              </a:rPr>
              <a:t>The </a:t>
            </a:r>
            <a:r>
              <a:rPr lang="en-GB" dirty="0">
                <a:solidFill>
                  <a:schemeClr val="dk1"/>
                </a:solidFill>
              </a:rPr>
              <a:t>public water company needs to be sure that the technology «works» («risky» investments in innovative technologies are outside the mandate of public </a:t>
            </a:r>
            <a:r>
              <a:rPr lang="en-GB" dirty="0" smtClean="0">
                <a:solidFill>
                  <a:schemeClr val="dk1"/>
                </a:solidFill>
              </a:rPr>
              <a:t>operators)</a:t>
            </a:r>
          </a:p>
          <a:p>
            <a:pPr marL="285750" indent="-285750">
              <a:buClr>
                <a:schemeClr val="dk1"/>
              </a:buClr>
              <a:buSzPct val="100000"/>
              <a:buFont typeface="Wingdings" panose="05000000000000000000" pitchFamily="2" charset="2"/>
              <a:buChar char="§"/>
              <a:tabLst>
                <a:tab pos="2693988" algn="l"/>
              </a:tabLst>
              <a:defRPr/>
            </a:pPr>
            <a:endParaRPr lang="en-GB" dirty="0">
              <a:solidFill>
                <a:schemeClr val="dk1"/>
              </a:solidFill>
            </a:endParaRPr>
          </a:p>
          <a:p>
            <a:pPr marL="285750" indent="-285750">
              <a:buClr>
                <a:schemeClr val="dk1"/>
              </a:buClr>
              <a:buSzPct val="100000"/>
              <a:buFont typeface="Wingdings" panose="05000000000000000000" pitchFamily="2" charset="2"/>
              <a:buChar char="§"/>
              <a:tabLst>
                <a:tab pos="2693988" algn="l"/>
              </a:tabLst>
              <a:defRPr/>
            </a:pPr>
            <a:r>
              <a:rPr lang="en-GB" dirty="0" smtClean="0">
                <a:solidFill>
                  <a:schemeClr val="dk1"/>
                </a:solidFill>
              </a:rPr>
              <a:t>The </a:t>
            </a:r>
            <a:r>
              <a:rPr lang="en-GB" dirty="0">
                <a:solidFill>
                  <a:schemeClr val="dk1"/>
                </a:solidFill>
              </a:rPr>
              <a:t>only alternative to «standard public procurement» is that public water companies resort to «Project financing», where the supplier (private) has the incentive to invest/develop innovative technologies. However, with this mechanism, the water company binds itself to the supplier, by giving away to him the management and control of the new </a:t>
            </a:r>
            <a:r>
              <a:rPr lang="en-GB" dirty="0" smtClean="0">
                <a:solidFill>
                  <a:schemeClr val="dk1"/>
                </a:solidFill>
              </a:rPr>
              <a:t>technology.</a:t>
            </a:r>
          </a:p>
          <a:p>
            <a:pPr marL="285750" indent="-285750">
              <a:buClr>
                <a:schemeClr val="dk1"/>
              </a:buClr>
              <a:buSzPct val="100000"/>
              <a:buFont typeface="Wingdings" panose="05000000000000000000" pitchFamily="2" charset="2"/>
              <a:buChar char="§"/>
              <a:tabLst>
                <a:tab pos="2693988" algn="l"/>
              </a:tabLst>
              <a:defRPr/>
            </a:pPr>
            <a:endParaRPr lang="en-GB" dirty="0">
              <a:solidFill>
                <a:schemeClr val="dk1"/>
              </a:solidFill>
            </a:endParaRPr>
          </a:p>
          <a:p>
            <a:pPr marL="285750" indent="-285750">
              <a:buClr>
                <a:schemeClr val="dk1"/>
              </a:buClr>
              <a:buSzPct val="100000"/>
              <a:buFont typeface="Wingdings" panose="05000000000000000000" pitchFamily="2" charset="2"/>
              <a:buChar char="§"/>
              <a:tabLst>
                <a:tab pos="2693988" algn="l"/>
              </a:tabLst>
              <a:defRPr/>
            </a:pPr>
            <a:r>
              <a:rPr lang="en-GB" dirty="0" smtClean="0">
                <a:solidFill>
                  <a:schemeClr val="dk1"/>
                </a:solidFill>
              </a:rPr>
              <a:t>There </a:t>
            </a:r>
            <a:r>
              <a:rPr lang="en-GB" dirty="0">
                <a:solidFill>
                  <a:schemeClr val="dk1"/>
                </a:solidFill>
              </a:rPr>
              <a:t>is the need to identify new mechanisms to connect the piloting phase with the full scale public procurement</a:t>
            </a:r>
          </a:p>
        </p:txBody>
      </p:sp>
      <p:pic>
        <p:nvPicPr>
          <p:cNvPr id="5" name="Picture 20" descr="screenshot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15685"/>
            <a:ext cx="129857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13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984376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14</a:t>
            </a:r>
            <a:endParaRPr lang="it-IT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1520" y="2101067"/>
            <a:ext cx="8568951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...a proposal </a:t>
            </a:r>
            <a:r>
              <a:rPr lang="en-US" altLang="it-I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 in view of the call ICT-34 </a:t>
            </a:r>
            <a:r>
              <a:rPr lang="en-US" alt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PCP:</a:t>
            </a:r>
          </a:p>
          <a:p>
            <a:pPr eaLnBrk="1" hangingPunct="1">
              <a:defRPr/>
            </a:pP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TLC network 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Integrated Water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Service”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VIVERACQUA – Italy - Veneto Region</a:t>
            </a:r>
          </a:p>
          <a:p>
            <a:pPr eaLnBrk="1" hangingPunct="1">
              <a:defRPr/>
            </a:pPr>
            <a:endParaRPr lang="en-US" sz="2000" kern="0" dirty="0"/>
          </a:p>
          <a:p>
            <a:pPr eaLnBrk="1" hangingPunct="1">
              <a:defRPr/>
            </a:pPr>
            <a:r>
              <a:rPr lang="en-US" sz="2000" kern="0" dirty="0" smtClean="0"/>
              <a:t>please refer to:</a:t>
            </a:r>
          </a:p>
          <a:p>
            <a:pPr eaLnBrk="1" hangingPunct="1">
              <a:defRPr/>
            </a:pPr>
            <a:r>
              <a:rPr lang="en-US" sz="2000" kern="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diego.macchiella@viveracqua.it</a:t>
            </a:r>
            <a:endParaRPr lang="it-IT" sz="3200" kern="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484" name="Immagine 3" descr="S:\ATTIVITA\CANGRANDE\PFZ_01_061_VIVERACQUA\01_TemplateUfficiali\logo Viveracqua rev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04813"/>
            <a:ext cx="5618162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0" descr="screenshot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15685"/>
            <a:ext cx="129857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sz="2800" b="1" i="1" dirty="0"/>
              <a:t>VIVERACQUA</a:t>
            </a:r>
            <a:endParaRPr lang="it-IT" altLang="it-IT" sz="2800" b="1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B6C18-2E06-4BFC-ADF5-85C6A6ED2437}" type="slidenum">
              <a:rPr lang="it-IT" smtClean="0"/>
              <a:pPr>
                <a:defRPr/>
              </a:pPr>
              <a:t>2</a:t>
            </a:fld>
            <a:endParaRPr lang="it-IT" dirty="0"/>
          </a:p>
        </p:txBody>
      </p:sp>
      <p:pic>
        <p:nvPicPr>
          <p:cNvPr id="5140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82" t="8490" r="41739" b="12878"/>
          <a:stretch>
            <a:fillRect/>
          </a:stretch>
        </p:blipFill>
        <p:spPr bwMode="auto">
          <a:xfrm>
            <a:off x="5508104" y="2694136"/>
            <a:ext cx="3182937" cy="375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igura a mano libera 1"/>
          <p:cNvSpPr/>
          <p:nvPr/>
        </p:nvSpPr>
        <p:spPr>
          <a:xfrm>
            <a:off x="6492354" y="2828577"/>
            <a:ext cx="566737" cy="630238"/>
          </a:xfrm>
          <a:custGeom>
            <a:avLst/>
            <a:gdLst>
              <a:gd name="connsiteX0" fmla="*/ 469106 w 566737"/>
              <a:gd name="connsiteY0" fmla="*/ 11906 h 631031"/>
              <a:gd name="connsiteX1" fmla="*/ 419100 w 566737"/>
              <a:gd name="connsiteY1" fmla="*/ 0 h 631031"/>
              <a:gd name="connsiteX2" fmla="*/ 397668 w 566737"/>
              <a:gd name="connsiteY2" fmla="*/ 16669 h 631031"/>
              <a:gd name="connsiteX3" fmla="*/ 371475 w 566737"/>
              <a:gd name="connsiteY3" fmla="*/ 23813 h 631031"/>
              <a:gd name="connsiteX4" fmla="*/ 340518 w 566737"/>
              <a:gd name="connsiteY4" fmla="*/ 23813 h 631031"/>
              <a:gd name="connsiteX5" fmla="*/ 333375 w 566737"/>
              <a:gd name="connsiteY5" fmla="*/ 16669 h 631031"/>
              <a:gd name="connsiteX6" fmla="*/ 321468 w 566737"/>
              <a:gd name="connsiteY6" fmla="*/ 45244 h 631031"/>
              <a:gd name="connsiteX7" fmla="*/ 273843 w 566737"/>
              <a:gd name="connsiteY7" fmla="*/ 61913 h 631031"/>
              <a:gd name="connsiteX8" fmla="*/ 273843 w 566737"/>
              <a:gd name="connsiteY8" fmla="*/ 61913 h 631031"/>
              <a:gd name="connsiteX9" fmla="*/ 273843 w 566737"/>
              <a:gd name="connsiteY9" fmla="*/ 95250 h 631031"/>
              <a:gd name="connsiteX10" fmla="*/ 269081 w 566737"/>
              <a:gd name="connsiteY10" fmla="*/ 123825 h 631031"/>
              <a:gd name="connsiteX11" fmla="*/ 292893 w 566737"/>
              <a:gd name="connsiteY11" fmla="*/ 152400 h 631031"/>
              <a:gd name="connsiteX12" fmla="*/ 304800 w 566737"/>
              <a:gd name="connsiteY12" fmla="*/ 180975 h 631031"/>
              <a:gd name="connsiteX13" fmla="*/ 269081 w 566737"/>
              <a:gd name="connsiteY13" fmla="*/ 200025 h 631031"/>
              <a:gd name="connsiteX14" fmla="*/ 250031 w 566737"/>
              <a:gd name="connsiteY14" fmla="*/ 200025 h 631031"/>
              <a:gd name="connsiteX15" fmla="*/ 235743 w 566737"/>
              <a:gd name="connsiteY15" fmla="*/ 235744 h 631031"/>
              <a:gd name="connsiteX16" fmla="*/ 235743 w 566737"/>
              <a:gd name="connsiteY16" fmla="*/ 252413 h 631031"/>
              <a:gd name="connsiteX17" fmla="*/ 209550 w 566737"/>
              <a:gd name="connsiteY17" fmla="*/ 240506 h 631031"/>
              <a:gd name="connsiteX18" fmla="*/ 190500 w 566737"/>
              <a:gd name="connsiteY18" fmla="*/ 238125 h 631031"/>
              <a:gd name="connsiteX19" fmla="*/ 159543 w 566737"/>
              <a:gd name="connsiteY19" fmla="*/ 259556 h 631031"/>
              <a:gd name="connsiteX20" fmla="*/ 147637 w 566737"/>
              <a:gd name="connsiteY20" fmla="*/ 278606 h 631031"/>
              <a:gd name="connsiteX21" fmla="*/ 130968 w 566737"/>
              <a:gd name="connsiteY21" fmla="*/ 292894 h 631031"/>
              <a:gd name="connsiteX22" fmla="*/ 128587 w 566737"/>
              <a:gd name="connsiteY22" fmla="*/ 302419 h 631031"/>
              <a:gd name="connsiteX23" fmla="*/ 126206 w 566737"/>
              <a:gd name="connsiteY23" fmla="*/ 319088 h 631031"/>
              <a:gd name="connsiteX24" fmla="*/ 119062 w 566737"/>
              <a:gd name="connsiteY24" fmla="*/ 347663 h 631031"/>
              <a:gd name="connsiteX25" fmla="*/ 92868 w 566737"/>
              <a:gd name="connsiteY25" fmla="*/ 338138 h 631031"/>
              <a:gd name="connsiteX26" fmla="*/ 64293 w 566737"/>
              <a:gd name="connsiteY26" fmla="*/ 350044 h 631031"/>
              <a:gd name="connsiteX27" fmla="*/ 54768 w 566737"/>
              <a:gd name="connsiteY27" fmla="*/ 330994 h 631031"/>
              <a:gd name="connsiteX28" fmla="*/ 54768 w 566737"/>
              <a:gd name="connsiteY28" fmla="*/ 314325 h 631031"/>
              <a:gd name="connsiteX29" fmla="*/ 40481 w 566737"/>
              <a:gd name="connsiteY29" fmla="*/ 307181 h 631031"/>
              <a:gd name="connsiteX30" fmla="*/ 26193 w 566737"/>
              <a:gd name="connsiteY30" fmla="*/ 338138 h 631031"/>
              <a:gd name="connsiteX31" fmla="*/ 0 w 566737"/>
              <a:gd name="connsiteY31" fmla="*/ 378619 h 631031"/>
              <a:gd name="connsiteX32" fmla="*/ 4762 w 566737"/>
              <a:gd name="connsiteY32" fmla="*/ 421481 h 631031"/>
              <a:gd name="connsiteX33" fmla="*/ 21431 w 566737"/>
              <a:gd name="connsiteY33" fmla="*/ 438150 h 631031"/>
              <a:gd name="connsiteX34" fmla="*/ 21431 w 566737"/>
              <a:gd name="connsiteY34" fmla="*/ 461963 h 631031"/>
              <a:gd name="connsiteX35" fmla="*/ 33337 w 566737"/>
              <a:gd name="connsiteY35" fmla="*/ 483394 h 631031"/>
              <a:gd name="connsiteX36" fmla="*/ 33337 w 566737"/>
              <a:gd name="connsiteY36" fmla="*/ 483394 h 631031"/>
              <a:gd name="connsiteX37" fmla="*/ 64293 w 566737"/>
              <a:gd name="connsiteY37" fmla="*/ 495300 h 631031"/>
              <a:gd name="connsiteX38" fmla="*/ 78581 w 566737"/>
              <a:gd name="connsiteY38" fmla="*/ 504825 h 631031"/>
              <a:gd name="connsiteX39" fmla="*/ 97631 w 566737"/>
              <a:gd name="connsiteY39" fmla="*/ 526256 h 631031"/>
              <a:gd name="connsiteX40" fmla="*/ 97631 w 566737"/>
              <a:gd name="connsiteY40" fmla="*/ 526256 h 631031"/>
              <a:gd name="connsiteX41" fmla="*/ 130968 w 566737"/>
              <a:gd name="connsiteY41" fmla="*/ 540544 h 631031"/>
              <a:gd name="connsiteX42" fmla="*/ 142875 w 566737"/>
              <a:gd name="connsiteY42" fmla="*/ 559594 h 631031"/>
              <a:gd name="connsiteX43" fmla="*/ 176212 w 566737"/>
              <a:gd name="connsiteY43" fmla="*/ 578644 h 631031"/>
              <a:gd name="connsiteX44" fmla="*/ 200025 w 566737"/>
              <a:gd name="connsiteY44" fmla="*/ 595313 h 631031"/>
              <a:gd name="connsiteX45" fmla="*/ 235743 w 566737"/>
              <a:gd name="connsiteY45" fmla="*/ 604838 h 631031"/>
              <a:gd name="connsiteX46" fmla="*/ 261937 w 566737"/>
              <a:gd name="connsiteY46" fmla="*/ 602456 h 631031"/>
              <a:gd name="connsiteX47" fmla="*/ 266700 w 566737"/>
              <a:gd name="connsiteY47" fmla="*/ 578644 h 631031"/>
              <a:gd name="connsiteX48" fmla="*/ 314325 w 566737"/>
              <a:gd name="connsiteY48" fmla="*/ 566738 h 631031"/>
              <a:gd name="connsiteX49" fmla="*/ 369093 w 566737"/>
              <a:gd name="connsiteY49" fmla="*/ 581025 h 631031"/>
              <a:gd name="connsiteX50" fmla="*/ 397668 w 566737"/>
              <a:gd name="connsiteY50" fmla="*/ 590550 h 631031"/>
              <a:gd name="connsiteX51" fmla="*/ 402431 w 566737"/>
              <a:gd name="connsiteY51" fmla="*/ 609600 h 631031"/>
              <a:gd name="connsiteX52" fmla="*/ 431006 w 566737"/>
              <a:gd name="connsiteY52" fmla="*/ 631031 h 631031"/>
              <a:gd name="connsiteX53" fmla="*/ 447675 w 566737"/>
              <a:gd name="connsiteY53" fmla="*/ 597694 h 631031"/>
              <a:gd name="connsiteX54" fmla="*/ 447675 w 566737"/>
              <a:gd name="connsiteY54" fmla="*/ 597694 h 631031"/>
              <a:gd name="connsiteX55" fmla="*/ 461962 w 566737"/>
              <a:gd name="connsiteY55" fmla="*/ 571500 h 631031"/>
              <a:gd name="connsiteX56" fmla="*/ 452437 w 566737"/>
              <a:gd name="connsiteY56" fmla="*/ 557213 h 631031"/>
              <a:gd name="connsiteX57" fmla="*/ 426243 w 566737"/>
              <a:gd name="connsiteY57" fmla="*/ 554831 h 631031"/>
              <a:gd name="connsiteX58" fmla="*/ 414337 w 566737"/>
              <a:gd name="connsiteY58" fmla="*/ 542925 h 631031"/>
              <a:gd name="connsiteX59" fmla="*/ 404812 w 566737"/>
              <a:gd name="connsiteY59" fmla="*/ 521494 h 631031"/>
              <a:gd name="connsiteX60" fmla="*/ 409575 w 566737"/>
              <a:gd name="connsiteY60" fmla="*/ 490538 h 631031"/>
              <a:gd name="connsiteX61" fmla="*/ 397668 w 566737"/>
              <a:gd name="connsiteY61" fmla="*/ 473869 h 631031"/>
              <a:gd name="connsiteX62" fmla="*/ 397668 w 566737"/>
              <a:gd name="connsiteY62" fmla="*/ 450056 h 631031"/>
              <a:gd name="connsiteX63" fmla="*/ 397668 w 566737"/>
              <a:gd name="connsiteY63" fmla="*/ 450056 h 631031"/>
              <a:gd name="connsiteX64" fmla="*/ 404812 w 566737"/>
              <a:gd name="connsiteY64" fmla="*/ 431006 h 631031"/>
              <a:gd name="connsiteX65" fmla="*/ 416718 w 566737"/>
              <a:gd name="connsiteY65" fmla="*/ 421481 h 631031"/>
              <a:gd name="connsiteX66" fmla="*/ 452437 w 566737"/>
              <a:gd name="connsiteY66" fmla="*/ 411956 h 631031"/>
              <a:gd name="connsiteX67" fmla="*/ 469106 w 566737"/>
              <a:gd name="connsiteY67" fmla="*/ 392906 h 631031"/>
              <a:gd name="connsiteX68" fmla="*/ 495300 w 566737"/>
              <a:gd name="connsiteY68" fmla="*/ 373856 h 631031"/>
              <a:gd name="connsiteX69" fmla="*/ 526256 w 566737"/>
              <a:gd name="connsiteY69" fmla="*/ 364331 h 631031"/>
              <a:gd name="connsiteX70" fmla="*/ 545306 w 566737"/>
              <a:gd name="connsiteY70" fmla="*/ 352425 h 631031"/>
              <a:gd name="connsiteX71" fmla="*/ 566737 w 566737"/>
              <a:gd name="connsiteY71" fmla="*/ 342900 h 631031"/>
              <a:gd name="connsiteX72" fmla="*/ 566737 w 566737"/>
              <a:gd name="connsiteY72" fmla="*/ 342900 h 631031"/>
              <a:gd name="connsiteX73" fmla="*/ 559593 w 566737"/>
              <a:gd name="connsiteY73" fmla="*/ 314325 h 631031"/>
              <a:gd name="connsiteX74" fmla="*/ 559593 w 566737"/>
              <a:gd name="connsiteY74" fmla="*/ 314325 h 631031"/>
              <a:gd name="connsiteX75" fmla="*/ 554831 w 566737"/>
              <a:gd name="connsiteY75" fmla="*/ 283369 h 631031"/>
              <a:gd name="connsiteX76" fmla="*/ 554831 w 566737"/>
              <a:gd name="connsiteY76" fmla="*/ 283369 h 631031"/>
              <a:gd name="connsiteX77" fmla="*/ 531018 w 566737"/>
              <a:gd name="connsiteY77" fmla="*/ 280988 h 631031"/>
              <a:gd name="connsiteX78" fmla="*/ 531018 w 566737"/>
              <a:gd name="connsiteY78" fmla="*/ 280988 h 631031"/>
              <a:gd name="connsiteX79" fmla="*/ 509587 w 566737"/>
              <a:gd name="connsiteY79" fmla="*/ 269081 h 631031"/>
              <a:gd name="connsiteX80" fmla="*/ 495300 w 566737"/>
              <a:gd name="connsiteY80" fmla="*/ 273844 h 631031"/>
              <a:gd name="connsiteX81" fmla="*/ 485775 w 566737"/>
              <a:gd name="connsiteY81" fmla="*/ 278606 h 631031"/>
              <a:gd name="connsiteX82" fmla="*/ 476250 w 566737"/>
              <a:gd name="connsiteY82" fmla="*/ 285750 h 631031"/>
              <a:gd name="connsiteX83" fmla="*/ 452437 w 566737"/>
              <a:gd name="connsiteY83" fmla="*/ 276225 h 631031"/>
              <a:gd name="connsiteX84" fmla="*/ 440531 w 566737"/>
              <a:gd name="connsiteY84" fmla="*/ 264319 h 631031"/>
              <a:gd name="connsiteX85" fmla="*/ 428625 w 566737"/>
              <a:gd name="connsiteY85" fmla="*/ 252413 h 631031"/>
              <a:gd name="connsiteX86" fmla="*/ 419100 w 566737"/>
              <a:gd name="connsiteY86" fmla="*/ 242888 h 631031"/>
              <a:gd name="connsiteX87" fmla="*/ 416718 w 566737"/>
              <a:gd name="connsiteY87" fmla="*/ 230981 h 631031"/>
              <a:gd name="connsiteX88" fmla="*/ 411956 w 566737"/>
              <a:gd name="connsiteY88" fmla="*/ 211931 h 631031"/>
              <a:gd name="connsiteX89" fmla="*/ 414337 w 566737"/>
              <a:gd name="connsiteY89" fmla="*/ 195263 h 631031"/>
              <a:gd name="connsiteX90" fmla="*/ 426243 w 566737"/>
              <a:gd name="connsiteY90" fmla="*/ 185738 h 631031"/>
              <a:gd name="connsiteX91" fmla="*/ 421481 w 566737"/>
              <a:gd name="connsiteY91" fmla="*/ 169069 h 631031"/>
              <a:gd name="connsiteX92" fmla="*/ 409575 w 566737"/>
              <a:gd name="connsiteY92" fmla="*/ 154781 h 631031"/>
              <a:gd name="connsiteX93" fmla="*/ 392906 w 566737"/>
              <a:gd name="connsiteY93" fmla="*/ 145256 h 631031"/>
              <a:gd name="connsiteX94" fmla="*/ 388143 w 566737"/>
              <a:gd name="connsiteY94" fmla="*/ 133350 h 631031"/>
              <a:gd name="connsiteX95" fmla="*/ 400050 w 566737"/>
              <a:gd name="connsiteY95" fmla="*/ 116681 h 631031"/>
              <a:gd name="connsiteX96" fmla="*/ 407193 w 566737"/>
              <a:gd name="connsiteY96" fmla="*/ 109538 h 631031"/>
              <a:gd name="connsiteX97" fmla="*/ 407193 w 566737"/>
              <a:gd name="connsiteY97" fmla="*/ 109538 h 631031"/>
              <a:gd name="connsiteX98" fmla="*/ 433387 w 566737"/>
              <a:gd name="connsiteY98" fmla="*/ 85725 h 631031"/>
              <a:gd name="connsiteX99" fmla="*/ 447675 w 566737"/>
              <a:gd name="connsiteY99" fmla="*/ 64294 h 631031"/>
              <a:gd name="connsiteX100" fmla="*/ 461962 w 566737"/>
              <a:gd name="connsiteY100" fmla="*/ 66675 h 631031"/>
              <a:gd name="connsiteX101" fmla="*/ 469106 w 566737"/>
              <a:gd name="connsiteY101" fmla="*/ 11906 h 6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566737" h="631031">
                <a:moveTo>
                  <a:pt x="469106" y="11906"/>
                </a:moveTo>
                <a:lnTo>
                  <a:pt x="419100" y="0"/>
                </a:lnTo>
                <a:lnTo>
                  <a:pt x="397668" y="16669"/>
                </a:lnTo>
                <a:lnTo>
                  <a:pt x="371475" y="23813"/>
                </a:lnTo>
                <a:lnTo>
                  <a:pt x="340518" y="23813"/>
                </a:lnTo>
                <a:lnTo>
                  <a:pt x="333375" y="16669"/>
                </a:lnTo>
                <a:lnTo>
                  <a:pt x="321468" y="45244"/>
                </a:lnTo>
                <a:lnTo>
                  <a:pt x="273843" y="61913"/>
                </a:lnTo>
                <a:lnTo>
                  <a:pt x="273843" y="61913"/>
                </a:lnTo>
                <a:lnTo>
                  <a:pt x="273843" y="95250"/>
                </a:lnTo>
                <a:lnTo>
                  <a:pt x="269081" y="123825"/>
                </a:lnTo>
                <a:lnTo>
                  <a:pt x="292893" y="152400"/>
                </a:lnTo>
                <a:lnTo>
                  <a:pt x="304800" y="180975"/>
                </a:lnTo>
                <a:lnTo>
                  <a:pt x="269081" y="200025"/>
                </a:lnTo>
                <a:lnTo>
                  <a:pt x="250031" y="200025"/>
                </a:lnTo>
                <a:lnTo>
                  <a:pt x="235743" y="235744"/>
                </a:lnTo>
                <a:lnTo>
                  <a:pt x="235743" y="252413"/>
                </a:lnTo>
                <a:lnTo>
                  <a:pt x="209550" y="240506"/>
                </a:lnTo>
                <a:lnTo>
                  <a:pt x="190500" y="238125"/>
                </a:lnTo>
                <a:lnTo>
                  <a:pt x="159543" y="259556"/>
                </a:lnTo>
                <a:lnTo>
                  <a:pt x="147637" y="278606"/>
                </a:lnTo>
                <a:cubicBezTo>
                  <a:pt x="142081" y="283369"/>
                  <a:pt x="135540" y="287179"/>
                  <a:pt x="130968" y="292894"/>
                </a:cubicBezTo>
                <a:cubicBezTo>
                  <a:pt x="128924" y="295450"/>
                  <a:pt x="128587" y="302419"/>
                  <a:pt x="128587" y="302419"/>
                </a:cubicBezTo>
                <a:lnTo>
                  <a:pt x="126206" y="319088"/>
                </a:lnTo>
                <a:lnTo>
                  <a:pt x="119062" y="347663"/>
                </a:lnTo>
                <a:lnTo>
                  <a:pt x="92868" y="338138"/>
                </a:lnTo>
                <a:lnTo>
                  <a:pt x="64293" y="350044"/>
                </a:lnTo>
                <a:lnTo>
                  <a:pt x="54768" y="330994"/>
                </a:lnTo>
                <a:lnTo>
                  <a:pt x="54768" y="314325"/>
                </a:lnTo>
                <a:lnTo>
                  <a:pt x="40481" y="307181"/>
                </a:lnTo>
                <a:lnTo>
                  <a:pt x="26193" y="338138"/>
                </a:lnTo>
                <a:lnTo>
                  <a:pt x="0" y="378619"/>
                </a:lnTo>
                <a:lnTo>
                  <a:pt x="4762" y="421481"/>
                </a:lnTo>
                <a:lnTo>
                  <a:pt x="21431" y="438150"/>
                </a:lnTo>
                <a:lnTo>
                  <a:pt x="21431" y="461963"/>
                </a:lnTo>
                <a:lnTo>
                  <a:pt x="33337" y="483394"/>
                </a:lnTo>
                <a:lnTo>
                  <a:pt x="33337" y="483394"/>
                </a:lnTo>
                <a:lnTo>
                  <a:pt x="64293" y="495300"/>
                </a:lnTo>
                <a:lnTo>
                  <a:pt x="78581" y="504825"/>
                </a:lnTo>
                <a:lnTo>
                  <a:pt x="97631" y="526256"/>
                </a:lnTo>
                <a:lnTo>
                  <a:pt x="97631" y="526256"/>
                </a:lnTo>
                <a:lnTo>
                  <a:pt x="130968" y="540544"/>
                </a:lnTo>
                <a:lnTo>
                  <a:pt x="142875" y="559594"/>
                </a:lnTo>
                <a:lnTo>
                  <a:pt x="176212" y="578644"/>
                </a:lnTo>
                <a:lnTo>
                  <a:pt x="200025" y="595313"/>
                </a:lnTo>
                <a:lnTo>
                  <a:pt x="235743" y="604838"/>
                </a:lnTo>
                <a:lnTo>
                  <a:pt x="261937" y="602456"/>
                </a:lnTo>
                <a:lnTo>
                  <a:pt x="266700" y="578644"/>
                </a:lnTo>
                <a:lnTo>
                  <a:pt x="314325" y="566738"/>
                </a:lnTo>
                <a:lnTo>
                  <a:pt x="369093" y="581025"/>
                </a:lnTo>
                <a:lnTo>
                  <a:pt x="397668" y="590550"/>
                </a:lnTo>
                <a:lnTo>
                  <a:pt x="402431" y="609600"/>
                </a:lnTo>
                <a:lnTo>
                  <a:pt x="431006" y="631031"/>
                </a:lnTo>
                <a:lnTo>
                  <a:pt x="447675" y="597694"/>
                </a:lnTo>
                <a:lnTo>
                  <a:pt x="447675" y="597694"/>
                </a:lnTo>
                <a:lnTo>
                  <a:pt x="461962" y="571500"/>
                </a:lnTo>
                <a:lnTo>
                  <a:pt x="452437" y="557213"/>
                </a:lnTo>
                <a:lnTo>
                  <a:pt x="426243" y="554831"/>
                </a:lnTo>
                <a:lnTo>
                  <a:pt x="414337" y="542925"/>
                </a:lnTo>
                <a:lnTo>
                  <a:pt x="404812" y="521494"/>
                </a:lnTo>
                <a:lnTo>
                  <a:pt x="409575" y="490538"/>
                </a:lnTo>
                <a:lnTo>
                  <a:pt x="397668" y="473869"/>
                </a:lnTo>
                <a:lnTo>
                  <a:pt x="397668" y="450056"/>
                </a:lnTo>
                <a:lnTo>
                  <a:pt x="397668" y="450056"/>
                </a:lnTo>
                <a:lnTo>
                  <a:pt x="404812" y="431006"/>
                </a:lnTo>
                <a:lnTo>
                  <a:pt x="416718" y="421481"/>
                </a:lnTo>
                <a:lnTo>
                  <a:pt x="452437" y="411956"/>
                </a:lnTo>
                <a:lnTo>
                  <a:pt x="469106" y="392906"/>
                </a:lnTo>
                <a:lnTo>
                  <a:pt x="495300" y="373856"/>
                </a:lnTo>
                <a:lnTo>
                  <a:pt x="526256" y="364331"/>
                </a:lnTo>
                <a:lnTo>
                  <a:pt x="545306" y="352425"/>
                </a:lnTo>
                <a:lnTo>
                  <a:pt x="566737" y="342900"/>
                </a:lnTo>
                <a:lnTo>
                  <a:pt x="566737" y="342900"/>
                </a:lnTo>
                <a:lnTo>
                  <a:pt x="559593" y="314325"/>
                </a:lnTo>
                <a:lnTo>
                  <a:pt x="559593" y="314325"/>
                </a:lnTo>
                <a:lnTo>
                  <a:pt x="554831" y="283369"/>
                </a:lnTo>
                <a:lnTo>
                  <a:pt x="554831" y="283369"/>
                </a:lnTo>
                <a:lnTo>
                  <a:pt x="531018" y="280988"/>
                </a:lnTo>
                <a:lnTo>
                  <a:pt x="531018" y="280988"/>
                </a:lnTo>
                <a:lnTo>
                  <a:pt x="509587" y="269081"/>
                </a:lnTo>
                <a:lnTo>
                  <a:pt x="495300" y="273844"/>
                </a:lnTo>
                <a:lnTo>
                  <a:pt x="485775" y="278606"/>
                </a:lnTo>
                <a:lnTo>
                  <a:pt x="476250" y="285750"/>
                </a:lnTo>
                <a:lnTo>
                  <a:pt x="452437" y="276225"/>
                </a:lnTo>
                <a:lnTo>
                  <a:pt x="440531" y="264319"/>
                </a:lnTo>
                <a:lnTo>
                  <a:pt x="428625" y="252413"/>
                </a:lnTo>
                <a:lnTo>
                  <a:pt x="419100" y="242888"/>
                </a:lnTo>
                <a:lnTo>
                  <a:pt x="416718" y="230981"/>
                </a:lnTo>
                <a:lnTo>
                  <a:pt x="411956" y="211931"/>
                </a:lnTo>
                <a:lnTo>
                  <a:pt x="414337" y="195263"/>
                </a:lnTo>
                <a:lnTo>
                  <a:pt x="426243" y="185738"/>
                </a:lnTo>
                <a:lnTo>
                  <a:pt x="421481" y="169069"/>
                </a:lnTo>
                <a:lnTo>
                  <a:pt x="409575" y="154781"/>
                </a:lnTo>
                <a:lnTo>
                  <a:pt x="392906" y="145256"/>
                </a:lnTo>
                <a:lnTo>
                  <a:pt x="388143" y="133350"/>
                </a:lnTo>
                <a:lnTo>
                  <a:pt x="400050" y="116681"/>
                </a:lnTo>
                <a:lnTo>
                  <a:pt x="407193" y="109538"/>
                </a:lnTo>
                <a:lnTo>
                  <a:pt x="407193" y="109538"/>
                </a:lnTo>
                <a:lnTo>
                  <a:pt x="433387" y="85725"/>
                </a:lnTo>
                <a:lnTo>
                  <a:pt x="447675" y="64294"/>
                </a:lnTo>
                <a:lnTo>
                  <a:pt x="461962" y="66675"/>
                </a:lnTo>
                <a:lnTo>
                  <a:pt x="469106" y="11906"/>
                </a:lnTo>
                <a:close/>
              </a:path>
            </a:pathLst>
          </a:custGeom>
          <a:solidFill>
            <a:srgbClr val="00206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9" name="Picture 20" descr="screenshot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15685"/>
            <a:ext cx="129857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56" t="18013" r="3172" b="9510"/>
          <a:stretch/>
        </p:blipFill>
        <p:spPr bwMode="auto">
          <a:xfrm>
            <a:off x="179512" y="2852936"/>
            <a:ext cx="2592288" cy="26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tangolo 11"/>
          <p:cNvSpPr/>
          <p:nvPr/>
        </p:nvSpPr>
        <p:spPr>
          <a:xfrm>
            <a:off x="0" y="1087576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Type </a:t>
            </a:r>
            <a:r>
              <a:rPr lang="en-US" dirty="0"/>
              <a:t>of organization: consortium of water </a:t>
            </a:r>
            <a:r>
              <a:rPr lang="en-US" dirty="0" smtClean="0"/>
              <a:t>company (public </a:t>
            </a:r>
            <a:r>
              <a:rPr lang="en-US" dirty="0"/>
              <a:t>body </a:t>
            </a:r>
            <a:r>
              <a:rPr lang="en-US" dirty="0" smtClean="0"/>
              <a:t>- 100</a:t>
            </a:r>
            <a:r>
              <a:rPr lang="en-US" dirty="0"/>
              <a:t>% </a:t>
            </a:r>
            <a:r>
              <a:rPr lang="en-US" dirty="0" smtClean="0"/>
              <a:t>publicly-owned </a:t>
            </a:r>
            <a:r>
              <a:rPr lang="en-US" dirty="0"/>
              <a:t>= public </a:t>
            </a:r>
            <a:r>
              <a:rPr lang="en-US" dirty="0" smtClean="0"/>
              <a:t>procurer).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Sector </a:t>
            </a:r>
            <a:r>
              <a:rPr lang="en-US" dirty="0"/>
              <a:t>of the organization: Integrated Water Service (water and wastewater management</a:t>
            </a:r>
            <a:r>
              <a:rPr lang="en-US" dirty="0" smtClean="0"/>
              <a:t>)</a:t>
            </a:r>
          </a:p>
        </p:txBody>
      </p:sp>
      <p:sp>
        <p:nvSpPr>
          <p:cNvPr id="3" name="Rettangolo 2"/>
          <p:cNvSpPr/>
          <p:nvPr/>
        </p:nvSpPr>
        <p:spPr>
          <a:xfrm>
            <a:off x="2267744" y="3186842"/>
            <a:ext cx="43022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Key data management:</a:t>
            </a:r>
          </a:p>
          <a:p>
            <a:pPr marL="636588" lvl="1" indent="-179388">
              <a:buFontTx/>
              <a:buChar char="-"/>
              <a:defRPr/>
            </a:pPr>
            <a:r>
              <a:rPr lang="it-IT" b="1" i="1" dirty="0"/>
              <a:t>530 </a:t>
            </a:r>
            <a:r>
              <a:rPr lang="it-IT" b="1" i="1" dirty="0" err="1"/>
              <a:t>municipalities</a:t>
            </a:r>
            <a:r>
              <a:rPr lang="it-IT" b="1" i="1" dirty="0"/>
              <a:t>;</a:t>
            </a:r>
          </a:p>
          <a:p>
            <a:pPr marL="636588" lvl="1" indent="-179388">
              <a:buFontTx/>
              <a:buChar char="-"/>
              <a:defRPr/>
            </a:pPr>
            <a:r>
              <a:rPr lang="it-IT" b="1" i="1" dirty="0"/>
              <a:t>17.000 km²  </a:t>
            </a:r>
            <a:r>
              <a:rPr lang="it-IT" b="1" i="1" dirty="0" err="1"/>
              <a:t>territory</a:t>
            </a:r>
            <a:r>
              <a:rPr lang="it-IT" b="1" i="1" dirty="0"/>
              <a:t>;</a:t>
            </a:r>
          </a:p>
          <a:p>
            <a:pPr marL="636588" lvl="1" indent="-179388">
              <a:buFontTx/>
              <a:buChar char="-"/>
              <a:defRPr/>
            </a:pPr>
            <a:r>
              <a:rPr lang="it-IT" b="1" i="1" dirty="0"/>
              <a:t>4,2 </a:t>
            </a:r>
            <a:r>
              <a:rPr lang="it-IT" b="1" i="1" dirty="0" err="1"/>
              <a:t>milions</a:t>
            </a:r>
            <a:r>
              <a:rPr lang="it-IT" b="1" i="1" dirty="0"/>
              <a:t> </a:t>
            </a:r>
            <a:r>
              <a:rPr lang="it-IT" b="1" i="1" dirty="0" err="1"/>
              <a:t>inhabitants</a:t>
            </a:r>
            <a:r>
              <a:rPr lang="it-IT" b="1" i="1" dirty="0"/>
              <a:t> </a:t>
            </a:r>
            <a:r>
              <a:rPr lang="it-IT" b="1" i="1" dirty="0" err="1"/>
              <a:t>served</a:t>
            </a:r>
            <a:r>
              <a:rPr lang="it-IT" b="1" i="1" dirty="0"/>
              <a:t>;</a:t>
            </a:r>
          </a:p>
          <a:p>
            <a:pPr marL="636588" lvl="1" indent="-179388">
              <a:buFontTx/>
              <a:buChar char="-"/>
              <a:defRPr/>
            </a:pPr>
            <a:r>
              <a:rPr lang="it-IT" b="1" i="1" dirty="0"/>
              <a:t>681 </a:t>
            </a:r>
            <a:r>
              <a:rPr lang="it-IT" b="1" i="1" dirty="0" err="1"/>
              <a:t>milions</a:t>
            </a:r>
            <a:r>
              <a:rPr lang="it-IT" b="1" i="1" dirty="0"/>
              <a:t> euro/ </a:t>
            </a:r>
            <a:r>
              <a:rPr lang="it-IT" b="1" i="1" dirty="0" err="1"/>
              <a:t>year</a:t>
            </a:r>
            <a:r>
              <a:rPr lang="it-IT" b="1" i="1" dirty="0"/>
              <a:t> </a:t>
            </a:r>
            <a:r>
              <a:rPr lang="it-IT" b="1" i="1" dirty="0" err="1"/>
              <a:t>total</a:t>
            </a:r>
            <a:r>
              <a:rPr lang="it-IT" b="1" i="1" dirty="0"/>
              <a:t> </a:t>
            </a:r>
            <a:r>
              <a:rPr lang="it-IT" b="1" i="1" dirty="0" err="1"/>
              <a:t>revenues</a:t>
            </a:r>
            <a:r>
              <a:rPr lang="it-IT" b="1" i="1" dirty="0"/>
              <a:t>;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egnaposto contenuto 2"/>
          <p:cNvSpPr>
            <a:spLocks noGrp="1"/>
          </p:cNvSpPr>
          <p:nvPr>
            <p:ph idx="1"/>
          </p:nvPr>
        </p:nvSpPr>
        <p:spPr>
          <a:xfrm>
            <a:off x="1692275" y="1485900"/>
            <a:ext cx="5759450" cy="4607396"/>
          </a:xfrm>
        </p:spPr>
        <p:txBody>
          <a:bodyPr/>
          <a:lstStyle/>
          <a:p>
            <a:pPr marL="0" lvl="2" indent="0" algn="just">
              <a:spcBef>
                <a:spcPts val="0"/>
              </a:spcBef>
              <a:buFontTx/>
              <a:buNone/>
              <a:defRPr/>
            </a:pPr>
            <a:r>
              <a:rPr lang="en-US" sz="2000" dirty="0">
                <a:ea typeface="+mn-ea"/>
                <a:cs typeface="+mn-cs"/>
              </a:rPr>
              <a:t>On September </a:t>
            </a:r>
            <a:r>
              <a:rPr lang="en-US" sz="2000" dirty="0" smtClean="0">
                <a:ea typeface="+mn-ea"/>
                <a:cs typeface="+mn-cs"/>
              </a:rPr>
              <a:t>19th, </a:t>
            </a:r>
            <a:r>
              <a:rPr lang="en-US" sz="2000" dirty="0">
                <a:ea typeface="+mn-ea"/>
                <a:cs typeface="+mn-cs"/>
              </a:rPr>
              <a:t>2013, </a:t>
            </a:r>
            <a:r>
              <a:rPr lang="en-US" sz="2000" dirty="0" err="1" smtClean="0">
                <a:ea typeface="+mn-ea"/>
                <a:cs typeface="+mn-cs"/>
              </a:rPr>
              <a:t>AEEGsi</a:t>
            </a:r>
            <a:r>
              <a:rPr lang="en-US" sz="2000" dirty="0" smtClean="0">
                <a:ea typeface="+mn-ea"/>
                <a:cs typeface="+mn-cs"/>
              </a:rPr>
              <a:t> </a:t>
            </a:r>
            <a:r>
              <a:rPr lang="en-US" sz="2000" dirty="0">
                <a:ea typeface="+mn-ea"/>
                <a:cs typeface="+mn-cs"/>
              </a:rPr>
              <a:t>has indicated its willingness to finance pilot projects proposed by </a:t>
            </a:r>
            <a:r>
              <a:rPr lang="en-US" sz="2000" dirty="0" smtClean="0">
                <a:ea typeface="+mn-ea"/>
                <a:cs typeface="+mn-cs"/>
              </a:rPr>
              <a:t>gas providers aimed </a:t>
            </a:r>
            <a:r>
              <a:rPr lang="en-US" sz="2000" dirty="0">
                <a:ea typeface="+mn-ea"/>
                <a:cs typeface="+mn-cs"/>
              </a:rPr>
              <a:t>at testing the remote management in multi-service contexts.</a:t>
            </a:r>
          </a:p>
          <a:p>
            <a:pPr marL="0" lvl="2" indent="0" algn="just">
              <a:spcBef>
                <a:spcPts val="0"/>
              </a:spcBef>
              <a:buFontTx/>
              <a:buNone/>
              <a:defRPr/>
            </a:pPr>
            <a:endParaRPr lang="en-US" sz="2000" dirty="0">
              <a:ea typeface="+mn-ea"/>
              <a:cs typeface="+mn-cs"/>
            </a:endParaRPr>
          </a:p>
          <a:p>
            <a:pPr marL="0" lvl="2" indent="0" algn="just">
              <a:spcBef>
                <a:spcPts val="0"/>
              </a:spcBef>
              <a:buFontTx/>
              <a:buNone/>
              <a:defRPr/>
            </a:pPr>
            <a:r>
              <a:rPr lang="en-US" sz="2000" dirty="0">
                <a:ea typeface="+mn-ea"/>
                <a:cs typeface="+mn-cs"/>
              </a:rPr>
              <a:t>Has launched a project for the sharing of the communication infrastructure in a multi-service logic</a:t>
            </a:r>
            <a:r>
              <a:rPr lang="en-US" sz="2000" dirty="0" smtClean="0">
                <a:ea typeface="+mn-ea"/>
                <a:cs typeface="+mn-cs"/>
              </a:rPr>
              <a:t>.</a:t>
            </a:r>
          </a:p>
          <a:p>
            <a:pPr marL="0" lvl="2" indent="0" algn="just">
              <a:spcBef>
                <a:spcPts val="0"/>
              </a:spcBef>
              <a:buFontTx/>
              <a:buNone/>
              <a:defRPr/>
            </a:pPr>
            <a:endParaRPr lang="en-US" dirty="0" smtClean="0"/>
          </a:p>
          <a:p>
            <a:pPr marL="0" indent="0" algn="just">
              <a:defRPr/>
            </a:pPr>
            <a:r>
              <a:rPr lang="en-US" dirty="0" smtClean="0"/>
              <a:t>We have started a pilot project concerning the installation of smart meters for drinking water joint to gas and district-heating”. </a:t>
            </a:r>
          </a:p>
          <a:p>
            <a:pPr marL="0" indent="0" algn="just">
              <a:defRPr/>
            </a:pPr>
            <a:r>
              <a:rPr lang="en-US" dirty="0" smtClean="0"/>
              <a:t>The project concerns a small urban areas in one of the towns we cover (about 500 users just for water).</a:t>
            </a:r>
          </a:p>
          <a:p>
            <a:pPr marL="0" indent="0" algn="just">
              <a:defRPr/>
            </a:pPr>
            <a:r>
              <a:rPr lang="en-US" dirty="0"/>
              <a:t>The total cost is estimated in about 50,000 euro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4423B-DC80-402A-9238-74B9F9C942F5}" type="slidenum">
              <a:rPr lang="it-IT"/>
              <a:pPr>
                <a:defRPr/>
              </a:pPr>
              <a:t>3</a:t>
            </a:fld>
            <a:endParaRPr lang="it-IT" dirty="0"/>
          </a:p>
        </p:txBody>
      </p:sp>
      <p:sp>
        <p:nvSpPr>
          <p:cNvPr id="6" name="Titolo 1"/>
          <p:cNvSpPr txBox="1">
            <a:spLocks/>
          </p:cNvSpPr>
          <p:nvPr/>
        </p:nvSpPr>
        <p:spPr bwMode="auto">
          <a:xfrm>
            <a:off x="179512" y="260350"/>
            <a:ext cx="8856983" cy="720378"/>
          </a:xfrm>
          <a:prstGeom prst="rect">
            <a:avLst/>
          </a:prstGeom>
          <a:noFill/>
          <a:ln w="9525">
            <a:solidFill>
              <a:srgbClr val="387DC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9pPr>
          </a:lstStyle>
          <a:p>
            <a:pPr marL="0" lvl="1" eaLnBrk="1" hangingPunct="1">
              <a:spcAft>
                <a:spcPts val="0"/>
              </a:spcAft>
              <a:defRPr/>
            </a:pPr>
            <a:r>
              <a:rPr lang="it-IT" sz="3000" b="1" i="1" kern="0" dirty="0">
                <a:latin typeface="Calibri"/>
              </a:rPr>
              <a:t>A </a:t>
            </a:r>
            <a:r>
              <a:rPr lang="it-IT" sz="3000" b="1" i="1" kern="0" dirty="0" smtClean="0">
                <a:latin typeface="Calibri"/>
              </a:rPr>
              <a:t>CASE-STUDY: </a:t>
            </a:r>
            <a:r>
              <a:rPr lang="it-IT" sz="3000" b="1" i="1" kern="0" dirty="0" err="1" smtClean="0">
                <a:latin typeface="Calibri"/>
              </a:rPr>
              <a:t>Telemanagement</a:t>
            </a:r>
            <a:r>
              <a:rPr lang="it-IT" sz="3000" b="1" i="1" kern="0" dirty="0" smtClean="0">
                <a:latin typeface="Calibri"/>
              </a:rPr>
              <a:t> </a:t>
            </a:r>
            <a:r>
              <a:rPr lang="it-IT" sz="3000" b="1" i="1" kern="0" dirty="0" err="1" smtClean="0">
                <a:latin typeface="Calibri"/>
              </a:rPr>
              <a:t>Multiutility</a:t>
            </a:r>
            <a:r>
              <a:rPr lang="it-IT" sz="3000" b="1" i="1" kern="0" dirty="0" smtClean="0">
                <a:latin typeface="Calibri"/>
              </a:rPr>
              <a:t> Project</a:t>
            </a:r>
            <a:endParaRPr lang="it-IT" sz="3000" i="1" kern="0" dirty="0"/>
          </a:p>
        </p:txBody>
      </p:sp>
      <p:pic>
        <p:nvPicPr>
          <p:cNvPr id="9" name="Picture 20" descr="screensho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15685"/>
            <a:ext cx="129857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egnaposto contenuto 2"/>
          <p:cNvSpPr>
            <a:spLocks noGrp="1"/>
          </p:cNvSpPr>
          <p:nvPr>
            <p:ph idx="1"/>
          </p:nvPr>
        </p:nvSpPr>
        <p:spPr>
          <a:xfrm>
            <a:off x="1692274" y="1125538"/>
            <a:ext cx="5904061" cy="5000625"/>
          </a:xfrm>
        </p:spPr>
        <p:txBody>
          <a:bodyPr/>
          <a:lstStyle/>
          <a:p>
            <a:pPr marL="0" lvl="2" indent="0" algn="just">
              <a:spcBef>
                <a:spcPts val="0"/>
              </a:spcBef>
              <a:buFontTx/>
              <a:buNone/>
              <a:defRPr/>
            </a:pPr>
            <a:r>
              <a:rPr lang="it-IT" sz="2000" b="1" dirty="0" smtClean="0"/>
              <a:t>Services</a:t>
            </a:r>
            <a:endParaRPr lang="it-IT" sz="2000" b="1" dirty="0"/>
          </a:p>
          <a:p>
            <a:pPr marL="0" lvl="2" indent="0" algn="just">
              <a:spcBef>
                <a:spcPts val="0"/>
              </a:spcBef>
              <a:buFontTx/>
              <a:buNone/>
              <a:defRPr/>
            </a:pPr>
            <a:r>
              <a:rPr lang="it-IT" sz="2000" dirty="0"/>
              <a:t>- </a:t>
            </a:r>
            <a:r>
              <a:rPr lang="it-IT" sz="2000" dirty="0" smtClean="0"/>
              <a:t>GAS</a:t>
            </a:r>
            <a:r>
              <a:rPr lang="it-IT" sz="2000" dirty="0"/>
              <a:t>			- </a:t>
            </a:r>
            <a:r>
              <a:rPr lang="it-IT" sz="2000" dirty="0" smtClean="0"/>
              <a:t>Water</a:t>
            </a:r>
            <a:endParaRPr lang="it-IT" sz="2000" dirty="0"/>
          </a:p>
          <a:p>
            <a:pPr marL="0" lvl="2" indent="0" algn="just">
              <a:spcBef>
                <a:spcPts val="0"/>
              </a:spcBef>
              <a:buFontTx/>
              <a:buNone/>
              <a:defRPr/>
            </a:pPr>
            <a:r>
              <a:rPr lang="it-IT" sz="2000" dirty="0"/>
              <a:t>- </a:t>
            </a:r>
            <a:r>
              <a:rPr lang="it-IT" sz="2000" dirty="0" err="1"/>
              <a:t>district</a:t>
            </a:r>
            <a:r>
              <a:rPr lang="it-IT" sz="2000" dirty="0"/>
              <a:t> </a:t>
            </a:r>
            <a:r>
              <a:rPr lang="it-IT" sz="2000" dirty="0" err="1" smtClean="0"/>
              <a:t>heating</a:t>
            </a:r>
            <a:r>
              <a:rPr lang="it-IT" sz="2000" dirty="0" smtClean="0"/>
              <a:t>		- </a:t>
            </a:r>
            <a:r>
              <a:rPr lang="it-IT" sz="2000" dirty="0" err="1" smtClean="0"/>
              <a:t>Other</a:t>
            </a:r>
            <a:r>
              <a:rPr lang="it-IT" sz="2000" dirty="0" smtClean="0"/>
              <a:t> public utilities</a:t>
            </a:r>
            <a:endParaRPr lang="it-IT" sz="2000" dirty="0"/>
          </a:p>
          <a:p>
            <a:pPr marL="0" lvl="2" indent="0">
              <a:spcBef>
                <a:spcPts val="0"/>
              </a:spcBef>
              <a:buFontTx/>
              <a:buNone/>
              <a:defRPr/>
            </a:pPr>
            <a:endParaRPr lang="it-IT" sz="2000" b="1" dirty="0" smtClean="0">
              <a:ea typeface="+mn-ea"/>
              <a:cs typeface="+mn-cs"/>
            </a:endParaRPr>
          </a:p>
          <a:p>
            <a:pPr marL="0" lvl="2" indent="0" algn="just">
              <a:spcBef>
                <a:spcPts val="0"/>
              </a:spcBef>
              <a:buFontTx/>
              <a:buNone/>
              <a:defRPr/>
            </a:pPr>
            <a:r>
              <a:rPr lang="it-IT" sz="2000" b="1" dirty="0" smtClean="0">
                <a:ea typeface="+mn-ea"/>
                <a:cs typeface="+mn-cs"/>
              </a:rPr>
              <a:t>Actors</a:t>
            </a:r>
            <a:endParaRPr lang="it-IT" sz="2000" b="1" dirty="0">
              <a:ea typeface="+mn-ea"/>
              <a:cs typeface="+mn-cs"/>
            </a:endParaRPr>
          </a:p>
          <a:p>
            <a:pPr marL="285750" lvl="2" indent="-285750" algn="just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it-IT" sz="2000" dirty="0" err="1" smtClean="0">
                <a:ea typeface="+mn-ea"/>
                <a:cs typeface="+mn-cs"/>
              </a:rPr>
              <a:t>Viveracqua</a:t>
            </a:r>
            <a:r>
              <a:rPr lang="it-IT" sz="2000" dirty="0" smtClean="0">
                <a:ea typeface="+mn-ea"/>
                <a:cs typeface="+mn-cs"/>
              </a:rPr>
              <a:t>;</a:t>
            </a:r>
            <a:endParaRPr lang="it-IT" sz="2000" dirty="0">
              <a:ea typeface="+mn-ea"/>
              <a:cs typeface="+mn-cs"/>
            </a:endParaRPr>
          </a:p>
          <a:p>
            <a:pPr marL="285750" lvl="2" indent="-285750" algn="just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it-IT" sz="2000" dirty="0" smtClean="0">
                <a:ea typeface="+mn-ea"/>
                <a:cs typeface="+mn-cs"/>
              </a:rPr>
              <a:t>Local gas </a:t>
            </a:r>
            <a:r>
              <a:rPr lang="it-IT" sz="2000" dirty="0" err="1"/>
              <a:t>district</a:t>
            </a:r>
            <a:r>
              <a:rPr lang="it-IT" sz="2000" dirty="0"/>
              <a:t> </a:t>
            </a:r>
            <a:r>
              <a:rPr lang="it-IT" sz="2000" dirty="0" err="1"/>
              <a:t>heating</a:t>
            </a:r>
            <a:r>
              <a:rPr lang="it-IT" sz="2000" dirty="0"/>
              <a:t> </a:t>
            </a:r>
            <a:r>
              <a:rPr lang="it-IT" sz="2000" dirty="0" smtClean="0"/>
              <a:t>company</a:t>
            </a:r>
            <a:r>
              <a:rPr lang="it-IT" sz="2000" dirty="0" smtClean="0">
                <a:ea typeface="+mn-ea"/>
                <a:cs typeface="+mn-cs"/>
              </a:rPr>
              <a:t>;</a:t>
            </a:r>
            <a:endParaRPr lang="it-IT" sz="2000" dirty="0">
              <a:ea typeface="+mn-ea"/>
              <a:cs typeface="+mn-cs"/>
            </a:endParaRPr>
          </a:p>
          <a:p>
            <a:pPr marL="285750" lvl="2" indent="-285750" algn="just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it-IT" sz="2000" dirty="0" err="1" smtClean="0">
                <a:ea typeface="+mn-ea"/>
                <a:cs typeface="+mn-cs"/>
              </a:rPr>
              <a:t>Other</a:t>
            </a:r>
            <a:r>
              <a:rPr lang="it-IT" sz="2000" dirty="0" smtClean="0">
                <a:ea typeface="+mn-ea"/>
                <a:cs typeface="+mn-cs"/>
              </a:rPr>
              <a:t> </a:t>
            </a:r>
            <a:r>
              <a:rPr lang="it-IT" sz="2000" dirty="0" err="1" smtClean="0">
                <a:ea typeface="+mn-ea"/>
                <a:cs typeface="+mn-cs"/>
              </a:rPr>
              <a:t>technological</a:t>
            </a:r>
            <a:r>
              <a:rPr lang="it-IT" sz="2000" dirty="0" smtClean="0">
                <a:ea typeface="+mn-ea"/>
                <a:cs typeface="+mn-cs"/>
              </a:rPr>
              <a:t> partner (</a:t>
            </a:r>
            <a:r>
              <a:rPr lang="it-IT" sz="2000" dirty="0" err="1" smtClean="0">
                <a:ea typeface="+mn-ea"/>
                <a:cs typeface="+mn-cs"/>
              </a:rPr>
              <a:t>Digicom</a:t>
            </a:r>
            <a:r>
              <a:rPr lang="it-IT" sz="2000" dirty="0" smtClean="0">
                <a:ea typeface="+mn-ea"/>
                <a:cs typeface="+mn-cs"/>
              </a:rPr>
              <a:t>, Terranova, ...)</a:t>
            </a:r>
            <a:endParaRPr lang="it-IT" sz="2000" dirty="0">
              <a:ea typeface="+mn-ea"/>
              <a:cs typeface="+mn-cs"/>
            </a:endParaRPr>
          </a:p>
          <a:p>
            <a:pPr marL="0" lvl="2" indent="0">
              <a:spcBef>
                <a:spcPts val="0"/>
              </a:spcBef>
              <a:buFontTx/>
              <a:buNone/>
              <a:defRPr/>
            </a:pPr>
            <a:endParaRPr lang="it-IT" sz="2000" b="1" dirty="0" smtClean="0">
              <a:ea typeface="+mn-ea"/>
              <a:cs typeface="+mn-cs"/>
            </a:endParaRPr>
          </a:p>
          <a:p>
            <a:pPr marL="0" lvl="2" indent="0">
              <a:spcBef>
                <a:spcPts val="0"/>
              </a:spcBef>
              <a:buFontTx/>
              <a:buNone/>
              <a:defRPr/>
            </a:pPr>
            <a:r>
              <a:rPr lang="it-IT" sz="2000" b="1" dirty="0" smtClean="0">
                <a:ea typeface="+mn-ea"/>
                <a:cs typeface="+mn-cs"/>
              </a:rPr>
              <a:t>Area</a:t>
            </a:r>
          </a:p>
          <a:p>
            <a:pPr marL="0" lvl="2" indent="0" algn="just">
              <a:spcBef>
                <a:spcPts val="0"/>
              </a:spcBef>
              <a:buFontTx/>
              <a:buNone/>
              <a:defRPr/>
            </a:pPr>
            <a:r>
              <a:rPr lang="en-US" sz="2000" dirty="0">
                <a:ea typeface="+mn-ea"/>
                <a:cs typeface="+mn-cs"/>
              </a:rPr>
              <a:t>The test area was chosen in the City of Verona, with particular reference to two urbanized areas of different typology</a:t>
            </a:r>
            <a:r>
              <a:rPr lang="en-US" sz="2000" dirty="0" smtClean="0">
                <a:ea typeface="+mn-ea"/>
                <a:cs typeface="+mn-cs"/>
              </a:rPr>
              <a:t>.</a:t>
            </a:r>
          </a:p>
          <a:p>
            <a:pPr marL="0" lvl="2" indent="0" algn="just">
              <a:spcBef>
                <a:spcPts val="0"/>
              </a:spcBef>
              <a:buFontTx/>
              <a:buNone/>
              <a:defRPr/>
            </a:pPr>
            <a:endParaRPr lang="it-IT" sz="2000" dirty="0">
              <a:ea typeface="+mn-ea"/>
              <a:cs typeface="+mn-cs"/>
            </a:endParaRPr>
          </a:p>
          <a:p>
            <a:pPr marL="0" lvl="2" indent="0" algn="just">
              <a:spcBef>
                <a:spcPts val="0"/>
              </a:spcBef>
              <a:buFontTx/>
              <a:buNone/>
              <a:defRPr/>
            </a:pPr>
            <a:r>
              <a:rPr lang="it-IT" sz="2000" b="1" dirty="0" smtClean="0">
                <a:ea typeface="+mn-ea"/>
                <a:cs typeface="+mn-cs"/>
              </a:rPr>
              <a:t>Total </a:t>
            </a:r>
            <a:r>
              <a:rPr lang="it-IT" sz="2000" b="1" dirty="0" err="1" smtClean="0">
                <a:ea typeface="+mn-ea"/>
                <a:cs typeface="+mn-cs"/>
              </a:rPr>
              <a:t>points</a:t>
            </a:r>
            <a:r>
              <a:rPr lang="it-IT" sz="2000" b="1" dirty="0" smtClean="0">
                <a:ea typeface="+mn-ea"/>
                <a:cs typeface="+mn-cs"/>
              </a:rPr>
              <a:t> to </a:t>
            </a:r>
            <a:r>
              <a:rPr lang="it-IT" sz="2000" b="1" dirty="0" err="1" smtClean="0">
                <a:ea typeface="+mn-ea"/>
                <a:cs typeface="+mn-cs"/>
              </a:rPr>
              <a:t>manage</a:t>
            </a:r>
            <a:endParaRPr lang="it-IT" sz="2000" b="1" dirty="0" smtClean="0">
              <a:ea typeface="+mn-ea"/>
              <a:cs typeface="+mn-cs"/>
            </a:endParaRPr>
          </a:p>
          <a:p>
            <a:pPr marL="0" lvl="2" indent="0" algn="just">
              <a:spcBef>
                <a:spcPts val="0"/>
              </a:spcBef>
              <a:buFontTx/>
              <a:buNone/>
              <a:defRPr/>
            </a:pPr>
            <a:r>
              <a:rPr lang="it-IT" sz="2000" dirty="0" err="1" smtClean="0">
                <a:ea typeface="+mn-ea"/>
                <a:cs typeface="+mn-cs"/>
              </a:rPr>
              <a:t>About</a:t>
            </a:r>
            <a:r>
              <a:rPr lang="it-IT" sz="2000" dirty="0" smtClean="0">
                <a:ea typeface="+mn-ea"/>
                <a:cs typeface="+mn-cs"/>
              </a:rPr>
              <a:t> 4.700 </a:t>
            </a:r>
            <a:r>
              <a:rPr lang="it-IT" sz="2000" dirty="0" err="1" smtClean="0">
                <a:ea typeface="+mn-ea"/>
                <a:cs typeface="+mn-cs"/>
              </a:rPr>
              <a:t>points</a:t>
            </a:r>
            <a:r>
              <a:rPr lang="it-IT" sz="2000" dirty="0" smtClean="0">
                <a:ea typeface="+mn-ea"/>
                <a:cs typeface="+mn-cs"/>
              </a:rPr>
              <a:t>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D0124-9A73-4AA0-9BB1-C307A8C3122B}" type="slidenum">
              <a:rPr lang="it-IT"/>
              <a:pPr>
                <a:defRPr/>
              </a:pPr>
              <a:t>4</a:t>
            </a:fld>
            <a:endParaRPr lang="it-IT" dirty="0"/>
          </a:p>
        </p:txBody>
      </p:sp>
      <p:sp>
        <p:nvSpPr>
          <p:cNvPr id="6" name="Titolo 1"/>
          <p:cNvSpPr txBox="1">
            <a:spLocks/>
          </p:cNvSpPr>
          <p:nvPr/>
        </p:nvSpPr>
        <p:spPr bwMode="auto">
          <a:xfrm>
            <a:off x="179512" y="116632"/>
            <a:ext cx="8856984" cy="792387"/>
          </a:xfrm>
          <a:prstGeom prst="rect">
            <a:avLst/>
          </a:prstGeom>
          <a:noFill/>
          <a:ln w="9525">
            <a:solidFill>
              <a:srgbClr val="387DC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9pPr>
          </a:lstStyle>
          <a:p>
            <a:pPr marL="0" lvl="1" eaLnBrk="1" hangingPunct="1">
              <a:spcAft>
                <a:spcPts val="0"/>
              </a:spcAft>
              <a:defRPr/>
            </a:pPr>
            <a:r>
              <a:rPr lang="it-IT" sz="3000" b="1" i="1" kern="0" dirty="0" smtClean="0">
                <a:latin typeface="Calibri"/>
              </a:rPr>
              <a:t>A CASE-STUDY: </a:t>
            </a:r>
            <a:r>
              <a:rPr lang="it-IT" sz="3000" b="1" i="1" kern="0" dirty="0" err="1" smtClean="0">
                <a:latin typeface="Calibri"/>
              </a:rPr>
              <a:t>Telemanagement</a:t>
            </a:r>
            <a:r>
              <a:rPr lang="it-IT" sz="3000" b="1" i="1" kern="0" dirty="0" smtClean="0">
                <a:latin typeface="Calibri"/>
              </a:rPr>
              <a:t> </a:t>
            </a:r>
            <a:r>
              <a:rPr lang="it-IT" sz="3000" b="1" i="1" kern="0" dirty="0" err="1" smtClean="0">
                <a:latin typeface="Calibri"/>
              </a:rPr>
              <a:t>Multiutility</a:t>
            </a:r>
            <a:r>
              <a:rPr lang="it-IT" sz="3000" b="1" i="1" kern="0" dirty="0" smtClean="0">
                <a:latin typeface="Calibri"/>
              </a:rPr>
              <a:t> Project</a:t>
            </a:r>
            <a:endParaRPr lang="it-IT" sz="3000" i="1" kern="0" dirty="0"/>
          </a:p>
        </p:txBody>
      </p:sp>
      <p:pic>
        <p:nvPicPr>
          <p:cNvPr id="8" name="Picture 20" descr="screensho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15685"/>
            <a:ext cx="129857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A0794-EC35-4D1C-9600-DF04D5A808A0}" type="slidenum">
              <a:rPr lang="it-IT"/>
              <a:pPr>
                <a:defRPr/>
              </a:pPr>
              <a:t>5</a:t>
            </a:fld>
            <a:endParaRPr lang="it-IT" dirty="0"/>
          </a:p>
        </p:txBody>
      </p:sp>
      <p:pic>
        <p:nvPicPr>
          <p:cNvPr id="15364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905000"/>
            <a:ext cx="5759450" cy="382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CasellaDiTesto 1"/>
          <p:cNvSpPr txBox="1">
            <a:spLocks noChangeArrowheads="1"/>
          </p:cNvSpPr>
          <p:nvPr/>
        </p:nvSpPr>
        <p:spPr bwMode="auto">
          <a:xfrm>
            <a:off x="2382838" y="1403350"/>
            <a:ext cx="4378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387DC8"/>
              </a:buClr>
              <a:buFont typeface="Calibri" pitchFamily="34" charset="0"/>
              <a:buChar char="→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it-IT" sz="1800">
                <a:latin typeface="Arial" charset="0"/>
              </a:rPr>
              <a:t>Layout of the telecommunication network</a:t>
            </a:r>
            <a:endParaRPr lang="it-IT" altLang="it-IT" sz="1800">
              <a:latin typeface="Arial" charset="0"/>
            </a:endParaRPr>
          </a:p>
        </p:txBody>
      </p:sp>
      <p:pic>
        <p:nvPicPr>
          <p:cNvPr id="8" name="Picture 20" descr="screenshot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15685"/>
            <a:ext cx="129857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olo 1"/>
          <p:cNvSpPr txBox="1">
            <a:spLocks/>
          </p:cNvSpPr>
          <p:nvPr/>
        </p:nvSpPr>
        <p:spPr bwMode="auto">
          <a:xfrm>
            <a:off x="179512" y="116632"/>
            <a:ext cx="8856984" cy="792387"/>
          </a:xfrm>
          <a:prstGeom prst="rect">
            <a:avLst/>
          </a:prstGeom>
          <a:noFill/>
          <a:ln w="9525">
            <a:solidFill>
              <a:srgbClr val="387DC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9pPr>
          </a:lstStyle>
          <a:p>
            <a:pPr marL="0" lvl="1" eaLnBrk="1" hangingPunct="1">
              <a:spcAft>
                <a:spcPts val="0"/>
              </a:spcAft>
              <a:defRPr/>
            </a:pPr>
            <a:r>
              <a:rPr lang="it-IT" sz="3000" b="1" i="1" kern="0" dirty="0" smtClean="0">
                <a:latin typeface="Calibri"/>
              </a:rPr>
              <a:t>A CASE-STUDY: </a:t>
            </a:r>
            <a:r>
              <a:rPr lang="it-IT" sz="3000" b="1" i="1" kern="0" dirty="0" err="1" smtClean="0">
                <a:latin typeface="Calibri"/>
              </a:rPr>
              <a:t>Telemanagement</a:t>
            </a:r>
            <a:r>
              <a:rPr lang="it-IT" sz="3000" b="1" i="1" kern="0" dirty="0" smtClean="0">
                <a:latin typeface="Calibri"/>
              </a:rPr>
              <a:t> </a:t>
            </a:r>
            <a:r>
              <a:rPr lang="it-IT" sz="3000" b="1" i="1" kern="0" dirty="0" err="1" smtClean="0">
                <a:latin typeface="Calibri"/>
              </a:rPr>
              <a:t>Multiutility</a:t>
            </a:r>
            <a:r>
              <a:rPr lang="it-IT" sz="3000" b="1" i="1" kern="0" dirty="0" smtClean="0">
                <a:latin typeface="Calibri"/>
              </a:rPr>
              <a:t> Project</a:t>
            </a:r>
            <a:endParaRPr lang="it-IT" sz="3000" i="1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D9390C-9566-45AF-91D6-5845D71D7A4E}" type="slidenum">
              <a:rPr lang="it-IT"/>
              <a:pPr>
                <a:defRPr/>
              </a:pPr>
              <a:t>6</a:t>
            </a:fld>
            <a:endParaRPr lang="it-IT" dirty="0"/>
          </a:p>
        </p:txBody>
      </p:sp>
      <p:sp>
        <p:nvSpPr>
          <p:cNvPr id="17412" name="Rettangolo 1"/>
          <p:cNvSpPr>
            <a:spLocks noChangeArrowheads="1"/>
          </p:cNvSpPr>
          <p:nvPr/>
        </p:nvSpPr>
        <p:spPr bwMode="auto">
          <a:xfrm>
            <a:off x="468313" y="1268413"/>
            <a:ext cx="575945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GB" altLang="it-IT" sz="2000" b="1" dirty="0">
                <a:latin typeface="+mn-lt"/>
              </a:rPr>
              <a:t>Market </a:t>
            </a:r>
            <a:r>
              <a:rPr lang="en-GB" altLang="it-IT" sz="2000" b="1" dirty="0" smtClean="0">
                <a:latin typeface="+mn-lt"/>
              </a:rPr>
              <a:t>search - </a:t>
            </a:r>
            <a:r>
              <a:rPr lang="en-GB" altLang="it-IT" sz="2000" b="1" dirty="0">
                <a:latin typeface="+mn-lt"/>
              </a:rPr>
              <a:t>available </a:t>
            </a:r>
            <a:r>
              <a:rPr lang="en-GB" altLang="it-IT" sz="2000" b="1" dirty="0">
                <a:latin typeface="+mn-lt"/>
              </a:rPr>
              <a:t>solution</a:t>
            </a:r>
            <a:r>
              <a:rPr lang="en-GB" altLang="it-IT" dirty="0" smtClean="0"/>
              <a:t>:</a:t>
            </a:r>
          </a:p>
          <a:p>
            <a:pPr algn="just" eaLnBrk="1" hangingPunct="1"/>
            <a:endParaRPr lang="en-GB" altLang="it-IT" dirty="0"/>
          </a:p>
          <a:p>
            <a:pPr algn="just" eaLnBrk="1" hangingPunct="1"/>
            <a:r>
              <a:rPr lang="en-GB" altLang="it-IT" dirty="0" smtClean="0"/>
              <a:t>In order to purchase the meters needed in the pilot project, we carried out a market survey to identify technology providers which had already developed suitable solutions.</a:t>
            </a:r>
          </a:p>
          <a:p>
            <a:pPr algn="just" eaLnBrk="1" hangingPunct="1"/>
            <a:endParaRPr lang="en-GB" altLang="it-IT" dirty="0" smtClean="0"/>
          </a:p>
          <a:p>
            <a:pPr algn="just" eaLnBrk="1" hangingPunct="1"/>
            <a:r>
              <a:rPr lang="en-GB" altLang="it-IT" dirty="0" smtClean="0"/>
              <a:t>Concerning water meters, we initially found out that available devices were working on a 868 MHz frequency.</a:t>
            </a:r>
          </a:p>
          <a:p>
            <a:pPr algn="just" eaLnBrk="1" hangingPunct="1"/>
            <a:r>
              <a:rPr lang="en-GB" altLang="it-IT" dirty="0" smtClean="0"/>
              <a:t>Therefore, we have shaped the pilot project according to this feature.</a:t>
            </a:r>
          </a:p>
          <a:p>
            <a:pPr algn="just" eaLnBrk="1" hangingPunct="1"/>
            <a:endParaRPr lang="en-GB" altLang="it-IT" dirty="0" smtClean="0"/>
          </a:p>
          <a:p>
            <a:pPr algn="just" eaLnBrk="1" hangingPunct="1"/>
            <a:r>
              <a:rPr lang="en-GB" altLang="it-IT" dirty="0" smtClean="0"/>
              <a:t>Only more recently, some providers have started selling devices that can already work on a 169 MHz frequency.</a:t>
            </a:r>
            <a:endParaRPr lang="en-GB" altLang="it-IT" dirty="0"/>
          </a:p>
        </p:txBody>
      </p:sp>
      <p:pic>
        <p:nvPicPr>
          <p:cNvPr id="1741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725" y="2420938"/>
            <a:ext cx="245745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450" y="2946400"/>
            <a:ext cx="12287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Immagin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521075"/>
            <a:ext cx="225425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Immagin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488" y="4292600"/>
            <a:ext cx="2198687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Immagin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8938" y="4868863"/>
            <a:ext cx="884237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2" descr="Baylan Olchu Aletleri San. ve Tic., Ltd. Shti., İzmi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5711825"/>
            <a:ext cx="1368425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0" descr="screenshot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15685"/>
            <a:ext cx="129857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olo 1"/>
          <p:cNvSpPr txBox="1">
            <a:spLocks/>
          </p:cNvSpPr>
          <p:nvPr/>
        </p:nvSpPr>
        <p:spPr bwMode="auto">
          <a:xfrm>
            <a:off x="179512" y="116632"/>
            <a:ext cx="8856984" cy="792387"/>
          </a:xfrm>
          <a:prstGeom prst="rect">
            <a:avLst/>
          </a:prstGeom>
          <a:noFill/>
          <a:ln w="9525">
            <a:solidFill>
              <a:srgbClr val="387DC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9pPr>
          </a:lstStyle>
          <a:p>
            <a:pPr marL="0" lvl="1" eaLnBrk="1" hangingPunct="1">
              <a:spcAft>
                <a:spcPts val="0"/>
              </a:spcAft>
              <a:defRPr/>
            </a:pPr>
            <a:r>
              <a:rPr lang="it-IT" sz="3000" b="1" i="1" kern="0" dirty="0" smtClean="0">
                <a:latin typeface="Calibri"/>
              </a:rPr>
              <a:t>A CASE-STUDY: </a:t>
            </a:r>
            <a:r>
              <a:rPr lang="it-IT" sz="3000" b="1" i="1" kern="0" dirty="0" err="1" smtClean="0">
                <a:latin typeface="Calibri"/>
              </a:rPr>
              <a:t>Telemanagement</a:t>
            </a:r>
            <a:r>
              <a:rPr lang="it-IT" sz="3000" b="1" i="1" kern="0" dirty="0" smtClean="0">
                <a:latin typeface="Calibri"/>
              </a:rPr>
              <a:t> </a:t>
            </a:r>
            <a:r>
              <a:rPr lang="it-IT" sz="3000" b="1" i="1" kern="0" dirty="0" err="1" smtClean="0">
                <a:latin typeface="Calibri"/>
              </a:rPr>
              <a:t>Multiutility</a:t>
            </a:r>
            <a:r>
              <a:rPr lang="it-IT" sz="3000" b="1" i="1" kern="0" dirty="0" smtClean="0">
                <a:latin typeface="Calibri"/>
              </a:rPr>
              <a:t> Project</a:t>
            </a:r>
            <a:endParaRPr lang="it-IT" sz="3000" i="1" kern="0" dirty="0"/>
          </a:p>
        </p:txBody>
      </p:sp>
    </p:spTree>
    <p:extLst>
      <p:ext uri="{BB962C8B-B14F-4D97-AF65-F5344CB8AC3E}">
        <p14:creationId xmlns:p14="http://schemas.microsoft.com/office/powerpoint/2010/main" val="355513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81D118-E002-4DBB-9320-21C71E0F7390}" type="slidenum">
              <a:rPr lang="it-IT"/>
              <a:pPr>
                <a:defRPr/>
              </a:pPr>
              <a:t>7</a:t>
            </a:fld>
            <a:endParaRPr lang="it-IT" dirty="0"/>
          </a:p>
        </p:txBody>
      </p:sp>
      <p:sp>
        <p:nvSpPr>
          <p:cNvPr id="18436" name="Rettangolo 1"/>
          <p:cNvSpPr>
            <a:spLocks noChangeArrowheads="1"/>
          </p:cNvSpPr>
          <p:nvPr/>
        </p:nvSpPr>
        <p:spPr bwMode="auto">
          <a:xfrm>
            <a:off x="468313" y="1086991"/>
            <a:ext cx="5903912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GB" altLang="it-IT" sz="2000" b="1" dirty="0">
                <a:latin typeface="+mn-lt"/>
              </a:rPr>
              <a:t>Market </a:t>
            </a:r>
            <a:r>
              <a:rPr lang="en-GB" altLang="it-IT" sz="2000" b="1" dirty="0" smtClean="0">
                <a:latin typeface="+mn-lt"/>
              </a:rPr>
              <a:t>search - </a:t>
            </a:r>
            <a:r>
              <a:rPr lang="en-GB" altLang="it-IT" sz="2000" b="1" dirty="0">
                <a:latin typeface="+mn-lt"/>
              </a:rPr>
              <a:t>available </a:t>
            </a:r>
            <a:r>
              <a:rPr lang="en-GB" altLang="it-IT" sz="2000" b="1" dirty="0">
                <a:latin typeface="+mn-lt"/>
              </a:rPr>
              <a:t>meters:</a:t>
            </a:r>
          </a:p>
          <a:p>
            <a:pPr algn="just" eaLnBrk="1" hangingPunct="1"/>
            <a:endParaRPr lang="en-GB" altLang="it-IT" dirty="0"/>
          </a:p>
          <a:p>
            <a:pPr algn="just" eaLnBrk="1" hangingPunct="1"/>
            <a:r>
              <a:rPr lang="en-GB" altLang="it-IT" dirty="0" smtClean="0"/>
              <a:t>In Italy there’s not currently a regulation that defines the protocol transmission. </a:t>
            </a:r>
          </a:p>
          <a:p>
            <a:pPr algn="just" eaLnBrk="1" hangingPunct="1"/>
            <a:r>
              <a:rPr lang="en-GB" altLang="it-IT" dirty="0" smtClean="0"/>
              <a:t>Each provider has thus developed a product derived from its own know-how and market strategy.</a:t>
            </a:r>
          </a:p>
          <a:p>
            <a:pPr algn="just" eaLnBrk="1" hangingPunct="1"/>
            <a:endParaRPr lang="en-GB" altLang="it-IT" dirty="0" smtClean="0"/>
          </a:p>
          <a:p>
            <a:pPr algn="just" eaLnBrk="1" hangingPunct="1"/>
            <a:r>
              <a:rPr lang="en-GB" altLang="it-IT" dirty="0" smtClean="0"/>
              <a:t>In order to select the product to be adopted in the piloting, we requested each provider to provide a sample to be tested.</a:t>
            </a:r>
          </a:p>
          <a:p>
            <a:pPr algn="just" eaLnBrk="1" hangingPunct="1"/>
            <a:endParaRPr lang="en-GB" altLang="it-IT" dirty="0" smtClean="0"/>
          </a:p>
          <a:p>
            <a:pPr algn="just" eaLnBrk="1" hangingPunct="1"/>
            <a:r>
              <a:rPr lang="en-GB" altLang="it-IT" dirty="0" smtClean="0"/>
              <a:t>Those products that appeared to be «readable» in a simple way by network system were subsequently effectively adopted in the project</a:t>
            </a:r>
          </a:p>
          <a:p>
            <a:pPr algn="just" eaLnBrk="1" hangingPunct="1"/>
            <a:endParaRPr lang="en-GB" altLang="it-IT" dirty="0" smtClean="0"/>
          </a:p>
          <a:p>
            <a:pPr algn="just" eaLnBrk="1" hangingPunct="1"/>
            <a:r>
              <a:rPr lang="en-GB" altLang="it-IT" dirty="0" smtClean="0"/>
              <a:t>The network-architecture for signals «capture» was mainly developed drawing on the technical regulation that already existed for the gas sector. </a:t>
            </a:r>
            <a:endParaRPr lang="en-GB" altLang="it-IT" dirty="0"/>
          </a:p>
        </p:txBody>
      </p:sp>
      <p:pic>
        <p:nvPicPr>
          <p:cNvPr id="18437" name="Picture 2" descr="http://www.diehl.com/fileadmin/diehl-metering/pdb/FR_EN_Web/familie157719/previewImg/16329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300" y="1268413"/>
            <a:ext cx="1979613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Immagin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3227388"/>
            <a:ext cx="1189038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Immagin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5" y="4652963"/>
            <a:ext cx="1643063" cy="117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0" descr="screenshot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15685"/>
            <a:ext cx="129857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olo 1"/>
          <p:cNvSpPr txBox="1">
            <a:spLocks/>
          </p:cNvSpPr>
          <p:nvPr/>
        </p:nvSpPr>
        <p:spPr bwMode="auto">
          <a:xfrm>
            <a:off x="179512" y="116632"/>
            <a:ext cx="8856984" cy="792387"/>
          </a:xfrm>
          <a:prstGeom prst="rect">
            <a:avLst/>
          </a:prstGeom>
          <a:noFill/>
          <a:ln w="9525">
            <a:solidFill>
              <a:srgbClr val="387DC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9pPr>
          </a:lstStyle>
          <a:p>
            <a:pPr marL="0" lvl="1" eaLnBrk="1" hangingPunct="1">
              <a:spcAft>
                <a:spcPts val="0"/>
              </a:spcAft>
              <a:defRPr/>
            </a:pPr>
            <a:r>
              <a:rPr lang="it-IT" sz="3000" b="1" i="1" kern="0" dirty="0" smtClean="0">
                <a:latin typeface="Calibri"/>
              </a:rPr>
              <a:t>A CASE-STUDY: </a:t>
            </a:r>
            <a:r>
              <a:rPr lang="it-IT" sz="3000" b="1" i="1" kern="0" dirty="0" err="1" smtClean="0">
                <a:latin typeface="Calibri"/>
              </a:rPr>
              <a:t>Telemanagement</a:t>
            </a:r>
            <a:r>
              <a:rPr lang="it-IT" sz="3000" b="1" i="1" kern="0" dirty="0" smtClean="0">
                <a:latin typeface="Calibri"/>
              </a:rPr>
              <a:t> </a:t>
            </a:r>
            <a:r>
              <a:rPr lang="it-IT" sz="3000" b="1" i="1" kern="0" dirty="0" err="1" smtClean="0">
                <a:latin typeface="Calibri"/>
              </a:rPr>
              <a:t>Multiutility</a:t>
            </a:r>
            <a:r>
              <a:rPr lang="it-IT" sz="3000" b="1" i="1" kern="0" dirty="0" smtClean="0">
                <a:latin typeface="Calibri"/>
              </a:rPr>
              <a:t> Project</a:t>
            </a:r>
            <a:endParaRPr lang="it-IT" sz="3000" i="1" kern="0" dirty="0"/>
          </a:p>
        </p:txBody>
      </p:sp>
    </p:spTree>
    <p:extLst>
      <p:ext uri="{BB962C8B-B14F-4D97-AF65-F5344CB8AC3E}">
        <p14:creationId xmlns:p14="http://schemas.microsoft.com/office/powerpoint/2010/main" val="66898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EE7DD-6FE0-49A8-B332-A787DA931F29}" type="slidenum">
              <a:rPr lang="it-IT"/>
              <a:pPr>
                <a:defRPr/>
              </a:pPr>
              <a:t>8</a:t>
            </a:fld>
            <a:endParaRPr lang="it-IT" dirty="0"/>
          </a:p>
        </p:txBody>
      </p:sp>
      <p:sp>
        <p:nvSpPr>
          <p:cNvPr id="2" name="Rettangolo 1"/>
          <p:cNvSpPr/>
          <p:nvPr/>
        </p:nvSpPr>
        <p:spPr>
          <a:xfrm>
            <a:off x="323528" y="1268413"/>
            <a:ext cx="83529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000" b="1" dirty="0">
                <a:latin typeface="+mn-lt"/>
              </a:rPr>
              <a:t>The development of the </a:t>
            </a:r>
            <a:r>
              <a:rPr lang="en-US" sz="2000" b="1" dirty="0">
                <a:latin typeface="+mn-lt"/>
              </a:rPr>
              <a:t>experimentation:</a:t>
            </a:r>
          </a:p>
          <a:p>
            <a:pPr algn="just">
              <a:defRPr/>
            </a:pPr>
            <a:endParaRPr lang="en-US" dirty="0"/>
          </a:p>
          <a:p>
            <a:pPr algn="just">
              <a:defRPr/>
            </a:pPr>
            <a:r>
              <a:rPr lang="en-US" dirty="0" smtClean="0"/>
              <a:t>We </a:t>
            </a:r>
            <a:r>
              <a:rPr lang="en-US" dirty="0"/>
              <a:t>would like now to extend the project to areas with other characteristics (mountain, countryside, etc.) an on a bigger regional scale.</a:t>
            </a:r>
          </a:p>
          <a:p>
            <a:pPr algn="just">
              <a:defRPr/>
            </a:pPr>
            <a:endParaRPr lang="en-US" dirty="0"/>
          </a:p>
          <a:p>
            <a:pPr algn="just">
              <a:defRPr/>
            </a:pPr>
            <a:endParaRPr lang="en-US" dirty="0"/>
          </a:p>
          <a:p>
            <a:pPr algn="just">
              <a:buClr>
                <a:schemeClr val="dk1"/>
              </a:buClr>
              <a:buSzPct val="25000"/>
              <a:defRPr/>
            </a:pPr>
            <a:r>
              <a:rPr lang="en-US" dirty="0">
                <a:solidFill>
                  <a:schemeClr val="dk1"/>
                </a:solidFill>
              </a:rPr>
              <a:t>This network must be capable of sending information related to:</a:t>
            </a:r>
          </a:p>
          <a:p>
            <a:pPr marL="285750" indent="-285750" algn="just">
              <a:buClr>
                <a:schemeClr val="dk1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chemeClr val="dk1"/>
                </a:solidFill>
              </a:rPr>
              <a:t>consumption;</a:t>
            </a:r>
          </a:p>
          <a:p>
            <a:pPr marL="285750" indent="-285750" algn="just">
              <a:buClr>
                <a:schemeClr val="dk1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chemeClr val="dk1"/>
                </a:solidFill>
              </a:rPr>
              <a:t>pressures;</a:t>
            </a:r>
          </a:p>
          <a:p>
            <a:pPr marL="285750" indent="-285750" algn="just">
              <a:buClr>
                <a:schemeClr val="dk1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chemeClr val="dk1"/>
                </a:solidFill>
              </a:rPr>
              <a:t>flows.</a:t>
            </a:r>
          </a:p>
          <a:p>
            <a:pPr algn="just">
              <a:buClr>
                <a:schemeClr val="dk1"/>
              </a:buClr>
              <a:buSzPct val="25000"/>
              <a:defRPr/>
            </a:pPr>
            <a:endParaRPr lang="en-US" dirty="0">
              <a:solidFill>
                <a:schemeClr val="dk1"/>
              </a:solidFill>
            </a:endParaRPr>
          </a:p>
          <a:p>
            <a:pPr algn="just">
              <a:buClr>
                <a:schemeClr val="dk1"/>
              </a:buClr>
              <a:buSzPct val="25000"/>
              <a:defRPr/>
            </a:pPr>
            <a:endParaRPr lang="en-US" dirty="0">
              <a:solidFill>
                <a:schemeClr val="dk1"/>
              </a:solidFill>
            </a:endParaRPr>
          </a:p>
          <a:p>
            <a:pPr algn="just">
              <a:buClr>
                <a:schemeClr val="dk1"/>
              </a:buClr>
              <a:buSzPct val="25000"/>
              <a:defRPr/>
            </a:pPr>
            <a:r>
              <a:rPr lang="en-US" dirty="0">
                <a:solidFill>
                  <a:schemeClr val="dk1"/>
                </a:solidFill>
              </a:rPr>
              <a:t>We want to test in this way a new way of managing the IWS in which the user and the Manager "</a:t>
            </a:r>
            <a:r>
              <a:rPr lang="en-US" i="1" dirty="0">
                <a:solidFill>
                  <a:schemeClr val="dk1"/>
                </a:solidFill>
              </a:rPr>
              <a:t>dialogue</a:t>
            </a:r>
            <a:r>
              <a:rPr lang="en-US" dirty="0">
                <a:solidFill>
                  <a:schemeClr val="dk1"/>
                </a:solidFill>
              </a:rPr>
              <a:t>" more stringently to reach the widest synergies </a:t>
            </a:r>
            <a:r>
              <a:rPr lang="en-US" dirty="0" smtClean="0">
                <a:solidFill>
                  <a:schemeClr val="dk1"/>
                </a:solidFill>
              </a:rPr>
              <a:t>possible</a:t>
            </a:r>
            <a:r>
              <a:rPr lang="it-IT" dirty="0" smtClean="0">
                <a:solidFill>
                  <a:schemeClr val="dk1"/>
                </a:solidFill>
              </a:rPr>
              <a:t>.</a:t>
            </a:r>
            <a:endParaRPr lang="it-IT" dirty="0"/>
          </a:p>
        </p:txBody>
      </p:sp>
      <p:pic>
        <p:nvPicPr>
          <p:cNvPr id="7" name="Picture 20" descr="screensho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15685"/>
            <a:ext cx="129857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olo 1"/>
          <p:cNvSpPr txBox="1">
            <a:spLocks/>
          </p:cNvSpPr>
          <p:nvPr/>
        </p:nvSpPr>
        <p:spPr bwMode="auto">
          <a:xfrm>
            <a:off x="179512" y="116632"/>
            <a:ext cx="8856984" cy="792387"/>
          </a:xfrm>
          <a:prstGeom prst="rect">
            <a:avLst/>
          </a:prstGeom>
          <a:noFill/>
          <a:ln w="9525">
            <a:solidFill>
              <a:srgbClr val="387DC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387DC8"/>
                </a:solidFill>
                <a:latin typeface="Calibri" pitchFamily="34" charset="0"/>
              </a:defRPr>
            </a:lvl9pPr>
          </a:lstStyle>
          <a:p>
            <a:pPr marL="0" lvl="1" eaLnBrk="1" hangingPunct="1">
              <a:spcAft>
                <a:spcPts val="0"/>
              </a:spcAft>
              <a:defRPr/>
            </a:pPr>
            <a:r>
              <a:rPr lang="en-US" altLang="it-I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VIVERACQUA proposal idea in view of the call ICT-34</a:t>
            </a:r>
            <a:endParaRPr lang="it-IT" sz="3000" i="1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hape 89"/>
          <p:cNvSpPr>
            <a:spLocks noGrp="1"/>
          </p:cNvSpPr>
          <p:nvPr>
            <p:ph type="title"/>
          </p:nvPr>
        </p:nvSpPr>
        <p:spPr>
          <a:xfrm>
            <a:off x="395288" y="274638"/>
            <a:ext cx="8353425" cy="706437"/>
          </a:xfrm>
          <a:ln cap="flat">
            <a:headEnd type="none" w="med" len="med"/>
            <a:tailEnd type="none" w="med" len="med"/>
          </a:ln>
        </p:spPr>
        <p:txBody>
          <a:bodyPr lIns="91425" tIns="45700" rIns="91425" bIns="45700"/>
          <a:lstStyle/>
          <a:p>
            <a:pPr marL="0" lvl="1" eaLnBrk="1" hangingPunct="1">
              <a:spcAft>
                <a:spcPts val="0"/>
              </a:spcAft>
              <a:defRPr/>
            </a:pPr>
            <a:r>
              <a:rPr lang="en-US" altLang="it-IT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VIVERACQUA proposal idea in view of the call ICT-34</a:t>
            </a:r>
            <a:endParaRPr lang="it-IT" sz="2800" i="1" dirty="0"/>
          </a:p>
        </p:txBody>
      </p:sp>
      <p:sp>
        <p:nvSpPr>
          <p:cNvPr id="91" name="Shape 91"/>
          <p:cNvSpPr/>
          <p:nvPr/>
        </p:nvSpPr>
        <p:spPr>
          <a:xfrm>
            <a:off x="539552" y="1268760"/>
            <a:ext cx="8136904" cy="43926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algn="just">
              <a:buClr>
                <a:schemeClr val="dk1"/>
              </a:buClr>
              <a:buSzPct val="100000"/>
              <a:defRPr/>
            </a:pPr>
            <a:r>
              <a:rPr lang="en-US" sz="2000" b="1" dirty="0">
                <a:latin typeface="+mn-lt"/>
              </a:rPr>
              <a:t>The proposal:</a:t>
            </a:r>
          </a:p>
          <a:p>
            <a:pPr marL="285750" indent="-285750" algn="just"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285750" indent="-285750" algn="just"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err="1" smtClean="0"/>
              <a:t>Viveracqua</a:t>
            </a:r>
            <a:r>
              <a:rPr lang="en-US" dirty="0" smtClean="0"/>
              <a:t> will install </a:t>
            </a:r>
            <a:r>
              <a:rPr lang="en-US" dirty="0"/>
              <a:t>in some areas different by </a:t>
            </a:r>
            <a:r>
              <a:rPr lang="en-US" dirty="0" smtClean="0"/>
              <a:t>characteristic (mountain</a:t>
            </a:r>
            <a:r>
              <a:rPr lang="en-US" dirty="0"/>
              <a:t>, countryside, etc.) </a:t>
            </a:r>
            <a:r>
              <a:rPr lang="en-US" dirty="0" smtClean="0"/>
              <a:t>the </a:t>
            </a:r>
            <a:r>
              <a:rPr lang="en-US" dirty="0"/>
              <a:t>smart meters for drinking </a:t>
            </a:r>
            <a:r>
              <a:rPr lang="en-US" dirty="0" smtClean="0"/>
              <a:t>water, </a:t>
            </a:r>
            <a:r>
              <a:rPr lang="en-US" dirty="0"/>
              <a:t>characterized by " open technology platforms " in order to avoid a situation of long-term dependency by technology </a:t>
            </a:r>
            <a:r>
              <a:rPr lang="en-US" dirty="0" smtClean="0"/>
              <a:t>providers.</a:t>
            </a:r>
          </a:p>
          <a:p>
            <a:pPr marL="285750" indent="-285750" algn="just"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marL="285750" indent="-285750" algn="just"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The </a:t>
            </a:r>
            <a:r>
              <a:rPr lang="en-US" dirty="0"/>
              <a:t>proposal wants to share a number of managers of the Water Service to make a " pre-commercial procurement " program to develop an open platform for the management of data collection of advanced measurement and processing </a:t>
            </a:r>
            <a:r>
              <a:rPr lang="en-US" dirty="0" smtClean="0"/>
              <a:t>(ICT </a:t>
            </a:r>
            <a:r>
              <a:rPr lang="en-US" dirty="0"/>
              <a:t>interface , common standards for the frequencies , etc</a:t>
            </a:r>
            <a:r>
              <a:rPr lang="en-US" dirty="0" smtClean="0"/>
              <a:t>.) </a:t>
            </a:r>
            <a:r>
              <a:rPr lang="en-US" dirty="0"/>
              <a:t>. </a:t>
            </a:r>
            <a:endParaRPr lang="en-GB" i="1" dirty="0" smtClean="0">
              <a:solidFill>
                <a:schemeClr val="dk1"/>
              </a:solidFill>
            </a:endParaRPr>
          </a:p>
        </p:txBody>
      </p:sp>
      <p:pic>
        <p:nvPicPr>
          <p:cNvPr id="5" name="Picture 20" descr="screenshot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15685"/>
            <a:ext cx="129857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10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797095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za struttura">
  <a:themeElements>
    <a:clrScheme name="Personalizzato 1">
      <a:dk1>
        <a:sysClr val="windowText" lastClr="000000"/>
      </a:dk1>
      <a:lt1>
        <a:sysClr val="window" lastClr="FFFFFF"/>
      </a:lt1>
      <a:dk2>
        <a:srgbClr val="4E5B6F"/>
      </a:dk2>
      <a:lt2>
        <a:srgbClr val="CBECB0"/>
      </a:lt2>
      <a:accent1>
        <a:srgbClr val="D8D8D8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ersonalizza struttur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Personalizza struttura">
  <a:themeElements>
    <a:clrScheme name="2_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9418</TotalTime>
  <Words>930</Words>
  <Application>Microsoft Office PowerPoint</Application>
  <PresentationFormat>Presentazione su schermo (4:3)</PresentationFormat>
  <Paragraphs>126</Paragraphs>
  <Slides>13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13</vt:i4>
      </vt:variant>
    </vt:vector>
  </HeadingPairs>
  <TitlesOfParts>
    <vt:vector size="15" baseType="lpstr">
      <vt:lpstr>Personalizza struttura</vt:lpstr>
      <vt:lpstr>2_Personalizza struttura</vt:lpstr>
      <vt:lpstr>Presentations of VIVERACQUA proposal idea in view of the call ICT-34 for PCPs in any area of public interest that requires new ICT based solutions   The TLC network  for the Integrated Water Service  VIVERACQUA – Italy - Veneto Region</vt:lpstr>
      <vt:lpstr>VIVERACQUA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VIVERACQUA proposal idea in view of the call ICT-34</vt:lpstr>
      <vt:lpstr>VIVERACQUA proposal idea in view of the call ICT-34</vt:lpstr>
      <vt:lpstr>Presentazione standard di PowerPoint</vt:lpstr>
      <vt:lpstr>VIVERACQUA proposal idea in view of the call ICT-34</vt:lpstr>
      <vt:lpstr>Presentazione standard di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*</dc:creator>
  <cp:lastModifiedBy>Administrator</cp:lastModifiedBy>
  <cp:revision>470</cp:revision>
  <cp:lastPrinted>2014-06-24T14:25:23Z</cp:lastPrinted>
  <dcterms:created xsi:type="dcterms:W3CDTF">2011-10-03T15:23:37Z</dcterms:created>
  <dcterms:modified xsi:type="dcterms:W3CDTF">2015-10-26T09:52:17Z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