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0"/>
  </p:notesMasterIdLst>
  <p:sldIdLst>
    <p:sldId id="256" r:id="rId2"/>
    <p:sldId id="272" r:id="rId3"/>
    <p:sldId id="273" r:id="rId4"/>
    <p:sldId id="259" r:id="rId5"/>
    <p:sldId id="266" r:id="rId6"/>
    <p:sldId id="271" r:id="rId7"/>
    <p:sldId id="274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310" y="9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F0E98-0D58-4576-9D71-620FF8E3B887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ECB6A-5766-4798-9EC5-D208BB34C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0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CB6A-5766-4798-9EC5-D208BB34CD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11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CB6A-5766-4798-9EC5-D208BB34CD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68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CB6A-5766-4798-9EC5-D208BB34CD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11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9D1D-652E-403B-8619-0494C21729B4}" type="datetime1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28 October 2015,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8A94-5926-4B81-844D-8F3FE5B04CF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325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C1C2-7495-4B53-AE62-DC37FABE9FE6}" type="datetime1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28 October 2015,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8A94-5926-4B81-844D-8F3FE5B0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9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8038-FD6D-4C57-BFE5-D0D43A646E14}" type="datetime1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28 October 2015,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8A94-5926-4B81-844D-8F3FE5B0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6EE-1DEB-44AD-861E-F579A7931E31}" type="datetime1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28 October 2015,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8A94-5926-4B81-844D-8F3FE5B0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3EF6-2055-4443-B58F-BE4C0BA8A5FA}" type="datetime1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28 October 2015,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8A94-5926-4B81-844D-8F3FE5B04CF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06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7245-05C4-44F4-8143-60DC430FC241}" type="datetime1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28 October 2015, Paris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8A94-5926-4B81-844D-8F3FE5B0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2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5E4B-4380-41B0-B74A-9D562F15ACC5}" type="datetime1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28 October 2015, Paris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8A94-5926-4B81-844D-8F3FE5B0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3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C99A-129C-445F-AC04-541784B1EBF6}" type="datetime1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28 October 2015, Paris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8A94-5926-4B81-844D-8F3FE5B0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3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DD8A-71A4-4898-ACA3-8E86515CFD57}" type="datetime1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28 October 2015, Paris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8A94-5926-4B81-844D-8F3FE5B0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C26335-5DBB-42F3-A507-EF38C10D0736}" type="datetime1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28 October 2015, Paris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938A94-5926-4B81-844D-8F3FE5B0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0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37D7-34A4-4550-86C5-FE8BA5B2048F}" type="datetime1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28 October 2015, Paris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8A94-5926-4B81-844D-8F3FE5B0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3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B575C5-919B-4CBC-AC5E-4BB7EF2A9E23}" type="datetime1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28 October 2015,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4938A94-5926-4B81-844D-8F3FE5B04CF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74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2220686"/>
            <a:ext cx="12192000" cy="211015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Interoperable e-Procurement System  for </a:t>
            </a:r>
            <a:r>
              <a:rPr lang="en-US" b="1" dirty="0"/>
              <a:t>SMEs</a:t>
            </a:r>
            <a:endParaRPr lang="en-US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" y="4253"/>
            <a:ext cx="1483472" cy="1024302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640" y="3"/>
            <a:ext cx="1458172" cy="814146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4541520" y="5882640"/>
            <a:ext cx="7269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28 October 2015,  Paris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915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endParaRPr lang="en-US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i="1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</a:t>
            </a:r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interoperable public 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</a:t>
            </a:r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procurement (</a:t>
            </a:r>
            <a:r>
              <a:rPr lang="en-US" sz="4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PeP</a:t>
            </a:r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system </a:t>
            </a:r>
            <a:r>
              <a:rPr lang="en-US" sz="4800" i="1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4800" i="1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provide an accountable, transparent and cost effective (in terms of money &amp; time) </a:t>
            </a:r>
            <a:r>
              <a:rPr lang="en-US" sz="4800" i="1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SMEs</a:t>
            </a:r>
            <a:endParaRPr lang="en-US" sz="48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28 October 2015, Paris</a:t>
            </a:r>
            <a:endParaRPr lang="en-US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640" y="3"/>
            <a:ext cx="1458172" cy="81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7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Transparency</a:t>
            </a:r>
          </a:p>
          <a:p>
            <a:r>
              <a:rPr lang="en-US" sz="28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Management</a:t>
            </a:r>
          </a:p>
          <a:p>
            <a:r>
              <a:rPr lang="en-US" sz="28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Interoperability</a:t>
            </a:r>
          </a:p>
          <a:p>
            <a:r>
              <a:rPr lang="en-US" sz="28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Sustainability</a:t>
            </a:r>
          </a:p>
          <a:p>
            <a:r>
              <a:rPr lang="en-US" sz="28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Private Partnership (PPP)</a:t>
            </a:r>
          </a:p>
          <a:p>
            <a:r>
              <a:rPr lang="en-US" sz="28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Accountability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28 October 2015, Paris</a:t>
            </a:r>
            <a:endParaRPr lang="en-US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640" y="3"/>
            <a:ext cx="1458172" cy="81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1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Facing Current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Systems</a:t>
            </a:r>
            <a:endParaRPr lang="en-US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been located that there are still some problems about the subjects listed below;</a:t>
            </a:r>
          </a:p>
          <a:p>
            <a:pPr algn="just"/>
            <a:r>
              <a:rPr lang="en-US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sharing among the public organizations during the procurement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low level</a:t>
            </a:r>
            <a:r>
              <a:rPr lang="en-US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SME participations are decentralized. </a:t>
            </a:r>
          </a:p>
          <a:p>
            <a:pPr algn="just"/>
            <a:r>
              <a:rPr lang="en-US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Inadequacy of technical employees who are competent in creating exact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documents for needs and </a:t>
            </a:r>
            <a:r>
              <a:rPr lang="en-US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bids. </a:t>
            </a:r>
          </a:p>
          <a:p>
            <a:pPr algn="just"/>
            <a:r>
              <a:rPr lang="en-US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country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unique in terms of local conditions and legal arrangements.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</a:t>
            </a:r>
            <a:r>
              <a:rPr lang="en-US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standardized among countries to provide cross </a:t>
            </a:r>
            <a:r>
              <a:rPr lang="en-US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border </a:t>
            </a:r>
            <a:r>
              <a:rPr lang="en-US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and wide range SMEs attendance.</a:t>
            </a:r>
          </a:p>
          <a:p>
            <a:pPr algn="just"/>
            <a:endParaRPr lang="en-US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28 October 2015, Paris</a:t>
            </a:r>
            <a:endParaRPr lang="en-US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640" y="3"/>
            <a:ext cx="1458172" cy="81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93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en-US" dirty="0" smtClean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 to the Problem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competition in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SMEs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able to form consortiums, develop offers thus be able to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large scale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one of the pioneers to use supply chain management in public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procurements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involve reverse logistic process for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increase transparency for SMEs</a:t>
            </a:r>
          </a:p>
          <a:p>
            <a:pPr marL="0" lv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promote green procurement</a:t>
            </a:r>
          </a:p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28 October 2015, Paris</a:t>
            </a:r>
            <a:endParaRPr lang="en-US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640" y="3"/>
            <a:ext cx="1458172" cy="81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5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756604"/>
              </p:ext>
            </p:extLst>
          </p:nvPr>
        </p:nvGraphicFramePr>
        <p:xfrm>
          <a:off x="435429" y="1215850"/>
          <a:ext cx="11283272" cy="497159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450771"/>
                <a:gridCol w="4693920"/>
                <a:gridCol w="3138581"/>
              </a:tblGrid>
              <a:tr h="7292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Beneficiaries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Benefits/Advantages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Common Benefits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</a:tr>
              <a:tr h="23438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Procurers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(Government Organization)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346075" algn="l"/>
                        </a:tabLst>
                      </a:pPr>
                      <a:r>
                        <a:rPr lang="en-US" sz="2000" kern="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SMEs Performance </a:t>
                      </a:r>
                      <a:r>
                        <a:rPr lang="en-US" sz="2000" kern="6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Monitoring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346075" algn="l"/>
                        </a:tabLst>
                      </a:pPr>
                      <a:r>
                        <a:rPr lang="en-US" sz="2000" kern="6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Rich set of digitalized product catalogue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346075" algn="l"/>
                        </a:tabLst>
                        <a:defRPr/>
                      </a:pPr>
                      <a:r>
                        <a:rPr lang="en-US" sz="2000" kern="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Eliminate unrelated proposals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346075" algn="l"/>
                        </a:tabLst>
                      </a:pPr>
                      <a:r>
                        <a:rPr lang="en-US" sz="2000" kern="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 Management</a:t>
                      </a:r>
                      <a:endParaRPr lang="en-US" sz="2000" kern="6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tc row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346075" algn="l"/>
                        </a:tabLst>
                      </a:pPr>
                      <a:r>
                        <a:rPr lang="en-US" sz="2000" kern="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&amp; Money saving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346075" algn="l"/>
                        </a:tabLst>
                      </a:pPr>
                      <a:r>
                        <a:rPr lang="en-US" sz="2000" kern="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Sustainability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346075" algn="l"/>
                        </a:tabLst>
                      </a:pPr>
                      <a:r>
                        <a:rPr lang="en-US" sz="2000" kern="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Transparent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346075" algn="l"/>
                        </a:tabLst>
                      </a:pPr>
                      <a:r>
                        <a:rPr lang="en-US" sz="2000" kern="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Accountable</a:t>
                      </a:r>
                      <a:endParaRPr lang="en-US" sz="2000" kern="6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/>
                </a:tc>
              </a:tr>
              <a:tr h="18984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Tenderers</a:t>
                      </a:r>
                      <a:endParaRPr lang="tr-TR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(Suppliers)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346075" algn="l"/>
                        </a:tabLst>
                      </a:pPr>
                      <a:r>
                        <a:rPr lang="en-US" sz="2000" kern="6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 Competition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346075" algn="l"/>
                        </a:tabLst>
                      </a:pPr>
                      <a:r>
                        <a:rPr lang="en-US" sz="2000" kern="6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Easy control </a:t>
                      </a:r>
                      <a:r>
                        <a:rPr lang="en-US" sz="2000" kern="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Reverse </a:t>
                      </a:r>
                      <a:r>
                        <a:rPr lang="en-US" sz="2000" kern="6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Logistic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346075" algn="l"/>
                        </a:tabLst>
                      </a:pPr>
                      <a:r>
                        <a:rPr lang="en-US" sz="2000" kern="6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Encourage SME </a:t>
                      </a:r>
                      <a:r>
                        <a:rPr lang="en-US" sz="2000" kern="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Contribution</a:t>
                      </a:r>
                      <a:endParaRPr lang="en-US" sz="2000" kern="6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tc v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346075" algn="l"/>
                        </a:tabLst>
                      </a:pPr>
                      <a:endParaRPr lang="en-US" sz="1800" kern="6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</a:tr>
            </a:tbl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28 October 2015, Paris</a:t>
            </a:r>
            <a:endParaRPr lang="en-US"/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139148" y="0"/>
            <a:ext cx="10058400" cy="12158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Benefits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640" y="3"/>
            <a:ext cx="1458172" cy="81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44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955326" y="731520"/>
            <a:ext cx="4240234" cy="32156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dirty="0" smtClean="0">
                <a:solidFill>
                  <a:schemeClr val="accent1"/>
                </a:solidFill>
              </a:rPr>
              <a:t>Interoperability</a:t>
            </a:r>
            <a:endParaRPr lang="en-US" sz="2400" b="1" dirty="0">
              <a:solidFill>
                <a:schemeClr val="accent1"/>
              </a:solidFill>
            </a:endParaRPr>
          </a:p>
          <a:p>
            <a:pPr algn="r"/>
            <a:r>
              <a:rPr lang="en-US" sz="2400" dirty="0">
                <a:solidFill>
                  <a:schemeClr val="accent1"/>
                </a:solidFill>
              </a:rPr>
              <a:t>Information Sharing</a:t>
            </a:r>
          </a:p>
          <a:p>
            <a:pPr algn="r"/>
            <a:r>
              <a:rPr lang="en-US" sz="2400" dirty="0">
                <a:solidFill>
                  <a:schemeClr val="accent1"/>
                </a:solidFill>
              </a:rPr>
              <a:t>Transparency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702206" y="2247879"/>
            <a:ext cx="5167474" cy="34518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400" b="1" dirty="0">
              <a:solidFill>
                <a:schemeClr val="accent1"/>
              </a:solidFill>
            </a:endParaRPr>
          </a:p>
          <a:p>
            <a:pPr algn="ctr"/>
            <a:endParaRPr lang="tr-TR" sz="2400" b="1" dirty="0">
              <a:solidFill>
                <a:schemeClr val="accent1"/>
              </a:solidFill>
            </a:endParaRPr>
          </a:p>
          <a:p>
            <a:pPr algn="ctr"/>
            <a:endParaRPr lang="tr-TR" sz="2400" b="1" dirty="0">
              <a:solidFill>
                <a:schemeClr val="accent1"/>
              </a:solidFill>
            </a:endParaRPr>
          </a:p>
          <a:p>
            <a:pPr algn="ctr"/>
            <a:endParaRPr lang="tr-TR" sz="2400" b="1" dirty="0">
              <a:solidFill>
                <a:schemeClr val="accent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Supply </a:t>
            </a:r>
            <a:r>
              <a:rPr lang="en-US" sz="2400" b="1" dirty="0">
                <a:solidFill>
                  <a:schemeClr val="accent1"/>
                </a:solidFill>
              </a:rPr>
              <a:t>Chain Management</a:t>
            </a:r>
          </a:p>
          <a:p>
            <a:pPr algn="ctr"/>
            <a:r>
              <a:rPr lang="en-US" sz="2400" dirty="0">
                <a:solidFill>
                  <a:schemeClr val="accent1"/>
                </a:solidFill>
              </a:rPr>
              <a:t>Contract Management</a:t>
            </a:r>
          </a:p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Performance Monitoring</a:t>
            </a:r>
          </a:p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Reverse Logistics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844040" y="731520"/>
            <a:ext cx="4615342" cy="32156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accent1"/>
                </a:solidFill>
              </a:rPr>
              <a:t>Sustainability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Green Procurement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Need </a:t>
            </a:r>
            <a:r>
              <a:rPr lang="en-US" sz="2400" dirty="0">
                <a:solidFill>
                  <a:schemeClr val="accent1"/>
                </a:solidFill>
              </a:rPr>
              <a:t>Assessment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Standardization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63010" y="1615441"/>
            <a:ext cx="2397910" cy="1965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Proposed </a:t>
            </a:r>
            <a:r>
              <a:rPr lang="en-US" sz="2800" b="1" dirty="0" err="1" smtClean="0">
                <a:solidFill>
                  <a:srgbClr val="FFFF00"/>
                </a:solidFill>
              </a:rPr>
              <a:t>PeP</a:t>
            </a:r>
            <a:r>
              <a:rPr lang="en-US" sz="2800" b="1" dirty="0" smtClean="0">
                <a:solidFill>
                  <a:srgbClr val="FFFF00"/>
                </a:solidFill>
              </a:rPr>
              <a:t> System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28 October 2015, Paris</a:t>
            </a:r>
            <a:endParaRPr lang="en-US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640" y="3"/>
            <a:ext cx="1458172" cy="814146"/>
          </a:xfrm>
          <a:prstGeom prst="rect">
            <a:avLst/>
          </a:prstGeom>
        </p:spPr>
      </p:pic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36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  <p:bldP spid="7" grpId="0" animBg="1"/>
      <p:bldP spid="9" grpId="0"/>
      <p:bldP spid="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91544" y="1916831"/>
            <a:ext cx="8229600" cy="197403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3600" noProof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attention…</a:t>
            </a:r>
            <a:endParaRPr lang="en-US" sz="36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28 October 2015, Paris</a:t>
            </a:r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640" y="3"/>
            <a:ext cx="1458172" cy="814146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8508990" y="5687356"/>
            <a:ext cx="3680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Assist. Prof. Dr. Meltem IMAMOGLU</a:t>
            </a:r>
          </a:p>
          <a:p>
            <a:pPr algn="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mimamoglu@thk.edu.tr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03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3661</TotalTime>
  <Words>327</Words>
  <Application>Microsoft Office PowerPoint</Application>
  <PresentationFormat>Geniş ekran</PresentationFormat>
  <Paragraphs>76</Paragraphs>
  <Slides>8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Times New Roman</vt:lpstr>
      <vt:lpstr>Geçmişe bakış</vt:lpstr>
      <vt:lpstr>Interoperable e-Procurement System  for SMEs</vt:lpstr>
      <vt:lpstr>Purpose</vt:lpstr>
      <vt:lpstr>Objectives</vt:lpstr>
      <vt:lpstr>Problem Facing Current PeP Systems</vt:lpstr>
      <vt:lpstr>Our Approach to the Problem</vt:lpstr>
      <vt:lpstr>PowerPoint Sunusu</vt:lpstr>
      <vt:lpstr>Conclusion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Interoperable  e-Procurement System  for SMEs</dc:title>
  <dc:creator>Meltem İmamoğlu</dc:creator>
  <cp:lastModifiedBy>meltem imamoglu</cp:lastModifiedBy>
  <cp:revision>40</cp:revision>
  <dcterms:created xsi:type="dcterms:W3CDTF">2015-10-23T16:45:14Z</dcterms:created>
  <dcterms:modified xsi:type="dcterms:W3CDTF">2015-10-28T06:22:59Z</dcterms:modified>
</cp:coreProperties>
</file>