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57" r:id="rId3"/>
    <p:sldId id="259" r:id="rId4"/>
    <p:sldId id="256" r:id="rId5"/>
    <p:sldId id="258" r:id="rId6"/>
    <p:sldId id="260" r:id="rId7"/>
    <p:sldId id="264" r:id="rId8"/>
    <p:sldId id="265" r:id="rId9"/>
    <p:sldId id="262"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06" autoAdjust="0"/>
    <p:restoredTop sz="94660"/>
  </p:normalViewPr>
  <p:slideViewPr>
    <p:cSldViewPr>
      <p:cViewPr>
        <p:scale>
          <a:sx n="60" d="100"/>
          <a:sy n="60" d="100"/>
        </p:scale>
        <p:origin x="-187" y="-2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260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33F0D-6319-4114-B2C1-0D5AFED10A2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de-DE"/>
        </a:p>
      </dgm:t>
    </dgm:pt>
    <dgm:pt modelId="{614AE34E-B167-47B3-A392-11EA310A64FD}">
      <dgm:prSet phldrT="[Text]"/>
      <dgm:spPr/>
      <dgm:t>
        <a:bodyPr/>
        <a:lstStyle/>
        <a:p>
          <a:r>
            <a:rPr lang="de-DE" dirty="0" smtClean="0"/>
            <a:t>Data</a:t>
          </a:r>
          <a:endParaRPr lang="de-DE" dirty="0"/>
        </a:p>
      </dgm:t>
    </dgm:pt>
    <dgm:pt modelId="{89A92144-A01C-4CE5-B463-AA52BB85F518}" type="parTrans" cxnId="{BA195138-F0D5-4B86-9C23-EB3B39FDFE42}">
      <dgm:prSet/>
      <dgm:spPr/>
      <dgm:t>
        <a:bodyPr/>
        <a:lstStyle/>
        <a:p>
          <a:endParaRPr lang="de-DE"/>
        </a:p>
      </dgm:t>
    </dgm:pt>
    <dgm:pt modelId="{C705793C-0897-4413-AE58-3093E2919AE2}" type="sibTrans" cxnId="{BA195138-F0D5-4B86-9C23-EB3B39FDFE42}">
      <dgm:prSet/>
      <dgm:spPr/>
      <dgm:t>
        <a:bodyPr/>
        <a:lstStyle/>
        <a:p>
          <a:endParaRPr lang="de-DE"/>
        </a:p>
      </dgm:t>
    </dgm:pt>
    <dgm:pt modelId="{F81E1351-ACF3-4C53-A18F-EF2A154FA94D}">
      <dgm:prSet phldrT="[Text]"/>
      <dgm:spPr/>
      <dgm:t>
        <a:bodyPr/>
        <a:lstStyle/>
        <a:p>
          <a:r>
            <a:rPr lang="de-DE" dirty="0" smtClean="0"/>
            <a:t>A</a:t>
          </a:r>
          <a:endParaRPr lang="de-DE" dirty="0"/>
        </a:p>
      </dgm:t>
    </dgm:pt>
    <dgm:pt modelId="{2A34E09B-B915-4CE8-9975-4FB1A2C7F254}" type="parTrans" cxnId="{A0485ACE-386B-4551-861D-9494B8D000F4}">
      <dgm:prSet/>
      <dgm:spPr>
        <a:noFill/>
      </dgm:spPr>
      <dgm:t>
        <a:bodyPr/>
        <a:lstStyle/>
        <a:p>
          <a:endParaRPr lang="de-DE"/>
        </a:p>
      </dgm:t>
    </dgm:pt>
    <dgm:pt modelId="{2EEC5C12-3FAE-4419-8FEA-877959ED3C0C}" type="sibTrans" cxnId="{A0485ACE-386B-4551-861D-9494B8D000F4}">
      <dgm:prSet/>
      <dgm:spPr/>
      <dgm:t>
        <a:bodyPr/>
        <a:lstStyle/>
        <a:p>
          <a:endParaRPr lang="de-DE"/>
        </a:p>
      </dgm:t>
    </dgm:pt>
    <dgm:pt modelId="{762CBA92-2E0A-4CA1-B8D1-8161B6F09C99}">
      <dgm:prSet phldrT="[Text]"/>
      <dgm:spPr/>
      <dgm:t>
        <a:bodyPr/>
        <a:lstStyle/>
        <a:p>
          <a:r>
            <a:rPr lang="de-DE" dirty="0" smtClean="0"/>
            <a:t>B</a:t>
          </a:r>
          <a:endParaRPr lang="de-DE" dirty="0"/>
        </a:p>
      </dgm:t>
    </dgm:pt>
    <dgm:pt modelId="{2EF3AE20-058F-4007-B2AE-23584D0C0BD5}" type="parTrans" cxnId="{4CA02D42-9387-4A9F-835B-1DCCD4E10171}">
      <dgm:prSet/>
      <dgm:spPr>
        <a:noFill/>
      </dgm:spPr>
      <dgm:t>
        <a:bodyPr/>
        <a:lstStyle/>
        <a:p>
          <a:endParaRPr lang="de-DE"/>
        </a:p>
      </dgm:t>
    </dgm:pt>
    <dgm:pt modelId="{F2C9DDA3-6E76-495E-83DF-AEF1038B57EC}" type="sibTrans" cxnId="{4CA02D42-9387-4A9F-835B-1DCCD4E10171}">
      <dgm:prSet/>
      <dgm:spPr/>
      <dgm:t>
        <a:bodyPr/>
        <a:lstStyle/>
        <a:p>
          <a:endParaRPr lang="de-DE"/>
        </a:p>
      </dgm:t>
    </dgm:pt>
    <dgm:pt modelId="{87465C86-A1CD-49FC-8EBF-B5674EA4638A}">
      <dgm:prSet phldrT="[Text]"/>
      <dgm:spPr/>
      <dgm:t>
        <a:bodyPr/>
        <a:lstStyle/>
        <a:p>
          <a:r>
            <a:rPr lang="de-DE" dirty="0" smtClean="0"/>
            <a:t>C</a:t>
          </a:r>
          <a:endParaRPr lang="de-DE" dirty="0"/>
        </a:p>
      </dgm:t>
    </dgm:pt>
    <dgm:pt modelId="{B80018C0-B6BC-41A9-AF03-EE938E65445E}" type="parTrans" cxnId="{DBF41CCB-00BB-4C9B-8B18-170A0CEBF13F}">
      <dgm:prSet/>
      <dgm:spPr>
        <a:noFill/>
      </dgm:spPr>
      <dgm:t>
        <a:bodyPr/>
        <a:lstStyle/>
        <a:p>
          <a:endParaRPr lang="de-DE"/>
        </a:p>
      </dgm:t>
    </dgm:pt>
    <dgm:pt modelId="{509746E0-42E9-4312-802D-3D7BDFFDDF82}" type="sibTrans" cxnId="{DBF41CCB-00BB-4C9B-8B18-170A0CEBF13F}">
      <dgm:prSet/>
      <dgm:spPr/>
      <dgm:t>
        <a:bodyPr/>
        <a:lstStyle/>
        <a:p>
          <a:endParaRPr lang="de-DE"/>
        </a:p>
      </dgm:t>
    </dgm:pt>
    <dgm:pt modelId="{E3C19AB6-CFBD-49A3-B243-D85F409149B1}">
      <dgm:prSet phldrT="[Text]"/>
      <dgm:spPr/>
      <dgm:t>
        <a:bodyPr/>
        <a:lstStyle/>
        <a:p>
          <a:r>
            <a:rPr lang="de-DE" dirty="0" smtClean="0"/>
            <a:t>D</a:t>
          </a:r>
          <a:endParaRPr lang="de-DE" dirty="0"/>
        </a:p>
      </dgm:t>
    </dgm:pt>
    <dgm:pt modelId="{C21A00C4-7634-41B6-89BA-D14DD85C9EDB}" type="parTrans" cxnId="{C7632D7E-B8AD-4A4B-9056-8328B11C01DF}">
      <dgm:prSet/>
      <dgm:spPr>
        <a:noFill/>
      </dgm:spPr>
      <dgm:t>
        <a:bodyPr/>
        <a:lstStyle/>
        <a:p>
          <a:endParaRPr lang="de-DE"/>
        </a:p>
      </dgm:t>
    </dgm:pt>
    <dgm:pt modelId="{10BC5694-D72F-45FC-B3EF-85DC24441FD2}" type="sibTrans" cxnId="{C7632D7E-B8AD-4A4B-9056-8328B11C01DF}">
      <dgm:prSet/>
      <dgm:spPr/>
      <dgm:t>
        <a:bodyPr/>
        <a:lstStyle/>
        <a:p>
          <a:endParaRPr lang="de-DE"/>
        </a:p>
      </dgm:t>
    </dgm:pt>
    <dgm:pt modelId="{66394AD3-9DCE-46FF-8328-E8F34DF8083D}" type="pres">
      <dgm:prSet presAssocID="{4BC33F0D-6319-4114-B2C1-0D5AFED10A2C}" presName="Name0" presStyleCnt="0">
        <dgm:presLayoutVars>
          <dgm:chMax val="1"/>
          <dgm:dir/>
          <dgm:animLvl val="ctr"/>
          <dgm:resizeHandles val="exact"/>
        </dgm:presLayoutVars>
      </dgm:prSet>
      <dgm:spPr/>
      <dgm:t>
        <a:bodyPr/>
        <a:lstStyle/>
        <a:p>
          <a:endParaRPr lang="de-DE"/>
        </a:p>
      </dgm:t>
    </dgm:pt>
    <dgm:pt modelId="{9972F147-C123-4B40-837B-E48C13DB832D}" type="pres">
      <dgm:prSet presAssocID="{614AE34E-B167-47B3-A392-11EA310A64FD}" presName="centerShape" presStyleLbl="node0" presStyleIdx="0" presStyleCnt="1"/>
      <dgm:spPr/>
      <dgm:t>
        <a:bodyPr/>
        <a:lstStyle/>
        <a:p>
          <a:endParaRPr lang="de-DE"/>
        </a:p>
      </dgm:t>
    </dgm:pt>
    <dgm:pt modelId="{DC29EAFB-320D-4B2C-B4E3-88EBC78569C0}" type="pres">
      <dgm:prSet presAssocID="{2A34E09B-B915-4CE8-9975-4FB1A2C7F254}" presName="parTrans" presStyleLbl="sibTrans2D1" presStyleIdx="0" presStyleCnt="4"/>
      <dgm:spPr/>
      <dgm:t>
        <a:bodyPr/>
        <a:lstStyle/>
        <a:p>
          <a:endParaRPr lang="de-DE"/>
        </a:p>
      </dgm:t>
    </dgm:pt>
    <dgm:pt modelId="{4BA1947F-C49E-4F5D-B855-839C69199102}" type="pres">
      <dgm:prSet presAssocID="{2A34E09B-B915-4CE8-9975-4FB1A2C7F254}" presName="connectorText" presStyleLbl="sibTrans2D1" presStyleIdx="0" presStyleCnt="4"/>
      <dgm:spPr/>
      <dgm:t>
        <a:bodyPr/>
        <a:lstStyle/>
        <a:p>
          <a:endParaRPr lang="de-DE"/>
        </a:p>
      </dgm:t>
    </dgm:pt>
    <dgm:pt modelId="{62D1EA56-F694-4201-B34C-563DDFFB5253}" type="pres">
      <dgm:prSet presAssocID="{F81E1351-ACF3-4C53-A18F-EF2A154FA94D}" presName="node" presStyleLbl="node1" presStyleIdx="0" presStyleCnt="4">
        <dgm:presLayoutVars>
          <dgm:bulletEnabled val="1"/>
        </dgm:presLayoutVars>
      </dgm:prSet>
      <dgm:spPr/>
      <dgm:t>
        <a:bodyPr/>
        <a:lstStyle/>
        <a:p>
          <a:endParaRPr lang="de-DE"/>
        </a:p>
      </dgm:t>
    </dgm:pt>
    <dgm:pt modelId="{9B5CF8A9-8D23-4371-BA7F-89610BF44ED8}" type="pres">
      <dgm:prSet presAssocID="{2EF3AE20-058F-4007-B2AE-23584D0C0BD5}" presName="parTrans" presStyleLbl="sibTrans2D1" presStyleIdx="1" presStyleCnt="4"/>
      <dgm:spPr/>
      <dgm:t>
        <a:bodyPr/>
        <a:lstStyle/>
        <a:p>
          <a:endParaRPr lang="de-DE"/>
        </a:p>
      </dgm:t>
    </dgm:pt>
    <dgm:pt modelId="{028465C4-2292-4CCD-AD18-568212AA4F62}" type="pres">
      <dgm:prSet presAssocID="{2EF3AE20-058F-4007-B2AE-23584D0C0BD5}" presName="connectorText" presStyleLbl="sibTrans2D1" presStyleIdx="1" presStyleCnt="4"/>
      <dgm:spPr/>
      <dgm:t>
        <a:bodyPr/>
        <a:lstStyle/>
        <a:p>
          <a:endParaRPr lang="de-DE"/>
        </a:p>
      </dgm:t>
    </dgm:pt>
    <dgm:pt modelId="{989ED57C-7B94-4206-82CE-ED11D5B61E6D}" type="pres">
      <dgm:prSet presAssocID="{762CBA92-2E0A-4CA1-B8D1-8161B6F09C99}" presName="node" presStyleLbl="node1" presStyleIdx="1" presStyleCnt="4">
        <dgm:presLayoutVars>
          <dgm:bulletEnabled val="1"/>
        </dgm:presLayoutVars>
      </dgm:prSet>
      <dgm:spPr/>
      <dgm:t>
        <a:bodyPr/>
        <a:lstStyle/>
        <a:p>
          <a:endParaRPr lang="de-DE"/>
        </a:p>
      </dgm:t>
    </dgm:pt>
    <dgm:pt modelId="{8F180368-AE11-4165-BECF-F1B18BAE56CF}" type="pres">
      <dgm:prSet presAssocID="{B80018C0-B6BC-41A9-AF03-EE938E65445E}" presName="parTrans" presStyleLbl="sibTrans2D1" presStyleIdx="2" presStyleCnt="4"/>
      <dgm:spPr/>
      <dgm:t>
        <a:bodyPr/>
        <a:lstStyle/>
        <a:p>
          <a:endParaRPr lang="de-DE"/>
        </a:p>
      </dgm:t>
    </dgm:pt>
    <dgm:pt modelId="{9CD9DF1B-0757-429C-8C6A-1546E8EBC4B1}" type="pres">
      <dgm:prSet presAssocID="{B80018C0-B6BC-41A9-AF03-EE938E65445E}" presName="connectorText" presStyleLbl="sibTrans2D1" presStyleIdx="2" presStyleCnt="4"/>
      <dgm:spPr/>
      <dgm:t>
        <a:bodyPr/>
        <a:lstStyle/>
        <a:p>
          <a:endParaRPr lang="de-DE"/>
        </a:p>
      </dgm:t>
    </dgm:pt>
    <dgm:pt modelId="{858311CD-51D9-495E-8354-18ADC4759A94}" type="pres">
      <dgm:prSet presAssocID="{87465C86-A1CD-49FC-8EBF-B5674EA4638A}" presName="node" presStyleLbl="node1" presStyleIdx="2" presStyleCnt="4">
        <dgm:presLayoutVars>
          <dgm:bulletEnabled val="1"/>
        </dgm:presLayoutVars>
      </dgm:prSet>
      <dgm:spPr/>
      <dgm:t>
        <a:bodyPr/>
        <a:lstStyle/>
        <a:p>
          <a:endParaRPr lang="de-DE"/>
        </a:p>
      </dgm:t>
    </dgm:pt>
    <dgm:pt modelId="{610F6849-1C82-4250-BCCB-B93B4C2634CB}" type="pres">
      <dgm:prSet presAssocID="{C21A00C4-7634-41B6-89BA-D14DD85C9EDB}" presName="parTrans" presStyleLbl="sibTrans2D1" presStyleIdx="3" presStyleCnt="4"/>
      <dgm:spPr/>
      <dgm:t>
        <a:bodyPr/>
        <a:lstStyle/>
        <a:p>
          <a:endParaRPr lang="de-DE"/>
        </a:p>
      </dgm:t>
    </dgm:pt>
    <dgm:pt modelId="{7E6B839A-E972-4158-832E-B807BC13CC23}" type="pres">
      <dgm:prSet presAssocID="{C21A00C4-7634-41B6-89BA-D14DD85C9EDB}" presName="connectorText" presStyleLbl="sibTrans2D1" presStyleIdx="3" presStyleCnt="4"/>
      <dgm:spPr/>
      <dgm:t>
        <a:bodyPr/>
        <a:lstStyle/>
        <a:p>
          <a:endParaRPr lang="de-DE"/>
        </a:p>
      </dgm:t>
    </dgm:pt>
    <dgm:pt modelId="{E1116BBD-28E9-44B4-92F8-F50E86644316}" type="pres">
      <dgm:prSet presAssocID="{E3C19AB6-CFBD-49A3-B243-D85F409149B1}" presName="node" presStyleLbl="node1" presStyleIdx="3" presStyleCnt="4">
        <dgm:presLayoutVars>
          <dgm:bulletEnabled val="1"/>
        </dgm:presLayoutVars>
      </dgm:prSet>
      <dgm:spPr/>
      <dgm:t>
        <a:bodyPr/>
        <a:lstStyle/>
        <a:p>
          <a:endParaRPr lang="de-DE"/>
        </a:p>
      </dgm:t>
    </dgm:pt>
  </dgm:ptLst>
  <dgm:cxnLst>
    <dgm:cxn modelId="{C7632D7E-B8AD-4A4B-9056-8328B11C01DF}" srcId="{614AE34E-B167-47B3-A392-11EA310A64FD}" destId="{E3C19AB6-CFBD-49A3-B243-D85F409149B1}" srcOrd="3" destOrd="0" parTransId="{C21A00C4-7634-41B6-89BA-D14DD85C9EDB}" sibTransId="{10BC5694-D72F-45FC-B3EF-85DC24441FD2}"/>
    <dgm:cxn modelId="{4958B0C8-1FAB-4A2E-ACB8-3823E60DB06A}" type="presOf" srcId="{2EF3AE20-058F-4007-B2AE-23584D0C0BD5}" destId="{9B5CF8A9-8D23-4371-BA7F-89610BF44ED8}" srcOrd="0" destOrd="0" presId="urn:microsoft.com/office/officeart/2005/8/layout/radial5"/>
    <dgm:cxn modelId="{2F522B61-CAC1-4534-8499-8200A5D41C89}" type="presOf" srcId="{87465C86-A1CD-49FC-8EBF-B5674EA4638A}" destId="{858311CD-51D9-495E-8354-18ADC4759A94}" srcOrd="0" destOrd="0" presId="urn:microsoft.com/office/officeart/2005/8/layout/radial5"/>
    <dgm:cxn modelId="{CCCBEBB4-8CB4-4A50-B047-1B2EAC152BEB}" type="presOf" srcId="{2EF3AE20-058F-4007-B2AE-23584D0C0BD5}" destId="{028465C4-2292-4CCD-AD18-568212AA4F62}" srcOrd="1" destOrd="0" presId="urn:microsoft.com/office/officeart/2005/8/layout/radial5"/>
    <dgm:cxn modelId="{4CA02D42-9387-4A9F-835B-1DCCD4E10171}" srcId="{614AE34E-B167-47B3-A392-11EA310A64FD}" destId="{762CBA92-2E0A-4CA1-B8D1-8161B6F09C99}" srcOrd="1" destOrd="0" parTransId="{2EF3AE20-058F-4007-B2AE-23584D0C0BD5}" sibTransId="{F2C9DDA3-6E76-495E-83DF-AEF1038B57EC}"/>
    <dgm:cxn modelId="{BA195138-F0D5-4B86-9C23-EB3B39FDFE42}" srcId="{4BC33F0D-6319-4114-B2C1-0D5AFED10A2C}" destId="{614AE34E-B167-47B3-A392-11EA310A64FD}" srcOrd="0" destOrd="0" parTransId="{89A92144-A01C-4CE5-B463-AA52BB85F518}" sibTransId="{C705793C-0897-4413-AE58-3093E2919AE2}"/>
    <dgm:cxn modelId="{4C37C060-0DFE-449E-96CF-A8F2CD5EA0C2}" type="presOf" srcId="{C21A00C4-7634-41B6-89BA-D14DD85C9EDB}" destId="{610F6849-1C82-4250-BCCB-B93B4C2634CB}" srcOrd="0" destOrd="0" presId="urn:microsoft.com/office/officeart/2005/8/layout/radial5"/>
    <dgm:cxn modelId="{005E5314-F366-47FB-BCCB-77A66E653600}" type="presOf" srcId="{614AE34E-B167-47B3-A392-11EA310A64FD}" destId="{9972F147-C123-4B40-837B-E48C13DB832D}" srcOrd="0" destOrd="0" presId="urn:microsoft.com/office/officeart/2005/8/layout/radial5"/>
    <dgm:cxn modelId="{DBF41CCB-00BB-4C9B-8B18-170A0CEBF13F}" srcId="{614AE34E-B167-47B3-A392-11EA310A64FD}" destId="{87465C86-A1CD-49FC-8EBF-B5674EA4638A}" srcOrd="2" destOrd="0" parTransId="{B80018C0-B6BC-41A9-AF03-EE938E65445E}" sibTransId="{509746E0-42E9-4312-802D-3D7BDFFDDF82}"/>
    <dgm:cxn modelId="{9F1EA046-FB19-49D0-90C4-DB245D8E7CB2}" type="presOf" srcId="{2A34E09B-B915-4CE8-9975-4FB1A2C7F254}" destId="{DC29EAFB-320D-4B2C-B4E3-88EBC78569C0}" srcOrd="0" destOrd="0" presId="urn:microsoft.com/office/officeart/2005/8/layout/radial5"/>
    <dgm:cxn modelId="{A2B846CB-A028-498E-B807-B78C15EAF9F6}" type="presOf" srcId="{2A34E09B-B915-4CE8-9975-4FB1A2C7F254}" destId="{4BA1947F-C49E-4F5D-B855-839C69199102}" srcOrd="1" destOrd="0" presId="urn:microsoft.com/office/officeart/2005/8/layout/radial5"/>
    <dgm:cxn modelId="{A0485ACE-386B-4551-861D-9494B8D000F4}" srcId="{614AE34E-B167-47B3-A392-11EA310A64FD}" destId="{F81E1351-ACF3-4C53-A18F-EF2A154FA94D}" srcOrd="0" destOrd="0" parTransId="{2A34E09B-B915-4CE8-9975-4FB1A2C7F254}" sibTransId="{2EEC5C12-3FAE-4419-8FEA-877959ED3C0C}"/>
    <dgm:cxn modelId="{EC6906AB-CF57-4539-A7EF-72DC16D2429E}" type="presOf" srcId="{E3C19AB6-CFBD-49A3-B243-D85F409149B1}" destId="{E1116BBD-28E9-44B4-92F8-F50E86644316}" srcOrd="0" destOrd="0" presId="urn:microsoft.com/office/officeart/2005/8/layout/radial5"/>
    <dgm:cxn modelId="{C39B23DC-2C9D-4E1D-84C5-3C1A1AEA8705}" type="presOf" srcId="{F81E1351-ACF3-4C53-A18F-EF2A154FA94D}" destId="{62D1EA56-F694-4201-B34C-563DDFFB5253}" srcOrd="0" destOrd="0" presId="urn:microsoft.com/office/officeart/2005/8/layout/radial5"/>
    <dgm:cxn modelId="{55B2DB2F-3BCF-468A-8011-2D0912A68FE7}" type="presOf" srcId="{C21A00C4-7634-41B6-89BA-D14DD85C9EDB}" destId="{7E6B839A-E972-4158-832E-B807BC13CC23}" srcOrd="1" destOrd="0" presId="urn:microsoft.com/office/officeart/2005/8/layout/radial5"/>
    <dgm:cxn modelId="{F7EAAD7D-59FC-4C61-BFF3-83525D99CCB4}" type="presOf" srcId="{762CBA92-2E0A-4CA1-B8D1-8161B6F09C99}" destId="{989ED57C-7B94-4206-82CE-ED11D5B61E6D}" srcOrd="0" destOrd="0" presId="urn:microsoft.com/office/officeart/2005/8/layout/radial5"/>
    <dgm:cxn modelId="{35EB26C1-CA46-40B8-9447-C0C1D4177CB1}" type="presOf" srcId="{B80018C0-B6BC-41A9-AF03-EE938E65445E}" destId="{9CD9DF1B-0757-429C-8C6A-1546E8EBC4B1}" srcOrd="1" destOrd="0" presId="urn:microsoft.com/office/officeart/2005/8/layout/radial5"/>
    <dgm:cxn modelId="{61FEF6A0-C506-4937-8563-5BAE5426ED02}" type="presOf" srcId="{4BC33F0D-6319-4114-B2C1-0D5AFED10A2C}" destId="{66394AD3-9DCE-46FF-8328-E8F34DF8083D}" srcOrd="0" destOrd="0" presId="urn:microsoft.com/office/officeart/2005/8/layout/radial5"/>
    <dgm:cxn modelId="{78705247-5741-4BCB-90FE-429CE295ACC4}" type="presOf" srcId="{B80018C0-B6BC-41A9-AF03-EE938E65445E}" destId="{8F180368-AE11-4165-BECF-F1B18BAE56CF}" srcOrd="0" destOrd="0" presId="urn:microsoft.com/office/officeart/2005/8/layout/radial5"/>
    <dgm:cxn modelId="{6C80873D-61B3-4583-9B35-307F5A8182DE}" type="presParOf" srcId="{66394AD3-9DCE-46FF-8328-E8F34DF8083D}" destId="{9972F147-C123-4B40-837B-E48C13DB832D}" srcOrd="0" destOrd="0" presId="urn:microsoft.com/office/officeart/2005/8/layout/radial5"/>
    <dgm:cxn modelId="{7F1F3EF0-E521-403B-8443-914143548719}" type="presParOf" srcId="{66394AD3-9DCE-46FF-8328-E8F34DF8083D}" destId="{DC29EAFB-320D-4B2C-B4E3-88EBC78569C0}" srcOrd="1" destOrd="0" presId="urn:microsoft.com/office/officeart/2005/8/layout/radial5"/>
    <dgm:cxn modelId="{8C4E3837-251A-4B89-B837-BCA346B0F2AA}" type="presParOf" srcId="{DC29EAFB-320D-4B2C-B4E3-88EBC78569C0}" destId="{4BA1947F-C49E-4F5D-B855-839C69199102}" srcOrd="0" destOrd="0" presId="urn:microsoft.com/office/officeart/2005/8/layout/radial5"/>
    <dgm:cxn modelId="{E1537A3A-56CF-486B-BE23-C2762B1C1B56}" type="presParOf" srcId="{66394AD3-9DCE-46FF-8328-E8F34DF8083D}" destId="{62D1EA56-F694-4201-B34C-563DDFFB5253}" srcOrd="2" destOrd="0" presId="urn:microsoft.com/office/officeart/2005/8/layout/radial5"/>
    <dgm:cxn modelId="{231BAACF-3F4A-4D18-A1DE-0DAFE914A4DC}" type="presParOf" srcId="{66394AD3-9DCE-46FF-8328-E8F34DF8083D}" destId="{9B5CF8A9-8D23-4371-BA7F-89610BF44ED8}" srcOrd="3" destOrd="0" presId="urn:microsoft.com/office/officeart/2005/8/layout/radial5"/>
    <dgm:cxn modelId="{9A245E44-2D0B-4032-91BE-23453D1AE564}" type="presParOf" srcId="{9B5CF8A9-8D23-4371-BA7F-89610BF44ED8}" destId="{028465C4-2292-4CCD-AD18-568212AA4F62}" srcOrd="0" destOrd="0" presId="urn:microsoft.com/office/officeart/2005/8/layout/radial5"/>
    <dgm:cxn modelId="{EA7EFFD8-7940-44C3-BF2C-E292E53750A0}" type="presParOf" srcId="{66394AD3-9DCE-46FF-8328-E8F34DF8083D}" destId="{989ED57C-7B94-4206-82CE-ED11D5B61E6D}" srcOrd="4" destOrd="0" presId="urn:microsoft.com/office/officeart/2005/8/layout/radial5"/>
    <dgm:cxn modelId="{3FF0ED02-9AD6-4DB7-B037-A13BF87DCE7E}" type="presParOf" srcId="{66394AD3-9DCE-46FF-8328-E8F34DF8083D}" destId="{8F180368-AE11-4165-BECF-F1B18BAE56CF}" srcOrd="5" destOrd="0" presId="urn:microsoft.com/office/officeart/2005/8/layout/radial5"/>
    <dgm:cxn modelId="{3BED6864-F005-4B87-BD02-F6E9D77C6B67}" type="presParOf" srcId="{8F180368-AE11-4165-BECF-F1B18BAE56CF}" destId="{9CD9DF1B-0757-429C-8C6A-1546E8EBC4B1}" srcOrd="0" destOrd="0" presId="urn:microsoft.com/office/officeart/2005/8/layout/radial5"/>
    <dgm:cxn modelId="{91E2C0A7-257F-486E-A382-077F07D33661}" type="presParOf" srcId="{66394AD3-9DCE-46FF-8328-E8F34DF8083D}" destId="{858311CD-51D9-495E-8354-18ADC4759A94}" srcOrd="6" destOrd="0" presId="urn:microsoft.com/office/officeart/2005/8/layout/radial5"/>
    <dgm:cxn modelId="{C4486C7E-6EC8-486A-A9FF-7B54230E0246}" type="presParOf" srcId="{66394AD3-9DCE-46FF-8328-E8F34DF8083D}" destId="{610F6849-1C82-4250-BCCB-B93B4C2634CB}" srcOrd="7" destOrd="0" presId="urn:microsoft.com/office/officeart/2005/8/layout/radial5"/>
    <dgm:cxn modelId="{77F73430-B1DD-416C-A238-8D522C7B6543}" type="presParOf" srcId="{610F6849-1C82-4250-BCCB-B93B4C2634CB}" destId="{7E6B839A-E972-4158-832E-B807BC13CC23}" srcOrd="0" destOrd="0" presId="urn:microsoft.com/office/officeart/2005/8/layout/radial5"/>
    <dgm:cxn modelId="{C22F063E-7384-4883-B448-B4688F47505A}" type="presParOf" srcId="{66394AD3-9DCE-46FF-8328-E8F34DF8083D}" destId="{E1116BBD-28E9-44B4-92F8-F50E86644316}" srcOrd="8"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2F147-C123-4B40-837B-E48C13DB832D}">
      <dsp:nvSpPr>
        <dsp:cNvPr id="0" name=""/>
        <dsp:cNvSpPr/>
      </dsp:nvSpPr>
      <dsp:spPr>
        <a:xfrm>
          <a:off x="1148761" y="716713"/>
          <a:ext cx="510789" cy="5107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e-DE" sz="1300" kern="1200" dirty="0" smtClean="0"/>
            <a:t>Data</a:t>
          </a:r>
          <a:endParaRPr lang="de-DE" sz="1300" kern="1200" dirty="0"/>
        </a:p>
      </dsp:txBody>
      <dsp:txXfrm>
        <a:off x="1223564" y="791516"/>
        <a:ext cx="361183" cy="361183"/>
      </dsp:txXfrm>
    </dsp:sp>
    <dsp:sp modelId="{DC29EAFB-320D-4B2C-B4E3-88EBC78569C0}">
      <dsp:nvSpPr>
        <dsp:cNvPr id="0" name=""/>
        <dsp:cNvSpPr/>
      </dsp:nvSpPr>
      <dsp:spPr>
        <a:xfrm rot="16200000">
          <a:off x="1349985" y="530736"/>
          <a:ext cx="108341" cy="17366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de-DE" sz="700" kern="1200"/>
        </a:p>
      </dsp:txBody>
      <dsp:txXfrm>
        <a:off x="1366236" y="581721"/>
        <a:ext cx="75839" cy="104200"/>
      </dsp:txXfrm>
    </dsp:sp>
    <dsp:sp modelId="{62D1EA56-F694-4201-B34C-563DDFFB5253}">
      <dsp:nvSpPr>
        <dsp:cNvPr id="0" name=""/>
        <dsp:cNvSpPr/>
      </dsp:nvSpPr>
      <dsp:spPr>
        <a:xfrm>
          <a:off x="1148761" y="1505"/>
          <a:ext cx="510789" cy="5107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e-DE" sz="1300" kern="1200" dirty="0" smtClean="0"/>
            <a:t>A</a:t>
          </a:r>
          <a:endParaRPr lang="de-DE" sz="1300" kern="1200" dirty="0"/>
        </a:p>
      </dsp:txBody>
      <dsp:txXfrm>
        <a:off x="1223564" y="76308"/>
        <a:ext cx="361183" cy="361183"/>
      </dsp:txXfrm>
    </dsp:sp>
    <dsp:sp modelId="{9B5CF8A9-8D23-4371-BA7F-89610BF44ED8}">
      <dsp:nvSpPr>
        <dsp:cNvPr id="0" name=""/>
        <dsp:cNvSpPr/>
      </dsp:nvSpPr>
      <dsp:spPr>
        <a:xfrm>
          <a:off x="1704522" y="885273"/>
          <a:ext cx="108341" cy="17366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de-DE" sz="700" kern="1200"/>
        </a:p>
      </dsp:txBody>
      <dsp:txXfrm>
        <a:off x="1704522" y="920007"/>
        <a:ext cx="75839" cy="104200"/>
      </dsp:txXfrm>
    </dsp:sp>
    <dsp:sp modelId="{989ED57C-7B94-4206-82CE-ED11D5B61E6D}">
      <dsp:nvSpPr>
        <dsp:cNvPr id="0" name=""/>
        <dsp:cNvSpPr/>
      </dsp:nvSpPr>
      <dsp:spPr>
        <a:xfrm>
          <a:off x="1863969" y="716713"/>
          <a:ext cx="510789" cy="5107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e-DE" sz="1300" kern="1200" dirty="0" smtClean="0"/>
            <a:t>B</a:t>
          </a:r>
          <a:endParaRPr lang="de-DE" sz="1300" kern="1200" dirty="0"/>
        </a:p>
      </dsp:txBody>
      <dsp:txXfrm>
        <a:off x="1938772" y="791516"/>
        <a:ext cx="361183" cy="361183"/>
      </dsp:txXfrm>
    </dsp:sp>
    <dsp:sp modelId="{8F180368-AE11-4165-BECF-F1B18BAE56CF}">
      <dsp:nvSpPr>
        <dsp:cNvPr id="0" name=""/>
        <dsp:cNvSpPr/>
      </dsp:nvSpPr>
      <dsp:spPr>
        <a:xfrm rot="5400000">
          <a:off x="1349985" y="1239811"/>
          <a:ext cx="108341" cy="17366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de-DE" sz="700" kern="1200"/>
        </a:p>
      </dsp:txBody>
      <dsp:txXfrm>
        <a:off x="1366236" y="1258294"/>
        <a:ext cx="75839" cy="104200"/>
      </dsp:txXfrm>
    </dsp:sp>
    <dsp:sp modelId="{858311CD-51D9-495E-8354-18ADC4759A94}">
      <dsp:nvSpPr>
        <dsp:cNvPr id="0" name=""/>
        <dsp:cNvSpPr/>
      </dsp:nvSpPr>
      <dsp:spPr>
        <a:xfrm>
          <a:off x="1148761" y="1431921"/>
          <a:ext cx="510789" cy="5107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e-DE" sz="1300" kern="1200" dirty="0" smtClean="0"/>
            <a:t>C</a:t>
          </a:r>
          <a:endParaRPr lang="de-DE" sz="1300" kern="1200" dirty="0"/>
        </a:p>
      </dsp:txBody>
      <dsp:txXfrm>
        <a:off x="1223564" y="1506724"/>
        <a:ext cx="361183" cy="361183"/>
      </dsp:txXfrm>
    </dsp:sp>
    <dsp:sp modelId="{610F6849-1C82-4250-BCCB-B93B4C2634CB}">
      <dsp:nvSpPr>
        <dsp:cNvPr id="0" name=""/>
        <dsp:cNvSpPr/>
      </dsp:nvSpPr>
      <dsp:spPr>
        <a:xfrm rot="10800000">
          <a:off x="995447" y="885273"/>
          <a:ext cx="108341" cy="17366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de-DE" sz="700" kern="1200"/>
        </a:p>
      </dsp:txBody>
      <dsp:txXfrm rot="10800000">
        <a:off x="1027949" y="920007"/>
        <a:ext cx="75839" cy="104200"/>
      </dsp:txXfrm>
    </dsp:sp>
    <dsp:sp modelId="{E1116BBD-28E9-44B4-92F8-F50E86644316}">
      <dsp:nvSpPr>
        <dsp:cNvPr id="0" name=""/>
        <dsp:cNvSpPr/>
      </dsp:nvSpPr>
      <dsp:spPr>
        <a:xfrm>
          <a:off x="433553" y="716713"/>
          <a:ext cx="510789" cy="5107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e-DE" sz="1300" kern="1200" dirty="0" smtClean="0"/>
            <a:t>D</a:t>
          </a:r>
          <a:endParaRPr lang="de-DE" sz="1300" kern="1200" dirty="0"/>
        </a:p>
      </dsp:txBody>
      <dsp:txXfrm>
        <a:off x="508356" y="791516"/>
        <a:ext cx="361183" cy="36118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6FFDFD-B7C4-4A11-985B-F5D3BD2B2D6C}" type="datetimeFigureOut">
              <a:rPr lang="de-DE" smtClean="0"/>
              <a:t>28.10.2015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81B49-5AE9-4256-B14F-294FB118DB67}" type="slidenum">
              <a:rPr lang="de-DE" smtClean="0"/>
              <a:t>‹Nr.›</a:t>
            </a:fld>
            <a:endParaRPr lang="de-DE"/>
          </a:p>
        </p:txBody>
      </p:sp>
    </p:spTree>
    <p:extLst>
      <p:ext uri="{BB962C8B-B14F-4D97-AF65-F5344CB8AC3E}">
        <p14:creationId xmlns:p14="http://schemas.microsoft.com/office/powerpoint/2010/main" val="391586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6D81B49-5AE9-4256-B14F-294FB118DB67}" type="slidenum">
              <a:rPr lang="de-DE" smtClean="0"/>
              <a:t>2</a:t>
            </a:fld>
            <a:endParaRPr lang="de-DE"/>
          </a:p>
        </p:txBody>
      </p:sp>
    </p:spTree>
    <p:extLst>
      <p:ext uri="{BB962C8B-B14F-4D97-AF65-F5344CB8AC3E}">
        <p14:creationId xmlns:p14="http://schemas.microsoft.com/office/powerpoint/2010/main" val="249724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C42D74F-FF15-4B2A-8DBC-295D5CC37853}" type="datetimeFigureOut">
              <a:rPr lang="de-DE" smtClean="0"/>
              <a:t>28.10.2015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AA04E5-E0B1-4A92-92A8-C39747258858}" type="slidenum">
              <a:rPr lang="de-DE" smtClean="0"/>
              <a:t>‹Nr.›</a:t>
            </a:fld>
            <a:endParaRPr lang="de-DE"/>
          </a:p>
        </p:txBody>
      </p:sp>
    </p:spTree>
    <p:extLst>
      <p:ext uri="{BB962C8B-B14F-4D97-AF65-F5344CB8AC3E}">
        <p14:creationId xmlns:p14="http://schemas.microsoft.com/office/powerpoint/2010/main" val="362719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C42D74F-FF15-4B2A-8DBC-295D5CC37853}" type="datetimeFigureOut">
              <a:rPr lang="de-DE" smtClean="0"/>
              <a:t>28.10.2015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AA04E5-E0B1-4A92-92A8-C39747258858}" type="slidenum">
              <a:rPr lang="de-DE" smtClean="0"/>
              <a:t>‹Nr.›</a:t>
            </a:fld>
            <a:endParaRPr lang="de-DE"/>
          </a:p>
        </p:txBody>
      </p:sp>
    </p:spTree>
    <p:extLst>
      <p:ext uri="{BB962C8B-B14F-4D97-AF65-F5344CB8AC3E}">
        <p14:creationId xmlns:p14="http://schemas.microsoft.com/office/powerpoint/2010/main" val="188184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C42D74F-FF15-4B2A-8DBC-295D5CC37853}" type="datetimeFigureOut">
              <a:rPr lang="de-DE" smtClean="0"/>
              <a:t>28.10.2015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AA04E5-E0B1-4A92-92A8-C39747258858}" type="slidenum">
              <a:rPr lang="de-DE" smtClean="0"/>
              <a:t>‹Nr.›</a:t>
            </a:fld>
            <a:endParaRPr lang="de-DE"/>
          </a:p>
        </p:txBody>
      </p:sp>
    </p:spTree>
    <p:extLst>
      <p:ext uri="{BB962C8B-B14F-4D97-AF65-F5344CB8AC3E}">
        <p14:creationId xmlns:p14="http://schemas.microsoft.com/office/powerpoint/2010/main" val="187424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C42D74F-FF15-4B2A-8DBC-295D5CC37853}" type="datetimeFigureOut">
              <a:rPr lang="de-DE" smtClean="0"/>
              <a:t>28.10.2015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AA04E5-E0B1-4A92-92A8-C39747258858}" type="slidenum">
              <a:rPr lang="de-DE" smtClean="0"/>
              <a:t>‹Nr.›</a:t>
            </a:fld>
            <a:endParaRPr lang="de-DE"/>
          </a:p>
        </p:txBody>
      </p:sp>
    </p:spTree>
    <p:extLst>
      <p:ext uri="{BB962C8B-B14F-4D97-AF65-F5344CB8AC3E}">
        <p14:creationId xmlns:p14="http://schemas.microsoft.com/office/powerpoint/2010/main" val="78269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C42D74F-FF15-4B2A-8DBC-295D5CC37853}" type="datetimeFigureOut">
              <a:rPr lang="de-DE" smtClean="0"/>
              <a:t>28.10.2015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AA04E5-E0B1-4A92-92A8-C39747258858}" type="slidenum">
              <a:rPr lang="de-DE" smtClean="0"/>
              <a:t>‹Nr.›</a:t>
            </a:fld>
            <a:endParaRPr lang="de-DE"/>
          </a:p>
        </p:txBody>
      </p:sp>
    </p:spTree>
    <p:extLst>
      <p:ext uri="{BB962C8B-B14F-4D97-AF65-F5344CB8AC3E}">
        <p14:creationId xmlns:p14="http://schemas.microsoft.com/office/powerpoint/2010/main" val="347290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C42D74F-FF15-4B2A-8DBC-295D5CC37853}" type="datetimeFigureOut">
              <a:rPr lang="de-DE" smtClean="0"/>
              <a:t>28.10.2015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DAA04E5-E0B1-4A92-92A8-C39747258858}" type="slidenum">
              <a:rPr lang="de-DE" smtClean="0"/>
              <a:t>‹Nr.›</a:t>
            </a:fld>
            <a:endParaRPr lang="de-DE"/>
          </a:p>
        </p:txBody>
      </p:sp>
    </p:spTree>
    <p:extLst>
      <p:ext uri="{BB962C8B-B14F-4D97-AF65-F5344CB8AC3E}">
        <p14:creationId xmlns:p14="http://schemas.microsoft.com/office/powerpoint/2010/main" val="321870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C42D74F-FF15-4B2A-8DBC-295D5CC37853}" type="datetimeFigureOut">
              <a:rPr lang="de-DE" smtClean="0"/>
              <a:t>28.10.2015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DAA04E5-E0B1-4A92-92A8-C39747258858}" type="slidenum">
              <a:rPr lang="de-DE" smtClean="0"/>
              <a:t>‹Nr.›</a:t>
            </a:fld>
            <a:endParaRPr lang="de-DE"/>
          </a:p>
        </p:txBody>
      </p:sp>
    </p:spTree>
    <p:extLst>
      <p:ext uri="{BB962C8B-B14F-4D97-AF65-F5344CB8AC3E}">
        <p14:creationId xmlns:p14="http://schemas.microsoft.com/office/powerpoint/2010/main" val="182330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C42D74F-FF15-4B2A-8DBC-295D5CC37853}" type="datetimeFigureOut">
              <a:rPr lang="de-DE" smtClean="0"/>
              <a:t>28.10.2015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DAA04E5-E0B1-4A92-92A8-C39747258858}" type="slidenum">
              <a:rPr lang="de-DE" smtClean="0"/>
              <a:t>‹Nr.›</a:t>
            </a:fld>
            <a:endParaRPr lang="de-DE"/>
          </a:p>
        </p:txBody>
      </p:sp>
    </p:spTree>
    <p:extLst>
      <p:ext uri="{BB962C8B-B14F-4D97-AF65-F5344CB8AC3E}">
        <p14:creationId xmlns:p14="http://schemas.microsoft.com/office/powerpoint/2010/main" val="321240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C42D74F-FF15-4B2A-8DBC-295D5CC37853}" type="datetimeFigureOut">
              <a:rPr lang="de-DE" smtClean="0"/>
              <a:t>28.10.2015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DAA04E5-E0B1-4A92-92A8-C39747258858}" type="slidenum">
              <a:rPr lang="de-DE" smtClean="0"/>
              <a:t>‹Nr.›</a:t>
            </a:fld>
            <a:endParaRPr lang="de-DE"/>
          </a:p>
        </p:txBody>
      </p:sp>
    </p:spTree>
    <p:extLst>
      <p:ext uri="{BB962C8B-B14F-4D97-AF65-F5344CB8AC3E}">
        <p14:creationId xmlns:p14="http://schemas.microsoft.com/office/powerpoint/2010/main" val="221337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C42D74F-FF15-4B2A-8DBC-295D5CC37853}" type="datetimeFigureOut">
              <a:rPr lang="de-DE" smtClean="0"/>
              <a:t>28.10.2015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DAA04E5-E0B1-4A92-92A8-C39747258858}" type="slidenum">
              <a:rPr lang="de-DE" smtClean="0"/>
              <a:t>‹Nr.›</a:t>
            </a:fld>
            <a:endParaRPr lang="de-DE"/>
          </a:p>
        </p:txBody>
      </p:sp>
    </p:spTree>
    <p:extLst>
      <p:ext uri="{BB962C8B-B14F-4D97-AF65-F5344CB8AC3E}">
        <p14:creationId xmlns:p14="http://schemas.microsoft.com/office/powerpoint/2010/main" val="252544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C42D74F-FF15-4B2A-8DBC-295D5CC37853}" type="datetimeFigureOut">
              <a:rPr lang="de-DE" smtClean="0"/>
              <a:t>28.10.2015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DAA04E5-E0B1-4A92-92A8-C39747258858}" type="slidenum">
              <a:rPr lang="de-DE" smtClean="0"/>
              <a:t>‹Nr.›</a:t>
            </a:fld>
            <a:endParaRPr lang="de-DE"/>
          </a:p>
        </p:txBody>
      </p:sp>
    </p:spTree>
    <p:extLst>
      <p:ext uri="{BB962C8B-B14F-4D97-AF65-F5344CB8AC3E}">
        <p14:creationId xmlns:p14="http://schemas.microsoft.com/office/powerpoint/2010/main" val="113107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2D74F-FF15-4B2A-8DBC-295D5CC37853}" type="datetimeFigureOut">
              <a:rPr lang="de-DE" smtClean="0"/>
              <a:t>28.10.2015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A04E5-E0B1-4A92-92A8-C39747258858}" type="slidenum">
              <a:rPr lang="de-DE" smtClean="0"/>
              <a:t>‹Nr.›</a:t>
            </a:fld>
            <a:endParaRPr lang="de-DE"/>
          </a:p>
        </p:txBody>
      </p:sp>
    </p:spTree>
    <p:extLst>
      <p:ext uri="{BB962C8B-B14F-4D97-AF65-F5344CB8AC3E}">
        <p14:creationId xmlns:p14="http://schemas.microsoft.com/office/powerpoint/2010/main" val="2755760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aren.geissler@klinikum-westfalen.de"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7945" y="836712"/>
            <a:ext cx="8229600" cy="396044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dirty="0" smtClean="0"/>
              <a:t>The </a:t>
            </a:r>
            <a:r>
              <a:rPr lang="de-DE" sz="2400" dirty="0" err="1" smtClean="0"/>
              <a:t>perspective</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users</a:t>
            </a:r>
            <a:r>
              <a:rPr lang="de-DE" sz="2400" dirty="0" smtClean="0"/>
              <a:t> – </a:t>
            </a:r>
            <a:r>
              <a:rPr lang="de-DE" sz="2400" dirty="0" err="1" smtClean="0"/>
              <a:t>medical</a:t>
            </a:r>
            <a:r>
              <a:rPr lang="de-DE" sz="2400" dirty="0" smtClean="0"/>
              <a:t> </a:t>
            </a:r>
            <a:r>
              <a:rPr lang="de-DE" sz="2400" dirty="0" err="1" smtClean="0"/>
              <a:t>staff</a:t>
            </a:r>
            <a:r>
              <a:rPr lang="de-DE" sz="2400" dirty="0" smtClean="0"/>
              <a:t> </a:t>
            </a:r>
            <a:r>
              <a:rPr lang="de-DE" sz="2400" dirty="0" err="1" smtClean="0"/>
              <a:t>and</a:t>
            </a:r>
            <a:r>
              <a:rPr lang="de-DE" sz="2400" dirty="0" smtClean="0"/>
              <a:t> </a:t>
            </a:r>
            <a:r>
              <a:rPr lang="de-DE" sz="2400" dirty="0" err="1" smtClean="0"/>
              <a:t>patients</a:t>
            </a:r>
            <a:r>
              <a:rPr lang="de-DE" sz="2400" dirty="0" smtClean="0"/>
              <a:t>:</a:t>
            </a:r>
            <a:endParaRPr lang="de-DE" sz="4000" dirty="0"/>
          </a:p>
          <a:p>
            <a:pPr algn="l"/>
            <a:endParaRPr lang="de-DE" sz="4000" dirty="0" smtClean="0"/>
          </a:p>
          <a:p>
            <a:pPr algn="l"/>
            <a:r>
              <a:rPr lang="de-DE" sz="4000" dirty="0" err="1" smtClean="0">
                <a:solidFill>
                  <a:srgbClr val="FF0000"/>
                </a:solidFill>
              </a:rPr>
              <a:t>We</a:t>
            </a:r>
            <a:r>
              <a:rPr lang="de-DE" sz="4000" dirty="0" smtClean="0">
                <a:solidFill>
                  <a:srgbClr val="FF0000"/>
                </a:solidFill>
              </a:rPr>
              <a:t> </a:t>
            </a:r>
            <a:r>
              <a:rPr lang="de-DE" sz="4000" dirty="0" err="1" smtClean="0">
                <a:solidFill>
                  <a:srgbClr val="FF0000"/>
                </a:solidFill>
              </a:rPr>
              <a:t>need</a:t>
            </a:r>
            <a:r>
              <a:rPr lang="de-DE" sz="4000" dirty="0" smtClean="0">
                <a:solidFill>
                  <a:srgbClr val="FF0000"/>
                </a:solidFill>
              </a:rPr>
              <a:t> </a:t>
            </a:r>
            <a:r>
              <a:rPr lang="de-DE" sz="4000" dirty="0" err="1" smtClean="0">
                <a:solidFill>
                  <a:srgbClr val="FF0000"/>
                </a:solidFill>
              </a:rPr>
              <a:t>to</a:t>
            </a:r>
            <a:r>
              <a:rPr lang="de-DE" sz="4000" dirty="0" smtClean="0">
                <a:solidFill>
                  <a:srgbClr val="FF0000"/>
                </a:solidFill>
              </a:rPr>
              <a:t> </a:t>
            </a:r>
            <a:r>
              <a:rPr lang="de-DE" sz="4000" dirty="0" err="1" smtClean="0">
                <a:solidFill>
                  <a:srgbClr val="FF0000"/>
                </a:solidFill>
              </a:rPr>
              <a:t>create</a:t>
            </a:r>
            <a:r>
              <a:rPr lang="de-DE" sz="4000" dirty="0" smtClean="0">
                <a:solidFill>
                  <a:srgbClr val="FF0000"/>
                </a:solidFill>
              </a:rPr>
              <a:t> a </a:t>
            </a:r>
            <a:r>
              <a:rPr lang="de-DE" sz="4000" dirty="0" err="1" smtClean="0">
                <a:solidFill>
                  <a:srgbClr val="FF0000"/>
                </a:solidFill>
              </a:rPr>
              <a:t>safe</a:t>
            </a:r>
            <a:r>
              <a:rPr lang="de-DE" sz="4000" dirty="0" smtClean="0">
                <a:solidFill>
                  <a:srgbClr val="FF0000"/>
                </a:solidFill>
              </a:rPr>
              <a:t> </a:t>
            </a:r>
            <a:r>
              <a:rPr lang="de-DE" sz="4000" dirty="0" err="1" smtClean="0">
                <a:solidFill>
                  <a:srgbClr val="FF0000"/>
                </a:solidFill>
              </a:rPr>
              <a:t>and</a:t>
            </a:r>
            <a:r>
              <a:rPr lang="de-DE" sz="4000" dirty="0" smtClean="0">
                <a:solidFill>
                  <a:srgbClr val="FF0000"/>
                </a:solidFill>
              </a:rPr>
              <a:t> </a:t>
            </a:r>
            <a:r>
              <a:rPr lang="de-DE" sz="4000" dirty="0" err="1" smtClean="0">
                <a:solidFill>
                  <a:srgbClr val="FF0000"/>
                </a:solidFill>
              </a:rPr>
              <a:t>stressreduced</a:t>
            </a:r>
            <a:r>
              <a:rPr lang="de-DE" sz="4000" dirty="0" smtClean="0">
                <a:solidFill>
                  <a:srgbClr val="FF0000"/>
                </a:solidFill>
              </a:rPr>
              <a:t> </a:t>
            </a:r>
            <a:r>
              <a:rPr lang="de-DE" sz="4000" dirty="0" err="1">
                <a:solidFill>
                  <a:srgbClr val="FF0000"/>
                </a:solidFill>
              </a:rPr>
              <a:t>operating</a:t>
            </a:r>
            <a:r>
              <a:rPr lang="de-DE" sz="4000" dirty="0">
                <a:solidFill>
                  <a:srgbClr val="FF0000"/>
                </a:solidFill>
              </a:rPr>
              <a:t> </a:t>
            </a:r>
            <a:r>
              <a:rPr lang="de-DE" sz="4000" dirty="0" err="1" smtClean="0">
                <a:solidFill>
                  <a:srgbClr val="FF0000"/>
                </a:solidFill>
              </a:rPr>
              <a:t>theatre</a:t>
            </a:r>
            <a:r>
              <a:rPr lang="de-DE" sz="4000" dirty="0">
                <a:solidFill>
                  <a:srgbClr val="FF0000"/>
                </a:solidFill>
              </a:rPr>
              <a:t>.</a:t>
            </a:r>
            <a:endParaRPr lang="de-DE" sz="4000" dirty="0" smtClean="0">
              <a:solidFill>
                <a:srgbClr val="FF0000"/>
              </a:solidFill>
            </a:endParaRPr>
          </a:p>
          <a:p>
            <a:pPr algn="l"/>
            <a:endParaRPr lang="de-DE" sz="4000" dirty="0" smtClean="0"/>
          </a:p>
          <a:p>
            <a:pPr algn="l"/>
            <a:endParaRPr lang="de-DE" sz="4000" dirty="0"/>
          </a:p>
          <a:p>
            <a:pPr algn="l"/>
            <a:r>
              <a:rPr lang="de-DE" sz="2400" dirty="0" smtClean="0"/>
              <a:t>Maren Geissler &amp; </a:t>
            </a:r>
            <a:r>
              <a:rPr lang="de-DE" sz="2400" dirty="0" err="1" smtClean="0"/>
              <a:t>Teija-Kaisa</a:t>
            </a:r>
            <a:r>
              <a:rPr lang="de-DE" sz="2400" dirty="0" smtClean="0"/>
              <a:t> </a:t>
            </a:r>
            <a:r>
              <a:rPr lang="de-DE" sz="2400" dirty="0" err="1" smtClean="0"/>
              <a:t>Aholaakko</a:t>
            </a:r>
            <a:r>
              <a:rPr lang="de-DE" sz="2400" dirty="0" smtClean="0"/>
              <a:t> &amp; </a:t>
            </a:r>
            <a:r>
              <a:rPr lang="de-DE" sz="2400" dirty="0" smtClean="0"/>
              <a:t>Louis </a:t>
            </a:r>
            <a:r>
              <a:rPr lang="de-DE" sz="2400" dirty="0" smtClean="0"/>
              <a:t>Potel</a:t>
            </a:r>
            <a:endParaRPr lang="de-DE" sz="2400" dirty="0"/>
          </a:p>
          <a:p>
            <a:pPr algn="l"/>
            <a:endParaRPr lang="de-DE" sz="4000" dirty="0"/>
          </a:p>
        </p:txBody>
      </p:sp>
    </p:spTree>
    <p:extLst>
      <p:ext uri="{BB962C8B-B14F-4D97-AF65-F5344CB8AC3E}">
        <p14:creationId xmlns:p14="http://schemas.microsoft.com/office/powerpoint/2010/main" val="2195340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s3.mm.bing.net/th?id=JN.9CcBBk3LyYny16uNXGc%2fHw&amp;pid=15.1"/>
          <p:cNvSpPr>
            <a:spLocks noChangeAspect="1" noChangeArrowheads="1"/>
          </p:cNvSpPr>
          <p:nvPr/>
        </p:nvSpPr>
        <p:spPr bwMode="auto">
          <a:xfrm>
            <a:off x="143608" y="-144463"/>
            <a:ext cx="28135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pic>
        <p:nvPicPr>
          <p:cNvPr id="4" name="Picture 2" descr="O Neill, Evan (II) Bi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76872"/>
            <a:ext cx="5467973" cy="40231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537945" y="836712"/>
            <a:ext cx="8229600" cy="1143000"/>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4000" dirty="0" smtClean="0"/>
              <a:t>1. The </a:t>
            </a:r>
            <a:r>
              <a:rPr lang="de-DE" sz="4000" dirty="0" err="1" smtClean="0"/>
              <a:t>needs</a:t>
            </a:r>
            <a:r>
              <a:rPr lang="de-DE" sz="4000" dirty="0" smtClean="0"/>
              <a:t> </a:t>
            </a:r>
            <a:r>
              <a:rPr lang="de-DE" sz="4000" dirty="0" err="1" smtClean="0"/>
              <a:t>of</a:t>
            </a:r>
            <a:r>
              <a:rPr lang="de-DE" sz="4000" dirty="0" smtClean="0"/>
              <a:t> </a:t>
            </a:r>
            <a:r>
              <a:rPr lang="de-DE" sz="4000" dirty="0" err="1" smtClean="0"/>
              <a:t>the</a:t>
            </a:r>
            <a:r>
              <a:rPr lang="de-DE" sz="4000" dirty="0" smtClean="0"/>
              <a:t> </a:t>
            </a:r>
            <a:r>
              <a:rPr lang="de-DE" sz="4000" dirty="0" err="1" smtClean="0"/>
              <a:t>patients</a:t>
            </a:r>
            <a:r>
              <a:rPr lang="de-DE" sz="4000" dirty="0" smtClean="0"/>
              <a:t> </a:t>
            </a:r>
            <a:r>
              <a:rPr lang="de-DE" sz="4000" dirty="0" err="1" smtClean="0"/>
              <a:t>to</a:t>
            </a:r>
            <a:r>
              <a:rPr lang="de-DE" sz="4000" dirty="0" smtClean="0"/>
              <a:t> </a:t>
            </a:r>
            <a:r>
              <a:rPr lang="de-DE" sz="4000" dirty="0" err="1" smtClean="0"/>
              <a:t>reduce</a:t>
            </a:r>
            <a:r>
              <a:rPr lang="de-DE" sz="4000" dirty="0" smtClean="0"/>
              <a:t> </a:t>
            </a:r>
            <a:r>
              <a:rPr lang="de-DE" sz="4000" dirty="0" smtClean="0"/>
              <a:t/>
            </a:r>
            <a:br>
              <a:rPr lang="de-DE" sz="4000" dirty="0" smtClean="0"/>
            </a:br>
            <a:r>
              <a:rPr lang="de-DE" sz="4000" dirty="0" smtClean="0"/>
              <a:t>     stress </a:t>
            </a:r>
            <a:r>
              <a:rPr lang="de-DE" sz="4000" dirty="0" smtClean="0"/>
              <a:t>in </a:t>
            </a:r>
            <a:r>
              <a:rPr lang="de-DE" sz="4000" dirty="0" err="1" smtClean="0"/>
              <a:t>the</a:t>
            </a:r>
            <a:r>
              <a:rPr lang="de-DE" sz="4000" dirty="0" smtClean="0"/>
              <a:t> </a:t>
            </a:r>
            <a:r>
              <a:rPr lang="de-DE" sz="4000" dirty="0" err="1" smtClean="0"/>
              <a:t>operating</a:t>
            </a:r>
            <a:r>
              <a:rPr lang="de-DE" sz="4000" dirty="0" smtClean="0"/>
              <a:t> </a:t>
            </a:r>
            <a:r>
              <a:rPr lang="de-DE" sz="4000" dirty="0" err="1" smtClean="0"/>
              <a:t>theatre</a:t>
            </a:r>
            <a:endParaRPr lang="de-DE" sz="4000" dirty="0"/>
          </a:p>
        </p:txBody>
      </p:sp>
    </p:spTree>
    <p:extLst>
      <p:ext uri="{BB962C8B-B14F-4D97-AF65-F5344CB8AC3E}">
        <p14:creationId xmlns:p14="http://schemas.microsoft.com/office/powerpoint/2010/main" val="377951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5832648"/>
          </a:xfrm>
        </p:spPr>
        <p:txBody>
          <a:bodyPr>
            <a:noAutofit/>
          </a:bodyPr>
          <a:lstStyle/>
          <a:p>
            <a:pPr algn="l"/>
            <a:r>
              <a:rPr lang="en-US" sz="1400" b="1" dirty="0" err="1" smtClean="0"/>
              <a:t>Hankela</a:t>
            </a:r>
            <a:r>
              <a:rPr lang="en-US" sz="1400" b="1" dirty="0" smtClean="0"/>
              <a:t>, </a:t>
            </a:r>
            <a:r>
              <a:rPr lang="en-US" sz="1400" b="1" dirty="0" err="1" smtClean="0"/>
              <a:t>Sirpa</a:t>
            </a:r>
            <a:r>
              <a:rPr lang="en-US" sz="1400" b="1" dirty="0" smtClean="0"/>
              <a:t> (1999). </a:t>
            </a:r>
            <a:r>
              <a:rPr lang="en-US" sz="1400" b="1" dirty="0" err="1" smtClean="0"/>
              <a:t>Intraoperatiivinen</a:t>
            </a:r>
            <a:r>
              <a:rPr lang="en-US" sz="1400" b="1" dirty="0" smtClean="0"/>
              <a:t> </a:t>
            </a:r>
            <a:r>
              <a:rPr lang="en-US" sz="1400" b="1" dirty="0" err="1" smtClean="0"/>
              <a:t>hoitotyö</a:t>
            </a:r>
            <a:r>
              <a:rPr lang="en-US" sz="1400" b="1" dirty="0" smtClean="0"/>
              <a:t> : </a:t>
            </a:r>
            <a:r>
              <a:rPr lang="en-US" sz="1400" b="1" dirty="0" err="1" smtClean="0"/>
              <a:t>empiiriseen</a:t>
            </a:r>
            <a:r>
              <a:rPr lang="en-US" sz="1400" b="1" dirty="0" smtClean="0"/>
              <a:t> </a:t>
            </a:r>
            <a:r>
              <a:rPr lang="en-US" sz="1400" b="1" dirty="0" err="1" smtClean="0"/>
              <a:t>aineistoon</a:t>
            </a:r>
            <a:r>
              <a:rPr lang="en-US" sz="1400" b="1" dirty="0" smtClean="0"/>
              <a:t> </a:t>
            </a:r>
            <a:r>
              <a:rPr lang="en-US" sz="1400" b="1" dirty="0" err="1" smtClean="0"/>
              <a:t>perustuvan</a:t>
            </a:r>
            <a:r>
              <a:rPr lang="en-US" sz="1400" b="1" dirty="0" smtClean="0"/>
              <a:t> </a:t>
            </a:r>
            <a:r>
              <a:rPr lang="en-US" sz="1400" b="1" dirty="0" err="1" smtClean="0"/>
              <a:t>teorian</a:t>
            </a:r>
            <a:r>
              <a:rPr lang="en-US" sz="1400" b="1" dirty="0" smtClean="0"/>
              <a:t> </a:t>
            </a:r>
            <a:r>
              <a:rPr lang="en-US" sz="1400" b="1" dirty="0" err="1" smtClean="0"/>
              <a:t>kehittäminen</a:t>
            </a:r>
            <a:r>
              <a:rPr lang="en-US" sz="1400" b="1" dirty="0" smtClean="0"/>
              <a:t>. (Intraoperative nursing. Development of nursing theory based on empirical data). University of Tampere. Dissertation. </a:t>
            </a:r>
            <a:r>
              <a:rPr lang="en-US" sz="1400" b="1" dirty="0" err="1" smtClean="0"/>
              <a:t>Acta</a:t>
            </a:r>
            <a:r>
              <a:rPr lang="en-US" sz="1400" b="1" dirty="0" smtClean="0"/>
              <a:t> </a:t>
            </a:r>
            <a:r>
              <a:rPr lang="en-US" sz="1400" b="1" dirty="0" err="1" smtClean="0"/>
              <a:t>Universitatis</a:t>
            </a:r>
            <a:r>
              <a:rPr lang="en-US" sz="1400" b="1" dirty="0" smtClean="0"/>
              <a:t> </a:t>
            </a:r>
            <a:r>
              <a:rPr lang="en-US" sz="1400" b="1" dirty="0" err="1" smtClean="0"/>
              <a:t>Tamperensis</a:t>
            </a:r>
            <a:r>
              <a:rPr lang="en-US" sz="1400" b="1" dirty="0" smtClean="0"/>
              <a:t>: 664. </a:t>
            </a: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According </a:t>
            </a:r>
            <a:r>
              <a:rPr lang="en-US" sz="1400" dirty="0"/>
              <a:t>to </a:t>
            </a:r>
            <a:r>
              <a:rPr lang="en-US" sz="1400" dirty="0" err="1" smtClean="0"/>
              <a:t>Hankela</a:t>
            </a:r>
            <a:r>
              <a:rPr lang="en-US" sz="1400" dirty="0"/>
              <a:t> </a:t>
            </a:r>
            <a:r>
              <a:rPr lang="en-US" sz="1400" dirty="0" smtClean="0"/>
              <a:t>the </a:t>
            </a:r>
            <a:r>
              <a:rPr lang="en-US" sz="1400" dirty="0"/>
              <a:t>experiences of hip operated patients revealed feelings of threat varying individually from minimal to panic. </a:t>
            </a:r>
            <a:r>
              <a:rPr lang="en-US" sz="1400" dirty="0" smtClean="0"/>
              <a:t/>
            </a:r>
            <a:br>
              <a:rPr lang="en-US" sz="1400" dirty="0" smtClean="0"/>
            </a:br>
            <a:r>
              <a:rPr lang="en-US" sz="1400" dirty="0"/>
              <a:t/>
            </a:r>
            <a:br>
              <a:rPr lang="en-US" sz="1400" dirty="0"/>
            </a:br>
            <a:r>
              <a:rPr lang="en-US" sz="1400" dirty="0" smtClean="0"/>
              <a:t>It </a:t>
            </a:r>
            <a:r>
              <a:rPr lang="en-US" sz="1400" dirty="0"/>
              <a:t>affected the experienced of </a:t>
            </a:r>
            <a:r>
              <a:rPr lang="en-US" sz="1400" dirty="0" err="1"/>
              <a:t>unsafety</a:t>
            </a:r>
            <a:r>
              <a:rPr lang="en-US" sz="1400" dirty="0"/>
              <a:t> in terms of both the quantity (safety-chaos) and content (internal, external and interpersonal). </a:t>
            </a:r>
            <a:r>
              <a:rPr lang="en-US" sz="1400" dirty="0" smtClean="0"/>
              <a:t/>
            </a:r>
            <a:br>
              <a:rPr lang="en-US" sz="1400" dirty="0" smtClean="0"/>
            </a:br>
            <a:r>
              <a:rPr lang="en-US" sz="1400" dirty="0" smtClean="0"/>
              <a:t/>
            </a:r>
            <a:br>
              <a:rPr lang="en-US" sz="1400" dirty="0" smtClean="0"/>
            </a:br>
            <a:r>
              <a:rPr lang="en-US" sz="1400" dirty="0" smtClean="0"/>
              <a:t>Patients </a:t>
            </a:r>
            <a:r>
              <a:rPr lang="en-US" sz="1400" dirty="0"/>
              <a:t>were </a:t>
            </a:r>
            <a:r>
              <a:rPr lang="en-US" sz="1400" dirty="0" smtClean="0"/>
              <a:t>concern </a:t>
            </a:r>
            <a:r>
              <a:rPr lang="en-US" sz="1400" dirty="0"/>
              <a:t>about enduring and controlling their emotions (</a:t>
            </a:r>
            <a:r>
              <a:rPr lang="en-US" sz="1400" b="1" dirty="0"/>
              <a:t>emotional coping</a:t>
            </a:r>
            <a:r>
              <a:rPr lang="en-US" sz="1400" dirty="0"/>
              <a:t>), as well as </a:t>
            </a:r>
            <a:r>
              <a:rPr lang="en-US" sz="1400" dirty="0" err="1"/>
              <a:t>behaviour</a:t>
            </a:r>
            <a:r>
              <a:rPr lang="en-US" sz="1400" dirty="0"/>
              <a:t> (</a:t>
            </a:r>
            <a:r>
              <a:rPr lang="en-US" sz="1400" b="1" dirty="0"/>
              <a:t>functional coping</a:t>
            </a:r>
            <a:r>
              <a:rPr lang="en-US" sz="1400" dirty="0"/>
              <a:t>). The experiences of `panic´, horror and `hysteria` reflected a lack of coping resources and self-control during operation.</a:t>
            </a:r>
            <a:r>
              <a:rPr lang="en-US" sz="1400" b="1" dirty="0"/>
              <a:t> </a:t>
            </a:r>
            <a:r>
              <a:rPr lang="en-US" sz="1400" b="1" dirty="0" smtClean="0"/>
              <a:t/>
            </a:r>
            <a:br>
              <a:rPr lang="en-US" sz="1400" b="1" dirty="0" smtClean="0"/>
            </a:br>
            <a:r>
              <a:rPr lang="en-US" sz="1400" b="1" dirty="0"/>
              <a:t/>
            </a:r>
            <a:br>
              <a:rPr lang="en-US" sz="1400" b="1" dirty="0"/>
            </a:br>
            <a:r>
              <a:rPr lang="en-US" sz="1400" dirty="0" smtClean="0"/>
              <a:t>In </a:t>
            </a:r>
            <a:r>
              <a:rPr lang="en-US" sz="1400" dirty="0"/>
              <a:t>supporting </a:t>
            </a:r>
            <a:r>
              <a:rPr lang="en-US" sz="1400" b="1" dirty="0"/>
              <a:t>personal coping </a:t>
            </a:r>
            <a:r>
              <a:rPr lang="en-US" sz="1400" dirty="0"/>
              <a:t>the identification of stress-related factors is essential. </a:t>
            </a:r>
            <a:r>
              <a:rPr lang="en-US" sz="1400" dirty="0" smtClean="0"/>
              <a:t/>
            </a:r>
            <a:br>
              <a:rPr lang="en-US" sz="1400" dirty="0" smtClean="0"/>
            </a:br>
            <a:r>
              <a:rPr lang="en-US" sz="1400" dirty="0"/>
              <a:t/>
            </a:r>
            <a:br>
              <a:rPr lang="en-US" sz="1400" dirty="0"/>
            </a:br>
            <a:r>
              <a:rPr lang="en-US" sz="1400" b="1" dirty="0" smtClean="0"/>
              <a:t>Situational </a:t>
            </a:r>
            <a:r>
              <a:rPr lang="en-US" sz="1400" b="1" dirty="0"/>
              <a:t>coping</a:t>
            </a:r>
            <a:r>
              <a:rPr lang="en-US" sz="1400" dirty="0"/>
              <a:t> was l</a:t>
            </a:r>
            <a:r>
              <a:rPr lang="en-US" sz="1400" dirty="0" smtClean="0"/>
              <a:t>inked </a:t>
            </a:r>
            <a:r>
              <a:rPr lang="en-US" sz="1400" dirty="0"/>
              <a:t>to patients’ expressions of lasting and limited resources in controlling the intra-operative context-related situation, environment and care. It is important to enhance also the situation-related patient coping-mechanisms in the future.   </a:t>
            </a:r>
            <a:r>
              <a:rPr lang="de-DE" sz="1400" dirty="0"/>
              <a:t/>
            </a:r>
            <a:br>
              <a:rPr lang="de-DE" sz="1400" dirty="0"/>
            </a:br>
            <a:r>
              <a:rPr lang="de-DE" sz="1400" dirty="0" smtClean="0"/>
              <a:t/>
            </a:r>
            <a:br>
              <a:rPr lang="de-DE" sz="1400" dirty="0" smtClean="0"/>
            </a:br>
            <a:r>
              <a:rPr lang="en-US" sz="1400" dirty="0" smtClean="0"/>
              <a:t>Stress prevention and management are shared responsibilities and an ethical challenges for all personal groups working in operating theatre.</a:t>
            </a:r>
            <a:r>
              <a:rPr lang="de-DE" sz="1400" dirty="0"/>
              <a:t/>
            </a:r>
            <a:br>
              <a:rPr lang="de-DE" sz="1400" dirty="0"/>
            </a:br>
            <a:endParaRPr lang="de-DE" sz="1400" dirty="0"/>
          </a:p>
        </p:txBody>
      </p:sp>
    </p:spTree>
    <p:extLst>
      <p:ext uri="{BB962C8B-B14F-4D97-AF65-F5344CB8AC3E}">
        <p14:creationId xmlns:p14="http://schemas.microsoft.com/office/powerpoint/2010/main" val="1253698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7945" y="836712"/>
            <a:ext cx="8229600" cy="1143000"/>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4000" dirty="0" smtClean="0"/>
              <a:t>2. The </a:t>
            </a:r>
            <a:r>
              <a:rPr lang="de-DE" sz="4000" dirty="0" err="1" smtClean="0"/>
              <a:t>needs</a:t>
            </a:r>
            <a:r>
              <a:rPr lang="de-DE" sz="4000" dirty="0" smtClean="0"/>
              <a:t> </a:t>
            </a:r>
            <a:r>
              <a:rPr lang="de-DE" sz="4000" dirty="0" err="1" smtClean="0"/>
              <a:t>of</a:t>
            </a:r>
            <a:r>
              <a:rPr lang="de-DE" sz="4000" dirty="0" smtClean="0"/>
              <a:t> </a:t>
            </a:r>
            <a:r>
              <a:rPr lang="de-DE" sz="4000" dirty="0" err="1" smtClean="0"/>
              <a:t>medical</a:t>
            </a:r>
            <a:r>
              <a:rPr lang="de-DE" sz="4000" dirty="0" smtClean="0"/>
              <a:t> </a:t>
            </a:r>
            <a:r>
              <a:rPr lang="de-DE" sz="4000" dirty="0" err="1" smtClean="0"/>
              <a:t>staff</a:t>
            </a:r>
            <a:r>
              <a:rPr lang="de-DE" sz="4000" dirty="0" smtClean="0"/>
              <a:t> </a:t>
            </a:r>
            <a:r>
              <a:rPr lang="de-DE" sz="4000" dirty="0" err="1" smtClean="0"/>
              <a:t>to</a:t>
            </a:r>
            <a:r>
              <a:rPr lang="de-DE" sz="4000" dirty="0" smtClean="0"/>
              <a:t> </a:t>
            </a:r>
            <a:r>
              <a:rPr lang="de-DE" sz="4000" dirty="0" err="1" smtClean="0"/>
              <a:t>reduce</a:t>
            </a:r>
            <a:r>
              <a:rPr lang="de-DE" sz="4000" dirty="0" smtClean="0"/>
              <a:t> </a:t>
            </a:r>
            <a:r>
              <a:rPr lang="de-DE" sz="4000" dirty="0" smtClean="0"/>
              <a:t/>
            </a:r>
            <a:br>
              <a:rPr lang="de-DE" sz="4000" dirty="0" smtClean="0"/>
            </a:br>
            <a:r>
              <a:rPr lang="de-DE" sz="4000" dirty="0" smtClean="0"/>
              <a:t>     stress </a:t>
            </a:r>
            <a:r>
              <a:rPr lang="de-DE" sz="4000" dirty="0" smtClean="0"/>
              <a:t>in </a:t>
            </a:r>
            <a:r>
              <a:rPr lang="de-DE" sz="4000" dirty="0" err="1" smtClean="0"/>
              <a:t>the</a:t>
            </a:r>
            <a:r>
              <a:rPr lang="de-DE" sz="4000" dirty="0" smtClean="0"/>
              <a:t> </a:t>
            </a:r>
            <a:r>
              <a:rPr lang="de-DE" sz="4000" dirty="0" err="1" smtClean="0"/>
              <a:t>operating</a:t>
            </a:r>
            <a:r>
              <a:rPr lang="de-DE" sz="4000" dirty="0" smtClean="0"/>
              <a:t> </a:t>
            </a:r>
            <a:r>
              <a:rPr lang="de-DE" sz="4000" dirty="0" err="1" smtClean="0"/>
              <a:t>theatre</a:t>
            </a:r>
            <a:endParaRPr lang="de-DE" sz="4000" dirty="0"/>
          </a:p>
        </p:txBody>
      </p:sp>
      <p:pic>
        <p:nvPicPr>
          <p:cNvPr id="5" name="Picture 4" descr="DSC02424"/>
          <p:cNvPicPr>
            <a:picLocks noChangeAspect="1" noChangeArrowheads="1"/>
          </p:cNvPicPr>
          <p:nvPr/>
        </p:nvPicPr>
        <p:blipFill>
          <a:blip r:embed="rId2" cstate="print"/>
          <a:srcRect/>
          <a:stretch>
            <a:fillRect/>
          </a:stretch>
        </p:blipFill>
        <p:spPr bwMode="auto">
          <a:xfrm>
            <a:off x="1835696" y="2348880"/>
            <a:ext cx="4824536" cy="3919935"/>
          </a:xfrm>
          <a:prstGeom prst="rect">
            <a:avLst/>
          </a:prstGeom>
          <a:noFill/>
          <a:ln w="9525">
            <a:noFill/>
            <a:miter lim="800000"/>
            <a:headEnd/>
            <a:tailEnd/>
          </a:ln>
        </p:spPr>
      </p:pic>
    </p:spTree>
    <p:extLst>
      <p:ext uri="{BB962C8B-B14F-4D97-AF65-F5344CB8AC3E}">
        <p14:creationId xmlns:p14="http://schemas.microsoft.com/office/powerpoint/2010/main" val="2019864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kkh-services.local\K50Daten$\K50Users\K50geism\Desktop\stressinhealthc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16832"/>
            <a:ext cx="6362042" cy="4824536"/>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755576" y="332656"/>
            <a:ext cx="7389365" cy="1569660"/>
          </a:xfrm>
          <a:prstGeom prst="rect">
            <a:avLst/>
          </a:prstGeom>
        </p:spPr>
        <p:txBody>
          <a:bodyPr wrap="square">
            <a:spAutoFit/>
          </a:bodyPr>
          <a:lstStyle/>
          <a:p>
            <a:r>
              <a:rPr lang="de-DE" dirty="0" smtClean="0"/>
              <a:t>The </a:t>
            </a:r>
            <a:r>
              <a:rPr lang="de-DE" dirty="0" err="1" smtClean="0"/>
              <a:t>needs</a:t>
            </a:r>
            <a:r>
              <a:rPr lang="de-DE" dirty="0" smtClean="0"/>
              <a:t> </a:t>
            </a:r>
            <a:r>
              <a:rPr lang="de-DE" dirty="0" err="1" smtClean="0"/>
              <a:t>to</a:t>
            </a:r>
            <a:r>
              <a:rPr lang="de-DE" dirty="0" smtClean="0"/>
              <a:t> </a:t>
            </a:r>
            <a:r>
              <a:rPr lang="de-DE" dirty="0" err="1" smtClean="0"/>
              <a:t>provide</a:t>
            </a:r>
            <a:r>
              <a:rPr lang="de-DE" dirty="0" smtClean="0"/>
              <a:t> </a:t>
            </a:r>
            <a:r>
              <a:rPr lang="de-DE" dirty="0" err="1" smtClean="0"/>
              <a:t>strategies</a:t>
            </a:r>
            <a:r>
              <a:rPr lang="de-DE" dirty="0" smtClean="0"/>
              <a:t> </a:t>
            </a:r>
            <a:r>
              <a:rPr lang="de-DE" dirty="0" err="1" smtClean="0"/>
              <a:t>for</a:t>
            </a:r>
            <a:r>
              <a:rPr lang="de-DE" dirty="0" smtClean="0"/>
              <a:t> </a:t>
            </a:r>
            <a:r>
              <a:rPr lang="de-DE" dirty="0" err="1" smtClean="0"/>
              <a:t>prevention</a:t>
            </a:r>
            <a:r>
              <a:rPr lang="de-DE" dirty="0" smtClean="0"/>
              <a:t> </a:t>
            </a:r>
            <a:r>
              <a:rPr lang="de-DE" dirty="0" err="1" smtClean="0"/>
              <a:t>about</a:t>
            </a:r>
            <a:r>
              <a:rPr lang="de-DE" dirty="0" smtClean="0"/>
              <a:t> </a:t>
            </a:r>
            <a:r>
              <a:rPr lang="de-DE" dirty="0" err="1" smtClean="0"/>
              <a:t>work-related</a:t>
            </a:r>
            <a:r>
              <a:rPr lang="de-DE" dirty="0" smtClean="0"/>
              <a:t> stress in Europe</a:t>
            </a:r>
          </a:p>
          <a:p>
            <a:endParaRPr lang="de-DE" dirty="0"/>
          </a:p>
          <a:p>
            <a:r>
              <a:rPr lang="de-DE" sz="1400" dirty="0" smtClean="0"/>
              <a:t>The STREAM </a:t>
            </a:r>
            <a:r>
              <a:rPr lang="de-DE" sz="1400" dirty="0" err="1" smtClean="0"/>
              <a:t>is</a:t>
            </a:r>
            <a:r>
              <a:rPr lang="de-DE" sz="1400" dirty="0" smtClean="0"/>
              <a:t> </a:t>
            </a:r>
            <a:r>
              <a:rPr lang="de-DE" sz="1400" dirty="0" err="1" smtClean="0"/>
              <a:t>linked</a:t>
            </a:r>
            <a:r>
              <a:rPr lang="de-DE" sz="1400" dirty="0" smtClean="0"/>
              <a:t> </a:t>
            </a:r>
            <a:r>
              <a:rPr lang="de-DE" sz="1400" dirty="0" err="1" smtClean="0"/>
              <a:t>to</a:t>
            </a:r>
            <a:r>
              <a:rPr lang="de-DE" sz="1400" dirty="0" smtClean="0"/>
              <a:t> </a:t>
            </a:r>
            <a:r>
              <a:rPr lang="de-DE" sz="1400" dirty="0" err="1" smtClean="0"/>
              <a:t>other</a:t>
            </a:r>
            <a:r>
              <a:rPr lang="de-DE" sz="1400" dirty="0" smtClean="0"/>
              <a:t> </a:t>
            </a:r>
            <a:r>
              <a:rPr lang="de-DE" sz="1400" dirty="0" err="1" smtClean="0"/>
              <a:t>programs</a:t>
            </a:r>
            <a:r>
              <a:rPr lang="de-DE" sz="1400" dirty="0" smtClean="0"/>
              <a:t> </a:t>
            </a:r>
            <a:r>
              <a:rPr lang="de-DE" sz="1400" dirty="0" err="1" smtClean="0"/>
              <a:t>of</a:t>
            </a:r>
            <a:r>
              <a:rPr lang="de-DE" sz="1400" dirty="0" smtClean="0"/>
              <a:t> </a:t>
            </a:r>
            <a:r>
              <a:rPr lang="de-DE" sz="1400" dirty="0" err="1" smtClean="0"/>
              <a:t>the</a:t>
            </a:r>
            <a:r>
              <a:rPr lang="de-DE" sz="1400" dirty="0" smtClean="0"/>
              <a:t> EU, e.g.: </a:t>
            </a:r>
            <a:r>
              <a:rPr lang="de-DE" sz="1400" dirty="0" err="1" smtClean="0"/>
              <a:t>Eurofound</a:t>
            </a:r>
            <a:r>
              <a:rPr lang="de-DE" sz="1400" dirty="0" smtClean="0"/>
              <a:t> </a:t>
            </a:r>
            <a:r>
              <a:rPr lang="de-DE" sz="1400" dirty="0" err="1"/>
              <a:t>and</a:t>
            </a:r>
            <a:r>
              <a:rPr lang="de-DE" sz="1400" dirty="0"/>
              <a:t> EU-OSHA (2014), </a:t>
            </a:r>
            <a:r>
              <a:rPr lang="de-DE" sz="1400" i="1" dirty="0" err="1"/>
              <a:t>Psychosocial</a:t>
            </a:r>
            <a:r>
              <a:rPr lang="de-DE" sz="1400" i="1" dirty="0"/>
              <a:t> </a:t>
            </a:r>
            <a:r>
              <a:rPr lang="de-DE" sz="1400" i="1" dirty="0" err="1"/>
              <a:t>risks</a:t>
            </a:r>
            <a:r>
              <a:rPr lang="de-DE" sz="1400" i="1" dirty="0"/>
              <a:t> in Europe: </a:t>
            </a:r>
            <a:r>
              <a:rPr lang="de-DE" sz="1400" i="1" dirty="0" err="1" smtClean="0"/>
              <a:t>Prevalence</a:t>
            </a:r>
            <a:r>
              <a:rPr lang="de-DE" sz="1400" i="1" dirty="0"/>
              <a:t> </a:t>
            </a:r>
            <a:r>
              <a:rPr lang="en-US" sz="1400" i="1" dirty="0" smtClean="0"/>
              <a:t>and </a:t>
            </a:r>
            <a:r>
              <a:rPr lang="en-US" sz="1400" i="1" dirty="0"/>
              <a:t>strategies for prevention</a:t>
            </a:r>
            <a:r>
              <a:rPr lang="en-US" sz="1400" dirty="0"/>
              <a:t>, Publications Office of the European </a:t>
            </a:r>
            <a:r>
              <a:rPr lang="en-US" sz="1400" dirty="0" smtClean="0"/>
              <a:t>Union, </a:t>
            </a:r>
            <a:r>
              <a:rPr lang="de-DE" sz="1400" dirty="0" smtClean="0"/>
              <a:t>Luxembourg</a:t>
            </a:r>
            <a:r>
              <a:rPr lang="de-DE" sz="1400" dirty="0"/>
              <a:t>.</a:t>
            </a:r>
          </a:p>
        </p:txBody>
      </p:sp>
    </p:spTree>
    <p:extLst>
      <p:ext uri="{BB962C8B-B14F-4D97-AF65-F5344CB8AC3E}">
        <p14:creationId xmlns:p14="http://schemas.microsoft.com/office/powerpoint/2010/main" val="353104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Auszug 7"/>
          <p:cNvSpPr/>
          <p:nvPr/>
        </p:nvSpPr>
        <p:spPr>
          <a:xfrm rot="5400000">
            <a:off x="614450" y="1806478"/>
            <a:ext cx="2812876" cy="4114800"/>
          </a:xfrm>
          <a:prstGeom prst="flowChartExtra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lussdiagramm: Auszug 8"/>
          <p:cNvSpPr/>
          <p:nvPr/>
        </p:nvSpPr>
        <p:spPr>
          <a:xfrm rot="16200000">
            <a:off x="5727018" y="1766356"/>
            <a:ext cx="2812876" cy="4114800"/>
          </a:xfrm>
          <a:prstGeom prst="flowChartExtra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2"/>
          <p:cNvSpPr txBox="1">
            <a:spLocks noChangeArrowheads="1"/>
          </p:cNvSpPr>
          <p:nvPr/>
        </p:nvSpPr>
        <p:spPr>
          <a:xfrm>
            <a:off x="45731" y="3505572"/>
            <a:ext cx="4114800" cy="5715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dirty="0" smtClean="0"/>
              <a:t>Different stress </a:t>
            </a:r>
          </a:p>
          <a:p>
            <a:pPr algn="l"/>
            <a:r>
              <a:rPr lang="de-DE" sz="2000" dirty="0" err="1" smtClean="0"/>
              <a:t>measurement</a:t>
            </a:r>
            <a:r>
              <a:rPr lang="de-DE" sz="2000" dirty="0" smtClean="0"/>
              <a:t> </a:t>
            </a:r>
            <a:r>
              <a:rPr lang="de-DE" sz="2000" dirty="0" err="1" smtClean="0"/>
              <a:t>tools</a:t>
            </a:r>
            <a:endParaRPr lang="de-DE" sz="2000" dirty="0"/>
          </a:p>
        </p:txBody>
      </p:sp>
      <p:sp>
        <p:nvSpPr>
          <p:cNvPr id="5" name="Rectangle 2"/>
          <p:cNvSpPr txBox="1">
            <a:spLocks noChangeArrowheads="1"/>
          </p:cNvSpPr>
          <p:nvPr/>
        </p:nvSpPr>
        <p:spPr>
          <a:xfrm>
            <a:off x="6732240" y="3323595"/>
            <a:ext cx="4114800" cy="1652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dirty="0" smtClean="0"/>
              <a:t>Support in </a:t>
            </a:r>
            <a:r>
              <a:rPr lang="de-DE" sz="2000" dirty="0" err="1" smtClean="0"/>
              <a:t>clinical</a:t>
            </a:r>
            <a:r>
              <a:rPr lang="de-DE" sz="2000" dirty="0" smtClean="0"/>
              <a:t> </a:t>
            </a:r>
          </a:p>
          <a:p>
            <a:pPr algn="l"/>
            <a:r>
              <a:rPr lang="de-DE" sz="2000" dirty="0" err="1" smtClean="0"/>
              <a:t>decision</a:t>
            </a:r>
            <a:r>
              <a:rPr lang="de-DE" sz="2000" dirty="0" smtClean="0"/>
              <a:t> </a:t>
            </a:r>
            <a:r>
              <a:rPr lang="de-DE" sz="2000" dirty="0" err="1" smtClean="0"/>
              <a:t>making</a:t>
            </a:r>
            <a:r>
              <a:rPr lang="de-DE" sz="2000" dirty="0" smtClean="0"/>
              <a:t> on</a:t>
            </a:r>
          </a:p>
          <a:p>
            <a:pPr algn="l"/>
            <a:r>
              <a:rPr lang="de-DE" sz="2000" dirty="0" smtClean="0"/>
              <a:t>Anti-stress-actions </a:t>
            </a:r>
          </a:p>
          <a:p>
            <a:pPr algn="l"/>
            <a:endParaRPr lang="de-DE" sz="2000" dirty="0"/>
          </a:p>
        </p:txBody>
      </p:sp>
      <p:graphicFrame>
        <p:nvGraphicFramePr>
          <p:cNvPr id="11" name="Diagramm 10"/>
          <p:cNvGraphicFramePr/>
          <p:nvPr>
            <p:extLst>
              <p:ext uri="{D42A27DB-BD31-4B8C-83A1-F6EECF244321}">
                <p14:modId xmlns:p14="http://schemas.microsoft.com/office/powerpoint/2010/main" val="2712647393"/>
              </p:ext>
            </p:extLst>
          </p:nvPr>
        </p:nvGraphicFramePr>
        <p:xfrm>
          <a:off x="3167844" y="2891770"/>
          <a:ext cx="2808312"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Gerade Verbindung 12"/>
          <p:cNvCxnSpPr/>
          <p:nvPr/>
        </p:nvCxnSpPr>
        <p:spPr>
          <a:xfrm flipV="1">
            <a:off x="4031940" y="3207841"/>
            <a:ext cx="36004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4752020" y="3207841"/>
            <a:ext cx="504056"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3959932" y="3999929"/>
            <a:ext cx="50405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4752020" y="3999929"/>
            <a:ext cx="43204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4535996" y="3279849"/>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56192" y="4045751"/>
            <a:ext cx="0" cy="458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4031940" y="3863878"/>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4752020" y="3863878"/>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
          <p:cNvSpPr txBox="1">
            <a:spLocks noChangeArrowheads="1"/>
          </p:cNvSpPr>
          <p:nvPr/>
        </p:nvSpPr>
        <p:spPr>
          <a:xfrm>
            <a:off x="2499184" y="5275367"/>
            <a:ext cx="4937720" cy="125502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dirty="0" smtClean="0"/>
              <a:t>Needs </a:t>
            </a:r>
            <a:r>
              <a:rPr lang="de-DE" sz="2000" dirty="0" err="1" smtClean="0"/>
              <a:t>of</a:t>
            </a:r>
            <a:r>
              <a:rPr lang="de-DE" sz="2000" dirty="0" smtClean="0"/>
              <a:t> </a:t>
            </a:r>
            <a:r>
              <a:rPr lang="de-DE" sz="2000" dirty="0" err="1" smtClean="0"/>
              <a:t>the</a:t>
            </a:r>
            <a:r>
              <a:rPr lang="de-DE" sz="2000" dirty="0" smtClean="0"/>
              <a:t> </a:t>
            </a:r>
            <a:r>
              <a:rPr lang="de-DE" sz="2000" dirty="0" err="1" smtClean="0"/>
              <a:t>patients</a:t>
            </a:r>
            <a:r>
              <a:rPr lang="de-DE" sz="2000" dirty="0" smtClean="0"/>
              <a:t> </a:t>
            </a:r>
            <a:r>
              <a:rPr lang="de-DE" sz="2000" dirty="0" err="1" smtClean="0"/>
              <a:t>and</a:t>
            </a:r>
            <a:r>
              <a:rPr lang="de-DE" sz="2000" dirty="0" smtClean="0"/>
              <a:t> </a:t>
            </a:r>
            <a:r>
              <a:rPr lang="de-DE" sz="2000" dirty="0" err="1" smtClean="0"/>
              <a:t>staff</a:t>
            </a:r>
            <a:r>
              <a:rPr lang="de-DE" sz="2000" dirty="0" smtClean="0"/>
              <a:t>:</a:t>
            </a:r>
          </a:p>
          <a:p>
            <a:pPr algn="l"/>
            <a:r>
              <a:rPr lang="de-DE" sz="2000" dirty="0" smtClean="0"/>
              <a:t>„a </a:t>
            </a:r>
            <a:r>
              <a:rPr lang="de-DE" sz="2000" dirty="0" err="1" smtClean="0"/>
              <a:t>safe</a:t>
            </a:r>
            <a:r>
              <a:rPr lang="de-DE" sz="2000" dirty="0" smtClean="0"/>
              <a:t> </a:t>
            </a:r>
            <a:r>
              <a:rPr lang="de-DE" sz="2000" dirty="0" err="1" smtClean="0"/>
              <a:t>and</a:t>
            </a:r>
            <a:r>
              <a:rPr lang="de-DE" sz="2000" dirty="0" smtClean="0"/>
              <a:t> </a:t>
            </a:r>
            <a:r>
              <a:rPr lang="de-DE" sz="2000" dirty="0" err="1" smtClean="0"/>
              <a:t>stressfree</a:t>
            </a:r>
            <a:r>
              <a:rPr lang="de-DE" sz="2000" dirty="0" smtClean="0"/>
              <a:t> </a:t>
            </a:r>
            <a:r>
              <a:rPr lang="de-DE" sz="2000" dirty="0" err="1" smtClean="0"/>
              <a:t>operating</a:t>
            </a:r>
            <a:r>
              <a:rPr lang="de-DE" sz="2000" dirty="0" smtClean="0"/>
              <a:t> </a:t>
            </a:r>
            <a:r>
              <a:rPr lang="de-DE" sz="2000" dirty="0" err="1" smtClean="0"/>
              <a:t>theatre</a:t>
            </a:r>
            <a:r>
              <a:rPr lang="de-DE" sz="2000" dirty="0" smtClean="0"/>
              <a:t>“ </a:t>
            </a:r>
            <a:r>
              <a:rPr lang="de-DE" sz="2000" dirty="0" smtClean="0"/>
              <a:t/>
            </a:r>
            <a:br>
              <a:rPr lang="de-DE" sz="2000" dirty="0" smtClean="0"/>
            </a:br>
            <a:r>
              <a:rPr lang="de-DE" sz="2000" dirty="0" err="1" smtClean="0"/>
              <a:t>based</a:t>
            </a:r>
            <a:r>
              <a:rPr lang="de-DE" sz="2000" dirty="0" smtClean="0"/>
              <a:t> </a:t>
            </a:r>
            <a:r>
              <a:rPr lang="de-DE" sz="2000" dirty="0" smtClean="0"/>
              <a:t>on „</a:t>
            </a:r>
            <a:r>
              <a:rPr lang="de-DE" sz="2000" dirty="0" smtClean="0"/>
              <a:t>non-soft-</a:t>
            </a:r>
            <a:r>
              <a:rPr lang="de-DE" sz="2000" dirty="0" err="1" smtClean="0"/>
              <a:t>measurement</a:t>
            </a:r>
            <a:r>
              <a:rPr lang="de-DE" sz="2000" dirty="0" smtClean="0"/>
              <a:t>-</a:t>
            </a:r>
            <a:r>
              <a:rPr lang="de-DE" sz="2000" dirty="0" err="1" smtClean="0"/>
              <a:t>factors</a:t>
            </a:r>
            <a:r>
              <a:rPr lang="de-DE" sz="2000" dirty="0" smtClean="0"/>
              <a:t>“</a:t>
            </a:r>
            <a:endParaRPr lang="de-DE" sz="2000" dirty="0"/>
          </a:p>
        </p:txBody>
      </p:sp>
      <p:sp>
        <p:nvSpPr>
          <p:cNvPr id="30" name="Rectangle 2"/>
          <p:cNvSpPr txBox="1">
            <a:spLocks noChangeArrowheads="1"/>
          </p:cNvSpPr>
          <p:nvPr/>
        </p:nvSpPr>
        <p:spPr>
          <a:xfrm>
            <a:off x="251520" y="480878"/>
            <a:ext cx="2623120" cy="1651978"/>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u="sng" dirty="0" err="1" smtClean="0"/>
              <a:t>Staff</a:t>
            </a:r>
            <a:endParaRPr lang="de-DE" sz="2000" u="sng" dirty="0" smtClean="0"/>
          </a:p>
          <a:p>
            <a:pPr marL="342900" indent="-342900" algn="l">
              <a:buFontTx/>
              <a:buChar char="-"/>
            </a:pPr>
            <a:r>
              <a:rPr lang="de-DE" sz="2000" dirty="0" err="1" smtClean="0"/>
              <a:t>Better</a:t>
            </a:r>
            <a:r>
              <a:rPr lang="de-DE" sz="2000" dirty="0" smtClean="0"/>
              <a:t> </a:t>
            </a:r>
            <a:r>
              <a:rPr lang="de-DE" sz="2000" dirty="0" err="1" smtClean="0"/>
              <a:t>quality</a:t>
            </a:r>
            <a:r>
              <a:rPr lang="de-DE" sz="2000" dirty="0" smtClean="0"/>
              <a:t> </a:t>
            </a:r>
            <a:r>
              <a:rPr lang="de-DE" sz="2000" dirty="0" err="1" smtClean="0"/>
              <a:t>of</a:t>
            </a:r>
            <a:r>
              <a:rPr lang="de-DE" sz="2000" dirty="0" smtClean="0"/>
              <a:t> </a:t>
            </a:r>
            <a:r>
              <a:rPr lang="de-DE" sz="2000" dirty="0" err="1" smtClean="0"/>
              <a:t>process-outcomes</a:t>
            </a:r>
            <a:r>
              <a:rPr lang="de-DE" sz="2000" dirty="0" smtClean="0"/>
              <a:t> </a:t>
            </a:r>
          </a:p>
          <a:p>
            <a:pPr marL="342900" indent="-342900" algn="l">
              <a:buFontTx/>
              <a:buChar char="-"/>
            </a:pPr>
            <a:r>
              <a:rPr lang="de-DE" sz="2000" dirty="0" err="1" smtClean="0"/>
              <a:t>Improved</a:t>
            </a:r>
            <a:r>
              <a:rPr lang="de-DE" sz="2000" dirty="0" smtClean="0"/>
              <a:t> </a:t>
            </a:r>
            <a:r>
              <a:rPr lang="de-DE" sz="2000" dirty="0" err="1" smtClean="0"/>
              <a:t>occupational</a:t>
            </a:r>
            <a:r>
              <a:rPr lang="de-DE" sz="2000" dirty="0" smtClean="0"/>
              <a:t> </a:t>
            </a:r>
            <a:r>
              <a:rPr lang="de-DE" sz="2000" dirty="0" err="1" smtClean="0"/>
              <a:t>safety</a:t>
            </a:r>
            <a:endParaRPr lang="de-DE" sz="2000" dirty="0" smtClean="0"/>
          </a:p>
          <a:p>
            <a:pPr marL="342900" indent="-342900" algn="l">
              <a:buFontTx/>
              <a:buChar char="-"/>
            </a:pPr>
            <a:r>
              <a:rPr lang="de-DE" sz="2000" dirty="0" err="1"/>
              <a:t>Improved</a:t>
            </a:r>
            <a:r>
              <a:rPr lang="de-DE" sz="2000" dirty="0"/>
              <a:t> </a:t>
            </a:r>
            <a:r>
              <a:rPr lang="de-DE" sz="2000" dirty="0" err="1"/>
              <a:t>teamwork</a:t>
            </a:r>
            <a:endParaRPr lang="de-DE" sz="2000" dirty="0"/>
          </a:p>
          <a:p>
            <a:pPr marL="342900" indent="-342900" algn="l">
              <a:buFontTx/>
              <a:buChar char="-"/>
            </a:pPr>
            <a:r>
              <a:rPr lang="de-DE" sz="2000" dirty="0" err="1"/>
              <a:t>improved</a:t>
            </a:r>
            <a:r>
              <a:rPr lang="de-DE" sz="2000" dirty="0"/>
              <a:t> </a:t>
            </a:r>
            <a:r>
              <a:rPr lang="de-DE" sz="2000" dirty="0" err="1"/>
              <a:t>wellbeeing</a:t>
            </a:r>
            <a:r>
              <a:rPr lang="de-DE" sz="2000" dirty="0"/>
              <a:t> in </a:t>
            </a:r>
            <a:r>
              <a:rPr lang="de-DE" sz="2000" dirty="0" err="1"/>
              <a:t>work</a:t>
            </a:r>
            <a:endParaRPr lang="de-DE" sz="2000" dirty="0"/>
          </a:p>
          <a:p>
            <a:pPr algn="l"/>
            <a:endParaRPr lang="de-DE" sz="2000" dirty="0" smtClean="0"/>
          </a:p>
        </p:txBody>
      </p:sp>
      <p:sp>
        <p:nvSpPr>
          <p:cNvPr id="32" name="Rectangle 2"/>
          <p:cNvSpPr txBox="1">
            <a:spLocks noChangeArrowheads="1"/>
          </p:cNvSpPr>
          <p:nvPr/>
        </p:nvSpPr>
        <p:spPr>
          <a:xfrm>
            <a:off x="3188040" y="483621"/>
            <a:ext cx="2392072" cy="1649234"/>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400" u="sng" dirty="0" err="1" smtClean="0"/>
              <a:t>Patients</a:t>
            </a:r>
            <a:endParaRPr lang="de-DE" sz="1400" u="sng" dirty="0" smtClean="0"/>
          </a:p>
          <a:p>
            <a:pPr marL="342900" indent="-342900" algn="l">
              <a:buFontTx/>
              <a:buChar char="-"/>
            </a:pPr>
            <a:r>
              <a:rPr lang="de-DE" sz="1400" dirty="0" err="1" smtClean="0"/>
              <a:t>Lower</a:t>
            </a:r>
            <a:r>
              <a:rPr lang="de-DE" sz="1400" dirty="0" smtClean="0"/>
              <a:t> </a:t>
            </a:r>
            <a:r>
              <a:rPr lang="de-DE" sz="1400" dirty="0" err="1" smtClean="0"/>
              <a:t>cost</a:t>
            </a:r>
            <a:r>
              <a:rPr lang="de-DE" sz="1400" dirty="0" smtClean="0"/>
              <a:t> due </a:t>
            </a:r>
            <a:r>
              <a:rPr lang="de-DE" sz="1400" dirty="0" err="1" smtClean="0"/>
              <a:t>to</a:t>
            </a:r>
            <a:r>
              <a:rPr lang="de-DE" sz="1400" dirty="0" smtClean="0"/>
              <a:t> </a:t>
            </a:r>
            <a:r>
              <a:rPr lang="de-DE" sz="1400" dirty="0" err="1" smtClean="0"/>
              <a:t>shorter</a:t>
            </a:r>
            <a:r>
              <a:rPr lang="de-DE" sz="1400" dirty="0" smtClean="0"/>
              <a:t> </a:t>
            </a:r>
            <a:r>
              <a:rPr lang="de-DE" sz="1400" dirty="0" err="1" smtClean="0"/>
              <a:t>hospital</a:t>
            </a:r>
            <a:r>
              <a:rPr lang="de-DE" sz="1400" dirty="0" smtClean="0"/>
              <a:t> </a:t>
            </a:r>
            <a:r>
              <a:rPr lang="de-DE" sz="1400" dirty="0" err="1" smtClean="0"/>
              <a:t>stay</a:t>
            </a:r>
            <a:r>
              <a:rPr lang="de-DE" sz="1400" dirty="0" smtClean="0"/>
              <a:t/>
            </a:r>
            <a:br>
              <a:rPr lang="de-DE" sz="1400" dirty="0" smtClean="0"/>
            </a:br>
            <a:r>
              <a:rPr lang="de-DE" sz="1400" dirty="0" err="1" smtClean="0"/>
              <a:t>and</a:t>
            </a:r>
            <a:r>
              <a:rPr lang="de-DE" sz="1400" dirty="0" smtClean="0"/>
              <a:t> </a:t>
            </a:r>
            <a:r>
              <a:rPr lang="de-DE" sz="1400" dirty="0" err="1" smtClean="0"/>
              <a:t>improved</a:t>
            </a:r>
            <a:r>
              <a:rPr lang="de-DE" sz="1400" dirty="0" smtClean="0"/>
              <a:t> </a:t>
            </a:r>
            <a:r>
              <a:rPr lang="de-DE" sz="1400" dirty="0" err="1" smtClean="0"/>
              <a:t>care</a:t>
            </a:r>
            <a:endParaRPr lang="de-DE" sz="1400" dirty="0" smtClean="0"/>
          </a:p>
          <a:p>
            <a:pPr marL="342900" indent="-342900" algn="l">
              <a:buFontTx/>
              <a:buChar char="-"/>
            </a:pPr>
            <a:r>
              <a:rPr lang="de-DE" sz="1400" dirty="0" err="1" smtClean="0"/>
              <a:t>Fewer</a:t>
            </a:r>
            <a:r>
              <a:rPr lang="de-DE" sz="1400" dirty="0" smtClean="0"/>
              <a:t> </a:t>
            </a:r>
            <a:r>
              <a:rPr lang="de-DE" sz="1400" dirty="0" err="1" smtClean="0"/>
              <a:t>work</a:t>
            </a:r>
            <a:r>
              <a:rPr lang="de-DE" sz="1400" dirty="0" smtClean="0"/>
              <a:t> absent </a:t>
            </a:r>
            <a:r>
              <a:rPr lang="de-DE" sz="1400" dirty="0" err="1" smtClean="0"/>
              <a:t>days</a:t>
            </a:r>
            <a:endParaRPr lang="de-DE" sz="1400" dirty="0" smtClean="0"/>
          </a:p>
          <a:p>
            <a:pPr marL="342900" indent="-342900" algn="l">
              <a:buFontTx/>
              <a:buChar char="-"/>
            </a:pPr>
            <a:r>
              <a:rPr lang="de-DE" sz="1400" dirty="0" err="1" smtClean="0"/>
              <a:t>Improved</a:t>
            </a:r>
            <a:r>
              <a:rPr lang="de-DE" sz="1400" dirty="0" smtClean="0"/>
              <a:t> </a:t>
            </a:r>
            <a:r>
              <a:rPr lang="en-US" sz="1400" dirty="0" smtClean="0"/>
              <a:t>emotional, functional, personal, situational coping</a:t>
            </a:r>
            <a:endParaRPr lang="de-DE" sz="1400" dirty="0" smtClean="0"/>
          </a:p>
        </p:txBody>
      </p:sp>
      <p:sp>
        <p:nvSpPr>
          <p:cNvPr id="33" name="Rectangle 2"/>
          <p:cNvSpPr txBox="1">
            <a:spLocks noChangeArrowheads="1"/>
          </p:cNvSpPr>
          <p:nvPr/>
        </p:nvSpPr>
        <p:spPr>
          <a:xfrm>
            <a:off x="6300192" y="480877"/>
            <a:ext cx="2681858" cy="1651978"/>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u="sng" dirty="0" smtClean="0"/>
              <a:t>Public</a:t>
            </a:r>
            <a:endParaRPr lang="de-DE" sz="2000" u="sng" dirty="0" smtClean="0"/>
          </a:p>
          <a:p>
            <a:pPr marL="342900" indent="-342900" algn="l">
              <a:buFontTx/>
              <a:buChar char="-"/>
            </a:pPr>
            <a:r>
              <a:rPr lang="de-DE" sz="2000" dirty="0" err="1" smtClean="0"/>
              <a:t>Lower</a:t>
            </a:r>
            <a:r>
              <a:rPr lang="de-DE" sz="2000" dirty="0" smtClean="0"/>
              <a:t> </a:t>
            </a:r>
            <a:r>
              <a:rPr lang="de-DE" sz="2000" dirty="0" err="1" smtClean="0"/>
              <a:t>cost</a:t>
            </a:r>
            <a:r>
              <a:rPr lang="de-DE" sz="2000" dirty="0" smtClean="0"/>
              <a:t> due </a:t>
            </a:r>
            <a:r>
              <a:rPr lang="de-DE" sz="2000" dirty="0" err="1" smtClean="0"/>
              <a:t>to</a:t>
            </a:r>
            <a:r>
              <a:rPr lang="de-DE" sz="2000" dirty="0" smtClean="0"/>
              <a:t> </a:t>
            </a:r>
            <a:r>
              <a:rPr lang="de-DE" sz="2000" dirty="0" err="1" smtClean="0"/>
              <a:t>reduce</a:t>
            </a:r>
            <a:r>
              <a:rPr lang="de-DE" sz="2000" dirty="0" smtClean="0"/>
              <a:t> in absent </a:t>
            </a:r>
            <a:r>
              <a:rPr lang="de-DE" sz="2000" dirty="0" err="1" smtClean="0"/>
              <a:t>days</a:t>
            </a:r>
            <a:endParaRPr lang="de-DE" sz="2000" dirty="0" smtClean="0"/>
          </a:p>
          <a:p>
            <a:pPr marL="342900" indent="-342900" algn="l">
              <a:buFontTx/>
              <a:buChar char="-"/>
            </a:pPr>
            <a:r>
              <a:rPr lang="de-DE" sz="2000" dirty="0" err="1"/>
              <a:t>Increased</a:t>
            </a:r>
            <a:r>
              <a:rPr lang="de-DE" sz="2000" dirty="0"/>
              <a:t> </a:t>
            </a:r>
            <a:r>
              <a:rPr lang="de-DE" sz="2000" dirty="0" err="1"/>
              <a:t>cost</a:t>
            </a:r>
            <a:r>
              <a:rPr lang="de-DE" sz="2000" dirty="0"/>
              <a:t> </a:t>
            </a:r>
            <a:r>
              <a:rPr lang="de-DE" sz="2000" dirty="0" err="1"/>
              <a:t>effectiveness</a:t>
            </a:r>
            <a:r>
              <a:rPr lang="de-DE" sz="2000" dirty="0"/>
              <a:t> due </a:t>
            </a:r>
            <a:r>
              <a:rPr lang="de-DE" sz="2000" dirty="0" err="1"/>
              <a:t>to</a:t>
            </a:r>
            <a:r>
              <a:rPr lang="de-DE" sz="2000" dirty="0"/>
              <a:t> </a:t>
            </a:r>
            <a:br>
              <a:rPr lang="de-DE" sz="2000" dirty="0"/>
            </a:br>
            <a:r>
              <a:rPr lang="de-DE" sz="2000" dirty="0" err="1"/>
              <a:t>automatical</a:t>
            </a:r>
            <a:r>
              <a:rPr lang="de-DE" sz="2000" dirty="0"/>
              <a:t> </a:t>
            </a:r>
            <a:r>
              <a:rPr lang="de-DE" sz="2000" dirty="0" err="1"/>
              <a:t>wireless</a:t>
            </a:r>
            <a:r>
              <a:rPr lang="de-DE" sz="2000" dirty="0"/>
              <a:t> </a:t>
            </a:r>
            <a:r>
              <a:rPr lang="de-DE" sz="2000" dirty="0" err="1"/>
              <a:t>dataprocessing</a:t>
            </a:r>
            <a:r>
              <a:rPr lang="de-DE" sz="2000" dirty="0"/>
              <a:t> </a:t>
            </a:r>
            <a:r>
              <a:rPr lang="de-DE" sz="2000" dirty="0" err="1"/>
              <a:t>and</a:t>
            </a:r>
            <a:r>
              <a:rPr lang="de-DE" sz="2000" dirty="0"/>
              <a:t/>
            </a:r>
            <a:br>
              <a:rPr lang="de-DE" sz="2000" dirty="0"/>
            </a:br>
            <a:r>
              <a:rPr lang="de-DE" sz="2000" dirty="0" err="1"/>
              <a:t>integrated</a:t>
            </a:r>
            <a:r>
              <a:rPr lang="de-DE" sz="2000" dirty="0"/>
              <a:t> </a:t>
            </a:r>
            <a:r>
              <a:rPr lang="de-DE" sz="2000" dirty="0" err="1"/>
              <a:t>solution</a:t>
            </a:r>
            <a:r>
              <a:rPr lang="de-DE" sz="2000" dirty="0"/>
              <a:t> </a:t>
            </a:r>
          </a:p>
        </p:txBody>
      </p:sp>
      <p:sp>
        <p:nvSpPr>
          <p:cNvPr id="34" name="Rectangle 2"/>
          <p:cNvSpPr txBox="1">
            <a:spLocks noChangeArrowheads="1"/>
          </p:cNvSpPr>
          <p:nvPr/>
        </p:nvSpPr>
        <p:spPr>
          <a:xfrm>
            <a:off x="2759484" y="2042091"/>
            <a:ext cx="3275404" cy="128150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400" u="sng" dirty="0" smtClean="0"/>
              <a:t>Common</a:t>
            </a:r>
            <a:endParaRPr lang="de-DE" sz="1400" u="sng" dirty="0" smtClean="0"/>
          </a:p>
          <a:p>
            <a:pPr marL="342900" indent="-342900" algn="l">
              <a:buFontTx/>
              <a:buChar char="-"/>
            </a:pPr>
            <a:r>
              <a:rPr lang="de-DE" sz="1400" dirty="0" smtClean="0"/>
              <a:t>Quality </a:t>
            </a:r>
            <a:r>
              <a:rPr lang="de-DE" sz="1400" dirty="0" err="1" smtClean="0"/>
              <a:t>of</a:t>
            </a:r>
            <a:r>
              <a:rPr lang="de-DE" sz="1400" dirty="0" smtClean="0"/>
              <a:t> </a:t>
            </a:r>
            <a:r>
              <a:rPr lang="de-DE" sz="1400" dirty="0" err="1" smtClean="0"/>
              <a:t>care</a:t>
            </a:r>
            <a:r>
              <a:rPr lang="de-DE" sz="1400" dirty="0" smtClean="0"/>
              <a:t> </a:t>
            </a:r>
            <a:r>
              <a:rPr lang="de-DE" sz="1400" dirty="0" err="1" smtClean="0"/>
              <a:t>treatment</a:t>
            </a:r>
            <a:r>
              <a:rPr lang="de-DE" sz="1400" dirty="0" smtClean="0"/>
              <a:t> </a:t>
            </a:r>
            <a:r>
              <a:rPr lang="de-DE" sz="1400" dirty="0" err="1" smtClean="0"/>
              <a:t>improves</a:t>
            </a:r>
            <a:endParaRPr lang="de-DE" sz="1400" dirty="0" smtClean="0"/>
          </a:p>
          <a:p>
            <a:pPr marL="342900" indent="-342900" algn="l">
              <a:buFontTx/>
              <a:buChar char="-"/>
            </a:pPr>
            <a:r>
              <a:rPr lang="de-DE" sz="1400" dirty="0" err="1"/>
              <a:t>Increased</a:t>
            </a:r>
            <a:r>
              <a:rPr lang="de-DE" sz="1400" dirty="0"/>
              <a:t> stress </a:t>
            </a:r>
            <a:r>
              <a:rPr lang="de-DE" sz="1400" dirty="0" err="1"/>
              <a:t>related</a:t>
            </a:r>
            <a:r>
              <a:rPr lang="de-DE" sz="1400" dirty="0"/>
              <a:t> </a:t>
            </a:r>
            <a:r>
              <a:rPr lang="de-DE" sz="1400" dirty="0" err="1" smtClean="0"/>
              <a:t>knowledge</a:t>
            </a:r>
            <a:endParaRPr lang="de-DE" sz="1400" dirty="0" smtClean="0"/>
          </a:p>
          <a:p>
            <a:pPr marL="342900" indent="-342900" algn="l">
              <a:buFontTx/>
              <a:buChar char="-"/>
            </a:pPr>
            <a:r>
              <a:rPr lang="de-DE" sz="1400" dirty="0" smtClean="0"/>
              <a:t>anti-stress-actions </a:t>
            </a:r>
            <a:r>
              <a:rPr lang="de-DE" sz="1400" dirty="0" err="1" smtClean="0"/>
              <a:t>to</a:t>
            </a:r>
            <a:r>
              <a:rPr lang="de-DE" sz="1400" dirty="0" smtClean="0"/>
              <a:t> </a:t>
            </a:r>
            <a:r>
              <a:rPr lang="de-DE" sz="1400" dirty="0" err="1" smtClean="0"/>
              <a:t>prevent</a:t>
            </a:r>
            <a:endParaRPr lang="de-DE" sz="1400" dirty="0" smtClean="0"/>
          </a:p>
        </p:txBody>
      </p:sp>
      <p:sp>
        <p:nvSpPr>
          <p:cNvPr id="2" name="Rechteck 1"/>
          <p:cNvSpPr/>
          <p:nvPr/>
        </p:nvSpPr>
        <p:spPr>
          <a:xfrm>
            <a:off x="3810680" y="116632"/>
            <a:ext cx="1109663" cy="369332"/>
          </a:xfrm>
          <a:prstGeom prst="rect">
            <a:avLst/>
          </a:prstGeom>
        </p:spPr>
        <p:txBody>
          <a:bodyPr wrap="none">
            <a:spAutoFit/>
          </a:bodyPr>
          <a:lstStyle/>
          <a:p>
            <a:r>
              <a:rPr lang="de-DE" u="sng" dirty="0" err="1"/>
              <a:t>outcomes</a:t>
            </a:r>
            <a:endParaRPr lang="de-DE" dirty="0"/>
          </a:p>
        </p:txBody>
      </p:sp>
      <p:sp>
        <p:nvSpPr>
          <p:cNvPr id="23" name="Rechteck 22"/>
          <p:cNvSpPr/>
          <p:nvPr/>
        </p:nvSpPr>
        <p:spPr>
          <a:xfrm>
            <a:off x="575651" y="4266679"/>
            <a:ext cx="173533" cy="20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Gleichschenkliges Dreieck 23"/>
          <p:cNvSpPr/>
          <p:nvPr/>
        </p:nvSpPr>
        <p:spPr>
          <a:xfrm>
            <a:off x="971606" y="4150440"/>
            <a:ext cx="173533" cy="3316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aute 24"/>
          <p:cNvSpPr/>
          <p:nvPr/>
        </p:nvSpPr>
        <p:spPr>
          <a:xfrm>
            <a:off x="1302780" y="4218961"/>
            <a:ext cx="260300" cy="2901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147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3" descr="C:\Users\Tatiana Bauer\Documents\Operating Ro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21" y="4948094"/>
            <a:ext cx="2328086" cy="17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274786" y="120369"/>
            <a:ext cx="7488832" cy="758892"/>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u="sng" dirty="0" err="1" smtClean="0"/>
              <a:t>What</a:t>
            </a:r>
            <a:r>
              <a:rPr lang="de-DE" sz="2800" u="sng" dirty="0" smtClean="0"/>
              <a:t> </a:t>
            </a:r>
            <a:r>
              <a:rPr lang="de-DE" sz="2800" u="sng" dirty="0" err="1" smtClean="0"/>
              <a:t>does</a:t>
            </a:r>
            <a:r>
              <a:rPr lang="de-DE" sz="2800" u="sng" dirty="0" smtClean="0"/>
              <a:t> </a:t>
            </a:r>
            <a:r>
              <a:rPr lang="de-DE" sz="2800" u="sng" dirty="0" err="1" smtClean="0"/>
              <a:t>the</a:t>
            </a:r>
            <a:r>
              <a:rPr lang="de-DE" sz="2800" u="sng" dirty="0" smtClean="0"/>
              <a:t> </a:t>
            </a:r>
            <a:r>
              <a:rPr lang="de-DE" sz="2800" u="sng" dirty="0" err="1" smtClean="0"/>
              <a:t>current</a:t>
            </a:r>
            <a:r>
              <a:rPr lang="de-DE" sz="2800" u="sng" dirty="0" smtClean="0"/>
              <a:t> </a:t>
            </a:r>
            <a:r>
              <a:rPr lang="de-DE" sz="2800" u="sng" dirty="0" err="1" smtClean="0"/>
              <a:t>situation</a:t>
            </a:r>
            <a:r>
              <a:rPr lang="de-DE" sz="2800" u="sng" dirty="0" smtClean="0"/>
              <a:t> </a:t>
            </a:r>
            <a:r>
              <a:rPr lang="de-DE" sz="2800" u="sng" dirty="0" err="1" smtClean="0"/>
              <a:t>mean</a:t>
            </a:r>
            <a:r>
              <a:rPr lang="de-DE" sz="2800" u="sng" dirty="0" smtClean="0"/>
              <a:t> </a:t>
            </a:r>
            <a:r>
              <a:rPr lang="de-DE" sz="2800" u="sng" dirty="0" err="1" smtClean="0"/>
              <a:t>for</a:t>
            </a:r>
            <a:r>
              <a:rPr lang="de-DE" sz="2800" u="sng" dirty="0" smtClean="0"/>
              <a:t> </a:t>
            </a:r>
            <a:r>
              <a:rPr lang="de-DE" sz="2800" u="sng" dirty="0" err="1" smtClean="0"/>
              <a:t>our</a:t>
            </a:r>
            <a:r>
              <a:rPr lang="de-DE" sz="2800" u="sng" dirty="0" smtClean="0"/>
              <a:t> </a:t>
            </a:r>
            <a:r>
              <a:rPr lang="de-DE" sz="2800" u="sng" dirty="0" err="1" smtClean="0"/>
              <a:t>pourchasing</a:t>
            </a:r>
            <a:r>
              <a:rPr lang="de-DE" sz="2800" u="sng" dirty="0" smtClean="0"/>
              <a:t>?</a:t>
            </a:r>
          </a:p>
          <a:p>
            <a:pPr algn="l"/>
            <a:endParaRPr lang="de-DE" sz="2000" u="sng" dirty="0"/>
          </a:p>
          <a:p>
            <a:pPr algn="l"/>
            <a:r>
              <a:rPr lang="de-DE" sz="2000" u="sng" dirty="0" smtClean="0"/>
              <a:t> </a:t>
            </a:r>
            <a:endParaRPr lang="de-DE" sz="2000" dirty="0"/>
          </a:p>
        </p:txBody>
      </p:sp>
      <p:sp>
        <p:nvSpPr>
          <p:cNvPr id="5" name="Rechteck 4"/>
          <p:cNvSpPr/>
          <p:nvPr/>
        </p:nvSpPr>
        <p:spPr>
          <a:xfrm>
            <a:off x="539552" y="1443608"/>
            <a:ext cx="2880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leichschenkliges Dreieck 5"/>
          <p:cNvSpPr/>
          <p:nvPr/>
        </p:nvSpPr>
        <p:spPr>
          <a:xfrm>
            <a:off x="539552" y="2091680"/>
            <a:ext cx="288032"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aute 6"/>
          <p:cNvSpPr/>
          <p:nvPr/>
        </p:nvSpPr>
        <p:spPr>
          <a:xfrm>
            <a:off x="506840" y="2919772"/>
            <a:ext cx="432048" cy="50405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p:cNvCxnSpPr/>
          <p:nvPr/>
        </p:nvCxnSpPr>
        <p:spPr>
          <a:xfrm>
            <a:off x="1082904" y="1623628"/>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1082904" y="2390212"/>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1089076" y="3171800"/>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1619672" y="1425606"/>
            <a:ext cx="720080" cy="7560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 </a:t>
            </a:r>
            <a:r>
              <a:rPr lang="de-DE" sz="2000" u="sng" dirty="0" smtClean="0"/>
              <a:t> </a:t>
            </a:r>
            <a:endParaRPr lang="de-DE" sz="2000" dirty="0"/>
          </a:p>
        </p:txBody>
      </p:sp>
      <p:sp>
        <p:nvSpPr>
          <p:cNvPr id="13" name="Rectangle 2"/>
          <p:cNvSpPr txBox="1">
            <a:spLocks noChangeArrowheads="1"/>
          </p:cNvSpPr>
          <p:nvPr/>
        </p:nvSpPr>
        <p:spPr>
          <a:xfrm>
            <a:off x="1625824" y="2181690"/>
            <a:ext cx="720080" cy="7560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a:t>
            </a:r>
            <a:r>
              <a:rPr lang="de-DE" sz="2000" u="sng" dirty="0" smtClean="0"/>
              <a:t> </a:t>
            </a:r>
            <a:endParaRPr lang="de-DE" sz="2000" dirty="0"/>
          </a:p>
        </p:txBody>
      </p:sp>
      <p:sp>
        <p:nvSpPr>
          <p:cNvPr id="14" name="Rectangle 2"/>
          <p:cNvSpPr txBox="1">
            <a:spLocks noChangeArrowheads="1"/>
          </p:cNvSpPr>
          <p:nvPr/>
        </p:nvSpPr>
        <p:spPr>
          <a:xfrm>
            <a:off x="1635264" y="2919772"/>
            <a:ext cx="720080" cy="7560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a:t>
            </a:r>
            <a:r>
              <a:rPr lang="de-DE" sz="2000" u="sng" dirty="0" smtClean="0"/>
              <a:t> </a:t>
            </a:r>
            <a:endParaRPr lang="de-DE" sz="2000" dirty="0"/>
          </a:p>
        </p:txBody>
      </p:sp>
      <p:sp>
        <p:nvSpPr>
          <p:cNvPr id="15" name="Rectangle 2"/>
          <p:cNvSpPr txBox="1">
            <a:spLocks noChangeArrowheads="1"/>
          </p:cNvSpPr>
          <p:nvPr/>
        </p:nvSpPr>
        <p:spPr>
          <a:xfrm>
            <a:off x="4340364" y="2019622"/>
            <a:ext cx="863704" cy="216028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 </a:t>
            </a:r>
            <a:r>
              <a:rPr lang="de-DE" sz="3000" b="1" dirty="0" smtClean="0">
                <a:sym typeface="Webdings"/>
              </a:rPr>
              <a:t>  </a:t>
            </a:r>
            <a:br>
              <a:rPr lang="de-DE" sz="3000" b="1" dirty="0" smtClean="0">
                <a:sym typeface="Webdings"/>
              </a:rPr>
            </a:br>
            <a:r>
              <a:rPr lang="de-DE" sz="3000" b="1" dirty="0" smtClean="0">
                <a:sym typeface="Webdings"/>
              </a:rPr>
              <a:t>   </a:t>
            </a:r>
            <a:r>
              <a:rPr lang="de-DE" sz="3000" b="1" dirty="0" smtClean="0"/>
              <a:t> </a:t>
            </a:r>
            <a:r>
              <a:rPr lang="de-DE" sz="2000" u="sng" dirty="0" smtClean="0"/>
              <a:t> </a:t>
            </a:r>
            <a:endParaRPr lang="de-DE" sz="2000" dirty="0"/>
          </a:p>
        </p:txBody>
      </p:sp>
      <p:sp>
        <p:nvSpPr>
          <p:cNvPr id="18" name="Rectangle 2"/>
          <p:cNvSpPr txBox="1">
            <a:spLocks noChangeArrowheads="1"/>
          </p:cNvSpPr>
          <p:nvPr/>
        </p:nvSpPr>
        <p:spPr>
          <a:xfrm>
            <a:off x="1772072" y="1578006"/>
            <a:ext cx="720080" cy="7560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 </a:t>
            </a:r>
            <a:r>
              <a:rPr lang="de-DE" sz="2000" u="sng" dirty="0" smtClean="0"/>
              <a:t> </a:t>
            </a:r>
            <a:endParaRPr lang="de-DE" sz="2000" dirty="0"/>
          </a:p>
        </p:txBody>
      </p:sp>
      <p:sp>
        <p:nvSpPr>
          <p:cNvPr id="19" name="Rectangle 2"/>
          <p:cNvSpPr txBox="1">
            <a:spLocks noChangeArrowheads="1"/>
          </p:cNvSpPr>
          <p:nvPr/>
        </p:nvSpPr>
        <p:spPr>
          <a:xfrm>
            <a:off x="1778224" y="2334090"/>
            <a:ext cx="720080" cy="7560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a:t>
            </a:r>
            <a:r>
              <a:rPr lang="de-DE" sz="2000" u="sng" dirty="0" smtClean="0"/>
              <a:t> </a:t>
            </a:r>
            <a:endParaRPr lang="de-DE" sz="2000" dirty="0"/>
          </a:p>
        </p:txBody>
      </p:sp>
      <p:sp>
        <p:nvSpPr>
          <p:cNvPr id="20" name="Rectangle 2"/>
          <p:cNvSpPr txBox="1">
            <a:spLocks noChangeArrowheads="1"/>
          </p:cNvSpPr>
          <p:nvPr/>
        </p:nvSpPr>
        <p:spPr>
          <a:xfrm>
            <a:off x="1787664" y="3072172"/>
            <a:ext cx="720080" cy="7560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a:t>
            </a:r>
            <a:r>
              <a:rPr lang="de-DE" sz="2000" u="sng" dirty="0" smtClean="0"/>
              <a:t> </a:t>
            </a:r>
            <a:endParaRPr lang="de-DE" sz="2000" dirty="0"/>
          </a:p>
        </p:txBody>
      </p:sp>
      <p:sp>
        <p:nvSpPr>
          <p:cNvPr id="21" name="Rectangle 2"/>
          <p:cNvSpPr txBox="1">
            <a:spLocks noChangeArrowheads="1"/>
          </p:cNvSpPr>
          <p:nvPr/>
        </p:nvSpPr>
        <p:spPr>
          <a:xfrm>
            <a:off x="1924472" y="1371600"/>
            <a:ext cx="720080" cy="7560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 </a:t>
            </a:r>
            <a:r>
              <a:rPr lang="de-DE" sz="2000" u="sng" dirty="0" smtClean="0"/>
              <a:t> </a:t>
            </a:r>
            <a:endParaRPr lang="de-DE" sz="2000" dirty="0"/>
          </a:p>
        </p:txBody>
      </p:sp>
      <p:sp>
        <p:nvSpPr>
          <p:cNvPr id="22" name="Rectangle 2"/>
          <p:cNvSpPr txBox="1">
            <a:spLocks noChangeArrowheads="1"/>
          </p:cNvSpPr>
          <p:nvPr/>
        </p:nvSpPr>
        <p:spPr>
          <a:xfrm>
            <a:off x="1930624" y="2127684"/>
            <a:ext cx="720080" cy="7560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a:t>
            </a:r>
            <a:r>
              <a:rPr lang="de-DE" sz="2000" u="sng" dirty="0" smtClean="0"/>
              <a:t> </a:t>
            </a:r>
            <a:endParaRPr lang="de-DE" sz="2000" dirty="0"/>
          </a:p>
        </p:txBody>
      </p:sp>
      <p:sp>
        <p:nvSpPr>
          <p:cNvPr id="23" name="Rectangle 2"/>
          <p:cNvSpPr txBox="1">
            <a:spLocks noChangeArrowheads="1"/>
          </p:cNvSpPr>
          <p:nvPr/>
        </p:nvSpPr>
        <p:spPr>
          <a:xfrm>
            <a:off x="1940064" y="2865766"/>
            <a:ext cx="720080" cy="7560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a:t>
            </a:r>
            <a:r>
              <a:rPr lang="de-DE" sz="2000" u="sng" dirty="0" smtClean="0"/>
              <a:t> </a:t>
            </a:r>
            <a:endParaRPr lang="de-DE" sz="2000" dirty="0"/>
          </a:p>
        </p:txBody>
      </p:sp>
      <p:sp>
        <p:nvSpPr>
          <p:cNvPr id="24" name="Rechteck 23"/>
          <p:cNvSpPr/>
          <p:nvPr/>
        </p:nvSpPr>
        <p:spPr>
          <a:xfrm>
            <a:off x="3452584" y="1469994"/>
            <a:ext cx="2880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Gleichschenkliges Dreieck 24"/>
          <p:cNvSpPr/>
          <p:nvPr/>
        </p:nvSpPr>
        <p:spPr>
          <a:xfrm>
            <a:off x="3452584" y="2118066"/>
            <a:ext cx="288032"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aute 25"/>
          <p:cNvSpPr/>
          <p:nvPr/>
        </p:nvSpPr>
        <p:spPr>
          <a:xfrm>
            <a:off x="3419872" y="2946158"/>
            <a:ext cx="432048" cy="50405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 Verbindung mit Pfeil 26"/>
          <p:cNvCxnSpPr/>
          <p:nvPr/>
        </p:nvCxnSpPr>
        <p:spPr>
          <a:xfrm>
            <a:off x="2516892" y="1659632"/>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2516892" y="2426216"/>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2523064" y="3207804"/>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2"/>
          <p:cNvSpPr txBox="1">
            <a:spLocks noChangeArrowheads="1"/>
          </p:cNvSpPr>
          <p:nvPr/>
        </p:nvSpPr>
        <p:spPr>
          <a:xfrm>
            <a:off x="3451096" y="1587526"/>
            <a:ext cx="1696968" cy="86419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solidFill>
                  <a:srgbClr val="FF0000"/>
                </a:solidFill>
                <a:sym typeface="Webdings"/>
              </a:rPr>
              <a:t></a:t>
            </a:r>
            <a:endParaRPr lang="de-DE" sz="2000" dirty="0">
              <a:solidFill>
                <a:srgbClr val="FF0000"/>
              </a:solidFill>
            </a:endParaRPr>
          </a:p>
        </p:txBody>
      </p:sp>
      <p:sp>
        <p:nvSpPr>
          <p:cNvPr id="39" name="Rectangle 2"/>
          <p:cNvSpPr txBox="1">
            <a:spLocks noChangeArrowheads="1"/>
          </p:cNvSpPr>
          <p:nvPr/>
        </p:nvSpPr>
        <p:spPr>
          <a:xfrm>
            <a:off x="3491880" y="2523728"/>
            <a:ext cx="1696968" cy="86419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solidFill>
                  <a:srgbClr val="FF0000"/>
                </a:solidFill>
                <a:sym typeface="Webdings"/>
              </a:rPr>
              <a:t></a:t>
            </a:r>
            <a:endParaRPr lang="de-DE" sz="2000" dirty="0">
              <a:solidFill>
                <a:srgbClr val="FF0000"/>
              </a:solidFill>
            </a:endParaRPr>
          </a:p>
        </p:txBody>
      </p:sp>
      <p:cxnSp>
        <p:nvCxnSpPr>
          <p:cNvPr id="40" name="Gerade Verbindung mit Pfeil 39"/>
          <p:cNvCxnSpPr/>
          <p:nvPr/>
        </p:nvCxnSpPr>
        <p:spPr>
          <a:xfrm>
            <a:off x="4971688" y="1572874"/>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a:off x="4971688" y="2339458"/>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4977860" y="3121046"/>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2"/>
          <p:cNvSpPr txBox="1">
            <a:spLocks noChangeArrowheads="1"/>
          </p:cNvSpPr>
          <p:nvPr/>
        </p:nvSpPr>
        <p:spPr>
          <a:xfrm>
            <a:off x="5738844" y="1258779"/>
            <a:ext cx="3427951" cy="4005261"/>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200" b="1" dirty="0" smtClean="0">
                <a:solidFill>
                  <a:srgbClr val="FF0000"/>
                </a:solidFill>
                <a:sym typeface="Webdings"/>
              </a:rPr>
              <a:t>1. </a:t>
            </a:r>
            <a:r>
              <a:rPr lang="de-DE" sz="2200" b="1" dirty="0" err="1" smtClean="0">
                <a:solidFill>
                  <a:srgbClr val="FF0000"/>
                </a:solidFill>
                <a:sym typeface="Webdings"/>
              </a:rPr>
              <a:t>missing</a:t>
            </a:r>
            <a:r>
              <a:rPr lang="de-DE" sz="2200" b="1" dirty="0" smtClean="0">
                <a:solidFill>
                  <a:srgbClr val="FF0000"/>
                </a:solidFill>
                <a:sym typeface="Webdings"/>
              </a:rPr>
              <a:t> </a:t>
            </a:r>
            <a:r>
              <a:rPr lang="de-DE" sz="2200" b="1" dirty="0" err="1" smtClean="0">
                <a:solidFill>
                  <a:srgbClr val="FF0000"/>
                </a:solidFill>
                <a:sym typeface="Webdings"/>
              </a:rPr>
              <a:t>data</a:t>
            </a:r>
            <a:endParaRPr lang="de-DE" sz="2200" b="1" dirty="0" smtClean="0">
              <a:solidFill>
                <a:srgbClr val="FF0000"/>
              </a:solidFill>
              <a:sym typeface="Webdings"/>
            </a:endParaRPr>
          </a:p>
          <a:p>
            <a:pPr marL="457200" indent="-457200" algn="l">
              <a:buAutoNum type="arabicPeriod"/>
            </a:pPr>
            <a:endParaRPr lang="de-DE" sz="2200" b="1" dirty="0" smtClean="0">
              <a:solidFill>
                <a:srgbClr val="FF0000"/>
              </a:solidFill>
              <a:sym typeface="Webdings"/>
            </a:endParaRPr>
          </a:p>
          <a:p>
            <a:pPr algn="l"/>
            <a:r>
              <a:rPr lang="de-DE" sz="2200" b="1" dirty="0" smtClean="0">
                <a:solidFill>
                  <a:srgbClr val="FF0000"/>
                </a:solidFill>
                <a:sym typeface="Webdings"/>
              </a:rPr>
              <a:t>2. </a:t>
            </a:r>
            <a:r>
              <a:rPr lang="de-DE" sz="2200" b="1" dirty="0" err="1" smtClean="0">
                <a:solidFill>
                  <a:srgbClr val="FF0000"/>
                </a:solidFill>
                <a:sym typeface="Webdings"/>
              </a:rPr>
              <a:t>no</a:t>
            </a:r>
            <a:r>
              <a:rPr lang="de-DE" sz="2200" b="1" dirty="0" smtClean="0">
                <a:solidFill>
                  <a:srgbClr val="FF0000"/>
                </a:solidFill>
                <a:sym typeface="Webdings"/>
              </a:rPr>
              <a:t> </a:t>
            </a:r>
            <a:r>
              <a:rPr lang="de-DE" sz="2200" b="1" dirty="0" err="1" smtClean="0">
                <a:solidFill>
                  <a:srgbClr val="FF0000"/>
                </a:solidFill>
                <a:sym typeface="Webdings"/>
              </a:rPr>
              <a:t>adaption</a:t>
            </a:r>
            <a:r>
              <a:rPr lang="de-DE" sz="2200" b="1" dirty="0" smtClean="0">
                <a:solidFill>
                  <a:srgbClr val="FF0000"/>
                </a:solidFill>
                <a:sym typeface="Webdings"/>
              </a:rPr>
              <a:t> </a:t>
            </a:r>
            <a:br>
              <a:rPr lang="de-DE" sz="2200" b="1" dirty="0" smtClean="0">
                <a:solidFill>
                  <a:srgbClr val="FF0000"/>
                </a:solidFill>
                <a:sym typeface="Webdings"/>
              </a:rPr>
            </a:br>
            <a:r>
              <a:rPr lang="de-DE" sz="2200" b="1" dirty="0" smtClean="0">
                <a:solidFill>
                  <a:srgbClr val="FF0000"/>
                </a:solidFill>
                <a:sym typeface="Webdings"/>
              </a:rPr>
              <a:t>     in </a:t>
            </a:r>
            <a:r>
              <a:rPr lang="de-DE" sz="2200" b="1" dirty="0" err="1" smtClean="0">
                <a:solidFill>
                  <a:srgbClr val="FF0000"/>
                </a:solidFill>
                <a:sym typeface="Webdings"/>
              </a:rPr>
              <a:t>the</a:t>
            </a:r>
            <a:r>
              <a:rPr lang="de-DE" sz="2200" b="1" dirty="0" smtClean="0">
                <a:solidFill>
                  <a:srgbClr val="FF0000"/>
                </a:solidFill>
                <a:sym typeface="Webdings"/>
              </a:rPr>
              <a:t> </a:t>
            </a:r>
            <a:r>
              <a:rPr lang="de-DE" sz="2200" b="1" dirty="0" err="1" smtClean="0">
                <a:solidFill>
                  <a:srgbClr val="FF0000"/>
                </a:solidFill>
                <a:sym typeface="Webdings"/>
              </a:rPr>
              <a:t>applied</a:t>
            </a:r>
            <a:r>
              <a:rPr lang="de-DE" sz="2200" b="1" dirty="0" smtClean="0">
                <a:solidFill>
                  <a:srgbClr val="FF0000"/>
                </a:solidFill>
                <a:sym typeface="Webdings"/>
              </a:rPr>
              <a:t> </a:t>
            </a:r>
            <a:r>
              <a:rPr lang="de-DE" sz="2200" b="1" dirty="0" err="1" smtClean="0">
                <a:solidFill>
                  <a:srgbClr val="FF0000"/>
                </a:solidFill>
                <a:sym typeface="Webdings"/>
              </a:rPr>
              <a:t>field</a:t>
            </a:r>
            <a:endParaRPr lang="de-DE" sz="2200" b="1" dirty="0" smtClean="0">
              <a:solidFill>
                <a:srgbClr val="FF0000"/>
              </a:solidFill>
              <a:sym typeface="Webdings"/>
            </a:endParaRPr>
          </a:p>
          <a:p>
            <a:pPr algn="l"/>
            <a:endParaRPr lang="de-DE" sz="2200" b="1" dirty="0" smtClean="0">
              <a:solidFill>
                <a:srgbClr val="FF0000"/>
              </a:solidFill>
              <a:sym typeface="Webdings"/>
            </a:endParaRPr>
          </a:p>
          <a:p>
            <a:pPr algn="l"/>
            <a:r>
              <a:rPr lang="de-DE" sz="2200" b="1" dirty="0" smtClean="0">
                <a:solidFill>
                  <a:srgbClr val="FF0000"/>
                </a:solidFill>
                <a:sym typeface="Webdings"/>
              </a:rPr>
              <a:t>3. </a:t>
            </a:r>
            <a:r>
              <a:rPr lang="de-DE" sz="2200" b="1" dirty="0" err="1" smtClean="0">
                <a:solidFill>
                  <a:srgbClr val="FF0000"/>
                </a:solidFill>
                <a:sym typeface="Webdings"/>
              </a:rPr>
              <a:t>Subjectiv</a:t>
            </a:r>
            <a:r>
              <a:rPr lang="de-DE" sz="2200" b="1" dirty="0" smtClean="0">
                <a:solidFill>
                  <a:srgbClr val="FF0000"/>
                </a:solidFill>
                <a:sym typeface="Webdings"/>
              </a:rPr>
              <a:t> </a:t>
            </a:r>
            <a:r>
              <a:rPr lang="de-DE" sz="2200" b="1" dirty="0" err="1" smtClean="0">
                <a:solidFill>
                  <a:srgbClr val="FF0000"/>
                </a:solidFill>
                <a:sym typeface="Webdings"/>
              </a:rPr>
              <a:t>parts</a:t>
            </a:r>
            <a:r>
              <a:rPr lang="de-DE" sz="2200" b="1" dirty="0" smtClean="0">
                <a:solidFill>
                  <a:srgbClr val="FF0000"/>
                </a:solidFill>
                <a:sym typeface="Webdings"/>
              </a:rPr>
              <a:t> </a:t>
            </a:r>
            <a:br>
              <a:rPr lang="de-DE" sz="2200" b="1" dirty="0" smtClean="0">
                <a:solidFill>
                  <a:srgbClr val="FF0000"/>
                </a:solidFill>
                <a:sym typeface="Webdings"/>
              </a:rPr>
            </a:br>
            <a:r>
              <a:rPr lang="de-DE" sz="2200" b="1" dirty="0" smtClean="0">
                <a:solidFill>
                  <a:srgbClr val="FF0000"/>
                </a:solidFill>
                <a:sym typeface="Webdings"/>
              </a:rPr>
              <a:t>     </a:t>
            </a:r>
            <a:r>
              <a:rPr lang="de-DE" sz="2200" b="1" dirty="0" err="1" smtClean="0">
                <a:solidFill>
                  <a:srgbClr val="FF0000"/>
                </a:solidFill>
                <a:sym typeface="Webdings"/>
              </a:rPr>
              <a:t>of</a:t>
            </a:r>
            <a:r>
              <a:rPr lang="de-DE" sz="2200" b="1" dirty="0" smtClean="0">
                <a:solidFill>
                  <a:srgbClr val="FF0000"/>
                </a:solidFill>
                <a:sym typeface="Webdings"/>
              </a:rPr>
              <a:t> </a:t>
            </a:r>
            <a:r>
              <a:rPr lang="de-DE" sz="2200" b="1" dirty="0" err="1" smtClean="0">
                <a:solidFill>
                  <a:srgbClr val="FF0000"/>
                </a:solidFill>
                <a:sym typeface="Webdings"/>
              </a:rPr>
              <a:t>required</a:t>
            </a:r>
            <a:r>
              <a:rPr lang="de-DE" sz="2200" b="1" dirty="0" smtClean="0">
                <a:solidFill>
                  <a:srgbClr val="FF0000"/>
                </a:solidFill>
                <a:sym typeface="Webdings"/>
              </a:rPr>
              <a:t> </a:t>
            </a:r>
            <a:r>
              <a:rPr lang="de-DE" sz="2200" b="1" dirty="0" err="1" smtClean="0">
                <a:solidFill>
                  <a:srgbClr val="FF0000"/>
                </a:solidFill>
                <a:sym typeface="Webdings"/>
              </a:rPr>
              <a:t>data</a:t>
            </a:r>
            <a:endParaRPr lang="de-DE" sz="2200" b="1" dirty="0" smtClean="0">
              <a:solidFill>
                <a:srgbClr val="FF0000"/>
              </a:solidFill>
              <a:sym typeface="Webdings"/>
            </a:endParaRPr>
          </a:p>
          <a:p>
            <a:pPr algn="l"/>
            <a:endParaRPr lang="de-DE" sz="2200" b="1" dirty="0">
              <a:solidFill>
                <a:srgbClr val="FF0000"/>
              </a:solidFill>
              <a:sym typeface="Webdings"/>
            </a:endParaRPr>
          </a:p>
          <a:p>
            <a:pPr algn="l"/>
            <a:r>
              <a:rPr lang="de-DE" sz="2200" b="1" dirty="0" smtClean="0">
                <a:solidFill>
                  <a:srgbClr val="FF0000"/>
                </a:solidFill>
                <a:sym typeface="Webdings"/>
              </a:rPr>
              <a:t>4. </a:t>
            </a:r>
            <a:r>
              <a:rPr lang="de-DE" sz="2200" b="1" dirty="0" err="1" smtClean="0">
                <a:solidFill>
                  <a:srgbClr val="FF0000"/>
                </a:solidFill>
                <a:sym typeface="Webdings"/>
              </a:rPr>
              <a:t>Elaboratory</a:t>
            </a:r>
            <a:r>
              <a:rPr lang="de-DE" sz="2200" b="1" dirty="0" smtClean="0">
                <a:solidFill>
                  <a:srgbClr val="FF0000"/>
                </a:solidFill>
                <a:sym typeface="Webdings"/>
              </a:rPr>
              <a:t> </a:t>
            </a:r>
            <a:r>
              <a:rPr lang="de-DE" sz="2200" b="1" dirty="0" err="1" smtClean="0">
                <a:solidFill>
                  <a:srgbClr val="FF0000"/>
                </a:solidFill>
                <a:sym typeface="Webdings"/>
              </a:rPr>
              <a:t>and</a:t>
            </a:r>
            <a:r>
              <a:rPr lang="de-DE" sz="2200" b="1" dirty="0" smtClean="0">
                <a:solidFill>
                  <a:srgbClr val="FF0000"/>
                </a:solidFill>
                <a:sym typeface="Webdings"/>
              </a:rPr>
              <a:t> </a:t>
            </a:r>
            <a:br>
              <a:rPr lang="de-DE" sz="2200" b="1" dirty="0" smtClean="0">
                <a:solidFill>
                  <a:srgbClr val="FF0000"/>
                </a:solidFill>
                <a:sym typeface="Webdings"/>
              </a:rPr>
            </a:br>
            <a:r>
              <a:rPr lang="de-DE" sz="2200" b="1" dirty="0" smtClean="0">
                <a:solidFill>
                  <a:srgbClr val="FF0000"/>
                </a:solidFill>
                <a:sym typeface="Webdings"/>
              </a:rPr>
              <a:t>     </a:t>
            </a:r>
            <a:r>
              <a:rPr lang="de-DE" sz="2200" b="1" dirty="0" err="1" smtClean="0">
                <a:solidFill>
                  <a:srgbClr val="FF0000"/>
                </a:solidFill>
                <a:sym typeface="Webdings"/>
              </a:rPr>
              <a:t>timeconsuming</a:t>
            </a:r>
            <a:r>
              <a:rPr lang="de-DE" sz="2200" b="1" dirty="0" smtClean="0">
                <a:solidFill>
                  <a:srgbClr val="FF0000"/>
                </a:solidFill>
                <a:sym typeface="Webdings"/>
              </a:rPr>
              <a:t> </a:t>
            </a:r>
            <a:br>
              <a:rPr lang="de-DE" sz="2200" b="1" dirty="0" smtClean="0">
                <a:solidFill>
                  <a:srgbClr val="FF0000"/>
                </a:solidFill>
                <a:sym typeface="Webdings"/>
              </a:rPr>
            </a:br>
            <a:r>
              <a:rPr lang="de-DE" sz="2200" b="1" dirty="0" smtClean="0">
                <a:solidFill>
                  <a:srgbClr val="FF0000"/>
                </a:solidFill>
                <a:sym typeface="Webdings"/>
              </a:rPr>
              <a:t>     </a:t>
            </a:r>
            <a:r>
              <a:rPr lang="de-DE" sz="2200" b="1" dirty="0" err="1" smtClean="0">
                <a:solidFill>
                  <a:srgbClr val="FF0000"/>
                </a:solidFill>
                <a:sym typeface="Webdings"/>
              </a:rPr>
              <a:t>part</a:t>
            </a:r>
            <a:r>
              <a:rPr lang="de-DE" sz="2200" b="1" dirty="0" smtClean="0">
                <a:solidFill>
                  <a:srgbClr val="FF0000"/>
                </a:solidFill>
                <a:sym typeface="Webdings"/>
              </a:rPr>
              <a:t>-solutions</a:t>
            </a:r>
          </a:p>
          <a:p>
            <a:pPr algn="l"/>
            <a:endParaRPr lang="de-DE" sz="2200" b="1" dirty="0" smtClean="0">
              <a:solidFill>
                <a:srgbClr val="FF0000"/>
              </a:solidFill>
              <a:sym typeface="Webdings"/>
            </a:endParaRPr>
          </a:p>
          <a:p>
            <a:pPr algn="l"/>
            <a:r>
              <a:rPr lang="de-DE" sz="2200" b="1" dirty="0" smtClean="0">
                <a:solidFill>
                  <a:srgbClr val="FF0000"/>
                </a:solidFill>
                <a:sym typeface="Webdings"/>
              </a:rPr>
              <a:t>5. „Horror </a:t>
            </a:r>
            <a:r>
              <a:rPr lang="de-DE" sz="2200" b="1" dirty="0" err="1" smtClean="0">
                <a:solidFill>
                  <a:srgbClr val="FF0000"/>
                </a:solidFill>
                <a:sym typeface="Webdings"/>
              </a:rPr>
              <a:t>szenario</a:t>
            </a:r>
            <a:r>
              <a:rPr lang="de-DE" sz="2200" b="1" dirty="0" smtClean="0">
                <a:solidFill>
                  <a:srgbClr val="FF0000"/>
                </a:solidFill>
                <a:sym typeface="Webdings"/>
              </a:rPr>
              <a:t>“ </a:t>
            </a:r>
            <a:r>
              <a:rPr lang="de-DE" sz="2200" b="1" dirty="0" err="1" smtClean="0">
                <a:solidFill>
                  <a:srgbClr val="FF0000"/>
                </a:solidFill>
                <a:sym typeface="Webdings"/>
              </a:rPr>
              <a:t>for</a:t>
            </a:r>
            <a:r>
              <a:rPr lang="de-DE" sz="2200" b="1" dirty="0" smtClean="0">
                <a:solidFill>
                  <a:srgbClr val="FF0000"/>
                </a:solidFill>
                <a:sym typeface="Webdings"/>
              </a:rPr>
              <a:t>    </a:t>
            </a:r>
            <a:br>
              <a:rPr lang="de-DE" sz="2200" b="1" dirty="0" smtClean="0">
                <a:solidFill>
                  <a:srgbClr val="FF0000"/>
                </a:solidFill>
                <a:sym typeface="Webdings"/>
              </a:rPr>
            </a:br>
            <a:r>
              <a:rPr lang="de-DE" sz="2200" b="1" dirty="0" smtClean="0">
                <a:solidFill>
                  <a:srgbClr val="FF0000"/>
                </a:solidFill>
                <a:sym typeface="Webdings"/>
              </a:rPr>
              <a:t>     </a:t>
            </a:r>
            <a:r>
              <a:rPr lang="de-DE" sz="2200" b="1" dirty="0" err="1" smtClean="0">
                <a:solidFill>
                  <a:srgbClr val="FF0000"/>
                </a:solidFill>
                <a:sym typeface="Webdings"/>
              </a:rPr>
              <a:t>patients</a:t>
            </a:r>
            <a:r>
              <a:rPr lang="de-DE" sz="2200" b="1" dirty="0" smtClean="0">
                <a:solidFill>
                  <a:srgbClr val="FF0000"/>
                </a:solidFill>
                <a:sym typeface="Webdings"/>
              </a:rPr>
              <a:t> </a:t>
            </a:r>
            <a:r>
              <a:rPr lang="de-DE" sz="2200" b="1" dirty="0" err="1" smtClean="0">
                <a:solidFill>
                  <a:srgbClr val="FF0000"/>
                </a:solidFill>
                <a:sym typeface="Webdings"/>
              </a:rPr>
              <a:t>and</a:t>
            </a:r>
            <a:r>
              <a:rPr lang="de-DE" sz="2200" b="1" dirty="0" smtClean="0">
                <a:solidFill>
                  <a:srgbClr val="FF0000"/>
                </a:solidFill>
                <a:sym typeface="Webdings"/>
              </a:rPr>
              <a:t> </a:t>
            </a:r>
            <a:r>
              <a:rPr lang="de-DE" sz="2200" b="1" dirty="0" err="1" smtClean="0">
                <a:solidFill>
                  <a:srgbClr val="FF0000"/>
                </a:solidFill>
                <a:sym typeface="Webdings"/>
              </a:rPr>
              <a:t>medical</a:t>
            </a:r>
            <a:r>
              <a:rPr lang="de-DE" sz="2200" b="1" dirty="0" smtClean="0">
                <a:solidFill>
                  <a:srgbClr val="FF0000"/>
                </a:solidFill>
                <a:sym typeface="Webdings"/>
              </a:rPr>
              <a:t> </a:t>
            </a:r>
            <a:r>
              <a:rPr lang="de-DE" sz="2200" b="1" dirty="0" err="1" smtClean="0">
                <a:solidFill>
                  <a:srgbClr val="FF0000"/>
                </a:solidFill>
                <a:sym typeface="Webdings"/>
              </a:rPr>
              <a:t>staff</a:t>
            </a:r>
            <a:r>
              <a:rPr lang="de-DE" sz="2200" b="1" dirty="0" smtClean="0">
                <a:solidFill>
                  <a:srgbClr val="FF0000"/>
                </a:solidFill>
                <a:sym typeface="Webdings"/>
              </a:rPr>
              <a:t/>
            </a:r>
            <a:br>
              <a:rPr lang="de-DE" sz="2200" b="1" dirty="0" smtClean="0">
                <a:solidFill>
                  <a:srgbClr val="FF0000"/>
                </a:solidFill>
                <a:sym typeface="Webdings"/>
              </a:rPr>
            </a:br>
            <a:r>
              <a:rPr lang="de-DE" sz="2200" b="1" dirty="0" smtClean="0">
                <a:solidFill>
                  <a:srgbClr val="FF0000"/>
                </a:solidFill>
                <a:sym typeface="Webdings"/>
              </a:rPr>
              <a:t>     (</a:t>
            </a:r>
            <a:r>
              <a:rPr lang="de-DE" sz="2200" b="1" dirty="0" err="1" smtClean="0">
                <a:solidFill>
                  <a:srgbClr val="FF0000"/>
                </a:solidFill>
                <a:sym typeface="Webdings"/>
              </a:rPr>
              <a:t>shortage</a:t>
            </a:r>
            <a:r>
              <a:rPr lang="de-DE" sz="2200" b="1" dirty="0" smtClean="0">
                <a:solidFill>
                  <a:srgbClr val="FF0000"/>
                </a:solidFill>
                <a:sym typeface="Webdings"/>
              </a:rPr>
              <a:t> </a:t>
            </a:r>
            <a:r>
              <a:rPr lang="de-DE" sz="2200" b="1" dirty="0" err="1" smtClean="0">
                <a:solidFill>
                  <a:srgbClr val="FF0000"/>
                </a:solidFill>
                <a:sym typeface="Webdings"/>
              </a:rPr>
              <a:t>of</a:t>
            </a:r>
            <a:r>
              <a:rPr lang="de-DE" sz="2200" b="1" dirty="0" smtClean="0">
                <a:solidFill>
                  <a:srgbClr val="FF0000"/>
                </a:solidFill>
                <a:sym typeface="Webdings"/>
              </a:rPr>
              <a:t> </a:t>
            </a:r>
            <a:r>
              <a:rPr lang="de-DE" sz="2200" b="1" dirty="0" err="1" smtClean="0">
                <a:solidFill>
                  <a:srgbClr val="FF0000"/>
                </a:solidFill>
                <a:sym typeface="Webdings"/>
              </a:rPr>
              <a:t>manpower</a:t>
            </a:r>
            <a:r>
              <a:rPr lang="de-DE" sz="2200" b="1" dirty="0" smtClean="0">
                <a:solidFill>
                  <a:srgbClr val="FF0000"/>
                </a:solidFill>
                <a:sym typeface="Webdings"/>
              </a:rPr>
              <a:t>)</a:t>
            </a:r>
          </a:p>
          <a:p>
            <a:pPr algn="l"/>
            <a:r>
              <a:rPr lang="de-DE" sz="2200" b="1" dirty="0" smtClean="0">
                <a:solidFill>
                  <a:srgbClr val="FF0000"/>
                </a:solidFill>
                <a:sym typeface="Webdings"/>
              </a:rPr>
              <a:t>_____________________________</a:t>
            </a:r>
          </a:p>
          <a:p>
            <a:pPr algn="l"/>
            <a:endParaRPr lang="de-DE" sz="2200" b="1" dirty="0" smtClean="0">
              <a:solidFill>
                <a:srgbClr val="FF0000"/>
              </a:solidFill>
              <a:sym typeface="Webdings"/>
            </a:endParaRPr>
          </a:p>
          <a:p>
            <a:pPr algn="l"/>
            <a:r>
              <a:rPr lang="de-DE" sz="2200" b="1" dirty="0" smtClean="0">
                <a:solidFill>
                  <a:srgbClr val="FF0000"/>
                </a:solidFill>
                <a:sym typeface="Webdings"/>
              </a:rPr>
              <a:t>a </a:t>
            </a:r>
            <a:r>
              <a:rPr lang="de-DE" sz="2200" b="1" dirty="0" err="1" smtClean="0">
                <a:solidFill>
                  <a:srgbClr val="FF0000"/>
                </a:solidFill>
                <a:sym typeface="Webdings"/>
              </a:rPr>
              <a:t>lot</a:t>
            </a:r>
            <a:r>
              <a:rPr lang="de-DE" sz="2200" b="1" dirty="0" smtClean="0">
                <a:solidFill>
                  <a:srgbClr val="FF0000"/>
                </a:solidFill>
                <a:sym typeface="Webdings"/>
              </a:rPr>
              <a:t> </a:t>
            </a:r>
            <a:r>
              <a:rPr lang="de-DE" sz="2200" b="1" dirty="0" err="1" smtClean="0">
                <a:solidFill>
                  <a:srgbClr val="FF0000"/>
                </a:solidFill>
                <a:sym typeface="Webdings"/>
              </a:rPr>
              <a:t>of</a:t>
            </a:r>
            <a:r>
              <a:rPr lang="de-DE" sz="2200" b="1" dirty="0" smtClean="0">
                <a:solidFill>
                  <a:srgbClr val="FF0000"/>
                </a:solidFill>
                <a:sym typeface="Webdings"/>
              </a:rPr>
              <a:t> </a:t>
            </a:r>
            <a:r>
              <a:rPr lang="de-DE" sz="2200" b="1" dirty="0" err="1" smtClean="0">
                <a:solidFill>
                  <a:srgbClr val="FF0000"/>
                </a:solidFill>
                <a:sym typeface="Webdings"/>
              </a:rPr>
              <a:t>money</a:t>
            </a:r>
            <a:r>
              <a:rPr lang="de-DE" sz="2200" b="1" dirty="0" smtClean="0">
                <a:solidFill>
                  <a:srgbClr val="FF0000"/>
                </a:solidFill>
                <a:sym typeface="Webdings"/>
              </a:rPr>
              <a:t> &amp; </a:t>
            </a:r>
            <a:r>
              <a:rPr lang="de-DE" sz="2200" b="1" dirty="0" err="1" smtClean="0">
                <a:solidFill>
                  <a:srgbClr val="FF0000"/>
                </a:solidFill>
                <a:sym typeface="Webdings"/>
              </a:rPr>
              <a:t>deficient</a:t>
            </a:r>
            <a:r>
              <a:rPr lang="de-DE" sz="2200" b="1" dirty="0" smtClean="0">
                <a:solidFill>
                  <a:srgbClr val="FF0000"/>
                </a:solidFill>
                <a:sym typeface="Webdings"/>
              </a:rPr>
              <a:t> </a:t>
            </a:r>
            <a:r>
              <a:rPr lang="de-DE" sz="2200" b="1" dirty="0" err="1" smtClean="0">
                <a:solidFill>
                  <a:srgbClr val="FF0000"/>
                </a:solidFill>
                <a:sym typeface="Webdings"/>
              </a:rPr>
              <a:t>quality</a:t>
            </a:r>
            <a:r>
              <a:rPr lang="de-DE" sz="2200" b="1" dirty="0" smtClean="0">
                <a:solidFill>
                  <a:srgbClr val="FF0000"/>
                </a:solidFill>
                <a:sym typeface="Webdings"/>
              </a:rPr>
              <a:t> </a:t>
            </a:r>
            <a:r>
              <a:rPr lang="de-DE" sz="2200" b="1" dirty="0" err="1" smtClean="0">
                <a:solidFill>
                  <a:srgbClr val="FF0000"/>
                </a:solidFill>
                <a:sym typeface="Webdings"/>
              </a:rPr>
              <a:t>of</a:t>
            </a:r>
            <a:r>
              <a:rPr lang="de-DE" sz="2200" b="1" dirty="0" smtClean="0">
                <a:solidFill>
                  <a:srgbClr val="FF0000"/>
                </a:solidFill>
                <a:sym typeface="Webdings"/>
              </a:rPr>
              <a:t> </a:t>
            </a:r>
            <a:r>
              <a:rPr lang="de-DE" sz="2200" b="1" dirty="0" err="1" smtClean="0">
                <a:solidFill>
                  <a:srgbClr val="FF0000"/>
                </a:solidFill>
                <a:sym typeface="Webdings"/>
              </a:rPr>
              <a:t>the</a:t>
            </a:r>
            <a:r>
              <a:rPr lang="de-DE" sz="2200" b="1" dirty="0" smtClean="0">
                <a:solidFill>
                  <a:srgbClr val="FF0000"/>
                </a:solidFill>
                <a:sym typeface="Webdings"/>
              </a:rPr>
              <a:t> </a:t>
            </a:r>
            <a:r>
              <a:rPr lang="de-DE" sz="2200" b="1" dirty="0" err="1" smtClean="0">
                <a:solidFill>
                  <a:srgbClr val="FF0000"/>
                </a:solidFill>
                <a:sym typeface="Webdings"/>
              </a:rPr>
              <a:t>part</a:t>
            </a:r>
            <a:r>
              <a:rPr lang="de-DE" sz="2200" b="1" dirty="0" smtClean="0">
                <a:solidFill>
                  <a:srgbClr val="FF0000"/>
                </a:solidFill>
                <a:sym typeface="Webdings"/>
              </a:rPr>
              <a:t>-solutions</a:t>
            </a:r>
            <a:endParaRPr lang="de-DE" sz="2200" b="1" dirty="0" smtClean="0">
              <a:solidFill>
                <a:srgbClr val="FF0000"/>
              </a:solidFill>
              <a:sym typeface="Webdings"/>
            </a:endParaRPr>
          </a:p>
          <a:p>
            <a:pPr marL="457200" indent="-457200" algn="l">
              <a:buAutoNum type="arabicPeriod" startAt="5"/>
            </a:pPr>
            <a:endParaRPr lang="de-DE" sz="2200" b="1" dirty="0" smtClean="0">
              <a:solidFill>
                <a:srgbClr val="FF0000"/>
              </a:solidFill>
              <a:sym typeface="Webdings"/>
            </a:endParaRPr>
          </a:p>
          <a:p>
            <a:pPr algn="l"/>
            <a:endParaRPr lang="de-DE" sz="2000" dirty="0">
              <a:solidFill>
                <a:srgbClr val="FF0000"/>
              </a:solidFill>
            </a:endParaRPr>
          </a:p>
        </p:txBody>
      </p:sp>
      <p:sp>
        <p:nvSpPr>
          <p:cNvPr id="44" name="Rectangle 2"/>
          <p:cNvSpPr txBox="1">
            <a:spLocks noChangeArrowheads="1"/>
          </p:cNvSpPr>
          <p:nvPr/>
        </p:nvSpPr>
        <p:spPr>
          <a:xfrm>
            <a:off x="517476" y="849016"/>
            <a:ext cx="7564208" cy="527992"/>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err="1" smtClean="0">
                <a:solidFill>
                  <a:srgbClr val="0070C0"/>
                </a:solidFill>
              </a:rPr>
              <a:t>We</a:t>
            </a:r>
            <a:r>
              <a:rPr lang="de-DE" sz="3000" b="1" dirty="0" smtClean="0">
                <a:solidFill>
                  <a:srgbClr val="0070C0"/>
                </a:solidFill>
              </a:rPr>
              <a:t> </a:t>
            </a:r>
            <a:r>
              <a:rPr lang="de-DE" sz="3000" b="1" dirty="0" err="1" smtClean="0">
                <a:solidFill>
                  <a:srgbClr val="0070C0"/>
                </a:solidFill>
              </a:rPr>
              <a:t>need</a:t>
            </a:r>
            <a:r>
              <a:rPr lang="de-DE" sz="3000" b="1" dirty="0" smtClean="0">
                <a:solidFill>
                  <a:srgbClr val="0070C0"/>
                </a:solidFill>
              </a:rPr>
              <a:t> a </a:t>
            </a:r>
            <a:r>
              <a:rPr lang="de-DE" sz="3000" b="1" dirty="0" err="1" smtClean="0">
                <a:solidFill>
                  <a:srgbClr val="0070C0"/>
                </a:solidFill>
              </a:rPr>
              <a:t>solution</a:t>
            </a:r>
            <a:r>
              <a:rPr lang="de-DE" sz="3000" b="1" dirty="0" smtClean="0">
                <a:solidFill>
                  <a:srgbClr val="0070C0"/>
                </a:solidFill>
              </a:rPr>
              <a:t> </a:t>
            </a:r>
            <a:r>
              <a:rPr lang="de-DE" sz="3000" b="1" dirty="0" err="1" smtClean="0">
                <a:solidFill>
                  <a:srgbClr val="0070C0"/>
                </a:solidFill>
              </a:rPr>
              <a:t>which</a:t>
            </a:r>
            <a:r>
              <a:rPr lang="de-DE" sz="3000" b="1" dirty="0" smtClean="0">
                <a:solidFill>
                  <a:srgbClr val="0070C0"/>
                </a:solidFill>
              </a:rPr>
              <a:t> </a:t>
            </a:r>
            <a:r>
              <a:rPr lang="de-DE" sz="3000" b="1" dirty="0" err="1" smtClean="0">
                <a:solidFill>
                  <a:srgbClr val="0070C0"/>
                </a:solidFill>
              </a:rPr>
              <a:t>consits</a:t>
            </a:r>
            <a:r>
              <a:rPr lang="de-DE" sz="3000" b="1" dirty="0" smtClean="0">
                <a:solidFill>
                  <a:srgbClr val="0070C0"/>
                </a:solidFill>
              </a:rPr>
              <a:t> </a:t>
            </a:r>
            <a:r>
              <a:rPr lang="de-DE" sz="3000" b="1" dirty="0" err="1" smtClean="0">
                <a:solidFill>
                  <a:srgbClr val="0070C0"/>
                </a:solidFill>
              </a:rPr>
              <a:t>of</a:t>
            </a:r>
            <a:r>
              <a:rPr lang="de-DE" sz="3000" b="1" dirty="0" smtClean="0">
                <a:solidFill>
                  <a:srgbClr val="0070C0"/>
                </a:solidFill>
              </a:rPr>
              <a:t> </a:t>
            </a:r>
            <a:r>
              <a:rPr lang="de-DE" sz="3000" b="1" dirty="0" smtClean="0">
                <a:solidFill>
                  <a:srgbClr val="0070C0"/>
                </a:solidFill>
              </a:rPr>
              <a:t>4 </a:t>
            </a:r>
            <a:r>
              <a:rPr lang="de-DE" sz="3000" b="1" dirty="0" err="1" smtClean="0">
                <a:solidFill>
                  <a:srgbClr val="0070C0"/>
                </a:solidFill>
              </a:rPr>
              <a:t>elements</a:t>
            </a:r>
            <a:r>
              <a:rPr lang="de-DE" sz="3000" b="1" dirty="0" smtClean="0">
                <a:solidFill>
                  <a:srgbClr val="0070C0"/>
                </a:solidFill>
              </a:rPr>
              <a:t> in </a:t>
            </a:r>
            <a:r>
              <a:rPr lang="de-DE" sz="3000" b="1" dirty="0" err="1" smtClean="0">
                <a:solidFill>
                  <a:srgbClr val="0070C0"/>
                </a:solidFill>
              </a:rPr>
              <a:t>one</a:t>
            </a:r>
            <a:r>
              <a:rPr lang="de-DE" sz="3000" b="1" dirty="0" smtClean="0">
                <a:solidFill>
                  <a:srgbClr val="0070C0"/>
                </a:solidFill>
              </a:rPr>
              <a:t> </a:t>
            </a:r>
            <a:r>
              <a:rPr lang="de-DE" sz="3000" b="1" dirty="0" err="1" smtClean="0">
                <a:solidFill>
                  <a:srgbClr val="0070C0"/>
                </a:solidFill>
              </a:rPr>
              <a:t>new</a:t>
            </a:r>
            <a:r>
              <a:rPr lang="de-DE" sz="3000" b="1" dirty="0" smtClean="0">
                <a:solidFill>
                  <a:srgbClr val="0070C0"/>
                </a:solidFill>
              </a:rPr>
              <a:t> </a:t>
            </a:r>
            <a:r>
              <a:rPr lang="de-DE" sz="3000" b="1" dirty="0" err="1" smtClean="0">
                <a:solidFill>
                  <a:srgbClr val="0070C0"/>
                </a:solidFill>
              </a:rPr>
              <a:t>product</a:t>
            </a:r>
            <a:r>
              <a:rPr lang="de-DE" sz="3000" b="1" dirty="0" smtClean="0">
                <a:solidFill>
                  <a:srgbClr val="0070C0"/>
                </a:solidFill>
              </a:rPr>
              <a:t>   </a:t>
            </a:r>
            <a:r>
              <a:rPr lang="de-DE" sz="2000" u="sng" dirty="0" smtClean="0">
                <a:solidFill>
                  <a:srgbClr val="0070C0"/>
                </a:solidFill>
              </a:rPr>
              <a:t> </a:t>
            </a:r>
            <a:endParaRPr lang="de-DE" sz="2000" dirty="0">
              <a:solidFill>
                <a:srgbClr val="0070C0"/>
              </a:solidFill>
            </a:endParaRPr>
          </a:p>
        </p:txBody>
      </p:sp>
      <p:sp>
        <p:nvSpPr>
          <p:cNvPr id="2" name="L-Form 1"/>
          <p:cNvSpPr/>
          <p:nvPr/>
        </p:nvSpPr>
        <p:spPr>
          <a:xfrm>
            <a:off x="506840" y="3828256"/>
            <a:ext cx="576064" cy="495672"/>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mit Pfeil 33"/>
          <p:cNvCxnSpPr/>
          <p:nvPr/>
        </p:nvCxnSpPr>
        <p:spPr>
          <a:xfrm>
            <a:off x="1009096" y="3970387"/>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2"/>
          <p:cNvSpPr txBox="1">
            <a:spLocks noChangeArrowheads="1"/>
          </p:cNvSpPr>
          <p:nvPr/>
        </p:nvSpPr>
        <p:spPr>
          <a:xfrm>
            <a:off x="1676360" y="3747053"/>
            <a:ext cx="720080" cy="7560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a:t>
            </a:r>
            <a:r>
              <a:rPr lang="de-DE" sz="2000" u="sng" dirty="0" smtClean="0"/>
              <a:t> </a:t>
            </a:r>
            <a:endParaRPr lang="de-DE" sz="2000" dirty="0"/>
          </a:p>
        </p:txBody>
      </p:sp>
      <p:sp>
        <p:nvSpPr>
          <p:cNvPr id="36" name="Rectangle 2"/>
          <p:cNvSpPr txBox="1">
            <a:spLocks noChangeArrowheads="1"/>
          </p:cNvSpPr>
          <p:nvPr/>
        </p:nvSpPr>
        <p:spPr>
          <a:xfrm>
            <a:off x="1828760" y="3540647"/>
            <a:ext cx="720080" cy="7560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t>€</a:t>
            </a:r>
            <a:r>
              <a:rPr lang="de-DE" sz="2000" u="sng" dirty="0" smtClean="0"/>
              <a:t> </a:t>
            </a:r>
            <a:endParaRPr lang="de-DE" sz="2000" dirty="0"/>
          </a:p>
        </p:txBody>
      </p:sp>
      <p:sp>
        <p:nvSpPr>
          <p:cNvPr id="37" name="Raute 36"/>
          <p:cNvSpPr/>
          <p:nvPr/>
        </p:nvSpPr>
        <p:spPr>
          <a:xfrm>
            <a:off x="3491880" y="3675856"/>
            <a:ext cx="432048" cy="50405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 name="Gerade Verbindung mit Pfeil 44"/>
          <p:cNvCxnSpPr/>
          <p:nvPr/>
        </p:nvCxnSpPr>
        <p:spPr>
          <a:xfrm>
            <a:off x="2411760" y="3882685"/>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2"/>
          <p:cNvSpPr txBox="1">
            <a:spLocks noChangeArrowheads="1"/>
          </p:cNvSpPr>
          <p:nvPr/>
        </p:nvSpPr>
        <p:spPr>
          <a:xfrm>
            <a:off x="3524592" y="3421602"/>
            <a:ext cx="1696968" cy="86419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smtClean="0">
                <a:solidFill>
                  <a:srgbClr val="FF0000"/>
                </a:solidFill>
                <a:sym typeface="Webdings"/>
              </a:rPr>
              <a:t></a:t>
            </a:r>
            <a:endParaRPr lang="de-DE" sz="2000" dirty="0">
              <a:solidFill>
                <a:srgbClr val="FF0000"/>
              </a:solidFill>
            </a:endParaRPr>
          </a:p>
        </p:txBody>
      </p:sp>
      <p:sp>
        <p:nvSpPr>
          <p:cNvPr id="3" name="Rechteck 2"/>
          <p:cNvSpPr/>
          <p:nvPr/>
        </p:nvSpPr>
        <p:spPr>
          <a:xfrm>
            <a:off x="4299580" y="5346864"/>
            <a:ext cx="5384988" cy="1200329"/>
          </a:xfrm>
          <a:prstGeom prst="rect">
            <a:avLst/>
          </a:prstGeom>
        </p:spPr>
        <p:txBody>
          <a:bodyPr wrap="square">
            <a:spAutoFit/>
          </a:bodyPr>
          <a:lstStyle/>
          <a:p>
            <a:pPr marL="285750" indent="-285750">
              <a:buFont typeface="Wingdings"/>
              <a:buChar char="à"/>
            </a:pPr>
            <a:r>
              <a:rPr lang="de-DE" b="1" dirty="0" err="1" smtClean="0">
                <a:solidFill>
                  <a:srgbClr val="0070C0"/>
                </a:solidFill>
                <a:sym typeface="Wingdings" pitchFamily="2" charset="2"/>
              </a:rPr>
              <a:t>Identified</a:t>
            </a:r>
            <a:r>
              <a:rPr lang="de-DE" b="1" dirty="0" smtClean="0">
                <a:solidFill>
                  <a:srgbClr val="0070C0"/>
                </a:solidFill>
                <a:sym typeface="Wingdings" pitchFamily="2" charset="2"/>
              </a:rPr>
              <a:t> same </a:t>
            </a:r>
            <a:r>
              <a:rPr lang="de-DE" b="1" dirty="0" err="1">
                <a:solidFill>
                  <a:srgbClr val="0070C0"/>
                </a:solidFill>
                <a:sym typeface="Wingdings" pitchFamily="2" charset="2"/>
              </a:rPr>
              <a:t>problems</a:t>
            </a:r>
            <a:r>
              <a:rPr lang="de-DE" b="1" dirty="0">
                <a:solidFill>
                  <a:srgbClr val="0070C0"/>
                </a:solidFill>
                <a:sym typeface="Wingdings" pitchFamily="2" charset="2"/>
              </a:rPr>
              <a:t> in </a:t>
            </a:r>
            <a:r>
              <a:rPr lang="de-DE" b="1" dirty="0" smtClean="0">
                <a:solidFill>
                  <a:srgbClr val="0070C0"/>
                </a:solidFill>
                <a:sym typeface="Wingdings" pitchFamily="2" charset="2"/>
              </a:rPr>
              <a:t>different </a:t>
            </a:r>
            <a:r>
              <a:rPr lang="de-DE" b="1" dirty="0" err="1" smtClean="0">
                <a:solidFill>
                  <a:srgbClr val="0070C0"/>
                </a:solidFill>
                <a:sym typeface="Wingdings" pitchFamily="2" charset="2"/>
              </a:rPr>
              <a:t>clinics</a:t>
            </a:r>
            <a:endParaRPr lang="de-DE" b="1" dirty="0" smtClean="0">
              <a:solidFill>
                <a:srgbClr val="0070C0"/>
              </a:solidFill>
              <a:sym typeface="Wingdings" pitchFamily="2" charset="2"/>
            </a:endParaRPr>
          </a:p>
          <a:p>
            <a:pPr marL="285750" indent="-285750">
              <a:buFont typeface="Wingdings"/>
              <a:buChar char="à"/>
            </a:pPr>
            <a:r>
              <a:rPr lang="de-DE" b="1" dirty="0" err="1" smtClean="0">
                <a:solidFill>
                  <a:srgbClr val="0070C0"/>
                </a:solidFill>
                <a:sym typeface="Wingdings" pitchFamily="2" charset="2"/>
              </a:rPr>
              <a:t>Identified</a:t>
            </a:r>
            <a:r>
              <a:rPr lang="de-DE" b="1" dirty="0" smtClean="0">
                <a:solidFill>
                  <a:srgbClr val="0070C0"/>
                </a:solidFill>
                <a:sym typeface="Wingdings" pitchFamily="2" charset="2"/>
              </a:rPr>
              <a:t> in different countries</a:t>
            </a:r>
            <a:endParaRPr lang="de-DE" b="1" dirty="0">
              <a:solidFill>
                <a:srgbClr val="0070C0"/>
              </a:solidFill>
              <a:sym typeface="Wingdings" pitchFamily="2" charset="2"/>
            </a:endParaRPr>
          </a:p>
          <a:p>
            <a:r>
              <a:rPr lang="de-DE" b="1" dirty="0" smtClean="0">
                <a:solidFill>
                  <a:srgbClr val="0070C0"/>
                </a:solidFill>
                <a:sym typeface="Wingdings" pitchFamily="2" charset="2"/>
              </a:rPr>
              <a:t> </a:t>
            </a:r>
            <a:r>
              <a:rPr lang="de-DE" b="1" dirty="0" smtClean="0">
                <a:solidFill>
                  <a:srgbClr val="0070C0"/>
                </a:solidFill>
                <a:sym typeface="Webdings"/>
              </a:rPr>
              <a:t>Same time-</a:t>
            </a:r>
            <a:r>
              <a:rPr lang="de-DE" b="1" dirty="0" err="1" smtClean="0">
                <a:solidFill>
                  <a:srgbClr val="0070C0"/>
                </a:solidFill>
                <a:sym typeface="Webdings"/>
              </a:rPr>
              <a:t>consuming</a:t>
            </a:r>
            <a:r>
              <a:rPr lang="de-DE" b="1" dirty="0" smtClean="0">
                <a:solidFill>
                  <a:srgbClr val="0070C0"/>
                </a:solidFill>
                <a:sym typeface="Webdings"/>
              </a:rPr>
              <a:t> </a:t>
            </a:r>
            <a:r>
              <a:rPr lang="de-DE" b="1" dirty="0" err="1" smtClean="0">
                <a:solidFill>
                  <a:srgbClr val="0070C0"/>
                </a:solidFill>
                <a:sym typeface="Webdings"/>
              </a:rPr>
              <a:t>efford</a:t>
            </a:r>
            <a:r>
              <a:rPr lang="de-DE" b="1" dirty="0" smtClean="0">
                <a:solidFill>
                  <a:srgbClr val="0070C0"/>
                </a:solidFill>
                <a:sym typeface="Webdings"/>
              </a:rPr>
              <a:t> </a:t>
            </a:r>
            <a:r>
              <a:rPr lang="de-DE" b="1" dirty="0" err="1" smtClean="0">
                <a:solidFill>
                  <a:srgbClr val="0070C0"/>
                </a:solidFill>
                <a:sym typeface="Webdings"/>
              </a:rPr>
              <a:t>for</a:t>
            </a:r>
            <a:r>
              <a:rPr lang="de-DE" b="1" dirty="0" smtClean="0">
                <a:solidFill>
                  <a:srgbClr val="0070C0"/>
                </a:solidFill>
                <a:sym typeface="Webdings"/>
              </a:rPr>
              <a:t>   </a:t>
            </a:r>
            <a:br>
              <a:rPr lang="de-DE" b="1" dirty="0" smtClean="0">
                <a:solidFill>
                  <a:srgbClr val="0070C0"/>
                </a:solidFill>
                <a:sym typeface="Webdings"/>
              </a:rPr>
            </a:br>
            <a:r>
              <a:rPr lang="de-DE" b="1" dirty="0" smtClean="0">
                <a:solidFill>
                  <a:srgbClr val="0070C0"/>
                </a:solidFill>
                <a:sym typeface="Webdings"/>
              </a:rPr>
              <a:t>     </a:t>
            </a:r>
            <a:r>
              <a:rPr lang="de-DE" b="1" dirty="0" err="1" smtClean="0">
                <a:solidFill>
                  <a:srgbClr val="0070C0"/>
                </a:solidFill>
                <a:sym typeface="Webdings"/>
              </a:rPr>
              <a:t>each</a:t>
            </a:r>
            <a:r>
              <a:rPr lang="de-DE" b="1" dirty="0" smtClean="0">
                <a:solidFill>
                  <a:srgbClr val="0070C0"/>
                </a:solidFill>
                <a:sym typeface="Webdings"/>
              </a:rPr>
              <a:t> </a:t>
            </a:r>
            <a:r>
              <a:rPr lang="de-DE" b="1" dirty="0" err="1" smtClean="0">
                <a:solidFill>
                  <a:srgbClr val="0070C0"/>
                </a:solidFill>
                <a:sym typeface="Webdings"/>
              </a:rPr>
              <a:t>of</a:t>
            </a:r>
            <a:r>
              <a:rPr lang="de-DE" b="1" dirty="0" smtClean="0">
                <a:solidFill>
                  <a:srgbClr val="0070C0"/>
                </a:solidFill>
                <a:sym typeface="Webdings"/>
              </a:rPr>
              <a:t> </a:t>
            </a:r>
            <a:r>
              <a:rPr lang="de-DE" b="1" dirty="0" err="1" smtClean="0">
                <a:solidFill>
                  <a:srgbClr val="0070C0"/>
                </a:solidFill>
                <a:sym typeface="Webdings"/>
              </a:rPr>
              <a:t>us</a:t>
            </a:r>
            <a:r>
              <a:rPr lang="de-DE" b="1" dirty="0" smtClean="0">
                <a:solidFill>
                  <a:srgbClr val="0070C0"/>
                </a:solidFill>
                <a:sym typeface="Webdings"/>
              </a:rPr>
              <a:t> (</a:t>
            </a:r>
            <a:r>
              <a:rPr lang="de-DE" b="1" dirty="0" err="1" smtClean="0">
                <a:solidFill>
                  <a:srgbClr val="0070C0"/>
                </a:solidFill>
                <a:sym typeface="Webdings"/>
              </a:rPr>
              <a:t>hospitals</a:t>
            </a:r>
            <a:r>
              <a:rPr lang="de-DE" b="1" dirty="0" smtClean="0">
                <a:solidFill>
                  <a:srgbClr val="0070C0"/>
                </a:solidFill>
                <a:sym typeface="Webdings"/>
              </a:rPr>
              <a:t>)</a:t>
            </a:r>
            <a:endParaRPr lang="de-DE" b="1" dirty="0">
              <a:solidFill>
                <a:srgbClr val="0070C0"/>
              </a:solidFill>
              <a:sym typeface="Webdings"/>
            </a:endParaRPr>
          </a:p>
        </p:txBody>
      </p:sp>
      <p:pic>
        <p:nvPicPr>
          <p:cNvPr id="48" name="Picture 2" descr="\\int.kkh-services.local\K50Daten$\K50Users\K50geism\Eigene Dateien\-- neu ab 07052015\Klinik\Bilder\flagge_deutschland_00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3273" y="5015131"/>
            <a:ext cx="408794" cy="2722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kkh-services.local\K50Daten$\K50Users\K50geism\Eigene Dateien\-- neu ab 07052015\Klinik\Bilder\Flag_of_Denmark.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20" y="5883295"/>
            <a:ext cx="377285" cy="2855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nt.kkh-services.local\K50Daten$\K50Users\K50geism\Eigene Dateien\-- neu ab 07052015\Klinik\Bilder\900px-Flag_of_the_Netherlands.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8518" y="5497938"/>
            <a:ext cx="408890" cy="2725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kkh-services.local\K50Daten$\K50Users\K50geism\Eigene Dateien\-- neu ab 07052015\Klinik\Bilder\900px-Flag_of_Austria.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1638" y="4999356"/>
            <a:ext cx="432048" cy="2880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t.kkh-services.local\K50Daten$\K50Users\K50geism\Eigene Dateien\-- neu ab 07052015\Klinik\Bilder\Flag_of_Italy.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1638" y="5479770"/>
            <a:ext cx="435929" cy="29076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nt.kkh-services.local\K50Daten$\K50Users\K50geism\Eigene Dateien\-- neu ab 07052015\Klinik\Bilder\Flag_of_Finland.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9618" y="5891352"/>
            <a:ext cx="440680" cy="269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t.kkh-services.local\K50Daten$\K50Users\K50geism\Eigene Dateien\-- neu ab 07052015\Klinik\Bilder\Flag_of_Greece.sv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2537" y="6293543"/>
            <a:ext cx="490736" cy="32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90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49072" y="1274814"/>
            <a:ext cx="2160240" cy="21242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2"/>
          <p:cNvSpPr txBox="1">
            <a:spLocks noChangeArrowheads="1"/>
          </p:cNvSpPr>
          <p:nvPr/>
        </p:nvSpPr>
        <p:spPr>
          <a:xfrm>
            <a:off x="304824" y="404664"/>
            <a:ext cx="7488832" cy="758892"/>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b="1" u="sng" dirty="0" err="1" smtClean="0"/>
              <a:t>What</a:t>
            </a:r>
            <a:r>
              <a:rPr lang="de-DE" sz="2800" b="1" u="sng" dirty="0" smtClean="0"/>
              <a:t> </a:t>
            </a:r>
            <a:r>
              <a:rPr lang="de-DE" sz="2800" b="1" u="sng" dirty="0" err="1" smtClean="0"/>
              <a:t>would</a:t>
            </a:r>
            <a:r>
              <a:rPr lang="de-DE" sz="2800" b="1" u="sng" dirty="0" smtClean="0"/>
              <a:t> a PCP </a:t>
            </a:r>
            <a:r>
              <a:rPr lang="de-DE" sz="2800" b="1" u="sng" dirty="0" err="1" smtClean="0"/>
              <a:t>enable</a:t>
            </a:r>
            <a:r>
              <a:rPr lang="de-DE" sz="2800" b="1" u="sng" dirty="0" smtClean="0"/>
              <a:t> </a:t>
            </a:r>
            <a:r>
              <a:rPr lang="de-DE" sz="2800" b="1" u="sng" dirty="0" err="1" smtClean="0"/>
              <a:t>for</a:t>
            </a:r>
            <a:r>
              <a:rPr lang="de-DE" sz="2800" b="1" u="sng" dirty="0" smtClean="0"/>
              <a:t> </a:t>
            </a:r>
            <a:r>
              <a:rPr lang="de-DE" sz="2800" b="1" u="sng" dirty="0" err="1" smtClean="0"/>
              <a:t>the</a:t>
            </a:r>
            <a:r>
              <a:rPr lang="de-DE" sz="2800" b="1" u="sng" dirty="0" smtClean="0"/>
              <a:t> </a:t>
            </a:r>
            <a:r>
              <a:rPr lang="de-DE" sz="2800" b="1" u="sng" dirty="0" err="1" smtClean="0"/>
              <a:t>hospitals</a:t>
            </a:r>
            <a:r>
              <a:rPr lang="de-DE" sz="2800" b="1" u="sng" dirty="0" smtClean="0"/>
              <a:t> in </a:t>
            </a:r>
            <a:r>
              <a:rPr lang="de-DE" sz="2800" b="1" u="sng" dirty="0" err="1" smtClean="0"/>
              <a:t>our</a:t>
            </a:r>
            <a:r>
              <a:rPr lang="de-DE" sz="2800" b="1" u="sng" dirty="0" smtClean="0"/>
              <a:t> </a:t>
            </a:r>
            <a:r>
              <a:rPr lang="de-DE" sz="2800" b="1" u="sng" dirty="0" err="1" smtClean="0"/>
              <a:t>consortium</a:t>
            </a:r>
            <a:r>
              <a:rPr lang="de-DE" sz="2800" b="1" u="sng" dirty="0" smtClean="0"/>
              <a:t>?</a:t>
            </a:r>
          </a:p>
          <a:p>
            <a:pPr algn="l"/>
            <a:endParaRPr lang="de-DE" sz="2000" u="sng" dirty="0"/>
          </a:p>
          <a:p>
            <a:pPr algn="l"/>
            <a:r>
              <a:rPr lang="de-DE" sz="2000" u="sng" dirty="0" smtClean="0"/>
              <a:t> </a:t>
            </a:r>
            <a:endParaRPr lang="de-DE" sz="2000" dirty="0"/>
          </a:p>
          <a:p>
            <a:pPr algn="l"/>
            <a:endParaRPr lang="de-DE" sz="2000" dirty="0" smtClean="0"/>
          </a:p>
        </p:txBody>
      </p:sp>
      <p:sp>
        <p:nvSpPr>
          <p:cNvPr id="5" name="Rechteck 4"/>
          <p:cNvSpPr/>
          <p:nvPr/>
        </p:nvSpPr>
        <p:spPr>
          <a:xfrm>
            <a:off x="1259632" y="1610348"/>
            <a:ext cx="2880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leichschenkliges Dreieck 5"/>
          <p:cNvSpPr/>
          <p:nvPr/>
        </p:nvSpPr>
        <p:spPr>
          <a:xfrm>
            <a:off x="1715560" y="2056059"/>
            <a:ext cx="288032"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aute 6"/>
          <p:cNvSpPr/>
          <p:nvPr/>
        </p:nvSpPr>
        <p:spPr>
          <a:xfrm>
            <a:off x="827584" y="2126392"/>
            <a:ext cx="432048" cy="50405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p:cNvCxnSpPr/>
          <p:nvPr/>
        </p:nvCxnSpPr>
        <p:spPr>
          <a:xfrm>
            <a:off x="1547664" y="1970388"/>
            <a:ext cx="335792" cy="468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a:off x="1115616" y="1970388"/>
            <a:ext cx="144016" cy="246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1091736" y="2344091"/>
            <a:ext cx="167896" cy="657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a:off x="2739088" y="2284601"/>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2"/>
          <p:cNvSpPr txBox="1">
            <a:spLocks noChangeArrowheads="1"/>
          </p:cNvSpPr>
          <p:nvPr/>
        </p:nvSpPr>
        <p:spPr>
          <a:xfrm>
            <a:off x="3581048" y="2005492"/>
            <a:ext cx="2863160" cy="3546844"/>
          </a:xfrm>
          <a:prstGeom prst="rect">
            <a:avLst/>
          </a:prstGeom>
        </p:spPr>
        <p:txBody>
          <a:bodyP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5000" dirty="0" smtClean="0"/>
              <a:t>- € </a:t>
            </a:r>
            <a:r>
              <a:rPr lang="de-DE" sz="5000" dirty="0" err="1" smtClean="0"/>
              <a:t>the</a:t>
            </a:r>
            <a:r>
              <a:rPr lang="de-DE" sz="5000" dirty="0" smtClean="0"/>
              <a:t> </a:t>
            </a:r>
            <a:r>
              <a:rPr lang="de-DE" sz="5000" dirty="0" err="1" smtClean="0"/>
              <a:t>need</a:t>
            </a:r>
            <a:r>
              <a:rPr lang="de-DE" sz="5000" dirty="0" smtClean="0"/>
              <a:t> </a:t>
            </a:r>
            <a:r>
              <a:rPr lang="de-DE" sz="5000" dirty="0" err="1" smtClean="0"/>
              <a:t>to</a:t>
            </a:r>
            <a:r>
              <a:rPr lang="de-DE" sz="5000" dirty="0" smtClean="0"/>
              <a:t> </a:t>
            </a:r>
            <a:r>
              <a:rPr lang="de-DE" sz="5000" dirty="0" err="1" smtClean="0"/>
              <a:t>invest</a:t>
            </a:r>
            <a:endParaRPr lang="de-DE" sz="5000" dirty="0" smtClean="0"/>
          </a:p>
          <a:p>
            <a:pPr algn="l"/>
            <a:r>
              <a:rPr lang="de-DE" sz="5000" dirty="0" smtClean="0"/>
              <a:t>   (</a:t>
            </a:r>
            <a:r>
              <a:rPr lang="de-DE" sz="5000" dirty="0" err="1" smtClean="0"/>
              <a:t>own</a:t>
            </a:r>
            <a:r>
              <a:rPr lang="de-DE" sz="5000" dirty="0" smtClean="0"/>
              <a:t> </a:t>
            </a:r>
            <a:r>
              <a:rPr lang="de-DE" sz="5000" dirty="0" err="1" smtClean="0"/>
              <a:t>contribution</a:t>
            </a:r>
            <a:r>
              <a:rPr lang="de-DE" sz="5000" dirty="0" smtClean="0"/>
              <a:t>  </a:t>
            </a:r>
            <a:br>
              <a:rPr lang="de-DE" sz="5000" dirty="0" smtClean="0"/>
            </a:br>
            <a:r>
              <a:rPr lang="de-DE" sz="5000" dirty="0" smtClean="0"/>
              <a:t>    90%)</a:t>
            </a:r>
          </a:p>
          <a:p>
            <a:pPr marL="342900" indent="-342900" algn="l">
              <a:buFontTx/>
              <a:buChar char="-"/>
            </a:pPr>
            <a:endParaRPr lang="de-DE" sz="5000" dirty="0"/>
          </a:p>
          <a:p>
            <a:pPr marL="342900" indent="-342900" algn="l">
              <a:buFontTx/>
              <a:buChar char="-"/>
            </a:pPr>
            <a:r>
              <a:rPr lang="de-DE" sz="5000" dirty="0" err="1" smtClean="0"/>
              <a:t>Shared</a:t>
            </a:r>
            <a:r>
              <a:rPr lang="de-DE" sz="5000" dirty="0" smtClean="0"/>
              <a:t> </a:t>
            </a:r>
            <a:r>
              <a:rPr lang="de-DE" sz="5000" dirty="0" err="1" smtClean="0"/>
              <a:t>efford</a:t>
            </a:r>
            <a:r>
              <a:rPr lang="de-DE" sz="5000" dirty="0" smtClean="0"/>
              <a:t> </a:t>
            </a:r>
            <a:r>
              <a:rPr lang="de-DE" sz="5000" dirty="0" err="1" smtClean="0"/>
              <a:t>and</a:t>
            </a:r>
            <a:r>
              <a:rPr lang="de-DE" sz="5000" dirty="0" smtClean="0"/>
              <a:t> </a:t>
            </a:r>
            <a:r>
              <a:rPr lang="de-DE" sz="5000" dirty="0" err="1" smtClean="0"/>
              <a:t>expenditure</a:t>
            </a:r>
            <a:r>
              <a:rPr lang="de-DE" sz="5000" dirty="0" smtClean="0"/>
              <a:t> </a:t>
            </a:r>
            <a:r>
              <a:rPr lang="de-DE" sz="5000" dirty="0" err="1" smtClean="0"/>
              <a:t>for</a:t>
            </a:r>
            <a:r>
              <a:rPr lang="de-DE" sz="5000" dirty="0" smtClean="0"/>
              <a:t> R&amp;D (e.g. </a:t>
            </a:r>
            <a:r>
              <a:rPr lang="de-DE" sz="5000" dirty="0" err="1" smtClean="0"/>
              <a:t>correlation</a:t>
            </a:r>
            <a:r>
              <a:rPr lang="de-DE" sz="5000" dirty="0" smtClean="0"/>
              <a:t> </a:t>
            </a:r>
            <a:r>
              <a:rPr lang="de-DE" sz="5000" dirty="0" err="1" smtClean="0"/>
              <a:t>analysis</a:t>
            </a:r>
            <a:r>
              <a:rPr lang="de-DE" sz="5000" dirty="0" smtClean="0"/>
              <a:t>)</a:t>
            </a:r>
          </a:p>
          <a:p>
            <a:pPr marL="342900" indent="-342900" algn="l">
              <a:buFontTx/>
              <a:buChar char="-"/>
            </a:pPr>
            <a:endParaRPr lang="de-DE" sz="5000" dirty="0"/>
          </a:p>
          <a:p>
            <a:pPr marL="342900" indent="-342900" algn="l">
              <a:buFontTx/>
              <a:buChar char="-"/>
            </a:pPr>
            <a:r>
              <a:rPr lang="de-DE" sz="5000" dirty="0" err="1" smtClean="0"/>
              <a:t>We</a:t>
            </a:r>
            <a:r>
              <a:rPr lang="de-DE" sz="5000" dirty="0" smtClean="0"/>
              <a:t> </a:t>
            </a:r>
            <a:r>
              <a:rPr lang="de-DE" sz="5000" dirty="0" err="1" smtClean="0"/>
              <a:t>need</a:t>
            </a:r>
            <a:r>
              <a:rPr lang="de-DE" sz="5000" dirty="0" smtClean="0"/>
              <a:t> </a:t>
            </a:r>
            <a:r>
              <a:rPr lang="de-DE" sz="5000" dirty="0" err="1" smtClean="0"/>
              <a:t>to</a:t>
            </a:r>
            <a:r>
              <a:rPr lang="de-DE" sz="5000" dirty="0" smtClean="0"/>
              <a:t> </a:t>
            </a:r>
            <a:r>
              <a:rPr lang="de-DE" sz="5000" dirty="0" err="1" smtClean="0"/>
              <a:t>put</a:t>
            </a:r>
            <a:r>
              <a:rPr lang="de-DE" sz="5000" dirty="0" smtClean="0"/>
              <a:t> </a:t>
            </a:r>
            <a:r>
              <a:rPr lang="de-DE" sz="5000" dirty="0" err="1" smtClean="0"/>
              <a:t>efford</a:t>
            </a:r>
            <a:r>
              <a:rPr lang="de-DE" sz="5000" dirty="0" smtClean="0"/>
              <a:t> in </a:t>
            </a:r>
            <a:r>
              <a:rPr lang="de-DE" sz="5000" dirty="0" err="1" smtClean="0"/>
              <a:t>the</a:t>
            </a:r>
            <a:r>
              <a:rPr lang="de-DE" sz="5000" dirty="0" smtClean="0"/>
              <a:t> R&amp;D </a:t>
            </a:r>
            <a:r>
              <a:rPr lang="de-DE" sz="5000" dirty="0" err="1" smtClean="0"/>
              <a:t>necessary</a:t>
            </a:r>
            <a:r>
              <a:rPr lang="de-DE" sz="5000" dirty="0" smtClean="0"/>
              <a:t> </a:t>
            </a:r>
            <a:r>
              <a:rPr lang="de-DE" sz="5000" dirty="0" err="1" smtClean="0"/>
              <a:t>anyway</a:t>
            </a:r>
            <a:endParaRPr lang="de-DE" sz="5000" dirty="0" smtClean="0"/>
          </a:p>
          <a:p>
            <a:pPr marL="342900" indent="-342900" algn="l">
              <a:buFontTx/>
              <a:buChar char="-"/>
            </a:pPr>
            <a:endParaRPr lang="de-DE" sz="5000" dirty="0"/>
          </a:p>
          <a:p>
            <a:pPr marL="342900" indent="-342900" algn="l">
              <a:buFontTx/>
              <a:buChar char="-"/>
            </a:pPr>
            <a:r>
              <a:rPr lang="de-DE" sz="5000" dirty="0" err="1" smtClean="0"/>
              <a:t>We</a:t>
            </a:r>
            <a:r>
              <a:rPr lang="de-DE" sz="5000" dirty="0" smtClean="0"/>
              <a:t> </a:t>
            </a:r>
            <a:r>
              <a:rPr lang="de-DE" sz="5000" dirty="0" err="1" smtClean="0"/>
              <a:t>can</a:t>
            </a:r>
            <a:r>
              <a:rPr lang="de-DE" sz="5000" dirty="0" smtClean="0"/>
              <a:t> do </a:t>
            </a:r>
            <a:r>
              <a:rPr lang="de-DE" sz="5000" dirty="0" err="1" smtClean="0"/>
              <a:t>it</a:t>
            </a:r>
            <a:r>
              <a:rPr lang="de-DE" sz="5000" dirty="0" smtClean="0"/>
              <a:t> </a:t>
            </a:r>
            <a:r>
              <a:rPr lang="de-DE" sz="5000" dirty="0" err="1" smtClean="0"/>
              <a:t>with</a:t>
            </a:r>
            <a:r>
              <a:rPr lang="de-DE" sz="5000" dirty="0" smtClean="0"/>
              <a:t> </a:t>
            </a:r>
            <a:r>
              <a:rPr lang="de-DE" sz="5000" dirty="0" err="1" smtClean="0"/>
              <a:t>shared</a:t>
            </a:r>
            <a:r>
              <a:rPr lang="de-DE" sz="5000" dirty="0" smtClean="0"/>
              <a:t> time </a:t>
            </a:r>
            <a:r>
              <a:rPr lang="de-DE" sz="5000" dirty="0" err="1" smtClean="0"/>
              <a:t>and</a:t>
            </a:r>
            <a:r>
              <a:rPr lang="de-DE" sz="5000" dirty="0" smtClean="0"/>
              <a:t> personal </a:t>
            </a:r>
            <a:r>
              <a:rPr lang="de-DE" sz="5000" dirty="0" err="1" smtClean="0"/>
              <a:t>efford</a:t>
            </a:r>
            <a:r>
              <a:rPr lang="de-DE" sz="5000" dirty="0" smtClean="0"/>
              <a:t> in a </a:t>
            </a:r>
            <a:r>
              <a:rPr lang="de-DE" sz="5000" dirty="0" err="1" smtClean="0"/>
              <a:t>faster</a:t>
            </a:r>
            <a:r>
              <a:rPr lang="de-DE" sz="5000" dirty="0" smtClean="0"/>
              <a:t> time</a:t>
            </a:r>
          </a:p>
          <a:p>
            <a:pPr algn="l"/>
            <a:endParaRPr lang="de-DE" sz="2000" dirty="0"/>
          </a:p>
        </p:txBody>
      </p:sp>
      <p:sp>
        <p:nvSpPr>
          <p:cNvPr id="46" name="Rectangle 2"/>
          <p:cNvSpPr txBox="1">
            <a:spLocks noChangeArrowheads="1"/>
          </p:cNvSpPr>
          <p:nvPr/>
        </p:nvSpPr>
        <p:spPr>
          <a:xfrm>
            <a:off x="365352" y="3554564"/>
            <a:ext cx="3342552" cy="30427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b="1" dirty="0" err="1" smtClean="0"/>
              <a:t>We</a:t>
            </a:r>
            <a:r>
              <a:rPr lang="de-DE" sz="2000" b="1" dirty="0" smtClean="0"/>
              <a:t> </a:t>
            </a:r>
            <a:r>
              <a:rPr lang="de-DE" sz="2000" b="1" dirty="0" err="1" smtClean="0"/>
              <a:t>need</a:t>
            </a:r>
            <a:r>
              <a:rPr lang="de-DE" sz="2000" b="1" dirty="0" smtClean="0"/>
              <a:t> </a:t>
            </a:r>
            <a:r>
              <a:rPr lang="de-DE" sz="2000" b="1" dirty="0" err="1" smtClean="0"/>
              <a:t>the</a:t>
            </a:r>
            <a:r>
              <a:rPr lang="de-DE" sz="2000" b="1" dirty="0" smtClean="0"/>
              <a:t> </a:t>
            </a:r>
            <a:r>
              <a:rPr lang="de-DE" sz="2000" b="1" dirty="0" err="1" smtClean="0"/>
              <a:t>new</a:t>
            </a:r>
            <a:r>
              <a:rPr lang="de-DE" sz="2000" b="1" dirty="0" smtClean="0"/>
              <a:t> </a:t>
            </a:r>
            <a:r>
              <a:rPr lang="de-DE" sz="2000" b="1" dirty="0" err="1" smtClean="0"/>
              <a:t>solution</a:t>
            </a:r>
            <a:endParaRPr lang="de-DE" sz="2000" b="1" dirty="0" smtClean="0"/>
          </a:p>
          <a:p>
            <a:pPr marL="342900" indent="-342900" algn="l">
              <a:buFontTx/>
              <a:buChar char="-"/>
            </a:pPr>
            <a:r>
              <a:rPr lang="de-DE" sz="2000" dirty="0" err="1" smtClean="0"/>
              <a:t>With</a:t>
            </a:r>
            <a:r>
              <a:rPr lang="de-DE" sz="2000" dirty="0" smtClean="0"/>
              <a:t> </a:t>
            </a:r>
            <a:r>
              <a:rPr lang="de-DE" sz="2000" dirty="0" err="1" smtClean="0"/>
              <a:t>more</a:t>
            </a:r>
            <a:r>
              <a:rPr lang="de-DE" sz="2000" dirty="0" smtClean="0"/>
              <a:t> </a:t>
            </a:r>
            <a:r>
              <a:rPr lang="de-DE" sz="2000" dirty="0" err="1" smtClean="0"/>
              <a:t>capability</a:t>
            </a:r>
            <a:r>
              <a:rPr lang="de-DE" sz="2000" dirty="0" smtClean="0"/>
              <a:t> </a:t>
            </a:r>
            <a:r>
              <a:rPr lang="de-DE" sz="2000" dirty="0" err="1" smtClean="0"/>
              <a:t>for</a:t>
            </a:r>
            <a:r>
              <a:rPr lang="de-DE" sz="2000" dirty="0" smtClean="0"/>
              <a:t> </a:t>
            </a:r>
            <a:r>
              <a:rPr lang="de-DE" sz="2000" dirty="0" err="1" smtClean="0"/>
              <a:t>care</a:t>
            </a:r>
            <a:r>
              <a:rPr lang="de-DE" sz="2000" dirty="0" smtClean="0"/>
              <a:t> </a:t>
            </a:r>
            <a:r>
              <a:rPr lang="de-DE" sz="2000" dirty="0" err="1" smtClean="0"/>
              <a:t>processes</a:t>
            </a:r>
            <a:endParaRPr lang="de-DE" sz="2000" dirty="0" smtClean="0"/>
          </a:p>
          <a:p>
            <a:pPr marL="342900" indent="-342900" algn="l">
              <a:buFontTx/>
              <a:buChar char="-"/>
            </a:pPr>
            <a:r>
              <a:rPr lang="de-DE" sz="2000" dirty="0" err="1" smtClean="0"/>
              <a:t>Adopted</a:t>
            </a:r>
            <a:r>
              <a:rPr lang="de-DE" sz="2000" dirty="0" smtClean="0"/>
              <a:t> </a:t>
            </a:r>
            <a:r>
              <a:rPr lang="de-DE" sz="2000" dirty="0" err="1" smtClean="0"/>
              <a:t>to</a:t>
            </a:r>
            <a:r>
              <a:rPr lang="de-DE" sz="2000" dirty="0" smtClean="0"/>
              <a:t> </a:t>
            </a:r>
            <a:r>
              <a:rPr lang="de-DE" sz="2000" dirty="0" err="1" smtClean="0"/>
              <a:t>the</a:t>
            </a:r>
            <a:r>
              <a:rPr lang="de-DE" sz="2000" dirty="0" smtClean="0"/>
              <a:t> </a:t>
            </a:r>
            <a:r>
              <a:rPr lang="de-DE" sz="2000" dirty="0" err="1" smtClean="0"/>
              <a:t>applied</a:t>
            </a:r>
            <a:r>
              <a:rPr lang="de-DE" sz="2000" dirty="0" smtClean="0"/>
              <a:t> </a:t>
            </a:r>
            <a:r>
              <a:rPr lang="de-DE" sz="2000" dirty="0" err="1" smtClean="0"/>
              <a:t>field</a:t>
            </a:r>
            <a:endParaRPr lang="de-DE" sz="2000" dirty="0" smtClean="0"/>
          </a:p>
          <a:p>
            <a:pPr marL="342900" indent="-342900" algn="l">
              <a:buFontTx/>
              <a:buChar char="-"/>
            </a:pPr>
            <a:r>
              <a:rPr lang="de-DE" sz="2000" dirty="0" err="1" smtClean="0"/>
              <a:t>Satisfaction</a:t>
            </a:r>
            <a:r>
              <a:rPr lang="de-DE" sz="2000" dirty="0" smtClean="0"/>
              <a:t> </a:t>
            </a:r>
            <a:r>
              <a:rPr lang="de-DE" sz="2000" dirty="0" err="1" smtClean="0"/>
              <a:t>of</a:t>
            </a:r>
            <a:r>
              <a:rPr lang="de-DE" sz="2000" dirty="0" smtClean="0"/>
              <a:t> </a:t>
            </a:r>
            <a:r>
              <a:rPr lang="de-DE" sz="2000" dirty="0" err="1" smtClean="0"/>
              <a:t>patients</a:t>
            </a:r>
            <a:r>
              <a:rPr lang="de-DE" sz="2000" dirty="0" smtClean="0"/>
              <a:t> </a:t>
            </a:r>
            <a:r>
              <a:rPr lang="de-DE" sz="2000" dirty="0" err="1" smtClean="0"/>
              <a:t>and</a:t>
            </a:r>
            <a:r>
              <a:rPr lang="de-DE" sz="2000" dirty="0" smtClean="0"/>
              <a:t> </a:t>
            </a:r>
            <a:r>
              <a:rPr lang="de-DE" sz="2000" dirty="0" err="1" smtClean="0"/>
              <a:t>medical</a:t>
            </a:r>
            <a:r>
              <a:rPr lang="de-DE" sz="2000" dirty="0" smtClean="0"/>
              <a:t> </a:t>
            </a:r>
            <a:r>
              <a:rPr lang="de-DE" sz="2000" dirty="0" err="1" smtClean="0"/>
              <a:t>staff</a:t>
            </a:r>
            <a:endParaRPr lang="de-DE" sz="2000" dirty="0" smtClean="0"/>
          </a:p>
          <a:p>
            <a:pPr algn="l"/>
            <a:endParaRPr lang="de-DE" sz="2000" dirty="0"/>
          </a:p>
        </p:txBody>
      </p:sp>
      <p:cxnSp>
        <p:nvCxnSpPr>
          <p:cNvPr id="47" name="Gerade Verbindung mit Pfeil 46"/>
          <p:cNvCxnSpPr/>
          <p:nvPr/>
        </p:nvCxnSpPr>
        <p:spPr>
          <a:xfrm>
            <a:off x="5763424" y="2284601"/>
            <a:ext cx="464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tangle 2"/>
          <p:cNvSpPr txBox="1">
            <a:spLocks noChangeArrowheads="1"/>
          </p:cNvSpPr>
          <p:nvPr/>
        </p:nvSpPr>
        <p:spPr>
          <a:xfrm>
            <a:off x="6300192" y="1910898"/>
            <a:ext cx="2736304" cy="94682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Tx/>
              <a:buChar char="-"/>
            </a:pPr>
            <a:r>
              <a:rPr lang="de-DE" sz="1600" dirty="0" err="1" smtClean="0"/>
              <a:t>Purchasing</a:t>
            </a:r>
            <a:r>
              <a:rPr lang="de-DE" sz="1600" dirty="0" smtClean="0"/>
              <a:t> </a:t>
            </a:r>
            <a:r>
              <a:rPr lang="de-DE" sz="1600" dirty="0" err="1" smtClean="0"/>
              <a:t>pool</a:t>
            </a:r>
            <a:r>
              <a:rPr lang="de-DE" sz="1600" dirty="0" smtClean="0"/>
              <a:t> </a:t>
            </a:r>
            <a:br>
              <a:rPr lang="de-DE" sz="1600" dirty="0" smtClean="0"/>
            </a:br>
            <a:r>
              <a:rPr lang="de-DE" sz="1600" dirty="0" err="1" smtClean="0"/>
              <a:t>first</a:t>
            </a:r>
            <a:r>
              <a:rPr lang="de-DE" sz="1600" dirty="0" smtClean="0"/>
              <a:t> </a:t>
            </a:r>
            <a:r>
              <a:rPr lang="de-DE" sz="1600" dirty="0" err="1" smtClean="0"/>
              <a:t>having</a:t>
            </a:r>
            <a:r>
              <a:rPr lang="de-DE" sz="1600" dirty="0" smtClean="0"/>
              <a:t> </a:t>
            </a:r>
            <a:r>
              <a:rPr lang="de-DE" sz="1600" dirty="0" err="1" smtClean="0"/>
              <a:t>the</a:t>
            </a:r>
            <a:r>
              <a:rPr lang="de-DE" sz="1600" dirty="0" smtClean="0"/>
              <a:t>  </a:t>
            </a:r>
            <a:r>
              <a:rPr lang="de-DE" sz="1600" dirty="0" err="1" smtClean="0"/>
              <a:t>pilot</a:t>
            </a:r>
            <a:endParaRPr lang="de-DE" sz="1600" dirty="0" smtClean="0"/>
          </a:p>
          <a:p>
            <a:pPr algn="l"/>
            <a:endParaRPr lang="de-DE" sz="1600" dirty="0" smtClean="0"/>
          </a:p>
          <a:p>
            <a:pPr algn="l"/>
            <a:endParaRPr lang="de-DE" sz="2000" dirty="0" smtClean="0"/>
          </a:p>
          <a:p>
            <a:pPr algn="l"/>
            <a:endParaRPr lang="de-DE" sz="2000" dirty="0"/>
          </a:p>
        </p:txBody>
      </p:sp>
      <p:sp>
        <p:nvSpPr>
          <p:cNvPr id="15" name="L-Form 14"/>
          <p:cNvSpPr/>
          <p:nvPr/>
        </p:nvSpPr>
        <p:spPr>
          <a:xfrm>
            <a:off x="1259632" y="2630448"/>
            <a:ext cx="346288" cy="45455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p:cNvCxnSpPr>
            <a:stCxn id="6" idx="3"/>
          </p:cNvCxnSpPr>
          <p:nvPr/>
        </p:nvCxnSpPr>
        <p:spPr>
          <a:xfrm flipH="1">
            <a:off x="1547664" y="2632123"/>
            <a:ext cx="311912" cy="3698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10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C01951 2_bearb-"/>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6024" y="661635"/>
            <a:ext cx="4869676" cy="294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467544" y="3933056"/>
            <a:ext cx="8568952" cy="288032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e-DE" sz="1400" dirty="0" smtClean="0">
              <a:solidFill>
                <a:srgbClr val="0070C0"/>
              </a:solidFill>
            </a:endParaRPr>
          </a:p>
          <a:p>
            <a:pPr algn="l"/>
            <a:endParaRPr lang="de-DE" sz="1400" dirty="0">
              <a:solidFill>
                <a:srgbClr val="0070C0"/>
              </a:solidFill>
            </a:endParaRPr>
          </a:p>
          <a:p>
            <a:pPr algn="l"/>
            <a:r>
              <a:rPr lang="de-DE" sz="2500" dirty="0" err="1" smtClean="0">
                <a:solidFill>
                  <a:srgbClr val="0070C0"/>
                </a:solidFill>
              </a:rPr>
              <a:t>We</a:t>
            </a:r>
            <a:r>
              <a:rPr lang="de-DE" sz="2500" dirty="0" smtClean="0">
                <a:solidFill>
                  <a:srgbClr val="0070C0"/>
                </a:solidFill>
              </a:rPr>
              <a:t> </a:t>
            </a:r>
            <a:r>
              <a:rPr lang="de-DE" sz="2500" dirty="0" err="1" smtClean="0">
                <a:solidFill>
                  <a:srgbClr val="0070C0"/>
                </a:solidFill>
              </a:rPr>
              <a:t>need</a:t>
            </a:r>
            <a:r>
              <a:rPr lang="de-DE" sz="2500" dirty="0" smtClean="0">
                <a:solidFill>
                  <a:srgbClr val="0070C0"/>
                </a:solidFill>
              </a:rPr>
              <a:t> </a:t>
            </a:r>
            <a:r>
              <a:rPr lang="de-DE" sz="2500" b="1" dirty="0" err="1" smtClean="0">
                <a:solidFill>
                  <a:srgbClr val="0070C0"/>
                </a:solidFill>
              </a:rPr>
              <a:t>hospitals</a:t>
            </a:r>
            <a:r>
              <a:rPr lang="de-DE" sz="2500" b="1" dirty="0" smtClean="0">
                <a:solidFill>
                  <a:srgbClr val="0070C0"/>
                </a:solidFill>
              </a:rPr>
              <a:t> </a:t>
            </a:r>
            <a:r>
              <a:rPr lang="de-DE" sz="2500" dirty="0" err="1" smtClean="0">
                <a:solidFill>
                  <a:srgbClr val="0070C0"/>
                </a:solidFill>
              </a:rPr>
              <a:t>interested</a:t>
            </a:r>
            <a:r>
              <a:rPr lang="de-DE" sz="2500" dirty="0" smtClean="0">
                <a:solidFill>
                  <a:srgbClr val="0070C0"/>
                </a:solidFill>
              </a:rPr>
              <a:t> </a:t>
            </a:r>
            <a:r>
              <a:rPr lang="de-DE" sz="2500" dirty="0" err="1" smtClean="0">
                <a:solidFill>
                  <a:srgbClr val="0070C0"/>
                </a:solidFill>
              </a:rPr>
              <a:t>to</a:t>
            </a:r>
            <a:r>
              <a:rPr lang="de-DE" sz="2500" dirty="0" smtClean="0">
                <a:solidFill>
                  <a:srgbClr val="0070C0"/>
                </a:solidFill>
              </a:rPr>
              <a:t> find </a:t>
            </a:r>
            <a:r>
              <a:rPr lang="de-DE" sz="2500" dirty="0" err="1" smtClean="0">
                <a:solidFill>
                  <a:srgbClr val="0070C0"/>
                </a:solidFill>
              </a:rPr>
              <a:t>new</a:t>
            </a:r>
            <a:r>
              <a:rPr lang="de-DE" sz="2500" dirty="0" smtClean="0">
                <a:solidFill>
                  <a:srgbClr val="0070C0"/>
                </a:solidFill>
              </a:rPr>
              <a:t> </a:t>
            </a:r>
            <a:r>
              <a:rPr lang="de-DE" sz="2500" dirty="0" err="1" smtClean="0">
                <a:solidFill>
                  <a:srgbClr val="0070C0"/>
                </a:solidFill>
              </a:rPr>
              <a:t>solutions</a:t>
            </a:r>
            <a:r>
              <a:rPr lang="de-DE" sz="2500" dirty="0" smtClean="0">
                <a:solidFill>
                  <a:srgbClr val="0070C0"/>
                </a:solidFill>
              </a:rPr>
              <a:t> </a:t>
            </a:r>
            <a:r>
              <a:rPr lang="de-DE" sz="2500" dirty="0" err="1" smtClean="0">
                <a:solidFill>
                  <a:srgbClr val="0070C0"/>
                </a:solidFill>
              </a:rPr>
              <a:t>and</a:t>
            </a:r>
            <a:r>
              <a:rPr lang="de-DE" sz="2500" dirty="0" smtClean="0">
                <a:solidFill>
                  <a:srgbClr val="0070C0"/>
                </a:solidFill>
              </a:rPr>
              <a:t> </a:t>
            </a:r>
            <a:r>
              <a:rPr lang="de-DE" sz="2500" dirty="0" err="1" smtClean="0">
                <a:solidFill>
                  <a:srgbClr val="0070C0"/>
                </a:solidFill>
              </a:rPr>
              <a:t>test</a:t>
            </a:r>
            <a:r>
              <a:rPr lang="de-DE" sz="2500" dirty="0" smtClean="0">
                <a:solidFill>
                  <a:srgbClr val="0070C0"/>
                </a:solidFill>
              </a:rPr>
              <a:t> </a:t>
            </a:r>
            <a:r>
              <a:rPr lang="de-DE" sz="2500" dirty="0" err="1" smtClean="0">
                <a:solidFill>
                  <a:srgbClr val="0070C0"/>
                </a:solidFill>
              </a:rPr>
              <a:t>prototypes</a:t>
            </a:r>
            <a:r>
              <a:rPr lang="de-DE" sz="2500" dirty="0" smtClean="0">
                <a:solidFill>
                  <a:srgbClr val="0070C0"/>
                </a:solidFill>
              </a:rPr>
              <a:t> in </a:t>
            </a:r>
            <a:r>
              <a:rPr lang="de-DE" sz="2500" dirty="0" err="1" smtClean="0">
                <a:solidFill>
                  <a:srgbClr val="0070C0"/>
                </a:solidFill>
              </a:rPr>
              <a:t>the</a:t>
            </a:r>
            <a:r>
              <a:rPr lang="de-DE" sz="2500" dirty="0" smtClean="0">
                <a:solidFill>
                  <a:srgbClr val="0070C0"/>
                </a:solidFill>
              </a:rPr>
              <a:t> </a:t>
            </a:r>
            <a:r>
              <a:rPr lang="de-DE" sz="2500" dirty="0" err="1" smtClean="0">
                <a:solidFill>
                  <a:srgbClr val="0070C0"/>
                </a:solidFill>
              </a:rPr>
              <a:t>applied</a:t>
            </a:r>
            <a:r>
              <a:rPr lang="de-DE" sz="2500" dirty="0" smtClean="0">
                <a:solidFill>
                  <a:srgbClr val="0070C0"/>
                </a:solidFill>
              </a:rPr>
              <a:t> </a:t>
            </a:r>
            <a:r>
              <a:rPr lang="de-DE" sz="2500" dirty="0" err="1" smtClean="0">
                <a:solidFill>
                  <a:srgbClr val="0070C0"/>
                </a:solidFill>
              </a:rPr>
              <a:t>fields</a:t>
            </a:r>
            <a:r>
              <a:rPr lang="de-DE" sz="2500" dirty="0" smtClean="0">
                <a:solidFill>
                  <a:srgbClr val="0070C0"/>
                </a:solidFill>
              </a:rPr>
              <a:t>!</a:t>
            </a:r>
          </a:p>
          <a:p>
            <a:pPr algn="l"/>
            <a:endParaRPr lang="de-DE" sz="2500" dirty="0" smtClean="0">
              <a:solidFill>
                <a:srgbClr val="0070C0"/>
              </a:solidFill>
            </a:endParaRPr>
          </a:p>
          <a:p>
            <a:pPr algn="l"/>
            <a:r>
              <a:rPr lang="de-DE" sz="2500" dirty="0" smtClean="0">
                <a:solidFill>
                  <a:srgbClr val="0070C0"/>
                </a:solidFill>
                <a:hlinkClick r:id="rId3"/>
              </a:rPr>
              <a:t>Maren.geissler@klinikum-westfalen.de</a:t>
            </a:r>
            <a:endParaRPr lang="de-DE" sz="2500" dirty="0" smtClean="0">
              <a:solidFill>
                <a:srgbClr val="0070C0"/>
              </a:solidFill>
            </a:endParaRPr>
          </a:p>
          <a:p>
            <a:pPr algn="l"/>
            <a:r>
              <a:rPr lang="de-DE" sz="2500" dirty="0" smtClean="0">
                <a:solidFill>
                  <a:srgbClr val="0070C0"/>
                </a:solidFill>
              </a:rPr>
              <a:t>0049 (0) 15775344359</a:t>
            </a:r>
          </a:p>
          <a:p>
            <a:pPr algn="l"/>
            <a:r>
              <a:rPr lang="de-DE" sz="2500" dirty="0" smtClean="0">
                <a:solidFill>
                  <a:srgbClr val="0070C0"/>
                </a:solidFill>
              </a:rPr>
              <a:t>Klinikum Westfalen, Germany</a:t>
            </a:r>
          </a:p>
          <a:p>
            <a:pPr algn="l"/>
            <a:r>
              <a:rPr lang="de-DE" sz="1400" dirty="0" smtClean="0">
                <a:solidFill>
                  <a:srgbClr val="0070C0"/>
                </a:solidFill>
              </a:rPr>
              <a:t> </a:t>
            </a:r>
            <a:endParaRPr lang="de-DE" sz="1400" dirty="0">
              <a:solidFill>
                <a:srgbClr val="0070C0"/>
              </a:solidFill>
            </a:endParaRPr>
          </a:p>
        </p:txBody>
      </p:sp>
      <p:pic>
        <p:nvPicPr>
          <p:cNvPr id="2050" name="Picture 2" descr="\\int.kkh-services.local\K50Daten$\K50Users\K50geism\Eigene Dateien\-- neu ab 07052015\Klinik\Bilder\Mil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70610"/>
            <a:ext cx="3888432" cy="291461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204800" y="3746501"/>
            <a:ext cx="4439208" cy="461665"/>
          </a:xfrm>
          <a:prstGeom prst="rect">
            <a:avLst/>
          </a:prstGeom>
        </p:spPr>
        <p:txBody>
          <a:bodyPr wrap="square">
            <a:spAutoFit/>
          </a:bodyPr>
          <a:lstStyle/>
          <a:p>
            <a:r>
              <a:rPr lang="de-DE" sz="1200" dirty="0" err="1"/>
              <a:t>Our</a:t>
            </a:r>
            <a:r>
              <a:rPr lang="de-DE" sz="1200" dirty="0"/>
              <a:t> </a:t>
            </a:r>
            <a:r>
              <a:rPr lang="de-DE" sz="1200" dirty="0" err="1"/>
              <a:t>consortium</a:t>
            </a:r>
            <a:r>
              <a:rPr lang="de-DE" sz="1200" dirty="0"/>
              <a:t>: France, </a:t>
            </a:r>
            <a:r>
              <a:rPr lang="de-DE" sz="1200" dirty="0" err="1"/>
              <a:t>Greece</a:t>
            </a:r>
            <a:r>
              <a:rPr lang="de-DE" sz="1200" dirty="0"/>
              <a:t>, Germany, Austria, </a:t>
            </a:r>
            <a:r>
              <a:rPr lang="de-DE" sz="1200" dirty="0" err="1"/>
              <a:t>Finland</a:t>
            </a:r>
            <a:r>
              <a:rPr lang="de-DE" sz="1200" dirty="0"/>
              <a:t>, </a:t>
            </a:r>
            <a:r>
              <a:rPr lang="de-DE" sz="1200" dirty="0" err="1"/>
              <a:t>Italy</a:t>
            </a:r>
            <a:r>
              <a:rPr lang="de-DE" sz="1200" dirty="0"/>
              <a:t>, </a:t>
            </a:r>
            <a:r>
              <a:rPr lang="de-DE" sz="1200" dirty="0" err="1"/>
              <a:t>Denmark</a:t>
            </a:r>
            <a:r>
              <a:rPr lang="de-DE" sz="1200" dirty="0"/>
              <a:t>, </a:t>
            </a:r>
            <a:r>
              <a:rPr lang="de-DE" sz="1200" dirty="0" err="1"/>
              <a:t>Netherlands</a:t>
            </a:r>
            <a:endParaRPr lang="de-DE" sz="1200" dirty="0">
              <a:solidFill>
                <a:srgbClr val="0070C0"/>
              </a:solidFill>
            </a:endParaRPr>
          </a:p>
        </p:txBody>
      </p:sp>
      <p:sp>
        <p:nvSpPr>
          <p:cNvPr id="6" name="Rechteck 5"/>
          <p:cNvSpPr/>
          <p:nvPr/>
        </p:nvSpPr>
        <p:spPr>
          <a:xfrm>
            <a:off x="5076056" y="3746502"/>
            <a:ext cx="4439208" cy="276999"/>
          </a:xfrm>
          <a:prstGeom prst="rect">
            <a:avLst/>
          </a:prstGeom>
        </p:spPr>
        <p:txBody>
          <a:bodyPr wrap="square">
            <a:spAutoFit/>
          </a:bodyPr>
          <a:lstStyle/>
          <a:p>
            <a:r>
              <a:rPr lang="de-DE" sz="1200" dirty="0" smtClean="0"/>
              <a:t>Milan, 26.11.2014  Meeting </a:t>
            </a:r>
            <a:r>
              <a:rPr lang="de-DE" sz="1200" dirty="0" err="1" smtClean="0"/>
              <a:t>with</a:t>
            </a:r>
            <a:r>
              <a:rPr lang="de-DE" sz="1200" dirty="0" smtClean="0"/>
              <a:t> </a:t>
            </a:r>
            <a:r>
              <a:rPr lang="de-DE" sz="1200" dirty="0" err="1" smtClean="0"/>
              <a:t>Lombardy</a:t>
            </a:r>
            <a:r>
              <a:rPr lang="de-DE" sz="1200" dirty="0" smtClean="0"/>
              <a:t> Region</a:t>
            </a:r>
            <a:endParaRPr lang="de-DE" sz="1200" dirty="0">
              <a:solidFill>
                <a:srgbClr val="0070C0"/>
              </a:solidFill>
            </a:endParaRPr>
          </a:p>
        </p:txBody>
      </p:sp>
    </p:spTree>
    <p:extLst>
      <p:ext uri="{BB962C8B-B14F-4D97-AF65-F5344CB8AC3E}">
        <p14:creationId xmlns:p14="http://schemas.microsoft.com/office/powerpoint/2010/main" val="2317713350"/>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383</Words>
  <Application>Microsoft Office PowerPoint</Application>
  <PresentationFormat>Bildschirmpräsentation (4:3)</PresentationFormat>
  <Paragraphs>103</Paragraphs>
  <Slides>9</Slides>
  <Notes>1</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Larissa</vt:lpstr>
      <vt:lpstr>PowerPoint-Präsentation</vt:lpstr>
      <vt:lpstr>PowerPoint-Präsentation</vt:lpstr>
      <vt:lpstr>Hankela, Sirpa (1999). Intraoperatiivinen hoitotyö : empiiriseen aineistoon perustuvan teorian kehittäminen. (Intraoperative nursing. Development of nursing theory based on empirical data). University of Tampere. Dissertation. Acta Universitatis Tamperensis: 664.    According to Hankela the experiences of hip operated patients revealed feelings of threat varying individually from minimal to panic.   It affected the experienced of unsafety in terms of both the quantity (safety-chaos) and content (internal, external and interpersonal).   Patients were concern about enduring and controlling their emotions (emotional coping), as well as behaviour (functional coping). The experiences of `panic´, horror and `hysteria` reflected a lack of coping resources and self-control during operation.   In supporting personal coping the identification of stress-related factors is essential.   Situational coping was linked to patients’ expressions of lasting and limited resources in controlling the intra-operative context-related situation, environment and care. It is important to enhance also the situation-related patient coping-mechanisms in the future.     Stress prevention and management are shared responsibilities and an ethical challenges for all personal groups working in operating theatre. </vt:lpstr>
      <vt:lpstr>PowerPoint-Präsentation</vt:lpstr>
      <vt:lpstr>PowerPoint-Präsentation</vt:lpstr>
      <vt:lpstr>PowerPoint-Präsentation</vt:lpstr>
      <vt:lpstr>PowerPoint-Präsentation</vt:lpstr>
      <vt:lpstr>PowerPoint-Präsentation</vt:lpstr>
      <vt:lpstr>PowerPoint-Präsentation</vt:lpstr>
    </vt:vector>
  </TitlesOfParts>
  <Company>KIT Services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Geißler Maren</dc:creator>
  <cp:lastModifiedBy>Geißler Maren</cp:lastModifiedBy>
  <cp:revision>79</cp:revision>
  <dcterms:created xsi:type="dcterms:W3CDTF">2015-10-27T18:17:33Z</dcterms:created>
  <dcterms:modified xsi:type="dcterms:W3CDTF">2015-10-28T10:06:04Z</dcterms:modified>
</cp:coreProperties>
</file>