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4F54"/>
    <a:srgbClr val="ED1B35"/>
    <a:srgbClr val="00B6BD"/>
    <a:srgbClr val="1B2C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9FB2E-B339-4CA8-9530-0E3F219D5C47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39990-AF8D-45C8-8E6E-4A3C887773ED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7883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D3869-0C66-486C-AF53-1E0B10856D4B}" type="datetimeFigureOut">
              <a:rPr lang="en-US" smtClean="0"/>
              <a:pPr/>
              <a:t>10/27/2015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DA7C8-DCBA-4A11-B72C-CD4314B4062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346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rp_titl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884118" y="930081"/>
            <a:ext cx="3574082" cy="3287816"/>
          </a:xfrm>
        </p:spPr>
        <p:txBody>
          <a:bodyPr lIns="0" tIns="0" rIns="0" bIns="0" anchor="t">
            <a:normAutofit/>
          </a:bodyPr>
          <a:lstStyle>
            <a:lvl1pPr algn="l">
              <a:lnSpc>
                <a:spcPts val="4200"/>
              </a:lnSpc>
              <a:defRPr sz="4000" cap="none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nl-NL" noProof="0" dirty="0" smtClean="0"/>
              <a:t>Titelstijl van model bewerken</a:t>
            </a:r>
            <a:endParaRPr lang="nl-NL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884118" y="4217896"/>
            <a:ext cx="3574082" cy="1420904"/>
          </a:xfrm>
        </p:spPr>
        <p:txBody>
          <a:bodyPr l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60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Datum</a:t>
            </a:r>
          </a:p>
          <a:p>
            <a:r>
              <a:rPr lang="nl-NL" dirty="0" smtClean="0"/>
              <a:t>Naam spreker</a:t>
            </a:r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rp_bg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42853" y="683025"/>
            <a:ext cx="7823996" cy="1025640"/>
          </a:xfrm>
        </p:spPr>
        <p:txBody>
          <a:bodyPr lIns="0" tIns="0" rIns="0" bIns="0">
            <a:normAutofit/>
          </a:bodyPr>
          <a:lstStyle>
            <a:lvl1pPr algn="l">
              <a:defRPr sz="36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nl-NL" dirty="0" smtClean="0"/>
              <a:t>TITEL IN HOOFDLETTERS TWEE 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853" y="1852024"/>
            <a:ext cx="7823995" cy="4090661"/>
          </a:xfrm>
        </p:spPr>
        <p:txBody>
          <a:bodyPr lIns="0" tIns="0" rIns="0" bIns="0"/>
          <a:lstStyle>
            <a:lvl1pPr>
              <a:buClr>
                <a:schemeClr val="bg1"/>
              </a:buClr>
              <a:buFont typeface="Lucida Grande"/>
              <a:buChar char="­"/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  <a:lvl2pPr marL="720725" indent="-360363">
              <a:buClr>
                <a:schemeClr val="bg1"/>
              </a:buClr>
              <a:buFont typeface="Lucida Grande"/>
              <a:buChar char="­"/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 marL="1074738" indent="-354013">
              <a:buClr>
                <a:schemeClr val="bg1"/>
              </a:buClr>
              <a:buFont typeface="Lucida Grande"/>
              <a:buChar char="­"/>
              <a:defRPr sz="1800">
                <a:solidFill>
                  <a:srgbClr val="FFFFFF"/>
                </a:solidFill>
                <a:latin typeface="Arial"/>
                <a:cs typeface="Arial"/>
              </a:defRPr>
            </a:lvl3pPr>
            <a:lvl4pPr marL="1435100" indent="-360363">
              <a:buClr>
                <a:schemeClr val="bg1"/>
              </a:buClr>
              <a:buFont typeface="Lucida Grande"/>
              <a:buChar char="­"/>
              <a:defRPr sz="1800">
                <a:solidFill>
                  <a:srgbClr val="FFFFFF"/>
                </a:solidFill>
                <a:latin typeface="Arial"/>
                <a:cs typeface="Arial"/>
              </a:defRPr>
            </a:lvl4pPr>
            <a:lvl5pPr marL="1795463" indent="-360363">
              <a:buClr>
                <a:schemeClr val="bg1"/>
              </a:buClr>
              <a:buFont typeface="Lucida Grande"/>
              <a:buChar char="­"/>
              <a:defRPr sz="18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7985716" y="6294617"/>
            <a:ext cx="823043" cy="365125"/>
          </a:xfrm>
        </p:spPr>
        <p:txBody>
          <a:bodyPr lIns="0" tIns="0" rIns="0" bIns="0" anchor="t"/>
          <a:lstStyle>
            <a:lvl1pPr algn="r">
              <a:defRPr>
                <a:solidFill>
                  <a:srgbClr val="1B2C65"/>
                </a:solidFill>
              </a:defRPr>
            </a:lvl1pPr>
          </a:lstStyle>
          <a:p>
            <a:fld id="{E0027508-A83A-4FE1-8600-7BCC63CF95CA}" type="datetime1">
              <a:rPr lang="nl-NL" smtClean="0"/>
              <a:t>27-10-2015</a:t>
            </a:fld>
            <a:endParaRPr lang="nl-NL" dirty="0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147102" y="6304886"/>
            <a:ext cx="5291968" cy="365125"/>
          </a:xfrm>
        </p:spPr>
        <p:txBody>
          <a:bodyPr lIns="0" tIns="0" rIns="108000" bIns="0" anchor="t"/>
          <a:lstStyle>
            <a:lvl1pPr algn="r">
              <a:defRPr>
                <a:solidFill>
                  <a:srgbClr val="1B2C6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1" name="TextBox 9"/>
          <p:cNvSpPr txBox="1"/>
          <p:nvPr userDrawn="1"/>
        </p:nvSpPr>
        <p:spPr>
          <a:xfrm>
            <a:off x="7875943" y="6304886"/>
            <a:ext cx="246050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000" dirty="0" smtClean="0">
                <a:solidFill>
                  <a:srgbClr val="1B2C65"/>
                </a:solidFill>
                <a:latin typeface="Arial"/>
              </a:rPr>
              <a:t>|</a:t>
            </a:r>
            <a:endParaRPr lang="en-US" sz="1000" dirty="0">
              <a:solidFill>
                <a:srgbClr val="1B2C65"/>
              </a:solidFill>
              <a:latin typeface="Arial"/>
            </a:endParaRPr>
          </a:p>
        </p:txBody>
      </p:sp>
      <p:sp>
        <p:nvSpPr>
          <p:cNvPr id="12" name="TextBox 9"/>
          <p:cNvSpPr txBox="1"/>
          <p:nvPr userDrawn="1"/>
        </p:nvSpPr>
        <p:spPr>
          <a:xfrm>
            <a:off x="7329297" y="6304886"/>
            <a:ext cx="246050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000" dirty="0" smtClean="0">
                <a:solidFill>
                  <a:srgbClr val="1B2C65"/>
                </a:solidFill>
                <a:latin typeface="Arial"/>
              </a:rPr>
              <a:t>|</a:t>
            </a:r>
            <a:endParaRPr lang="en-US" sz="1000" dirty="0">
              <a:solidFill>
                <a:srgbClr val="1B2C65"/>
              </a:solidFill>
              <a:latin typeface="Arial"/>
            </a:endParaRPr>
          </a:p>
        </p:txBody>
      </p:sp>
      <p:sp>
        <p:nvSpPr>
          <p:cNvPr id="14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528793" y="6304887"/>
            <a:ext cx="367200" cy="354856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lang="nl-NL" smtClean="0">
                <a:solidFill>
                  <a:srgbClr val="1B2C65"/>
                </a:solidFill>
              </a:defRPr>
            </a:lvl1pPr>
          </a:lstStyle>
          <a:p>
            <a:fld id="{98C3C2D5-495E-3E49-A2D7-6E5DE4D159AE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rp_bg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42853" y="683025"/>
            <a:ext cx="7823996" cy="1025640"/>
          </a:xfrm>
        </p:spPr>
        <p:txBody>
          <a:bodyPr lIns="0" tIns="0" rIns="0" bIns="0">
            <a:normAutofit/>
          </a:bodyPr>
          <a:lstStyle>
            <a:lvl1pPr algn="l">
              <a:defRPr sz="3600">
                <a:solidFill>
                  <a:srgbClr val="1B2C65"/>
                </a:solidFill>
                <a:latin typeface="Arial"/>
                <a:cs typeface="Arial"/>
              </a:defRPr>
            </a:lvl1pPr>
          </a:lstStyle>
          <a:p>
            <a:r>
              <a:rPr lang="nl-NL" dirty="0" smtClean="0"/>
              <a:t>TITEL IN HOOFDLETTERS TWEE 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853" y="1852024"/>
            <a:ext cx="7823995" cy="4090661"/>
          </a:xfrm>
        </p:spPr>
        <p:txBody>
          <a:bodyPr lIns="0" tIns="0" rIns="0" bIns="0"/>
          <a:lstStyle>
            <a:lvl1pPr>
              <a:buClr>
                <a:srgbClr val="1B2C65"/>
              </a:buClr>
              <a:buFont typeface="Lucida Grande"/>
              <a:buChar char="­"/>
              <a:defRPr sz="2400">
                <a:solidFill>
                  <a:srgbClr val="1B2C65"/>
                </a:solidFill>
                <a:latin typeface="Arial"/>
                <a:cs typeface="Arial"/>
              </a:defRPr>
            </a:lvl1pPr>
            <a:lvl2pPr marL="720725" indent="-360363">
              <a:buClr>
                <a:srgbClr val="1B2C65"/>
              </a:buClr>
              <a:buFont typeface="Lucida Grande"/>
              <a:buChar char="­"/>
              <a:defRPr sz="1800">
                <a:solidFill>
                  <a:srgbClr val="1B2C65"/>
                </a:solidFill>
                <a:latin typeface="Arial"/>
                <a:cs typeface="Arial"/>
              </a:defRPr>
            </a:lvl2pPr>
            <a:lvl3pPr marL="1074738" indent="-354013">
              <a:buClr>
                <a:srgbClr val="1B2C65"/>
              </a:buClr>
              <a:buFont typeface="Lucida Grande"/>
              <a:buChar char="­"/>
              <a:defRPr sz="1800">
                <a:solidFill>
                  <a:srgbClr val="1B2C65"/>
                </a:solidFill>
                <a:latin typeface="Arial"/>
                <a:cs typeface="Arial"/>
              </a:defRPr>
            </a:lvl3pPr>
            <a:lvl4pPr marL="1435100" indent="-360363">
              <a:buClr>
                <a:srgbClr val="1B2C65"/>
              </a:buClr>
              <a:buFont typeface="Lucida Grande"/>
              <a:buChar char="­"/>
              <a:defRPr sz="1800">
                <a:solidFill>
                  <a:srgbClr val="1B2C65"/>
                </a:solidFill>
                <a:latin typeface="Arial"/>
                <a:cs typeface="Arial"/>
              </a:defRPr>
            </a:lvl4pPr>
            <a:lvl5pPr marL="1795463" indent="-360363">
              <a:buClr>
                <a:srgbClr val="1B2C65"/>
              </a:buClr>
              <a:buFont typeface="Lucida Grande"/>
              <a:buChar char="­"/>
              <a:defRPr sz="1800">
                <a:solidFill>
                  <a:srgbClr val="1B2C65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7985716" y="6294617"/>
            <a:ext cx="823043" cy="365125"/>
          </a:xfrm>
        </p:spPr>
        <p:txBody>
          <a:bodyPr lIns="0" tIns="0" rIns="0" bIns="0" anchor="t"/>
          <a:lstStyle>
            <a:lvl1pPr algn="r">
              <a:defRPr>
                <a:solidFill>
                  <a:srgbClr val="1B2C65"/>
                </a:solidFill>
              </a:defRPr>
            </a:lvl1pPr>
          </a:lstStyle>
          <a:p>
            <a:fld id="{E0027508-A83A-4FE1-8600-7BCC63CF95CA}" type="datetime1">
              <a:rPr lang="nl-NL" smtClean="0"/>
              <a:t>27-10-2015</a:t>
            </a:fld>
            <a:endParaRPr lang="nl-NL" dirty="0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147102" y="6304886"/>
            <a:ext cx="5291968" cy="365125"/>
          </a:xfrm>
        </p:spPr>
        <p:txBody>
          <a:bodyPr lIns="0" tIns="0" rIns="108000" bIns="0" anchor="t"/>
          <a:lstStyle>
            <a:lvl1pPr algn="r">
              <a:defRPr>
                <a:solidFill>
                  <a:srgbClr val="1B2C6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1" name="TextBox 9"/>
          <p:cNvSpPr txBox="1"/>
          <p:nvPr userDrawn="1"/>
        </p:nvSpPr>
        <p:spPr>
          <a:xfrm>
            <a:off x="7875943" y="6304886"/>
            <a:ext cx="246050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000" dirty="0" smtClean="0">
                <a:solidFill>
                  <a:srgbClr val="1B2C65"/>
                </a:solidFill>
                <a:latin typeface="Arial"/>
              </a:rPr>
              <a:t>|</a:t>
            </a:r>
            <a:endParaRPr lang="en-US" sz="1000" dirty="0">
              <a:solidFill>
                <a:srgbClr val="1B2C65"/>
              </a:solidFill>
              <a:latin typeface="Arial"/>
            </a:endParaRPr>
          </a:p>
        </p:txBody>
      </p:sp>
      <p:sp>
        <p:nvSpPr>
          <p:cNvPr id="13" name="TextBox 9"/>
          <p:cNvSpPr txBox="1"/>
          <p:nvPr userDrawn="1"/>
        </p:nvSpPr>
        <p:spPr>
          <a:xfrm>
            <a:off x="7329297" y="6304886"/>
            <a:ext cx="246050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z="1000" dirty="0" smtClean="0">
                <a:solidFill>
                  <a:srgbClr val="1B2C65"/>
                </a:solidFill>
                <a:latin typeface="Arial"/>
              </a:rPr>
              <a:t>|</a:t>
            </a:r>
            <a:endParaRPr lang="en-US" sz="1000" dirty="0">
              <a:solidFill>
                <a:srgbClr val="1B2C65"/>
              </a:solidFill>
              <a:latin typeface="Arial"/>
            </a:endParaRPr>
          </a:p>
        </p:txBody>
      </p:sp>
      <p:sp>
        <p:nvSpPr>
          <p:cNvPr id="14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528793" y="6304887"/>
            <a:ext cx="367200" cy="354856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lang="nl-NL" smtClean="0">
                <a:solidFill>
                  <a:srgbClr val="1B2C65"/>
                </a:solidFill>
              </a:defRPr>
            </a:lvl1pPr>
          </a:lstStyle>
          <a:p>
            <a:fld id="{98C3C2D5-495E-3E49-A2D7-6E5DE4D159AE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F952E-B1D0-4DF4-A0F9-C4D48110FBBC}" type="datetime1">
              <a:rPr lang="nl-NL" smtClean="0"/>
              <a:pPr/>
              <a:t>27-10-2015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3C2D5-495E-3E49-A2D7-6E5DE4D159AE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.van.berkel@pblq.n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884118" y="930081"/>
            <a:ext cx="3574082" cy="4080330"/>
          </a:xfrm>
        </p:spPr>
        <p:txBody>
          <a:bodyPr>
            <a:normAutofit fontScale="90000"/>
          </a:bodyPr>
          <a:lstStyle/>
          <a:p>
            <a:r>
              <a:rPr lang="nl-NL" sz="2800" dirty="0" smtClean="0"/>
              <a:t>ICT-34-2016</a:t>
            </a:r>
            <a:br>
              <a:rPr lang="nl-NL" sz="2800" dirty="0" smtClean="0"/>
            </a:br>
            <a:r>
              <a:rPr lang="nl-NL" sz="2800" dirty="0" smtClean="0"/>
              <a:t>AND</a:t>
            </a:r>
            <a:br>
              <a:rPr lang="nl-NL" sz="2800" dirty="0" smtClean="0"/>
            </a:br>
            <a:r>
              <a:rPr lang="nl-NL" sz="2800" dirty="0" smtClean="0"/>
              <a:t>C-ITS CORRIDOR BETWEEN ROTTERDAM AND VIENNA</a:t>
            </a:r>
            <a:br>
              <a:rPr lang="nl-NL" sz="2800" dirty="0" smtClean="0"/>
            </a:b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smtClean="0">
                <a:solidFill>
                  <a:srgbClr val="FF0000"/>
                </a:solidFill>
              </a:rPr>
              <a:t>A MATCH?</a:t>
            </a:r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884118" y="4217895"/>
            <a:ext cx="3574082" cy="1882279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October</a:t>
            </a:r>
            <a:r>
              <a:rPr lang="nl-NL" dirty="0" smtClean="0"/>
              <a:t> 28, 2015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076" y="5416660"/>
            <a:ext cx="15621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906039" y="5529393"/>
            <a:ext cx="1509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>
                <a:solidFill>
                  <a:schemeClr val="tx2"/>
                </a:solidFill>
              </a:rPr>
              <a:t>FOR A STRONG PUBLIC SECTOR</a:t>
            </a:r>
            <a:endParaRPr lang="nl-NL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81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MAP OF C-ITS CORRIDOR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7508-A83A-4FE1-8600-7BCC63CF95CA}" type="datetime1">
              <a:rPr lang="nl-NL" smtClean="0"/>
              <a:t>27-10-2015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NL" dirty="0" smtClean="0"/>
              <a:t>ICT-34-2016 AND ITS </a:t>
            </a:r>
            <a:r>
              <a:rPr lang="nl-NL" dirty="0"/>
              <a:t>CORRIDOR BETWEEN ROTTERDAM AND </a:t>
            </a:r>
            <a:r>
              <a:rPr lang="nl-NL" dirty="0" smtClean="0"/>
              <a:t>VIENNA: </a:t>
            </a:r>
            <a:r>
              <a:rPr lang="nl-NL" dirty="0" smtClean="0">
                <a:solidFill>
                  <a:srgbClr val="FF0000"/>
                </a:solidFill>
              </a:rPr>
              <a:t>A </a:t>
            </a:r>
            <a:r>
              <a:rPr lang="nl-NL" dirty="0">
                <a:solidFill>
                  <a:srgbClr val="FF0000"/>
                </a:solidFill>
              </a:rPr>
              <a:t>MATCH?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41" y="1026809"/>
            <a:ext cx="8484818" cy="397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526093" y="5260932"/>
            <a:ext cx="7940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solidFill>
                  <a:schemeClr val="bg1"/>
                </a:solidFill>
              </a:rPr>
              <a:t>MANY NATIONAL AND LOCAL ROADTRANSPORT AUTHORITIES /PROCURING ENTITIES ALONG THE CORRIDOR ROTTERDAM VIENNA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678493" y="402932"/>
            <a:ext cx="7940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solidFill>
                  <a:schemeClr val="bg1"/>
                </a:solidFill>
              </a:rPr>
              <a:t>GOOGLE SCREENSHOT OF THE CORRIDOR</a:t>
            </a:r>
            <a:endParaRPr lang="nl-N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18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BUSINESS CASE (1)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AN AGREEMENT BETWEEN 3 COUNTRIES TO REALIZE A COOPERATIVE TRANSPORT SYSTEM CORRIDOR BETWEEN ROTTERDAM AND VIENNA.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FOCUS ON (HEAVY) TRANSPORT TO LIMIT ACCIDENTS, ENHANCE TRAFFIC INFORMATION, DIMINISH TRAFFIC JAMS AND REDUCE POLLUTION.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7508-A83A-4FE1-8600-7BCC63CF95CA}" type="datetime1">
              <a:rPr lang="nl-NL" smtClean="0"/>
              <a:t>27-10-2015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NL" dirty="0" smtClean="0"/>
              <a:t>ICT-34-2016 AND ITS </a:t>
            </a:r>
            <a:r>
              <a:rPr lang="nl-NL" dirty="0"/>
              <a:t>CORRIDOR BETWEEN ROTTERDAM AND </a:t>
            </a:r>
            <a:r>
              <a:rPr lang="nl-NL" dirty="0" smtClean="0"/>
              <a:t>VIENNA: </a:t>
            </a:r>
            <a:r>
              <a:rPr lang="nl-NL" dirty="0" smtClean="0">
                <a:solidFill>
                  <a:srgbClr val="FF0000"/>
                </a:solidFill>
              </a:rPr>
              <a:t>A </a:t>
            </a:r>
            <a:r>
              <a:rPr lang="nl-NL" dirty="0">
                <a:solidFill>
                  <a:srgbClr val="FF0000"/>
                </a:solidFill>
              </a:rPr>
              <a:t>MATCH?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24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BUSINESS CASE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TWO MAJOR DEPLOYMENT TECHNOLOGIES AVAILABLE AT THIS TIME. DSRC (Wi-Fi-P) AND 4G/LTE (cellular).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BOTH NOT 100 % FULLY DEPLOYABLE AS OF YET. BOTH NEED FURTHER DEVELOPMENT (TECHNICAL, LEGAL, STANDARISATION, SECURITY, AVAILABILITY,  ETC.). </a:t>
            </a:r>
            <a:r>
              <a:rPr lang="en-GB" dirty="0" smtClean="0">
                <a:solidFill>
                  <a:srgbClr val="FF0000"/>
                </a:solidFill>
              </a:rPr>
              <a:t>-&gt; PCP.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SERVICE CONCESSION CONTRACTS ARE FEASIBLE AS OF 2018-2020 (DEPENDING ON THE TECHNOLOGY).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7508-A83A-4FE1-8600-7BCC63CF95CA}" type="datetime1">
              <a:rPr lang="nl-NL" smtClean="0"/>
              <a:t>27-10-2015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NL" dirty="0" smtClean="0"/>
              <a:t>ICT-34-2016 AND ITS </a:t>
            </a:r>
            <a:r>
              <a:rPr lang="nl-NL" dirty="0"/>
              <a:t>CORRIDOR BETWEEN ROTTERDAM AND </a:t>
            </a:r>
            <a:r>
              <a:rPr lang="nl-NL" dirty="0" smtClean="0"/>
              <a:t>VIENNA: </a:t>
            </a:r>
            <a:r>
              <a:rPr lang="nl-NL" dirty="0" smtClean="0">
                <a:solidFill>
                  <a:srgbClr val="FF0000"/>
                </a:solidFill>
              </a:rPr>
              <a:t>A </a:t>
            </a:r>
            <a:r>
              <a:rPr lang="nl-NL" dirty="0">
                <a:solidFill>
                  <a:srgbClr val="FF0000"/>
                </a:solidFill>
              </a:rPr>
              <a:t>MATCH?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600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IS ICT-34-2016 A MATCH?		(1)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b="1" u="sng" dirty="0" smtClean="0"/>
              <a:t>MANY NATIONAL AND LOCAL</a:t>
            </a:r>
            <a:r>
              <a:rPr lang="en-GB" u="sng" dirty="0" smtClean="0"/>
              <a:t> </a:t>
            </a:r>
            <a:r>
              <a:rPr lang="en-GB" b="1" u="sng" dirty="0" smtClean="0"/>
              <a:t>ROAD AUTHORITIES NEED TO BE INVOLVED</a:t>
            </a:r>
            <a:r>
              <a:rPr lang="en-GB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A LOT OF FUNDING IS NECESSARY FOR DEPLOYMENT.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DSRC MORE LIKELY PCP -&gt; INNOVATION-PARTNERSHIP 2018 – 2020.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4G/LTE MORE LIKELY PCP -&gt; SERVICE CONCESSION 2018.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TECHNOLOGIES </a:t>
            </a:r>
            <a:r>
              <a:rPr lang="en-GB" b="1" u="sng" dirty="0" smtClean="0"/>
              <a:t>SO FAR </a:t>
            </a:r>
            <a:r>
              <a:rPr lang="en-GB" dirty="0" smtClean="0"/>
              <a:t>COMPLEMENTARY UNTIL 2020.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7508-A83A-4FE1-8600-7BCC63CF95CA}" type="datetime1">
              <a:rPr lang="nl-NL" smtClean="0"/>
              <a:t>27-10-2015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NL" dirty="0" smtClean="0"/>
              <a:t>ICT- 34-2016 AND ITS </a:t>
            </a:r>
            <a:r>
              <a:rPr lang="nl-NL" dirty="0"/>
              <a:t>CORRIDOR BETWEEN ROTTERDAM AND </a:t>
            </a:r>
            <a:r>
              <a:rPr lang="nl-NL" dirty="0" smtClean="0"/>
              <a:t>VIENNA: </a:t>
            </a:r>
            <a:r>
              <a:rPr lang="nl-NL" dirty="0" smtClean="0">
                <a:solidFill>
                  <a:srgbClr val="FF0000"/>
                </a:solidFill>
              </a:rPr>
              <a:t>A </a:t>
            </a:r>
            <a:r>
              <a:rPr lang="nl-NL" dirty="0">
                <a:solidFill>
                  <a:srgbClr val="FF0000"/>
                </a:solidFill>
              </a:rPr>
              <a:t>MATCH?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989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IS ICT-34-2016 A MATCH 	(2)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AND IF SO TO WHAT EXTENT CAN ICT-34-2016 ASSIST IN THIS GREAT PROJECT AIMED AT: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PREVENTING ACCIDENTS AND THE OTHER GOALS (POLLUTION, LESS DELAYS AND SO FORTH) IN EUROPE.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PREVENT (A) EUROPEAN VENDOR(S) LOCK-IN.</a:t>
            </a:r>
          </a:p>
          <a:p>
            <a:pPr lvl="1">
              <a:lnSpc>
                <a:spcPct val="150000"/>
              </a:lnSpc>
            </a:pPr>
            <a:r>
              <a:rPr lang="en-GB" u="sng" dirty="0" smtClean="0"/>
              <a:t>CREATE ENOUGH INITIAL PROCUREMENT VOLUME TO REALIZE DEMAND PULL FROM SUPPLIERS, CARMAKERS, OBU PRODUCERS AND THE TELECOM INDUSTRY (NETWORKS,GEO GRIDS)</a:t>
            </a:r>
            <a:r>
              <a:rPr lang="en-GB" dirty="0" smtClean="0"/>
              <a:t>?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7508-A83A-4FE1-8600-7BCC63CF95CA}" type="datetime1">
              <a:rPr lang="nl-NL" smtClean="0"/>
              <a:t>27-10-2015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nl-NL" b="1" dirty="0" smtClean="0">
                <a:hlinkClick r:id="rId2"/>
              </a:rPr>
              <a:t>j.van.berkel@pblq.nl</a:t>
            </a:r>
            <a:r>
              <a:rPr lang="nl-NL" b="1" dirty="0" smtClean="0"/>
              <a:t>. www.pblq.nl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73269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Aangepast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2B65"/>
      </a:accent1>
      <a:accent2>
        <a:srgbClr val="766368"/>
      </a:accent2>
      <a:accent3>
        <a:srgbClr val="ED1B35"/>
      </a:accent3>
      <a:accent4>
        <a:srgbClr val="00B3BA"/>
      </a:accent4>
      <a:accent5>
        <a:srgbClr val="C4132A"/>
      </a:accent5>
      <a:accent6>
        <a:srgbClr val="00969C"/>
      </a:accent6>
      <a:hlink>
        <a:srgbClr val="192B65"/>
      </a:hlink>
      <a:folHlink>
        <a:srgbClr val="192B65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5f14b8-b96e-447b-b217-903bf6476a35"/>
    <PublishingExpirationDate xmlns="http://schemas.microsoft.com/sharepoint/v3" xsi:nil="true"/>
    <PublishingStartDate xmlns="http://schemas.microsoft.com/sharepoint/v3" xsi:nil="true"/>
    <SharedWithUsers xmlns="a49ad179-68e7-4272-b2b6-a273d3adeee6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6E844388763E4CBF9DE2D6A6D39F3A" ma:contentTypeVersion="24" ma:contentTypeDescription="Create a new document." ma:contentTypeScope="" ma:versionID="796f0e12521a1badff57090add6e1995">
  <xsd:schema xmlns:xsd="http://www.w3.org/2001/XMLSchema" xmlns:xs="http://www.w3.org/2001/XMLSchema" xmlns:p="http://schemas.microsoft.com/office/2006/metadata/properties" xmlns:ns1="http://schemas.microsoft.com/sharepoint/v3" xmlns:ns2="0a5f14b8-b96e-447b-b217-903bf6476a35" xmlns:ns3="a49ad179-68e7-4272-b2b6-a273d3adeee6" targetNamespace="http://schemas.microsoft.com/office/2006/metadata/properties" ma:root="true" ma:fieldsID="855869aba85fdd0ea922b2e57a8899e8" ns1:_="" ns2:_="" ns3:_="">
    <xsd:import namespace="http://schemas.microsoft.com/sharepoint/v3"/>
    <xsd:import namespace="0a5f14b8-b96e-447b-b217-903bf6476a35"/>
    <xsd:import namespace="a49ad179-68e7-4272-b2b6-a273d3adeee6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SharedWithUsers" minOccurs="0"/>
                <xsd:element ref="ns1:PublishingStartDate" minOccurs="0"/>
                <xsd:element ref="ns1:PublishingExpirationDate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f14b8-b96e-447b-b217-903bf6476a35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74279ef1-5065-436a-9b52-fb0cef5b2a3e}" ma:internalName="TaxCatchAll" ma:showField="CatchAllData" ma:web="0a5f14b8-b96e-447b-b217-903bf6476a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ad179-68e7-4272-b2b6-a273d3adeee6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0B826E-2188-4E65-88F5-A78B1B661E55}">
  <ds:schemaRefs>
    <ds:schemaRef ds:uri="http://schemas.microsoft.com/sharepoint/v3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0a5f14b8-b96e-447b-b217-903bf6476a35"/>
    <ds:schemaRef ds:uri="http://purl.org/dc/dcmitype/"/>
    <ds:schemaRef ds:uri="http://schemas.microsoft.com/office/infopath/2007/PartnerControls"/>
    <ds:schemaRef ds:uri="a49ad179-68e7-4272-b2b6-a273d3adeee6"/>
  </ds:schemaRefs>
</ds:datastoreItem>
</file>

<file path=customXml/itemProps2.xml><?xml version="1.0" encoding="utf-8"?>
<ds:datastoreItem xmlns:ds="http://schemas.openxmlformats.org/officeDocument/2006/customXml" ds:itemID="{7350C7A4-500A-4AE3-B424-CC9361315C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7645E9-882B-469C-9A82-42253F61D4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a5f14b8-b96e-447b-b217-903bf6476a35"/>
    <ds:schemaRef ds:uri="a49ad179-68e7-4272-b2b6-a273d3adee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322</Words>
  <Application>Microsoft Office PowerPoint</Application>
  <PresentationFormat>Diavoorstelling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ICT-34-2016 AND C-ITS CORRIDOR BETWEEN ROTTERDAM AND VIENNA  A MATCH?</vt:lpstr>
      <vt:lpstr>MAP OF C-ITS CORRIDOR</vt:lpstr>
      <vt:lpstr>BUSINESS CASE (1)</vt:lpstr>
      <vt:lpstr>BUSINESS CASE (2)</vt:lpstr>
      <vt:lpstr>IS ICT-34-2016 A MATCH?  (1)</vt:lpstr>
      <vt:lpstr>IS ICT-34-2016 A MATCH  (2)</vt:lpstr>
    </vt:vector>
  </TitlesOfParts>
  <Company>Smidswater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 – 34 - 2016 AND ITS CORRDIOR BETWEEN ROTTERDAM AND VIENNA  A MATCH?</dc:title>
  <dc:creator>Jos Boer</dc:creator>
  <cp:lastModifiedBy>Jacques van Berkel</cp:lastModifiedBy>
  <cp:revision>27</cp:revision>
  <dcterms:created xsi:type="dcterms:W3CDTF">2012-06-06T11:32:24Z</dcterms:created>
  <dcterms:modified xsi:type="dcterms:W3CDTF">2015-10-27T17:35:17Z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0x010100086E844388763E4CBF9DE2D6A6D39F3A</vt:lpwstr>
  </property>
  <property fmtid="{D5CDD505-2E9C-101B-9397-08002B2CF9AE}" pid="3" name="Document categorie">
    <vt:lpwstr/>
  </property>
  <property fmtid="{D5CDD505-2E9C-101B-9397-08002B2CF9AE}" pid="4" name="TaxKeyword">
    <vt:lpwstr/>
  </property>
  <property fmtid="{D5CDD505-2E9C-101B-9397-08002B2CF9AE}" pid="5" name="TaxKeywordTaxHTField">
    <vt:lpwstr/>
  </property>
</Properties>
</file>