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9" r:id="rId2"/>
  </p:sldMasterIdLst>
  <p:notesMasterIdLst>
    <p:notesMasterId r:id="rId6"/>
  </p:notesMasterIdLst>
  <p:handoutMasterIdLst>
    <p:handoutMasterId r:id="rId7"/>
  </p:handoutMasterIdLst>
  <p:sldIdLst>
    <p:sldId id="464" r:id="rId3"/>
    <p:sldId id="473" r:id="rId4"/>
    <p:sldId id="474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8824" autoAdjust="0"/>
  </p:normalViewPr>
  <p:slideViewPr>
    <p:cSldViewPr>
      <p:cViewPr varScale="1">
        <p:scale>
          <a:sx n="116" d="100"/>
          <a:sy n="116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024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503D3-6DC2-438C-9380-86DC4B2C4998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ADCE-A3D6-4952-A93D-AF907B327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4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A82EEB-6B8F-4EC8-9DC4-9D6722C631BF}" type="datetimeFigureOut">
              <a:rPr lang="en-GB"/>
              <a:pPr>
                <a:defRPr/>
              </a:pPr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3C5443-CE32-4D36-A444-CCEA01FE6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70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678828" y="4602206"/>
            <a:ext cx="5440021" cy="4579934"/>
          </a:xfrm>
        </p:spPr>
        <p:txBody>
          <a:bodyPr/>
          <a:lstStyle/>
          <a:p>
            <a:pPr>
              <a:defRPr/>
            </a:pPr>
            <a:endParaRPr lang="en-GB" altLang="en-US" dirty="0" smtClean="0">
              <a:latin typeface="Times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b="1" i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defTabSz="920750">
              <a:defRPr b="1" i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defTabSz="920750">
              <a:defRPr b="1" i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defTabSz="920750">
              <a:defRPr b="1" i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defTabSz="920750">
              <a:defRPr b="1" i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703D641E-BB59-48B3-8E0C-6FFEB3FD87F1}" type="slidenum">
              <a:rPr lang="en-GB" altLang="en-US" b="0" i="0">
                <a:solidFill>
                  <a:prstClr val="black"/>
                </a:solidFill>
                <a:latin typeface="Times" pitchFamily="18" charset="0"/>
              </a:rPr>
              <a:pPr/>
              <a:t>2</a:t>
            </a:fld>
            <a:endParaRPr lang="en-GB" altLang="en-US" b="0" i="0">
              <a:solidFill>
                <a:prstClr val="black"/>
              </a:solidFill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3C5443-CE32-4D36-A444-CCEA01FE69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7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l-GR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4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 sz="1200">
              <a:solidFill>
                <a:srgbClr val="0F5494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18AB602-EA45-4AD6-90A9-BB73BBCE2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9C68160-7AFA-42FF-B265-0DB6532DB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C4BF766-A75E-454E-A2D0-2EC7A739F4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4" b="-2"/>
          <a:stretch>
            <a:fillRect/>
          </a:stretch>
        </p:blipFill>
        <p:spPr bwMode="auto">
          <a:xfrm>
            <a:off x="-17463" y="1104900"/>
            <a:ext cx="9197976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0963"/>
            <a:ext cx="685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122000" y="3212976"/>
            <a:ext cx="4536504" cy="18722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520" y="1951427"/>
            <a:ext cx="8640960" cy="2088232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1"/>
          </p:nvPr>
        </p:nvSpPr>
        <p:spPr>
          <a:xfrm>
            <a:off x="4122000" y="5301208"/>
            <a:ext cx="4456881" cy="7200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6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58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111"/>
            <a:ext cx="8229600" cy="64859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676"/>
          </a:xfrm>
        </p:spPr>
        <p:txBody>
          <a:bodyPr/>
          <a:lstStyle>
            <a:lvl1pPr marL="361950" indent="-361950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20000"/>
              <a:buFont typeface="Wingdings" panose="05000000000000000000" pitchFamily="2" charset="2"/>
              <a:buChar char="§"/>
              <a:defRPr sz="18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tabLst>
                <a:tab pos="7623175" algn="l"/>
              </a:tabLst>
              <a:defRPr sz="16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▪"/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00" y="5940000"/>
            <a:ext cx="2242800" cy="59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445989" y="6309320"/>
            <a:ext cx="187191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100" b="1" dirty="0" smtClean="0">
                <a:solidFill>
                  <a:schemeClr val="bg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HORIZON 2020</a:t>
            </a:r>
            <a:endParaRPr lang="en-GB" sz="1100" b="1" dirty="0">
              <a:solidFill>
                <a:schemeClr val="bg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-31427" y="6499820"/>
            <a:ext cx="477416" cy="36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fld id="{2BB59E6E-B967-488E-B209-8B7FA0D7AF99}" type="slidenum">
              <a:rPr lang="en-GB" b="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l">
                <a:defRPr/>
              </a:pPr>
              <a:t>‹#›</a:t>
            </a:fld>
            <a:endParaRPr lang="en-GB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2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E952C2E6-89E1-4AF6-9835-68E672C5B13F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12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5745FAF3-A96F-4552-870B-C30F99CC62DC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4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79686BFC-82A9-4771-916E-287F2FF36A38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21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429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429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97FEE6A0-162C-44A5-83AF-BA3477727929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33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02F27C61-9C65-4DAE-A48A-C6F8C72719B6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22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108E01D9-B6DB-43FD-AC64-14F0F99E4668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7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4F2CAAD-B343-4146-BE5B-E99CCFF75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2F0968C9-7618-4773-9712-7962CE55997E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24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DBE9BC39-5FDE-4445-A25D-137A4DB61D8A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77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E4139813-0563-404C-9E88-E0154E596354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78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8FE415A6-9BC3-47D7-8070-328A94A46A2B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46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188913"/>
            <a:ext cx="2114550" cy="5983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8913"/>
            <a:ext cx="6191250" cy="5983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BC0846EC-93A8-44E4-BE4D-4A1B7D7D60D6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66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88913"/>
            <a:ext cx="7010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429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429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54BA231B-907D-485A-9E33-4BACC716940E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4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88913"/>
            <a:ext cx="7010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0104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52900"/>
            <a:ext cx="70104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••• </a:t>
            </a:r>
            <a:fld id="{90DF15A2-90EF-4792-9F7D-C7D9527DCD06}" type="slidenum">
              <a:rPr lang="fr-FR">
                <a:solidFill>
                  <a:srgbClr val="0F5494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7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05DABB6-3C65-4C3E-A04C-31157D12D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CDEB475-4ADA-4C1F-958A-E4D4ED0373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179602F-65A9-43C0-8854-C7144373D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5D1D08B-257B-4148-AF14-91BD609C9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71262B8-9270-4787-9E0D-821B09C9C8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70F6059-E96B-4B36-BCB2-7747B440D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11EE306-0BAE-4B31-B1AD-274973FFA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558338F-98A7-4AD4-94B2-4CBBB446C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4251325" y="1222375"/>
            <a:ext cx="623888" cy="39688"/>
          </a:xfrm>
          <a:prstGeom prst="rect">
            <a:avLst/>
          </a:prstGeom>
          <a:solidFill>
            <a:srgbClr val="EE803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 sz="1200">
              <a:solidFill>
                <a:srgbClr val="0F549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188913"/>
            <a:ext cx="70104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010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i="0">
                <a:latin typeface="+mn-lt"/>
              </a:defRPr>
            </a:lvl1pPr>
          </a:lstStyle>
          <a:p>
            <a:pPr eaLnBrk="0" hangingPunct="0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00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rgbClr val="FFCC66"/>
                </a:solidFill>
                <a:latin typeface="+mn-lt"/>
              </a:defRPr>
            </a:lvl1pPr>
          </a:lstStyle>
          <a:p>
            <a:pPr eaLnBrk="0" hangingPunct="0">
              <a:defRPr/>
            </a:pPr>
            <a:r>
              <a:rPr lang="fr-FR" b="1"/>
              <a:t>••• </a:t>
            </a:r>
            <a:fld id="{3D69BCDC-A48B-4DC4-82CE-110202ECA194}" type="slidenum">
              <a:rPr lang="fr-FR" b="1">
                <a:solidFill>
                  <a:srgbClr val="0F5494"/>
                </a:solidFill>
              </a:rPr>
              <a:pPr eaLnBrk="0" hangingPunct="0">
                <a:defRPr/>
              </a:pPr>
              <a:t>‹#›</a:t>
            </a:fld>
            <a:endParaRPr lang="fr-FR" b="1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7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FFD62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Font typeface="Wingdings" pitchFamily="2" charset="2"/>
        <a:buChar char="q"/>
        <a:defRPr sz="320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–"/>
        <a:defRPr sz="2800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>
          <a:solidFill>
            <a:srgbClr val="0F5494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–"/>
        <a:defRPr sz="2000">
          <a:solidFill>
            <a:srgbClr val="0F5494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»"/>
        <a:defRPr sz="2000">
          <a:solidFill>
            <a:srgbClr val="0F5494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F5494"/>
        </a:buClr>
        <a:buChar char="»"/>
        <a:defRPr sz="2000">
          <a:solidFill>
            <a:srgbClr val="0F5494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F5494"/>
        </a:buClr>
        <a:buChar char="»"/>
        <a:defRPr sz="2000">
          <a:solidFill>
            <a:srgbClr val="0F5494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F5494"/>
        </a:buClr>
        <a:buChar char="»"/>
        <a:defRPr sz="2000">
          <a:solidFill>
            <a:srgbClr val="0F5494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F5494"/>
        </a:buClr>
        <a:buChar char="»"/>
        <a:defRPr sz="2000">
          <a:solidFill>
            <a:srgbClr val="0F54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 bwMode="auto">
          <a:xfrm>
            <a:off x="251520" y="2887531"/>
            <a:ext cx="8640960" cy="2485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20000"/>
              </a:spcBef>
            </a:pPr>
            <a:r>
              <a:rPr lang="en-US" sz="240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Session 4 – Day 2</a:t>
            </a:r>
            <a:br>
              <a:rPr lang="en-US" sz="2400" dirty="0" smtClean="0">
                <a:solidFill>
                  <a:srgbClr val="FFFFFF"/>
                </a:solidFill>
                <a:latin typeface="Verdana"/>
              </a:rPr>
            </a:b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Broadening 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the scope of </a:t>
            </a:r>
            <a:br>
              <a:rPr lang="en-US" sz="2400" dirty="0" smtClean="0">
                <a:solidFill>
                  <a:srgbClr val="FFFFFF"/>
                </a:solidFill>
                <a:latin typeface="Verdana"/>
              </a:rPr>
            </a:b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support to the 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>demand side</a:t>
            </a: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Verdana"/>
              </a:rPr>
            </a:b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Verdana"/>
              </a:rPr>
            </a:br>
            <a:r>
              <a:rPr lang="en-US" sz="2400" dirty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Verdana"/>
              </a:rPr>
            </a:br>
            <a:r>
              <a:rPr lang="en-US" sz="2400" dirty="0" smtClean="0">
                <a:solidFill>
                  <a:srgbClr val="FFFFFF"/>
                </a:solidFill>
                <a:latin typeface="Verdana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Verdana"/>
              </a:rPr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27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900113" y="1484313"/>
            <a:ext cx="2808287" cy="24495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>
              <a:defRPr/>
            </a:pPr>
            <a:endParaRPr lang="en-GB" sz="1200">
              <a:solidFill>
                <a:srgbClr val="0F5494"/>
              </a:solidFill>
              <a:latin typeface="Verdana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9388" y="1341438"/>
            <a:ext cx="4248150" cy="2592387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endParaRPr lang="en-GB" sz="1200" dirty="0">
              <a:solidFill>
                <a:srgbClr val="0F5494"/>
              </a:solidFill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1412875"/>
            <a:ext cx="4270375" cy="2924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Verdana"/>
              </a:rPr>
              <a:t>Political encouragement</a:t>
            </a:r>
          </a:p>
          <a:p>
            <a:pPr algn="ctr" eaLnBrk="0" hangingPunct="0">
              <a:defRPr/>
            </a:pPr>
            <a:endParaRPr lang="en-GB" sz="2000" dirty="0">
              <a:solidFill>
                <a:srgbClr val="000000"/>
              </a:solidFill>
              <a:latin typeface="Verdana"/>
            </a:endParaRPr>
          </a:p>
          <a:p>
            <a:pPr marL="285750" indent="-285750" eaLnBrk="0" hangingPunct="0"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Modernising public sector 'a priority'</a:t>
            </a:r>
          </a:p>
          <a:p>
            <a:pPr algn="ctr"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 Quality-efficiency improvement targets</a:t>
            </a:r>
          </a:p>
          <a:p>
            <a:pPr algn="ctr"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e.g.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Lombardia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/IT, UK, Flanders/BE</a:t>
            </a:r>
          </a:p>
          <a:p>
            <a:pPr algn="ctr" eaLnBrk="0" hangingPunct="0">
              <a:defRPr/>
            </a:pPr>
            <a:endParaRPr lang="en-GB" sz="1600" dirty="0">
              <a:solidFill>
                <a:srgbClr val="000000"/>
              </a:solidFill>
              <a:latin typeface="Verdana"/>
            </a:endParaRPr>
          </a:p>
          <a:p>
            <a:pPr marL="285750" indent="-285750" algn="ctr" eaLnBrk="0" hangingPunct="0"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Target %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proc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budgets to innovation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     Monitoring framework</a:t>
            </a:r>
          </a:p>
          <a:p>
            <a:pPr algn="ctr"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e.g. UK, NL, ES, Nordics, FR</a:t>
            </a:r>
          </a:p>
          <a:p>
            <a:pPr algn="ctr" eaLnBrk="0" hangingPunct="0">
              <a:defRPr/>
            </a:pPr>
            <a:endParaRPr lang="en-GB" sz="1600" dirty="0">
              <a:solidFill>
                <a:srgbClr val="000000"/>
              </a:solidFill>
              <a:latin typeface="Verdana"/>
            </a:endParaRPr>
          </a:p>
          <a:p>
            <a:pPr algn="ctr" eaLnBrk="0" hangingPunct="0">
              <a:defRPr/>
            </a:pPr>
            <a:endParaRPr lang="en-GB" sz="16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43438" y="1341438"/>
            <a:ext cx="4321175" cy="2592387"/>
          </a:xfrm>
          <a:prstGeom prst="roundRect">
            <a:avLst/>
          </a:prstGeom>
          <a:solidFill>
            <a:srgbClr val="FDD3A9"/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endParaRPr lang="en-GB" sz="1200" dirty="0">
              <a:solidFill>
                <a:srgbClr val="0F5494"/>
              </a:solidFill>
              <a:latin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7056" y="1412875"/>
            <a:ext cx="4464427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Verdana"/>
              </a:rPr>
              <a:t>Implementation</a:t>
            </a:r>
          </a:p>
          <a:p>
            <a:pPr algn="ctr" eaLnBrk="0" hangingPunct="0">
              <a:defRPr/>
            </a:pPr>
            <a:endParaRPr lang="en-GB" sz="2000" dirty="0">
              <a:solidFill>
                <a:srgbClr val="000000"/>
              </a:solidFill>
              <a:latin typeface="Verdana"/>
            </a:endParaRPr>
          </a:p>
          <a:p>
            <a:pPr eaLnBrk="0" hangingPunct="0">
              <a:defRPr/>
            </a:pPr>
            <a:r>
              <a:rPr lang="en-GB" sz="2000" dirty="0">
                <a:solidFill>
                  <a:srgbClr val="000000"/>
                </a:solidFill>
                <a:latin typeface="Verdana"/>
              </a:rPr>
              <a:t>-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Innov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Proc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Competence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center</a:t>
            </a:r>
            <a:endParaRPr lang="en-GB" sz="1600" dirty="0">
              <a:solidFill>
                <a:srgbClr val="000000"/>
              </a:solidFill>
              <a:latin typeface="Verdana"/>
            </a:endParaRPr>
          </a:p>
          <a:p>
            <a:pPr algn="ctr"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Training / assisting procurers</a:t>
            </a:r>
          </a:p>
          <a:p>
            <a:pPr algn="ctr"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(e.g. SE, FI, ES, Flanders/BE, DE)</a:t>
            </a:r>
          </a:p>
          <a:p>
            <a:pPr algn="ctr" eaLnBrk="0" hangingPunct="0">
              <a:defRPr/>
            </a:pPr>
            <a:endParaRPr lang="en-GB" sz="1600" dirty="0">
              <a:solidFill>
                <a:srgbClr val="000000"/>
              </a:solidFill>
              <a:latin typeface="Verdana"/>
            </a:endParaRPr>
          </a:p>
          <a:p>
            <a:pPr marL="285750" indent="-285750" eaLnBrk="0" hangingPunct="0">
              <a:buFontTx/>
              <a:buChar char="-"/>
              <a:defRPr/>
            </a:pPr>
            <a:r>
              <a:rPr lang="en-GB" sz="1600" dirty="0" err="1" smtClean="0">
                <a:solidFill>
                  <a:srgbClr val="000000"/>
                </a:solidFill>
                <a:latin typeface="Verdana"/>
              </a:rPr>
              <a:t>Innov</a:t>
            </a:r>
            <a:r>
              <a:rPr lang="en-GB" sz="16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Proc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financial </a:t>
            </a:r>
            <a:r>
              <a:rPr lang="en-GB" sz="1600" dirty="0" smtClean="0">
                <a:solidFill>
                  <a:srgbClr val="000000"/>
                </a:solidFill>
                <a:latin typeface="Verdana"/>
              </a:rPr>
              <a:t>support 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Verdana"/>
              </a:rPr>
              <a:t>   (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e.g. SE, FI, ES, Flanders/BE, </a:t>
            </a:r>
            <a:r>
              <a:rPr lang="en-GB" sz="1600" dirty="0" smtClean="0">
                <a:solidFill>
                  <a:srgbClr val="000000"/>
                </a:solidFill>
                <a:latin typeface="Verdana"/>
              </a:rPr>
              <a:t>DE, AT)</a:t>
            </a:r>
            <a:endParaRPr lang="en-GB" sz="16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16463" y="4221163"/>
            <a:ext cx="4248150" cy="2232025"/>
          </a:xfrm>
          <a:prstGeom prst="roundRect">
            <a:avLst/>
          </a:prstGeom>
          <a:solidFill>
            <a:srgbClr val="CFFFAB"/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endParaRPr lang="en-GB" sz="1200" dirty="0">
              <a:solidFill>
                <a:srgbClr val="0F5494"/>
              </a:solidFill>
              <a:latin typeface="Verda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363" y="4365625"/>
            <a:ext cx="3743325" cy="167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Verdana"/>
              </a:rPr>
              <a:t>Leverage EU funding</a:t>
            </a:r>
          </a:p>
          <a:p>
            <a:pPr algn="ctr" eaLnBrk="0" hangingPunct="0">
              <a:defRPr/>
            </a:pPr>
            <a:endParaRPr lang="en-GB" sz="2000" dirty="0">
              <a:solidFill>
                <a:srgbClr val="000000"/>
              </a:solidFill>
              <a:latin typeface="Verdana"/>
            </a:endParaRPr>
          </a:p>
          <a:p>
            <a:pPr marL="342900" indent="-342900" eaLnBrk="0" hangingPunct="0">
              <a:spcAft>
                <a:spcPts val="600"/>
              </a:spcAft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Horizon 2020     Increased</a:t>
            </a:r>
          </a:p>
          <a:p>
            <a:pPr marL="342900" indent="-342900" eaLnBrk="0" hangingPunct="0">
              <a:spcAft>
                <a:spcPts val="600"/>
              </a:spcAft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ESIF                  support for    </a:t>
            </a:r>
          </a:p>
          <a:p>
            <a:pPr marL="342900" indent="-342900" eaLnBrk="0" hangingPunct="0"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EIB loans          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innov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proc</a:t>
            </a:r>
            <a:endParaRPr lang="en-GB" sz="16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79388" y="4221163"/>
            <a:ext cx="4248150" cy="2232025"/>
          </a:xfrm>
          <a:prstGeom prst="roundRect">
            <a:avLst/>
          </a:prstGeom>
          <a:solidFill>
            <a:srgbClr val="FDFFAB"/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endParaRPr lang="en-GB" sz="1200" dirty="0">
              <a:solidFill>
                <a:srgbClr val="0F5494"/>
              </a:solidFill>
              <a:latin typeface="Verdan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825" y="4365625"/>
            <a:ext cx="4176713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000" b="1" dirty="0">
                <a:solidFill>
                  <a:srgbClr val="000000"/>
                </a:solidFill>
                <a:latin typeface="Verdana"/>
              </a:rPr>
              <a:t>Encourage demand side to meet supply side</a:t>
            </a:r>
          </a:p>
          <a:p>
            <a:pPr algn="ctr" eaLnBrk="0" hangingPunct="0">
              <a:defRPr/>
            </a:pPr>
            <a:endParaRPr lang="en-GB" sz="2000" dirty="0">
              <a:solidFill>
                <a:srgbClr val="000000"/>
              </a:solidFill>
              <a:latin typeface="Verdana"/>
            </a:endParaRPr>
          </a:p>
          <a:p>
            <a:pPr marL="342900" indent="-342900" eaLnBrk="0" hangingPunct="0"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Early notification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innov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proc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 needs</a:t>
            </a:r>
          </a:p>
          <a:p>
            <a:pPr eaLnBrk="0" hangingPunct="0">
              <a:defRPr/>
            </a:pPr>
            <a:endParaRPr lang="en-GB" sz="1600" dirty="0">
              <a:solidFill>
                <a:srgbClr val="000000"/>
              </a:solidFill>
              <a:latin typeface="Verdana"/>
            </a:endParaRPr>
          </a:p>
          <a:p>
            <a:pPr marL="342900" indent="-342900" eaLnBrk="0" hangingPunct="0">
              <a:buFontTx/>
              <a:buChar char="-"/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Open market consultations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rgbClr val="000000"/>
                </a:solidFill>
                <a:latin typeface="Verdana"/>
              </a:rPr>
              <a:t>     Meet the buyers events</a:t>
            </a:r>
          </a:p>
        </p:txBody>
      </p:sp>
      <p:sp>
        <p:nvSpPr>
          <p:cNvPr id="6155" name="Right Brace 2"/>
          <p:cNvSpPr>
            <a:spLocks/>
          </p:cNvSpPr>
          <p:nvPr/>
        </p:nvSpPr>
        <p:spPr bwMode="auto">
          <a:xfrm>
            <a:off x="6732588" y="5084763"/>
            <a:ext cx="171450" cy="936625"/>
          </a:xfrm>
          <a:prstGeom prst="rightBrace">
            <a:avLst>
              <a:gd name="adj1" fmla="val 83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GB" altLang="en-US" b="1" i="1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331788"/>
            <a:ext cx="914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</a:t>
            </a:r>
            <a:r>
              <a:rPr lang="en-GB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</a:t>
            </a: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countries/regions </a:t>
            </a:r>
            <a:r>
              <a:rPr lang="en-GB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already doing?</a:t>
            </a:r>
            <a:endParaRPr lang="en-GB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defRPr/>
            </a:pP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87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6144"/>
            <a:ext cx="8892480" cy="5085184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FFCC66"/>
              </a:buClr>
              <a:buNone/>
            </a:pPr>
            <a:endParaRPr lang="en-US" altLang="zh-CN" sz="1800" i="0" u="sng" dirty="0" smtClean="0"/>
          </a:p>
          <a:p>
            <a:pPr lvl="0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b="1" dirty="0"/>
              <a:t>Career incentives/promotion for </a:t>
            </a:r>
            <a:r>
              <a:rPr lang="en-GB" altLang="zh-CN" sz="2000" b="1" dirty="0" smtClean="0"/>
              <a:t>procurers doing PCP/PPI? </a:t>
            </a:r>
            <a:endParaRPr lang="en-GB" altLang="zh-CN" sz="2000" b="1" dirty="0"/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dirty="0">
                <a:solidFill>
                  <a:schemeClr val="tx1"/>
                </a:solidFill>
              </a:rPr>
              <a:t>Alike in Lombardy region</a:t>
            </a:r>
            <a:endParaRPr lang="en-GB" altLang="zh-CN" dirty="0"/>
          </a:p>
          <a:p>
            <a:pPr marL="457200" lvl="1" indent="0" eaLnBrk="1" hangingPunct="1">
              <a:lnSpc>
                <a:spcPct val="90000"/>
              </a:lnSpc>
              <a:buClr>
                <a:srgbClr val="0070C0"/>
              </a:buClr>
              <a:buNone/>
            </a:pPr>
            <a:endParaRPr lang="en-GB" altLang="zh-CN" sz="1600" b="1" dirty="0" smtClean="0"/>
          </a:p>
          <a:p>
            <a:pPr lvl="0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b="1" dirty="0" smtClean="0"/>
              <a:t>Innovation Procurement Prizes rewarding good practices?</a:t>
            </a:r>
            <a:endParaRPr lang="en-GB" altLang="zh-CN" sz="2000" b="1" i="0" dirty="0" smtClean="0"/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dirty="0">
                <a:solidFill>
                  <a:schemeClr val="tx1"/>
                </a:solidFill>
              </a:rPr>
              <a:t>Alike </a:t>
            </a:r>
            <a:r>
              <a:rPr lang="en-GB" altLang="zh-CN" sz="2000" dirty="0" smtClean="0">
                <a:solidFill>
                  <a:schemeClr val="tx1"/>
                </a:solidFill>
              </a:rPr>
              <a:t>the German annual prize (BME/</a:t>
            </a:r>
            <a:r>
              <a:rPr lang="en-GB" altLang="zh-CN" sz="2000" dirty="0" err="1" smtClean="0">
                <a:solidFill>
                  <a:schemeClr val="tx1"/>
                </a:solidFill>
              </a:rPr>
              <a:t>ko-inno</a:t>
            </a:r>
            <a:r>
              <a:rPr lang="en-GB" altLang="zh-CN" sz="2000" dirty="0" smtClean="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endParaRPr lang="en-GB" altLang="zh-CN" sz="2000" dirty="0">
              <a:solidFill>
                <a:schemeClr val="tx1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b="1" dirty="0"/>
              <a:t>C</a:t>
            </a:r>
            <a:r>
              <a:rPr lang="en-GB" altLang="zh-CN" sz="2000" b="1" dirty="0" smtClean="0"/>
              <a:t>ompetence </a:t>
            </a:r>
            <a:r>
              <a:rPr lang="en-GB" altLang="zh-CN" sz="2000" b="1" dirty="0" err="1" smtClean="0"/>
              <a:t>centers</a:t>
            </a:r>
            <a:r>
              <a:rPr lang="en-GB" altLang="zh-CN" sz="2000" b="1" dirty="0" smtClean="0"/>
              <a:t> </a:t>
            </a:r>
            <a:r>
              <a:rPr lang="en-GB" altLang="zh-CN" sz="2000" b="1" dirty="0"/>
              <a:t>providing </a:t>
            </a:r>
            <a:r>
              <a:rPr lang="en-GB" altLang="zh-CN" sz="2000" b="1" dirty="0" smtClean="0"/>
              <a:t>national assistance and/or financing - Innovation </a:t>
            </a:r>
            <a:r>
              <a:rPr lang="en-GB" altLang="zh-CN" sz="2000" b="1" dirty="0"/>
              <a:t>Procurement </a:t>
            </a:r>
            <a:r>
              <a:rPr lang="en-GB" altLang="zh-CN" sz="2000" b="1" dirty="0" smtClean="0"/>
              <a:t>Vouchers?</a:t>
            </a:r>
            <a:endParaRPr lang="en-GB" altLang="zh-CN" sz="2000" b="1" dirty="0"/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dirty="0" smtClean="0">
                <a:solidFill>
                  <a:schemeClr val="tx1"/>
                </a:solidFill>
              </a:rPr>
              <a:t>Alike </a:t>
            </a:r>
            <a:r>
              <a:rPr lang="en-GB" altLang="zh-CN" sz="2000" dirty="0">
                <a:solidFill>
                  <a:schemeClr val="tx1"/>
                </a:solidFill>
              </a:rPr>
              <a:t>the </a:t>
            </a:r>
            <a:r>
              <a:rPr lang="en-GB" altLang="zh-CN" sz="2000" dirty="0" smtClean="0">
                <a:solidFill>
                  <a:schemeClr val="tx1"/>
                </a:solidFill>
              </a:rPr>
              <a:t>Austrian BBG assistance &amp; vouchers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0070C0"/>
              </a:buClr>
              <a:buNone/>
            </a:pPr>
            <a:endParaRPr lang="en-GB" altLang="zh-CN" sz="2000" dirty="0">
              <a:solidFill>
                <a:schemeClr val="tx1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b="1" dirty="0" smtClean="0"/>
              <a:t>Special entities forming/leading national buyers groups?</a:t>
            </a:r>
            <a:endParaRPr lang="en-GB" altLang="zh-CN" sz="2000" b="1" dirty="0"/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dirty="0">
                <a:solidFill>
                  <a:schemeClr val="tx1"/>
                </a:solidFill>
              </a:rPr>
              <a:t>Alike </a:t>
            </a:r>
            <a:r>
              <a:rPr lang="en-GB" altLang="zh-CN" sz="2000" dirty="0" smtClean="0">
                <a:solidFill>
                  <a:schemeClr val="tx1"/>
                </a:solidFill>
              </a:rPr>
              <a:t>Swedish Energy Agency </a:t>
            </a:r>
            <a:r>
              <a:rPr lang="en-GB" altLang="zh-CN" sz="2000" dirty="0" err="1" smtClean="0">
                <a:solidFill>
                  <a:schemeClr val="tx1"/>
                </a:solidFill>
              </a:rPr>
              <a:t>teknikupphandlings</a:t>
            </a:r>
            <a:r>
              <a:rPr lang="en-GB" altLang="zh-CN" sz="2000" dirty="0">
                <a:solidFill>
                  <a:schemeClr val="tx1"/>
                </a:solidFill>
              </a:rPr>
              <a:t>/</a:t>
            </a:r>
            <a:r>
              <a:rPr lang="en-GB" altLang="zh-CN" sz="2000" dirty="0" smtClean="0">
                <a:solidFill>
                  <a:schemeClr val="tx1"/>
                </a:solidFill>
              </a:rPr>
              <a:t>PPIs for large buyers groups of smaller Swedish procurers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endParaRPr lang="en-GB" altLang="zh-CN" sz="2000" dirty="0" smtClean="0">
              <a:solidFill>
                <a:schemeClr val="tx1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70C0"/>
              </a:buClr>
              <a:buFontTx/>
              <a:buChar char="-"/>
            </a:pPr>
            <a:r>
              <a:rPr lang="en-GB" altLang="zh-CN" sz="2000" b="1" dirty="0" smtClean="0"/>
              <a:t>Other ways to broaden scope of support to demand side? </a:t>
            </a:r>
            <a:endParaRPr lang="en-GB" altLang="zh-CN" sz="2000" b="1" dirty="0"/>
          </a:p>
          <a:p>
            <a:pPr marL="457200" lvl="1" indent="0" eaLnBrk="1" hangingPunct="1">
              <a:lnSpc>
                <a:spcPct val="90000"/>
              </a:lnSpc>
              <a:buClr>
                <a:srgbClr val="0070C0"/>
              </a:buClr>
              <a:buNone/>
            </a:pPr>
            <a:endParaRPr lang="en-GB" altLang="zh-CN" dirty="0"/>
          </a:p>
          <a:p>
            <a:pPr lvl="1" eaLnBrk="1" hangingPunct="1">
              <a:lnSpc>
                <a:spcPct val="90000"/>
              </a:lnSpc>
              <a:buClrTx/>
              <a:buNone/>
            </a:pPr>
            <a:endParaRPr lang="en-GB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31788"/>
            <a:ext cx="914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GB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Ideas</a:t>
            </a: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change culture/create right incentives?</a:t>
            </a:r>
            <a:endParaRPr lang="en-GB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defRPr/>
            </a:pP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5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212</Words>
  <Application>Microsoft Office PowerPoint</Application>
  <PresentationFormat>On-screen Show 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2_Slide_Master</vt:lpstr>
      <vt:lpstr>1_Nouvelle présentation</vt:lpstr>
      <vt:lpstr> Session 4 – Day 2 Broadening the scope of  support to the demand side    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</dc:title>
  <dc:creator>REPPEL Katja (REGIO)</dc:creator>
  <cp:lastModifiedBy>BOS Lieve (CNECT)</cp:lastModifiedBy>
  <cp:revision>392</cp:revision>
  <cp:lastPrinted>2014-07-02T10:04:30Z</cp:lastPrinted>
  <dcterms:created xsi:type="dcterms:W3CDTF">2013-11-28T08:19:55Z</dcterms:created>
  <dcterms:modified xsi:type="dcterms:W3CDTF">2015-10-26T16:50:14Z</dcterms:modified>
</cp:coreProperties>
</file>