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1">
  <p:sldMasterIdLst>
    <p:sldMasterId id="2147483648" r:id="rId1"/>
  </p:sldMasterIdLst>
  <p:notesMasterIdLst>
    <p:notesMasterId r:id="rId42"/>
  </p:notesMasterIdLst>
  <p:sldIdLst>
    <p:sldId id="256" r:id="rId2"/>
    <p:sldId id="356" r:id="rId3"/>
    <p:sldId id="315" r:id="rId4"/>
    <p:sldId id="326" r:id="rId5"/>
    <p:sldId id="325" r:id="rId6"/>
    <p:sldId id="355" r:id="rId7"/>
    <p:sldId id="322" r:id="rId8"/>
    <p:sldId id="323" r:id="rId9"/>
    <p:sldId id="350" r:id="rId10"/>
    <p:sldId id="324" r:id="rId11"/>
    <p:sldId id="329" r:id="rId12"/>
    <p:sldId id="330" r:id="rId13"/>
    <p:sldId id="332" r:id="rId14"/>
    <p:sldId id="331" r:id="rId15"/>
    <p:sldId id="333" r:id="rId16"/>
    <p:sldId id="357" r:id="rId17"/>
    <p:sldId id="351" r:id="rId18"/>
    <p:sldId id="321" r:id="rId19"/>
    <p:sldId id="353" r:id="rId20"/>
    <p:sldId id="354" r:id="rId21"/>
    <p:sldId id="337" r:id="rId22"/>
    <p:sldId id="348" r:id="rId23"/>
    <p:sldId id="338" r:id="rId24"/>
    <p:sldId id="349" r:id="rId25"/>
    <p:sldId id="361" r:id="rId26"/>
    <p:sldId id="362" r:id="rId27"/>
    <p:sldId id="339" r:id="rId28"/>
    <p:sldId id="335" r:id="rId29"/>
    <p:sldId id="363" r:id="rId30"/>
    <p:sldId id="340" r:id="rId31"/>
    <p:sldId id="336" r:id="rId32"/>
    <p:sldId id="344" r:id="rId33"/>
    <p:sldId id="345" r:id="rId34"/>
    <p:sldId id="334" r:id="rId35"/>
    <p:sldId id="346" r:id="rId36"/>
    <p:sldId id="342" r:id="rId37"/>
    <p:sldId id="343" r:id="rId38"/>
    <p:sldId id="347" r:id="rId39"/>
    <p:sldId id="364" r:id="rId40"/>
    <p:sldId id="359" r:id="rId41"/>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5939304461942261E-2"/>
          <c:y val="4.3710875984251968E-2"/>
          <c:w val="0.67696128608923889"/>
          <c:h val="0.75667445866141736"/>
        </c:manualLayout>
      </c:layout>
      <c:barChart>
        <c:barDir val="col"/>
        <c:grouping val="stacked"/>
        <c:varyColors val="0"/>
        <c:ser>
          <c:idx val="0"/>
          <c:order val="0"/>
          <c:tx>
            <c:strRef>
              <c:f>Foglio1!$B$1</c:f>
              <c:strCache>
                <c:ptCount val="1"/>
                <c:pt idx="0">
                  <c:v>procurers</c:v>
                </c:pt>
              </c:strCache>
            </c:strRef>
          </c:tx>
          <c:invertIfNegative val="0"/>
          <c:cat>
            <c:strRef>
              <c:f>Foglio1!$A$2:$A$4</c:f>
              <c:strCache>
                <c:ptCount val="3"/>
                <c:pt idx="0">
                  <c:v>PCP (panel 1)</c:v>
                </c:pt>
                <c:pt idx="1">
                  <c:v>Non PCP (panel 2)</c:v>
                </c:pt>
                <c:pt idx="2">
                  <c:v>NON PCP (panel 3)</c:v>
                </c:pt>
              </c:strCache>
            </c:strRef>
          </c:cat>
          <c:val>
            <c:numRef>
              <c:f>Foglio1!$B$2:$B$4</c:f>
              <c:numCache>
                <c:formatCode>General</c:formatCode>
                <c:ptCount val="3"/>
                <c:pt idx="0">
                  <c:v>8</c:v>
                </c:pt>
                <c:pt idx="1">
                  <c:v>14</c:v>
                </c:pt>
                <c:pt idx="2">
                  <c:v>19</c:v>
                </c:pt>
              </c:numCache>
            </c:numRef>
          </c:val>
        </c:ser>
        <c:ser>
          <c:idx val="1"/>
          <c:order val="1"/>
          <c:tx>
            <c:strRef>
              <c:f>Foglio1!$C$1</c:f>
              <c:strCache>
                <c:ptCount val="1"/>
                <c:pt idx="0">
                  <c:v>awardees</c:v>
                </c:pt>
              </c:strCache>
            </c:strRef>
          </c:tx>
          <c:invertIfNegative val="0"/>
          <c:cat>
            <c:strRef>
              <c:f>Foglio1!$A$2:$A$4</c:f>
              <c:strCache>
                <c:ptCount val="3"/>
                <c:pt idx="0">
                  <c:v>PCP (panel 1)</c:v>
                </c:pt>
                <c:pt idx="1">
                  <c:v>Non PCP (panel 2)</c:v>
                </c:pt>
                <c:pt idx="2">
                  <c:v>NON PCP (panel 3)</c:v>
                </c:pt>
              </c:strCache>
            </c:strRef>
          </c:cat>
          <c:val>
            <c:numRef>
              <c:f>Foglio1!$C$2:$C$4</c:f>
              <c:numCache>
                <c:formatCode>General</c:formatCode>
                <c:ptCount val="3"/>
                <c:pt idx="0">
                  <c:v>7</c:v>
                </c:pt>
                <c:pt idx="1">
                  <c:v>5</c:v>
                </c:pt>
                <c:pt idx="2">
                  <c:v>7</c:v>
                </c:pt>
              </c:numCache>
            </c:numRef>
          </c:val>
        </c:ser>
        <c:dLbls>
          <c:showLegendKey val="0"/>
          <c:showVal val="0"/>
          <c:showCatName val="0"/>
          <c:showSerName val="0"/>
          <c:showPercent val="0"/>
          <c:showBubbleSize val="0"/>
        </c:dLbls>
        <c:gapWidth val="150"/>
        <c:overlap val="100"/>
        <c:axId val="110058112"/>
        <c:axId val="110073344"/>
      </c:barChart>
      <c:catAx>
        <c:axId val="110058112"/>
        <c:scaling>
          <c:orientation val="minMax"/>
        </c:scaling>
        <c:delete val="0"/>
        <c:axPos val="b"/>
        <c:majorTickMark val="out"/>
        <c:minorTickMark val="none"/>
        <c:tickLblPos val="nextTo"/>
        <c:crossAx val="110073344"/>
        <c:crosses val="autoZero"/>
        <c:auto val="1"/>
        <c:lblAlgn val="ctr"/>
        <c:lblOffset val="100"/>
        <c:noMultiLvlLbl val="0"/>
      </c:catAx>
      <c:valAx>
        <c:axId val="110073344"/>
        <c:scaling>
          <c:orientation val="minMax"/>
        </c:scaling>
        <c:delete val="0"/>
        <c:axPos val="l"/>
        <c:majorGridlines/>
        <c:numFmt formatCode="General" sourceLinked="1"/>
        <c:majorTickMark val="out"/>
        <c:minorTickMark val="none"/>
        <c:tickLblPos val="nextTo"/>
        <c:crossAx val="110058112"/>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C0DC3-25BE-48EB-A2C8-B47E14547D1B}" type="doc">
      <dgm:prSet loTypeId="urn:microsoft.com/office/officeart/2011/layout/ConvergingText" loCatId="process" qsTypeId="urn:microsoft.com/office/officeart/2005/8/quickstyle/3d4" qsCatId="3D" csTypeId="urn:microsoft.com/office/officeart/2005/8/colors/accent1_5" csCatId="accent1" phldr="1"/>
      <dgm:spPr/>
      <dgm:t>
        <a:bodyPr/>
        <a:lstStyle/>
        <a:p>
          <a:endParaRPr lang="it-IT"/>
        </a:p>
      </dgm:t>
    </dgm:pt>
    <dgm:pt modelId="{8481A6A4-FAB8-42AB-A3D3-6BC7E753B5EF}">
      <dgm:prSet phldrT="[Testo]" custT="1"/>
      <dgm:spPr>
        <a:solidFill>
          <a:schemeClr val="accent1">
            <a:alpha val="77879"/>
          </a:schemeClr>
        </a:solidFill>
      </dgm:spPr>
      <dgm:t>
        <a:bodyPr/>
        <a:lstStyle/>
        <a:p>
          <a:r>
            <a:rPr lang="it-IT" sz="800" dirty="0" smtClean="0"/>
            <a:t>Comparative </a:t>
          </a:r>
          <a:r>
            <a:rPr lang="it-IT" sz="800" dirty="0" err="1" smtClean="0"/>
            <a:t>economic</a:t>
          </a:r>
          <a:r>
            <a:rPr lang="it-IT" sz="800" dirty="0" smtClean="0"/>
            <a:t> impact of PCP</a:t>
          </a:r>
          <a:endParaRPr lang="it-IT" sz="800" dirty="0"/>
        </a:p>
      </dgm:t>
    </dgm:pt>
    <dgm:pt modelId="{0A1F3C3A-D9C5-48E3-8C3C-5008738DE321}" type="parTrans" cxnId="{5DE381FA-49C7-4976-9F52-BAB742107BE6}">
      <dgm:prSet/>
      <dgm:spPr/>
      <dgm:t>
        <a:bodyPr/>
        <a:lstStyle/>
        <a:p>
          <a:endParaRPr lang="it-IT"/>
        </a:p>
      </dgm:t>
    </dgm:pt>
    <dgm:pt modelId="{6D126F8A-36F0-40DD-9DC1-0FAC8003A327}" type="sibTrans" cxnId="{5DE381FA-49C7-4976-9F52-BAB742107BE6}">
      <dgm:prSet/>
      <dgm:spPr/>
      <dgm:t>
        <a:bodyPr/>
        <a:lstStyle/>
        <a:p>
          <a:endParaRPr lang="it-IT"/>
        </a:p>
      </dgm:t>
    </dgm:pt>
    <dgm:pt modelId="{F2012F1D-1938-4AD3-9FF4-E9B024FCB209}">
      <dgm:prSet phldrT="[Testo]" custT="1"/>
      <dgm:spPr/>
      <dgm:t>
        <a:bodyPr/>
        <a:lstStyle/>
        <a:p>
          <a:r>
            <a:rPr lang="en-US" sz="800" dirty="0" smtClean="0"/>
            <a:t>i) a dataset of procurements (with a variable indicating the sample) </a:t>
          </a:r>
          <a:endParaRPr lang="it-IT" sz="800" dirty="0"/>
        </a:p>
      </dgm:t>
    </dgm:pt>
    <dgm:pt modelId="{C85D584B-F267-4382-BB32-D5BDA2064ECB}" type="parTrans" cxnId="{5A05F2AA-E607-4C12-8069-D5BC986A2F79}">
      <dgm:prSet/>
      <dgm:spPr/>
      <dgm:t>
        <a:bodyPr/>
        <a:lstStyle/>
        <a:p>
          <a:endParaRPr lang="it-IT"/>
        </a:p>
      </dgm:t>
    </dgm:pt>
    <dgm:pt modelId="{BD00705C-8391-4058-A9CC-0971DFE72D26}" type="sibTrans" cxnId="{5A05F2AA-E607-4C12-8069-D5BC986A2F79}">
      <dgm:prSet/>
      <dgm:spPr/>
      <dgm:t>
        <a:bodyPr/>
        <a:lstStyle/>
        <a:p>
          <a:endParaRPr lang="it-IT"/>
        </a:p>
      </dgm:t>
    </dgm:pt>
    <dgm:pt modelId="{FC7A6187-4132-4CA2-88DB-8873EFA485D1}">
      <dgm:prSet phldrT="[Testo]" custT="1"/>
      <dgm:spPr/>
      <dgm:t>
        <a:bodyPr/>
        <a:lstStyle/>
        <a:p>
          <a:r>
            <a:rPr lang="en-US" sz="800" dirty="0" smtClean="0"/>
            <a:t>ii) a collection of variables measuring how large the impact is when using PCP compared to other procurement methods</a:t>
          </a:r>
          <a:endParaRPr lang="it-IT" sz="800" dirty="0"/>
        </a:p>
      </dgm:t>
    </dgm:pt>
    <dgm:pt modelId="{524F28AE-9D7F-4086-90C7-A6A6BD6B76B7}" type="parTrans" cxnId="{52BA9C78-1EB0-4C62-B44D-47C8A9CFA871}">
      <dgm:prSet/>
      <dgm:spPr/>
      <dgm:t>
        <a:bodyPr/>
        <a:lstStyle/>
        <a:p>
          <a:endParaRPr lang="it-IT"/>
        </a:p>
      </dgm:t>
    </dgm:pt>
    <dgm:pt modelId="{9E26436C-E644-4200-97DD-0C96FDE4C2AE}" type="sibTrans" cxnId="{52BA9C78-1EB0-4C62-B44D-47C8A9CFA871}">
      <dgm:prSet/>
      <dgm:spPr/>
      <dgm:t>
        <a:bodyPr/>
        <a:lstStyle/>
        <a:p>
          <a:endParaRPr lang="it-IT"/>
        </a:p>
      </dgm:t>
    </dgm:pt>
    <dgm:pt modelId="{AB273B31-70AF-40E5-94B7-C889DA8AE0F7}">
      <dgm:prSet phldrT="[Testo]" custT="1"/>
      <dgm:spPr/>
      <dgm:t>
        <a:bodyPr/>
        <a:lstStyle/>
        <a:p>
          <a:r>
            <a:rPr lang="en-US" sz="800" dirty="0" smtClean="0"/>
            <a:t>iii) “control variables” which allows to determine whether this impact was really achieved because of the use of the PCP</a:t>
          </a:r>
          <a:endParaRPr lang="it-IT" sz="800" dirty="0"/>
        </a:p>
      </dgm:t>
    </dgm:pt>
    <dgm:pt modelId="{6C8613CB-3A14-4C87-A201-84163F120D2F}" type="parTrans" cxnId="{DB727B66-F1DE-4C06-BB3A-594DBD583918}">
      <dgm:prSet/>
      <dgm:spPr/>
      <dgm:t>
        <a:bodyPr/>
        <a:lstStyle/>
        <a:p>
          <a:endParaRPr lang="it-IT"/>
        </a:p>
      </dgm:t>
    </dgm:pt>
    <dgm:pt modelId="{B04E1658-50B7-4708-8FC8-5C755F22FFD3}" type="sibTrans" cxnId="{DB727B66-F1DE-4C06-BB3A-594DBD583918}">
      <dgm:prSet/>
      <dgm:spPr/>
      <dgm:t>
        <a:bodyPr/>
        <a:lstStyle/>
        <a:p>
          <a:endParaRPr lang="it-IT"/>
        </a:p>
      </dgm:t>
    </dgm:pt>
    <dgm:pt modelId="{E51B4255-65D1-43DB-9632-7C6B0880F506}" type="pres">
      <dgm:prSet presAssocID="{199C0DC3-25BE-48EB-A2C8-B47E14547D1B}" presName="Name0" presStyleCnt="0">
        <dgm:presLayoutVars>
          <dgm:chMax/>
          <dgm:chPref val="1"/>
          <dgm:dir/>
          <dgm:animOne val="branch"/>
          <dgm:animLvl val="lvl"/>
          <dgm:resizeHandles/>
        </dgm:presLayoutVars>
      </dgm:prSet>
      <dgm:spPr/>
      <dgm:t>
        <a:bodyPr/>
        <a:lstStyle/>
        <a:p>
          <a:endParaRPr lang="it-IT"/>
        </a:p>
      </dgm:t>
    </dgm:pt>
    <dgm:pt modelId="{F4BA3E9B-48C1-48C6-8A29-F690209CFD86}" type="pres">
      <dgm:prSet presAssocID="{8481A6A4-FAB8-42AB-A3D3-6BC7E753B5EF}" presName="composite" presStyleCnt="0"/>
      <dgm:spPr/>
    </dgm:pt>
    <dgm:pt modelId="{96757CC9-B8AF-4741-9A82-469361EFEEC2}" type="pres">
      <dgm:prSet presAssocID="{8481A6A4-FAB8-42AB-A3D3-6BC7E753B5EF}" presName="ParentAccent1" presStyleLbl="alignNode1" presStyleIdx="0" presStyleCnt="34"/>
      <dgm:spPr/>
    </dgm:pt>
    <dgm:pt modelId="{2B49AC61-3E48-496F-BDFC-86A92DE49D65}" type="pres">
      <dgm:prSet presAssocID="{8481A6A4-FAB8-42AB-A3D3-6BC7E753B5EF}" presName="ParentAccent2" presStyleLbl="alignNode1" presStyleIdx="1" presStyleCnt="34" custLinFactX="-100000" custLinFactNeighborX="-101410"/>
      <dgm:spPr/>
    </dgm:pt>
    <dgm:pt modelId="{15865548-106B-4A5F-A0D6-F491166437A7}" type="pres">
      <dgm:prSet presAssocID="{8481A6A4-FAB8-42AB-A3D3-6BC7E753B5EF}" presName="ParentAccent3" presStyleLbl="alignNode1" presStyleIdx="2" presStyleCnt="34" custLinFactX="38257" custLinFactNeighborX="100000" custLinFactNeighborY="-3894"/>
      <dgm:spPr/>
    </dgm:pt>
    <dgm:pt modelId="{F30098B9-E855-497C-9B3F-F5D8F47D38A9}" type="pres">
      <dgm:prSet presAssocID="{8481A6A4-FAB8-42AB-A3D3-6BC7E753B5EF}" presName="ParentAccent4" presStyleLbl="alignNode1" presStyleIdx="3" presStyleCnt="34"/>
      <dgm:spPr/>
    </dgm:pt>
    <dgm:pt modelId="{25DE89A1-1331-41EF-98CA-2682D37DB3E4}" type="pres">
      <dgm:prSet presAssocID="{8481A6A4-FAB8-42AB-A3D3-6BC7E753B5EF}" presName="ParentAccent5" presStyleLbl="alignNode1" presStyleIdx="4" presStyleCnt="34"/>
      <dgm:spPr/>
    </dgm:pt>
    <dgm:pt modelId="{7BFB4A0E-DEFA-4279-83F3-48A3204EAB7B}" type="pres">
      <dgm:prSet presAssocID="{8481A6A4-FAB8-42AB-A3D3-6BC7E753B5EF}" presName="ParentAccent6" presStyleLbl="alignNode1" presStyleIdx="5" presStyleCnt="34"/>
      <dgm:spPr/>
    </dgm:pt>
    <dgm:pt modelId="{4D389A5F-FD3C-418B-B599-ECF588F17F56}" type="pres">
      <dgm:prSet presAssocID="{8481A6A4-FAB8-42AB-A3D3-6BC7E753B5EF}" presName="ParentAccent7" presStyleLbl="alignNode1" presStyleIdx="6" presStyleCnt="34"/>
      <dgm:spPr/>
    </dgm:pt>
    <dgm:pt modelId="{90D8A584-DB79-4F6E-9467-D97A3B37F72E}" type="pres">
      <dgm:prSet presAssocID="{8481A6A4-FAB8-42AB-A3D3-6BC7E753B5EF}" presName="ParentAccent8" presStyleLbl="alignNode1" presStyleIdx="7" presStyleCnt="34"/>
      <dgm:spPr/>
    </dgm:pt>
    <dgm:pt modelId="{D1F41C76-2048-4F08-86F8-D0942C09ACA7}" type="pres">
      <dgm:prSet presAssocID="{8481A6A4-FAB8-42AB-A3D3-6BC7E753B5EF}" presName="ParentAccent9" presStyleLbl="alignNode1" presStyleIdx="8" presStyleCnt="34"/>
      <dgm:spPr/>
    </dgm:pt>
    <dgm:pt modelId="{359DBCF1-3996-4591-A893-246AF4321365}" type="pres">
      <dgm:prSet presAssocID="{8481A6A4-FAB8-42AB-A3D3-6BC7E753B5EF}" presName="ParentAccent10" presStyleLbl="alignNode1" presStyleIdx="9" presStyleCnt="34"/>
      <dgm:spPr/>
    </dgm:pt>
    <dgm:pt modelId="{2149C2CD-62F6-43F5-A057-EB17F3E51D06}" type="pres">
      <dgm:prSet presAssocID="{8481A6A4-FAB8-42AB-A3D3-6BC7E753B5EF}" presName="Parent" presStyleLbl="alignNode1" presStyleIdx="10" presStyleCnt="34" custLinFactNeighborX="32647">
        <dgm:presLayoutVars>
          <dgm:chMax val="5"/>
          <dgm:chPref val="3"/>
          <dgm:bulletEnabled val="1"/>
        </dgm:presLayoutVars>
      </dgm:prSet>
      <dgm:spPr/>
      <dgm:t>
        <a:bodyPr/>
        <a:lstStyle/>
        <a:p>
          <a:endParaRPr lang="it-IT"/>
        </a:p>
      </dgm:t>
    </dgm:pt>
    <dgm:pt modelId="{E6FF3CA1-92A6-4B6C-96D0-F018F7D08F4C}" type="pres">
      <dgm:prSet presAssocID="{F2012F1D-1938-4AD3-9FF4-E9B024FCB209}" presName="Child1Accent1" presStyleLbl="alignNode1" presStyleIdx="11" presStyleCnt="34"/>
      <dgm:spPr/>
    </dgm:pt>
    <dgm:pt modelId="{DF8DF03D-73A2-4B6B-BBF3-1F5250BB218B}" type="pres">
      <dgm:prSet presAssocID="{F2012F1D-1938-4AD3-9FF4-E9B024FCB209}" presName="Child1Accent2" presStyleLbl="alignNode1" presStyleIdx="12" presStyleCnt="34"/>
      <dgm:spPr/>
    </dgm:pt>
    <dgm:pt modelId="{E0E67B8B-C15C-465C-80CC-2EBAED5C59AC}" type="pres">
      <dgm:prSet presAssocID="{F2012F1D-1938-4AD3-9FF4-E9B024FCB209}" presName="Child1Accent3" presStyleLbl="alignNode1" presStyleIdx="13" presStyleCnt="34"/>
      <dgm:spPr/>
    </dgm:pt>
    <dgm:pt modelId="{FEFDAC73-BADD-4301-BF1F-33D280A004F7}" type="pres">
      <dgm:prSet presAssocID="{F2012F1D-1938-4AD3-9FF4-E9B024FCB209}" presName="Child1Accent4" presStyleLbl="alignNode1" presStyleIdx="14" presStyleCnt="34"/>
      <dgm:spPr/>
    </dgm:pt>
    <dgm:pt modelId="{E247830C-7D48-4CF5-9793-94394C7D97DA}" type="pres">
      <dgm:prSet presAssocID="{F2012F1D-1938-4AD3-9FF4-E9B024FCB209}" presName="Child1Accent5" presStyleLbl="alignNode1" presStyleIdx="15" presStyleCnt="34"/>
      <dgm:spPr/>
    </dgm:pt>
    <dgm:pt modelId="{E030A6DB-DB64-4745-A2F0-373AFE3D30B1}" type="pres">
      <dgm:prSet presAssocID="{F2012F1D-1938-4AD3-9FF4-E9B024FCB209}" presName="Child1Accent6" presStyleLbl="alignNode1" presStyleIdx="16" presStyleCnt="34"/>
      <dgm:spPr/>
    </dgm:pt>
    <dgm:pt modelId="{E8404BD3-0601-4029-B375-CD664019A864}" type="pres">
      <dgm:prSet presAssocID="{F2012F1D-1938-4AD3-9FF4-E9B024FCB209}" presName="Child1Accent7" presStyleLbl="alignNode1" presStyleIdx="17" presStyleCnt="34"/>
      <dgm:spPr/>
    </dgm:pt>
    <dgm:pt modelId="{538C68C0-4813-47EF-A043-C11C4B58DBF8}" type="pres">
      <dgm:prSet presAssocID="{F2012F1D-1938-4AD3-9FF4-E9B024FCB209}" presName="Child1Accent8" presStyleLbl="alignNode1" presStyleIdx="18" presStyleCnt="34"/>
      <dgm:spPr/>
    </dgm:pt>
    <dgm:pt modelId="{41661220-519C-4226-B2C7-7B6365C40E70}" type="pres">
      <dgm:prSet presAssocID="{F2012F1D-1938-4AD3-9FF4-E9B024FCB209}" presName="Child1Accent9" presStyleLbl="alignNode1" presStyleIdx="19" presStyleCnt="34"/>
      <dgm:spPr/>
    </dgm:pt>
    <dgm:pt modelId="{0F9382C6-D652-4B38-9305-8A3A58337F74}" type="pres">
      <dgm:prSet presAssocID="{F2012F1D-1938-4AD3-9FF4-E9B024FCB209}" presName="Child1" presStyleLbl="revTx" presStyleIdx="0" presStyleCnt="3" custScaleX="117231" custLinFactNeighborY="-65362">
        <dgm:presLayoutVars>
          <dgm:chMax/>
          <dgm:chPref val="0"/>
          <dgm:bulletEnabled val="1"/>
        </dgm:presLayoutVars>
      </dgm:prSet>
      <dgm:spPr/>
      <dgm:t>
        <a:bodyPr/>
        <a:lstStyle/>
        <a:p>
          <a:endParaRPr lang="it-IT"/>
        </a:p>
      </dgm:t>
    </dgm:pt>
    <dgm:pt modelId="{18C309CA-B203-4206-93CE-3621172C075B}" type="pres">
      <dgm:prSet presAssocID="{FC7A6187-4132-4CA2-88DB-8873EFA485D1}" presName="Child2Accent1" presStyleLbl="alignNode1" presStyleIdx="20" presStyleCnt="34" custLinFactNeighborY="11325"/>
      <dgm:spPr/>
    </dgm:pt>
    <dgm:pt modelId="{9262B273-C6C3-4090-927C-B18C33EDD48C}" type="pres">
      <dgm:prSet presAssocID="{FC7A6187-4132-4CA2-88DB-8873EFA485D1}" presName="Child2Accent2" presStyleLbl="alignNode1" presStyleIdx="21" presStyleCnt="34" custLinFactNeighborY="22668"/>
      <dgm:spPr/>
    </dgm:pt>
    <dgm:pt modelId="{5E591DBF-E174-4EA3-9A55-2A57244B4009}" type="pres">
      <dgm:prSet presAssocID="{FC7A6187-4132-4CA2-88DB-8873EFA485D1}" presName="Child2Accent3" presStyleLbl="alignNode1" presStyleIdx="22" presStyleCnt="34" custLinFactNeighborY="22668"/>
      <dgm:spPr/>
    </dgm:pt>
    <dgm:pt modelId="{5364F6AB-D793-4F8F-B2A4-286C37F0B7CA}" type="pres">
      <dgm:prSet presAssocID="{FC7A6187-4132-4CA2-88DB-8873EFA485D1}" presName="Child2Accent4" presStyleLbl="alignNode1" presStyleIdx="23" presStyleCnt="34" custLinFactNeighborY="22668"/>
      <dgm:spPr/>
    </dgm:pt>
    <dgm:pt modelId="{584FC8E7-655B-4BAC-B7AA-FB8637234A69}" type="pres">
      <dgm:prSet presAssocID="{FC7A6187-4132-4CA2-88DB-8873EFA485D1}" presName="Child2Accent5" presStyleLbl="alignNode1" presStyleIdx="24" presStyleCnt="34" custLinFactNeighborY="22668"/>
      <dgm:spPr/>
    </dgm:pt>
    <dgm:pt modelId="{A6D101CB-B02E-4097-961F-7200D164E45A}" type="pres">
      <dgm:prSet presAssocID="{FC7A6187-4132-4CA2-88DB-8873EFA485D1}" presName="Child2Accent6" presStyleLbl="alignNode1" presStyleIdx="25" presStyleCnt="34" custLinFactNeighborY="22668"/>
      <dgm:spPr/>
    </dgm:pt>
    <dgm:pt modelId="{DB36CA1A-7DE7-4EF8-AD2F-4109577246EC}" type="pres">
      <dgm:prSet presAssocID="{FC7A6187-4132-4CA2-88DB-8873EFA485D1}" presName="Child2Accent7" presStyleLbl="alignNode1" presStyleIdx="26" presStyleCnt="34"/>
      <dgm:spPr/>
    </dgm:pt>
    <dgm:pt modelId="{B171B386-F7C0-4A5B-8B3D-C9130514C285}" type="pres">
      <dgm:prSet presAssocID="{FC7A6187-4132-4CA2-88DB-8873EFA485D1}" presName="Child2" presStyleLbl="revTx" presStyleIdx="1" presStyleCnt="3" custScaleX="225553">
        <dgm:presLayoutVars>
          <dgm:chMax/>
          <dgm:chPref val="0"/>
          <dgm:bulletEnabled val="1"/>
        </dgm:presLayoutVars>
      </dgm:prSet>
      <dgm:spPr/>
      <dgm:t>
        <a:bodyPr/>
        <a:lstStyle/>
        <a:p>
          <a:endParaRPr lang="it-IT"/>
        </a:p>
      </dgm:t>
    </dgm:pt>
    <dgm:pt modelId="{5C787EC4-B929-4F65-96E0-24B1DD36C7EF}" type="pres">
      <dgm:prSet presAssocID="{AB273B31-70AF-40E5-94B7-C889DA8AE0F7}" presName="Child3Accent1" presStyleLbl="alignNode1" presStyleIdx="27" presStyleCnt="34"/>
      <dgm:spPr/>
    </dgm:pt>
    <dgm:pt modelId="{3979C506-C113-466B-9381-28762DC39C03}" type="pres">
      <dgm:prSet presAssocID="{AB273B31-70AF-40E5-94B7-C889DA8AE0F7}" presName="Child3Accent2" presStyleLbl="alignNode1" presStyleIdx="28" presStyleCnt="34"/>
      <dgm:spPr/>
    </dgm:pt>
    <dgm:pt modelId="{83E39209-8926-499B-A771-116EBB13DB34}" type="pres">
      <dgm:prSet presAssocID="{AB273B31-70AF-40E5-94B7-C889DA8AE0F7}" presName="Child3Accent3" presStyleLbl="alignNode1" presStyleIdx="29" presStyleCnt="34"/>
      <dgm:spPr/>
    </dgm:pt>
    <dgm:pt modelId="{1E3C9C8D-4C19-4D69-83DF-C5C98BC0265C}" type="pres">
      <dgm:prSet presAssocID="{AB273B31-70AF-40E5-94B7-C889DA8AE0F7}" presName="Child3Accent4" presStyleLbl="alignNode1" presStyleIdx="30" presStyleCnt="34"/>
      <dgm:spPr/>
    </dgm:pt>
    <dgm:pt modelId="{2BF93F19-9F94-4EAC-AEB4-66F61B8DFCB6}" type="pres">
      <dgm:prSet presAssocID="{AB273B31-70AF-40E5-94B7-C889DA8AE0F7}" presName="Child3Accent5" presStyleLbl="alignNode1" presStyleIdx="31" presStyleCnt="34"/>
      <dgm:spPr/>
    </dgm:pt>
    <dgm:pt modelId="{E248816F-F0E2-409D-8E42-494B7BD040D7}" type="pres">
      <dgm:prSet presAssocID="{AB273B31-70AF-40E5-94B7-C889DA8AE0F7}" presName="Child3Accent6" presStyleLbl="alignNode1" presStyleIdx="32" presStyleCnt="34"/>
      <dgm:spPr/>
    </dgm:pt>
    <dgm:pt modelId="{0878AE76-C4D1-42BC-B85B-80CD0C7E7824}" type="pres">
      <dgm:prSet presAssocID="{AB273B31-70AF-40E5-94B7-C889DA8AE0F7}" presName="Child3Accent7" presStyleLbl="alignNode1" presStyleIdx="33" presStyleCnt="34"/>
      <dgm:spPr/>
    </dgm:pt>
    <dgm:pt modelId="{878F0E0A-1CCE-476D-80A6-60E596C8FA94}" type="pres">
      <dgm:prSet presAssocID="{AB273B31-70AF-40E5-94B7-C889DA8AE0F7}" presName="Child3" presStyleLbl="revTx" presStyleIdx="2" presStyleCnt="3" custScaleX="145240" custLinFactY="100000" custLinFactNeighborX="0" custLinFactNeighborY="124269">
        <dgm:presLayoutVars>
          <dgm:chMax/>
          <dgm:chPref val="0"/>
          <dgm:bulletEnabled val="1"/>
        </dgm:presLayoutVars>
      </dgm:prSet>
      <dgm:spPr/>
      <dgm:t>
        <a:bodyPr/>
        <a:lstStyle/>
        <a:p>
          <a:endParaRPr lang="it-IT"/>
        </a:p>
      </dgm:t>
    </dgm:pt>
  </dgm:ptLst>
  <dgm:cxnLst>
    <dgm:cxn modelId="{52BA9C78-1EB0-4C62-B44D-47C8A9CFA871}" srcId="{8481A6A4-FAB8-42AB-A3D3-6BC7E753B5EF}" destId="{FC7A6187-4132-4CA2-88DB-8873EFA485D1}" srcOrd="1" destOrd="0" parTransId="{524F28AE-9D7F-4086-90C7-A6A6BD6B76B7}" sibTransId="{9E26436C-E644-4200-97DD-0C96FDE4C2AE}"/>
    <dgm:cxn modelId="{1F75A1E6-EF8C-4A90-ACB7-E523F5E51DE6}" type="presOf" srcId="{F2012F1D-1938-4AD3-9FF4-E9B024FCB209}" destId="{0F9382C6-D652-4B38-9305-8A3A58337F74}" srcOrd="0" destOrd="0" presId="urn:microsoft.com/office/officeart/2011/layout/ConvergingText"/>
    <dgm:cxn modelId="{88C413E5-4DA9-4391-8E97-1BBAC0AD7505}" type="presOf" srcId="{AB273B31-70AF-40E5-94B7-C889DA8AE0F7}" destId="{878F0E0A-1CCE-476D-80A6-60E596C8FA94}" srcOrd="0" destOrd="0" presId="urn:microsoft.com/office/officeart/2011/layout/ConvergingText"/>
    <dgm:cxn modelId="{5DE381FA-49C7-4976-9F52-BAB742107BE6}" srcId="{199C0DC3-25BE-48EB-A2C8-B47E14547D1B}" destId="{8481A6A4-FAB8-42AB-A3D3-6BC7E753B5EF}" srcOrd="0" destOrd="0" parTransId="{0A1F3C3A-D9C5-48E3-8C3C-5008738DE321}" sibTransId="{6D126F8A-36F0-40DD-9DC1-0FAC8003A327}"/>
    <dgm:cxn modelId="{6ED82599-BD57-4F5B-B9F4-3A9983A34672}" type="presOf" srcId="{8481A6A4-FAB8-42AB-A3D3-6BC7E753B5EF}" destId="{2149C2CD-62F6-43F5-A057-EB17F3E51D06}" srcOrd="0" destOrd="0" presId="urn:microsoft.com/office/officeart/2011/layout/ConvergingText"/>
    <dgm:cxn modelId="{DB727B66-F1DE-4C06-BB3A-594DBD583918}" srcId="{8481A6A4-FAB8-42AB-A3D3-6BC7E753B5EF}" destId="{AB273B31-70AF-40E5-94B7-C889DA8AE0F7}" srcOrd="2" destOrd="0" parTransId="{6C8613CB-3A14-4C87-A201-84163F120D2F}" sibTransId="{B04E1658-50B7-4708-8FC8-5C755F22FFD3}"/>
    <dgm:cxn modelId="{55C11A18-48EA-4E64-B035-9F18A1C285B9}" type="presOf" srcId="{FC7A6187-4132-4CA2-88DB-8873EFA485D1}" destId="{B171B386-F7C0-4A5B-8B3D-C9130514C285}" srcOrd="0" destOrd="0" presId="urn:microsoft.com/office/officeart/2011/layout/ConvergingText"/>
    <dgm:cxn modelId="{5A05F2AA-E607-4C12-8069-D5BC986A2F79}" srcId="{8481A6A4-FAB8-42AB-A3D3-6BC7E753B5EF}" destId="{F2012F1D-1938-4AD3-9FF4-E9B024FCB209}" srcOrd="0" destOrd="0" parTransId="{C85D584B-F267-4382-BB32-D5BDA2064ECB}" sibTransId="{BD00705C-8391-4058-A9CC-0971DFE72D26}"/>
    <dgm:cxn modelId="{74ACB318-D509-47DA-B888-807CDB9D0F01}" type="presOf" srcId="{199C0DC3-25BE-48EB-A2C8-B47E14547D1B}" destId="{E51B4255-65D1-43DB-9632-7C6B0880F506}" srcOrd="0" destOrd="0" presId="urn:microsoft.com/office/officeart/2011/layout/ConvergingText"/>
    <dgm:cxn modelId="{5CED1C33-1265-4101-AB01-9E93F9810D93}" type="presParOf" srcId="{E51B4255-65D1-43DB-9632-7C6B0880F506}" destId="{F4BA3E9B-48C1-48C6-8A29-F690209CFD86}" srcOrd="0" destOrd="0" presId="urn:microsoft.com/office/officeart/2011/layout/ConvergingText"/>
    <dgm:cxn modelId="{2C63A061-1E25-4125-90D2-0F78D61C6F70}" type="presParOf" srcId="{F4BA3E9B-48C1-48C6-8A29-F690209CFD86}" destId="{96757CC9-B8AF-4741-9A82-469361EFEEC2}" srcOrd="0" destOrd="0" presId="urn:microsoft.com/office/officeart/2011/layout/ConvergingText"/>
    <dgm:cxn modelId="{D80BA0EA-50BD-4152-AA40-B54312CAAB13}" type="presParOf" srcId="{F4BA3E9B-48C1-48C6-8A29-F690209CFD86}" destId="{2B49AC61-3E48-496F-BDFC-86A92DE49D65}" srcOrd="1" destOrd="0" presId="urn:microsoft.com/office/officeart/2011/layout/ConvergingText"/>
    <dgm:cxn modelId="{0DB93DC3-D195-4E2E-AABC-9FC31E480493}" type="presParOf" srcId="{F4BA3E9B-48C1-48C6-8A29-F690209CFD86}" destId="{15865548-106B-4A5F-A0D6-F491166437A7}" srcOrd="2" destOrd="0" presId="urn:microsoft.com/office/officeart/2011/layout/ConvergingText"/>
    <dgm:cxn modelId="{813CB95A-F132-4F2E-BE3D-7D4B2EB3B74F}" type="presParOf" srcId="{F4BA3E9B-48C1-48C6-8A29-F690209CFD86}" destId="{F30098B9-E855-497C-9B3F-F5D8F47D38A9}" srcOrd="3" destOrd="0" presId="urn:microsoft.com/office/officeart/2011/layout/ConvergingText"/>
    <dgm:cxn modelId="{A2E574C6-AB1D-4A2A-8C4B-D9911104AAA4}" type="presParOf" srcId="{F4BA3E9B-48C1-48C6-8A29-F690209CFD86}" destId="{25DE89A1-1331-41EF-98CA-2682D37DB3E4}" srcOrd="4" destOrd="0" presId="urn:microsoft.com/office/officeart/2011/layout/ConvergingText"/>
    <dgm:cxn modelId="{A0B31FCA-20DF-4D19-BC68-01F6B5F69642}" type="presParOf" srcId="{F4BA3E9B-48C1-48C6-8A29-F690209CFD86}" destId="{7BFB4A0E-DEFA-4279-83F3-48A3204EAB7B}" srcOrd="5" destOrd="0" presId="urn:microsoft.com/office/officeart/2011/layout/ConvergingText"/>
    <dgm:cxn modelId="{F92948E7-B76B-42ED-BE1E-E720E08F768D}" type="presParOf" srcId="{F4BA3E9B-48C1-48C6-8A29-F690209CFD86}" destId="{4D389A5F-FD3C-418B-B599-ECF588F17F56}" srcOrd="6" destOrd="0" presId="urn:microsoft.com/office/officeart/2011/layout/ConvergingText"/>
    <dgm:cxn modelId="{E5BF2F0A-0C0A-4295-A345-3E0D6185EB39}" type="presParOf" srcId="{F4BA3E9B-48C1-48C6-8A29-F690209CFD86}" destId="{90D8A584-DB79-4F6E-9467-D97A3B37F72E}" srcOrd="7" destOrd="0" presId="urn:microsoft.com/office/officeart/2011/layout/ConvergingText"/>
    <dgm:cxn modelId="{191165BC-868D-4A2E-A778-DA65646B96FB}" type="presParOf" srcId="{F4BA3E9B-48C1-48C6-8A29-F690209CFD86}" destId="{D1F41C76-2048-4F08-86F8-D0942C09ACA7}" srcOrd="8" destOrd="0" presId="urn:microsoft.com/office/officeart/2011/layout/ConvergingText"/>
    <dgm:cxn modelId="{09337313-DEA5-4D51-AD76-FC8B7E672992}" type="presParOf" srcId="{F4BA3E9B-48C1-48C6-8A29-F690209CFD86}" destId="{359DBCF1-3996-4591-A893-246AF4321365}" srcOrd="9" destOrd="0" presId="urn:microsoft.com/office/officeart/2011/layout/ConvergingText"/>
    <dgm:cxn modelId="{28CD5A7A-BCAE-4F1D-92E1-250465162696}" type="presParOf" srcId="{F4BA3E9B-48C1-48C6-8A29-F690209CFD86}" destId="{2149C2CD-62F6-43F5-A057-EB17F3E51D06}" srcOrd="10" destOrd="0" presId="urn:microsoft.com/office/officeart/2011/layout/ConvergingText"/>
    <dgm:cxn modelId="{5CBD5AB5-2E45-425F-A85B-2693D5A62034}" type="presParOf" srcId="{F4BA3E9B-48C1-48C6-8A29-F690209CFD86}" destId="{E6FF3CA1-92A6-4B6C-96D0-F018F7D08F4C}" srcOrd="11" destOrd="0" presId="urn:microsoft.com/office/officeart/2011/layout/ConvergingText"/>
    <dgm:cxn modelId="{2325A820-8C2E-4BD8-9B47-B48163147167}" type="presParOf" srcId="{F4BA3E9B-48C1-48C6-8A29-F690209CFD86}" destId="{DF8DF03D-73A2-4B6B-BBF3-1F5250BB218B}" srcOrd="12" destOrd="0" presId="urn:microsoft.com/office/officeart/2011/layout/ConvergingText"/>
    <dgm:cxn modelId="{9F7B576E-6164-4929-8137-087ACB5FAB05}" type="presParOf" srcId="{F4BA3E9B-48C1-48C6-8A29-F690209CFD86}" destId="{E0E67B8B-C15C-465C-80CC-2EBAED5C59AC}" srcOrd="13" destOrd="0" presId="urn:microsoft.com/office/officeart/2011/layout/ConvergingText"/>
    <dgm:cxn modelId="{08A97D9D-145B-4764-8EEA-CBD213345CCE}" type="presParOf" srcId="{F4BA3E9B-48C1-48C6-8A29-F690209CFD86}" destId="{FEFDAC73-BADD-4301-BF1F-33D280A004F7}" srcOrd="14" destOrd="0" presId="urn:microsoft.com/office/officeart/2011/layout/ConvergingText"/>
    <dgm:cxn modelId="{F84BF668-6DC6-4637-8E42-B6D4EE43AA6B}" type="presParOf" srcId="{F4BA3E9B-48C1-48C6-8A29-F690209CFD86}" destId="{E247830C-7D48-4CF5-9793-94394C7D97DA}" srcOrd="15" destOrd="0" presId="urn:microsoft.com/office/officeart/2011/layout/ConvergingText"/>
    <dgm:cxn modelId="{13D4F48C-166E-43C4-B8EF-708D4F74F65B}" type="presParOf" srcId="{F4BA3E9B-48C1-48C6-8A29-F690209CFD86}" destId="{E030A6DB-DB64-4745-A2F0-373AFE3D30B1}" srcOrd="16" destOrd="0" presId="urn:microsoft.com/office/officeart/2011/layout/ConvergingText"/>
    <dgm:cxn modelId="{BAD5EDA9-8406-4E79-B7F3-D9C435A3CB9B}" type="presParOf" srcId="{F4BA3E9B-48C1-48C6-8A29-F690209CFD86}" destId="{E8404BD3-0601-4029-B375-CD664019A864}" srcOrd="17" destOrd="0" presId="urn:microsoft.com/office/officeart/2011/layout/ConvergingText"/>
    <dgm:cxn modelId="{C7A39875-187B-40DB-951E-A463D585343B}" type="presParOf" srcId="{F4BA3E9B-48C1-48C6-8A29-F690209CFD86}" destId="{538C68C0-4813-47EF-A043-C11C4B58DBF8}" srcOrd="18" destOrd="0" presId="urn:microsoft.com/office/officeart/2011/layout/ConvergingText"/>
    <dgm:cxn modelId="{0834D973-93BA-4056-B972-EED65F976E13}" type="presParOf" srcId="{F4BA3E9B-48C1-48C6-8A29-F690209CFD86}" destId="{41661220-519C-4226-B2C7-7B6365C40E70}" srcOrd="19" destOrd="0" presId="urn:microsoft.com/office/officeart/2011/layout/ConvergingText"/>
    <dgm:cxn modelId="{19670650-7CCC-4105-BE2D-97CE0164D3CC}" type="presParOf" srcId="{F4BA3E9B-48C1-48C6-8A29-F690209CFD86}" destId="{0F9382C6-D652-4B38-9305-8A3A58337F74}" srcOrd="20" destOrd="0" presId="urn:microsoft.com/office/officeart/2011/layout/ConvergingText"/>
    <dgm:cxn modelId="{1994739F-9D5A-4170-9709-E8DF948DEB72}" type="presParOf" srcId="{F4BA3E9B-48C1-48C6-8A29-F690209CFD86}" destId="{18C309CA-B203-4206-93CE-3621172C075B}" srcOrd="21" destOrd="0" presId="urn:microsoft.com/office/officeart/2011/layout/ConvergingText"/>
    <dgm:cxn modelId="{A9F875A2-BEFF-432D-A8AC-4B1211AC3399}" type="presParOf" srcId="{F4BA3E9B-48C1-48C6-8A29-F690209CFD86}" destId="{9262B273-C6C3-4090-927C-B18C33EDD48C}" srcOrd="22" destOrd="0" presId="urn:microsoft.com/office/officeart/2011/layout/ConvergingText"/>
    <dgm:cxn modelId="{4377F550-9DE1-44FE-8A19-4FFE0B574107}" type="presParOf" srcId="{F4BA3E9B-48C1-48C6-8A29-F690209CFD86}" destId="{5E591DBF-E174-4EA3-9A55-2A57244B4009}" srcOrd="23" destOrd="0" presId="urn:microsoft.com/office/officeart/2011/layout/ConvergingText"/>
    <dgm:cxn modelId="{135591A8-738A-4E5A-ABB8-4A3DD4C94C00}" type="presParOf" srcId="{F4BA3E9B-48C1-48C6-8A29-F690209CFD86}" destId="{5364F6AB-D793-4F8F-B2A4-286C37F0B7CA}" srcOrd="24" destOrd="0" presId="urn:microsoft.com/office/officeart/2011/layout/ConvergingText"/>
    <dgm:cxn modelId="{E6BFEDFA-E216-4792-84C6-10E80BA66116}" type="presParOf" srcId="{F4BA3E9B-48C1-48C6-8A29-F690209CFD86}" destId="{584FC8E7-655B-4BAC-B7AA-FB8637234A69}" srcOrd="25" destOrd="0" presId="urn:microsoft.com/office/officeart/2011/layout/ConvergingText"/>
    <dgm:cxn modelId="{EF4A9137-F179-4659-A00B-6FA30D3122A9}" type="presParOf" srcId="{F4BA3E9B-48C1-48C6-8A29-F690209CFD86}" destId="{A6D101CB-B02E-4097-961F-7200D164E45A}" srcOrd="26" destOrd="0" presId="urn:microsoft.com/office/officeart/2011/layout/ConvergingText"/>
    <dgm:cxn modelId="{6D637656-679D-4123-9A41-58E95802ADFC}" type="presParOf" srcId="{F4BA3E9B-48C1-48C6-8A29-F690209CFD86}" destId="{DB36CA1A-7DE7-4EF8-AD2F-4109577246EC}" srcOrd="27" destOrd="0" presId="urn:microsoft.com/office/officeart/2011/layout/ConvergingText"/>
    <dgm:cxn modelId="{06EE1767-4D18-48B0-9FD0-259B679A3D73}" type="presParOf" srcId="{F4BA3E9B-48C1-48C6-8A29-F690209CFD86}" destId="{B171B386-F7C0-4A5B-8B3D-C9130514C285}" srcOrd="28" destOrd="0" presId="urn:microsoft.com/office/officeart/2011/layout/ConvergingText"/>
    <dgm:cxn modelId="{25CD3631-7887-43CD-9007-FA5878D9AF6A}" type="presParOf" srcId="{F4BA3E9B-48C1-48C6-8A29-F690209CFD86}" destId="{5C787EC4-B929-4F65-96E0-24B1DD36C7EF}" srcOrd="29" destOrd="0" presId="urn:microsoft.com/office/officeart/2011/layout/ConvergingText"/>
    <dgm:cxn modelId="{93F0A9F2-548F-4689-8AA9-8A783923AF7A}" type="presParOf" srcId="{F4BA3E9B-48C1-48C6-8A29-F690209CFD86}" destId="{3979C506-C113-466B-9381-28762DC39C03}" srcOrd="30" destOrd="0" presId="urn:microsoft.com/office/officeart/2011/layout/ConvergingText"/>
    <dgm:cxn modelId="{CC8F85EA-D8F4-4EA0-AE65-700D6208E3B9}" type="presParOf" srcId="{F4BA3E9B-48C1-48C6-8A29-F690209CFD86}" destId="{83E39209-8926-499B-A771-116EBB13DB34}" srcOrd="31" destOrd="0" presId="urn:microsoft.com/office/officeart/2011/layout/ConvergingText"/>
    <dgm:cxn modelId="{C726A603-CA1B-438E-B97F-2E45CF5385DD}" type="presParOf" srcId="{F4BA3E9B-48C1-48C6-8A29-F690209CFD86}" destId="{1E3C9C8D-4C19-4D69-83DF-C5C98BC0265C}" srcOrd="32" destOrd="0" presId="urn:microsoft.com/office/officeart/2011/layout/ConvergingText"/>
    <dgm:cxn modelId="{73DF232C-8F2A-4E34-A9F2-691078D82C36}" type="presParOf" srcId="{F4BA3E9B-48C1-48C6-8A29-F690209CFD86}" destId="{2BF93F19-9F94-4EAC-AEB4-66F61B8DFCB6}" srcOrd="33" destOrd="0" presId="urn:microsoft.com/office/officeart/2011/layout/ConvergingText"/>
    <dgm:cxn modelId="{D206A92F-456E-470B-9BC0-2E9125219239}" type="presParOf" srcId="{F4BA3E9B-48C1-48C6-8A29-F690209CFD86}" destId="{E248816F-F0E2-409D-8E42-494B7BD040D7}" srcOrd="34" destOrd="0" presId="urn:microsoft.com/office/officeart/2011/layout/ConvergingText"/>
    <dgm:cxn modelId="{2493BDDB-1A51-41CE-AECA-ECE4BCFB220D}" type="presParOf" srcId="{F4BA3E9B-48C1-48C6-8A29-F690209CFD86}" destId="{0878AE76-C4D1-42BC-B85B-80CD0C7E7824}" srcOrd="35" destOrd="0" presId="urn:microsoft.com/office/officeart/2011/layout/ConvergingText"/>
    <dgm:cxn modelId="{B5CC9BF0-6795-4C23-978F-D005908DD6FB}" type="presParOf" srcId="{F4BA3E9B-48C1-48C6-8A29-F690209CFD86}" destId="{878F0E0A-1CCE-476D-80A6-60E596C8FA94}"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4C984-32DD-49A1-9D58-603968611920}" type="doc">
      <dgm:prSet loTypeId="urn:microsoft.com/office/officeart/2005/8/layout/gear1" loCatId="process" qsTypeId="urn:microsoft.com/office/officeart/2005/8/quickstyle/simple1" qsCatId="simple" csTypeId="urn:microsoft.com/office/officeart/2005/8/colors/accent3_1" csCatId="accent3" phldr="1"/>
      <dgm:spPr/>
    </dgm:pt>
    <dgm:pt modelId="{6075BDD4-76C3-435C-9185-15357259B19F}">
      <dgm:prSet phldrT="[Testo]"/>
      <dgm:spPr/>
      <dgm:t>
        <a:bodyPr/>
        <a:lstStyle/>
        <a:p>
          <a:r>
            <a:rPr lang="en-US" dirty="0" smtClean="0"/>
            <a:t>Regression approach via Nearest Neighbor Matching (NNM) estimators</a:t>
          </a:r>
          <a:endParaRPr lang="it-IT" dirty="0"/>
        </a:p>
      </dgm:t>
    </dgm:pt>
    <dgm:pt modelId="{3C91185F-91A3-41FE-93E2-606E625D7E91}" type="parTrans" cxnId="{A9597301-8A06-4F76-9738-588C99A052C8}">
      <dgm:prSet/>
      <dgm:spPr/>
      <dgm:t>
        <a:bodyPr/>
        <a:lstStyle/>
        <a:p>
          <a:endParaRPr lang="it-IT"/>
        </a:p>
      </dgm:t>
    </dgm:pt>
    <dgm:pt modelId="{4DE1FDFF-DCD9-4981-B46E-399C0702A736}" type="sibTrans" cxnId="{A9597301-8A06-4F76-9738-588C99A052C8}">
      <dgm:prSet/>
      <dgm:spPr/>
      <dgm:t>
        <a:bodyPr/>
        <a:lstStyle/>
        <a:p>
          <a:endParaRPr lang="it-IT"/>
        </a:p>
      </dgm:t>
    </dgm:pt>
    <dgm:pt modelId="{BBC26FFE-6DD3-4F0E-83F0-B3A229F812AE}">
      <dgm:prSet phldrT="[Testo]"/>
      <dgm:spPr/>
      <dgm:t>
        <a:bodyPr/>
        <a:lstStyle/>
        <a:p>
          <a:r>
            <a:rPr lang="en-US" dirty="0" smtClean="0"/>
            <a:t>Regression approach via Ordinary Least Squares (OLS) estimators</a:t>
          </a:r>
          <a:endParaRPr lang="it-IT" dirty="0"/>
        </a:p>
      </dgm:t>
    </dgm:pt>
    <dgm:pt modelId="{36A78676-E038-4E7A-B75D-3978C4F3173F}" type="parTrans" cxnId="{7A7FF062-7F97-483F-8672-4F9334AAFAAF}">
      <dgm:prSet/>
      <dgm:spPr/>
      <dgm:t>
        <a:bodyPr/>
        <a:lstStyle/>
        <a:p>
          <a:endParaRPr lang="it-IT"/>
        </a:p>
      </dgm:t>
    </dgm:pt>
    <dgm:pt modelId="{34B9C560-2D2D-48C1-877F-9F13263335FA}" type="sibTrans" cxnId="{7A7FF062-7F97-483F-8672-4F9334AAFAAF}">
      <dgm:prSet/>
      <dgm:spPr/>
      <dgm:t>
        <a:bodyPr/>
        <a:lstStyle/>
        <a:p>
          <a:endParaRPr lang="it-IT"/>
        </a:p>
      </dgm:t>
    </dgm:pt>
    <dgm:pt modelId="{EDA3B1B9-5687-4195-83F1-312D98879739}" type="pres">
      <dgm:prSet presAssocID="{A054C984-32DD-49A1-9D58-603968611920}" presName="composite" presStyleCnt="0">
        <dgm:presLayoutVars>
          <dgm:chMax val="3"/>
          <dgm:animLvl val="lvl"/>
          <dgm:resizeHandles val="exact"/>
        </dgm:presLayoutVars>
      </dgm:prSet>
      <dgm:spPr/>
    </dgm:pt>
    <dgm:pt modelId="{B3EE7444-6572-4258-81E1-17335A2FF8F6}" type="pres">
      <dgm:prSet presAssocID="{6075BDD4-76C3-435C-9185-15357259B19F}" presName="gear1" presStyleLbl="node1" presStyleIdx="0" presStyleCnt="2" custLinFactNeighborX="14507" custLinFactNeighborY="-19681">
        <dgm:presLayoutVars>
          <dgm:chMax val="1"/>
          <dgm:bulletEnabled val="1"/>
        </dgm:presLayoutVars>
      </dgm:prSet>
      <dgm:spPr/>
      <dgm:t>
        <a:bodyPr/>
        <a:lstStyle/>
        <a:p>
          <a:endParaRPr lang="it-IT"/>
        </a:p>
      </dgm:t>
    </dgm:pt>
    <dgm:pt modelId="{37C542D6-B882-4DCF-9844-59D99F4D78C7}" type="pres">
      <dgm:prSet presAssocID="{6075BDD4-76C3-435C-9185-15357259B19F}" presName="gear1srcNode" presStyleLbl="node1" presStyleIdx="0" presStyleCnt="2"/>
      <dgm:spPr/>
      <dgm:t>
        <a:bodyPr/>
        <a:lstStyle/>
        <a:p>
          <a:endParaRPr lang="it-IT"/>
        </a:p>
      </dgm:t>
    </dgm:pt>
    <dgm:pt modelId="{833180EF-00D3-48FC-AE6B-689BE9952539}" type="pres">
      <dgm:prSet presAssocID="{6075BDD4-76C3-435C-9185-15357259B19F}" presName="gear1dstNode" presStyleLbl="node1" presStyleIdx="0" presStyleCnt="2"/>
      <dgm:spPr/>
      <dgm:t>
        <a:bodyPr/>
        <a:lstStyle/>
        <a:p>
          <a:endParaRPr lang="it-IT"/>
        </a:p>
      </dgm:t>
    </dgm:pt>
    <dgm:pt modelId="{BFBFB7CD-7BE5-447B-A59F-423AA23E34F1}" type="pres">
      <dgm:prSet presAssocID="{BBC26FFE-6DD3-4F0E-83F0-B3A229F812AE}" presName="gear2" presStyleLbl="node1" presStyleIdx="1" presStyleCnt="2" custLinFactNeighborX="14507" custLinFactNeighborY="-19681">
        <dgm:presLayoutVars>
          <dgm:chMax val="1"/>
          <dgm:bulletEnabled val="1"/>
        </dgm:presLayoutVars>
      </dgm:prSet>
      <dgm:spPr/>
      <dgm:t>
        <a:bodyPr/>
        <a:lstStyle/>
        <a:p>
          <a:endParaRPr lang="it-IT"/>
        </a:p>
      </dgm:t>
    </dgm:pt>
    <dgm:pt modelId="{3376045A-6CB9-42BF-AC09-6DF4223F4B80}" type="pres">
      <dgm:prSet presAssocID="{BBC26FFE-6DD3-4F0E-83F0-B3A229F812AE}" presName="gear2srcNode" presStyleLbl="node1" presStyleIdx="1" presStyleCnt="2"/>
      <dgm:spPr/>
      <dgm:t>
        <a:bodyPr/>
        <a:lstStyle/>
        <a:p>
          <a:endParaRPr lang="it-IT"/>
        </a:p>
      </dgm:t>
    </dgm:pt>
    <dgm:pt modelId="{E19F2BE0-AF4D-43CD-9D47-231C0BA89085}" type="pres">
      <dgm:prSet presAssocID="{BBC26FFE-6DD3-4F0E-83F0-B3A229F812AE}" presName="gear2dstNode" presStyleLbl="node1" presStyleIdx="1" presStyleCnt="2"/>
      <dgm:spPr/>
      <dgm:t>
        <a:bodyPr/>
        <a:lstStyle/>
        <a:p>
          <a:endParaRPr lang="it-IT"/>
        </a:p>
      </dgm:t>
    </dgm:pt>
    <dgm:pt modelId="{56E844F1-5C72-445D-B8F7-E45E2D9E5006}" type="pres">
      <dgm:prSet presAssocID="{4DE1FDFF-DCD9-4981-B46E-399C0702A736}" presName="connector1" presStyleLbl="sibTrans2D1" presStyleIdx="0" presStyleCnt="2" custAng="16949739" custLinFactNeighborX="-3166" custLinFactNeighborY="-13464"/>
      <dgm:spPr/>
      <dgm:t>
        <a:bodyPr/>
        <a:lstStyle/>
        <a:p>
          <a:endParaRPr lang="it-IT"/>
        </a:p>
      </dgm:t>
    </dgm:pt>
    <dgm:pt modelId="{35FBD049-5F7F-4935-8039-DF2923077B13}" type="pres">
      <dgm:prSet presAssocID="{34B9C560-2D2D-48C1-877F-9F13263335FA}" presName="connector2" presStyleLbl="sibTrans2D1" presStyleIdx="1" presStyleCnt="2" custAng="19803001" custLinFactNeighborX="10305" custLinFactNeighborY="-8476"/>
      <dgm:spPr/>
      <dgm:t>
        <a:bodyPr/>
        <a:lstStyle/>
        <a:p>
          <a:endParaRPr lang="it-IT"/>
        </a:p>
      </dgm:t>
    </dgm:pt>
  </dgm:ptLst>
  <dgm:cxnLst>
    <dgm:cxn modelId="{A5FC2A97-E0F2-422D-A06A-165EE65584B2}" type="presOf" srcId="{A054C984-32DD-49A1-9D58-603968611920}" destId="{EDA3B1B9-5687-4195-83F1-312D98879739}" srcOrd="0" destOrd="0" presId="urn:microsoft.com/office/officeart/2005/8/layout/gear1"/>
    <dgm:cxn modelId="{89921D6C-3A92-4E7E-9091-6F45641989E7}" type="presOf" srcId="{34B9C560-2D2D-48C1-877F-9F13263335FA}" destId="{35FBD049-5F7F-4935-8039-DF2923077B13}" srcOrd="0" destOrd="0" presId="urn:microsoft.com/office/officeart/2005/8/layout/gear1"/>
    <dgm:cxn modelId="{A21477DF-791F-42FF-9722-8BBB6F4EA139}" type="presOf" srcId="{BBC26FFE-6DD3-4F0E-83F0-B3A229F812AE}" destId="{3376045A-6CB9-42BF-AC09-6DF4223F4B80}" srcOrd="1" destOrd="0" presId="urn:microsoft.com/office/officeart/2005/8/layout/gear1"/>
    <dgm:cxn modelId="{8029387D-C665-4DE7-B516-936783A69453}" type="presOf" srcId="{6075BDD4-76C3-435C-9185-15357259B19F}" destId="{B3EE7444-6572-4258-81E1-17335A2FF8F6}" srcOrd="0" destOrd="0" presId="urn:microsoft.com/office/officeart/2005/8/layout/gear1"/>
    <dgm:cxn modelId="{A9597301-8A06-4F76-9738-588C99A052C8}" srcId="{A054C984-32DD-49A1-9D58-603968611920}" destId="{6075BDD4-76C3-435C-9185-15357259B19F}" srcOrd="0" destOrd="0" parTransId="{3C91185F-91A3-41FE-93E2-606E625D7E91}" sibTransId="{4DE1FDFF-DCD9-4981-B46E-399C0702A736}"/>
    <dgm:cxn modelId="{9E3CFB94-D653-4B67-A8F4-D0091907CC26}" type="presOf" srcId="{4DE1FDFF-DCD9-4981-B46E-399C0702A736}" destId="{56E844F1-5C72-445D-B8F7-E45E2D9E5006}" srcOrd="0" destOrd="0" presId="urn:microsoft.com/office/officeart/2005/8/layout/gear1"/>
    <dgm:cxn modelId="{98092A5E-B1AC-49E9-9290-281A8DDA1627}" type="presOf" srcId="{BBC26FFE-6DD3-4F0E-83F0-B3A229F812AE}" destId="{E19F2BE0-AF4D-43CD-9D47-231C0BA89085}" srcOrd="2" destOrd="0" presId="urn:microsoft.com/office/officeart/2005/8/layout/gear1"/>
    <dgm:cxn modelId="{7804C732-4A31-4D2C-9D9C-C55D341858B2}" type="presOf" srcId="{BBC26FFE-6DD3-4F0E-83F0-B3A229F812AE}" destId="{BFBFB7CD-7BE5-447B-A59F-423AA23E34F1}" srcOrd="0" destOrd="0" presId="urn:microsoft.com/office/officeart/2005/8/layout/gear1"/>
    <dgm:cxn modelId="{7A7FF062-7F97-483F-8672-4F9334AAFAAF}" srcId="{A054C984-32DD-49A1-9D58-603968611920}" destId="{BBC26FFE-6DD3-4F0E-83F0-B3A229F812AE}" srcOrd="1" destOrd="0" parTransId="{36A78676-E038-4E7A-B75D-3978C4F3173F}" sibTransId="{34B9C560-2D2D-48C1-877F-9F13263335FA}"/>
    <dgm:cxn modelId="{92C4206C-FC9C-4A08-842F-F88A97DD97B8}" type="presOf" srcId="{6075BDD4-76C3-435C-9185-15357259B19F}" destId="{833180EF-00D3-48FC-AE6B-689BE9952539}" srcOrd="2" destOrd="0" presId="urn:microsoft.com/office/officeart/2005/8/layout/gear1"/>
    <dgm:cxn modelId="{17FCDE5A-29C3-47A7-9F1B-67506365A446}" type="presOf" srcId="{6075BDD4-76C3-435C-9185-15357259B19F}" destId="{37C542D6-B882-4DCF-9844-59D99F4D78C7}" srcOrd="1" destOrd="0" presId="urn:microsoft.com/office/officeart/2005/8/layout/gear1"/>
    <dgm:cxn modelId="{78E89823-444A-4249-9AC3-FB7167B26307}" type="presParOf" srcId="{EDA3B1B9-5687-4195-83F1-312D98879739}" destId="{B3EE7444-6572-4258-81E1-17335A2FF8F6}" srcOrd="0" destOrd="0" presId="urn:microsoft.com/office/officeart/2005/8/layout/gear1"/>
    <dgm:cxn modelId="{EDD67EDF-9D86-4DA8-B895-C440C5A23BB6}" type="presParOf" srcId="{EDA3B1B9-5687-4195-83F1-312D98879739}" destId="{37C542D6-B882-4DCF-9844-59D99F4D78C7}" srcOrd="1" destOrd="0" presId="urn:microsoft.com/office/officeart/2005/8/layout/gear1"/>
    <dgm:cxn modelId="{6D9FDA8D-FCC6-4B3A-BF3C-F0A9751EEF80}" type="presParOf" srcId="{EDA3B1B9-5687-4195-83F1-312D98879739}" destId="{833180EF-00D3-48FC-AE6B-689BE9952539}" srcOrd="2" destOrd="0" presId="urn:microsoft.com/office/officeart/2005/8/layout/gear1"/>
    <dgm:cxn modelId="{B7D6128A-8856-4206-9991-ADBE89D24F48}" type="presParOf" srcId="{EDA3B1B9-5687-4195-83F1-312D98879739}" destId="{BFBFB7CD-7BE5-447B-A59F-423AA23E34F1}" srcOrd="3" destOrd="0" presId="urn:microsoft.com/office/officeart/2005/8/layout/gear1"/>
    <dgm:cxn modelId="{26CD8526-5B26-42D6-9740-DFB1F864FD2D}" type="presParOf" srcId="{EDA3B1B9-5687-4195-83F1-312D98879739}" destId="{3376045A-6CB9-42BF-AC09-6DF4223F4B80}" srcOrd="4" destOrd="0" presId="urn:microsoft.com/office/officeart/2005/8/layout/gear1"/>
    <dgm:cxn modelId="{5DE5387F-AA6F-4DDB-B52A-DEC5DFDE6473}" type="presParOf" srcId="{EDA3B1B9-5687-4195-83F1-312D98879739}" destId="{E19F2BE0-AF4D-43CD-9D47-231C0BA89085}" srcOrd="5" destOrd="0" presId="urn:microsoft.com/office/officeart/2005/8/layout/gear1"/>
    <dgm:cxn modelId="{019F62BE-43FC-4422-880C-18BA840CE1DF}" type="presParOf" srcId="{EDA3B1B9-5687-4195-83F1-312D98879739}" destId="{56E844F1-5C72-445D-B8F7-E45E2D9E5006}" srcOrd="6" destOrd="0" presId="urn:microsoft.com/office/officeart/2005/8/layout/gear1"/>
    <dgm:cxn modelId="{341DCF92-2FD4-49E1-AF63-3E396E6253A7}" type="presParOf" srcId="{EDA3B1B9-5687-4195-83F1-312D98879739}" destId="{35FBD049-5F7F-4935-8039-DF2923077B13}" srcOrd="7"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334E7-6AE7-43DF-AD2C-B3BE53B5B868}"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it-IT"/>
        </a:p>
      </dgm:t>
    </dgm:pt>
    <dgm:pt modelId="{921C5A70-1B8A-41AE-9A6C-B2E872550051}">
      <dgm:prSet phldrT="[Testo]" custT="1"/>
      <dgm:spPr/>
      <dgm:t>
        <a:bodyPr/>
        <a:lstStyle/>
        <a:p>
          <a:r>
            <a:rPr lang="it-IT" sz="2000" dirty="0" err="1" smtClean="0">
              <a:solidFill>
                <a:schemeClr val="tx2">
                  <a:lumMod val="75000"/>
                </a:schemeClr>
              </a:solidFill>
            </a:rPr>
            <a:t>Recommendations</a:t>
          </a:r>
          <a:endParaRPr lang="it-IT" sz="2000" dirty="0">
            <a:solidFill>
              <a:schemeClr val="tx2">
                <a:lumMod val="75000"/>
              </a:schemeClr>
            </a:solidFill>
          </a:endParaRPr>
        </a:p>
      </dgm:t>
    </dgm:pt>
    <dgm:pt modelId="{42C8AF53-39EC-48E7-8A9A-2BA935EDF26F}" type="parTrans" cxnId="{A7663D42-8701-470D-9C91-5E133D4BD1FE}">
      <dgm:prSet/>
      <dgm:spPr/>
      <dgm:t>
        <a:bodyPr/>
        <a:lstStyle/>
        <a:p>
          <a:endParaRPr lang="it-IT" sz="2000">
            <a:solidFill>
              <a:schemeClr val="tx2">
                <a:lumMod val="75000"/>
              </a:schemeClr>
            </a:solidFill>
          </a:endParaRPr>
        </a:p>
      </dgm:t>
    </dgm:pt>
    <dgm:pt modelId="{E3770BA7-463D-4CBB-942F-909F773EFBF0}" type="sibTrans" cxnId="{A7663D42-8701-470D-9C91-5E133D4BD1FE}">
      <dgm:prSet/>
      <dgm:spPr/>
      <dgm:t>
        <a:bodyPr/>
        <a:lstStyle/>
        <a:p>
          <a:endParaRPr lang="it-IT" sz="2000">
            <a:solidFill>
              <a:schemeClr val="tx2">
                <a:lumMod val="75000"/>
              </a:schemeClr>
            </a:solidFill>
          </a:endParaRPr>
        </a:p>
      </dgm:t>
    </dgm:pt>
    <dgm:pt modelId="{2157DF21-1EB0-440B-8F7A-35B3E7117660}">
      <dgm:prSet phldrT="[Testo]" custT="1"/>
      <dgm:spPr/>
      <dgm:t>
        <a:bodyPr/>
        <a:lstStyle/>
        <a:p>
          <a:endParaRPr lang="it-IT" sz="2000" dirty="0">
            <a:solidFill>
              <a:schemeClr val="tx2">
                <a:lumMod val="75000"/>
              </a:schemeClr>
            </a:solidFill>
          </a:endParaRPr>
        </a:p>
      </dgm:t>
    </dgm:pt>
    <dgm:pt modelId="{66F297FF-4228-42AC-8D98-CAA52EE9646E}" type="parTrans" cxnId="{BA164F0C-3ECF-4FC2-B308-C39EB6253DD3}">
      <dgm:prSet/>
      <dgm:spPr/>
      <dgm:t>
        <a:bodyPr/>
        <a:lstStyle/>
        <a:p>
          <a:endParaRPr lang="it-IT" sz="2000">
            <a:solidFill>
              <a:schemeClr val="tx2">
                <a:lumMod val="75000"/>
              </a:schemeClr>
            </a:solidFill>
          </a:endParaRPr>
        </a:p>
      </dgm:t>
    </dgm:pt>
    <dgm:pt modelId="{FCA65788-B046-451B-8B90-5FE37B30C1B9}" type="sibTrans" cxnId="{BA164F0C-3ECF-4FC2-B308-C39EB6253DD3}">
      <dgm:prSet/>
      <dgm:spPr/>
      <dgm:t>
        <a:bodyPr/>
        <a:lstStyle/>
        <a:p>
          <a:endParaRPr lang="it-IT" sz="2000">
            <a:solidFill>
              <a:schemeClr val="tx2">
                <a:lumMod val="75000"/>
              </a:schemeClr>
            </a:solidFill>
          </a:endParaRPr>
        </a:p>
      </dgm:t>
    </dgm:pt>
    <dgm:pt modelId="{EDF62A0E-B302-40C5-911A-658447A55E14}" type="pres">
      <dgm:prSet presAssocID="{366334E7-6AE7-43DF-AD2C-B3BE53B5B868}" presName="Name0" presStyleCnt="0">
        <dgm:presLayoutVars>
          <dgm:dir/>
          <dgm:animOne val="branch"/>
          <dgm:animLvl val="lvl"/>
        </dgm:presLayoutVars>
      </dgm:prSet>
      <dgm:spPr/>
      <dgm:t>
        <a:bodyPr/>
        <a:lstStyle/>
        <a:p>
          <a:endParaRPr lang="it-IT"/>
        </a:p>
      </dgm:t>
    </dgm:pt>
    <dgm:pt modelId="{D5EC2EED-9B2D-4FA9-955B-D766161FA710}" type="pres">
      <dgm:prSet presAssocID="{921C5A70-1B8A-41AE-9A6C-B2E872550051}" presName="chaos" presStyleCnt="0"/>
      <dgm:spPr/>
    </dgm:pt>
    <dgm:pt modelId="{907CBE6A-0114-4CC9-A222-AF0B0083A8A5}" type="pres">
      <dgm:prSet presAssocID="{921C5A70-1B8A-41AE-9A6C-B2E872550051}" presName="parTx1" presStyleLbl="revTx" presStyleIdx="0" presStyleCnt="2"/>
      <dgm:spPr/>
      <dgm:t>
        <a:bodyPr/>
        <a:lstStyle/>
        <a:p>
          <a:endParaRPr lang="it-IT"/>
        </a:p>
      </dgm:t>
    </dgm:pt>
    <dgm:pt modelId="{80047BB5-030D-4D6D-B211-219A48EE0F4C}" type="pres">
      <dgm:prSet presAssocID="{921C5A70-1B8A-41AE-9A6C-B2E872550051}" presName="desTx1" presStyleLbl="revTx" presStyleIdx="1" presStyleCnt="2">
        <dgm:presLayoutVars>
          <dgm:bulletEnabled val="1"/>
        </dgm:presLayoutVars>
      </dgm:prSet>
      <dgm:spPr/>
      <dgm:t>
        <a:bodyPr/>
        <a:lstStyle/>
        <a:p>
          <a:endParaRPr lang="it-IT"/>
        </a:p>
      </dgm:t>
    </dgm:pt>
    <dgm:pt modelId="{91598F1F-268F-4F67-AC29-392A1D9CB4E8}" type="pres">
      <dgm:prSet presAssocID="{921C5A70-1B8A-41AE-9A6C-B2E872550051}" presName="c1" presStyleLbl="node1" presStyleIdx="0" presStyleCnt="18"/>
      <dgm:spPr/>
    </dgm:pt>
    <dgm:pt modelId="{F239F6BC-646C-4DE1-B046-92774A2EDB73}" type="pres">
      <dgm:prSet presAssocID="{921C5A70-1B8A-41AE-9A6C-B2E872550051}" presName="c2" presStyleLbl="node1" presStyleIdx="1" presStyleCnt="18"/>
      <dgm:spPr/>
    </dgm:pt>
    <dgm:pt modelId="{293DE17C-DD90-493C-AA4A-57F2FFD184E3}" type="pres">
      <dgm:prSet presAssocID="{921C5A70-1B8A-41AE-9A6C-B2E872550051}" presName="c3" presStyleLbl="node1" presStyleIdx="2" presStyleCnt="18"/>
      <dgm:spPr/>
    </dgm:pt>
    <dgm:pt modelId="{D3A14747-2729-43DE-85FE-3BA78B03205C}" type="pres">
      <dgm:prSet presAssocID="{921C5A70-1B8A-41AE-9A6C-B2E872550051}" presName="c4" presStyleLbl="node1" presStyleIdx="3" presStyleCnt="18"/>
      <dgm:spPr/>
    </dgm:pt>
    <dgm:pt modelId="{F383BA9E-A02A-4EC3-9A33-019FD710EBE9}" type="pres">
      <dgm:prSet presAssocID="{921C5A70-1B8A-41AE-9A6C-B2E872550051}" presName="c5" presStyleLbl="node1" presStyleIdx="4" presStyleCnt="18"/>
      <dgm:spPr/>
    </dgm:pt>
    <dgm:pt modelId="{83106549-4A8B-4252-892F-449E424111BD}" type="pres">
      <dgm:prSet presAssocID="{921C5A70-1B8A-41AE-9A6C-B2E872550051}" presName="c6" presStyleLbl="node1" presStyleIdx="5" presStyleCnt="18"/>
      <dgm:spPr/>
    </dgm:pt>
    <dgm:pt modelId="{2CE029F6-8B94-44F7-8EA4-ED571CCD4703}" type="pres">
      <dgm:prSet presAssocID="{921C5A70-1B8A-41AE-9A6C-B2E872550051}" presName="c7" presStyleLbl="node1" presStyleIdx="6" presStyleCnt="18"/>
      <dgm:spPr/>
    </dgm:pt>
    <dgm:pt modelId="{8067DB9A-2DC7-4CFC-BFEA-1A23FFC4F000}" type="pres">
      <dgm:prSet presAssocID="{921C5A70-1B8A-41AE-9A6C-B2E872550051}" presName="c8" presStyleLbl="node1" presStyleIdx="7" presStyleCnt="18"/>
      <dgm:spPr/>
    </dgm:pt>
    <dgm:pt modelId="{91EA20A2-DD67-41C2-8BCA-22C83225F62C}" type="pres">
      <dgm:prSet presAssocID="{921C5A70-1B8A-41AE-9A6C-B2E872550051}" presName="c9" presStyleLbl="node1" presStyleIdx="8" presStyleCnt="18"/>
      <dgm:spPr/>
    </dgm:pt>
    <dgm:pt modelId="{A87B30D9-75AF-4948-AD68-6FEF4989762E}" type="pres">
      <dgm:prSet presAssocID="{921C5A70-1B8A-41AE-9A6C-B2E872550051}" presName="c10" presStyleLbl="node1" presStyleIdx="9" presStyleCnt="18"/>
      <dgm:spPr/>
    </dgm:pt>
    <dgm:pt modelId="{403C1EC8-F5F6-4FE6-BAAC-E3C00D550731}" type="pres">
      <dgm:prSet presAssocID="{921C5A70-1B8A-41AE-9A6C-B2E872550051}" presName="c11" presStyleLbl="node1" presStyleIdx="10" presStyleCnt="18"/>
      <dgm:spPr/>
    </dgm:pt>
    <dgm:pt modelId="{35ADE1AC-023A-4986-AB8B-1EAE18B6A1E7}" type="pres">
      <dgm:prSet presAssocID="{921C5A70-1B8A-41AE-9A6C-B2E872550051}" presName="c12" presStyleLbl="node1" presStyleIdx="11" presStyleCnt="18"/>
      <dgm:spPr/>
    </dgm:pt>
    <dgm:pt modelId="{FA23EC52-DE83-4AB4-9592-A39E4A4D5BDA}" type="pres">
      <dgm:prSet presAssocID="{921C5A70-1B8A-41AE-9A6C-B2E872550051}" presName="c13" presStyleLbl="node1" presStyleIdx="12" presStyleCnt="18"/>
      <dgm:spPr/>
    </dgm:pt>
    <dgm:pt modelId="{90DA71C5-D534-487B-98A7-3F46F90BBD81}" type="pres">
      <dgm:prSet presAssocID="{921C5A70-1B8A-41AE-9A6C-B2E872550051}" presName="c14" presStyleLbl="node1" presStyleIdx="13" presStyleCnt="18"/>
      <dgm:spPr/>
    </dgm:pt>
    <dgm:pt modelId="{C09B41BB-B2A0-4385-8938-A24648C160CF}" type="pres">
      <dgm:prSet presAssocID="{921C5A70-1B8A-41AE-9A6C-B2E872550051}" presName="c15" presStyleLbl="node1" presStyleIdx="14" presStyleCnt="18"/>
      <dgm:spPr/>
    </dgm:pt>
    <dgm:pt modelId="{2A8B5007-A54F-463E-A916-13AD8E32658B}" type="pres">
      <dgm:prSet presAssocID="{921C5A70-1B8A-41AE-9A6C-B2E872550051}" presName="c16" presStyleLbl="node1" presStyleIdx="15" presStyleCnt="18"/>
      <dgm:spPr/>
    </dgm:pt>
    <dgm:pt modelId="{339F724F-1604-4EA2-935F-2B1CE42A9036}" type="pres">
      <dgm:prSet presAssocID="{921C5A70-1B8A-41AE-9A6C-B2E872550051}" presName="c17" presStyleLbl="node1" presStyleIdx="16" presStyleCnt="18"/>
      <dgm:spPr/>
    </dgm:pt>
    <dgm:pt modelId="{5358336A-5DD8-4BCD-BA9A-E08A55441B1C}" type="pres">
      <dgm:prSet presAssocID="{921C5A70-1B8A-41AE-9A6C-B2E872550051}" presName="c18" presStyleLbl="node1" presStyleIdx="17" presStyleCnt="18"/>
      <dgm:spPr/>
    </dgm:pt>
  </dgm:ptLst>
  <dgm:cxnLst>
    <dgm:cxn modelId="{BA164F0C-3ECF-4FC2-B308-C39EB6253DD3}" srcId="{921C5A70-1B8A-41AE-9A6C-B2E872550051}" destId="{2157DF21-1EB0-440B-8F7A-35B3E7117660}" srcOrd="0" destOrd="0" parTransId="{66F297FF-4228-42AC-8D98-CAA52EE9646E}" sibTransId="{FCA65788-B046-451B-8B90-5FE37B30C1B9}"/>
    <dgm:cxn modelId="{A7663D42-8701-470D-9C91-5E133D4BD1FE}" srcId="{366334E7-6AE7-43DF-AD2C-B3BE53B5B868}" destId="{921C5A70-1B8A-41AE-9A6C-B2E872550051}" srcOrd="0" destOrd="0" parTransId="{42C8AF53-39EC-48E7-8A9A-2BA935EDF26F}" sibTransId="{E3770BA7-463D-4CBB-942F-909F773EFBF0}"/>
    <dgm:cxn modelId="{39749806-9BA8-413B-81AB-DE3A63F40FB3}" type="presOf" srcId="{2157DF21-1EB0-440B-8F7A-35B3E7117660}" destId="{80047BB5-030D-4D6D-B211-219A48EE0F4C}" srcOrd="0" destOrd="0" presId="urn:microsoft.com/office/officeart/2009/3/layout/RandomtoResultProcess"/>
    <dgm:cxn modelId="{04E507AF-B053-4E6C-94B2-37FFE5BE62AF}" type="presOf" srcId="{366334E7-6AE7-43DF-AD2C-B3BE53B5B868}" destId="{EDF62A0E-B302-40C5-911A-658447A55E14}" srcOrd="0" destOrd="0" presId="urn:microsoft.com/office/officeart/2009/3/layout/RandomtoResultProcess"/>
    <dgm:cxn modelId="{F9B6C05A-C6B1-4109-B81B-B4755A3F2872}" type="presOf" srcId="{921C5A70-1B8A-41AE-9A6C-B2E872550051}" destId="{907CBE6A-0114-4CC9-A222-AF0B0083A8A5}" srcOrd="0" destOrd="0" presId="urn:microsoft.com/office/officeart/2009/3/layout/RandomtoResultProcess"/>
    <dgm:cxn modelId="{555AB7DB-184F-49E2-B932-F1C395288F07}" type="presParOf" srcId="{EDF62A0E-B302-40C5-911A-658447A55E14}" destId="{D5EC2EED-9B2D-4FA9-955B-D766161FA710}" srcOrd="0" destOrd="0" presId="urn:microsoft.com/office/officeart/2009/3/layout/RandomtoResultProcess"/>
    <dgm:cxn modelId="{A9B1A945-C06B-4800-B82F-71977AA08920}" type="presParOf" srcId="{D5EC2EED-9B2D-4FA9-955B-D766161FA710}" destId="{907CBE6A-0114-4CC9-A222-AF0B0083A8A5}" srcOrd="0" destOrd="0" presId="urn:microsoft.com/office/officeart/2009/3/layout/RandomtoResultProcess"/>
    <dgm:cxn modelId="{C046A9C6-A80C-474E-AC27-FC026F4A3B6B}" type="presParOf" srcId="{D5EC2EED-9B2D-4FA9-955B-D766161FA710}" destId="{80047BB5-030D-4D6D-B211-219A48EE0F4C}" srcOrd="1" destOrd="0" presId="urn:microsoft.com/office/officeart/2009/3/layout/RandomtoResultProcess"/>
    <dgm:cxn modelId="{D38D2B83-57AB-49B5-A1D7-5159E6C3EA7B}" type="presParOf" srcId="{D5EC2EED-9B2D-4FA9-955B-D766161FA710}" destId="{91598F1F-268F-4F67-AC29-392A1D9CB4E8}" srcOrd="2" destOrd="0" presId="urn:microsoft.com/office/officeart/2009/3/layout/RandomtoResultProcess"/>
    <dgm:cxn modelId="{86D6CC77-F602-47DD-B069-7B944077E23A}" type="presParOf" srcId="{D5EC2EED-9B2D-4FA9-955B-D766161FA710}" destId="{F239F6BC-646C-4DE1-B046-92774A2EDB73}" srcOrd="3" destOrd="0" presId="urn:microsoft.com/office/officeart/2009/3/layout/RandomtoResultProcess"/>
    <dgm:cxn modelId="{51173681-B38C-47F5-A135-9F9894781471}" type="presParOf" srcId="{D5EC2EED-9B2D-4FA9-955B-D766161FA710}" destId="{293DE17C-DD90-493C-AA4A-57F2FFD184E3}" srcOrd="4" destOrd="0" presId="urn:microsoft.com/office/officeart/2009/3/layout/RandomtoResultProcess"/>
    <dgm:cxn modelId="{85F55B18-0095-407F-9627-1E8B710A300C}" type="presParOf" srcId="{D5EC2EED-9B2D-4FA9-955B-D766161FA710}" destId="{D3A14747-2729-43DE-85FE-3BA78B03205C}" srcOrd="5" destOrd="0" presId="urn:microsoft.com/office/officeart/2009/3/layout/RandomtoResultProcess"/>
    <dgm:cxn modelId="{6F21C16E-DA13-4DBA-B742-0E68D8F4022F}" type="presParOf" srcId="{D5EC2EED-9B2D-4FA9-955B-D766161FA710}" destId="{F383BA9E-A02A-4EC3-9A33-019FD710EBE9}" srcOrd="6" destOrd="0" presId="urn:microsoft.com/office/officeart/2009/3/layout/RandomtoResultProcess"/>
    <dgm:cxn modelId="{F4D0FA16-E8ED-4CE0-BB28-05555F08F936}" type="presParOf" srcId="{D5EC2EED-9B2D-4FA9-955B-D766161FA710}" destId="{83106549-4A8B-4252-892F-449E424111BD}" srcOrd="7" destOrd="0" presId="urn:microsoft.com/office/officeart/2009/3/layout/RandomtoResultProcess"/>
    <dgm:cxn modelId="{3823A3DB-F322-400B-9FB1-6D5B815A5311}" type="presParOf" srcId="{D5EC2EED-9B2D-4FA9-955B-D766161FA710}" destId="{2CE029F6-8B94-44F7-8EA4-ED571CCD4703}" srcOrd="8" destOrd="0" presId="urn:microsoft.com/office/officeart/2009/3/layout/RandomtoResultProcess"/>
    <dgm:cxn modelId="{D390A6C5-0DB9-4222-8CFD-08710E8806D4}" type="presParOf" srcId="{D5EC2EED-9B2D-4FA9-955B-D766161FA710}" destId="{8067DB9A-2DC7-4CFC-BFEA-1A23FFC4F000}" srcOrd="9" destOrd="0" presId="urn:microsoft.com/office/officeart/2009/3/layout/RandomtoResultProcess"/>
    <dgm:cxn modelId="{4854E9D9-24AE-42B6-84EC-760F3C7A09C0}" type="presParOf" srcId="{D5EC2EED-9B2D-4FA9-955B-D766161FA710}" destId="{91EA20A2-DD67-41C2-8BCA-22C83225F62C}" srcOrd="10" destOrd="0" presId="urn:microsoft.com/office/officeart/2009/3/layout/RandomtoResultProcess"/>
    <dgm:cxn modelId="{493D1890-91D3-44AE-A67C-1098BB830C05}" type="presParOf" srcId="{D5EC2EED-9B2D-4FA9-955B-D766161FA710}" destId="{A87B30D9-75AF-4948-AD68-6FEF4989762E}" srcOrd="11" destOrd="0" presId="urn:microsoft.com/office/officeart/2009/3/layout/RandomtoResultProcess"/>
    <dgm:cxn modelId="{38BDBDDC-C4D5-4855-B027-AF4667B2FC52}" type="presParOf" srcId="{D5EC2EED-9B2D-4FA9-955B-D766161FA710}" destId="{403C1EC8-F5F6-4FE6-BAAC-E3C00D550731}" srcOrd="12" destOrd="0" presId="urn:microsoft.com/office/officeart/2009/3/layout/RandomtoResultProcess"/>
    <dgm:cxn modelId="{9F3382C5-EB8F-4EE7-B125-670044861070}" type="presParOf" srcId="{D5EC2EED-9B2D-4FA9-955B-D766161FA710}" destId="{35ADE1AC-023A-4986-AB8B-1EAE18B6A1E7}" srcOrd="13" destOrd="0" presId="urn:microsoft.com/office/officeart/2009/3/layout/RandomtoResultProcess"/>
    <dgm:cxn modelId="{64E2B9C9-26F5-4A28-8DE7-D6352586F082}" type="presParOf" srcId="{D5EC2EED-9B2D-4FA9-955B-D766161FA710}" destId="{FA23EC52-DE83-4AB4-9592-A39E4A4D5BDA}" srcOrd="14" destOrd="0" presId="urn:microsoft.com/office/officeart/2009/3/layout/RandomtoResultProcess"/>
    <dgm:cxn modelId="{2B84719A-D6A6-454F-8031-484C713349A6}" type="presParOf" srcId="{D5EC2EED-9B2D-4FA9-955B-D766161FA710}" destId="{90DA71C5-D534-487B-98A7-3F46F90BBD81}" srcOrd="15" destOrd="0" presId="urn:microsoft.com/office/officeart/2009/3/layout/RandomtoResultProcess"/>
    <dgm:cxn modelId="{6EBE04E3-C00B-4B27-85D3-1A13636650B9}" type="presParOf" srcId="{D5EC2EED-9B2D-4FA9-955B-D766161FA710}" destId="{C09B41BB-B2A0-4385-8938-A24648C160CF}" srcOrd="16" destOrd="0" presId="urn:microsoft.com/office/officeart/2009/3/layout/RandomtoResultProcess"/>
    <dgm:cxn modelId="{8D5F5B71-60B4-418A-9101-0407B357920F}" type="presParOf" srcId="{D5EC2EED-9B2D-4FA9-955B-D766161FA710}" destId="{2A8B5007-A54F-463E-A916-13AD8E32658B}" srcOrd="17" destOrd="0" presId="urn:microsoft.com/office/officeart/2009/3/layout/RandomtoResultProcess"/>
    <dgm:cxn modelId="{28C484D5-BDC1-4A6F-B82D-2B522818A33C}" type="presParOf" srcId="{D5EC2EED-9B2D-4FA9-955B-D766161FA710}" destId="{339F724F-1604-4EA2-935F-2B1CE42A9036}" srcOrd="18" destOrd="0" presId="urn:microsoft.com/office/officeart/2009/3/layout/RandomtoResultProcess"/>
    <dgm:cxn modelId="{B49A68FF-0A0E-458F-B1D4-F5A36C95AC9E}" type="presParOf" srcId="{D5EC2EED-9B2D-4FA9-955B-D766161FA710}" destId="{5358336A-5DD8-4BCD-BA9A-E08A55441B1C}" srcOrd="19" destOrd="0" presId="urn:microsoft.com/office/officeart/2009/3/layout/RandomtoResultProces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985E45-D08F-4169-9B83-A231663141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D3B94A4-3FA9-46EA-B4E5-9115E376C2EF}">
      <dgm:prSet phldrT="[Testo]"/>
      <dgm:spPr/>
      <dgm:t>
        <a:bodyPr/>
        <a:lstStyle/>
        <a:p>
          <a:r>
            <a:rPr lang="en-US" dirty="0" smtClean="0">
              <a:solidFill>
                <a:schemeClr val="bg1"/>
              </a:solidFill>
            </a:rPr>
            <a:t>Follow-up</a:t>
          </a:r>
          <a:endParaRPr lang="it-IT" dirty="0">
            <a:solidFill>
              <a:schemeClr val="bg1"/>
            </a:solidFill>
          </a:endParaRPr>
        </a:p>
      </dgm:t>
    </dgm:pt>
    <dgm:pt modelId="{AE93D3CA-FED8-4F8B-A8C0-237CA7BBD595}" type="parTrans" cxnId="{4F861628-C850-46E8-82DB-39E1362B2ED6}">
      <dgm:prSet/>
      <dgm:spPr/>
      <dgm:t>
        <a:bodyPr/>
        <a:lstStyle/>
        <a:p>
          <a:endParaRPr lang="it-IT">
            <a:solidFill>
              <a:schemeClr val="bg1"/>
            </a:solidFill>
          </a:endParaRPr>
        </a:p>
      </dgm:t>
    </dgm:pt>
    <dgm:pt modelId="{CEBDD8EB-234D-471D-AA58-45F55696BF60}" type="sibTrans" cxnId="{4F861628-C850-46E8-82DB-39E1362B2ED6}">
      <dgm:prSet/>
      <dgm:spPr/>
      <dgm:t>
        <a:bodyPr/>
        <a:lstStyle/>
        <a:p>
          <a:endParaRPr lang="it-IT">
            <a:solidFill>
              <a:schemeClr val="bg1"/>
            </a:solidFill>
          </a:endParaRPr>
        </a:p>
      </dgm:t>
    </dgm:pt>
    <dgm:pt modelId="{B1E60CD1-2B27-4028-8A33-C9D40D3C2D2F}">
      <dgm:prSet phldrT="[Testo]"/>
      <dgm:spPr/>
      <dgm:t>
        <a:bodyPr/>
        <a:lstStyle/>
        <a:p>
          <a:r>
            <a:rPr lang="en-US" dirty="0" smtClean="0">
              <a:solidFill>
                <a:schemeClr val="bg1"/>
              </a:solidFill>
            </a:rPr>
            <a:t>Analysis of results for the nine research questions</a:t>
          </a:r>
          <a:endParaRPr lang="it-IT" dirty="0">
            <a:solidFill>
              <a:schemeClr val="bg1"/>
            </a:solidFill>
          </a:endParaRPr>
        </a:p>
      </dgm:t>
    </dgm:pt>
    <dgm:pt modelId="{39153407-8A08-445A-90DB-75C1E85263AC}" type="parTrans" cxnId="{93CA70A5-9BFA-4F8A-AC95-789E505FD41D}">
      <dgm:prSet/>
      <dgm:spPr/>
      <dgm:t>
        <a:bodyPr/>
        <a:lstStyle/>
        <a:p>
          <a:endParaRPr lang="it-IT">
            <a:solidFill>
              <a:schemeClr val="bg1"/>
            </a:solidFill>
          </a:endParaRPr>
        </a:p>
      </dgm:t>
    </dgm:pt>
    <dgm:pt modelId="{6EED0428-93D7-487D-9234-0833161A1E1E}" type="sibTrans" cxnId="{93CA70A5-9BFA-4F8A-AC95-789E505FD41D}">
      <dgm:prSet/>
      <dgm:spPr/>
      <dgm:t>
        <a:bodyPr/>
        <a:lstStyle/>
        <a:p>
          <a:endParaRPr lang="it-IT">
            <a:solidFill>
              <a:schemeClr val="bg1"/>
            </a:solidFill>
          </a:endParaRPr>
        </a:p>
      </dgm:t>
    </dgm:pt>
    <dgm:pt modelId="{E80A7285-888A-4903-9AD3-DC5E2C3BA9D1}">
      <dgm:prSet/>
      <dgm:spPr/>
      <dgm:t>
        <a:bodyPr/>
        <a:lstStyle/>
        <a:p>
          <a:r>
            <a:rPr lang="en-US" dirty="0" smtClean="0">
              <a:solidFill>
                <a:schemeClr val="bg1"/>
              </a:solidFill>
            </a:rPr>
            <a:t>Submission of the questionnaire</a:t>
          </a:r>
          <a:endParaRPr lang="it-IT" dirty="0">
            <a:solidFill>
              <a:schemeClr val="bg1"/>
            </a:solidFill>
          </a:endParaRPr>
        </a:p>
      </dgm:t>
    </dgm:pt>
    <dgm:pt modelId="{D965134A-C492-47B0-9454-1441B3289FED}" type="parTrans" cxnId="{08BA5B8E-1B0C-459C-B53C-B76A32CE3653}">
      <dgm:prSet/>
      <dgm:spPr/>
      <dgm:t>
        <a:bodyPr/>
        <a:lstStyle/>
        <a:p>
          <a:endParaRPr lang="it-IT">
            <a:solidFill>
              <a:schemeClr val="bg1"/>
            </a:solidFill>
          </a:endParaRPr>
        </a:p>
      </dgm:t>
    </dgm:pt>
    <dgm:pt modelId="{4F9B22EA-AF45-4D7A-9E10-D874B6605D5F}" type="sibTrans" cxnId="{08BA5B8E-1B0C-459C-B53C-B76A32CE3653}">
      <dgm:prSet/>
      <dgm:spPr/>
      <dgm:t>
        <a:bodyPr/>
        <a:lstStyle/>
        <a:p>
          <a:endParaRPr lang="it-IT">
            <a:solidFill>
              <a:schemeClr val="bg1"/>
            </a:solidFill>
          </a:endParaRPr>
        </a:p>
      </dgm:t>
    </dgm:pt>
    <dgm:pt modelId="{6D7265CC-4DC4-40DC-BE1F-AB5EB914A755}">
      <dgm:prSet/>
      <dgm:spPr/>
      <dgm:t>
        <a:bodyPr/>
        <a:lstStyle/>
        <a:p>
          <a:r>
            <a:rPr lang="en-US" dirty="0" smtClean="0">
              <a:solidFill>
                <a:schemeClr val="bg1"/>
              </a:solidFill>
            </a:rPr>
            <a:t>Design and elaboration of questionnaires</a:t>
          </a:r>
          <a:endParaRPr lang="it-IT" dirty="0">
            <a:solidFill>
              <a:schemeClr val="bg1"/>
            </a:solidFill>
          </a:endParaRPr>
        </a:p>
      </dgm:t>
    </dgm:pt>
    <dgm:pt modelId="{BAC384A3-F3AD-47BF-BB1A-0088122FEFE4}" type="parTrans" cxnId="{8308A491-EF8E-4BDC-A680-8C6717B4324D}">
      <dgm:prSet/>
      <dgm:spPr/>
      <dgm:t>
        <a:bodyPr/>
        <a:lstStyle/>
        <a:p>
          <a:endParaRPr lang="it-IT">
            <a:solidFill>
              <a:schemeClr val="bg1"/>
            </a:solidFill>
          </a:endParaRPr>
        </a:p>
      </dgm:t>
    </dgm:pt>
    <dgm:pt modelId="{B5A7FB63-6335-4EC8-8187-CDA140302A0A}" type="sibTrans" cxnId="{8308A491-EF8E-4BDC-A680-8C6717B4324D}">
      <dgm:prSet/>
      <dgm:spPr/>
      <dgm:t>
        <a:bodyPr/>
        <a:lstStyle/>
        <a:p>
          <a:endParaRPr lang="it-IT">
            <a:solidFill>
              <a:schemeClr val="bg1"/>
            </a:solidFill>
          </a:endParaRPr>
        </a:p>
      </dgm:t>
    </dgm:pt>
    <dgm:pt modelId="{09C90EAF-6DCD-4B35-8F73-8E2FA8065194}">
      <dgm:prSet/>
      <dgm:spPr/>
      <dgm:t>
        <a:bodyPr/>
        <a:lstStyle/>
        <a:p>
          <a:r>
            <a:rPr lang="en-US" dirty="0" smtClean="0">
              <a:solidFill>
                <a:schemeClr val="bg1"/>
              </a:solidFill>
            </a:rPr>
            <a:t>Identify suitable PCP cases according to a defined check-list </a:t>
          </a:r>
          <a:endParaRPr lang="it-IT" dirty="0">
            <a:solidFill>
              <a:schemeClr val="bg1"/>
            </a:solidFill>
          </a:endParaRPr>
        </a:p>
      </dgm:t>
    </dgm:pt>
    <dgm:pt modelId="{9208D854-C05D-4A13-A625-C7F157D66D0C}" type="parTrans" cxnId="{A3027B91-0DF8-408D-A8F5-0C0075BAA329}">
      <dgm:prSet/>
      <dgm:spPr/>
      <dgm:t>
        <a:bodyPr/>
        <a:lstStyle/>
        <a:p>
          <a:endParaRPr lang="it-IT">
            <a:solidFill>
              <a:schemeClr val="bg1"/>
            </a:solidFill>
          </a:endParaRPr>
        </a:p>
      </dgm:t>
    </dgm:pt>
    <dgm:pt modelId="{1684E895-E810-40EF-A70F-331CD603CB39}" type="sibTrans" cxnId="{A3027B91-0DF8-408D-A8F5-0C0075BAA329}">
      <dgm:prSet/>
      <dgm:spPr/>
      <dgm:t>
        <a:bodyPr/>
        <a:lstStyle/>
        <a:p>
          <a:endParaRPr lang="it-IT">
            <a:solidFill>
              <a:schemeClr val="bg1"/>
            </a:solidFill>
          </a:endParaRPr>
        </a:p>
      </dgm:t>
    </dgm:pt>
    <dgm:pt modelId="{43521483-7E07-4992-AB9E-86D8573956A5}">
      <dgm:prSet/>
      <dgm:spPr/>
      <dgm:t>
        <a:bodyPr/>
        <a:lstStyle/>
        <a:p>
          <a:r>
            <a:rPr lang="en-US" dirty="0" smtClean="0">
              <a:solidFill>
                <a:schemeClr val="bg1"/>
              </a:solidFill>
            </a:rPr>
            <a:t>Characterize control groups and identify suitable cases</a:t>
          </a:r>
          <a:endParaRPr lang="it-IT" dirty="0">
            <a:solidFill>
              <a:schemeClr val="bg1"/>
            </a:solidFill>
          </a:endParaRPr>
        </a:p>
      </dgm:t>
    </dgm:pt>
    <dgm:pt modelId="{B9AD5438-8714-4C8F-BBF4-BBBD21A2FFBA}" type="parTrans" cxnId="{2A59A55E-D104-4F19-8CF0-B5ACF38A5FAB}">
      <dgm:prSet/>
      <dgm:spPr/>
      <dgm:t>
        <a:bodyPr/>
        <a:lstStyle/>
        <a:p>
          <a:endParaRPr lang="it-IT">
            <a:solidFill>
              <a:schemeClr val="bg1"/>
            </a:solidFill>
          </a:endParaRPr>
        </a:p>
      </dgm:t>
    </dgm:pt>
    <dgm:pt modelId="{7A1A91D2-ACFE-4F5B-A6D7-9B9F9F8F9F7C}" type="sibTrans" cxnId="{2A59A55E-D104-4F19-8CF0-B5ACF38A5FAB}">
      <dgm:prSet/>
      <dgm:spPr/>
      <dgm:t>
        <a:bodyPr/>
        <a:lstStyle/>
        <a:p>
          <a:endParaRPr lang="it-IT">
            <a:solidFill>
              <a:schemeClr val="bg1"/>
            </a:solidFill>
          </a:endParaRPr>
        </a:p>
      </dgm:t>
    </dgm:pt>
    <dgm:pt modelId="{A9B379B4-45F9-4E4C-B265-0EDF3045931A}" type="pres">
      <dgm:prSet presAssocID="{E9985E45-D08F-4169-9B83-A2316631417F}" presName="Name0" presStyleCnt="0">
        <dgm:presLayoutVars>
          <dgm:chMax val="7"/>
          <dgm:chPref val="7"/>
          <dgm:dir/>
        </dgm:presLayoutVars>
      </dgm:prSet>
      <dgm:spPr/>
      <dgm:t>
        <a:bodyPr/>
        <a:lstStyle/>
        <a:p>
          <a:endParaRPr lang="it-IT"/>
        </a:p>
      </dgm:t>
    </dgm:pt>
    <dgm:pt modelId="{BAEF480E-89EB-453D-A7F2-AF2C13C0E7DA}" type="pres">
      <dgm:prSet presAssocID="{E9985E45-D08F-4169-9B83-A2316631417F}" presName="Name1" presStyleCnt="0"/>
      <dgm:spPr/>
    </dgm:pt>
    <dgm:pt modelId="{602AD9B2-A958-4A16-A303-09E498CBBFC4}" type="pres">
      <dgm:prSet presAssocID="{E9985E45-D08F-4169-9B83-A2316631417F}" presName="cycle" presStyleCnt="0"/>
      <dgm:spPr/>
    </dgm:pt>
    <dgm:pt modelId="{368F2889-DC4D-4EF8-94DC-F030200DCA40}" type="pres">
      <dgm:prSet presAssocID="{E9985E45-D08F-4169-9B83-A2316631417F}" presName="srcNode" presStyleLbl="node1" presStyleIdx="0" presStyleCnt="6"/>
      <dgm:spPr/>
    </dgm:pt>
    <dgm:pt modelId="{EC671ECB-EFD2-46BC-85C3-3F191EE7281F}" type="pres">
      <dgm:prSet presAssocID="{E9985E45-D08F-4169-9B83-A2316631417F}" presName="conn" presStyleLbl="parChTrans1D2" presStyleIdx="0" presStyleCnt="1"/>
      <dgm:spPr/>
      <dgm:t>
        <a:bodyPr/>
        <a:lstStyle/>
        <a:p>
          <a:endParaRPr lang="it-IT"/>
        </a:p>
      </dgm:t>
    </dgm:pt>
    <dgm:pt modelId="{AB5ECA18-F337-4DF6-BA4D-C55D5A1FA9BD}" type="pres">
      <dgm:prSet presAssocID="{E9985E45-D08F-4169-9B83-A2316631417F}" presName="extraNode" presStyleLbl="node1" presStyleIdx="0" presStyleCnt="6"/>
      <dgm:spPr/>
    </dgm:pt>
    <dgm:pt modelId="{CDFAD925-6B02-4D5C-A876-94DB7E0AE6AD}" type="pres">
      <dgm:prSet presAssocID="{E9985E45-D08F-4169-9B83-A2316631417F}" presName="dstNode" presStyleLbl="node1" presStyleIdx="0" presStyleCnt="6"/>
      <dgm:spPr/>
    </dgm:pt>
    <dgm:pt modelId="{72D2329C-0C2B-4B04-85AD-13B504A10CDA}" type="pres">
      <dgm:prSet presAssocID="{09C90EAF-6DCD-4B35-8F73-8E2FA8065194}" presName="text_1" presStyleLbl="node1" presStyleIdx="0" presStyleCnt="6">
        <dgm:presLayoutVars>
          <dgm:bulletEnabled val="1"/>
        </dgm:presLayoutVars>
      </dgm:prSet>
      <dgm:spPr/>
      <dgm:t>
        <a:bodyPr/>
        <a:lstStyle/>
        <a:p>
          <a:endParaRPr lang="it-IT"/>
        </a:p>
      </dgm:t>
    </dgm:pt>
    <dgm:pt modelId="{5018BE69-FBF8-4DB8-BA5C-41D5E1182A39}" type="pres">
      <dgm:prSet presAssocID="{09C90EAF-6DCD-4B35-8F73-8E2FA8065194}" presName="accent_1" presStyleCnt="0"/>
      <dgm:spPr/>
    </dgm:pt>
    <dgm:pt modelId="{67C29839-8B5F-4AD8-BB36-685F0C6E9D80}" type="pres">
      <dgm:prSet presAssocID="{09C90EAF-6DCD-4B35-8F73-8E2FA8065194}" presName="accentRepeatNode" presStyleLbl="solidFgAcc1" presStyleIdx="0" presStyleCnt="6"/>
      <dgm:spPr/>
    </dgm:pt>
    <dgm:pt modelId="{4B16402F-23DB-438F-BF91-9DA8F1D0B680}" type="pres">
      <dgm:prSet presAssocID="{43521483-7E07-4992-AB9E-86D8573956A5}" presName="text_2" presStyleLbl="node1" presStyleIdx="1" presStyleCnt="6">
        <dgm:presLayoutVars>
          <dgm:bulletEnabled val="1"/>
        </dgm:presLayoutVars>
      </dgm:prSet>
      <dgm:spPr/>
      <dgm:t>
        <a:bodyPr/>
        <a:lstStyle/>
        <a:p>
          <a:endParaRPr lang="it-IT"/>
        </a:p>
      </dgm:t>
    </dgm:pt>
    <dgm:pt modelId="{8BFBD19F-3336-4433-A102-9F69A02744CF}" type="pres">
      <dgm:prSet presAssocID="{43521483-7E07-4992-AB9E-86D8573956A5}" presName="accent_2" presStyleCnt="0"/>
      <dgm:spPr/>
    </dgm:pt>
    <dgm:pt modelId="{2370A95E-9836-46CC-B38E-95D7F0B00544}" type="pres">
      <dgm:prSet presAssocID="{43521483-7E07-4992-AB9E-86D8573956A5}" presName="accentRepeatNode" presStyleLbl="solidFgAcc1" presStyleIdx="1" presStyleCnt="6"/>
      <dgm:spPr/>
    </dgm:pt>
    <dgm:pt modelId="{00F4EDC5-DFAE-4B81-A8B6-388E6431A09E}" type="pres">
      <dgm:prSet presAssocID="{6D7265CC-4DC4-40DC-BE1F-AB5EB914A755}" presName="text_3" presStyleLbl="node1" presStyleIdx="2" presStyleCnt="6">
        <dgm:presLayoutVars>
          <dgm:bulletEnabled val="1"/>
        </dgm:presLayoutVars>
      </dgm:prSet>
      <dgm:spPr/>
      <dgm:t>
        <a:bodyPr/>
        <a:lstStyle/>
        <a:p>
          <a:endParaRPr lang="it-IT"/>
        </a:p>
      </dgm:t>
    </dgm:pt>
    <dgm:pt modelId="{95373B34-445A-46B2-9450-F0261BD06571}" type="pres">
      <dgm:prSet presAssocID="{6D7265CC-4DC4-40DC-BE1F-AB5EB914A755}" presName="accent_3" presStyleCnt="0"/>
      <dgm:spPr/>
    </dgm:pt>
    <dgm:pt modelId="{9E52ED34-BC27-4264-867F-CEF06B0BA23E}" type="pres">
      <dgm:prSet presAssocID="{6D7265CC-4DC4-40DC-BE1F-AB5EB914A755}" presName="accentRepeatNode" presStyleLbl="solidFgAcc1" presStyleIdx="2" presStyleCnt="6"/>
      <dgm:spPr/>
    </dgm:pt>
    <dgm:pt modelId="{A8E6A700-DF18-4AA8-8B77-0CAAC41EA47A}" type="pres">
      <dgm:prSet presAssocID="{E80A7285-888A-4903-9AD3-DC5E2C3BA9D1}" presName="text_4" presStyleLbl="node1" presStyleIdx="3" presStyleCnt="6">
        <dgm:presLayoutVars>
          <dgm:bulletEnabled val="1"/>
        </dgm:presLayoutVars>
      </dgm:prSet>
      <dgm:spPr/>
      <dgm:t>
        <a:bodyPr/>
        <a:lstStyle/>
        <a:p>
          <a:endParaRPr lang="it-IT"/>
        </a:p>
      </dgm:t>
    </dgm:pt>
    <dgm:pt modelId="{B223752E-A7FF-4811-AA4A-1FEE7191A356}" type="pres">
      <dgm:prSet presAssocID="{E80A7285-888A-4903-9AD3-DC5E2C3BA9D1}" presName="accent_4" presStyleCnt="0"/>
      <dgm:spPr/>
    </dgm:pt>
    <dgm:pt modelId="{80978671-896D-4C8F-9F2D-4FE4A9C22E3A}" type="pres">
      <dgm:prSet presAssocID="{E80A7285-888A-4903-9AD3-DC5E2C3BA9D1}" presName="accentRepeatNode" presStyleLbl="solidFgAcc1" presStyleIdx="3" presStyleCnt="6"/>
      <dgm:spPr/>
    </dgm:pt>
    <dgm:pt modelId="{7B63CB59-3F81-4387-9CFC-BD101852D63B}" type="pres">
      <dgm:prSet presAssocID="{4D3B94A4-3FA9-46EA-B4E5-9115E376C2EF}" presName="text_5" presStyleLbl="node1" presStyleIdx="4" presStyleCnt="6">
        <dgm:presLayoutVars>
          <dgm:bulletEnabled val="1"/>
        </dgm:presLayoutVars>
      </dgm:prSet>
      <dgm:spPr/>
      <dgm:t>
        <a:bodyPr/>
        <a:lstStyle/>
        <a:p>
          <a:endParaRPr lang="it-IT"/>
        </a:p>
      </dgm:t>
    </dgm:pt>
    <dgm:pt modelId="{C5E785B0-42F7-4E18-B5C9-EEADDC063025}" type="pres">
      <dgm:prSet presAssocID="{4D3B94A4-3FA9-46EA-B4E5-9115E376C2EF}" presName="accent_5" presStyleCnt="0"/>
      <dgm:spPr/>
    </dgm:pt>
    <dgm:pt modelId="{0E7CA653-8A76-42FF-99F8-E4DD4113A82C}" type="pres">
      <dgm:prSet presAssocID="{4D3B94A4-3FA9-46EA-B4E5-9115E376C2EF}" presName="accentRepeatNode" presStyleLbl="solidFgAcc1" presStyleIdx="4" presStyleCnt="6"/>
      <dgm:spPr/>
    </dgm:pt>
    <dgm:pt modelId="{70C1C050-02BE-40F4-B7EF-C1CF23420201}" type="pres">
      <dgm:prSet presAssocID="{B1E60CD1-2B27-4028-8A33-C9D40D3C2D2F}" presName="text_6" presStyleLbl="node1" presStyleIdx="5" presStyleCnt="6">
        <dgm:presLayoutVars>
          <dgm:bulletEnabled val="1"/>
        </dgm:presLayoutVars>
      </dgm:prSet>
      <dgm:spPr/>
      <dgm:t>
        <a:bodyPr/>
        <a:lstStyle/>
        <a:p>
          <a:endParaRPr lang="it-IT"/>
        </a:p>
      </dgm:t>
    </dgm:pt>
    <dgm:pt modelId="{C7BDAF0A-FE1D-4294-B1AD-01797A541522}" type="pres">
      <dgm:prSet presAssocID="{B1E60CD1-2B27-4028-8A33-C9D40D3C2D2F}" presName="accent_6" presStyleCnt="0"/>
      <dgm:spPr/>
    </dgm:pt>
    <dgm:pt modelId="{FE44090F-D877-4077-8D4F-28B16AFF2F9E}" type="pres">
      <dgm:prSet presAssocID="{B1E60CD1-2B27-4028-8A33-C9D40D3C2D2F}" presName="accentRepeatNode" presStyleLbl="solidFgAcc1" presStyleIdx="5" presStyleCnt="6"/>
      <dgm:spPr/>
    </dgm:pt>
  </dgm:ptLst>
  <dgm:cxnLst>
    <dgm:cxn modelId="{4E55A1DB-17DB-45FA-AF42-4B32F841A2AD}" type="presOf" srcId="{1684E895-E810-40EF-A70F-331CD603CB39}" destId="{EC671ECB-EFD2-46BC-85C3-3F191EE7281F}" srcOrd="0" destOrd="0" presId="urn:microsoft.com/office/officeart/2008/layout/VerticalCurvedList"/>
    <dgm:cxn modelId="{E205406F-1899-43BF-AF0D-ABD4CD201B03}" type="presOf" srcId="{6D7265CC-4DC4-40DC-BE1F-AB5EB914A755}" destId="{00F4EDC5-DFAE-4B81-A8B6-388E6431A09E}" srcOrd="0" destOrd="0" presId="urn:microsoft.com/office/officeart/2008/layout/VerticalCurvedList"/>
    <dgm:cxn modelId="{93CA70A5-9BFA-4F8A-AC95-789E505FD41D}" srcId="{E9985E45-D08F-4169-9B83-A2316631417F}" destId="{B1E60CD1-2B27-4028-8A33-C9D40D3C2D2F}" srcOrd="5" destOrd="0" parTransId="{39153407-8A08-445A-90DB-75C1E85263AC}" sibTransId="{6EED0428-93D7-487D-9234-0833161A1E1E}"/>
    <dgm:cxn modelId="{8308A491-EF8E-4BDC-A680-8C6717B4324D}" srcId="{E9985E45-D08F-4169-9B83-A2316631417F}" destId="{6D7265CC-4DC4-40DC-BE1F-AB5EB914A755}" srcOrd="2" destOrd="0" parTransId="{BAC384A3-F3AD-47BF-BB1A-0088122FEFE4}" sibTransId="{B5A7FB63-6335-4EC8-8187-CDA140302A0A}"/>
    <dgm:cxn modelId="{DD95B5A4-5BDB-4D6D-A412-46C4D0E2806F}" type="presOf" srcId="{E9985E45-D08F-4169-9B83-A2316631417F}" destId="{A9B379B4-45F9-4E4C-B265-0EDF3045931A}" srcOrd="0" destOrd="0" presId="urn:microsoft.com/office/officeart/2008/layout/VerticalCurvedList"/>
    <dgm:cxn modelId="{95488DAA-9C68-4444-B1E0-7E3B20B339C5}" type="presOf" srcId="{B1E60CD1-2B27-4028-8A33-C9D40D3C2D2F}" destId="{70C1C050-02BE-40F4-B7EF-C1CF23420201}" srcOrd="0" destOrd="0" presId="urn:microsoft.com/office/officeart/2008/layout/VerticalCurvedList"/>
    <dgm:cxn modelId="{A63DA464-3DE5-4675-B2C6-08C1C96DB76B}" type="presOf" srcId="{4D3B94A4-3FA9-46EA-B4E5-9115E376C2EF}" destId="{7B63CB59-3F81-4387-9CFC-BD101852D63B}" srcOrd="0" destOrd="0" presId="urn:microsoft.com/office/officeart/2008/layout/VerticalCurvedList"/>
    <dgm:cxn modelId="{A3027B91-0DF8-408D-A8F5-0C0075BAA329}" srcId="{E9985E45-D08F-4169-9B83-A2316631417F}" destId="{09C90EAF-6DCD-4B35-8F73-8E2FA8065194}" srcOrd="0" destOrd="0" parTransId="{9208D854-C05D-4A13-A625-C7F157D66D0C}" sibTransId="{1684E895-E810-40EF-A70F-331CD603CB39}"/>
    <dgm:cxn modelId="{4F861628-C850-46E8-82DB-39E1362B2ED6}" srcId="{E9985E45-D08F-4169-9B83-A2316631417F}" destId="{4D3B94A4-3FA9-46EA-B4E5-9115E376C2EF}" srcOrd="4" destOrd="0" parTransId="{AE93D3CA-FED8-4F8B-A8C0-237CA7BBD595}" sibTransId="{CEBDD8EB-234D-471D-AA58-45F55696BF60}"/>
    <dgm:cxn modelId="{ADEACB4A-1A70-4B3C-A799-20B97C12ECBF}" type="presOf" srcId="{43521483-7E07-4992-AB9E-86D8573956A5}" destId="{4B16402F-23DB-438F-BF91-9DA8F1D0B680}" srcOrd="0" destOrd="0" presId="urn:microsoft.com/office/officeart/2008/layout/VerticalCurvedList"/>
    <dgm:cxn modelId="{08BA5B8E-1B0C-459C-B53C-B76A32CE3653}" srcId="{E9985E45-D08F-4169-9B83-A2316631417F}" destId="{E80A7285-888A-4903-9AD3-DC5E2C3BA9D1}" srcOrd="3" destOrd="0" parTransId="{D965134A-C492-47B0-9454-1441B3289FED}" sibTransId="{4F9B22EA-AF45-4D7A-9E10-D874B6605D5F}"/>
    <dgm:cxn modelId="{ADFA30B0-E656-4C1D-860F-B6C743E444E8}" type="presOf" srcId="{E80A7285-888A-4903-9AD3-DC5E2C3BA9D1}" destId="{A8E6A700-DF18-4AA8-8B77-0CAAC41EA47A}" srcOrd="0" destOrd="0" presId="urn:microsoft.com/office/officeart/2008/layout/VerticalCurvedList"/>
    <dgm:cxn modelId="{03198133-B5BD-4D11-A352-A49A69527349}" type="presOf" srcId="{09C90EAF-6DCD-4B35-8F73-8E2FA8065194}" destId="{72D2329C-0C2B-4B04-85AD-13B504A10CDA}" srcOrd="0" destOrd="0" presId="urn:microsoft.com/office/officeart/2008/layout/VerticalCurvedList"/>
    <dgm:cxn modelId="{2A59A55E-D104-4F19-8CF0-B5ACF38A5FAB}" srcId="{E9985E45-D08F-4169-9B83-A2316631417F}" destId="{43521483-7E07-4992-AB9E-86D8573956A5}" srcOrd="1" destOrd="0" parTransId="{B9AD5438-8714-4C8F-BBF4-BBBD21A2FFBA}" sibTransId="{7A1A91D2-ACFE-4F5B-A6D7-9B9F9F8F9F7C}"/>
    <dgm:cxn modelId="{65F85C78-DB71-44F5-B2CC-9D094490EA7C}" type="presParOf" srcId="{A9B379B4-45F9-4E4C-B265-0EDF3045931A}" destId="{BAEF480E-89EB-453D-A7F2-AF2C13C0E7DA}" srcOrd="0" destOrd="0" presId="urn:microsoft.com/office/officeart/2008/layout/VerticalCurvedList"/>
    <dgm:cxn modelId="{33C4BCFD-F9EC-4B1B-9A60-C564D91B28C0}" type="presParOf" srcId="{BAEF480E-89EB-453D-A7F2-AF2C13C0E7DA}" destId="{602AD9B2-A958-4A16-A303-09E498CBBFC4}" srcOrd="0" destOrd="0" presId="urn:microsoft.com/office/officeart/2008/layout/VerticalCurvedList"/>
    <dgm:cxn modelId="{8554673E-0179-417A-8F64-7D6F1EA38AD0}" type="presParOf" srcId="{602AD9B2-A958-4A16-A303-09E498CBBFC4}" destId="{368F2889-DC4D-4EF8-94DC-F030200DCA40}" srcOrd="0" destOrd="0" presId="urn:microsoft.com/office/officeart/2008/layout/VerticalCurvedList"/>
    <dgm:cxn modelId="{825B23E2-2D17-4716-A19C-1F5656F19CA5}" type="presParOf" srcId="{602AD9B2-A958-4A16-A303-09E498CBBFC4}" destId="{EC671ECB-EFD2-46BC-85C3-3F191EE7281F}" srcOrd="1" destOrd="0" presId="urn:microsoft.com/office/officeart/2008/layout/VerticalCurvedList"/>
    <dgm:cxn modelId="{FEAD1496-8E1A-4DCE-A14D-AAF1BC5EFCF1}" type="presParOf" srcId="{602AD9B2-A958-4A16-A303-09E498CBBFC4}" destId="{AB5ECA18-F337-4DF6-BA4D-C55D5A1FA9BD}" srcOrd="2" destOrd="0" presId="urn:microsoft.com/office/officeart/2008/layout/VerticalCurvedList"/>
    <dgm:cxn modelId="{FB13B409-4522-4553-A72D-BBC431C362D5}" type="presParOf" srcId="{602AD9B2-A958-4A16-A303-09E498CBBFC4}" destId="{CDFAD925-6B02-4D5C-A876-94DB7E0AE6AD}" srcOrd="3" destOrd="0" presId="urn:microsoft.com/office/officeart/2008/layout/VerticalCurvedList"/>
    <dgm:cxn modelId="{77DF0F26-0D21-4334-AE0F-64A356A1EADA}" type="presParOf" srcId="{BAEF480E-89EB-453D-A7F2-AF2C13C0E7DA}" destId="{72D2329C-0C2B-4B04-85AD-13B504A10CDA}" srcOrd="1" destOrd="0" presId="urn:microsoft.com/office/officeart/2008/layout/VerticalCurvedList"/>
    <dgm:cxn modelId="{837C00EC-C39E-43F4-81BD-3165BD9D0AA3}" type="presParOf" srcId="{BAEF480E-89EB-453D-A7F2-AF2C13C0E7DA}" destId="{5018BE69-FBF8-4DB8-BA5C-41D5E1182A39}" srcOrd="2" destOrd="0" presId="urn:microsoft.com/office/officeart/2008/layout/VerticalCurvedList"/>
    <dgm:cxn modelId="{6D01C89C-4E70-4506-855F-577DA2E5DB82}" type="presParOf" srcId="{5018BE69-FBF8-4DB8-BA5C-41D5E1182A39}" destId="{67C29839-8B5F-4AD8-BB36-685F0C6E9D80}" srcOrd="0" destOrd="0" presId="urn:microsoft.com/office/officeart/2008/layout/VerticalCurvedList"/>
    <dgm:cxn modelId="{D4851517-AF40-4293-B17F-51A83DD5DA2A}" type="presParOf" srcId="{BAEF480E-89EB-453D-A7F2-AF2C13C0E7DA}" destId="{4B16402F-23DB-438F-BF91-9DA8F1D0B680}" srcOrd="3" destOrd="0" presId="urn:microsoft.com/office/officeart/2008/layout/VerticalCurvedList"/>
    <dgm:cxn modelId="{7BB9B545-F73E-4F2E-A175-6E03351E1AC4}" type="presParOf" srcId="{BAEF480E-89EB-453D-A7F2-AF2C13C0E7DA}" destId="{8BFBD19F-3336-4433-A102-9F69A02744CF}" srcOrd="4" destOrd="0" presId="urn:microsoft.com/office/officeart/2008/layout/VerticalCurvedList"/>
    <dgm:cxn modelId="{126F912D-981B-4E14-886D-280D53BC1B4A}" type="presParOf" srcId="{8BFBD19F-3336-4433-A102-9F69A02744CF}" destId="{2370A95E-9836-46CC-B38E-95D7F0B00544}" srcOrd="0" destOrd="0" presId="urn:microsoft.com/office/officeart/2008/layout/VerticalCurvedList"/>
    <dgm:cxn modelId="{B1280EA9-83B2-484E-B9E3-0FFC47FECD46}" type="presParOf" srcId="{BAEF480E-89EB-453D-A7F2-AF2C13C0E7DA}" destId="{00F4EDC5-DFAE-4B81-A8B6-388E6431A09E}" srcOrd="5" destOrd="0" presId="urn:microsoft.com/office/officeart/2008/layout/VerticalCurvedList"/>
    <dgm:cxn modelId="{2A4E6F58-5CC7-4C53-A11A-DAF50B82A275}" type="presParOf" srcId="{BAEF480E-89EB-453D-A7F2-AF2C13C0E7DA}" destId="{95373B34-445A-46B2-9450-F0261BD06571}" srcOrd="6" destOrd="0" presId="urn:microsoft.com/office/officeart/2008/layout/VerticalCurvedList"/>
    <dgm:cxn modelId="{84404919-1A71-4F92-ACA2-230DCB2FBBD9}" type="presParOf" srcId="{95373B34-445A-46B2-9450-F0261BD06571}" destId="{9E52ED34-BC27-4264-867F-CEF06B0BA23E}" srcOrd="0" destOrd="0" presId="urn:microsoft.com/office/officeart/2008/layout/VerticalCurvedList"/>
    <dgm:cxn modelId="{A699D2DD-AA3E-44D1-87DF-4171E915EE12}" type="presParOf" srcId="{BAEF480E-89EB-453D-A7F2-AF2C13C0E7DA}" destId="{A8E6A700-DF18-4AA8-8B77-0CAAC41EA47A}" srcOrd="7" destOrd="0" presId="urn:microsoft.com/office/officeart/2008/layout/VerticalCurvedList"/>
    <dgm:cxn modelId="{6C54D457-37A5-4D53-925B-BDCD4EBC174B}" type="presParOf" srcId="{BAEF480E-89EB-453D-A7F2-AF2C13C0E7DA}" destId="{B223752E-A7FF-4811-AA4A-1FEE7191A356}" srcOrd="8" destOrd="0" presId="urn:microsoft.com/office/officeart/2008/layout/VerticalCurvedList"/>
    <dgm:cxn modelId="{DC5C3D72-6F89-4816-8A04-D35B8C07429E}" type="presParOf" srcId="{B223752E-A7FF-4811-AA4A-1FEE7191A356}" destId="{80978671-896D-4C8F-9F2D-4FE4A9C22E3A}" srcOrd="0" destOrd="0" presId="urn:microsoft.com/office/officeart/2008/layout/VerticalCurvedList"/>
    <dgm:cxn modelId="{BACF4CED-0A3A-46C6-A63D-9675B712C07F}" type="presParOf" srcId="{BAEF480E-89EB-453D-A7F2-AF2C13C0E7DA}" destId="{7B63CB59-3F81-4387-9CFC-BD101852D63B}" srcOrd="9" destOrd="0" presId="urn:microsoft.com/office/officeart/2008/layout/VerticalCurvedList"/>
    <dgm:cxn modelId="{F2FDF182-6E7A-418F-9AA1-30AD26D16B1B}" type="presParOf" srcId="{BAEF480E-89EB-453D-A7F2-AF2C13C0E7DA}" destId="{C5E785B0-42F7-4E18-B5C9-EEADDC063025}" srcOrd="10" destOrd="0" presId="urn:microsoft.com/office/officeart/2008/layout/VerticalCurvedList"/>
    <dgm:cxn modelId="{232FD15A-9FFA-4327-B99D-889AA7E7F3A1}" type="presParOf" srcId="{C5E785B0-42F7-4E18-B5C9-EEADDC063025}" destId="{0E7CA653-8A76-42FF-99F8-E4DD4113A82C}" srcOrd="0" destOrd="0" presId="urn:microsoft.com/office/officeart/2008/layout/VerticalCurvedList"/>
    <dgm:cxn modelId="{24992B65-A54C-4D01-87E4-CCD346169E20}" type="presParOf" srcId="{BAEF480E-89EB-453D-A7F2-AF2C13C0E7DA}" destId="{70C1C050-02BE-40F4-B7EF-C1CF23420201}" srcOrd="11" destOrd="0" presId="urn:microsoft.com/office/officeart/2008/layout/VerticalCurvedList"/>
    <dgm:cxn modelId="{5F585D1D-9769-4848-885E-3BDA85A26479}" type="presParOf" srcId="{BAEF480E-89EB-453D-A7F2-AF2C13C0E7DA}" destId="{C7BDAF0A-FE1D-4294-B1AD-01797A541522}" srcOrd="12" destOrd="0" presId="urn:microsoft.com/office/officeart/2008/layout/VerticalCurvedList"/>
    <dgm:cxn modelId="{8FE2DFB1-83B3-4055-BCB4-BAFBD5CDE2B6}" type="presParOf" srcId="{C7BDAF0A-FE1D-4294-B1AD-01797A541522}" destId="{FE44090F-D877-4077-8D4F-28B16AFF2F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85E45-D08F-4169-9B83-A231663141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D3B94A4-3FA9-46EA-B4E5-9115E376C2EF}">
      <dgm:prSet phldrT="[Testo]"/>
      <dgm:spPr/>
      <dgm:t>
        <a:bodyPr/>
        <a:lstStyle/>
        <a:p>
          <a:r>
            <a:rPr lang="en-US" dirty="0" smtClean="0">
              <a:solidFill>
                <a:schemeClr val="bg1"/>
              </a:solidFill>
            </a:rPr>
            <a:t>Follow-up</a:t>
          </a:r>
          <a:endParaRPr lang="it-IT" dirty="0">
            <a:solidFill>
              <a:schemeClr val="bg1"/>
            </a:solidFill>
          </a:endParaRPr>
        </a:p>
      </dgm:t>
    </dgm:pt>
    <dgm:pt modelId="{AE93D3CA-FED8-4F8B-A8C0-237CA7BBD595}" type="parTrans" cxnId="{4F861628-C850-46E8-82DB-39E1362B2ED6}">
      <dgm:prSet/>
      <dgm:spPr/>
      <dgm:t>
        <a:bodyPr/>
        <a:lstStyle/>
        <a:p>
          <a:endParaRPr lang="it-IT">
            <a:solidFill>
              <a:schemeClr val="bg1"/>
            </a:solidFill>
          </a:endParaRPr>
        </a:p>
      </dgm:t>
    </dgm:pt>
    <dgm:pt modelId="{CEBDD8EB-234D-471D-AA58-45F55696BF60}" type="sibTrans" cxnId="{4F861628-C850-46E8-82DB-39E1362B2ED6}">
      <dgm:prSet/>
      <dgm:spPr/>
      <dgm:t>
        <a:bodyPr/>
        <a:lstStyle/>
        <a:p>
          <a:endParaRPr lang="it-IT">
            <a:solidFill>
              <a:schemeClr val="bg1"/>
            </a:solidFill>
          </a:endParaRPr>
        </a:p>
      </dgm:t>
    </dgm:pt>
    <dgm:pt modelId="{B1E60CD1-2B27-4028-8A33-C9D40D3C2D2F}">
      <dgm:prSet phldrT="[Testo]"/>
      <dgm:spPr/>
      <dgm:t>
        <a:bodyPr/>
        <a:lstStyle/>
        <a:p>
          <a:r>
            <a:rPr lang="en-US" dirty="0" smtClean="0">
              <a:solidFill>
                <a:schemeClr val="bg1"/>
              </a:solidFill>
            </a:rPr>
            <a:t>Analysis of results for the nine research questions</a:t>
          </a:r>
          <a:endParaRPr lang="it-IT" dirty="0">
            <a:solidFill>
              <a:schemeClr val="bg1"/>
            </a:solidFill>
          </a:endParaRPr>
        </a:p>
      </dgm:t>
    </dgm:pt>
    <dgm:pt modelId="{39153407-8A08-445A-90DB-75C1E85263AC}" type="parTrans" cxnId="{93CA70A5-9BFA-4F8A-AC95-789E505FD41D}">
      <dgm:prSet/>
      <dgm:spPr/>
      <dgm:t>
        <a:bodyPr/>
        <a:lstStyle/>
        <a:p>
          <a:endParaRPr lang="it-IT">
            <a:solidFill>
              <a:schemeClr val="bg1"/>
            </a:solidFill>
          </a:endParaRPr>
        </a:p>
      </dgm:t>
    </dgm:pt>
    <dgm:pt modelId="{6EED0428-93D7-487D-9234-0833161A1E1E}" type="sibTrans" cxnId="{93CA70A5-9BFA-4F8A-AC95-789E505FD41D}">
      <dgm:prSet/>
      <dgm:spPr/>
      <dgm:t>
        <a:bodyPr/>
        <a:lstStyle/>
        <a:p>
          <a:endParaRPr lang="it-IT">
            <a:solidFill>
              <a:schemeClr val="bg1"/>
            </a:solidFill>
          </a:endParaRPr>
        </a:p>
      </dgm:t>
    </dgm:pt>
    <dgm:pt modelId="{E80A7285-888A-4903-9AD3-DC5E2C3BA9D1}">
      <dgm:prSet/>
      <dgm:spPr/>
      <dgm:t>
        <a:bodyPr/>
        <a:lstStyle/>
        <a:p>
          <a:r>
            <a:rPr lang="en-US" dirty="0" smtClean="0">
              <a:solidFill>
                <a:schemeClr val="bg1"/>
              </a:solidFill>
            </a:rPr>
            <a:t>Submission of the questionnaire</a:t>
          </a:r>
          <a:endParaRPr lang="it-IT" dirty="0">
            <a:solidFill>
              <a:schemeClr val="bg1"/>
            </a:solidFill>
          </a:endParaRPr>
        </a:p>
      </dgm:t>
    </dgm:pt>
    <dgm:pt modelId="{D965134A-C492-47B0-9454-1441B3289FED}" type="parTrans" cxnId="{08BA5B8E-1B0C-459C-B53C-B76A32CE3653}">
      <dgm:prSet/>
      <dgm:spPr/>
      <dgm:t>
        <a:bodyPr/>
        <a:lstStyle/>
        <a:p>
          <a:endParaRPr lang="it-IT">
            <a:solidFill>
              <a:schemeClr val="bg1"/>
            </a:solidFill>
          </a:endParaRPr>
        </a:p>
      </dgm:t>
    </dgm:pt>
    <dgm:pt modelId="{4F9B22EA-AF45-4D7A-9E10-D874B6605D5F}" type="sibTrans" cxnId="{08BA5B8E-1B0C-459C-B53C-B76A32CE3653}">
      <dgm:prSet/>
      <dgm:spPr/>
      <dgm:t>
        <a:bodyPr/>
        <a:lstStyle/>
        <a:p>
          <a:endParaRPr lang="it-IT">
            <a:solidFill>
              <a:schemeClr val="bg1"/>
            </a:solidFill>
          </a:endParaRPr>
        </a:p>
      </dgm:t>
    </dgm:pt>
    <dgm:pt modelId="{6D7265CC-4DC4-40DC-BE1F-AB5EB914A755}">
      <dgm:prSet/>
      <dgm:spPr/>
      <dgm:t>
        <a:bodyPr/>
        <a:lstStyle/>
        <a:p>
          <a:r>
            <a:rPr lang="en-US" dirty="0" smtClean="0">
              <a:solidFill>
                <a:schemeClr val="bg1"/>
              </a:solidFill>
            </a:rPr>
            <a:t>Design and elaboration of questionnaires</a:t>
          </a:r>
          <a:endParaRPr lang="it-IT" dirty="0">
            <a:solidFill>
              <a:schemeClr val="bg1"/>
            </a:solidFill>
          </a:endParaRPr>
        </a:p>
      </dgm:t>
    </dgm:pt>
    <dgm:pt modelId="{BAC384A3-F3AD-47BF-BB1A-0088122FEFE4}" type="parTrans" cxnId="{8308A491-EF8E-4BDC-A680-8C6717B4324D}">
      <dgm:prSet/>
      <dgm:spPr/>
      <dgm:t>
        <a:bodyPr/>
        <a:lstStyle/>
        <a:p>
          <a:endParaRPr lang="it-IT">
            <a:solidFill>
              <a:schemeClr val="bg1"/>
            </a:solidFill>
          </a:endParaRPr>
        </a:p>
      </dgm:t>
    </dgm:pt>
    <dgm:pt modelId="{B5A7FB63-6335-4EC8-8187-CDA140302A0A}" type="sibTrans" cxnId="{8308A491-EF8E-4BDC-A680-8C6717B4324D}">
      <dgm:prSet/>
      <dgm:spPr/>
      <dgm:t>
        <a:bodyPr/>
        <a:lstStyle/>
        <a:p>
          <a:endParaRPr lang="it-IT">
            <a:solidFill>
              <a:schemeClr val="bg1"/>
            </a:solidFill>
          </a:endParaRPr>
        </a:p>
      </dgm:t>
    </dgm:pt>
    <dgm:pt modelId="{09C90EAF-6DCD-4B35-8F73-8E2FA8065194}">
      <dgm:prSet/>
      <dgm:spPr>
        <a:solidFill>
          <a:schemeClr val="bg2">
            <a:lumMod val="50000"/>
          </a:schemeClr>
        </a:solidFill>
      </dgm:spPr>
      <dgm:t>
        <a:bodyPr/>
        <a:lstStyle/>
        <a:p>
          <a:r>
            <a:rPr lang="en-US" dirty="0" smtClean="0">
              <a:solidFill>
                <a:schemeClr val="bg1"/>
              </a:solidFill>
            </a:rPr>
            <a:t>Identify suitable PCP cases according to a defined check-list </a:t>
          </a:r>
          <a:endParaRPr lang="it-IT" dirty="0">
            <a:solidFill>
              <a:schemeClr val="bg1"/>
            </a:solidFill>
          </a:endParaRPr>
        </a:p>
      </dgm:t>
    </dgm:pt>
    <dgm:pt modelId="{9208D854-C05D-4A13-A625-C7F157D66D0C}" type="parTrans" cxnId="{A3027B91-0DF8-408D-A8F5-0C0075BAA329}">
      <dgm:prSet/>
      <dgm:spPr/>
      <dgm:t>
        <a:bodyPr/>
        <a:lstStyle/>
        <a:p>
          <a:endParaRPr lang="it-IT">
            <a:solidFill>
              <a:schemeClr val="bg1"/>
            </a:solidFill>
          </a:endParaRPr>
        </a:p>
      </dgm:t>
    </dgm:pt>
    <dgm:pt modelId="{1684E895-E810-40EF-A70F-331CD603CB39}" type="sibTrans" cxnId="{A3027B91-0DF8-408D-A8F5-0C0075BAA329}">
      <dgm:prSet/>
      <dgm:spPr/>
      <dgm:t>
        <a:bodyPr/>
        <a:lstStyle/>
        <a:p>
          <a:endParaRPr lang="it-IT">
            <a:solidFill>
              <a:schemeClr val="bg1"/>
            </a:solidFill>
          </a:endParaRPr>
        </a:p>
      </dgm:t>
    </dgm:pt>
    <dgm:pt modelId="{43521483-7E07-4992-AB9E-86D8573956A5}">
      <dgm:prSet/>
      <dgm:spPr/>
      <dgm:t>
        <a:bodyPr/>
        <a:lstStyle/>
        <a:p>
          <a:r>
            <a:rPr lang="en-US" dirty="0" smtClean="0">
              <a:solidFill>
                <a:schemeClr val="bg1"/>
              </a:solidFill>
            </a:rPr>
            <a:t>Characterize control groups and identify suitable cases</a:t>
          </a:r>
          <a:endParaRPr lang="it-IT" dirty="0">
            <a:solidFill>
              <a:schemeClr val="bg1"/>
            </a:solidFill>
          </a:endParaRPr>
        </a:p>
      </dgm:t>
    </dgm:pt>
    <dgm:pt modelId="{B9AD5438-8714-4C8F-BBF4-BBBD21A2FFBA}" type="parTrans" cxnId="{2A59A55E-D104-4F19-8CF0-B5ACF38A5FAB}">
      <dgm:prSet/>
      <dgm:spPr/>
      <dgm:t>
        <a:bodyPr/>
        <a:lstStyle/>
        <a:p>
          <a:endParaRPr lang="it-IT">
            <a:solidFill>
              <a:schemeClr val="bg1"/>
            </a:solidFill>
          </a:endParaRPr>
        </a:p>
      </dgm:t>
    </dgm:pt>
    <dgm:pt modelId="{7A1A91D2-ACFE-4F5B-A6D7-9B9F9F8F9F7C}" type="sibTrans" cxnId="{2A59A55E-D104-4F19-8CF0-B5ACF38A5FAB}">
      <dgm:prSet/>
      <dgm:spPr/>
      <dgm:t>
        <a:bodyPr/>
        <a:lstStyle/>
        <a:p>
          <a:endParaRPr lang="it-IT">
            <a:solidFill>
              <a:schemeClr val="bg1"/>
            </a:solidFill>
          </a:endParaRPr>
        </a:p>
      </dgm:t>
    </dgm:pt>
    <dgm:pt modelId="{A9B379B4-45F9-4E4C-B265-0EDF3045931A}" type="pres">
      <dgm:prSet presAssocID="{E9985E45-D08F-4169-9B83-A2316631417F}" presName="Name0" presStyleCnt="0">
        <dgm:presLayoutVars>
          <dgm:chMax val="7"/>
          <dgm:chPref val="7"/>
          <dgm:dir/>
        </dgm:presLayoutVars>
      </dgm:prSet>
      <dgm:spPr/>
      <dgm:t>
        <a:bodyPr/>
        <a:lstStyle/>
        <a:p>
          <a:endParaRPr lang="it-IT"/>
        </a:p>
      </dgm:t>
    </dgm:pt>
    <dgm:pt modelId="{BAEF480E-89EB-453D-A7F2-AF2C13C0E7DA}" type="pres">
      <dgm:prSet presAssocID="{E9985E45-D08F-4169-9B83-A2316631417F}" presName="Name1" presStyleCnt="0"/>
      <dgm:spPr/>
    </dgm:pt>
    <dgm:pt modelId="{602AD9B2-A958-4A16-A303-09E498CBBFC4}" type="pres">
      <dgm:prSet presAssocID="{E9985E45-D08F-4169-9B83-A2316631417F}" presName="cycle" presStyleCnt="0"/>
      <dgm:spPr/>
    </dgm:pt>
    <dgm:pt modelId="{368F2889-DC4D-4EF8-94DC-F030200DCA40}" type="pres">
      <dgm:prSet presAssocID="{E9985E45-D08F-4169-9B83-A2316631417F}" presName="srcNode" presStyleLbl="node1" presStyleIdx="0" presStyleCnt="6"/>
      <dgm:spPr/>
    </dgm:pt>
    <dgm:pt modelId="{EC671ECB-EFD2-46BC-85C3-3F191EE7281F}" type="pres">
      <dgm:prSet presAssocID="{E9985E45-D08F-4169-9B83-A2316631417F}" presName="conn" presStyleLbl="parChTrans1D2" presStyleIdx="0" presStyleCnt="1"/>
      <dgm:spPr/>
      <dgm:t>
        <a:bodyPr/>
        <a:lstStyle/>
        <a:p>
          <a:endParaRPr lang="it-IT"/>
        </a:p>
      </dgm:t>
    </dgm:pt>
    <dgm:pt modelId="{AB5ECA18-F337-4DF6-BA4D-C55D5A1FA9BD}" type="pres">
      <dgm:prSet presAssocID="{E9985E45-D08F-4169-9B83-A2316631417F}" presName="extraNode" presStyleLbl="node1" presStyleIdx="0" presStyleCnt="6"/>
      <dgm:spPr/>
    </dgm:pt>
    <dgm:pt modelId="{CDFAD925-6B02-4D5C-A876-94DB7E0AE6AD}" type="pres">
      <dgm:prSet presAssocID="{E9985E45-D08F-4169-9B83-A2316631417F}" presName="dstNode" presStyleLbl="node1" presStyleIdx="0" presStyleCnt="6"/>
      <dgm:spPr/>
    </dgm:pt>
    <dgm:pt modelId="{72D2329C-0C2B-4B04-85AD-13B504A10CDA}" type="pres">
      <dgm:prSet presAssocID="{09C90EAF-6DCD-4B35-8F73-8E2FA8065194}" presName="text_1" presStyleLbl="node1" presStyleIdx="0" presStyleCnt="6">
        <dgm:presLayoutVars>
          <dgm:bulletEnabled val="1"/>
        </dgm:presLayoutVars>
      </dgm:prSet>
      <dgm:spPr/>
      <dgm:t>
        <a:bodyPr/>
        <a:lstStyle/>
        <a:p>
          <a:endParaRPr lang="it-IT"/>
        </a:p>
      </dgm:t>
    </dgm:pt>
    <dgm:pt modelId="{5018BE69-FBF8-4DB8-BA5C-41D5E1182A39}" type="pres">
      <dgm:prSet presAssocID="{09C90EAF-6DCD-4B35-8F73-8E2FA8065194}" presName="accent_1" presStyleCnt="0"/>
      <dgm:spPr/>
    </dgm:pt>
    <dgm:pt modelId="{67C29839-8B5F-4AD8-BB36-685F0C6E9D80}" type="pres">
      <dgm:prSet presAssocID="{09C90EAF-6DCD-4B35-8F73-8E2FA8065194}" presName="accentRepeatNode" presStyleLbl="solidFgAcc1" presStyleIdx="0" presStyleCnt="6"/>
      <dgm:spPr/>
    </dgm:pt>
    <dgm:pt modelId="{4B16402F-23DB-438F-BF91-9DA8F1D0B680}" type="pres">
      <dgm:prSet presAssocID="{43521483-7E07-4992-AB9E-86D8573956A5}" presName="text_2" presStyleLbl="node1" presStyleIdx="1" presStyleCnt="6">
        <dgm:presLayoutVars>
          <dgm:bulletEnabled val="1"/>
        </dgm:presLayoutVars>
      </dgm:prSet>
      <dgm:spPr/>
      <dgm:t>
        <a:bodyPr/>
        <a:lstStyle/>
        <a:p>
          <a:endParaRPr lang="it-IT"/>
        </a:p>
      </dgm:t>
    </dgm:pt>
    <dgm:pt modelId="{8BFBD19F-3336-4433-A102-9F69A02744CF}" type="pres">
      <dgm:prSet presAssocID="{43521483-7E07-4992-AB9E-86D8573956A5}" presName="accent_2" presStyleCnt="0"/>
      <dgm:spPr/>
    </dgm:pt>
    <dgm:pt modelId="{2370A95E-9836-46CC-B38E-95D7F0B00544}" type="pres">
      <dgm:prSet presAssocID="{43521483-7E07-4992-AB9E-86D8573956A5}" presName="accentRepeatNode" presStyleLbl="solidFgAcc1" presStyleIdx="1" presStyleCnt="6"/>
      <dgm:spPr/>
    </dgm:pt>
    <dgm:pt modelId="{00F4EDC5-DFAE-4B81-A8B6-388E6431A09E}" type="pres">
      <dgm:prSet presAssocID="{6D7265CC-4DC4-40DC-BE1F-AB5EB914A755}" presName="text_3" presStyleLbl="node1" presStyleIdx="2" presStyleCnt="6">
        <dgm:presLayoutVars>
          <dgm:bulletEnabled val="1"/>
        </dgm:presLayoutVars>
      </dgm:prSet>
      <dgm:spPr/>
      <dgm:t>
        <a:bodyPr/>
        <a:lstStyle/>
        <a:p>
          <a:endParaRPr lang="it-IT"/>
        </a:p>
      </dgm:t>
    </dgm:pt>
    <dgm:pt modelId="{95373B34-445A-46B2-9450-F0261BD06571}" type="pres">
      <dgm:prSet presAssocID="{6D7265CC-4DC4-40DC-BE1F-AB5EB914A755}" presName="accent_3" presStyleCnt="0"/>
      <dgm:spPr/>
    </dgm:pt>
    <dgm:pt modelId="{9E52ED34-BC27-4264-867F-CEF06B0BA23E}" type="pres">
      <dgm:prSet presAssocID="{6D7265CC-4DC4-40DC-BE1F-AB5EB914A755}" presName="accentRepeatNode" presStyleLbl="solidFgAcc1" presStyleIdx="2" presStyleCnt="6"/>
      <dgm:spPr/>
    </dgm:pt>
    <dgm:pt modelId="{A8E6A700-DF18-4AA8-8B77-0CAAC41EA47A}" type="pres">
      <dgm:prSet presAssocID="{E80A7285-888A-4903-9AD3-DC5E2C3BA9D1}" presName="text_4" presStyleLbl="node1" presStyleIdx="3" presStyleCnt="6">
        <dgm:presLayoutVars>
          <dgm:bulletEnabled val="1"/>
        </dgm:presLayoutVars>
      </dgm:prSet>
      <dgm:spPr/>
      <dgm:t>
        <a:bodyPr/>
        <a:lstStyle/>
        <a:p>
          <a:endParaRPr lang="it-IT"/>
        </a:p>
      </dgm:t>
    </dgm:pt>
    <dgm:pt modelId="{B223752E-A7FF-4811-AA4A-1FEE7191A356}" type="pres">
      <dgm:prSet presAssocID="{E80A7285-888A-4903-9AD3-DC5E2C3BA9D1}" presName="accent_4" presStyleCnt="0"/>
      <dgm:spPr/>
    </dgm:pt>
    <dgm:pt modelId="{80978671-896D-4C8F-9F2D-4FE4A9C22E3A}" type="pres">
      <dgm:prSet presAssocID="{E80A7285-888A-4903-9AD3-DC5E2C3BA9D1}" presName="accentRepeatNode" presStyleLbl="solidFgAcc1" presStyleIdx="3" presStyleCnt="6"/>
      <dgm:spPr/>
    </dgm:pt>
    <dgm:pt modelId="{7B63CB59-3F81-4387-9CFC-BD101852D63B}" type="pres">
      <dgm:prSet presAssocID="{4D3B94A4-3FA9-46EA-B4E5-9115E376C2EF}" presName="text_5" presStyleLbl="node1" presStyleIdx="4" presStyleCnt="6">
        <dgm:presLayoutVars>
          <dgm:bulletEnabled val="1"/>
        </dgm:presLayoutVars>
      </dgm:prSet>
      <dgm:spPr/>
      <dgm:t>
        <a:bodyPr/>
        <a:lstStyle/>
        <a:p>
          <a:endParaRPr lang="it-IT"/>
        </a:p>
      </dgm:t>
    </dgm:pt>
    <dgm:pt modelId="{C5E785B0-42F7-4E18-B5C9-EEADDC063025}" type="pres">
      <dgm:prSet presAssocID="{4D3B94A4-3FA9-46EA-B4E5-9115E376C2EF}" presName="accent_5" presStyleCnt="0"/>
      <dgm:spPr/>
    </dgm:pt>
    <dgm:pt modelId="{0E7CA653-8A76-42FF-99F8-E4DD4113A82C}" type="pres">
      <dgm:prSet presAssocID="{4D3B94A4-3FA9-46EA-B4E5-9115E376C2EF}" presName="accentRepeatNode" presStyleLbl="solidFgAcc1" presStyleIdx="4" presStyleCnt="6"/>
      <dgm:spPr/>
    </dgm:pt>
    <dgm:pt modelId="{70C1C050-02BE-40F4-B7EF-C1CF23420201}" type="pres">
      <dgm:prSet presAssocID="{B1E60CD1-2B27-4028-8A33-C9D40D3C2D2F}" presName="text_6" presStyleLbl="node1" presStyleIdx="5" presStyleCnt="6">
        <dgm:presLayoutVars>
          <dgm:bulletEnabled val="1"/>
        </dgm:presLayoutVars>
      </dgm:prSet>
      <dgm:spPr/>
      <dgm:t>
        <a:bodyPr/>
        <a:lstStyle/>
        <a:p>
          <a:endParaRPr lang="it-IT"/>
        </a:p>
      </dgm:t>
    </dgm:pt>
    <dgm:pt modelId="{C7BDAF0A-FE1D-4294-B1AD-01797A541522}" type="pres">
      <dgm:prSet presAssocID="{B1E60CD1-2B27-4028-8A33-C9D40D3C2D2F}" presName="accent_6" presStyleCnt="0"/>
      <dgm:spPr/>
    </dgm:pt>
    <dgm:pt modelId="{FE44090F-D877-4077-8D4F-28B16AFF2F9E}" type="pres">
      <dgm:prSet presAssocID="{B1E60CD1-2B27-4028-8A33-C9D40D3C2D2F}" presName="accentRepeatNode" presStyleLbl="solidFgAcc1" presStyleIdx="5" presStyleCnt="6"/>
      <dgm:spPr/>
    </dgm:pt>
  </dgm:ptLst>
  <dgm:cxnLst>
    <dgm:cxn modelId="{B1FF5A3D-70CE-49E2-8415-D0C5AFD36BC7}" type="presOf" srcId="{1684E895-E810-40EF-A70F-331CD603CB39}" destId="{EC671ECB-EFD2-46BC-85C3-3F191EE7281F}" srcOrd="0" destOrd="0" presId="urn:microsoft.com/office/officeart/2008/layout/VerticalCurvedList"/>
    <dgm:cxn modelId="{93CA70A5-9BFA-4F8A-AC95-789E505FD41D}" srcId="{E9985E45-D08F-4169-9B83-A2316631417F}" destId="{B1E60CD1-2B27-4028-8A33-C9D40D3C2D2F}" srcOrd="5" destOrd="0" parTransId="{39153407-8A08-445A-90DB-75C1E85263AC}" sibTransId="{6EED0428-93D7-487D-9234-0833161A1E1E}"/>
    <dgm:cxn modelId="{8308A491-EF8E-4BDC-A680-8C6717B4324D}" srcId="{E9985E45-D08F-4169-9B83-A2316631417F}" destId="{6D7265CC-4DC4-40DC-BE1F-AB5EB914A755}" srcOrd="2" destOrd="0" parTransId="{BAC384A3-F3AD-47BF-BB1A-0088122FEFE4}" sibTransId="{B5A7FB63-6335-4EC8-8187-CDA140302A0A}"/>
    <dgm:cxn modelId="{1686B6EA-7F6F-41E4-9AC5-E15A9DA3DBA6}" type="presOf" srcId="{09C90EAF-6DCD-4B35-8F73-8E2FA8065194}" destId="{72D2329C-0C2B-4B04-85AD-13B504A10CDA}" srcOrd="0" destOrd="0" presId="urn:microsoft.com/office/officeart/2008/layout/VerticalCurvedList"/>
    <dgm:cxn modelId="{A3027B91-0DF8-408D-A8F5-0C0075BAA329}" srcId="{E9985E45-D08F-4169-9B83-A2316631417F}" destId="{09C90EAF-6DCD-4B35-8F73-8E2FA8065194}" srcOrd="0" destOrd="0" parTransId="{9208D854-C05D-4A13-A625-C7F157D66D0C}" sibTransId="{1684E895-E810-40EF-A70F-331CD603CB39}"/>
    <dgm:cxn modelId="{8DA53173-5A00-4296-9EAB-3EC316D8F7DB}" type="presOf" srcId="{E9985E45-D08F-4169-9B83-A2316631417F}" destId="{A9B379B4-45F9-4E4C-B265-0EDF3045931A}" srcOrd="0" destOrd="0" presId="urn:microsoft.com/office/officeart/2008/layout/VerticalCurvedList"/>
    <dgm:cxn modelId="{9A608E25-3E39-490B-8FB2-3E76E7474753}" type="presOf" srcId="{43521483-7E07-4992-AB9E-86D8573956A5}" destId="{4B16402F-23DB-438F-BF91-9DA8F1D0B680}" srcOrd="0" destOrd="0" presId="urn:microsoft.com/office/officeart/2008/layout/VerticalCurvedList"/>
    <dgm:cxn modelId="{6FFC21E5-4E29-425C-944A-8E5447D1EA13}" type="presOf" srcId="{B1E60CD1-2B27-4028-8A33-C9D40D3C2D2F}" destId="{70C1C050-02BE-40F4-B7EF-C1CF23420201}" srcOrd="0" destOrd="0" presId="urn:microsoft.com/office/officeart/2008/layout/VerticalCurvedList"/>
    <dgm:cxn modelId="{779683FC-65E2-4853-B470-561EFD9B9FA1}" type="presOf" srcId="{E80A7285-888A-4903-9AD3-DC5E2C3BA9D1}" destId="{A8E6A700-DF18-4AA8-8B77-0CAAC41EA47A}" srcOrd="0" destOrd="0" presId="urn:microsoft.com/office/officeart/2008/layout/VerticalCurvedList"/>
    <dgm:cxn modelId="{4F861628-C850-46E8-82DB-39E1362B2ED6}" srcId="{E9985E45-D08F-4169-9B83-A2316631417F}" destId="{4D3B94A4-3FA9-46EA-B4E5-9115E376C2EF}" srcOrd="4" destOrd="0" parTransId="{AE93D3CA-FED8-4F8B-A8C0-237CA7BBD595}" sibTransId="{CEBDD8EB-234D-471D-AA58-45F55696BF60}"/>
    <dgm:cxn modelId="{509D12A9-16CB-45FF-9515-30E59A59DAB5}" type="presOf" srcId="{4D3B94A4-3FA9-46EA-B4E5-9115E376C2EF}" destId="{7B63CB59-3F81-4387-9CFC-BD101852D63B}" srcOrd="0" destOrd="0" presId="urn:microsoft.com/office/officeart/2008/layout/VerticalCurvedList"/>
    <dgm:cxn modelId="{08BA5B8E-1B0C-459C-B53C-B76A32CE3653}" srcId="{E9985E45-D08F-4169-9B83-A2316631417F}" destId="{E80A7285-888A-4903-9AD3-DC5E2C3BA9D1}" srcOrd="3" destOrd="0" parTransId="{D965134A-C492-47B0-9454-1441B3289FED}" sibTransId="{4F9B22EA-AF45-4D7A-9E10-D874B6605D5F}"/>
    <dgm:cxn modelId="{FE579887-FB8E-417F-9BC8-C1364C5CB443}" type="presOf" srcId="{6D7265CC-4DC4-40DC-BE1F-AB5EB914A755}" destId="{00F4EDC5-DFAE-4B81-A8B6-388E6431A09E}" srcOrd="0" destOrd="0" presId="urn:microsoft.com/office/officeart/2008/layout/VerticalCurvedList"/>
    <dgm:cxn modelId="{2A59A55E-D104-4F19-8CF0-B5ACF38A5FAB}" srcId="{E9985E45-D08F-4169-9B83-A2316631417F}" destId="{43521483-7E07-4992-AB9E-86D8573956A5}" srcOrd="1" destOrd="0" parTransId="{B9AD5438-8714-4C8F-BBF4-BBBD21A2FFBA}" sibTransId="{7A1A91D2-ACFE-4F5B-A6D7-9B9F9F8F9F7C}"/>
    <dgm:cxn modelId="{0CDF0647-F677-4666-83ED-1677E0ED2F23}" type="presParOf" srcId="{A9B379B4-45F9-4E4C-B265-0EDF3045931A}" destId="{BAEF480E-89EB-453D-A7F2-AF2C13C0E7DA}" srcOrd="0" destOrd="0" presId="urn:microsoft.com/office/officeart/2008/layout/VerticalCurvedList"/>
    <dgm:cxn modelId="{4435FAB7-8D0C-47F0-AB3D-AF3336DE2BDD}" type="presParOf" srcId="{BAEF480E-89EB-453D-A7F2-AF2C13C0E7DA}" destId="{602AD9B2-A958-4A16-A303-09E498CBBFC4}" srcOrd="0" destOrd="0" presId="urn:microsoft.com/office/officeart/2008/layout/VerticalCurvedList"/>
    <dgm:cxn modelId="{E47213D3-C868-4C0C-9C85-0E62A2E1AD76}" type="presParOf" srcId="{602AD9B2-A958-4A16-A303-09E498CBBFC4}" destId="{368F2889-DC4D-4EF8-94DC-F030200DCA40}" srcOrd="0" destOrd="0" presId="urn:microsoft.com/office/officeart/2008/layout/VerticalCurvedList"/>
    <dgm:cxn modelId="{3AC12619-0360-4955-9E43-1087B5292EEE}" type="presParOf" srcId="{602AD9B2-A958-4A16-A303-09E498CBBFC4}" destId="{EC671ECB-EFD2-46BC-85C3-3F191EE7281F}" srcOrd="1" destOrd="0" presId="urn:microsoft.com/office/officeart/2008/layout/VerticalCurvedList"/>
    <dgm:cxn modelId="{14B8EBF5-59A0-40BE-A1C7-0E76C534BB67}" type="presParOf" srcId="{602AD9B2-A958-4A16-A303-09E498CBBFC4}" destId="{AB5ECA18-F337-4DF6-BA4D-C55D5A1FA9BD}" srcOrd="2" destOrd="0" presId="urn:microsoft.com/office/officeart/2008/layout/VerticalCurvedList"/>
    <dgm:cxn modelId="{09804D2B-CF62-44F5-BDCA-F573DB45B05D}" type="presParOf" srcId="{602AD9B2-A958-4A16-A303-09E498CBBFC4}" destId="{CDFAD925-6B02-4D5C-A876-94DB7E0AE6AD}" srcOrd="3" destOrd="0" presId="urn:microsoft.com/office/officeart/2008/layout/VerticalCurvedList"/>
    <dgm:cxn modelId="{BCB14049-498F-433B-B7A4-821A2D7F8AF4}" type="presParOf" srcId="{BAEF480E-89EB-453D-A7F2-AF2C13C0E7DA}" destId="{72D2329C-0C2B-4B04-85AD-13B504A10CDA}" srcOrd="1" destOrd="0" presId="urn:microsoft.com/office/officeart/2008/layout/VerticalCurvedList"/>
    <dgm:cxn modelId="{6C0F85C3-4732-477A-BE8A-B1B7F751266E}" type="presParOf" srcId="{BAEF480E-89EB-453D-A7F2-AF2C13C0E7DA}" destId="{5018BE69-FBF8-4DB8-BA5C-41D5E1182A39}" srcOrd="2" destOrd="0" presId="urn:microsoft.com/office/officeart/2008/layout/VerticalCurvedList"/>
    <dgm:cxn modelId="{58D5135D-40A1-4412-9FA6-057D153EAB1D}" type="presParOf" srcId="{5018BE69-FBF8-4DB8-BA5C-41D5E1182A39}" destId="{67C29839-8B5F-4AD8-BB36-685F0C6E9D80}" srcOrd="0" destOrd="0" presId="urn:microsoft.com/office/officeart/2008/layout/VerticalCurvedList"/>
    <dgm:cxn modelId="{F4D45A4D-443C-4638-BB0B-65FBE0D45BCD}" type="presParOf" srcId="{BAEF480E-89EB-453D-A7F2-AF2C13C0E7DA}" destId="{4B16402F-23DB-438F-BF91-9DA8F1D0B680}" srcOrd="3" destOrd="0" presId="urn:microsoft.com/office/officeart/2008/layout/VerticalCurvedList"/>
    <dgm:cxn modelId="{3565810E-752C-4F9F-B359-32D492C566D3}" type="presParOf" srcId="{BAEF480E-89EB-453D-A7F2-AF2C13C0E7DA}" destId="{8BFBD19F-3336-4433-A102-9F69A02744CF}" srcOrd="4" destOrd="0" presId="urn:microsoft.com/office/officeart/2008/layout/VerticalCurvedList"/>
    <dgm:cxn modelId="{5D51DA31-13F3-403E-8BCE-638A262AF497}" type="presParOf" srcId="{8BFBD19F-3336-4433-A102-9F69A02744CF}" destId="{2370A95E-9836-46CC-B38E-95D7F0B00544}" srcOrd="0" destOrd="0" presId="urn:microsoft.com/office/officeart/2008/layout/VerticalCurvedList"/>
    <dgm:cxn modelId="{4A68B483-95FE-46A8-8D71-4FD03BA93100}" type="presParOf" srcId="{BAEF480E-89EB-453D-A7F2-AF2C13C0E7DA}" destId="{00F4EDC5-DFAE-4B81-A8B6-388E6431A09E}" srcOrd="5" destOrd="0" presId="urn:microsoft.com/office/officeart/2008/layout/VerticalCurvedList"/>
    <dgm:cxn modelId="{A163DEF2-E5AA-476A-9F15-043A8B520E27}" type="presParOf" srcId="{BAEF480E-89EB-453D-A7F2-AF2C13C0E7DA}" destId="{95373B34-445A-46B2-9450-F0261BD06571}" srcOrd="6" destOrd="0" presId="urn:microsoft.com/office/officeart/2008/layout/VerticalCurvedList"/>
    <dgm:cxn modelId="{E73F8CA1-56D8-4395-B539-BF2C5112403F}" type="presParOf" srcId="{95373B34-445A-46B2-9450-F0261BD06571}" destId="{9E52ED34-BC27-4264-867F-CEF06B0BA23E}" srcOrd="0" destOrd="0" presId="urn:microsoft.com/office/officeart/2008/layout/VerticalCurvedList"/>
    <dgm:cxn modelId="{1FA5AD67-C63F-4419-8388-3C9111F6F387}" type="presParOf" srcId="{BAEF480E-89EB-453D-A7F2-AF2C13C0E7DA}" destId="{A8E6A700-DF18-4AA8-8B77-0CAAC41EA47A}" srcOrd="7" destOrd="0" presId="urn:microsoft.com/office/officeart/2008/layout/VerticalCurvedList"/>
    <dgm:cxn modelId="{C5F65A91-E55E-42BC-B07D-E2BAB3BAB613}" type="presParOf" srcId="{BAEF480E-89EB-453D-A7F2-AF2C13C0E7DA}" destId="{B223752E-A7FF-4811-AA4A-1FEE7191A356}" srcOrd="8" destOrd="0" presId="urn:microsoft.com/office/officeart/2008/layout/VerticalCurvedList"/>
    <dgm:cxn modelId="{45F13826-5C19-4F32-B2ED-CD5B68535BCF}" type="presParOf" srcId="{B223752E-A7FF-4811-AA4A-1FEE7191A356}" destId="{80978671-896D-4C8F-9F2D-4FE4A9C22E3A}" srcOrd="0" destOrd="0" presId="urn:microsoft.com/office/officeart/2008/layout/VerticalCurvedList"/>
    <dgm:cxn modelId="{AFC6E3F2-988B-4DD3-98E8-7DDC71B510EB}" type="presParOf" srcId="{BAEF480E-89EB-453D-A7F2-AF2C13C0E7DA}" destId="{7B63CB59-3F81-4387-9CFC-BD101852D63B}" srcOrd="9" destOrd="0" presId="urn:microsoft.com/office/officeart/2008/layout/VerticalCurvedList"/>
    <dgm:cxn modelId="{60542BBE-0849-4914-92BB-542675B6215E}" type="presParOf" srcId="{BAEF480E-89EB-453D-A7F2-AF2C13C0E7DA}" destId="{C5E785B0-42F7-4E18-B5C9-EEADDC063025}" srcOrd="10" destOrd="0" presId="urn:microsoft.com/office/officeart/2008/layout/VerticalCurvedList"/>
    <dgm:cxn modelId="{4F042DC4-12FC-4278-B461-242002047C9C}" type="presParOf" srcId="{C5E785B0-42F7-4E18-B5C9-EEADDC063025}" destId="{0E7CA653-8A76-42FF-99F8-E4DD4113A82C}" srcOrd="0" destOrd="0" presId="urn:microsoft.com/office/officeart/2008/layout/VerticalCurvedList"/>
    <dgm:cxn modelId="{FC2E8E1D-E2DE-4AD4-B87A-988D59B22693}" type="presParOf" srcId="{BAEF480E-89EB-453D-A7F2-AF2C13C0E7DA}" destId="{70C1C050-02BE-40F4-B7EF-C1CF23420201}" srcOrd="11" destOrd="0" presId="urn:microsoft.com/office/officeart/2008/layout/VerticalCurvedList"/>
    <dgm:cxn modelId="{543BF98E-3DAA-4DF4-B056-E6B755234B0D}" type="presParOf" srcId="{BAEF480E-89EB-453D-A7F2-AF2C13C0E7DA}" destId="{C7BDAF0A-FE1D-4294-B1AD-01797A541522}" srcOrd="12" destOrd="0" presId="urn:microsoft.com/office/officeart/2008/layout/VerticalCurvedList"/>
    <dgm:cxn modelId="{0AF4B31F-F473-4E4E-9567-60579C4BC5A8}" type="presParOf" srcId="{C7BDAF0A-FE1D-4294-B1AD-01797A541522}" destId="{FE44090F-D877-4077-8D4F-28B16AFF2F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985E45-D08F-4169-9B83-A231663141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D3B94A4-3FA9-46EA-B4E5-9115E376C2EF}">
      <dgm:prSet phldrT="[Testo]"/>
      <dgm:spPr/>
      <dgm:t>
        <a:bodyPr/>
        <a:lstStyle/>
        <a:p>
          <a:r>
            <a:rPr lang="en-US" dirty="0" smtClean="0">
              <a:solidFill>
                <a:schemeClr val="bg1"/>
              </a:solidFill>
            </a:rPr>
            <a:t>Follow-up</a:t>
          </a:r>
          <a:endParaRPr lang="it-IT" dirty="0">
            <a:solidFill>
              <a:schemeClr val="bg1"/>
            </a:solidFill>
          </a:endParaRPr>
        </a:p>
      </dgm:t>
    </dgm:pt>
    <dgm:pt modelId="{AE93D3CA-FED8-4F8B-A8C0-237CA7BBD595}" type="parTrans" cxnId="{4F861628-C850-46E8-82DB-39E1362B2ED6}">
      <dgm:prSet/>
      <dgm:spPr/>
      <dgm:t>
        <a:bodyPr/>
        <a:lstStyle/>
        <a:p>
          <a:endParaRPr lang="it-IT">
            <a:solidFill>
              <a:schemeClr val="bg1"/>
            </a:solidFill>
          </a:endParaRPr>
        </a:p>
      </dgm:t>
    </dgm:pt>
    <dgm:pt modelId="{CEBDD8EB-234D-471D-AA58-45F55696BF60}" type="sibTrans" cxnId="{4F861628-C850-46E8-82DB-39E1362B2ED6}">
      <dgm:prSet/>
      <dgm:spPr/>
      <dgm:t>
        <a:bodyPr/>
        <a:lstStyle/>
        <a:p>
          <a:endParaRPr lang="it-IT">
            <a:solidFill>
              <a:schemeClr val="bg1"/>
            </a:solidFill>
          </a:endParaRPr>
        </a:p>
      </dgm:t>
    </dgm:pt>
    <dgm:pt modelId="{B1E60CD1-2B27-4028-8A33-C9D40D3C2D2F}">
      <dgm:prSet phldrT="[Testo]"/>
      <dgm:spPr/>
      <dgm:t>
        <a:bodyPr/>
        <a:lstStyle/>
        <a:p>
          <a:r>
            <a:rPr lang="en-US" dirty="0" smtClean="0">
              <a:solidFill>
                <a:schemeClr val="bg1"/>
              </a:solidFill>
            </a:rPr>
            <a:t>Analysis of results for the nine research questions</a:t>
          </a:r>
          <a:endParaRPr lang="it-IT" dirty="0">
            <a:solidFill>
              <a:schemeClr val="bg1"/>
            </a:solidFill>
          </a:endParaRPr>
        </a:p>
      </dgm:t>
    </dgm:pt>
    <dgm:pt modelId="{39153407-8A08-445A-90DB-75C1E85263AC}" type="parTrans" cxnId="{93CA70A5-9BFA-4F8A-AC95-789E505FD41D}">
      <dgm:prSet/>
      <dgm:spPr/>
      <dgm:t>
        <a:bodyPr/>
        <a:lstStyle/>
        <a:p>
          <a:endParaRPr lang="it-IT">
            <a:solidFill>
              <a:schemeClr val="bg1"/>
            </a:solidFill>
          </a:endParaRPr>
        </a:p>
      </dgm:t>
    </dgm:pt>
    <dgm:pt modelId="{6EED0428-93D7-487D-9234-0833161A1E1E}" type="sibTrans" cxnId="{93CA70A5-9BFA-4F8A-AC95-789E505FD41D}">
      <dgm:prSet/>
      <dgm:spPr/>
      <dgm:t>
        <a:bodyPr/>
        <a:lstStyle/>
        <a:p>
          <a:endParaRPr lang="it-IT">
            <a:solidFill>
              <a:schemeClr val="bg1"/>
            </a:solidFill>
          </a:endParaRPr>
        </a:p>
      </dgm:t>
    </dgm:pt>
    <dgm:pt modelId="{E80A7285-888A-4903-9AD3-DC5E2C3BA9D1}">
      <dgm:prSet/>
      <dgm:spPr/>
      <dgm:t>
        <a:bodyPr/>
        <a:lstStyle/>
        <a:p>
          <a:r>
            <a:rPr lang="en-US" dirty="0" smtClean="0">
              <a:solidFill>
                <a:schemeClr val="bg1"/>
              </a:solidFill>
            </a:rPr>
            <a:t>Submission of the questionnaire</a:t>
          </a:r>
          <a:endParaRPr lang="it-IT" dirty="0">
            <a:solidFill>
              <a:schemeClr val="bg1"/>
            </a:solidFill>
          </a:endParaRPr>
        </a:p>
      </dgm:t>
    </dgm:pt>
    <dgm:pt modelId="{D965134A-C492-47B0-9454-1441B3289FED}" type="parTrans" cxnId="{08BA5B8E-1B0C-459C-B53C-B76A32CE3653}">
      <dgm:prSet/>
      <dgm:spPr/>
      <dgm:t>
        <a:bodyPr/>
        <a:lstStyle/>
        <a:p>
          <a:endParaRPr lang="it-IT">
            <a:solidFill>
              <a:schemeClr val="bg1"/>
            </a:solidFill>
          </a:endParaRPr>
        </a:p>
      </dgm:t>
    </dgm:pt>
    <dgm:pt modelId="{4F9B22EA-AF45-4D7A-9E10-D874B6605D5F}" type="sibTrans" cxnId="{08BA5B8E-1B0C-459C-B53C-B76A32CE3653}">
      <dgm:prSet/>
      <dgm:spPr/>
      <dgm:t>
        <a:bodyPr/>
        <a:lstStyle/>
        <a:p>
          <a:endParaRPr lang="it-IT">
            <a:solidFill>
              <a:schemeClr val="bg1"/>
            </a:solidFill>
          </a:endParaRPr>
        </a:p>
      </dgm:t>
    </dgm:pt>
    <dgm:pt modelId="{6D7265CC-4DC4-40DC-BE1F-AB5EB914A755}">
      <dgm:prSet/>
      <dgm:spPr/>
      <dgm:t>
        <a:bodyPr/>
        <a:lstStyle/>
        <a:p>
          <a:r>
            <a:rPr lang="en-US" dirty="0" smtClean="0">
              <a:solidFill>
                <a:schemeClr val="bg1"/>
              </a:solidFill>
            </a:rPr>
            <a:t>Design and elaboration of questionnaires</a:t>
          </a:r>
          <a:endParaRPr lang="it-IT" dirty="0">
            <a:solidFill>
              <a:schemeClr val="bg1"/>
            </a:solidFill>
          </a:endParaRPr>
        </a:p>
      </dgm:t>
    </dgm:pt>
    <dgm:pt modelId="{BAC384A3-F3AD-47BF-BB1A-0088122FEFE4}" type="parTrans" cxnId="{8308A491-EF8E-4BDC-A680-8C6717B4324D}">
      <dgm:prSet/>
      <dgm:spPr/>
      <dgm:t>
        <a:bodyPr/>
        <a:lstStyle/>
        <a:p>
          <a:endParaRPr lang="it-IT">
            <a:solidFill>
              <a:schemeClr val="bg1"/>
            </a:solidFill>
          </a:endParaRPr>
        </a:p>
      </dgm:t>
    </dgm:pt>
    <dgm:pt modelId="{B5A7FB63-6335-4EC8-8187-CDA140302A0A}" type="sibTrans" cxnId="{8308A491-EF8E-4BDC-A680-8C6717B4324D}">
      <dgm:prSet/>
      <dgm:spPr/>
      <dgm:t>
        <a:bodyPr/>
        <a:lstStyle/>
        <a:p>
          <a:endParaRPr lang="it-IT">
            <a:solidFill>
              <a:schemeClr val="bg1"/>
            </a:solidFill>
          </a:endParaRPr>
        </a:p>
      </dgm:t>
    </dgm:pt>
    <dgm:pt modelId="{09C90EAF-6DCD-4B35-8F73-8E2FA8065194}">
      <dgm:prSet/>
      <dgm:spPr/>
      <dgm:t>
        <a:bodyPr/>
        <a:lstStyle/>
        <a:p>
          <a:r>
            <a:rPr lang="en-US" dirty="0" smtClean="0">
              <a:solidFill>
                <a:schemeClr val="bg1"/>
              </a:solidFill>
            </a:rPr>
            <a:t>Identify suitable PCP cases according to a defined check-list </a:t>
          </a:r>
          <a:endParaRPr lang="it-IT" dirty="0">
            <a:solidFill>
              <a:schemeClr val="bg1"/>
            </a:solidFill>
          </a:endParaRPr>
        </a:p>
      </dgm:t>
    </dgm:pt>
    <dgm:pt modelId="{9208D854-C05D-4A13-A625-C7F157D66D0C}" type="parTrans" cxnId="{A3027B91-0DF8-408D-A8F5-0C0075BAA329}">
      <dgm:prSet/>
      <dgm:spPr/>
      <dgm:t>
        <a:bodyPr/>
        <a:lstStyle/>
        <a:p>
          <a:endParaRPr lang="it-IT">
            <a:solidFill>
              <a:schemeClr val="bg1"/>
            </a:solidFill>
          </a:endParaRPr>
        </a:p>
      </dgm:t>
    </dgm:pt>
    <dgm:pt modelId="{1684E895-E810-40EF-A70F-331CD603CB39}" type="sibTrans" cxnId="{A3027B91-0DF8-408D-A8F5-0C0075BAA329}">
      <dgm:prSet/>
      <dgm:spPr/>
      <dgm:t>
        <a:bodyPr/>
        <a:lstStyle/>
        <a:p>
          <a:endParaRPr lang="it-IT">
            <a:solidFill>
              <a:schemeClr val="bg1"/>
            </a:solidFill>
          </a:endParaRPr>
        </a:p>
      </dgm:t>
    </dgm:pt>
    <dgm:pt modelId="{43521483-7E07-4992-AB9E-86D8573956A5}">
      <dgm:prSet/>
      <dgm:spPr>
        <a:solidFill>
          <a:schemeClr val="accent2"/>
        </a:solidFill>
      </dgm:spPr>
      <dgm:t>
        <a:bodyPr/>
        <a:lstStyle/>
        <a:p>
          <a:r>
            <a:rPr lang="en-US" dirty="0" smtClean="0">
              <a:solidFill>
                <a:schemeClr val="bg1"/>
              </a:solidFill>
            </a:rPr>
            <a:t>Characterize control groups and identify suitable cases</a:t>
          </a:r>
          <a:endParaRPr lang="it-IT" dirty="0">
            <a:solidFill>
              <a:schemeClr val="bg1"/>
            </a:solidFill>
          </a:endParaRPr>
        </a:p>
      </dgm:t>
    </dgm:pt>
    <dgm:pt modelId="{B9AD5438-8714-4C8F-BBF4-BBBD21A2FFBA}" type="parTrans" cxnId="{2A59A55E-D104-4F19-8CF0-B5ACF38A5FAB}">
      <dgm:prSet/>
      <dgm:spPr/>
      <dgm:t>
        <a:bodyPr/>
        <a:lstStyle/>
        <a:p>
          <a:endParaRPr lang="it-IT">
            <a:solidFill>
              <a:schemeClr val="bg1"/>
            </a:solidFill>
          </a:endParaRPr>
        </a:p>
      </dgm:t>
    </dgm:pt>
    <dgm:pt modelId="{7A1A91D2-ACFE-4F5B-A6D7-9B9F9F8F9F7C}" type="sibTrans" cxnId="{2A59A55E-D104-4F19-8CF0-B5ACF38A5FAB}">
      <dgm:prSet/>
      <dgm:spPr/>
      <dgm:t>
        <a:bodyPr/>
        <a:lstStyle/>
        <a:p>
          <a:endParaRPr lang="it-IT">
            <a:solidFill>
              <a:schemeClr val="bg1"/>
            </a:solidFill>
          </a:endParaRPr>
        </a:p>
      </dgm:t>
    </dgm:pt>
    <dgm:pt modelId="{A9B379B4-45F9-4E4C-B265-0EDF3045931A}" type="pres">
      <dgm:prSet presAssocID="{E9985E45-D08F-4169-9B83-A2316631417F}" presName="Name0" presStyleCnt="0">
        <dgm:presLayoutVars>
          <dgm:chMax val="7"/>
          <dgm:chPref val="7"/>
          <dgm:dir/>
        </dgm:presLayoutVars>
      </dgm:prSet>
      <dgm:spPr/>
      <dgm:t>
        <a:bodyPr/>
        <a:lstStyle/>
        <a:p>
          <a:endParaRPr lang="it-IT"/>
        </a:p>
      </dgm:t>
    </dgm:pt>
    <dgm:pt modelId="{BAEF480E-89EB-453D-A7F2-AF2C13C0E7DA}" type="pres">
      <dgm:prSet presAssocID="{E9985E45-D08F-4169-9B83-A2316631417F}" presName="Name1" presStyleCnt="0"/>
      <dgm:spPr/>
    </dgm:pt>
    <dgm:pt modelId="{602AD9B2-A958-4A16-A303-09E498CBBFC4}" type="pres">
      <dgm:prSet presAssocID="{E9985E45-D08F-4169-9B83-A2316631417F}" presName="cycle" presStyleCnt="0"/>
      <dgm:spPr/>
    </dgm:pt>
    <dgm:pt modelId="{368F2889-DC4D-4EF8-94DC-F030200DCA40}" type="pres">
      <dgm:prSet presAssocID="{E9985E45-D08F-4169-9B83-A2316631417F}" presName="srcNode" presStyleLbl="node1" presStyleIdx="0" presStyleCnt="6"/>
      <dgm:spPr/>
    </dgm:pt>
    <dgm:pt modelId="{EC671ECB-EFD2-46BC-85C3-3F191EE7281F}" type="pres">
      <dgm:prSet presAssocID="{E9985E45-D08F-4169-9B83-A2316631417F}" presName="conn" presStyleLbl="parChTrans1D2" presStyleIdx="0" presStyleCnt="1"/>
      <dgm:spPr/>
      <dgm:t>
        <a:bodyPr/>
        <a:lstStyle/>
        <a:p>
          <a:endParaRPr lang="it-IT"/>
        </a:p>
      </dgm:t>
    </dgm:pt>
    <dgm:pt modelId="{AB5ECA18-F337-4DF6-BA4D-C55D5A1FA9BD}" type="pres">
      <dgm:prSet presAssocID="{E9985E45-D08F-4169-9B83-A2316631417F}" presName="extraNode" presStyleLbl="node1" presStyleIdx="0" presStyleCnt="6"/>
      <dgm:spPr/>
    </dgm:pt>
    <dgm:pt modelId="{CDFAD925-6B02-4D5C-A876-94DB7E0AE6AD}" type="pres">
      <dgm:prSet presAssocID="{E9985E45-D08F-4169-9B83-A2316631417F}" presName="dstNode" presStyleLbl="node1" presStyleIdx="0" presStyleCnt="6"/>
      <dgm:spPr/>
    </dgm:pt>
    <dgm:pt modelId="{72D2329C-0C2B-4B04-85AD-13B504A10CDA}" type="pres">
      <dgm:prSet presAssocID="{09C90EAF-6DCD-4B35-8F73-8E2FA8065194}" presName="text_1" presStyleLbl="node1" presStyleIdx="0" presStyleCnt="6">
        <dgm:presLayoutVars>
          <dgm:bulletEnabled val="1"/>
        </dgm:presLayoutVars>
      </dgm:prSet>
      <dgm:spPr/>
      <dgm:t>
        <a:bodyPr/>
        <a:lstStyle/>
        <a:p>
          <a:endParaRPr lang="it-IT"/>
        </a:p>
      </dgm:t>
    </dgm:pt>
    <dgm:pt modelId="{5018BE69-FBF8-4DB8-BA5C-41D5E1182A39}" type="pres">
      <dgm:prSet presAssocID="{09C90EAF-6DCD-4B35-8F73-8E2FA8065194}" presName="accent_1" presStyleCnt="0"/>
      <dgm:spPr/>
    </dgm:pt>
    <dgm:pt modelId="{67C29839-8B5F-4AD8-BB36-685F0C6E9D80}" type="pres">
      <dgm:prSet presAssocID="{09C90EAF-6DCD-4B35-8F73-8E2FA8065194}" presName="accentRepeatNode" presStyleLbl="solidFgAcc1" presStyleIdx="0" presStyleCnt="6"/>
      <dgm:spPr/>
    </dgm:pt>
    <dgm:pt modelId="{4B16402F-23DB-438F-BF91-9DA8F1D0B680}" type="pres">
      <dgm:prSet presAssocID="{43521483-7E07-4992-AB9E-86D8573956A5}" presName="text_2" presStyleLbl="node1" presStyleIdx="1" presStyleCnt="6">
        <dgm:presLayoutVars>
          <dgm:bulletEnabled val="1"/>
        </dgm:presLayoutVars>
      </dgm:prSet>
      <dgm:spPr/>
      <dgm:t>
        <a:bodyPr/>
        <a:lstStyle/>
        <a:p>
          <a:endParaRPr lang="it-IT"/>
        </a:p>
      </dgm:t>
    </dgm:pt>
    <dgm:pt modelId="{8BFBD19F-3336-4433-A102-9F69A02744CF}" type="pres">
      <dgm:prSet presAssocID="{43521483-7E07-4992-AB9E-86D8573956A5}" presName="accent_2" presStyleCnt="0"/>
      <dgm:spPr/>
    </dgm:pt>
    <dgm:pt modelId="{2370A95E-9836-46CC-B38E-95D7F0B00544}" type="pres">
      <dgm:prSet presAssocID="{43521483-7E07-4992-AB9E-86D8573956A5}" presName="accentRepeatNode" presStyleLbl="solidFgAcc1" presStyleIdx="1" presStyleCnt="6"/>
      <dgm:spPr/>
    </dgm:pt>
    <dgm:pt modelId="{00F4EDC5-DFAE-4B81-A8B6-388E6431A09E}" type="pres">
      <dgm:prSet presAssocID="{6D7265CC-4DC4-40DC-BE1F-AB5EB914A755}" presName="text_3" presStyleLbl="node1" presStyleIdx="2" presStyleCnt="6">
        <dgm:presLayoutVars>
          <dgm:bulletEnabled val="1"/>
        </dgm:presLayoutVars>
      </dgm:prSet>
      <dgm:spPr/>
      <dgm:t>
        <a:bodyPr/>
        <a:lstStyle/>
        <a:p>
          <a:endParaRPr lang="it-IT"/>
        </a:p>
      </dgm:t>
    </dgm:pt>
    <dgm:pt modelId="{95373B34-445A-46B2-9450-F0261BD06571}" type="pres">
      <dgm:prSet presAssocID="{6D7265CC-4DC4-40DC-BE1F-AB5EB914A755}" presName="accent_3" presStyleCnt="0"/>
      <dgm:spPr/>
    </dgm:pt>
    <dgm:pt modelId="{9E52ED34-BC27-4264-867F-CEF06B0BA23E}" type="pres">
      <dgm:prSet presAssocID="{6D7265CC-4DC4-40DC-BE1F-AB5EB914A755}" presName="accentRepeatNode" presStyleLbl="solidFgAcc1" presStyleIdx="2" presStyleCnt="6"/>
      <dgm:spPr/>
    </dgm:pt>
    <dgm:pt modelId="{A8E6A700-DF18-4AA8-8B77-0CAAC41EA47A}" type="pres">
      <dgm:prSet presAssocID="{E80A7285-888A-4903-9AD3-DC5E2C3BA9D1}" presName="text_4" presStyleLbl="node1" presStyleIdx="3" presStyleCnt="6">
        <dgm:presLayoutVars>
          <dgm:bulletEnabled val="1"/>
        </dgm:presLayoutVars>
      </dgm:prSet>
      <dgm:spPr/>
      <dgm:t>
        <a:bodyPr/>
        <a:lstStyle/>
        <a:p>
          <a:endParaRPr lang="it-IT"/>
        </a:p>
      </dgm:t>
    </dgm:pt>
    <dgm:pt modelId="{B223752E-A7FF-4811-AA4A-1FEE7191A356}" type="pres">
      <dgm:prSet presAssocID="{E80A7285-888A-4903-9AD3-DC5E2C3BA9D1}" presName="accent_4" presStyleCnt="0"/>
      <dgm:spPr/>
    </dgm:pt>
    <dgm:pt modelId="{80978671-896D-4C8F-9F2D-4FE4A9C22E3A}" type="pres">
      <dgm:prSet presAssocID="{E80A7285-888A-4903-9AD3-DC5E2C3BA9D1}" presName="accentRepeatNode" presStyleLbl="solidFgAcc1" presStyleIdx="3" presStyleCnt="6"/>
      <dgm:spPr/>
    </dgm:pt>
    <dgm:pt modelId="{7B63CB59-3F81-4387-9CFC-BD101852D63B}" type="pres">
      <dgm:prSet presAssocID="{4D3B94A4-3FA9-46EA-B4E5-9115E376C2EF}" presName="text_5" presStyleLbl="node1" presStyleIdx="4" presStyleCnt="6">
        <dgm:presLayoutVars>
          <dgm:bulletEnabled val="1"/>
        </dgm:presLayoutVars>
      </dgm:prSet>
      <dgm:spPr/>
      <dgm:t>
        <a:bodyPr/>
        <a:lstStyle/>
        <a:p>
          <a:endParaRPr lang="it-IT"/>
        </a:p>
      </dgm:t>
    </dgm:pt>
    <dgm:pt modelId="{C5E785B0-42F7-4E18-B5C9-EEADDC063025}" type="pres">
      <dgm:prSet presAssocID="{4D3B94A4-3FA9-46EA-B4E5-9115E376C2EF}" presName="accent_5" presStyleCnt="0"/>
      <dgm:spPr/>
    </dgm:pt>
    <dgm:pt modelId="{0E7CA653-8A76-42FF-99F8-E4DD4113A82C}" type="pres">
      <dgm:prSet presAssocID="{4D3B94A4-3FA9-46EA-B4E5-9115E376C2EF}" presName="accentRepeatNode" presStyleLbl="solidFgAcc1" presStyleIdx="4" presStyleCnt="6"/>
      <dgm:spPr/>
    </dgm:pt>
    <dgm:pt modelId="{70C1C050-02BE-40F4-B7EF-C1CF23420201}" type="pres">
      <dgm:prSet presAssocID="{B1E60CD1-2B27-4028-8A33-C9D40D3C2D2F}" presName="text_6" presStyleLbl="node1" presStyleIdx="5" presStyleCnt="6">
        <dgm:presLayoutVars>
          <dgm:bulletEnabled val="1"/>
        </dgm:presLayoutVars>
      </dgm:prSet>
      <dgm:spPr/>
      <dgm:t>
        <a:bodyPr/>
        <a:lstStyle/>
        <a:p>
          <a:endParaRPr lang="it-IT"/>
        </a:p>
      </dgm:t>
    </dgm:pt>
    <dgm:pt modelId="{C7BDAF0A-FE1D-4294-B1AD-01797A541522}" type="pres">
      <dgm:prSet presAssocID="{B1E60CD1-2B27-4028-8A33-C9D40D3C2D2F}" presName="accent_6" presStyleCnt="0"/>
      <dgm:spPr/>
    </dgm:pt>
    <dgm:pt modelId="{FE44090F-D877-4077-8D4F-28B16AFF2F9E}" type="pres">
      <dgm:prSet presAssocID="{B1E60CD1-2B27-4028-8A33-C9D40D3C2D2F}" presName="accentRepeatNode" presStyleLbl="solidFgAcc1" presStyleIdx="5" presStyleCnt="6"/>
      <dgm:spPr/>
    </dgm:pt>
  </dgm:ptLst>
  <dgm:cxnLst>
    <dgm:cxn modelId="{695F6828-5943-4504-9DD6-FD5B74440A65}" type="presOf" srcId="{6D7265CC-4DC4-40DC-BE1F-AB5EB914A755}" destId="{00F4EDC5-DFAE-4B81-A8B6-388E6431A09E}" srcOrd="0" destOrd="0" presId="urn:microsoft.com/office/officeart/2008/layout/VerticalCurvedList"/>
    <dgm:cxn modelId="{2A59A55E-D104-4F19-8CF0-B5ACF38A5FAB}" srcId="{E9985E45-D08F-4169-9B83-A2316631417F}" destId="{43521483-7E07-4992-AB9E-86D8573956A5}" srcOrd="1" destOrd="0" parTransId="{B9AD5438-8714-4C8F-BBF4-BBBD21A2FFBA}" sibTransId="{7A1A91D2-ACFE-4F5B-A6D7-9B9F9F8F9F7C}"/>
    <dgm:cxn modelId="{D9EA3618-7FED-4476-ABC7-13DAFAC77E87}" type="presOf" srcId="{4D3B94A4-3FA9-46EA-B4E5-9115E376C2EF}" destId="{7B63CB59-3F81-4387-9CFC-BD101852D63B}" srcOrd="0" destOrd="0" presId="urn:microsoft.com/office/officeart/2008/layout/VerticalCurvedList"/>
    <dgm:cxn modelId="{F22FAB6B-02FD-41F3-A78B-202E01F791C3}" type="presOf" srcId="{B1E60CD1-2B27-4028-8A33-C9D40D3C2D2F}" destId="{70C1C050-02BE-40F4-B7EF-C1CF23420201}" srcOrd="0" destOrd="0" presId="urn:microsoft.com/office/officeart/2008/layout/VerticalCurvedList"/>
    <dgm:cxn modelId="{4F861628-C850-46E8-82DB-39E1362B2ED6}" srcId="{E9985E45-D08F-4169-9B83-A2316631417F}" destId="{4D3B94A4-3FA9-46EA-B4E5-9115E376C2EF}" srcOrd="4" destOrd="0" parTransId="{AE93D3CA-FED8-4F8B-A8C0-237CA7BBD595}" sibTransId="{CEBDD8EB-234D-471D-AA58-45F55696BF60}"/>
    <dgm:cxn modelId="{8308A491-EF8E-4BDC-A680-8C6717B4324D}" srcId="{E9985E45-D08F-4169-9B83-A2316631417F}" destId="{6D7265CC-4DC4-40DC-BE1F-AB5EB914A755}" srcOrd="2" destOrd="0" parTransId="{BAC384A3-F3AD-47BF-BB1A-0088122FEFE4}" sibTransId="{B5A7FB63-6335-4EC8-8187-CDA140302A0A}"/>
    <dgm:cxn modelId="{3236644E-3B6B-47BF-AFD7-F85A1180DCE9}" type="presOf" srcId="{43521483-7E07-4992-AB9E-86D8573956A5}" destId="{4B16402F-23DB-438F-BF91-9DA8F1D0B680}" srcOrd="0" destOrd="0" presId="urn:microsoft.com/office/officeart/2008/layout/VerticalCurvedList"/>
    <dgm:cxn modelId="{41CE4E98-17B2-43C8-A415-05F76107217E}" type="presOf" srcId="{E9985E45-D08F-4169-9B83-A2316631417F}" destId="{A9B379B4-45F9-4E4C-B265-0EDF3045931A}" srcOrd="0" destOrd="0" presId="urn:microsoft.com/office/officeart/2008/layout/VerticalCurvedList"/>
    <dgm:cxn modelId="{1E7CEB83-345E-4CCB-AD0E-4FEE14346327}" type="presOf" srcId="{E80A7285-888A-4903-9AD3-DC5E2C3BA9D1}" destId="{A8E6A700-DF18-4AA8-8B77-0CAAC41EA47A}" srcOrd="0" destOrd="0" presId="urn:microsoft.com/office/officeart/2008/layout/VerticalCurvedList"/>
    <dgm:cxn modelId="{08BA5B8E-1B0C-459C-B53C-B76A32CE3653}" srcId="{E9985E45-D08F-4169-9B83-A2316631417F}" destId="{E80A7285-888A-4903-9AD3-DC5E2C3BA9D1}" srcOrd="3" destOrd="0" parTransId="{D965134A-C492-47B0-9454-1441B3289FED}" sibTransId="{4F9B22EA-AF45-4D7A-9E10-D874B6605D5F}"/>
    <dgm:cxn modelId="{8B07E9B3-DC8C-460C-B56C-48C8FDA6A158}" type="presOf" srcId="{1684E895-E810-40EF-A70F-331CD603CB39}" destId="{EC671ECB-EFD2-46BC-85C3-3F191EE7281F}" srcOrd="0" destOrd="0" presId="urn:microsoft.com/office/officeart/2008/layout/VerticalCurvedList"/>
    <dgm:cxn modelId="{1DAD0FC5-C81B-4402-A670-F48A259B09AC}" type="presOf" srcId="{09C90EAF-6DCD-4B35-8F73-8E2FA8065194}" destId="{72D2329C-0C2B-4B04-85AD-13B504A10CDA}" srcOrd="0" destOrd="0" presId="urn:microsoft.com/office/officeart/2008/layout/VerticalCurvedList"/>
    <dgm:cxn modelId="{93CA70A5-9BFA-4F8A-AC95-789E505FD41D}" srcId="{E9985E45-D08F-4169-9B83-A2316631417F}" destId="{B1E60CD1-2B27-4028-8A33-C9D40D3C2D2F}" srcOrd="5" destOrd="0" parTransId="{39153407-8A08-445A-90DB-75C1E85263AC}" sibTransId="{6EED0428-93D7-487D-9234-0833161A1E1E}"/>
    <dgm:cxn modelId="{A3027B91-0DF8-408D-A8F5-0C0075BAA329}" srcId="{E9985E45-D08F-4169-9B83-A2316631417F}" destId="{09C90EAF-6DCD-4B35-8F73-8E2FA8065194}" srcOrd="0" destOrd="0" parTransId="{9208D854-C05D-4A13-A625-C7F157D66D0C}" sibTransId="{1684E895-E810-40EF-A70F-331CD603CB39}"/>
    <dgm:cxn modelId="{A8F5E557-F701-497B-B869-E272AD3EA12E}" type="presParOf" srcId="{A9B379B4-45F9-4E4C-B265-0EDF3045931A}" destId="{BAEF480E-89EB-453D-A7F2-AF2C13C0E7DA}" srcOrd="0" destOrd="0" presId="urn:microsoft.com/office/officeart/2008/layout/VerticalCurvedList"/>
    <dgm:cxn modelId="{D6594326-07C4-4E09-B8E4-6FA446598B25}" type="presParOf" srcId="{BAEF480E-89EB-453D-A7F2-AF2C13C0E7DA}" destId="{602AD9B2-A958-4A16-A303-09E498CBBFC4}" srcOrd="0" destOrd="0" presId="urn:microsoft.com/office/officeart/2008/layout/VerticalCurvedList"/>
    <dgm:cxn modelId="{5EB9A877-0172-40AE-ABBA-B23BC2E44411}" type="presParOf" srcId="{602AD9B2-A958-4A16-A303-09E498CBBFC4}" destId="{368F2889-DC4D-4EF8-94DC-F030200DCA40}" srcOrd="0" destOrd="0" presId="urn:microsoft.com/office/officeart/2008/layout/VerticalCurvedList"/>
    <dgm:cxn modelId="{B3B1588B-6741-415D-89AF-197926A55592}" type="presParOf" srcId="{602AD9B2-A958-4A16-A303-09E498CBBFC4}" destId="{EC671ECB-EFD2-46BC-85C3-3F191EE7281F}" srcOrd="1" destOrd="0" presId="urn:microsoft.com/office/officeart/2008/layout/VerticalCurvedList"/>
    <dgm:cxn modelId="{7C137BF0-4A09-4024-9BAA-2E8B292A816D}" type="presParOf" srcId="{602AD9B2-A958-4A16-A303-09E498CBBFC4}" destId="{AB5ECA18-F337-4DF6-BA4D-C55D5A1FA9BD}" srcOrd="2" destOrd="0" presId="urn:microsoft.com/office/officeart/2008/layout/VerticalCurvedList"/>
    <dgm:cxn modelId="{037045E9-4262-4AFD-BB7D-1710D26B2F2D}" type="presParOf" srcId="{602AD9B2-A958-4A16-A303-09E498CBBFC4}" destId="{CDFAD925-6B02-4D5C-A876-94DB7E0AE6AD}" srcOrd="3" destOrd="0" presId="urn:microsoft.com/office/officeart/2008/layout/VerticalCurvedList"/>
    <dgm:cxn modelId="{EDED6BE8-2FAE-49F0-94DD-A47F66BF9919}" type="presParOf" srcId="{BAEF480E-89EB-453D-A7F2-AF2C13C0E7DA}" destId="{72D2329C-0C2B-4B04-85AD-13B504A10CDA}" srcOrd="1" destOrd="0" presId="urn:microsoft.com/office/officeart/2008/layout/VerticalCurvedList"/>
    <dgm:cxn modelId="{22420F0F-2289-4298-8980-F0C67D20C0D6}" type="presParOf" srcId="{BAEF480E-89EB-453D-A7F2-AF2C13C0E7DA}" destId="{5018BE69-FBF8-4DB8-BA5C-41D5E1182A39}" srcOrd="2" destOrd="0" presId="urn:microsoft.com/office/officeart/2008/layout/VerticalCurvedList"/>
    <dgm:cxn modelId="{24AD4B0C-441E-4092-80A7-A07C8933CF8D}" type="presParOf" srcId="{5018BE69-FBF8-4DB8-BA5C-41D5E1182A39}" destId="{67C29839-8B5F-4AD8-BB36-685F0C6E9D80}" srcOrd="0" destOrd="0" presId="urn:microsoft.com/office/officeart/2008/layout/VerticalCurvedList"/>
    <dgm:cxn modelId="{6A4C7B59-8D39-4C35-B75C-F4D60D2D62E7}" type="presParOf" srcId="{BAEF480E-89EB-453D-A7F2-AF2C13C0E7DA}" destId="{4B16402F-23DB-438F-BF91-9DA8F1D0B680}" srcOrd="3" destOrd="0" presId="urn:microsoft.com/office/officeart/2008/layout/VerticalCurvedList"/>
    <dgm:cxn modelId="{5D412C9F-EC8C-43F6-9CAD-D0BB63C68CEE}" type="presParOf" srcId="{BAEF480E-89EB-453D-A7F2-AF2C13C0E7DA}" destId="{8BFBD19F-3336-4433-A102-9F69A02744CF}" srcOrd="4" destOrd="0" presId="urn:microsoft.com/office/officeart/2008/layout/VerticalCurvedList"/>
    <dgm:cxn modelId="{172892BE-1B36-4A74-9214-3F17A7B65EED}" type="presParOf" srcId="{8BFBD19F-3336-4433-A102-9F69A02744CF}" destId="{2370A95E-9836-46CC-B38E-95D7F0B00544}" srcOrd="0" destOrd="0" presId="urn:microsoft.com/office/officeart/2008/layout/VerticalCurvedList"/>
    <dgm:cxn modelId="{C28C7AC4-B5FF-49A4-B5EC-127C4DFF1114}" type="presParOf" srcId="{BAEF480E-89EB-453D-A7F2-AF2C13C0E7DA}" destId="{00F4EDC5-DFAE-4B81-A8B6-388E6431A09E}" srcOrd="5" destOrd="0" presId="urn:microsoft.com/office/officeart/2008/layout/VerticalCurvedList"/>
    <dgm:cxn modelId="{94566458-C656-4B31-BF95-F0710DA2E222}" type="presParOf" srcId="{BAEF480E-89EB-453D-A7F2-AF2C13C0E7DA}" destId="{95373B34-445A-46B2-9450-F0261BD06571}" srcOrd="6" destOrd="0" presId="urn:microsoft.com/office/officeart/2008/layout/VerticalCurvedList"/>
    <dgm:cxn modelId="{F945987D-42AA-457A-8DB3-27402052ACCD}" type="presParOf" srcId="{95373B34-445A-46B2-9450-F0261BD06571}" destId="{9E52ED34-BC27-4264-867F-CEF06B0BA23E}" srcOrd="0" destOrd="0" presId="urn:microsoft.com/office/officeart/2008/layout/VerticalCurvedList"/>
    <dgm:cxn modelId="{0771AB22-B0AB-458E-A5FF-248E6AF860F0}" type="presParOf" srcId="{BAEF480E-89EB-453D-A7F2-AF2C13C0E7DA}" destId="{A8E6A700-DF18-4AA8-8B77-0CAAC41EA47A}" srcOrd="7" destOrd="0" presId="urn:microsoft.com/office/officeart/2008/layout/VerticalCurvedList"/>
    <dgm:cxn modelId="{44082F05-53C8-4DA0-9060-D4494A4BD4FD}" type="presParOf" srcId="{BAEF480E-89EB-453D-A7F2-AF2C13C0E7DA}" destId="{B223752E-A7FF-4811-AA4A-1FEE7191A356}" srcOrd="8" destOrd="0" presId="urn:microsoft.com/office/officeart/2008/layout/VerticalCurvedList"/>
    <dgm:cxn modelId="{710DCE19-3E9A-46CD-A766-8A983F9A6788}" type="presParOf" srcId="{B223752E-A7FF-4811-AA4A-1FEE7191A356}" destId="{80978671-896D-4C8F-9F2D-4FE4A9C22E3A}" srcOrd="0" destOrd="0" presId="urn:microsoft.com/office/officeart/2008/layout/VerticalCurvedList"/>
    <dgm:cxn modelId="{E3B24B70-1673-47B0-A30A-C7ED2F67DE05}" type="presParOf" srcId="{BAEF480E-89EB-453D-A7F2-AF2C13C0E7DA}" destId="{7B63CB59-3F81-4387-9CFC-BD101852D63B}" srcOrd="9" destOrd="0" presId="urn:microsoft.com/office/officeart/2008/layout/VerticalCurvedList"/>
    <dgm:cxn modelId="{34C69284-9594-4652-B733-57EDAF98E353}" type="presParOf" srcId="{BAEF480E-89EB-453D-A7F2-AF2C13C0E7DA}" destId="{C5E785B0-42F7-4E18-B5C9-EEADDC063025}" srcOrd="10" destOrd="0" presId="urn:microsoft.com/office/officeart/2008/layout/VerticalCurvedList"/>
    <dgm:cxn modelId="{FE7CDE3F-8663-43D3-8D57-E7C86A35445B}" type="presParOf" srcId="{C5E785B0-42F7-4E18-B5C9-EEADDC063025}" destId="{0E7CA653-8A76-42FF-99F8-E4DD4113A82C}" srcOrd="0" destOrd="0" presId="urn:microsoft.com/office/officeart/2008/layout/VerticalCurvedList"/>
    <dgm:cxn modelId="{EDB4EA95-2068-4324-9941-B345654FE5D5}" type="presParOf" srcId="{BAEF480E-89EB-453D-A7F2-AF2C13C0E7DA}" destId="{70C1C050-02BE-40F4-B7EF-C1CF23420201}" srcOrd="11" destOrd="0" presId="urn:microsoft.com/office/officeart/2008/layout/VerticalCurvedList"/>
    <dgm:cxn modelId="{2744E647-6BCC-4AD7-AD9B-A709F1A964DE}" type="presParOf" srcId="{BAEF480E-89EB-453D-A7F2-AF2C13C0E7DA}" destId="{C7BDAF0A-FE1D-4294-B1AD-01797A541522}" srcOrd="12" destOrd="0" presId="urn:microsoft.com/office/officeart/2008/layout/VerticalCurvedList"/>
    <dgm:cxn modelId="{172F68C2-986E-4035-A563-397A6B6D3309}" type="presParOf" srcId="{C7BDAF0A-FE1D-4294-B1AD-01797A541522}" destId="{FE44090F-D877-4077-8D4F-28B16AFF2F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985E45-D08F-4169-9B83-A231663141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D3B94A4-3FA9-46EA-B4E5-9115E376C2EF}">
      <dgm:prSet phldrT="[Testo]"/>
      <dgm:spPr/>
      <dgm:t>
        <a:bodyPr/>
        <a:lstStyle/>
        <a:p>
          <a:r>
            <a:rPr lang="en-US" dirty="0" smtClean="0">
              <a:solidFill>
                <a:schemeClr val="bg1"/>
              </a:solidFill>
            </a:rPr>
            <a:t>Follow-up</a:t>
          </a:r>
          <a:endParaRPr lang="it-IT" dirty="0">
            <a:solidFill>
              <a:schemeClr val="bg1"/>
            </a:solidFill>
          </a:endParaRPr>
        </a:p>
      </dgm:t>
    </dgm:pt>
    <dgm:pt modelId="{AE93D3CA-FED8-4F8B-A8C0-237CA7BBD595}" type="parTrans" cxnId="{4F861628-C850-46E8-82DB-39E1362B2ED6}">
      <dgm:prSet/>
      <dgm:spPr/>
      <dgm:t>
        <a:bodyPr/>
        <a:lstStyle/>
        <a:p>
          <a:endParaRPr lang="it-IT">
            <a:solidFill>
              <a:schemeClr val="bg1"/>
            </a:solidFill>
          </a:endParaRPr>
        </a:p>
      </dgm:t>
    </dgm:pt>
    <dgm:pt modelId="{CEBDD8EB-234D-471D-AA58-45F55696BF60}" type="sibTrans" cxnId="{4F861628-C850-46E8-82DB-39E1362B2ED6}">
      <dgm:prSet/>
      <dgm:spPr/>
      <dgm:t>
        <a:bodyPr/>
        <a:lstStyle/>
        <a:p>
          <a:endParaRPr lang="it-IT">
            <a:solidFill>
              <a:schemeClr val="bg1"/>
            </a:solidFill>
          </a:endParaRPr>
        </a:p>
      </dgm:t>
    </dgm:pt>
    <dgm:pt modelId="{B1E60CD1-2B27-4028-8A33-C9D40D3C2D2F}">
      <dgm:prSet phldrT="[Testo]"/>
      <dgm:spPr/>
      <dgm:t>
        <a:bodyPr/>
        <a:lstStyle/>
        <a:p>
          <a:r>
            <a:rPr lang="en-US" dirty="0" smtClean="0">
              <a:solidFill>
                <a:schemeClr val="bg1"/>
              </a:solidFill>
            </a:rPr>
            <a:t>Analysis of results for the nine research questions</a:t>
          </a:r>
          <a:endParaRPr lang="it-IT" dirty="0">
            <a:solidFill>
              <a:schemeClr val="bg1"/>
            </a:solidFill>
          </a:endParaRPr>
        </a:p>
      </dgm:t>
    </dgm:pt>
    <dgm:pt modelId="{39153407-8A08-445A-90DB-75C1E85263AC}" type="parTrans" cxnId="{93CA70A5-9BFA-4F8A-AC95-789E505FD41D}">
      <dgm:prSet/>
      <dgm:spPr/>
      <dgm:t>
        <a:bodyPr/>
        <a:lstStyle/>
        <a:p>
          <a:endParaRPr lang="it-IT">
            <a:solidFill>
              <a:schemeClr val="bg1"/>
            </a:solidFill>
          </a:endParaRPr>
        </a:p>
      </dgm:t>
    </dgm:pt>
    <dgm:pt modelId="{6EED0428-93D7-487D-9234-0833161A1E1E}" type="sibTrans" cxnId="{93CA70A5-9BFA-4F8A-AC95-789E505FD41D}">
      <dgm:prSet/>
      <dgm:spPr/>
      <dgm:t>
        <a:bodyPr/>
        <a:lstStyle/>
        <a:p>
          <a:endParaRPr lang="it-IT">
            <a:solidFill>
              <a:schemeClr val="bg1"/>
            </a:solidFill>
          </a:endParaRPr>
        </a:p>
      </dgm:t>
    </dgm:pt>
    <dgm:pt modelId="{E80A7285-888A-4903-9AD3-DC5E2C3BA9D1}">
      <dgm:prSet/>
      <dgm:spPr/>
      <dgm:t>
        <a:bodyPr/>
        <a:lstStyle/>
        <a:p>
          <a:r>
            <a:rPr lang="en-US" dirty="0" smtClean="0">
              <a:solidFill>
                <a:schemeClr val="bg1"/>
              </a:solidFill>
            </a:rPr>
            <a:t>Submission of the questionnaire</a:t>
          </a:r>
          <a:endParaRPr lang="it-IT" dirty="0">
            <a:solidFill>
              <a:schemeClr val="bg1"/>
            </a:solidFill>
          </a:endParaRPr>
        </a:p>
      </dgm:t>
    </dgm:pt>
    <dgm:pt modelId="{D965134A-C492-47B0-9454-1441B3289FED}" type="parTrans" cxnId="{08BA5B8E-1B0C-459C-B53C-B76A32CE3653}">
      <dgm:prSet/>
      <dgm:spPr/>
      <dgm:t>
        <a:bodyPr/>
        <a:lstStyle/>
        <a:p>
          <a:endParaRPr lang="it-IT">
            <a:solidFill>
              <a:schemeClr val="bg1"/>
            </a:solidFill>
          </a:endParaRPr>
        </a:p>
      </dgm:t>
    </dgm:pt>
    <dgm:pt modelId="{4F9B22EA-AF45-4D7A-9E10-D874B6605D5F}" type="sibTrans" cxnId="{08BA5B8E-1B0C-459C-B53C-B76A32CE3653}">
      <dgm:prSet/>
      <dgm:spPr/>
      <dgm:t>
        <a:bodyPr/>
        <a:lstStyle/>
        <a:p>
          <a:endParaRPr lang="it-IT">
            <a:solidFill>
              <a:schemeClr val="bg1"/>
            </a:solidFill>
          </a:endParaRPr>
        </a:p>
      </dgm:t>
    </dgm:pt>
    <dgm:pt modelId="{6D7265CC-4DC4-40DC-BE1F-AB5EB914A755}">
      <dgm:prSet/>
      <dgm:spPr>
        <a:solidFill>
          <a:schemeClr val="accent3"/>
        </a:solidFill>
      </dgm:spPr>
      <dgm:t>
        <a:bodyPr/>
        <a:lstStyle/>
        <a:p>
          <a:r>
            <a:rPr lang="en-US" dirty="0" smtClean="0">
              <a:solidFill>
                <a:schemeClr val="bg1"/>
              </a:solidFill>
            </a:rPr>
            <a:t>Design and elaboration of questionnaires</a:t>
          </a:r>
          <a:endParaRPr lang="it-IT" dirty="0">
            <a:solidFill>
              <a:schemeClr val="bg1"/>
            </a:solidFill>
          </a:endParaRPr>
        </a:p>
      </dgm:t>
    </dgm:pt>
    <dgm:pt modelId="{BAC384A3-F3AD-47BF-BB1A-0088122FEFE4}" type="parTrans" cxnId="{8308A491-EF8E-4BDC-A680-8C6717B4324D}">
      <dgm:prSet/>
      <dgm:spPr/>
      <dgm:t>
        <a:bodyPr/>
        <a:lstStyle/>
        <a:p>
          <a:endParaRPr lang="it-IT">
            <a:solidFill>
              <a:schemeClr val="bg1"/>
            </a:solidFill>
          </a:endParaRPr>
        </a:p>
      </dgm:t>
    </dgm:pt>
    <dgm:pt modelId="{B5A7FB63-6335-4EC8-8187-CDA140302A0A}" type="sibTrans" cxnId="{8308A491-EF8E-4BDC-A680-8C6717B4324D}">
      <dgm:prSet/>
      <dgm:spPr/>
      <dgm:t>
        <a:bodyPr/>
        <a:lstStyle/>
        <a:p>
          <a:endParaRPr lang="it-IT">
            <a:solidFill>
              <a:schemeClr val="bg1"/>
            </a:solidFill>
          </a:endParaRPr>
        </a:p>
      </dgm:t>
    </dgm:pt>
    <dgm:pt modelId="{09C90EAF-6DCD-4B35-8F73-8E2FA8065194}">
      <dgm:prSet/>
      <dgm:spPr/>
      <dgm:t>
        <a:bodyPr/>
        <a:lstStyle/>
        <a:p>
          <a:r>
            <a:rPr lang="en-US" dirty="0" smtClean="0">
              <a:solidFill>
                <a:schemeClr val="bg1"/>
              </a:solidFill>
            </a:rPr>
            <a:t>Identify suitable PCP cases according to a defined check-list </a:t>
          </a:r>
          <a:endParaRPr lang="it-IT" dirty="0">
            <a:solidFill>
              <a:schemeClr val="bg1"/>
            </a:solidFill>
          </a:endParaRPr>
        </a:p>
      </dgm:t>
    </dgm:pt>
    <dgm:pt modelId="{9208D854-C05D-4A13-A625-C7F157D66D0C}" type="parTrans" cxnId="{A3027B91-0DF8-408D-A8F5-0C0075BAA329}">
      <dgm:prSet/>
      <dgm:spPr/>
      <dgm:t>
        <a:bodyPr/>
        <a:lstStyle/>
        <a:p>
          <a:endParaRPr lang="it-IT">
            <a:solidFill>
              <a:schemeClr val="bg1"/>
            </a:solidFill>
          </a:endParaRPr>
        </a:p>
      </dgm:t>
    </dgm:pt>
    <dgm:pt modelId="{1684E895-E810-40EF-A70F-331CD603CB39}" type="sibTrans" cxnId="{A3027B91-0DF8-408D-A8F5-0C0075BAA329}">
      <dgm:prSet/>
      <dgm:spPr/>
      <dgm:t>
        <a:bodyPr/>
        <a:lstStyle/>
        <a:p>
          <a:endParaRPr lang="it-IT">
            <a:solidFill>
              <a:schemeClr val="bg1"/>
            </a:solidFill>
          </a:endParaRPr>
        </a:p>
      </dgm:t>
    </dgm:pt>
    <dgm:pt modelId="{43521483-7E07-4992-AB9E-86D8573956A5}">
      <dgm:prSet/>
      <dgm:spPr>
        <a:solidFill>
          <a:schemeClr val="accent1"/>
        </a:solidFill>
      </dgm:spPr>
      <dgm:t>
        <a:bodyPr/>
        <a:lstStyle/>
        <a:p>
          <a:r>
            <a:rPr lang="en-US" dirty="0" smtClean="0">
              <a:solidFill>
                <a:schemeClr val="bg1"/>
              </a:solidFill>
            </a:rPr>
            <a:t>Characterize control groups and identify suitable cases</a:t>
          </a:r>
          <a:endParaRPr lang="it-IT" dirty="0">
            <a:solidFill>
              <a:schemeClr val="bg1"/>
            </a:solidFill>
          </a:endParaRPr>
        </a:p>
      </dgm:t>
    </dgm:pt>
    <dgm:pt modelId="{B9AD5438-8714-4C8F-BBF4-BBBD21A2FFBA}" type="parTrans" cxnId="{2A59A55E-D104-4F19-8CF0-B5ACF38A5FAB}">
      <dgm:prSet/>
      <dgm:spPr/>
      <dgm:t>
        <a:bodyPr/>
        <a:lstStyle/>
        <a:p>
          <a:endParaRPr lang="it-IT">
            <a:solidFill>
              <a:schemeClr val="bg1"/>
            </a:solidFill>
          </a:endParaRPr>
        </a:p>
      </dgm:t>
    </dgm:pt>
    <dgm:pt modelId="{7A1A91D2-ACFE-4F5B-A6D7-9B9F9F8F9F7C}" type="sibTrans" cxnId="{2A59A55E-D104-4F19-8CF0-B5ACF38A5FAB}">
      <dgm:prSet/>
      <dgm:spPr/>
      <dgm:t>
        <a:bodyPr/>
        <a:lstStyle/>
        <a:p>
          <a:endParaRPr lang="it-IT">
            <a:solidFill>
              <a:schemeClr val="bg1"/>
            </a:solidFill>
          </a:endParaRPr>
        </a:p>
      </dgm:t>
    </dgm:pt>
    <dgm:pt modelId="{A9B379B4-45F9-4E4C-B265-0EDF3045931A}" type="pres">
      <dgm:prSet presAssocID="{E9985E45-D08F-4169-9B83-A2316631417F}" presName="Name0" presStyleCnt="0">
        <dgm:presLayoutVars>
          <dgm:chMax val="7"/>
          <dgm:chPref val="7"/>
          <dgm:dir/>
        </dgm:presLayoutVars>
      </dgm:prSet>
      <dgm:spPr/>
      <dgm:t>
        <a:bodyPr/>
        <a:lstStyle/>
        <a:p>
          <a:endParaRPr lang="it-IT"/>
        </a:p>
      </dgm:t>
    </dgm:pt>
    <dgm:pt modelId="{BAEF480E-89EB-453D-A7F2-AF2C13C0E7DA}" type="pres">
      <dgm:prSet presAssocID="{E9985E45-D08F-4169-9B83-A2316631417F}" presName="Name1" presStyleCnt="0"/>
      <dgm:spPr/>
    </dgm:pt>
    <dgm:pt modelId="{602AD9B2-A958-4A16-A303-09E498CBBFC4}" type="pres">
      <dgm:prSet presAssocID="{E9985E45-D08F-4169-9B83-A2316631417F}" presName="cycle" presStyleCnt="0"/>
      <dgm:spPr/>
    </dgm:pt>
    <dgm:pt modelId="{368F2889-DC4D-4EF8-94DC-F030200DCA40}" type="pres">
      <dgm:prSet presAssocID="{E9985E45-D08F-4169-9B83-A2316631417F}" presName="srcNode" presStyleLbl="node1" presStyleIdx="0" presStyleCnt="6"/>
      <dgm:spPr/>
    </dgm:pt>
    <dgm:pt modelId="{EC671ECB-EFD2-46BC-85C3-3F191EE7281F}" type="pres">
      <dgm:prSet presAssocID="{E9985E45-D08F-4169-9B83-A2316631417F}" presName="conn" presStyleLbl="parChTrans1D2" presStyleIdx="0" presStyleCnt="1"/>
      <dgm:spPr/>
      <dgm:t>
        <a:bodyPr/>
        <a:lstStyle/>
        <a:p>
          <a:endParaRPr lang="it-IT"/>
        </a:p>
      </dgm:t>
    </dgm:pt>
    <dgm:pt modelId="{AB5ECA18-F337-4DF6-BA4D-C55D5A1FA9BD}" type="pres">
      <dgm:prSet presAssocID="{E9985E45-D08F-4169-9B83-A2316631417F}" presName="extraNode" presStyleLbl="node1" presStyleIdx="0" presStyleCnt="6"/>
      <dgm:spPr/>
    </dgm:pt>
    <dgm:pt modelId="{CDFAD925-6B02-4D5C-A876-94DB7E0AE6AD}" type="pres">
      <dgm:prSet presAssocID="{E9985E45-D08F-4169-9B83-A2316631417F}" presName="dstNode" presStyleLbl="node1" presStyleIdx="0" presStyleCnt="6"/>
      <dgm:spPr/>
    </dgm:pt>
    <dgm:pt modelId="{72D2329C-0C2B-4B04-85AD-13B504A10CDA}" type="pres">
      <dgm:prSet presAssocID="{09C90EAF-6DCD-4B35-8F73-8E2FA8065194}" presName="text_1" presStyleLbl="node1" presStyleIdx="0" presStyleCnt="6">
        <dgm:presLayoutVars>
          <dgm:bulletEnabled val="1"/>
        </dgm:presLayoutVars>
      </dgm:prSet>
      <dgm:spPr/>
      <dgm:t>
        <a:bodyPr/>
        <a:lstStyle/>
        <a:p>
          <a:endParaRPr lang="it-IT"/>
        </a:p>
      </dgm:t>
    </dgm:pt>
    <dgm:pt modelId="{5018BE69-FBF8-4DB8-BA5C-41D5E1182A39}" type="pres">
      <dgm:prSet presAssocID="{09C90EAF-6DCD-4B35-8F73-8E2FA8065194}" presName="accent_1" presStyleCnt="0"/>
      <dgm:spPr/>
    </dgm:pt>
    <dgm:pt modelId="{67C29839-8B5F-4AD8-BB36-685F0C6E9D80}" type="pres">
      <dgm:prSet presAssocID="{09C90EAF-6DCD-4B35-8F73-8E2FA8065194}" presName="accentRepeatNode" presStyleLbl="solidFgAcc1" presStyleIdx="0" presStyleCnt="6"/>
      <dgm:spPr/>
    </dgm:pt>
    <dgm:pt modelId="{4B16402F-23DB-438F-BF91-9DA8F1D0B680}" type="pres">
      <dgm:prSet presAssocID="{43521483-7E07-4992-AB9E-86D8573956A5}" presName="text_2" presStyleLbl="node1" presStyleIdx="1" presStyleCnt="6">
        <dgm:presLayoutVars>
          <dgm:bulletEnabled val="1"/>
        </dgm:presLayoutVars>
      </dgm:prSet>
      <dgm:spPr/>
      <dgm:t>
        <a:bodyPr/>
        <a:lstStyle/>
        <a:p>
          <a:endParaRPr lang="it-IT"/>
        </a:p>
      </dgm:t>
    </dgm:pt>
    <dgm:pt modelId="{8BFBD19F-3336-4433-A102-9F69A02744CF}" type="pres">
      <dgm:prSet presAssocID="{43521483-7E07-4992-AB9E-86D8573956A5}" presName="accent_2" presStyleCnt="0"/>
      <dgm:spPr/>
    </dgm:pt>
    <dgm:pt modelId="{2370A95E-9836-46CC-B38E-95D7F0B00544}" type="pres">
      <dgm:prSet presAssocID="{43521483-7E07-4992-AB9E-86D8573956A5}" presName="accentRepeatNode" presStyleLbl="solidFgAcc1" presStyleIdx="1" presStyleCnt="6"/>
      <dgm:spPr/>
    </dgm:pt>
    <dgm:pt modelId="{00F4EDC5-DFAE-4B81-A8B6-388E6431A09E}" type="pres">
      <dgm:prSet presAssocID="{6D7265CC-4DC4-40DC-BE1F-AB5EB914A755}" presName="text_3" presStyleLbl="node1" presStyleIdx="2" presStyleCnt="6">
        <dgm:presLayoutVars>
          <dgm:bulletEnabled val="1"/>
        </dgm:presLayoutVars>
      </dgm:prSet>
      <dgm:spPr/>
      <dgm:t>
        <a:bodyPr/>
        <a:lstStyle/>
        <a:p>
          <a:endParaRPr lang="it-IT"/>
        </a:p>
      </dgm:t>
    </dgm:pt>
    <dgm:pt modelId="{95373B34-445A-46B2-9450-F0261BD06571}" type="pres">
      <dgm:prSet presAssocID="{6D7265CC-4DC4-40DC-BE1F-AB5EB914A755}" presName="accent_3" presStyleCnt="0"/>
      <dgm:spPr/>
    </dgm:pt>
    <dgm:pt modelId="{9E52ED34-BC27-4264-867F-CEF06B0BA23E}" type="pres">
      <dgm:prSet presAssocID="{6D7265CC-4DC4-40DC-BE1F-AB5EB914A755}" presName="accentRepeatNode" presStyleLbl="solidFgAcc1" presStyleIdx="2" presStyleCnt="6"/>
      <dgm:spPr/>
    </dgm:pt>
    <dgm:pt modelId="{A8E6A700-DF18-4AA8-8B77-0CAAC41EA47A}" type="pres">
      <dgm:prSet presAssocID="{E80A7285-888A-4903-9AD3-DC5E2C3BA9D1}" presName="text_4" presStyleLbl="node1" presStyleIdx="3" presStyleCnt="6">
        <dgm:presLayoutVars>
          <dgm:bulletEnabled val="1"/>
        </dgm:presLayoutVars>
      </dgm:prSet>
      <dgm:spPr/>
      <dgm:t>
        <a:bodyPr/>
        <a:lstStyle/>
        <a:p>
          <a:endParaRPr lang="it-IT"/>
        </a:p>
      </dgm:t>
    </dgm:pt>
    <dgm:pt modelId="{B223752E-A7FF-4811-AA4A-1FEE7191A356}" type="pres">
      <dgm:prSet presAssocID="{E80A7285-888A-4903-9AD3-DC5E2C3BA9D1}" presName="accent_4" presStyleCnt="0"/>
      <dgm:spPr/>
    </dgm:pt>
    <dgm:pt modelId="{80978671-896D-4C8F-9F2D-4FE4A9C22E3A}" type="pres">
      <dgm:prSet presAssocID="{E80A7285-888A-4903-9AD3-DC5E2C3BA9D1}" presName="accentRepeatNode" presStyleLbl="solidFgAcc1" presStyleIdx="3" presStyleCnt="6"/>
      <dgm:spPr/>
    </dgm:pt>
    <dgm:pt modelId="{7B63CB59-3F81-4387-9CFC-BD101852D63B}" type="pres">
      <dgm:prSet presAssocID="{4D3B94A4-3FA9-46EA-B4E5-9115E376C2EF}" presName="text_5" presStyleLbl="node1" presStyleIdx="4" presStyleCnt="6">
        <dgm:presLayoutVars>
          <dgm:bulletEnabled val="1"/>
        </dgm:presLayoutVars>
      </dgm:prSet>
      <dgm:spPr/>
      <dgm:t>
        <a:bodyPr/>
        <a:lstStyle/>
        <a:p>
          <a:endParaRPr lang="it-IT"/>
        </a:p>
      </dgm:t>
    </dgm:pt>
    <dgm:pt modelId="{C5E785B0-42F7-4E18-B5C9-EEADDC063025}" type="pres">
      <dgm:prSet presAssocID="{4D3B94A4-3FA9-46EA-B4E5-9115E376C2EF}" presName="accent_5" presStyleCnt="0"/>
      <dgm:spPr/>
    </dgm:pt>
    <dgm:pt modelId="{0E7CA653-8A76-42FF-99F8-E4DD4113A82C}" type="pres">
      <dgm:prSet presAssocID="{4D3B94A4-3FA9-46EA-B4E5-9115E376C2EF}" presName="accentRepeatNode" presStyleLbl="solidFgAcc1" presStyleIdx="4" presStyleCnt="6"/>
      <dgm:spPr/>
    </dgm:pt>
    <dgm:pt modelId="{70C1C050-02BE-40F4-B7EF-C1CF23420201}" type="pres">
      <dgm:prSet presAssocID="{B1E60CD1-2B27-4028-8A33-C9D40D3C2D2F}" presName="text_6" presStyleLbl="node1" presStyleIdx="5" presStyleCnt="6">
        <dgm:presLayoutVars>
          <dgm:bulletEnabled val="1"/>
        </dgm:presLayoutVars>
      </dgm:prSet>
      <dgm:spPr/>
      <dgm:t>
        <a:bodyPr/>
        <a:lstStyle/>
        <a:p>
          <a:endParaRPr lang="it-IT"/>
        </a:p>
      </dgm:t>
    </dgm:pt>
    <dgm:pt modelId="{C7BDAF0A-FE1D-4294-B1AD-01797A541522}" type="pres">
      <dgm:prSet presAssocID="{B1E60CD1-2B27-4028-8A33-C9D40D3C2D2F}" presName="accent_6" presStyleCnt="0"/>
      <dgm:spPr/>
    </dgm:pt>
    <dgm:pt modelId="{FE44090F-D877-4077-8D4F-28B16AFF2F9E}" type="pres">
      <dgm:prSet presAssocID="{B1E60CD1-2B27-4028-8A33-C9D40D3C2D2F}" presName="accentRepeatNode" presStyleLbl="solidFgAcc1" presStyleIdx="5" presStyleCnt="6"/>
      <dgm:spPr/>
    </dgm:pt>
  </dgm:ptLst>
  <dgm:cxnLst>
    <dgm:cxn modelId="{F4BAD4D7-0E01-4666-B601-53197C05B9E7}" type="presOf" srcId="{1684E895-E810-40EF-A70F-331CD603CB39}" destId="{EC671ECB-EFD2-46BC-85C3-3F191EE7281F}" srcOrd="0" destOrd="0" presId="urn:microsoft.com/office/officeart/2008/layout/VerticalCurvedList"/>
    <dgm:cxn modelId="{93CA70A5-9BFA-4F8A-AC95-789E505FD41D}" srcId="{E9985E45-D08F-4169-9B83-A2316631417F}" destId="{B1E60CD1-2B27-4028-8A33-C9D40D3C2D2F}" srcOrd="5" destOrd="0" parTransId="{39153407-8A08-445A-90DB-75C1E85263AC}" sibTransId="{6EED0428-93D7-487D-9234-0833161A1E1E}"/>
    <dgm:cxn modelId="{8472B1B8-E561-4EB6-BF89-9F2904A41BB0}" type="presOf" srcId="{B1E60CD1-2B27-4028-8A33-C9D40D3C2D2F}" destId="{70C1C050-02BE-40F4-B7EF-C1CF23420201}" srcOrd="0" destOrd="0" presId="urn:microsoft.com/office/officeart/2008/layout/VerticalCurvedList"/>
    <dgm:cxn modelId="{8308A491-EF8E-4BDC-A680-8C6717B4324D}" srcId="{E9985E45-D08F-4169-9B83-A2316631417F}" destId="{6D7265CC-4DC4-40DC-BE1F-AB5EB914A755}" srcOrd="2" destOrd="0" parTransId="{BAC384A3-F3AD-47BF-BB1A-0088122FEFE4}" sibTransId="{B5A7FB63-6335-4EC8-8187-CDA140302A0A}"/>
    <dgm:cxn modelId="{A3027B91-0DF8-408D-A8F5-0C0075BAA329}" srcId="{E9985E45-D08F-4169-9B83-A2316631417F}" destId="{09C90EAF-6DCD-4B35-8F73-8E2FA8065194}" srcOrd="0" destOrd="0" parTransId="{9208D854-C05D-4A13-A625-C7F157D66D0C}" sibTransId="{1684E895-E810-40EF-A70F-331CD603CB39}"/>
    <dgm:cxn modelId="{9A7B0A35-31DC-4B5A-8D3A-FA7D31C0E8DA}" type="presOf" srcId="{43521483-7E07-4992-AB9E-86D8573956A5}" destId="{4B16402F-23DB-438F-BF91-9DA8F1D0B680}" srcOrd="0" destOrd="0" presId="urn:microsoft.com/office/officeart/2008/layout/VerticalCurvedList"/>
    <dgm:cxn modelId="{1705AD6A-4082-455B-AF37-22E132AB5F51}" type="presOf" srcId="{4D3B94A4-3FA9-46EA-B4E5-9115E376C2EF}" destId="{7B63CB59-3F81-4387-9CFC-BD101852D63B}" srcOrd="0" destOrd="0" presId="urn:microsoft.com/office/officeart/2008/layout/VerticalCurvedList"/>
    <dgm:cxn modelId="{DCA22286-031C-4EB6-850C-CE8090380BEA}" type="presOf" srcId="{09C90EAF-6DCD-4B35-8F73-8E2FA8065194}" destId="{72D2329C-0C2B-4B04-85AD-13B504A10CDA}" srcOrd="0" destOrd="0" presId="urn:microsoft.com/office/officeart/2008/layout/VerticalCurvedList"/>
    <dgm:cxn modelId="{4F861628-C850-46E8-82DB-39E1362B2ED6}" srcId="{E9985E45-D08F-4169-9B83-A2316631417F}" destId="{4D3B94A4-3FA9-46EA-B4E5-9115E376C2EF}" srcOrd="4" destOrd="0" parTransId="{AE93D3CA-FED8-4F8B-A8C0-237CA7BBD595}" sibTransId="{CEBDD8EB-234D-471D-AA58-45F55696BF60}"/>
    <dgm:cxn modelId="{99FE88AB-2288-42F7-AFF9-255966169EAB}" type="presOf" srcId="{E80A7285-888A-4903-9AD3-DC5E2C3BA9D1}" destId="{A8E6A700-DF18-4AA8-8B77-0CAAC41EA47A}" srcOrd="0" destOrd="0" presId="urn:microsoft.com/office/officeart/2008/layout/VerticalCurvedList"/>
    <dgm:cxn modelId="{D7E60399-0F81-4DF1-B8FB-33FCC3EEB842}" type="presOf" srcId="{E9985E45-D08F-4169-9B83-A2316631417F}" destId="{A9B379B4-45F9-4E4C-B265-0EDF3045931A}" srcOrd="0" destOrd="0" presId="urn:microsoft.com/office/officeart/2008/layout/VerticalCurvedList"/>
    <dgm:cxn modelId="{08BA5B8E-1B0C-459C-B53C-B76A32CE3653}" srcId="{E9985E45-D08F-4169-9B83-A2316631417F}" destId="{E80A7285-888A-4903-9AD3-DC5E2C3BA9D1}" srcOrd="3" destOrd="0" parTransId="{D965134A-C492-47B0-9454-1441B3289FED}" sibTransId="{4F9B22EA-AF45-4D7A-9E10-D874B6605D5F}"/>
    <dgm:cxn modelId="{DE3219A2-9B78-4349-8A8A-C58D769EE1E0}" type="presOf" srcId="{6D7265CC-4DC4-40DC-BE1F-AB5EB914A755}" destId="{00F4EDC5-DFAE-4B81-A8B6-388E6431A09E}" srcOrd="0" destOrd="0" presId="urn:microsoft.com/office/officeart/2008/layout/VerticalCurvedList"/>
    <dgm:cxn modelId="{2A59A55E-D104-4F19-8CF0-B5ACF38A5FAB}" srcId="{E9985E45-D08F-4169-9B83-A2316631417F}" destId="{43521483-7E07-4992-AB9E-86D8573956A5}" srcOrd="1" destOrd="0" parTransId="{B9AD5438-8714-4C8F-BBF4-BBBD21A2FFBA}" sibTransId="{7A1A91D2-ACFE-4F5B-A6D7-9B9F9F8F9F7C}"/>
    <dgm:cxn modelId="{8B4563D0-8131-42D6-BED1-B66654349195}" type="presParOf" srcId="{A9B379B4-45F9-4E4C-B265-0EDF3045931A}" destId="{BAEF480E-89EB-453D-A7F2-AF2C13C0E7DA}" srcOrd="0" destOrd="0" presId="urn:microsoft.com/office/officeart/2008/layout/VerticalCurvedList"/>
    <dgm:cxn modelId="{DA6DF037-F389-41A3-B948-5DBF78AC3A33}" type="presParOf" srcId="{BAEF480E-89EB-453D-A7F2-AF2C13C0E7DA}" destId="{602AD9B2-A958-4A16-A303-09E498CBBFC4}" srcOrd="0" destOrd="0" presId="urn:microsoft.com/office/officeart/2008/layout/VerticalCurvedList"/>
    <dgm:cxn modelId="{7ABBF1E8-9962-4B4B-92BA-DAC05FB2BCA7}" type="presParOf" srcId="{602AD9B2-A958-4A16-A303-09E498CBBFC4}" destId="{368F2889-DC4D-4EF8-94DC-F030200DCA40}" srcOrd="0" destOrd="0" presId="urn:microsoft.com/office/officeart/2008/layout/VerticalCurvedList"/>
    <dgm:cxn modelId="{479AE177-2153-4B70-9FA3-2D350C45B105}" type="presParOf" srcId="{602AD9B2-A958-4A16-A303-09E498CBBFC4}" destId="{EC671ECB-EFD2-46BC-85C3-3F191EE7281F}" srcOrd="1" destOrd="0" presId="urn:microsoft.com/office/officeart/2008/layout/VerticalCurvedList"/>
    <dgm:cxn modelId="{D83379AA-78BD-4BB5-B248-2AC386A6499C}" type="presParOf" srcId="{602AD9B2-A958-4A16-A303-09E498CBBFC4}" destId="{AB5ECA18-F337-4DF6-BA4D-C55D5A1FA9BD}" srcOrd="2" destOrd="0" presId="urn:microsoft.com/office/officeart/2008/layout/VerticalCurvedList"/>
    <dgm:cxn modelId="{3A5A9086-156D-47E9-B169-5D808B735019}" type="presParOf" srcId="{602AD9B2-A958-4A16-A303-09E498CBBFC4}" destId="{CDFAD925-6B02-4D5C-A876-94DB7E0AE6AD}" srcOrd="3" destOrd="0" presId="urn:microsoft.com/office/officeart/2008/layout/VerticalCurvedList"/>
    <dgm:cxn modelId="{89F7E45F-763F-4B71-88A0-B18A37E74E63}" type="presParOf" srcId="{BAEF480E-89EB-453D-A7F2-AF2C13C0E7DA}" destId="{72D2329C-0C2B-4B04-85AD-13B504A10CDA}" srcOrd="1" destOrd="0" presId="urn:microsoft.com/office/officeart/2008/layout/VerticalCurvedList"/>
    <dgm:cxn modelId="{24D2F0D6-5858-4701-8449-3305C3DB1E4B}" type="presParOf" srcId="{BAEF480E-89EB-453D-A7F2-AF2C13C0E7DA}" destId="{5018BE69-FBF8-4DB8-BA5C-41D5E1182A39}" srcOrd="2" destOrd="0" presId="urn:microsoft.com/office/officeart/2008/layout/VerticalCurvedList"/>
    <dgm:cxn modelId="{0A5EC113-4D77-4284-8AA8-FCEB58160BA2}" type="presParOf" srcId="{5018BE69-FBF8-4DB8-BA5C-41D5E1182A39}" destId="{67C29839-8B5F-4AD8-BB36-685F0C6E9D80}" srcOrd="0" destOrd="0" presId="urn:microsoft.com/office/officeart/2008/layout/VerticalCurvedList"/>
    <dgm:cxn modelId="{5C08BCFE-3069-425E-BA31-EAC5EABC46B1}" type="presParOf" srcId="{BAEF480E-89EB-453D-A7F2-AF2C13C0E7DA}" destId="{4B16402F-23DB-438F-BF91-9DA8F1D0B680}" srcOrd="3" destOrd="0" presId="urn:microsoft.com/office/officeart/2008/layout/VerticalCurvedList"/>
    <dgm:cxn modelId="{C2919F7C-6447-4416-A7BF-8F9783FDF236}" type="presParOf" srcId="{BAEF480E-89EB-453D-A7F2-AF2C13C0E7DA}" destId="{8BFBD19F-3336-4433-A102-9F69A02744CF}" srcOrd="4" destOrd="0" presId="urn:microsoft.com/office/officeart/2008/layout/VerticalCurvedList"/>
    <dgm:cxn modelId="{4AA34F71-2299-4616-A696-B6B5818FFEB9}" type="presParOf" srcId="{8BFBD19F-3336-4433-A102-9F69A02744CF}" destId="{2370A95E-9836-46CC-B38E-95D7F0B00544}" srcOrd="0" destOrd="0" presId="urn:microsoft.com/office/officeart/2008/layout/VerticalCurvedList"/>
    <dgm:cxn modelId="{66937D87-4838-438B-879A-6B55829B6E72}" type="presParOf" srcId="{BAEF480E-89EB-453D-A7F2-AF2C13C0E7DA}" destId="{00F4EDC5-DFAE-4B81-A8B6-388E6431A09E}" srcOrd="5" destOrd="0" presId="urn:microsoft.com/office/officeart/2008/layout/VerticalCurvedList"/>
    <dgm:cxn modelId="{0EB99C4F-F41E-4331-9AE7-BC010423C421}" type="presParOf" srcId="{BAEF480E-89EB-453D-A7F2-AF2C13C0E7DA}" destId="{95373B34-445A-46B2-9450-F0261BD06571}" srcOrd="6" destOrd="0" presId="urn:microsoft.com/office/officeart/2008/layout/VerticalCurvedList"/>
    <dgm:cxn modelId="{BB760F6B-D4A1-4340-9F83-52C5CFC05248}" type="presParOf" srcId="{95373B34-445A-46B2-9450-F0261BD06571}" destId="{9E52ED34-BC27-4264-867F-CEF06B0BA23E}" srcOrd="0" destOrd="0" presId="urn:microsoft.com/office/officeart/2008/layout/VerticalCurvedList"/>
    <dgm:cxn modelId="{837AFD74-244B-4EF2-9596-E77E2C91A5CD}" type="presParOf" srcId="{BAEF480E-89EB-453D-A7F2-AF2C13C0E7DA}" destId="{A8E6A700-DF18-4AA8-8B77-0CAAC41EA47A}" srcOrd="7" destOrd="0" presId="urn:microsoft.com/office/officeart/2008/layout/VerticalCurvedList"/>
    <dgm:cxn modelId="{38FA863F-4135-46EA-A8C1-53A2442A6D81}" type="presParOf" srcId="{BAEF480E-89EB-453D-A7F2-AF2C13C0E7DA}" destId="{B223752E-A7FF-4811-AA4A-1FEE7191A356}" srcOrd="8" destOrd="0" presId="urn:microsoft.com/office/officeart/2008/layout/VerticalCurvedList"/>
    <dgm:cxn modelId="{6F206441-704E-4B2E-A7C9-77734F99F3FB}" type="presParOf" srcId="{B223752E-A7FF-4811-AA4A-1FEE7191A356}" destId="{80978671-896D-4C8F-9F2D-4FE4A9C22E3A}" srcOrd="0" destOrd="0" presId="urn:microsoft.com/office/officeart/2008/layout/VerticalCurvedList"/>
    <dgm:cxn modelId="{B1B9E38B-5DE9-4091-A79C-FA1689595B22}" type="presParOf" srcId="{BAEF480E-89EB-453D-A7F2-AF2C13C0E7DA}" destId="{7B63CB59-3F81-4387-9CFC-BD101852D63B}" srcOrd="9" destOrd="0" presId="urn:microsoft.com/office/officeart/2008/layout/VerticalCurvedList"/>
    <dgm:cxn modelId="{DF0D8210-2498-4937-906D-7FF9BC1EC410}" type="presParOf" srcId="{BAEF480E-89EB-453D-A7F2-AF2C13C0E7DA}" destId="{C5E785B0-42F7-4E18-B5C9-EEADDC063025}" srcOrd="10" destOrd="0" presId="urn:microsoft.com/office/officeart/2008/layout/VerticalCurvedList"/>
    <dgm:cxn modelId="{52AF921E-44E5-415E-A089-65DA1B53B8D3}" type="presParOf" srcId="{C5E785B0-42F7-4E18-B5C9-EEADDC063025}" destId="{0E7CA653-8A76-42FF-99F8-E4DD4113A82C}" srcOrd="0" destOrd="0" presId="urn:microsoft.com/office/officeart/2008/layout/VerticalCurvedList"/>
    <dgm:cxn modelId="{7E5E9E50-E6A1-47C3-8222-7563CB307235}" type="presParOf" srcId="{BAEF480E-89EB-453D-A7F2-AF2C13C0E7DA}" destId="{70C1C050-02BE-40F4-B7EF-C1CF23420201}" srcOrd="11" destOrd="0" presId="urn:microsoft.com/office/officeart/2008/layout/VerticalCurvedList"/>
    <dgm:cxn modelId="{17188D88-4905-4CE9-A343-689A7DB02A28}" type="presParOf" srcId="{BAEF480E-89EB-453D-A7F2-AF2C13C0E7DA}" destId="{C7BDAF0A-FE1D-4294-B1AD-01797A541522}" srcOrd="12" destOrd="0" presId="urn:microsoft.com/office/officeart/2008/layout/VerticalCurvedList"/>
    <dgm:cxn modelId="{63B257C8-199C-45D3-B781-BCF7287D65DE}" type="presParOf" srcId="{C7BDAF0A-FE1D-4294-B1AD-01797A541522}" destId="{FE44090F-D877-4077-8D4F-28B16AFF2F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985E45-D08F-4169-9B83-A231663141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D3B94A4-3FA9-46EA-B4E5-9115E376C2EF}">
      <dgm:prSet phldrT="[Testo]"/>
      <dgm:spPr/>
      <dgm:t>
        <a:bodyPr/>
        <a:lstStyle/>
        <a:p>
          <a:r>
            <a:rPr lang="en-US" dirty="0" smtClean="0">
              <a:solidFill>
                <a:schemeClr val="bg1"/>
              </a:solidFill>
            </a:rPr>
            <a:t>Follow-up</a:t>
          </a:r>
          <a:endParaRPr lang="it-IT" dirty="0">
            <a:solidFill>
              <a:schemeClr val="bg1"/>
            </a:solidFill>
          </a:endParaRPr>
        </a:p>
      </dgm:t>
    </dgm:pt>
    <dgm:pt modelId="{AE93D3CA-FED8-4F8B-A8C0-237CA7BBD595}" type="parTrans" cxnId="{4F861628-C850-46E8-82DB-39E1362B2ED6}">
      <dgm:prSet/>
      <dgm:spPr/>
      <dgm:t>
        <a:bodyPr/>
        <a:lstStyle/>
        <a:p>
          <a:endParaRPr lang="it-IT">
            <a:solidFill>
              <a:schemeClr val="bg1"/>
            </a:solidFill>
          </a:endParaRPr>
        </a:p>
      </dgm:t>
    </dgm:pt>
    <dgm:pt modelId="{CEBDD8EB-234D-471D-AA58-45F55696BF60}" type="sibTrans" cxnId="{4F861628-C850-46E8-82DB-39E1362B2ED6}">
      <dgm:prSet/>
      <dgm:spPr/>
      <dgm:t>
        <a:bodyPr/>
        <a:lstStyle/>
        <a:p>
          <a:endParaRPr lang="it-IT">
            <a:solidFill>
              <a:schemeClr val="bg1"/>
            </a:solidFill>
          </a:endParaRPr>
        </a:p>
      </dgm:t>
    </dgm:pt>
    <dgm:pt modelId="{B1E60CD1-2B27-4028-8A33-C9D40D3C2D2F}">
      <dgm:prSet phldrT="[Testo]"/>
      <dgm:spPr>
        <a:solidFill>
          <a:schemeClr val="accent6">
            <a:lumMod val="75000"/>
          </a:schemeClr>
        </a:solidFill>
      </dgm:spPr>
      <dgm:t>
        <a:bodyPr/>
        <a:lstStyle/>
        <a:p>
          <a:r>
            <a:rPr lang="en-US" dirty="0" smtClean="0">
              <a:solidFill>
                <a:schemeClr val="bg1"/>
              </a:solidFill>
            </a:rPr>
            <a:t>Analysis of results for the nine research questions</a:t>
          </a:r>
          <a:endParaRPr lang="it-IT" dirty="0">
            <a:solidFill>
              <a:schemeClr val="bg1"/>
            </a:solidFill>
          </a:endParaRPr>
        </a:p>
      </dgm:t>
    </dgm:pt>
    <dgm:pt modelId="{39153407-8A08-445A-90DB-75C1E85263AC}" type="parTrans" cxnId="{93CA70A5-9BFA-4F8A-AC95-789E505FD41D}">
      <dgm:prSet/>
      <dgm:spPr/>
      <dgm:t>
        <a:bodyPr/>
        <a:lstStyle/>
        <a:p>
          <a:endParaRPr lang="it-IT">
            <a:solidFill>
              <a:schemeClr val="bg1"/>
            </a:solidFill>
          </a:endParaRPr>
        </a:p>
      </dgm:t>
    </dgm:pt>
    <dgm:pt modelId="{6EED0428-93D7-487D-9234-0833161A1E1E}" type="sibTrans" cxnId="{93CA70A5-9BFA-4F8A-AC95-789E505FD41D}">
      <dgm:prSet/>
      <dgm:spPr/>
      <dgm:t>
        <a:bodyPr/>
        <a:lstStyle/>
        <a:p>
          <a:endParaRPr lang="it-IT">
            <a:solidFill>
              <a:schemeClr val="bg1"/>
            </a:solidFill>
          </a:endParaRPr>
        </a:p>
      </dgm:t>
    </dgm:pt>
    <dgm:pt modelId="{E80A7285-888A-4903-9AD3-DC5E2C3BA9D1}">
      <dgm:prSet/>
      <dgm:spPr/>
      <dgm:t>
        <a:bodyPr/>
        <a:lstStyle/>
        <a:p>
          <a:r>
            <a:rPr lang="en-US" dirty="0" smtClean="0">
              <a:solidFill>
                <a:schemeClr val="bg1"/>
              </a:solidFill>
            </a:rPr>
            <a:t>Submission of the questionnaire</a:t>
          </a:r>
          <a:endParaRPr lang="it-IT" dirty="0">
            <a:solidFill>
              <a:schemeClr val="bg1"/>
            </a:solidFill>
          </a:endParaRPr>
        </a:p>
      </dgm:t>
    </dgm:pt>
    <dgm:pt modelId="{D965134A-C492-47B0-9454-1441B3289FED}" type="parTrans" cxnId="{08BA5B8E-1B0C-459C-B53C-B76A32CE3653}">
      <dgm:prSet/>
      <dgm:spPr/>
      <dgm:t>
        <a:bodyPr/>
        <a:lstStyle/>
        <a:p>
          <a:endParaRPr lang="it-IT">
            <a:solidFill>
              <a:schemeClr val="bg1"/>
            </a:solidFill>
          </a:endParaRPr>
        </a:p>
      </dgm:t>
    </dgm:pt>
    <dgm:pt modelId="{4F9B22EA-AF45-4D7A-9E10-D874B6605D5F}" type="sibTrans" cxnId="{08BA5B8E-1B0C-459C-B53C-B76A32CE3653}">
      <dgm:prSet/>
      <dgm:spPr/>
      <dgm:t>
        <a:bodyPr/>
        <a:lstStyle/>
        <a:p>
          <a:endParaRPr lang="it-IT">
            <a:solidFill>
              <a:schemeClr val="bg1"/>
            </a:solidFill>
          </a:endParaRPr>
        </a:p>
      </dgm:t>
    </dgm:pt>
    <dgm:pt modelId="{6D7265CC-4DC4-40DC-BE1F-AB5EB914A755}">
      <dgm:prSet/>
      <dgm:spPr/>
      <dgm:t>
        <a:bodyPr/>
        <a:lstStyle/>
        <a:p>
          <a:r>
            <a:rPr lang="en-US" dirty="0" smtClean="0">
              <a:solidFill>
                <a:schemeClr val="bg1"/>
              </a:solidFill>
            </a:rPr>
            <a:t>Design and elaboration of questionnaires</a:t>
          </a:r>
          <a:endParaRPr lang="it-IT" dirty="0">
            <a:solidFill>
              <a:schemeClr val="bg1"/>
            </a:solidFill>
          </a:endParaRPr>
        </a:p>
      </dgm:t>
    </dgm:pt>
    <dgm:pt modelId="{BAC384A3-F3AD-47BF-BB1A-0088122FEFE4}" type="parTrans" cxnId="{8308A491-EF8E-4BDC-A680-8C6717B4324D}">
      <dgm:prSet/>
      <dgm:spPr/>
      <dgm:t>
        <a:bodyPr/>
        <a:lstStyle/>
        <a:p>
          <a:endParaRPr lang="it-IT">
            <a:solidFill>
              <a:schemeClr val="bg1"/>
            </a:solidFill>
          </a:endParaRPr>
        </a:p>
      </dgm:t>
    </dgm:pt>
    <dgm:pt modelId="{B5A7FB63-6335-4EC8-8187-CDA140302A0A}" type="sibTrans" cxnId="{8308A491-EF8E-4BDC-A680-8C6717B4324D}">
      <dgm:prSet/>
      <dgm:spPr/>
      <dgm:t>
        <a:bodyPr/>
        <a:lstStyle/>
        <a:p>
          <a:endParaRPr lang="it-IT">
            <a:solidFill>
              <a:schemeClr val="bg1"/>
            </a:solidFill>
          </a:endParaRPr>
        </a:p>
      </dgm:t>
    </dgm:pt>
    <dgm:pt modelId="{09C90EAF-6DCD-4B35-8F73-8E2FA8065194}">
      <dgm:prSet/>
      <dgm:spPr/>
      <dgm:t>
        <a:bodyPr/>
        <a:lstStyle/>
        <a:p>
          <a:r>
            <a:rPr lang="en-US" dirty="0" smtClean="0">
              <a:solidFill>
                <a:schemeClr val="bg1"/>
              </a:solidFill>
            </a:rPr>
            <a:t>Identify suitable PCP cases according to a defined check-list </a:t>
          </a:r>
          <a:endParaRPr lang="it-IT" dirty="0">
            <a:solidFill>
              <a:schemeClr val="bg1"/>
            </a:solidFill>
          </a:endParaRPr>
        </a:p>
      </dgm:t>
    </dgm:pt>
    <dgm:pt modelId="{9208D854-C05D-4A13-A625-C7F157D66D0C}" type="parTrans" cxnId="{A3027B91-0DF8-408D-A8F5-0C0075BAA329}">
      <dgm:prSet/>
      <dgm:spPr/>
      <dgm:t>
        <a:bodyPr/>
        <a:lstStyle/>
        <a:p>
          <a:endParaRPr lang="it-IT">
            <a:solidFill>
              <a:schemeClr val="bg1"/>
            </a:solidFill>
          </a:endParaRPr>
        </a:p>
      </dgm:t>
    </dgm:pt>
    <dgm:pt modelId="{1684E895-E810-40EF-A70F-331CD603CB39}" type="sibTrans" cxnId="{A3027B91-0DF8-408D-A8F5-0C0075BAA329}">
      <dgm:prSet/>
      <dgm:spPr/>
      <dgm:t>
        <a:bodyPr/>
        <a:lstStyle/>
        <a:p>
          <a:endParaRPr lang="it-IT">
            <a:solidFill>
              <a:schemeClr val="bg1"/>
            </a:solidFill>
          </a:endParaRPr>
        </a:p>
      </dgm:t>
    </dgm:pt>
    <dgm:pt modelId="{43521483-7E07-4992-AB9E-86D8573956A5}">
      <dgm:prSet/>
      <dgm:spPr/>
      <dgm:t>
        <a:bodyPr/>
        <a:lstStyle/>
        <a:p>
          <a:r>
            <a:rPr lang="en-US" dirty="0" smtClean="0">
              <a:solidFill>
                <a:schemeClr val="bg1"/>
              </a:solidFill>
            </a:rPr>
            <a:t>Characterize control groups and identify suitable cases</a:t>
          </a:r>
          <a:endParaRPr lang="it-IT" dirty="0">
            <a:solidFill>
              <a:schemeClr val="bg1"/>
            </a:solidFill>
          </a:endParaRPr>
        </a:p>
      </dgm:t>
    </dgm:pt>
    <dgm:pt modelId="{B9AD5438-8714-4C8F-BBF4-BBBD21A2FFBA}" type="parTrans" cxnId="{2A59A55E-D104-4F19-8CF0-B5ACF38A5FAB}">
      <dgm:prSet/>
      <dgm:spPr/>
      <dgm:t>
        <a:bodyPr/>
        <a:lstStyle/>
        <a:p>
          <a:endParaRPr lang="it-IT">
            <a:solidFill>
              <a:schemeClr val="bg1"/>
            </a:solidFill>
          </a:endParaRPr>
        </a:p>
      </dgm:t>
    </dgm:pt>
    <dgm:pt modelId="{7A1A91D2-ACFE-4F5B-A6D7-9B9F9F8F9F7C}" type="sibTrans" cxnId="{2A59A55E-D104-4F19-8CF0-B5ACF38A5FAB}">
      <dgm:prSet/>
      <dgm:spPr/>
      <dgm:t>
        <a:bodyPr/>
        <a:lstStyle/>
        <a:p>
          <a:endParaRPr lang="it-IT">
            <a:solidFill>
              <a:schemeClr val="bg1"/>
            </a:solidFill>
          </a:endParaRPr>
        </a:p>
      </dgm:t>
    </dgm:pt>
    <dgm:pt modelId="{A9B379B4-45F9-4E4C-B265-0EDF3045931A}" type="pres">
      <dgm:prSet presAssocID="{E9985E45-D08F-4169-9B83-A2316631417F}" presName="Name0" presStyleCnt="0">
        <dgm:presLayoutVars>
          <dgm:chMax val="7"/>
          <dgm:chPref val="7"/>
          <dgm:dir/>
        </dgm:presLayoutVars>
      </dgm:prSet>
      <dgm:spPr/>
      <dgm:t>
        <a:bodyPr/>
        <a:lstStyle/>
        <a:p>
          <a:endParaRPr lang="it-IT"/>
        </a:p>
      </dgm:t>
    </dgm:pt>
    <dgm:pt modelId="{BAEF480E-89EB-453D-A7F2-AF2C13C0E7DA}" type="pres">
      <dgm:prSet presAssocID="{E9985E45-D08F-4169-9B83-A2316631417F}" presName="Name1" presStyleCnt="0"/>
      <dgm:spPr/>
    </dgm:pt>
    <dgm:pt modelId="{602AD9B2-A958-4A16-A303-09E498CBBFC4}" type="pres">
      <dgm:prSet presAssocID="{E9985E45-D08F-4169-9B83-A2316631417F}" presName="cycle" presStyleCnt="0"/>
      <dgm:spPr/>
    </dgm:pt>
    <dgm:pt modelId="{368F2889-DC4D-4EF8-94DC-F030200DCA40}" type="pres">
      <dgm:prSet presAssocID="{E9985E45-D08F-4169-9B83-A2316631417F}" presName="srcNode" presStyleLbl="node1" presStyleIdx="0" presStyleCnt="6"/>
      <dgm:spPr/>
    </dgm:pt>
    <dgm:pt modelId="{EC671ECB-EFD2-46BC-85C3-3F191EE7281F}" type="pres">
      <dgm:prSet presAssocID="{E9985E45-D08F-4169-9B83-A2316631417F}" presName="conn" presStyleLbl="parChTrans1D2" presStyleIdx="0" presStyleCnt="1"/>
      <dgm:spPr/>
      <dgm:t>
        <a:bodyPr/>
        <a:lstStyle/>
        <a:p>
          <a:endParaRPr lang="it-IT"/>
        </a:p>
      </dgm:t>
    </dgm:pt>
    <dgm:pt modelId="{AB5ECA18-F337-4DF6-BA4D-C55D5A1FA9BD}" type="pres">
      <dgm:prSet presAssocID="{E9985E45-D08F-4169-9B83-A2316631417F}" presName="extraNode" presStyleLbl="node1" presStyleIdx="0" presStyleCnt="6"/>
      <dgm:spPr/>
    </dgm:pt>
    <dgm:pt modelId="{CDFAD925-6B02-4D5C-A876-94DB7E0AE6AD}" type="pres">
      <dgm:prSet presAssocID="{E9985E45-D08F-4169-9B83-A2316631417F}" presName="dstNode" presStyleLbl="node1" presStyleIdx="0" presStyleCnt="6"/>
      <dgm:spPr/>
    </dgm:pt>
    <dgm:pt modelId="{72D2329C-0C2B-4B04-85AD-13B504A10CDA}" type="pres">
      <dgm:prSet presAssocID="{09C90EAF-6DCD-4B35-8F73-8E2FA8065194}" presName="text_1" presStyleLbl="node1" presStyleIdx="0" presStyleCnt="6">
        <dgm:presLayoutVars>
          <dgm:bulletEnabled val="1"/>
        </dgm:presLayoutVars>
      </dgm:prSet>
      <dgm:spPr/>
      <dgm:t>
        <a:bodyPr/>
        <a:lstStyle/>
        <a:p>
          <a:endParaRPr lang="it-IT"/>
        </a:p>
      </dgm:t>
    </dgm:pt>
    <dgm:pt modelId="{5018BE69-FBF8-4DB8-BA5C-41D5E1182A39}" type="pres">
      <dgm:prSet presAssocID="{09C90EAF-6DCD-4B35-8F73-8E2FA8065194}" presName="accent_1" presStyleCnt="0"/>
      <dgm:spPr/>
    </dgm:pt>
    <dgm:pt modelId="{67C29839-8B5F-4AD8-BB36-685F0C6E9D80}" type="pres">
      <dgm:prSet presAssocID="{09C90EAF-6DCD-4B35-8F73-8E2FA8065194}" presName="accentRepeatNode" presStyleLbl="solidFgAcc1" presStyleIdx="0" presStyleCnt="6"/>
      <dgm:spPr/>
    </dgm:pt>
    <dgm:pt modelId="{4B16402F-23DB-438F-BF91-9DA8F1D0B680}" type="pres">
      <dgm:prSet presAssocID="{43521483-7E07-4992-AB9E-86D8573956A5}" presName="text_2" presStyleLbl="node1" presStyleIdx="1" presStyleCnt="6">
        <dgm:presLayoutVars>
          <dgm:bulletEnabled val="1"/>
        </dgm:presLayoutVars>
      </dgm:prSet>
      <dgm:spPr/>
      <dgm:t>
        <a:bodyPr/>
        <a:lstStyle/>
        <a:p>
          <a:endParaRPr lang="it-IT"/>
        </a:p>
      </dgm:t>
    </dgm:pt>
    <dgm:pt modelId="{8BFBD19F-3336-4433-A102-9F69A02744CF}" type="pres">
      <dgm:prSet presAssocID="{43521483-7E07-4992-AB9E-86D8573956A5}" presName="accent_2" presStyleCnt="0"/>
      <dgm:spPr/>
    </dgm:pt>
    <dgm:pt modelId="{2370A95E-9836-46CC-B38E-95D7F0B00544}" type="pres">
      <dgm:prSet presAssocID="{43521483-7E07-4992-AB9E-86D8573956A5}" presName="accentRepeatNode" presStyleLbl="solidFgAcc1" presStyleIdx="1" presStyleCnt="6"/>
      <dgm:spPr/>
    </dgm:pt>
    <dgm:pt modelId="{00F4EDC5-DFAE-4B81-A8B6-388E6431A09E}" type="pres">
      <dgm:prSet presAssocID="{6D7265CC-4DC4-40DC-BE1F-AB5EB914A755}" presName="text_3" presStyleLbl="node1" presStyleIdx="2" presStyleCnt="6">
        <dgm:presLayoutVars>
          <dgm:bulletEnabled val="1"/>
        </dgm:presLayoutVars>
      </dgm:prSet>
      <dgm:spPr/>
      <dgm:t>
        <a:bodyPr/>
        <a:lstStyle/>
        <a:p>
          <a:endParaRPr lang="it-IT"/>
        </a:p>
      </dgm:t>
    </dgm:pt>
    <dgm:pt modelId="{95373B34-445A-46B2-9450-F0261BD06571}" type="pres">
      <dgm:prSet presAssocID="{6D7265CC-4DC4-40DC-BE1F-AB5EB914A755}" presName="accent_3" presStyleCnt="0"/>
      <dgm:spPr/>
    </dgm:pt>
    <dgm:pt modelId="{9E52ED34-BC27-4264-867F-CEF06B0BA23E}" type="pres">
      <dgm:prSet presAssocID="{6D7265CC-4DC4-40DC-BE1F-AB5EB914A755}" presName="accentRepeatNode" presStyleLbl="solidFgAcc1" presStyleIdx="2" presStyleCnt="6"/>
      <dgm:spPr/>
    </dgm:pt>
    <dgm:pt modelId="{A8E6A700-DF18-4AA8-8B77-0CAAC41EA47A}" type="pres">
      <dgm:prSet presAssocID="{E80A7285-888A-4903-9AD3-DC5E2C3BA9D1}" presName="text_4" presStyleLbl="node1" presStyleIdx="3" presStyleCnt="6">
        <dgm:presLayoutVars>
          <dgm:bulletEnabled val="1"/>
        </dgm:presLayoutVars>
      </dgm:prSet>
      <dgm:spPr/>
      <dgm:t>
        <a:bodyPr/>
        <a:lstStyle/>
        <a:p>
          <a:endParaRPr lang="it-IT"/>
        </a:p>
      </dgm:t>
    </dgm:pt>
    <dgm:pt modelId="{B223752E-A7FF-4811-AA4A-1FEE7191A356}" type="pres">
      <dgm:prSet presAssocID="{E80A7285-888A-4903-9AD3-DC5E2C3BA9D1}" presName="accent_4" presStyleCnt="0"/>
      <dgm:spPr/>
    </dgm:pt>
    <dgm:pt modelId="{80978671-896D-4C8F-9F2D-4FE4A9C22E3A}" type="pres">
      <dgm:prSet presAssocID="{E80A7285-888A-4903-9AD3-DC5E2C3BA9D1}" presName="accentRepeatNode" presStyleLbl="solidFgAcc1" presStyleIdx="3" presStyleCnt="6"/>
      <dgm:spPr/>
    </dgm:pt>
    <dgm:pt modelId="{7B63CB59-3F81-4387-9CFC-BD101852D63B}" type="pres">
      <dgm:prSet presAssocID="{4D3B94A4-3FA9-46EA-B4E5-9115E376C2EF}" presName="text_5" presStyleLbl="node1" presStyleIdx="4" presStyleCnt="6">
        <dgm:presLayoutVars>
          <dgm:bulletEnabled val="1"/>
        </dgm:presLayoutVars>
      </dgm:prSet>
      <dgm:spPr/>
      <dgm:t>
        <a:bodyPr/>
        <a:lstStyle/>
        <a:p>
          <a:endParaRPr lang="it-IT"/>
        </a:p>
      </dgm:t>
    </dgm:pt>
    <dgm:pt modelId="{C5E785B0-42F7-4E18-B5C9-EEADDC063025}" type="pres">
      <dgm:prSet presAssocID="{4D3B94A4-3FA9-46EA-B4E5-9115E376C2EF}" presName="accent_5" presStyleCnt="0"/>
      <dgm:spPr/>
    </dgm:pt>
    <dgm:pt modelId="{0E7CA653-8A76-42FF-99F8-E4DD4113A82C}" type="pres">
      <dgm:prSet presAssocID="{4D3B94A4-3FA9-46EA-B4E5-9115E376C2EF}" presName="accentRepeatNode" presStyleLbl="solidFgAcc1" presStyleIdx="4" presStyleCnt="6"/>
      <dgm:spPr/>
    </dgm:pt>
    <dgm:pt modelId="{70C1C050-02BE-40F4-B7EF-C1CF23420201}" type="pres">
      <dgm:prSet presAssocID="{B1E60CD1-2B27-4028-8A33-C9D40D3C2D2F}" presName="text_6" presStyleLbl="node1" presStyleIdx="5" presStyleCnt="6">
        <dgm:presLayoutVars>
          <dgm:bulletEnabled val="1"/>
        </dgm:presLayoutVars>
      </dgm:prSet>
      <dgm:spPr/>
      <dgm:t>
        <a:bodyPr/>
        <a:lstStyle/>
        <a:p>
          <a:endParaRPr lang="it-IT"/>
        </a:p>
      </dgm:t>
    </dgm:pt>
    <dgm:pt modelId="{C7BDAF0A-FE1D-4294-B1AD-01797A541522}" type="pres">
      <dgm:prSet presAssocID="{B1E60CD1-2B27-4028-8A33-C9D40D3C2D2F}" presName="accent_6" presStyleCnt="0"/>
      <dgm:spPr/>
    </dgm:pt>
    <dgm:pt modelId="{FE44090F-D877-4077-8D4F-28B16AFF2F9E}" type="pres">
      <dgm:prSet presAssocID="{B1E60CD1-2B27-4028-8A33-C9D40D3C2D2F}" presName="accentRepeatNode" presStyleLbl="solidFgAcc1" presStyleIdx="5" presStyleCnt="6"/>
      <dgm:spPr/>
    </dgm:pt>
  </dgm:ptLst>
  <dgm:cxnLst>
    <dgm:cxn modelId="{93CA70A5-9BFA-4F8A-AC95-789E505FD41D}" srcId="{E9985E45-D08F-4169-9B83-A2316631417F}" destId="{B1E60CD1-2B27-4028-8A33-C9D40D3C2D2F}" srcOrd="5" destOrd="0" parTransId="{39153407-8A08-445A-90DB-75C1E85263AC}" sibTransId="{6EED0428-93D7-487D-9234-0833161A1E1E}"/>
    <dgm:cxn modelId="{8308A491-EF8E-4BDC-A680-8C6717B4324D}" srcId="{E9985E45-D08F-4169-9B83-A2316631417F}" destId="{6D7265CC-4DC4-40DC-BE1F-AB5EB914A755}" srcOrd="2" destOrd="0" parTransId="{BAC384A3-F3AD-47BF-BB1A-0088122FEFE4}" sibTransId="{B5A7FB63-6335-4EC8-8187-CDA140302A0A}"/>
    <dgm:cxn modelId="{8B6E812C-C9AE-42B4-9C77-4B80DF3E394A}" type="presOf" srcId="{43521483-7E07-4992-AB9E-86D8573956A5}" destId="{4B16402F-23DB-438F-BF91-9DA8F1D0B680}" srcOrd="0" destOrd="0" presId="urn:microsoft.com/office/officeart/2008/layout/VerticalCurvedList"/>
    <dgm:cxn modelId="{5046CBE3-7811-493F-97AE-C3CCD34E19F9}" type="presOf" srcId="{1684E895-E810-40EF-A70F-331CD603CB39}" destId="{EC671ECB-EFD2-46BC-85C3-3F191EE7281F}" srcOrd="0" destOrd="0" presId="urn:microsoft.com/office/officeart/2008/layout/VerticalCurvedList"/>
    <dgm:cxn modelId="{A3027B91-0DF8-408D-A8F5-0C0075BAA329}" srcId="{E9985E45-D08F-4169-9B83-A2316631417F}" destId="{09C90EAF-6DCD-4B35-8F73-8E2FA8065194}" srcOrd="0" destOrd="0" parTransId="{9208D854-C05D-4A13-A625-C7F157D66D0C}" sibTransId="{1684E895-E810-40EF-A70F-331CD603CB39}"/>
    <dgm:cxn modelId="{1770B82D-C2AF-4FF2-A4A9-F9A60787F018}" type="presOf" srcId="{E80A7285-888A-4903-9AD3-DC5E2C3BA9D1}" destId="{A8E6A700-DF18-4AA8-8B77-0CAAC41EA47A}" srcOrd="0" destOrd="0" presId="urn:microsoft.com/office/officeart/2008/layout/VerticalCurvedList"/>
    <dgm:cxn modelId="{234283B1-1ED0-427B-A40D-B579589B57FA}" type="presOf" srcId="{6D7265CC-4DC4-40DC-BE1F-AB5EB914A755}" destId="{00F4EDC5-DFAE-4B81-A8B6-388E6431A09E}" srcOrd="0" destOrd="0" presId="urn:microsoft.com/office/officeart/2008/layout/VerticalCurvedList"/>
    <dgm:cxn modelId="{4F861628-C850-46E8-82DB-39E1362B2ED6}" srcId="{E9985E45-D08F-4169-9B83-A2316631417F}" destId="{4D3B94A4-3FA9-46EA-B4E5-9115E376C2EF}" srcOrd="4" destOrd="0" parTransId="{AE93D3CA-FED8-4F8B-A8C0-237CA7BBD595}" sibTransId="{CEBDD8EB-234D-471D-AA58-45F55696BF60}"/>
    <dgm:cxn modelId="{5DB021B3-CABA-4917-A2BE-CD50BDEF968F}" type="presOf" srcId="{4D3B94A4-3FA9-46EA-B4E5-9115E376C2EF}" destId="{7B63CB59-3F81-4387-9CFC-BD101852D63B}" srcOrd="0" destOrd="0" presId="urn:microsoft.com/office/officeart/2008/layout/VerticalCurvedList"/>
    <dgm:cxn modelId="{555B4B9A-F2E8-4389-A889-B33D1CD6CD1C}" type="presOf" srcId="{E9985E45-D08F-4169-9B83-A2316631417F}" destId="{A9B379B4-45F9-4E4C-B265-0EDF3045931A}" srcOrd="0" destOrd="0" presId="urn:microsoft.com/office/officeart/2008/layout/VerticalCurvedList"/>
    <dgm:cxn modelId="{08BA5B8E-1B0C-459C-B53C-B76A32CE3653}" srcId="{E9985E45-D08F-4169-9B83-A2316631417F}" destId="{E80A7285-888A-4903-9AD3-DC5E2C3BA9D1}" srcOrd="3" destOrd="0" parTransId="{D965134A-C492-47B0-9454-1441B3289FED}" sibTransId="{4F9B22EA-AF45-4D7A-9E10-D874B6605D5F}"/>
    <dgm:cxn modelId="{36613263-E915-428A-A4BF-D985B691D511}" type="presOf" srcId="{09C90EAF-6DCD-4B35-8F73-8E2FA8065194}" destId="{72D2329C-0C2B-4B04-85AD-13B504A10CDA}" srcOrd="0" destOrd="0" presId="urn:microsoft.com/office/officeart/2008/layout/VerticalCurvedList"/>
    <dgm:cxn modelId="{2A59A55E-D104-4F19-8CF0-B5ACF38A5FAB}" srcId="{E9985E45-D08F-4169-9B83-A2316631417F}" destId="{43521483-7E07-4992-AB9E-86D8573956A5}" srcOrd="1" destOrd="0" parTransId="{B9AD5438-8714-4C8F-BBF4-BBBD21A2FFBA}" sibTransId="{7A1A91D2-ACFE-4F5B-A6D7-9B9F9F8F9F7C}"/>
    <dgm:cxn modelId="{84F17FD8-96F3-4127-A7EC-B0C48E72D526}" type="presOf" srcId="{B1E60CD1-2B27-4028-8A33-C9D40D3C2D2F}" destId="{70C1C050-02BE-40F4-B7EF-C1CF23420201}" srcOrd="0" destOrd="0" presId="urn:microsoft.com/office/officeart/2008/layout/VerticalCurvedList"/>
    <dgm:cxn modelId="{0B7336AB-14F3-42A3-9F47-180C3D5E20B7}" type="presParOf" srcId="{A9B379B4-45F9-4E4C-B265-0EDF3045931A}" destId="{BAEF480E-89EB-453D-A7F2-AF2C13C0E7DA}" srcOrd="0" destOrd="0" presId="urn:microsoft.com/office/officeart/2008/layout/VerticalCurvedList"/>
    <dgm:cxn modelId="{6A4C060B-7CA6-42FB-86F1-21C4FD3B95A1}" type="presParOf" srcId="{BAEF480E-89EB-453D-A7F2-AF2C13C0E7DA}" destId="{602AD9B2-A958-4A16-A303-09E498CBBFC4}" srcOrd="0" destOrd="0" presId="urn:microsoft.com/office/officeart/2008/layout/VerticalCurvedList"/>
    <dgm:cxn modelId="{2C9E5FB8-5C6B-4A07-B882-5192EC470ACF}" type="presParOf" srcId="{602AD9B2-A958-4A16-A303-09E498CBBFC4}" destId="{368F2889-DC4D-4EF8-94DC-F030200DCA40}" srcOrd="0" destOrd="0" presId="urn:microsoft.com/office/officeart/2008/layout/VerticalCurvedList"/>
    <dgm:cxn modelId="{FE2EA4EB-B832-44EB-99E2-A2971A09A4E0}" type="presParOf" srcId="{602AD9B2-A958-4A16-A303-09E498CBBFC4}" destId="{EC671ECB-EFD2-46BC-85C3-3F191EE7281F}" srcOrd="1" destOrd="0" presId="urn:microsoft.com/office/officeart/2008/layout/VerticalCurvedList"/>
    <dgm:cxn modelId="{A91B58B1-C974-4432-AB0A-44A8AFCB7084}" type="presParOf" srcId="{602AD9B2-A958-4A16-A303-09E498CBBFC4}" destId="{AB5ECA18-F337-4DF6-BA4D-C55D5A1FA9BD}" srcOrd="2" destOrd="0" presId="urn:microsoft.com/office/officeart/2008/layout/VerticalCurvedList"/>
    <dgm:cxn modelId="{12093FCC-ECC4-48BC-B06F-ED0131C3842E}" type="presParOf" srcId="{602AD9B2-A958-4A16-A303-09E498CBBFC4}" destId="{CDFAD925-6B02-4D5C-A876-94DB7E0AE6AD}" srcOrd="3" destOrd="0" presId="urn:microsoft.com/office/officeart/2008/layout/VerticalCurvedList"/>
    <dgm:cxn modelId="{07216005-9E00-4F7D-8EE9-B129851BC047}" type="presParOf" srcId="{BAEF480E-89EB-453D-A7F2-AF2C13C0E7DA}" destId="{72D2329C-0C2B-4B04-85AD-13B504A10CDA}" srcOrd="1" destOrd="0" presId="urn:microsoft.com/office/officeart/2008/layout/VerticalCurvedList"/>
    <dgm:cxn modelId="{33FD1BB3-E8F2-45FE-93B5-6BDA2180E3F0}" type="presParOf" srcId="{BAEF480E-89EB-453D-A7F2-AF2C13C0E7DA}" destId="{5018BE69-FBF8-4DB8-BA5C-41D5E1182A39}" srcOrd="2" destOrd="0" presId="urn:microsoft.com/office/officeart/2008/layout/VerticalCurvedList"/>
    <dgm:cxn modelId="{F0314E6C-3677-45ED-9822-842F9A3F53D1}" type="presParOf" srcId="{5018BE69-FBF8-4DB8-BA5C-41D5E1182A39}" destId="{67C29839-8B5F-4AD8-BB36-685F0C6E9D80}" srcOrd="0" destOrd="0" presId="urn:microsoft.com/office/officeart/2008/layout/VerticalCurvedList"/>
    <dgm:cxn modelId="{7A316C6D-BCB9-4BA7-9CB9-4E682F5BA6E4}" type="presParOf" srcId="{BAEF480E-89EB-453D-A7F2-AF2C13C0E7DA}" destId="{4B16402F-23DB-438F-BF91-9DA8F1D0B680}" srcOrd="3" destOrd="0" presId="urn:microsoft.com/office/officeart/2008/layout/VerticalCurvedList"/>
    <dgm:cxn modelId="{8A0874DF-8A59-44D0-9524-62C8BEBA68F5}" type="presParOf" srcId="{BAEF480E-89EB-453D-A7F2-AF2C13C0E7DA}" destId="{8BFBD19F-3336-4433-A102-9F69A02744CF}" srcOrd="4" destOrd="0" presId="urn:microsoft.com/office/officeart/2008/layout/VerticalCurvedList"/>
    <dgm:cxn modelId="{388C1553-E02C-4B11-8321-8B2703C57584}" type="presParOf" srcId="{8BFBD19F-3336-4433-A102-9F69A02744CF}" destId="{2370A95E-9836-46CC-B38E-95D7F0B00544}" srcOrd="0" destOrd="0" presId="urn:microsoft.com/office/officeart/2008/layout/VerticalCurvedList"/>
    <dgm:cxn modelId="{C5FF5E2B-44A3-48F3-8862-64A4E9801DFC}" type="presParOf" srcId="{BAEF480E-89EB-453D-A7F2-AF2C13C0E7DA}" destId="{00F4EDC5-DFAE-4B81-A8B6-388E6431A09E}" srcOrd="5" destOrd="0" presId="urn:microsoft.com/office/officeart/2008/layout/VerticalCurvedList"/>
    <dgm:cxn modelId="{C9009DB1-F337-4019-8144-B61E1720FAFC}" type="presParOf" srcId="{BAEF480E-89EB-453D-A7F2-AF2C13C0E7DA}" destId="{95373B34-445A-46B2-9450-F0261BD06571}" srcOrd="6" destOrd="0" presId="urn:microsoft.com/office/officeart/2008/layout/VerticalCurvedList"/>
    <dgm:cxn modelId="{31E5F8B2-BBFC-4C12-933E-8D504D3A3A20}" type="presParOf" srcId="{95373B34-445A-46B2-9450-F0261BD06571}" destId="{9E52ED34-BC27-4264-867F-CEF06B0BA23E}" srcOrd="0" destOrd="0" presId="urn:microsoft.com/office/officeart/2008/layout/VerticalCurvedList"/>
    <dgm:cxn modelId="{27E23441-8682-40CD-ADB2-0C8F553575DC}" type="presParOf" srcId="{BAEF480E-89EB-453D-A7F2-AF2C13C0E7DA}" destId="{A8E6A700-DF18-4AA8-8B77-0CAAC41EA47A}" srcOrd="7" destOrd="0" presId="urn:microsoft.com/office/officeart/2008/layout/VerticalCurvedList"/>
    <dgm:cxn modelId="{87C316F2-DA3A-439E-ADA4-EA154DF4DC25}" type="presParOf" srcId="{BAEF480E-89EB-453D-A7F2-AF2C13C0E7DA}" destId="{B223752E-A7FF-4811-AA4A-1FEE7191A356}" srcOrd="8" destOrd="0" presId="urn:microsoft.com/office/officeart/2008/layout/VerticalCurvedList"/>
    <dgm:cxn modelId="{2F3971F5-AB33-4F5D-A0BB-C4EBA1105A7C}" type="presParOf" srcId="{B223752E-A7FF-4811-AA4A-1FEE7191A356}" destId="{80978671-896D-4C8F-9F2D-4FE4A9C22E3A}" srcOrd="0" destOrd="0" presId="urn:microsoft.com/office/officeart/2008/layout/VerticalCurvedList"/>
    <dgm:cxn modelId="{E2A6AFEF-0787-4262-94AC-62340E60B031}" type="presParOf" srcId="{BAEF480E-89EB-453D-A7F2-AF2C13C0E7DA}" destId="{7B63CB59-3F81-4387-9CFC-BD101852D63B}" srcOrd="9" destOrd="0" presId="urn:microsoft.com/office/officeart/2008/layout/VerticalCurvedList"/>
    <dgm:cxn modelId="{AE524BE7-A3DE-425A-A6B7-580215500C49}" type="presParOf" srcId="{BAEF480E-89EB-453D-A7F2-AF2C13C0E7DA}" destId="{C5E785B0-42F7-4E18-B5C9-EEADDC063025}" srcOrd="10" destOrd="0" presId="urn:microsoft.com/office/officeart/2008/layout/VerticalCurvedList"/>
    <dgm:cxn modelId="{2FCB7266-EE4A-45CA-A3DE-5321F0B4B76F}" type="presParOf" srcId="{C5E785B0-42F7-4E18-B5C9-EEADDC063025}" destId="{0E7CA653-8A76-42FF-99F8-E4DD4113A82C}" srcOrd="0" destOrd="0" presId="urn:microsoft.com/office/officeart/2008/layout/VerticalCurvedList"/>
    <dgm:cxn modelId="{96FE2542-39EE-45F3-863F-EFF4E586F595}" type="presParOf" srcId="{BAEF480E-89EB-453D-A7F2-AF2C13C0E7DA}" destId="{70C1C050-02BE-40F4-B7EF-C1CF23420201}" srcOrd="11" destOrd="0" presId="urn:microsoft.com/office/officeart/2008/layout/VerticalCurvedList"/>
    <dgm:cxn modelId="{C9CF9587-FB60-47CB-8F04-EC5EB51A1752}" type="presParOf" srcId="{BAEF480E-89EB-453D-A7F2-AF2C13C0E7DA}" destId="{C7BDAF0A-FE1D-4294-B1AD-01797A541522}" srcOrd="12" destOrd="0" presId="urn:microsoft.com/office/officeart/2008/layout/VerticalCurvedList"/>
    <dgm:cxn modelId="{4ED4107B-AD22-47B0-8420-59422F64BD9B}" type="presParOf" srcId="{C7BDAF0A-FE1D-4294-B1AD-01797A541522}" destId="{FE44090F-D877-4077-8D4F-28B16AFF2F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57CC9-B8AF-4741-9A82-469361EFEEC2}">
      <dsp:nvSpPr>
        <dsp:cNvPr id="0" name=""/>
        <dsp:cNvSpPr/>
      </dsp:nvSpPr>
      <dsp:spPr>
        <a:xfrm>
          <a:off x="8071598" y="2628204"/>
          <a:ext cx="204705" cy="204702"/>
        </a:xfrm>
        <a:prstGeom prst="ellipse">
          <a:avLst/>
        </a:prstGeom>
        <a:solidFill>
          <a:schemeClr val="accen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49AC61-3E48-496F-BDFC-86A92DE49D65}">
      <dsp:nvSpPr>
        <dsp:cNvPr id="0" name=""/>
        <dsp:cNvSpPr/>
      </dsp:nvSpPr>
      <dsp:spPr>
        <a:xfrm>
          <a:off x="7284127" y="2628204"/>
          <a:ext cx="204705" cy="204702"/>
        </a:xfrm>
        <a:prstGeom prst="ellipse">
          <a:avLst/>
        </a:prstGeom>
        <a:solidFill>
          <a:schemeClr val="accent1">
            <a:alpha val="90000"/>
            <a:hueOff val="0"/>
            <a:satOff val="0"/>
            <a:lumOff val="0"/>
            <a:alphaOff val="-1212"/>
          </a:schemeClr>
        </a:solidFill>
        <a:ln w="9525" cap="flat" cmpd="sng" algn="ctr">
          <a:solidFill>
            <a:schemeClr val="accent1">
              <a:alpha val="90000"/>
              <a:hueOff val="0"/>
              <a:satOff val="0"/>
              <a:lumOff val="0"/>
              <a:alphaOff val="-121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5865548-106B-4A5F-A0D6-F491166437A7}">
      <dsp:nvSpPr>
        <dsp:cNvPr id="0" name=""/>
        <dsp:cNvSpPr/>
      </dsp:nvSpPr>
      <dsp:spPr>
        <a:xfrm>
          <a:off x="7604269" y="2620232"/>
          <a:ext cx="204705" cy="204702"/>
        </a:xfrm>
        <a:prstGeom prst="ellipse">
          <a:avLst/>
        </a:prstGeom>
        <a:solidFill>
          <a:schemeClr val="accent1">
            <a:alpha val="90000"/>
            <a:hueOff val="0"/>
            <a:satOff val="0"/>
            <a:lumOff val="0"/>
            <a:alphaOff val="-2424"/>
          </a:schemeClr>
        </a:solidFill>
        <a:ln w="9525" cap="flat" cmpd="sng" algn="ctr">
          <a:solidFill>
            <a:schemeClr val="accent1">
              <a:alpha val="90000"/>
              <a:hueOff val="0"/>
              <a:satOff val="0"/>
              <a:lumOff val="0"/>
              <a:alphaOff val="-2424"/>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30098B9-E855-497C-9B3F-F5D8F47D38A9}">
      <dsp:nvSpPr>
        <dsp:cNvPr id="0" name=""/>
        <dsp:cNvSpPr/>
      </dsp:nvSpPr>
      <dsp:spPr>
        <a:xfrm>
          <a:off x="6946789" y="2628204"/>
          <a:ext cx="204705" cy="204702"/>
        </a:xfrm>
        <a:prstGeom prst="ellipse">
          <a:avLst/>
        </a:prstGeom>
        <a:solidFill>
          <a:schemeClr val="accent1">
            <a:alpha val="90000"/>
            <a:hueOff val="0"/>
            <a:satOff val="0"/>
            <a:lumOff val="0"/>
            <a:alphaOff val="-3636"/>
          </a:schemeClr>
        </a:solidFill>
        <a:ln w="9525" cap="flat" cmpd="sng" algn="ctr">
          <a:solidFill>
            <a:schemeClr val="accent1">
              <a:alpha val="90000"/>
              <a:hueOff val="0"/>
              <a:satOff val="0"/>
              <a:lumOff val="0"/>
              <a:alphaOff val="-3636"/>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5DE89A1-1331-41EF-98CA-2682D37DB3E4}">
      <dsp:nvSpPr>
        <dsp:cNvPr id="0" name=""/>
        <dsp:cNvSpPr/>
      </dsp:nvSpPr>
      <dsp:spPr>
        <a:xfrm>
          <a:off x="6571615" y="2628204"/>
          <a:ext cx="204705" cy="204702"/>
        </a:xfrm>
        <a:prstGeom prst="ellipse">
          <a:avLst/>
        </a:prstGeom>
        <a:solidFill>
          <a:schemeClr val="accent1">
            <a:alpha val="90000"/>
            <a:hueOff val="0"/>
            <a:satOff val="0"/>
            <a:lumOff val="0"/>
            <a:alphaOff val="-4848"/>
          </a:schemeClr>
        </a:solidFill>
        <a:ln w="9525" cap="flat" cmpd="sng" algn="ctr">
          <a:solidFill>
            <a:schemeClr val="accent1">
              <a:alpha val="90000"/>
              <a:hueOff val="0"/>
              <a:satOff val="0"/>
              <a:lumOff val="0"/>
              <a:alphaOff val="-4848"/>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BFB4A0E-DEFA-4279-83F3-48A3204EAB7B}">
      <dsp:nvSpPr>
        <dsp:cNvPr id="0" name=""/>
        <dsp:cNvSpPr/>
      </dsp:nvSpPr>
      <dsp:spPr>
        <a:xfrm>
          <a:off x="5991735" y="2525852"/>
          <a:ext cx="409410" cy="409740"/>
        </a:xfrm>
        <a:prstGeom prst="ellipse">
          <a:avLst/>
        </a:prstGeom>
        <a:solidFill>
          <a:schemeClr val="accent1">
            <a:alpha val="90000"/>
            <a:hueOff val="0"/>
            <a:satOff val="0"/>
            <a:lumOff val="0"/>
            <a:alphaOff val="-6061"/>
          </a:schemeClr>
        </a:solidFill>
        <a:ln w="9525" cap="flat" cmpd="sng" algn="ctr">
          <a:solidFill>
            <a:schemeClr val="accent1">
              <a:alpha val="90000"/>
              <a:hueOff val="0"/>
              <a:satOff val="0"/>
              <a:lumOff val="0"/>
              <a:alphaOff val="-6061"/>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D389A5F-FD3C-418B-B599-ECF588F17F56}">
      <dsp:nvSpPr>
        <dsp:cNvPr id="0" name=""/>
        <dsp:cNvSpPr/>
      </dsp:nvSpPr>
      <dsp:spPr>
        <a:xfrm>
          <a:off x="7737793" y="2205332"/>
          <a:ext cx="204705" cy="204702"/>
        </a:xfrm>
        <a:prstGeom prst="ellipse">
          <a:avLst/>
        </a:prstGeom>
        <a:solidFill>
          <a:schemeClr val="accent1">
            <a:alpha val="90000"/>
            <a:hueOff val="0"/>
            <a:satOff val="0"/>
            <a:lumOff val="0"/>
            <a:alphaOff val="-7273"/>
          </a:schemeClr>
        </a:solidFill>
        <a:ln w="9525" cap="flat" cmpd="sng" algn="ctr">
          <a:solidFill>
            <a:schemeClr val="accent1">
              <a:alpha val="90000"/>
              <a:hueOff val="0"/>
              <a:satOff val="0"/>
              <a:lumOff val="0"/>
              <a:alphaOff val="-7273"/>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0D8A584-DB79-4F6E-9467-D97A3B37F72E}">
      <dsp:nvSpPr>
        <dsp:cNvPr id="0" name=""/>
        <dsp:cNvSpPr/>
      </dsp:nvSpPr>
      <dsp:spPr>
        <a:xfrm>
          <a:off x="7737793" y="3054105"/>
          <a:ext cx="204705" cy="204702"/>
        </a:xfrm>
        <a:prstGeom prst="ellipse">
          <a:avLst/>
        </a:prstGeom>
        <a:solidFill>
          <a:schemeClr val="accent1">
            <a:alpha val="90000"/>
            <a:hueOff val="0"/>
            <a:satOff val="0"/>
            <a:lumOff val="0"/>
            <a:alphaOff val="-8485"/>
          </a:schemeClr>
        </a:solidFill>
        <a:ln w="9525" cap="flat" cmpd="sng" algn="ctr">
          <a:solidFill>
            <a:schemeClr val="accent1">
              <a:alpha val="90000"/>
              <a:hueOff val="0"/>
              <a:satOff val="0"/>
              <a:lumOff val="0"/>
              <a:alphaOff val="-8485"/>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1F41C76-2048-4F08-86F8-D0942C09ACA7}">
      <dsp:nvSpPr>
        <dsp:cNvPr id="0" name=""/>
        <dsp:cNvSpPr/>
      </dsp:nvSpPr>
      <dsp:spPr>
        <a:xfrm>
          <a:off x="7920387" y="2389160"/>
          <a:ext cx="204705" cy="204702"/>
        </a:xfrm>
        <a:prstGeom prst="ellipse">
          <a:avLst/>
        </a:prstGeom>
        <a:solidFill>
          <a:schemeClr val="accent1">
            <a:alpha val="90000"/>
            <a:hueOff val="0"/>
            <a:satOff val="0"/>
            <a:lumOff val="0"/>
            <a:alphaOff val="-9697"/>
          </a:schemeClr>
        </a:solidFill>
        <a:ln w="9525" cap="flat" cmpd="sng" algn="ctr">
          <a:solidFill>
            <a:schemeClr val="accent1">
              <a:alpha val="90000"/>
              <a:hueOff val="0"/>
              <a:satOff val="0"/>
              <a:lumOff val="0"/>
              <a:alphaOff val="-9697"/>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59DBCF1-3996-4591-A893-246AF4321365}">
      <dsp:nvSpPr>
        <dsp:cNvPr id="0" name=""/>
        <dsp:cNvSpPr/>
      </dsp:nvSpPr>
      <dsp:spPr>
        <a:xfrm>
          <a:off x="7932513" y="2871287"/>
          <a:ext cx="204705" cy="204702"/>
        </a:xfrm>
        <a:prstGeom prst="ellipse">
          <a:avLst/>
        </a:prstGeom>
        <a:solidFill>
          <a:schemeClr val="accent1">
            <a:alpha val="90000"/>
            <a:hueOff val="0"/>
            <a:satOff val="0"/>
            <a:lumOff val="0"/>
            <a:alphaOff val="-10909"/>
          </a:schemeClr>
        </a:solidFill>
        <a:ln w="9525" cap="flat" cmpd="sng" algn="ctr">
          <a:solidFill>
            <a:schemeClr val="accent1">
              <a:alpha val="90000"/>
              <a:hueOff val="0"/>
              <a:satOff val="0"/>
              <a:lumOff val="0"/>
              <a:alphaOff val="-10909"/>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149C2CD-62F6-43F5-A057-EB17F3E51D06}">
      <dsp:nvSpPr>
        <dsp:cNvPr id="0" name=""/>
        <dsp:cNvSpPr/>
      </dsp:nvSpPr>
      <dsp:spPr>
        <a:xfrm>
          <a:off x="4425933" y="1694250"/>
          <a:ext cx="2072730" cy="2072945"/>
        </a:xfrm>
        <a:prstGeom prst="ellipse">
          <a:avLst/>
        </a:prstGeom>
        <a:solidFill>
          <a:schemeClr val="accent1">
            <a:alpha val="77879"/>
          </a:schemeClr>
        </a:solidFill>
        <a:ln w="9525" cap="flat" cmpd="sng" algn="ctr">
          <a:solidFill>
            <a:schemeClr val="accent1">
              <a:alpha val="90000"/>
              <a:hueOff val="0"/>
              <a:satOff val="0"/>
              <a:lumOff val="0"/>
              <a:alphaOff val="-12121"/>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kern="1200" dirty="0" smtClean="0"/>
            <a:t>Comparative </a:t>
          </a:r>
          <a:r>
            <a:rPr lang="it-IT" sz="800" kern="1200" dirty="0" err="1" smtClean="0"/>
            <a:t>economic</a:t>
          </a:r>
          <a:r>
            <a:rPr lang="it-IT" sz="800" kern="1200" dirty="0" smtClean="0"/>
            <a:t> impact of PCP</a:t>
          </a:r>
          <a:endParaRPr lang="it-IT" sz="800" kern="1200" dirty="0"/>
        </a:p>
      </dsp:txBody>
      <dsp:txXfrm>
        <a:off x="4729477" y="1997826"/>
        <a:ext cx="1465642" cy="1465793"/>
      </dsp:txXfrm>
    </dsp:sp>
    <dsp:sp modelId="{E6FF3CA1-92A6-4B6C-96D0-F018F7D08F4C}">
      <dsp:nvSpPr>
        <dsp:cNvPr id="0" name=""/>
        <dsp:cNvSpPr/>
      </dsp:nvSpPr>
      <dsp:spPr>
        <a:xfrm>
          <a:off x="3594472" y="1517156"/>
          <a:ext cx="409410" cy="409740"/>
        </a:xfrm>
        <a:prstGeom prst="ellipse">
          <a:avLst/>
        </a:prstGeom>
        <a:solidFill>
          <a:schemeClr val="accent1">
            <a:alpha val="90000"/>
            <a:hueOff val="0"/>
            <a:satOff val="0"/>
            <a:lumOff val="0"/>
            <a:alphaOff val="-13333"/>
          </a:schemeClr>
        </a:solidFill>
        <a:ln w="9525" cap="flat" cmpd="sng" algn="ctr">
          <a:solidFill>
            <a:schemeClr val="accent1">
              <a:alpha val="90000"/>
              <a:hueOff val="0"/>
              <a:satOff val="0"/>
              <a:lumOff val="0"/>
              <a:alphaOff val="-13333"/>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F8DF03D-73A2-4B6B-BBF3-1F5250BB218B}">
      <dsp:nvSpPr>
        <dsp:cNvPr id="0" name=""/>
        <dsp:cNvSpPr/>
      </dsp:nvSpPr>
      <dsp:spPr>
        <a:xfrm>
          <a:off x="3331993" y="1301007"/>
          <a:ext cx="204705" cy="204702"/>
        </a:xfrm>
        <a:prstGeom prst="ellipse">
          <a:avLst/>
        </a:prstGeom>
        <a:solidFill>
          <a:schemeClr val="accent1">
            <a:alpha val="90000"/>
            <a:hueOff val="0"/>
            <a:satOff val="0"/>
            <a:lumOff val="0"/>
            <a:alphaOff val="-14545"/>
          </a:schemeClr>
        </a:solidFill>
        <a:ln w="9525" cap="flat" cmpd="sng" algn="ctr">
          <a:solidFill>
            <a:schemeClr val="accent1">
              <a:alpha val="90000"/>
              <a:hueOff val="0"/>
              <a:satOff val="0"/>
              <a:lumOff val="0"/>
              <a:alphaOff val="-14545"/>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0E67B8B-C15C-465C-80CC-2EBAED5C59AC}">
      <dsp:nvSpPr>
        <dsp:cNvPr id="0" name=""/>
        <dsp:cNvSpPr/>
      </dsp:nvSpPr>
      <dsp:spPr>
        <a:xfrm>
          <a:off x="2894765" y="1301007"/>
          <a:ext cx="204705" cy="204702"/>
        </a:xfrm>
        <a:prstGeom prst="ellipse">
          <a:avLst/>
        </a:prstGeom>
        <a:solidFill>
          <a:schemeClr val="accent1">
            <a:alpha val="90000"/>
            <a:hueOff val="0"/>
            <a:satOff val="0"/>
            <a:lumOff val="0"/>
            <a:alphaOff val="-15758"/>
          </a:schemeClr>
        </a:solidFill>
        <a:ln w="9525" cap="flat" cmpd="sng" algn="ctr">
          <a:solidFill>
            <a:schemeClr val="accent1">
              <a:alpha val="90000"/>
              <a:hueOff val="0"/>
              <a:satOff val="0"/>
              <a:lumOff val="0"/>
              <a:alphaOff val="-15758"/>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EFDAC73-BADD-4301-BF1F-33D280A004F7}">
      <dsp:nvSpPr>
        <dsp:cNvPr id="0" name=""/>
        <dsp:cNvSpPr/>
      </dsp:nvSpPr>
      <dsp:spPr>
        <a:xfrm>
          <a:off x="2457537" y="1301007"/>
          <a:ext cx="204705" cy="204702"/>
        </a:xfrm>
        <a:prstGeom prst="ellipse">
          <a:avLst/>
        </a:prstGeom>
        <a:solidFill>
          <a:schemeClr val="accent1">
            <a:alpha val="90000"/>
            <a:hueOff val="0"/>
            <a:satOff val="0"/>
            <a:lumOff val="0"/>
            <a:alphaOff val="-16970"/>
          </a:schemeClr>
        </a:solidFill>
        <a:ln w="9525" cap="flat" cmpd="sng" algn="ctr">
          <a:solidFill>
            <a:schemeClr val="accent1">
              <a:alpha val="90000"/>
              <a:hueOff val="0"/>
              <a:satOff val="0"/>
              <a:lumOff val="0"/>
              <a:alphaOff val="-1697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247830C-7D48-4CF5-9793-94394C7D97DA}">
      <dsp:nvSpPr>
        <dsp:cNvPr id="0" name=""/>
        <dsp:cNvSpPr/>
      </dsp:nvSpPr>
      <dsp:spPr>
        <a:xfrm>
          <a:off x="2020310" y="1301007"/>
          <a:ext cx="204705" cy="204702"/>
        </a:xfrm>
        <a:prstGeom prst="ellipse">
          <a:avLst/>
        </a:prstGeom>
        <a:solidFill>
          <a:schemeClr val="accent1">
            <a:alpha val="90000"/>
            <a:hueOff val="0"/>
            <a:satOff val="0"/>
            <a:lumOff val="0"/>
            <a:alphaOff val="-18182"/>
          </a:schemeClr>
        </a:solidFill>
        <a:ln w="9525" cap="flat" cmpd="sng" algn="ctr">
          <a:solidFill>
            <a:schemeClr val="accent1">
              <a:alpha val="90000"/>
              <a:hueOff val="0"/>
              <a:satOff val="0"/>
              <a:lumOff val="0"/>
              <a:alphaOff val="-1818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030A6DB-DB64-4745-A2F0-373AFE3D30B1}">
      <dsp:nvSpPr>
        <dsp:cNvPr id="0" name=""/>
        <dsp:cNvSpPr/>
      </dsp:nvSpPr>
      <dsp:spPr>
        <a:xfrm>
          <a:off x="1582369" y="1301007"/>
          <a:ext cx="204705" cy="204702"/>
        </a:xfrm>
        <a:prstGeom prst="ellipse">
          <a:avLst/>
        </a:prstGeom>
        <a:solidFill>
          <a:schemeClr val="accent1">
            <a:alpha val="90000"/>
            <a:hueOff val="0"/>
            <a:satOff val="0"/>
            <a:lumOff val="0"/>
            <a:alphaOff val="-19394"/>
          </a:schemeClr>
        </a:solidFill>
        <a:ln w="9525" cap="flat" cmpd="sng" algn="ctr">
          <a:solidFill>
            <a:schemeClr val="accent1">
              <a:alpha val="90000"/>
              <a:hueOff val="0"/>
              <a:satOff val="0"/>
              <a:lumOff val="0"/>
              <a:alphaOff val="-19394"/>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8404BD3-0601-4029-B375-CD664019A864}">
      <dsp:nvSpPr>
        <dsp:cNvPr id="0" name=""/>
        <dsp:cNvSpPr/>
      </dsp:nvSpPr>
      <dsp:spPr>
        <a:xfrm>
          <a:off x="1145141" y="1301007"/>
          <a:ext cx="204705" cy="204702"/>
        </a:xfrm>
        <a:prstGeom prst="ellipse">
          <a:avLst/>
        </a:prstGeom>
        <a:solidFill>
          <a:schemeClr val="accent1">
            <a:alpha val="90000"/>
            <a:hueOff val="0"/>
            <a:satOff val="0"/>
            <a:lumOff val="0"/>
            <a:alphaOff val="-20606"/>
          </a:schemeClr>
        </a:solidFill>
        <a:ln w="9525" cap="flat" cmpd="sng" algn="ctr">
          <a:solidFill>
            <a:schemeClr val="accent1">
              <a:alpha val="90000"/>
              <a:hueOff val="0"/>
              <a:satOff val="0"/>
              <a:lumOff val="0"/>
              <a:alphaOff val="-20606"/>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F9382C6-D652-4B38-9305-8A3A58337F74}">
      <dsp:nvSpPr>
        <dsp:cNvPr id="0" name=""/>
        <dsp:cNvSpPr/>
      </dsp:nvSpPr>
      <dsp:spPr>
        <a:xfrm>
          <a:off x="936994" y="428578"/>
          <a:ext cx="2812844" cy="52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355600">
            <a:lnSpc>
              <a:spcPct val="90000"/>
            </a:lnSpc>
            <a:spcBef>
              <a:spcPct val="0"/>
            </a:spcBef>
            <a:spcAft>
              <a:spcPct val="35000"/>
            </a:spcAft>
          </a:pPr>
          <a:r>
            <a:rPr lang="en-US" sz="800" kern="1200" dirty="0" smtClean="0"/>
            <a:t>i) a dataset of procurements (with a variable indicating the sample) </a:t>
          </a:r>
          <a:endParaRPr lang="it-IT" sz="800" kern="1200" dirty="0"/>
        </a:p>
      </dsp:txBody>
      <dsp:txXfrm>
        <a:off x="936994" y="428578"/>
        <a:ext cx="2812844" cy="526569"/>
      </dsp:txXfrm>
    </dsp:sp>
    <dsp:sp modelId="{18C309CA-B203-4206-93CE-3621172C075B}">
      <dsp:nvSpPr>
        <dsp:cNvPr id="0" name=""/>
        <dsp:cNvSpPr/>
      </dsp:nvSpPr>
      <dsp:spPr>
        <a:xfrm>
          <a:off x="3169370" y="2572256"/>
          <a:ext cx="409410" cy="409740"/>
        </a:xfrm>
        <a:prstGeom prst="ellipse">
          <a:avLst/>
        </a:prstGeom>
        <a:solidFill>
          <a:schemeClr val="accent1">
            <a:alpha val="90000"/>
            <a:hueOff val="0"/>
            <a:satOff val="0"/>
            <a:lumOff val="0"/>
            <a:alphaOff val="-24242"/>
          </a:schemeClr>
        </a:solidFill>
        <a:ln w="9525" cap="flat" cmpd="sng" algn="ctr">
          <a:solidFill>
            <a:schemeClr val="accent1">
              <a:alpha val="90000"/>
              <a:hueOff val="0"/>
              <a:satOff val="0"/>
              <a:lumOff val="0"/>
              <a:alphaOff val="-2424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262B273-C6C3-4090-927C-B18C33EDD48C}">
      <dsp:nvSpPr>
        <dsp:cNvPr id="0" name=""/>
        <dsp:cNvSpPr/>
      </dsp:nvSpPr>
      <dsp:spPr>
        <a:xfrm>
          <a:off x="2764239" y="2674605"/>
          <a:ext cx="204705" cy="204702"/>
        </a:xfrm>
        <a:prstGeom prst="ellipse">
          <a:avLst/>
        </a:prstGeom>
        <a:solidFill>
          <a:schemeClr val="accent1">
            <a:alpha val="90000"/>
            <a:hueOff val="0"/>
            <a:satOff val="0"/>
            <a:lumOff val="0"/>
            <a:alphaOff val="-25455"/>
          </a:schemeClr>
        </a:solidFill>
        <a:ln w="9525" cap="flat" cmpd="sng" algn="ctr">
          <a:solidFill>
            <a:schemeClr val="accent1">
              <a:alpha val="90000"/>
              <a:hueOff val="0"/>
              <a:satOff val="0"/>
              <a:lumOff val="0"/>
              <a:alphaOff val="-25455"/>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E591DBF-E174-4EA3-9A55-2A57244B4009}">
      <dsp:nvSpPr>
        <dsp:cNvPr id="0" name=""/>
        <dsp:cNvSpPr/>
      </dsp:nvSpPr>
      <dsp:spPr>
        <a:xfrm>
          <a:off x="2359821" y="2674605"/>
          <a:ext cx="204705" cy="204702"/>
        </a:xfrm>
        <a:prstGeom prst="ellipse">
          <a:avLst/>
        </a:prstGeom>
        <a:solidFill>
          <a:schemeClr val="accent1">
            <a:alpha val="90000"/>
            <a:hueOff val="0"/>
            <a:satOff val="0"/>
            <a:lumOff val="0"/>
            <a:alphaOff val="-26667"/>
          </a:schemeClr>
        </a:solidFill>
        <a:ln w="9525" cap="flat" cmpd="sng" algn="ctr">
          <a:solidFill>
            <a:schemeClr val="accent1">
              <a:alpha val="90000"/>
              <a:hueOff val="0"/>
              <a:satOff val="0"/>
              <a:lumOff val="0"/>
              <a:alphaOff val="-26667"/>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364F6AB-D793-4F8F-B2A4-286C37F0B7CA}">
      <dsp:nvSpPr>
        <dsp:cNvPr id="0" name=""/>
        <dsp:cNvSpPr/>
      </dsp:nvSpPr>
      <dsp:spPr>
        <a:xfrm>
          <a:off x="1954690" y="2674605"/>
          <a:ext cx="204705" cy="204702"/>
        </a:xfrm>
        <a:prstGeom prst="ellipse">
          <a:avLst/>
        </a:prstGeom>
        <a:solidFill>
          <a:schemeClr val="accent1">
            <a:alpha val="90000"/>
            <a:hueOff val="0"/>
            <a:satOff val="0"/>
            <a:lumOff val="0"/>
            <a:alphaOff val="-27879"/>
          </a:schemeClr>
        </a:solidFill>
        <a:ln w="9525" cap="flat" cmpd="sng" algn="ctr">
          <a:solidFill>
            <a:schemeClr val="accent1">
              <a:alpha val="90000"/>
              <a:hueOff val="0"/>
              <a:satOff val="0"/>
              <a:lumOff val="0"/>
              <a:alphaOff val="-27879"/>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84FC8E7-655B-4BAC-B7AA-FB8637234A69}">
      <dsp:nvSpPr>
        <dsp:cNvPr id="0" name=""/>
        <dsp:cNvSpPr/>
      </dsp:nvSpPr>
      <dsp:spPr>
        <a:xfrm>
          <a:off x="1550272" y="2674605"/>
          <a:ext cx="204705" cy="204702"/>
        </a:xfrm>
        <a:prstGeom prst="ellipse">
          <a:avLst/>
        </a:prstGeom>
        <a:solidFill>
          <a:schemeClr val="accent1">
            <a:alpha val="90000"/>
            <a:hueOff val="0"/>
            <a:satOff val="0"/>
            <a:lumOff val="0"/>
            <a:alphaOff val="-29091"/>
          </a:schemeClr>
        </a:solidFill>
        <a:ln w="9525" cap="flat" cmpd="sng" algn="ctr">
          <a:solidFill>
            <a:schemeClr val="accent1">
              <a:alpha val="90000"/>
              <a:hueOff val="0"/>
              <a:satOff val="0"/>
              <a:lumOff val="0"/>
              <a:alphaOff val="-29091"/>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6D101CB-B02E-4097-961F-7200D164E45A}">
      <dsp:nvSpPr>
        <dsp:cNvPr id="0" name=""/>
        <dsp:cNvSpPr/>
      </dsp:nvSpPr>
      <dsp:spPr>
        <a:xfrm>
          <a:off x="1145141" y="2674605"/>
          <a:ext cx="204705" cy="204702"/>
        </a:xfrm>
        <a:prstGeom prst="ellipse">
          <a:avLst/>
        </a:prstGeom>
        <a:solidFill>
          <a:schemeClr val="accent1">
            <a:alpha val="90000"/>
            <a:hueOff val="0"/>
            <a:satOff val="0"/>
            <a:lumOff val="0"/>
            <a:alphaOff val="-30303"/>
          </a:schemeClr>
        </a:solidFill>
        <a:ln w="9525" cap="flat" cmpd="sng" algn="ctr">
          <a:solidFill>
            <a:schemeClr val="accent1">
              <a:alpha val="90000"/>
              <a:hueOff val="0"/>
              <a:satOff val="0"/>
              <a:lumOff val="0"/>
              <a:alphaOff val="-30303"/>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171B386-F7C0-4A5B-8B3D-C9130514C285}">
      <dsp:nvSpPr>
        <dsp:cNvPr id="0" name=""/>
        <dsp:cNvSpPr/>
      </dsp:nvSpPr>
      <dsp:spPr>
        <a:xfrm>
          <a:off x="4615" y="2104328"/>
          <a:ext cx="4092728" cy="52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355600">
            <a:lnSpc>
              <a:spcPct val="90000"/>
            </a:lnSpc>
            <a:spcBef>
              <a:spcPct val="0"/>
            </a:spcBef>
            <a:spcAft>
              <a:spcPct val="35000"/>
            </a:spcAft>
          </a:pPr>
          <a:r>
            <a:rPr lang="en-US" sz="800" kern="1200" dirty="0" smtClean="0"/>
            <a:t>ii) a collection of variables measuring how large the impact is when using PCP compared to other procurement methods</a:t>
          </a:r>
          <a:endParaRPr lang="it-IT" sz="800" kern="1200" dirty="0"/>
        </a:p>
      </dsp:txBody>
      <dsp:txXfrm>
        <a:off x="4615" y="2104328"/>
        <a:ext cx="4092728" cy="526569"/>
      </dsp:txXfrm>
    </dsp:sp>
    <dsp:sp modelId="{5C787EC4-B929-4F65-96E0-24B1DD36C7EF}">
      <dsp:nvSpPr>
        <dsp:cNvPr id="0" name=""/>
        <dsp:cNvSpPr/>
      </dsp:nvSpPr>
      <dsp:spPr>
        <a:xfrm>
          <a:off x="3594472" y="3517715"/>
          <a:ext cx="409410" cy="409740"/>
        </a:xfrm>
        <a:prstGeom prst="ellipse">
          <a:avLst/>
        </a:prstGeom>
        <a:solidFill>
          <a:schemeClr val="accent1">
            <a:alpha val="90000"/>
            <a:hueOff val="0"/>
            <a:satOff val="0"/>
            <a:lumOff val="0"/>
            <a:alphaOff val="-32727"/>
          </a:schemeClr>
        </a:solidFill>
        <a:ln w="9525" cap="flat" cmpd="sng" algn="ctr">
          <a:solidFill>
            <a:schemeClr val="accent1">
              <a:alpha val="90000"/>
              <a:hueOff val="0"/>
              <a:satOff val="0"/>
              <a:lumOff val="0"/>
              <a:alphaOff val="-32727"/>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979C506-C113-466B-9381-28762DC39C03}">
      <dsp:nvSpPr>
        <dsp:cNvPr id="0" name=""/>
        <dsp:cNvSpPr/>
      </dsp:nvSpPr>
      <dsp:spPr>
        <a:xfrm>
          <a:off x="3331993" y="3934863"/>
          <a:ext cx="204705" cy="204702"/>
        </a:xfrm>
        <a:prstGeom prst="ellipse">
          <a:avLst/>
        </a:prstGeom>
        <a:solidFill>
          <a:schemeClr val="accent1">
            <a:alpha val="90000"/>
            <a:hueOff val="0"/>
            <a:satOff val="0"/>
            <a:lumOff val="0"/>
            <a:alphaOff val="-33939"/>
          </a:schemeClr>
        </a:solidFill>
        <a:ln w="9525" cap="flat" cmpd="sng" algn="ctr">
          <a:solidFill>
            <a:schemeClr val="accent1">
              <a:alpha val="90000"/>
              <a:hueOff val="0"/>
              <a:satOff val="0"/>
              <a:lumOff val="0"/>
              <a:alphaOff val="-33939"/>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3E39209-8926-499B-A771-116EBB13DB34}">
      <dsp:nvSpPr>
        <dsp:cNvPr id="0" name=""/>
        <dsp:cNvSpPr/>
      </dsp:nvSpPr>
      <dsp:spPr>
        <a:xfrm>
          <a:off x="2894765" y="3934863"/>
          <a:ext cx="204705" cy="204702"/>
        </a:xfrm>
        <a:prstGeom prst="ellipse">
          <a:avLst/>
        </a:prstGeom>
        <a:solidFill>
          <a:schemeClr val="accent1">
            <a:alpha val="90000"/>
            <a:hueOff val="0"/>
            <a:satOff val="0"/>
            <a:lumOff val="0"/>
            <a:alphaOff val="-35152"/>
          </a:schemeClr>
        </a:solidFill>
        <a:ln w="9525" cap="flat" cmpd="sng" algn="ctr">
          <a:solidFill>
            <a:schemeClr val="accent1">
              <a:alpha val="90000"/>
              <a:hueOff val="0"/>
              <a:satOff val="0"/>
              <a:lumOff val="0"/>
              <a:alphaOff val="-3515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E3C9C8D-4C19-4D69-83DF-C5C98BC0265C}">
      <dsp:nvSpPr>
        <dsp:cNvPr id="0" name=""/>
        <dsp:cNvSpPr/>
      </dsp:nvSpPr>
      <dsp:spPr>
        <a:xfrm>
          <a:off x="2457537" y="3934863"/>
          <a:ext cx="204705" cy="204702"/>
        </a:xfrm>
        <a:prstGeom prst="ellipse">
          <a:avLst/>
        </a:prstGeom>
        <a:solidFill>
          <a:schemeClr val="accent1">
            <a:alpha val="90000"/>
            <a:hueOff val="0"/>
            <a:satOff val="0"/>
            <a:lumOff val="0"/>
            <a:alphaOff val="-36364"/>
          </a:schemeClr>
        </a:solidFill>
        <a:ln w="9525" cap="flat" cmpd="sng" algn="ctr">
          <a:solidFill>
            <a:schemeClr val="accent1">
              <a:alpha val="90000"/>
              <a:hueOff val="0"/>
              <a:satOff val="0"/>
              <a:lumOff val="0"/>
              <a:alphaOff val="-36364"/>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F93F19-9F94-4EAC-AEB4-66F61B8DFCB6}">
      <dsp:nvSpPr>
        <dsp:cNvPr id="0" name=""/>
        <dsp:cNvSpPr/>
      </dsp:nvSpPr>
      <dsp:spPr>
        <a:xfrm>
          <a:off x="2020310" y="3934863"/>
          <a:ext cx="204705" cy="204702"/>
        </a:xfrm>
        <a:prstGeom prst="ellipse">
          <a:avLst/>
        </a:prstGeom>
        <a:solidFill>
          <a:schemeClr val="accent1">
            <a:alpha val="90000"/>
            <a:hueOff val="0"/>
            <a:satOff val="0"/>
            <a:lumOff val="0"/>
            <a:alphaOff val="-37576"/>
          </a:schemeClr>
        </a:solidFill>
        <a:ln w="9525" cap="flat" cmpd="sng" algn="ctr">
          <a:solidFill>
            <a:schemeClr val="accent1">
              <a:alpha val="90000"/>
              <a:hueOff val="0"/>
              <a:satOff val="0"/>
              <a:lumOff val="0"/>
              <a:alphaOff val="-37576"/>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248816F-F0E2-409D-8E42-494B7BD040D7}">
      <dsp:nvSpPr>
        <dsp:cNvPr id="0" name=""/>
        <dsp:cNvSpPr/>
      </dsp:nvSpPr>
      <dsp:spPr>
        <a:xfrm>
          <a:off x="1582369" y="3934863"/>
          <a:ext cx="204705" cy="204702"/>
        </a:xfrm>
        <a:prstGeom prst="ellipse">
          <a:avLst/>
        </a:prstGeom>
        <a:solidFill>
          <a:schemeClr val="accent1">
            <a:alpha val="90000"/>
            <a:hueOff val="0"/>
            <a:satOff val="0"/>
            <a:lumOff val="0"/>
            <a:alphaOff val="-38788"/>
          </a:schemeClr>
        </a:solidFill>
        <a:ln w="9525" cap="flat" cmpd="sng" algn="ctr">
          <a:solidFill>
            <a:schemeClr val="accent1">
              <a:alpha val="90000"/>
              <a:hueOff val="0"/>
              <a:satOff val="0"/>
              <a:lumOff val="0"/>
              <a:alphaOff val="-38788"/>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878AE76-C4D1-42BC-B85B-80CD0C7E7824}">
      <dsp:nvSpPr>
        <dsp:cNvPr id="0" name=""/>
        <dsp:cNvSpPr/>
      </dsp:nvSpPr>
      <dsp:spPr>
        <a:xfrm>
          <a:off x="1145141" y="3934863"/>
          <a:ext cx="204705" cy="204702"/>
        </a:xfrm>
        <a:prstGeom prst="ellipse">
          <a:avLst/>
        </a:prstGeom>
        <a:solidFill>
          <a:schemeClr val="accent1">
            <a:alpha val="90000"/>
            <a:hueOff val="0"/>
            <a:satOff val="0"/>
            <a:lumOff val="0"/>
            <a:alphaOff val="-4000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78F0E0A-1CCE-476D-80A6-60E596C8FA94}">
      <dsp:nvSpPr>
        <dsp:cNvPr id="0" name=""/>
        <dsp:cNvSpPr/>
      </dsp:nvSpPr>
      <dsp:spPr>
        <a:xfrm>
          <a:off x="600969" y="4385750"/>
          <a:ext cx="3484892" cy="52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355600">
            <a:lnSpc>
              <a:spcPct val="90000"/>
            </a:lnSpc>
            <a:spcBef>
              <a:spcPct val="0"/>
            </a:spcBef>
            <a:spcAft>
              <a:spcPct val="35000"/>
            </a:spcAft>
          </a:pPr>
          <a:r>
            <a:rPr lang="en-US" sz="800" kern="1200" dirty="0" smtClean="0"/>
            <a:t>iii) “control variables” which allows to determine whether this impact was really achieved because of the use of the PCP</a:t>
          </a:r>
          <a:endParaRPr lang="it-IT" sz="800" kern="1200" dirty="0"/>
        </a:p>
      </dsp:txBody>
      <dsp:txXfrm>
        <a:off x="600969" y="4385750"/>
        <a:ext cx="3484892" cy="526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E7444-6572-4258-81E1-17335A2FF8F6}">
      <dsp:nvSpPr>
        <dsp:cNvPr id="0" name=""/>
        <dsp:cNvSpPr/>
      </dsp:nvSpPr>
      <dsp:spPr>
        <a:xfrm>
          <a:off x="4523226" y="1257208"/>
          <a:ext cx="2860193" cy="2860193"/>
        </a:xfrm>
        <a:prstGeom prst="gear9">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Regression approach via Nearest Neighbor Matching (NNM) estimators</a:t>
          </a:r>
          <a:endParaRPr lang="it-IT" sz="1300" kern="1200" dirty="0"/>
        </a:p>
      </dsp:txBody>
      <dsp:txXfrm>
        <a:off x="5098252" y="1927195"/>
        <a:ext cx="1710141" cy="1470198"/>
      </dsp:txXfrm>
    </dsp:sp>
    <dsp:sp modelId="{BFBFB7CD-7BE5-447B-A59F-423AA23E34F1}">
      <dsp:nvSpPr>
        <dsp:cNvPr id="0" name=""/>
        <dsp:cNvSpPr/>
      </dsp:nvSpPr>
      <dsp:spPr>
        <a:xfrm>
          <a:off x="2745951" y="734684"/>
          <a:ext cx="2080140" cy="2080140"/>
        </a:xfrm>
        <a:prstGeom prst="gear6">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Regression approach via Ordinary Least Squares (OLS) estimators</a:t>
          </a:r>
          <a:endParaRPr lang="it-IT" sz="1300" kern="1200" dirty="0"/>
        </a:p>
      </dsp:txBody>
      <dsp:txXfrm>
        <a:off x="3269633" y="1261531"/>
        <a:ext cx="1032776" cy="1026446"/>
      </dsp:txXfrm>
    </dsp:sp>
    <dsp:sp modelId="{56E844F1-5C72-445D-B8F7-E45E2D9E5006}">
      <dsp:nvSpPr>
        <dsp:cNvPr id="0" name=""/>
        <dsp:cNvSpPr/>
      </dsp:nvSpPr>
      <dsp:spPr>
        <a:xfrm rot="16949739">
          <a:off x="4159591" y="842991"/>
          <a:ext cx="3518038" cy="3518038"/>
        </a:xfrm>
        <a:prstGeom prst="circularArrow">
          <a:avLst>
            <a:gd name="adj1" fmla="val 4878"/>
            <a:gd name="adj2" fmla="val 312630"/>
            <a:gd name="adj3" fmla="val 3211327"/>
            <a:gd name="adj4" fmla="val 15130378"/>
            <a:gd name="adj5" fmla="val 569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BD049-5F7F-4935-8039-DF2923077B13}">
      <dsp:nvSpPr>
        <dsp:cNvPr id="0" name=""/>
        <dsp:cNvSpPr/>
      </dsp:nvSpPr>
      <dsp:spPr>
        <a:xfrm rot="19803001">
          <a:off x="2349907" y="454043"/>
          <a:ext cx="2659980" cy="2659980"/>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CBE6A-0114-4CC9-A222-AF0B0083A8A5}">
      <dsp:nvSpPr>
        <dsp:cNvPr id="0" name=""/>
        <dsp:cNvSpPr/>
      </dsp:nvSpPr>
      <dsp:spPr>
        <a:xfrm>
          <a:off x="1182962" y="736761"/>
          <a:ext cx="2067442" cy="68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solidFill>
                <a:schemeClr val="tx2">
                  <a:lumMod val="75000"/>
                </a:schemeClr>
              </a:solidFill>
            </a:rPr>
            <a:t>Recommendations</a:t>
          </a:r>
          <a:endParaRPr lang="it-IT" sz="2000" kern="1200" dirty="0">
            <a:solidFill>
              <a:schemeClr val="tx2">
                <a:lumMod val="75000"/>
              </a:schemeClr>
            </a:solidFill>
          </a:endParaRPr>
        </a:p>
      </dsp:txBody>
      <dsp:txXfrm>
        <a:off x="1182962" y="736761"/>
        <a:ext cx="2067442" cy="681316"/>
      </dsp:txXfrm>
    </dsp:sp>
    <dsp:sp modelId="{80047BB5-030D-4D6D-B211-219A48EE0F4C}">
      <dsp:nvSpPr>
        <dsp:cNvPr id="0" name=""/>
        <dsp:cNvSpPr/>
      </dsp:nvSpPr>
      <dsp:spPr>
        <a:xfrm>
          <a:off x="1182962" y="2173422"/>
          <a:ext cx="2067442" cy="127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it-IT" sz="2000" kern="1200" dirty="0">
            <a:solidFill>
              <a:schemeClr val="tx2">
                <a:lumMod val="75000"/>
              </a:schemeClr>
            </a:solidFill>
          </a:endParaRPr>
        </a:p>
      </dsp:txBody>
      <dsp:txXfrm>
        <a:off x="1182962" y="2173422"/>
        <a:ext cx="2067442" cy="1276454"/>
      </dsp:txXfrm>
    </dsp:sp>
    <dsp:sp modelId="{91598F1F-268F-4F67-AC29-392A1D9CB4E8}">
      <dsp:nvSpPr>
        <dsp:cNvPr id="0" name=""/>
        <dsp:cNvSpPr/>
      </dsp:nvSpPr>
      <dsp:spPr>
        <a:xfrm>
          <a:off x="1180612" y="529547"/>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9F6BC-646C-4DE1-B046-92774A2EDB73}">
      <dsp:nvSpPr>
        <dsp:cNvPr id="0" name=""/>
        <dsp:cNvSpPr/>
      </dsp:nvSpPr>
      <dsp:spPr>
        <a:xfrm>
          <a:off x="1295731" y="299309"/>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DE17C-DD90-493C-AA4A-57F2FFD184E3}">
      <dsp:nvSpPr>
        <dsp:cNvPr id="0" name=""/>
        <dsp:cNvSpPr/>
      </dsp:nvSpPr>
      <dsp:spPr>
        <a:xfrm>
          <a:off x="1572017" y="345356"/>
          <a:ext cx="258430" cy="258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14747-2729-43DE-85FE-3BA78B03205C}">
      <dsp:nvSpPr>
        <dsp:cNvPr id="0" name=""/>
        <dsp:cNvSpPr/>
      </dsp:nvSpPr>
      <dsp:spPr>
        <a:xfrm>
          <a:off x="1802255" y="92095"/>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3BA9E-A02A-4EC3-9A33-019FD710EBE9}">
      <dsp:nvSpPr>
        <dsp:cNvPr id="0" name=""/>
        <dsp:cNvSpPr/>
      </dsp:nvSpPr>
      <dsp:spPr>
        <a:xfrm>
          <a:off x="2101564" y="0"/>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06549-4A8B-4252-892F-449E424111BD}">
      <dsp:nvSpPr>
        <dsp:cNvPr id="0" name=""/>
        <dsp:cNvSpPr/>
      </dsp:nvSpPr>
      <dsp:spPr>
        <a:xfrm>
          <a:off x="2469945" y="161166"/>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029F6-8B94-44F7-8EA4-ED571CCD4703}">
      <dsp:nvSpPr>
        <dsp:cNvPr id="0" name=""/>
        <dsp:cNvSpPr/>
      </dsp:nvSpPr>
      <dsp:spPr>
        <a:xfrm>
          <a:off x="2700183" y="276285"/>
          <a:ext cx="258430" cy="258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7DB9A-2DC7-4CFC-BFEA-1A23FFC4F000}">
      <dsp:nvSpPr>
        <dsp:cNvPr id="0" name=""/>
        <dsp:cNvSpPr/>
      </dsp:nvSpPr>
      <dsp:spPr>
        <a:xfrm>
          <a:off x="3022516" y="529547"/>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A20A2-DD67-41C2-8BCA-22C83225F62C}">
      <dsp:nvSpPr>
        <dsp:cNvPr id="0" name=""/>
        <dsp:cNvSpPr/>
      </dsp:nvSpPr>
      <dsp:spPr>
        <a:xfrm>
          <a:off x="3160658" y="782808"/>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B30D9-75AF-4948-AD68-6FEF4989762E}">
      <dsp:nvSpPr>
        <dsp:cNvPr id="0" name=""/>
        <dsp:cNvSpPr/>
      </dsp:nvSpPr>
      <dsp:spPr>
        <a:xfrm>
          <a:off x="1963421" y="299309"/>
          <a:ext cx="422885" cy="422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C1EC8-F5F6-4FE6-BAAC-E3C00D550731}">
      <dsp:nvSpPr>
        <dsp:cNvPr id="0" name=""/>
        <dsp:cNvSpPr/>
      </dsp:nvSpPr>
      <dsp:spPr>
        <a:xfrm>
          <a:off x="1065494" y="1174213"/>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DE1AC-023A-4986-AB8B-1EAE18B6A1E7}">
      <dsp:nvSpPr>
        <dsp:cNvPr id="0" name=""/>
        <dsp:cNvSpPr/>
      </dsp:nvSpPr>
      <dsp:spPr>
        <a:xfrm>
          <a:off x="1203636" y="1381427"/>
          <a:ext cx="258430" cy="258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3EC52-DE83-4AB4-9592-A39E4A4D5BDA}">
      <dsp:nvSpPr>
        <dsp:cNvPr id="0" name=""/>
        <dsp:cNvSpPr/>
      </dsp:nvSpPr>
      <dsp:spPr>
        <a:xfrm>
          <a:off x="1548993" y="1565617"/>
          <a:ext cx="375898" cy="3758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A71C5-D534-487B-98A7-3F46F90BBD81}">
      <dsp:nvSpPr>
        <dsp:cNvPr id="0" name=""/>
        <dsp:cNvSpPr/>
      </dsp:nvSpPr>
      <dsp:spPr>
        <a:xfrm>
          <a:off x="2032493" y="1864926"/>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B41BB-B2A0-4385-8938-A24648C160CF}">
      <dsp:nvSpPr>
        <dsp:cNvPr id="0" name=""/>
        <dsp:cNvSpPr/>
      </dsp:nvSpPr>
      <dsp:spPr>
        <a:xfrm>
          <a:off x="2124588" y="1565617"/>
          <a:ext cx="258430" cy="258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B5007-A54F-463E-A916-13AD8E32658B}">
      <dsp:nvSpPr>
        <dsp:cNvPr id="0" name=""/>
        <dsp:cNvSpPr/>
      </dsp:nvSpPr>
      <dsp:spPr>
        <a:xfrm>
          <a:off x="2354826" y="1887950"/>
          <a:ext cx="164455" cy="16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F724F-1604-4EA2-935F-2B1CE42A9036}">
      <dsp:nvSpPr>
        <dsp:cNvPr id="0" name=""/>
        <dsp:cNvSpPr/>
      </dsp:nvSpPr>
      <dsp:spPr>
        <a:xfrm>
          <a:off x="2562040" y="1519570"/>
          <a:ext cx="375898" cy="3758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8336A-5DD8-4BCD-BA9A-E08A55441B1C}">
      <dsp:nvSpPr>
        <dsp:cNvPr id="0" name=""/>
        <dsp:cNvSpPr/>
      </dsp:nvSpPr>
      <dsp:spPr>
        <a:xfrm>
          <a:off x="3068563" y="1427474"/>
          <a:ext cx="258430" cy="258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1ECB-EFD2-46BC-85C3-3F191EE7281F}">
      <dsp:nvSpPr>
        <dsp:cNvPr id="0" name=""/>
        <dsp:cNvSpPr/>
      </dsp:nvSpPr>
      <dsp:spPr>
        <a:xfrm>
          <a:off x="-6758061" y="-1033386"/>
          <a:ext cx="8043436" cy="8043436"/>
        </a:xfrm>
        <a:prstGeom prst="blockArc">
          <a:avLst>
            <a:gd name="adj1" fmla="val 18900000"/>
            <a:gd name="adj2" fmla="val 2700000"/>
            <a:gd name="adj3" fmla="val 2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29C-0C2B-4B04-85AD-13B504A10CDA}">
      <dsp:nvSpPr>
        <dsp:cNvPr id="0" name=""/>
        <dsp:cNvSpPr/>
      </dsp:nvSpPr>
      <dsp:spPr>
        <a:xfrm>
          <a:off x="478431" y="314731"/>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Identify suitable PCP cases according to a defined check-list </a:t>
          </a:r>
          <a:endParaRPr lang="it-IT" sz="2300" kern="1200" dirty="0">
            <a:solidFill>
              <a:schemeClr val="bg1"/>
            </a:solidFill>
          </a:endParaRPr>
        </a:p>
      </dsp:txBody>
      <dsp:txXfrm>
        <a:off x="478431" y="314731"/>
        <a:ext cx="7666000" cy="629223"/>
      </dsp:txXfrm>
    </dsp:sp>
    <dsp:sp modelId="{67C29839-8B5F-4AD8-BB36-685F0C6E9D80}">
      <dsp:nvSpPr>
        <dsp:cNvPr id="0" name=""/>
        <dsp:cNvSpPr/>
      </dsp:nvSpPr>
      <dsp:spPr>
        <a:xfrm>
          <a:off x="85167" y="23607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6402F-23DB-438F-BF91-9DA8F1D0B680}">
      <dsp:nvSpPr>
        <dsp:cNvPr id="0" name=""/>
        <dsp:cNvSpPr/>
      </dsp:nvSpPr>
      <dsp:spPr>
        <a:xfrm>
          <a:off x="996011" y="1258446"/>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Characterize control groups and identify suitable cases</a:t>
          </a:r>
          <a:endParaRPr lang="it-IT" sz="2300" kern="1200" dirty="0">
            <a:solidFill>
              <a:schemeClr val="bg1"/>
            </a:solidFill>
          </a:endParaRPr>
        </a:p>
      </dsp:txBody>
      <dsp:txXfrm>
        <a:off x="996011" y="1258446"/>
        <a:ext cx="7148421" cy="629223"/>
      </dsp:txXfrm>
    </dsp:sp>
    <dsp:sp modelId="{2370A95E-9836-46CC-B38E-95D7F0B00544}">
      <dsp:nvSpPr>
        <dsp:cNvPr id="0" name=""/>
        <dsp:cNvSpPr/>
      </dsp:nvSpPr>
      <dsp:spPr>
        <a:xfrm>
          <a:off x="602746" y="1179793"/>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4EDC5-DFAE-4B81-A8B6-388E6431A09E}">
      <dsp:nvSpPr>
        <dsp:cNvPr id="0" name=""/>
        <dsp:cNvSpPr/>
      </dsp:nvSpPr>
      <dsp:spPr>
        <a:xfrm>
          <a:off x="1232686" y="2202161"/>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Design and elaboration of questionnaires</a:t>
          </a:r>
          <a:endParaRPr lang="it-IT" sz="2300" kern="1200" dirty="0">
            <a:solidFill>
              <a:schemeClr val="bg1"/>
            </a:solidFill>
          </a:endParaRPr>
        </a:p>
      </dsp:txBody>
      <dsp:txXfrm>
        <a:off x="1232686" y="2202161"/>
        <a:ext cx="6911745" cy="629223"/>
      </dsp:txXfrm>
    </dsp:sp>
    <dsp:sp modelId="{9E52ED34-BC27-4264-867F-CEF06B0BA23E}">
      <dsp:nvSpPr>
        <dsp:cNvPr id="0" name=""/>
        <dsp:cNvSpPr/>
      </dsp:nvSpPr>
      <dsp:spPr>
        <a:xfrm>
          <a:off x="839422" y="212350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A700-DF18-4AA8-8B77-0CAAC41EA47A}">
      <dsp:nvSpPr>
        <dsp:cNvPr id="0" name=""/>
        <dsp:cNvSpPr/>
      </dsp:nvSpPr>
      <dsp:spPr>
        <a:xfrm>
          <a:off x="1232686" y="3145279"/>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Submission of the questionnaire</a:t>
          </a:r>
          <a:endParaRPr lang="it-IT" sz="2300" kern="1200" dirty="0">
            <a:solidFill>
              <a:schemeClr val="bg1"/>
            </a:solidFill>
          </a:endParaRPr>
        </a:p>
      </dsp:txBody>
      <dsp:txXfrm>
        <a:off x="1232686" y="3145279"/>
        <a:ext cx="6911745" cy="629223"/>
      </dsp:txXfrm>
    </dsp:sp>
    <dsp:sp modelId="{80978671-896D-4C8F-9F2D-4FE4A9C22E3A}">
      <dsp:nvSpPr>
        <dsp:cNvPr id="0" name=""/>
        <dsp:cNvSpPr/>
      </dsp:nvSpPr>
      <dsp:spPr>
        <a:xfrm>
          <a:off x="839422" y="306662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3CB59-3F81-4387-9CFC-BD101852D63B}">
      <dsp:nvSpPr>
        <dsp:cNvPr id="0" name=""/>
        <dsp:cNvSpPr/>
      </dsp:nvSpPr>
      <dsp:spPr>
        <a:xfrm>
          <a:off x="996011" y="4088994"/>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Follow-up</a:t>
          </a:r>
          <a:endParaRPr lang="it-IT" sz="2300" kern="1200" dirty="0">
            <a:solidFill>
              <a:schemeClr val="bg1"/>
            </a:solidFill>
          </a:endParaRPr>
        </a:p>
      </dsp:txBody>
      <dsp:txXfrm>
        <a:off x="996011" y="4088994"/>
        <a:ext cx="7148421" cy="629223"/>
      </dsp:txXfrm>
    </dsp:sp>
    <dsp:sp modelId="{0E7CA653-8A76-42FF-99F8-E4DD4113A82C}">
      <dsp:nvSpPr>
        <dsp:cNvPr id="0" name=""/>
        <dsp:cNvSpPr/>
      </dsp:nvSpPr>
      <dsp:spPr>
        <a:xfrm>
          <a:off x="602746" y="4010341"/>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C050-02BE-40F4-B7EF-C1CF23420201}">
      <dsp:nvSpPr>
        <dsp:cNvPr id="0" name=""/>
        <dsp:cNvSpPr/>
      </dsp:nvSpPr>
      <dsp:spPr>
        <a:xfrm>
          <a:off x="478431" y="5032709"/>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Analysis of results for the nine research questions</a:t>
          </a:r>
          <a:endParaRPr lang="it-IT" sz="2300" kern="1200" dirty="0">
            <a:solidFill>
              <a:schemeClr val="bg1"/>
            </a:solidFill>
          </a:endParaRPr>
        </a:p>
      </dsp:txBody>
      <dsp:txXfrm>
        <a:off x="478431" y="5032709"/>
        <a:ext cx="7666000" cy="629223"/>
      </dsp:txXfrm>
    </dsp:sp>
    <dsp:sp modelId="{FE44090F-D877-4077-8D4F-28B16AFF2F9E}">
      <dsp:nvSpPr>
        <dsp:cNvPr id="0" name=""/>
        <dsp:cNvSpPr/>
      </dsp:nvSpPr>
      <dsp:spPr>
        <a:xfrm>
          <a:off x="85167" y="495405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1ECB-EFD2-46BC-85C3-3F191EE7281F}">
      <dsp:nvSpPr>
        <dsp:cNvPr id="0" name=""/>
        <dsp:cNvSpPr/>
      </dsp:nvSpPr>
      <dsp:spPr>
        <a:xfrm>
          <a:off x="-6758061" y="-1033386"/>
          <a:ext cx="8043436" cy="8043436"/>
        </a:xfrm>
        <a:prstGeom prst="blockArc">
          <a:avLst>
            <a:gd name="adj1" fmla="val 18900000"/>
            <a:gd name="adj2" fmla="val 2700000"/>
            <a:gd name="adj3" fmla="val 2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29C-0C2B-4B04-85AD-13B504A10CDA}">
      <dsp:nvSpPr>
        <dsp:cNvPr id="0" name=""/>
        <dsp:cNvSpPr/>
      </dsp:nvSpPr>
      <dsp:spPr>
        <a:xfrm>
          <a:off x="478431" y="314731"/>
          <a:ext cx="7666000" cy="62922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Identify suitable PCP cases according to a defined check-list </a:t>
          </a:r>
          <a:endParaRPr lang="it-IT" sz="2300" kern="1200" dirty="0">
            <a:solidFill>
              <a:schemeClr val="bg1"/>
            </a:solidFill>
          </a:endParaRPr>
        </a:p>
      </dsp:txBody>
      <dsp:txXfrm>
        <a:off x="478431" y="314731"/>
        <a:ext cx="7666000" cy="629223"/>
      </dsp:txXfrm>
    </dsp:sp>
    <dsp:sp modelId="{67C29839-8B5F-4AD8-BB36-685F0C6E9D80}">
      <dsp:nvSpPr>
        <dsp:cNvPr id="0" name=""/>
        <dsp:cNvSpPr/>
      </dsp:nvSpPr>
      <dsp:spPr>
        <a:xfrm>
          <a:off x="85167" y="23607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6402F-23DB-438F-BF91-9DA8F1D0B680}">
      <dsp:nvSpPr>
        <dsp:cNvPr id="0" name=""/>
        <dsp:cNvSpPr/>
      </dsp:nvSpPr>
      <dsp:spPr>
        <a:xfrm>
          <a:off x="996011" y="1258446"/>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Characterize control groups and identify suitable cases</a:t>
          </a:r>
          <a:endParaRPr lang="it-IT" sz="2300" kern="1200" dirty="0">
            <a:solidFill>
              <a:schemeClr val="bg1"/>
            </a:solidFill>
          </a:endParaRPr>
        </a:p>
      </dsp:txBody>
      <dsp:txXfrm>
        <a:off x="996011" y="1258446"/>
        <a:ext cx="7148421" cy="629223"/>
      </dsp:txXfrm>
    </dsp:sp>
    <dsp:sp modelId="{2370A95E-9836-46CC-B38E-95D7F0B00544}">
      <dsp:nvSpPr>
        <dsp:cNvPr id="0" name=""/>
        <dsp:cNvSpPr/>
      </dsp:nvSpPr>
      <dsp:spPr>
        <a:xfrm>
          <a:off x="602746" y="1179793"/>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4EDC5-DFAE-4B81-A8B6-388E6431A09E}">
      <dsp:nvSpPr>
        <dsp:cNvPr id="0" name=""/>
        <dsp:cNvSpPr/>
      </dsp:nvSpPr>
      <dsp:spPr>
        <a:xfrm>
          <a:off x="1232686" y="2202161"/>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Design and elaboration of questionnaires</a:t>
          </a:r>
          <a:endParaRPr lang="it-IT" sz="2300" kern="1200" dirty="0">
            <a:solidFill>
              <a:schemeClr val="bg1"/>
            </a:solidFill>
          </a:endParaRPr>
        </a:p>
      </dsp:txBody>
      <dsp:txXfrm>
        <a:off x="1232686" y="2202161"/>
        <a:ext cx="6911745" cy="629223"/>
      </dsp:txXfrm>
    </dsp:sp>
    <dsp:sp modelId="{9E52ED34-BC27-4264-867F-CEF06B0BA23E}">
      <dsp:nvSpPr>
        <dsp:cNvPr id="0" name=""/>
        <dsp:cNvSpPr/>
      </dsp:nvSpPr>
      <dsp:spPr>
        <a:xfrm>
          <a:off x="839422" y="212350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A700-DF18-4AA8-8B77-0CAAC41EA47A}">
      <dsp:nvSpPr>
        <dsp:cNvPr id="0" name=""/>
        <dsp:cNvSpPr/>
      </dsp:nvSpPr>
      <dsp:spPr>
        <a:xfrm>
          <a:off x="1232686" y="3145279"/>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Submission of the questionnaire</a:t>
          </a:r>
          <a:endParaRPr lang="it-IT" sz="2300" kern="1200" dirty="0">
            <a:solidFill>
              <a:schemeClr val="bg1"/>
            </a:solidFill>
          </a:endParaRPr>
        </a:p>
      </dsp:txBody>
      <dsp:txXfrm>
        <a:off x="1232686" y="3145279"/>
        <a:ext cx="6911745" cy="629223"/>
      </dsp:txXfrm>
    </dsp:sp>
    <dsp:sp modelId="{80978671-896D-4C8F-9F2D-4FE4A9C22E3A}">
      <dsp:nvSpPr>
        <dsp:cNvPr id="0" name=""/>
        <dsp:cNvSpPr/>
      </dsp:nvSpPr>
      <dsp:spPr>
        <a:xfrm>
          <a:off x="839422" y="306662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3CB59-3F81-4387-9CFC-BD101852D63B}">
      <dsp:nvSpPr>
        <dsp:cNvPr id="0" name=""/>
        <dsp:cNvSpPr/>
      </dsp:nvSpPr>
      <dsp:spPr>
        <a:xfrm>
          <a:off x="996011" y="4088994"/>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Follow-up</a:t>
          </a:r>
          <a:endParaRPr lang="it-IT" sz="2300" kern="1200" dirty="0">
            <a:solidFill>
              <a:schemeClr val="bg1"/>
            </a:solidFill>
          </a:endParaRPr>
        </a:p>
      </dsp:txBody>
      <dsp:txXfrm>
        <a:off x="996011" y="4088994"/>
        <a:ext cx="7148421" cy="629223"/>
      </dsp:txXfrm>
    </dsp:sp>
    <dsp:sp modelId="{0E7CA653-8A76-42FF-99F8-E4DD4113A82C}">
      <dsp:nvSpPr>
        <dsp:cNvPr id="0" name=""/>
        <dsp:cNvSpPr/>
      </dsp:nvSpPr>
      <dsp:spPr>
        <a:xfrm>
          <a:off x="602746" y="4010341"/>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C050-02BE-40F4-B7EF-C1CF23420201}">
      <dsp:nvSpPr>
        <dsp:cNvPr id="0" name=""/>
        <dsp:cNvSpPr/>
      </dsp:nvSpPr>
      <dsp:spPr>
        <a:xfrm>
          <a:off x="478431" y="5032709"/>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Analysis of results for the nine research questions</a:t>
          </a:r>
          <a:endParaRPr lang="it-IT" sz="2300" kern="1200" dirty="0">
            <a:solidFill>
              <a:schemeClr val="bg1"/>
            </a:solidFill>
          </a:endParaRPr>
        </a:p>
      </dsp:txBody>
      <dsp:txXfrm>
        <a:off x="478431" y="5032709"/>
        <a:ext cx="7666000" cy="629223"/>
      </dsp:txXfrm>
    </dsp:sp>
    <dsp:sp modelId="{FE44090F-D877-4077-8D4F-28B16AFF2F9E}">
      <dsp:nvSpPr>
        <dsp:cNvPr id="0" name=""/>
        <dsp:cNvSpPr/>
      </dsp:nvSpPr>
      <dsp:spPr>
        <a:xfrm>
          <a:off x="85167" y="495405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1ECB-EFD2-46BC-85C3-3F191EE7281F}">
      <dsp:nvSpPr>
        <dsp:cNvPr id="0" name=""/>
        <dsp:cNvSpPr/>
      </dsp:nvSpPr>
      <dsp:spPr>
        <a:xfrm>
          <a:off x="-6758061" y="-1033386"/>
          <a:ext cx="8043436" cy="8043436"/>
        </a:xfrm>
        <a:prstGeom prst="blockArc">
          <a:avLst>
            <a:gd name="adj1" fmla="val 18900000"/>
            <a:gd name="adj2" fmla="val 2700000"/>
            <a:gd name="adj3" fmla="val 2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29C-0C2B-4B04-85AD-13B504A10CDA}">
      <dsp:nvSpPr>
        <dsp:cNvPr id="0" name=""/>
        <dsp:cNvSpPr/>
      </dsp:nvSpPr>
      <dsp:spPr>
        <a:xfrm>
          <a:off x="478431" y="314731"/>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Identify suitable PCP cases according to a defined check-list </a:t>
          </a:r>
          <a:endParaRPr lang="it-IT" sz="2300" kern="1200" dirty="0">
            <a:solidFill>
              <a:schemeClr val="bg1"/>
            </a:solidFill>
          </a:endParaRPr>
        </a:p>
      </dsp:txBody>
      <dsp:txXfrm>
        <a:off x="478431" y="314731"/>
        <a:ext cx="7666000" cy="629223"/>
      </dsp:txXfrm>
    </dsp:sp>
    <dsp:sp modelId="{67C29839-8B5F-4AD8-BB36-685F0C6E9D80}">
      <dsp:nvSpPr>
        <dsp:cNvPr id="0" name=""/>
        <dsp:cNvSpPr/>
      </dsp:nvSpPr>
      <dsp:spPr>
        <a:xfrm>
          <a:off x="85167" y="23607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6402F-23DB-438F-BF91-9DA8F1D0B680}">
      <dsp:nvSpPr>
        <dsp:cNvPr id="0" name=""/>
        <dsp:cNvSpPr/>
      </dsp:nvSpPr>
      <dsp:spPr>
        <a:xfrm>
          <a:off x="996011" y="1258446"/>
          <a:ext cx="7148421" cy="62922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Characterize control groups and identify suitable cases</a:t>
          </a:r>
          <a:endParaRPr lang="it-IT" sz="2300" kern="1200" dirty="0">
            <a:solidFill>
              <a:schemeClr val="bg1"/>
            </a:solidFill>
          </a:endParaRPr>
        </a:p>
      </dsp:txBody>
      <dsp:txXfrm>
        <a:off x="996011" y="1258446"/>
        <a:ext cx="7148421" cy="629223"/>
      </dsp:txXfrm>
    </dsp:sp>
    <dsp:sp modelId="{2370A95E-9836-46CC-B38E-95D7F0B00544}">
      <dsp:nvSpPr>
        <dsp:cNvPr id="0" name=""/>
        <dsp:cNvSpPr/>
      </dsp:nvSpPr>
      <dsp:spPr>
        <a:xfrm>
          <a:off x="602746" y="1179793"/>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4EDC5-DFAE-4B81-A8B6-388E6431A09E}">
      <dsp:nvSpPr>
        <dsp:cNvPr id="0" name=""/>
        <dsp:cNvSpPr/>
      </dsp:nvSpPr>
      <dsp:spPr>
        <a:xfrm>
          <a:off x="1232686" y="2202161"/>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Design and elaboration of questionnaires</a:t>
          </a:r>
          <a:endParaRPr lang="it-IT" sz="2300" kern="1200" dirty="0">
            <a:solidFill>
              <a:schemeClr val="bg1"/>
            </a:solidFill>
          </a:endParaRPr>
        </a:p>
      </dsp:txBody>
      <dsp:txXfrm>
        <a:off x="1232686" y="2202161"/>
        <a:ext cx="6911745" cy="629223"/>
      </dsp:txXfrm>
    </dsp:sp>
    <dsp:sp modelId="{9E52ED34-BC27-4264-867F-CEF06B0BA23E}">
      <dsp:nvSpPr>
        <dsp:cNvPr id="0" name=""/>
        <dsp:cNvSpPr/>
      </dsp:nvSpPr>
      <dsp:spPr>
        <a:xfrm>
          <a:off x="839422" y="212350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A700-DF18-4AA8-8B77-0CAAC41EA47A}">
      <dsp:nvSpPr>
        <dsp:cNvPr id="0" name=""/>
        <dsp:cNvSpPr/>
      </dsp:nvSpPr>
      <dsp:spPr>
        <a:xfrm>
          <a:off x="1232686" y="3145279"/>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Submission of the questionnaire</a:t>
          </a:r>
          <a:endParaRPr lang="it-IT" sz="2300" kern="1200" dirty="0">
            <a:solidFill>
              <a:schemeClr val="bg1"/>
            </a:solidFill>
          </a:endParaRPr>
        </a:p>
      </dsp:txBody>
      <dsp:txXfrm>
        <a:off x="1232686" y="3145279"/>
        <a:ext cx="6911745" cy="629223"/>
      </dsp:txXfrm>
    </dsp:sp>
    <dsp:sp modelId="{80978671-896D-4C8F-9F2D-4FE4A9C22E3A}">
      <dsp:nvSpPr>
        <dsp:cNvPr id="0" name=""/>
        <dsp:cNvSpPr/>
      </dsp:nvSpPr>
      <dsp:spPr>
        <a:xfrm>
          <a:off x="839422" y="306662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3CB59-3F81-4387-9CFC-BD101852D63B}">
      <dsp:nvSpPr>
        <dsp:cNvPr id="0" name=""/>
        <dsp:cNvSpPr/>
      </dsp:nvSpPr>
      <dsp:spPr>
        <a:xfrm>
          <a:off x="996011" y="4088994"/>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Follow-up</a:t>
          </a:r>
          <a:endParaRPr lang="it-IT" sz="2300" kern="1200" dirty="0">
            <a:solidFill>
              <a:schemeClr val="bg1"/>
            </a:solidFill>
          </a:endParaRPr>
        </a:p>
      </dsp:txBody>
      <dsp:txXfrm>
        <a:off x="996011" y="4088994"/>
        <a:ext cx="7148421" cy="629223"/>
      </dsp:txXfrm>
    </dsp:sp>
    <dsp:sp modelId="{0E7CA653-8A76-42FF-99F8-E4DD4113A82C}">
      <dsp:nvSpPr>
        <dsp:cNvPr id="0" name=""/>
        <dsp:cNvSpPr/>
      </dsp:nvSpPr>
      <dsp:spPr>
        <a:xfrm>
          <a:off x="602746" y="4010341"/>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C050-02BE-40F4-B7EF-C1CF23420201}">
      <dsp:nvSpPr>
        <dsp:cNvPr id="0" name=""/>
        <dsp:cNvSpPr/>
      </dsp:nvSpPr>
      <dsp:spPr>
        <a:xfrm>
          <a:off x="478431" y="5032709"/>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Analysis of results for the nine research questions</a:t>
          </a:r>
          <a:endParaRPr lang="it-IT" sz="2300" kern="1200" dirty="0">
            <a:solidFill>
              <a:schemeClr val="bg1"/>
            </a:solidFill>
          </a:endParaRPr>
        </a:p>
      </dsp:txBody>
      <dsp:txXfrm>
        <a:off x="478431" y="5032709"/>
        <a:ext cx="7666000" cy="629223"/>
      </dsp:txXfrm>
    </dsp:sp>
    <dsp:sp modelId="{FE44090F-D877-4077-8D4F-28B16AFF2F9E}">
      <dsp:nvSpPr>
        <dsp:cNvPr id="0" name=""/>
        <dsp:cNvSpPr/>
      </dsp:nvSpPr>
      <dsp:spPr>
        <a:xfrm>
          <a:off x="85167" y="495405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1ECB-EFD2-46BC-85C3-3F191EE7281F}">
      <dsp:nvSpPr>
        <dsp:cNvPr id="0" name=""/>
        <dsp:cNvSpPr/>
      </dsp:nvSpPr>
      <dsp:spPr>
        <a:xfrm>
          <a:off x="-6758061" y="-1033386"/>
          <a:ext cx="8043436" cy="8043436"/>
        </a:xfrm>
        <a:prstGeom prst="blockArc">
          <a:avLst>
            <a:gd name="adj1" fmla="val 18900000"/>
            <a:gd name="adj2" fmla="val 2700000"/>
            <a:gd name="adj3" fmla="val 2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29C-0C2B-4B04-85AD-13B504A10CDA}">
      <dsp:nvSpPr>
        <dsp:cNvPr id="0" name=""/>
        <dsp:cNvSpPr/>
      </dsp:nvSpPr>
      <dsp:spPr>
        <a:xfrm>
          <a:off x="478431" y="314731"/>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Identify suitable PCP cases according to a defined check-list </a:t>
          </a:r>
          <a:endParaRPr lang="it-IT" sz="2300" kern="1200" dirty="0">
            <a:solidFill>
              <a:schemeClr val="bg1"/>
            </a:solidFill>
          </a:endParaRPr>
        </a:p>
      </dsp:txBody>
      <dsp:txXfrm>
        <a:off x="478431" y="314731"/>
        <a:ext cx="7666000" cy="629223"/>
      </dsp:txXfrm>
    </dsp:sp>
    <dsp:sp modelId="{67C29839-8B5F-4AD8-BB36-685F0C6E9D80}">
      <dsp:nvSpPr>
        <dsp:cNvPr id="0" name=""/>
        <dsp:cNvSpPr/>
      </dsp:nvSpPr>
      <dsp:spPr>
        <a:xfrm>
          <a:off x="85167" y="23607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6402F-23DB-438F-BF91-9DA8F1D0B680}">
      <dsp:nvSpPr>
        <dsp:cNvPr id="0" name=""/>
        <dsp:cNvSpPr/>
      </dsp:nvSpPr>
      <dsp:spPr>
        <a:xfrm>
          <a:off x="996011" y="1258446"/>
          <a:ext cx="7148421" cy="62922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Characterize control groups and identify suitable cases</a:t>
          </a:r>
          <a:endParaRPr lang="it-IT" sz="2300" kern="1200" dirty="0">
            <a:solidFill>
              <a:schemeClr val="bg1"/>
            </a:solidFill>
          </a:endParaRPr>
        </a:p>
      </dsp:txBody>
      <dsp:txXfrm>
        <a:off x="996011" y="1258446"/>
        <a:ext cx="7148421" cy="629223"/>
      </dsp:txXfrm>
    </dsp:sp>
    <dsp:sp modelId="{2370A95E-9836-46CC-B38E-95D7F0B00544}">
      <dsp:nvSpPr>
        <dsp:cNvPr id="0" name=""/>
        <dsp:cNvSpPr/>
      </dsp:nvSpPr>
      <dsp:spPr>
        <a:xfrm>
          <a:off x="602746" y="1179793"/>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4EDC5-DFAE-4B81-A8B6-388E6431A09E}">
      <dsp:nvSpPr>
        <dsp:cNvPr id="0" name=""/>
        <dsp:cNvSpPr/>
      </dsp:nvSpPr>
      <dsp:spPr>
        <a:xfrm>
          <a:off x="1232686" y="2202161"/>
          <a:ext cx="6911745" cy="62922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Design and elaboration of questionnaires</a:t>
          </a:r>
          <a:endParaRPr lang="it-IT" sz="2300" kern="1200" dirty="0">
            <a:solidFill>
              <a:schemeClr val="bg1"/>
            </a:solidFill>
          </a:endParaRPr>
        </a:p>
      </dsp:txBody>
      <dsp:txXfrm>
        <a:off x="1232686" y="2202161"/>
        <a:ext cx="6911745" cy="629223"/>
      </dsp:txXfrm>
    </dsp:sp>
    <dsp:sp modelId="{9E52ED34-BC27-4264-867F-CEF06B0BA23E}">
      <dsp:nvSpPr>
        <dsp:cNvPr id="0" name=""/>
        <dsp:cNvSpPr/>
      </dsp:nvSpPr>
      <dsp:spPr>
        <a:xfrm>
          <a:off x="839422" y="212350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A700-DF18-4AA8-8B77-0CAAC41EA47A}">
      <dsp:nvSpPr>
        <dsp:cNvPr id="0" name=""/>
        <dsp:cNvSpPr/>
      </dsp:nvSpPr>
      <dsp:spPr>
        <a:xfrm>
          <a:off x="1232686" y="3145279"/>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Submission of the questionnaire</a:t>
          </a:r>
          <a:endParaRPr lang="it-IT" sz="2300" kern="1200" dirty="0">
            <a:solidFill>
              <a:schemeClr val="bg1"/>
            </a:solidFill>
          </a:endParaRPr>
        </a:p>
      </dsp:txBody>
      <dsp:txXfrm>
        <a:off x="1232686" y="3145279"/>
        <a:ext cx="6911745" cy="629223"/>
      </dsp:txXfrm>
    </dsp:sp>
    <dsp:sp modelId="{80978671-896D-4C8F-9F2D-4FE4A9C22E3A}">
      <dsp:nvSpPr>
        <dsp:cNvPr id="0" name=""/>
        <dsp:cNvSpPr/>
      </dsp:nvSpPr>
      <dsp:spPr>
        <a:xfrm>
          <a:off x="839422" y="306662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3CB59-3F81-4387-9CFC-BD101852D63B}">
      <dsp:nvSpPr>
        <dsp:cNvPr id="0" name=""/>
        <dsp:cNvSpPr/>
      </dsp:nvSpPr>
      <dsp:spPr>
        <a:xfrm>
          <a:off x="996011" y="4088994"/>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Follow-up</a:t>
          </a:r>
          <a:endParaRPr lang="it-IT" sz="2300" kern="1200" dirty="0">
            <a:solidFill>
              <a:schemeClr val="bg1"/>
            </a:solidFill>
          </a:endParaRPr>
        </a:p>
      </dsp:txBody>
      <dsp:txXfrm>
        <a:off x="996011" y="4088994"/>
        <a:ext cx="7148421" cy="629223"/>
      </dsp:txXfrm>
    </dsp:sp>
    <dsp:sp modelId="{0E7CA653-8A76-42FF-99F8-E4DD4113A82C}">
      <dsp:nvSpPr>
        <dsp:cNvPr id="0" name=""/>
        <dsp:cNvSpPr/>
      </dsp:nvSpPr>
      <dsp:spPr>
        <a:xfrm>
          <a:off x="602746" y="4010341"/>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C050-02BE-40F4-B7EF-C1CF23420201}">
      <dsp:nvSpPr>
        <dsp:cNvPr id="0" name=""/>
        <dsp:cNvSpPr/>
      </dsp:nvSpPr>
      <dsp:spPr>
        <a:xfrm>
          <a:off x="478431" y="5032709"/>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Analysis of results for the nine research questions</a:t>
          </a:r>
          <a:endParaRPr lang="it-IT" sz="2300" kern="1200" dirty="0">
            <a:solidFill>
              <a:schemeClr val="bg1"/>
            </a:solidFill>
          </a:endParaRPr>
        </a:p>
      </dsp:txBody>
      <dsp:txXfrm>
        <a:off x="478431" y="5032709"/>
        <a:ext cx="7666000" cy="629223"/>
      </dsp:txXfrm>
    </dsp:sp>
    <dsp:sp modelId="{FE44090F-D877-4077-8D4F-28B16AFF2F9E}">
      <dsp:nvSpPr>
        <dsp:cNvPr id="0" name=""/>
        <dsp:cNvSpPr/>
      </dsp:nvSpPr>
      <dsp:spPr>
        <a:xfrm>
          <a:off x="85167" y="495405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1ECB-EFD2-46BC-85C3-3F191EE7281F}">
      <dsp:nvSpPr>
        <dsp:cNvPr id="0" name=""/>
        <dsp:cNvSpPr/>
      </dsp:nvSpPr>
      <dsp:spPr>
        <a:xfrm>
          <a:off x="-6758061" y="-1033386"/>
          <a:ext cx="8043436" cy="8043436"/>
        </a:xfrm>
        <a:prstGeom prst="blockArc">
          <a:avLst>
            <a:gd name="adj1" fmla="val 18900000"/>
            <a:gd name="adj2" fmla="val 2700000"/>
            <a:gd name="adj3" fmla="val 2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29C-0C2B-4B04-85AD-13B504A10CDA}">
      <dsp:nvSpPr>
        <dsp:cNvPr id="0" name=""/>
        <dsp:cNvSpPr/>
      </dsp:nvSpPr>
      <dsp:spPr>
        <a:xfrm>
          <a:off x="478431" y="314731"/>
          <a:ext cx="7666000"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Identify suitable PCP cases according to a defined check-list </a:t>
          </a:r>
          <a:endParaRPr lang="it-IT" sz="2300" kern="1200" dirty="0">
            <a:solidFill>
              <a:schemeClr val="bg1"/>
            </a:solidFill>
          </a:endParaRPr>
        </a:p>
      </dsp:txBody>
      <dsp:txXfrm>
        <a:off x="478431" y="314731"/>
        <a:ext cx="7666000" cy="629223"/>
      </dsp:txXfrm>
    </dsp:sp>
    <dsp:sp modelId="{67C29839-8B5F-4AD8-BB36-685F0C6E9D80}">
      <dsp:nvSpPr>
        <dsp:cNvPr id="0" name=""/>
        <dsp:cNvSpPr/>
      </dsp:nvSpPr>
      <dsp:spPr>
        <a:xfrm>
          <a:off x="85167" y="23607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6402F-23DB-438F-BF91-9DA8F1D0B680}">
      <dsp:nvSpPr>
        <dsp:cNvPr id="0" name=""/>
        <dsp:cNvSpPr/>
      </dsp:nvSpPr>
      <dsp:spPr>
        <a:xfrm>
          <a:off x="996011" y="1258446"/>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Characterize control groups and identify suitable cases</a:t>
          </a:r>
          <a:endParaRPr lang="it-IT" sz="2300" kern="1200" dirty="0">
            <a:solidFill>
              <a:schemeClr val="bg1"/>
            </a:solidFill>
          </a:endParaRPr>
        </a:p>
      </dsp:txBody>
      <dsp:txXfrm>
        <a:off x="996011" y="1258446"/>
        <a:ext cx="7148421" cy="629223"/>
      </dsp:txXfrm>
    </dsp:sp>
    <dsp:sp modelId="{2370A95E-9836-46CC-B38E-95D7F0B00544}">
      <dsp:nvSpPr>
        <dsp:cNvPr id="0" name=""/>
        <dsp:cNvSpPr/>
      </dsp:nvSpPr>
      <dsp:spPr>
        <a:xfrm>
          <a:off x="602746" y="1179793"/>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4EDC5-DFAE-4B81-A8B6-388E6431A09E}">
      <dsp:nvSpPr>
        <dsp:cNvPr id="0" name=""/>
        <dsp:cNvSpPr/>
      </dsp:nvSpPr>
      <dsp:spPr>
        <a:xfrm>
          <a:off x="1232686" y="2202161"/>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Design and elaboration of questionnaires</a:t>
          </a:r>
          <a:endParaRPr lang="it-IT" sz="2300" kern="1200" dirty="0">
            <a:solidFill>
              <a:schemeClr val="bg1"/>
            </a:solidFill>
          </a:endParaRPr>
        </a:p>
      </dsp:txBody>
      <dsp:txXfrm>
        <a:off x="1232686" y="2202161"/>
        <a:ext cx="6911745" cy="629223"/>
      </dsp:txXfrm>
    </dsp:sp>
    <dsp:sp modelId="{9E52ED34-BC27-4264-867F-CEF06B0BA23E}">
      <dsp:nvSpPr>
        <dsp:cNvPr id="0" name=""/>
        <dsp:cNvSpPr/>
      </dsp:nvSpPr>
      <dsp:spPr>
        <a:xfrm>
          <a:off x="839422" y="2123508"/>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A700-DF18-4AA8-8B77-0CAAC41EA47A}">
      <dsp:nvSpPr>
        <dsp:cNvPr id="0" name=""/>
        <dsp:cNvSpPr/>
      </dsp:nvSpPr>
      <dsp:spPr>
        <a:xfrm>
          <a:off x="1232686" y="3145279"/>
          <a:ext cx="6911745"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Submission of the questionnaire</a:t>
          </a:r>
          <a:endParaRPr lang="it-IT" sz="2300" kern="1200" dirty="0">
            <a:solidFill>
              <a:schemeClr val="bg1"/>
            </a:solidFill>
          </a:endParaRPr>
        </a:p>
      </dsp:txBody>
      <dsp:txXfrm>
        <a:off x="1232686" y="3145279"/>
        <a:ext cx="6911745" cy="629223"/>
      </dsp:txXfrm>
    </dsp:sp>
    <dsp:sp modelId="{80978671-896D-4C8F-9F2D-4FE4A9C22E3A}">
      <dsp:nvSpPr>
        <dsp:cNvPr id="0" name=""/>
        <dsp:cNvSpPr/>
      </dsp:nvSpPr>
      <dsp:spPr>
        <a:xfrm>
          <a:off x="839422" y="306662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3CB59-3F81-4387-9CFC-BD101852D63B}">
      <dsp:nvSpPr>
        <dsp:cNvPr id="0" name=""/>
        <dsp:cNvSpPr/>
      </dsp:nvSpPr>
      <dsp:spPr>
        <a:xfrm>
          <a:off x="996011" y="4088994"/>
          <a:ext cx="7148421"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Follow-up</a:t>
          </a:r>
          <a:endParaRPr lang="it-IT" sz="2300" kern="1200" dirty="0">
            <a:solidFill>
              <a:schemeClr val="bg1"/>
            </a:solidFill>
          </a:endParaRPr>
        </a:p>
      </dsp:txBody>
      <dsp:txXfrm>
        <a:off x="996011" y="4088994"/>
        <a:ext cx="7148421" cy="629223"/>
      </dsp:txXfrm>
    </dsp:sp>
    <dsp:sp modelId="{0E7CA653-8A76-42FF-99F8-E4DD4113A82C}">
      <dsp:nvSpPr>
        <dsp:cNvPr id="0" name=""/>
        <dsp:cNvSpPr/>
      </dsp:nvSpPr>
      <dsp:spPr>
        <a:xfrm>
          <a:off x="602746" y="4010341"/>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C050-02BE-40F4-B7EF-C1CF23420201}">
      <dsp:nvSpPr>
        <dsp:cNvPr id="0" name=""/>
        <dsp:cNvSpPr/>
      </dsp:nvSpPr>
      <dsp:spPr>
        <a:xfrm>
          <a:off x="478431" y="5032709"/>
          <a:ext cx="7666000" cy="62922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44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Analysis of results for the nine research questions</a:t>
          </a:r>
          <a:endParaRPr lang="it-IT" sz="2300" kern="1200" dirty="0">
            <a:solidFill>
              <a:schemeClr val="bg1"/>
            </a:solidFill>
          </a:endParaRPr>
        </a:p>
      </dsp:txBody>
      <dsp:txXfrm>
        <a:off x="478431" y="5032709"/>
        <a:ext cx="7666000" cy="629223"/>
      </dsp:txXfrm>
    </dsp:sp>
    <dsp:sp modelId="{FE44090F-D877-4077-8D4F-28B16AFF2F9E}">
      <dsp:nvSpPr>
        <dsp:cNvPr id="0" name=""/>
        <dsp:cNvSpPr/>
      </dsp:nvSpPr>
      <dsp:spPr>
        <a:xfrm>
          <a:off x="85167" y="4954056"/>
          <a:ext cx="786528" cy="7865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Testo convergente"/>
  <dgm:desc val="Mostra come più passaggi o parti concorrono a formare un intero. Supporta al massimo una forma di livello 1 che contiene testo e cinque forme di livello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3321185-7AC8-4DDF-98E7-DF28AADD699F}" type="datetimeFigureOut">
              <a:rPr lang="it-IT" smtClean="0"/>
              <a:t>26/10/2015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6B8E5756-A941-4DD5-81B0-72DF08FA755C}" type="slidenum">
              <a:rPr lang="it-IT" smtClean="0"/>
              <a:t>‹N›</a:t>
            </a:fld>
            <a:endParaRPr lang="it-IT"/>
          </a:p>
        </p:txBody>
      </p:sp>
    </p:spTree>
    <p:extLst>
      <p:ext uri="{BB962C8B-B14F-4D97-AF65-F5344CB8AC3E}">
        <p14:creationId xmlns:p14="http://schemas.microsoft.com/office/powerpoint/2010/main" val="37290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514350" indent="-514350" algn="just">
              <a:buAutoNum type="romanLcParenR"/>
            </a:pPr>
            <a:r>
              <a:rPr lang="en-US" sz="1200" dirty="0" smtClean="0">
                <a:solidFill>
                  <a:srgbClr val="002060"/>
                </a:solidFill>
              </a:rPr>
              <a:t>a dataset of procurements for which we have a variable indicating whether each procurement is a PCP or not, </a:t>
            </a:r>
          </a:p>
          <a:p>
            <a:pPr marL="514350" indent="-514350" algn="just">
              <a:buAutoNum type="romanLcParenR"/>
            </a:pPr>
            <a:r>
              <a:rPr lang="en-US" sz="1200" dirty="0" smtClean="0">
                <a:solidFill>
                  <a:srgbClr val="002060"/>
                </a:solidFill>
              </a:rPr>
              <a:t>a collection of variables measuring how large the impact is when using PCP compared to other procurement methods, </a:t>
            </a:r>
          </a:p>
          <a:p>
            <a:pPr marL="514350" indent="-514350" algn="just">
              <a:buAutoNum type="romanLcParenR"/>
            </a:pPr>
            <a:r>
              <a:rPr lang="en-US" sz="1200" dirty="0" smtClean="0">
                <a:solidFill>
                  <a:srgbClr val="002060"/>
                </a:solidFill>
              </a:rPr>
              <a:t>a rich set of variables (defined as “control variables” and specified in chapter 6, which allows us to determine whether this impact was really achieved because of the use of the PCP method or not (to isolate the causal effect produced by the usage of PCP, conditional on other forces that concur to determine such outcomes). </a:t>
            </a:r>
          </a:p>
          <a:p>
            <a:pPr algn="just"/>
            <a:endParaRPr lang="en-US" sz="1200" dirty="0" smtClean="0">
              <a:solidFill>
                <a:srgbClr val="002060"/>
              </a:solidFill>
            </a:endParaRPr>
          </a:p>
          <a:p>
            <a:pPr algn="just"/>
            <a:r>
              <a:rPr lang="en-US" sz="1200" dirty="0" smtClean="0">
                <a:solidFill>
                  <a:srgbClr val="002060"/>
                </a:solidFill>
              </a:rPr>
              <a:t>Combining these three data elements, the effect of PCP on outcomes has been estimated through a regression approach via Ordinary Least Squares (OLS) and Nearest Neighbor Matching (NNM) estimators.</a:t>
            </a:r>
            <a:endParaRPr lang="it-IT" sz="1200" kern="1200" dirty="0" smtClean="0">
              <a:solidFill>
                <a:srgbClr val="002060"/>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6B8E5756-A941-4DD5-81B0-72DF08FA755C}" type="slidenum">
              <a:rPr lang="it-IT" smtClean="0"/>
              <a:t>4</a:t>
            </a:fld>
            <a:endParaRPr lang="it-IT"/>
          </a:p>
        </p:txBody>
      </p:sp>
    </p:spTree>
    <p:extLst>
      <p:ext uri="{BB962C8B-B14F-4D97-AF65-F5344CB8AC3E}">
        <p14:creationId xmlns:p14="http://schemas.microsoft.com/office/powerpoint/2010/main" val="331828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dirty="0" smtClean="0">
                <a:solidFill>
                  <a:srgbClr val="002060"/>
                </a:solidFill>
              </a:rPr>
              <a:t>The total dataset with '</a:t>
            </a:r>
            <a:r>
              <a:rPr lang="en-US" sz="1200" b="1" dirty="0" smtClean="0">
                <a:solidFill>
                  <a:srgbClr val="002060"/>
                </a:solidFill>
              </a:rPr>
              <a:t>procurer</a:t>
            </a:r>
            <a:r>
              <a:rPr lang="en-US" sz="1200" dirty="0" smtClean="0">
                <a:solidFill>
                  <a:srgbClr val="002060"/>
                </a:solidFill>
              </a:rPr>
              <a:t>' responses used for this empirical analysis contains </a:t>
            </a:r>
            <a:r>
              <a:rPr lang="en-US" sz="1200" b="1" dirty="0" smtClean="0">
                <a:solidFill>
                  <a:srgbClr val="002060"/>
                </a:solidFill>
              </a:rPr>
              <a:t>41</a:t>
            </a:r>
            <a:r>
              <a:rPr lang="en-US" sz="1200" dirty="0" smtClean="0">
                <a:solidFill>
                  <a:srgbClr val="002060"/>
                </a:solidFill>
              </a:rPr>
              <a:t> cases: </a:t>
            </a:r>
            <a:r>
              <a:rPr lang="en-US" sz="1200" b="1" dirty="0" smtClean="0">
                <a:solidFill>
                  <a:srgbClr val="002060"/>
                </a:solidFill>
              </a:rPr>
              <a:t>7</a:t>
            </a:r>
            <a:r>
              <a:rPr lang="en-US" sz="1200" dirty="0" smtClean="0">
                <a:solidFill>
                  <a:srgbClr val="002060"/>
                </a:solidFill>
              </a:rPr>
              <a:t> PCP cases (panel 1) and </a:t>
            </a:r>
            <a:r>
              <a:rPr lang="en-US" sz="1200" b="1" dirty="0" smtClean="0">
                <a:solidFill>
                  <a:srgbClr val="002060"/>
                </a:solidFill>
              </a:rPr>
              <a:t>1</a:t>
            </a:r>
            <a:r>
              <a:rPr lang="en-US" sz="1200" dirty="0" smtClean="0">
                <a:solidFill>
                  <a:srgbClr val="002060"/>
                </a:solidFill>
              </a:rPr>
              <a:t>  (similar to, but not, PCP) multiple-sourcing case represented by NHS, </a:t>
            </a:r>
            <a:r>
              <a:rPr lang="en-US" sz="1200" b="1" dirty="0" smtClean="0">
                <a:solidFill>
                  <a:srgbClr val="002060"/>
                </a:solidFill>
              </a:rPr>
              <a:t>14</a:t>
            </a:r>
            <a:r>
              <a:rPr lang="en-US" sz="1200" dirty="0" smtClean="0">
                <a:solidFill>
                  <a:srgbClr val="002060"/>
                </a:solidFill>
              </a:rPr>
              <a:t> cases of non-PCP R&amp;D services procurements (panel 2) and </a:t>
            </a:r>
            <a:r>
              <a:rPr lang="en-US" sz="1200" b="1" dirty="0" smtClean="0">
                <a:solidFill>
                  <a:srgbClr val="002060"/>
                </a:solidFill>
              </a:rPr>
              <a:t>19</a:t>
            </a:r>
            <a:r>
              <a:rPr lang="en-US" sz="1200" dirty="0" smtClean="0">
                <a:solidFill>
                  <a:srgbClr val="002060"/>
                </a:solidFill>
              </a:rPr>
              <a:t> cases of combined procurement of R&amp;D services and supply (panel 3).</a:t>
            </a:r>
          </a:p>
          <a:p>
            <a:pPr algn="just"/>
            <a:endParaRPr lang="it-IT" sz="1200" dirty="0" smtClean="0">
              <a:solidFill>
                <a:srgbClr val="002060"/>
              </a:solidFill>
            </a:endParaRPr>
          </a:p>
          <a:p>
            <a:pPr algn="just"/>
            <a:r>
              <a:rPr lang="en-US" sz="1200" dirty="0" smtClean="0">
                <a:solidFill>
                  <a:srgbClr val="002060"/>
                </a:solidFill>
              </a:rPr>
              <a:t>The total dataset with '</a:t>
            </a:r>
            <a:r>
              <a:rPr lang="en-US" sz="1200" b="1" dirty="0" smtClean="0">
                <a:solidFill>
                  <a:srgbClr val="002060"/>
                </a:solidFill>
              </a:rPr>
              <a:t>awardee</a:t>
            </a:r>
            <a:r>
              <a:rPr lang="en-US" sz="1200" dirty="0" smtClean="0">
                <a:solidFill>
                  <a:srgbClr val="002060"/>
                </a:solidFill>
              </a:rPr>
              <a:t>' responses used for this empirical analysis contains </a:t>
            </a:r>
            <a:r>
              <a:rPr lang="en-US" sz="1200" b="1" dirty="0" smtClean="0">
                <a:solidFill>
                  <a:srgbClr val="002060"/>
                </a:solidFill>
              </a:rPr>
              <a:t>19</a:t>
            </a:r>
            <a:r>
              <a:rPr lang="en-US" sz="1200" dirty="0" smtClean="0">
                <a:solidFill>
                  <a:srgbClr val="002060"/>
                </a:solidFill>
              </a:rPr>
              <a:t> cases: </a:t>
            </a:r>
            <a:r>
              <a:rPr lang="en-US" sz="1200" b="1" dirty="0" smtClean="0">
                <a:solidFill>
                  <a:srgbClr val="002060"/>
                </a:solidFill>
              </a:rPr>
              <a:t>7</a:t>
            </a:r>
            <a:r>
              <a:rPr lang="en-US" sz="1200" dirty="0" smtClean="0">
                <a:solidFill>
                  <a:srgbClr val="002060"/>
                </a:solidFill>
              </a:rPr>
              <a:t> cases of PCPs (panel 1), </a:t>
            </a:r>
            <a:r>
              <a:rPr lang="en-US" sz="1200" b="1" dirty="0" smtClean="0">
                <a:solidFill>
                  <a:srgbClr val="002060"/>
                </a:solidFill>
              </a:rPr>
              <a:t>5</a:t>
            </a:r>
            <a:r>
              <a:rPr lang="en-US" sz="1200" dirty="0" smtClean="0">
                <a:solidFill>
                  <a:srgbClr val="002060"/>
                </a:solidFill>
              </a:rPr>
              <a:t> cases of non-PCP R&amp;D services procurements (panel 2) and </a:t>
            </a:r>
            <a:r>
              <a:rPr lang="en-US" sz="1200" b="1" dirty="0" smtClean="0">
                <a:solidFill>
                  <a:srgbClr val="002060"/>
                </a:solidFill>
              </a:rPr>
              <a:t>7</a:t>
            </a:r>
            <a:r>
              <a:rPr lang="en-US" sz="1200" dirty="0" smtClean="0">
                <a:solidFill>
                  <a:srgbClr val="002060"/>
                </a:solidFill>
              </a:rPr>
              <a:t> cases of combined procurement of R&amp;D services and supply (panel 3).</a:t>
            </a:r>
            <a:endParaRPr lang="it-IT" sz="1200" dirty="0" smtClean="0">
              <a:solidFill>
                <a:srgbClr val="002060"/>
              </a:solidFill>
            </a:endParaRPr>
          </a:p>
          <a:p>
            <a:endParaRPr lang="it-IT" dirty="0"/>
          </a:p>
        </p:txBody>
      </p:sp>
      <p:sp>
        <p:nvSpPr>
          <p:cNvPr id="4" name="Segnaposto numero diapositiva 3"/>
          <p:cNvSpPr>
            <a:spLocks noGrp="1"/>
          </p:cNvSpPr>
          <p:nvPr>
            <p:ph type="sldNum" sz="quarter" idx="10"/>
          </p:nvPr>
        </p:nvSpPr>
        <p:spPr/>
        <p:txBody>
          <a:bodyPr/>
          <a:lstStyle/>
          <a:p>
            <a:fld id="{6B8E5756-A941-4DD5-81B0-72DF08FA755C}" type="slidenum">
              <a:rPr lang="it-IT" smtClean="0"/>
              <a:t>11</a:t>
            </a:fld>
            <a:endParaRPr lang="it-IT"/>
          </a:p>
        </p:txBody>
      </p:sp>
    </p:spTree>
    <p:extLst>
      <p:ext uri="{BB962C8B-B14F-4D97-AF65-F5344CB8AC3E}">
        <p14:creationId xmlns:p14="http://schemas.microsoft.com/office/powerpoint/2010/main" val="352912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7"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Milan, 26 </a:t>
            </a:r>
            <a:r>
              <a:rPr lang="it-IT" dirty="0" err="1" smtClean="0"/>
              <a:t>November</a:t>
            </a:r>
            <a:r>
              <a:rPr lang="it-IT" dirty="0" smtClean="0"/>
              <a:t> 2014</a:t>
            </a:r>
            <a:endParaRPr lang="it-IT" dirty="0"/>
          </a:p>
        </p:txBody>
      </p:sp>
      <p:sp>
        <p:nvSpPr>
          <p:cNvPr id="8"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Sara Bedin</a:t>
            </a:r>
            <a:endParaRPr lang="it-IT" dirty="0"/>
          </a:p>
        </p:txBody>
      </p:sp>
      <p:sp>
        <p:nvSpPr>
          <p:cNvPr id="9"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err="1" smtClean="0"/>
              <a:t>All</a:t>
            </a:r>
            <a:r>
              <a:rPr lang="it-IT" dirty="0" smtClean="0"/>
              <a:t> right </a:t>
            </a:r>
            <a:r>
              <a:rPr lang="it-IT" dirty="0" err="1" smtClean="0"/>
              <a:t>reserved</a:t>
            </a:r>
            <a:endParaRPr lang="it-IT" dirty="0"/>
          </a:p>
        </p:txBody>
      </p:sp>
    </p:spTree>
    <p:extLst>
      <p:ext uri="{BB962C8B-B14F-4D97-AF65-F5344CB8AC3E}">
        <p14:creationId xmlns:p14="http://schemas.microsoft.com/office/powerpoint/2010/main" val="1235990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A5E05C-F099-440F-9751-02ABCB41E125}" type="datetimeFigureOut">
              <a:rPr lang="it-IT" smtClean="0"/>
              <a:t>26/10/2015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7188457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A5E05C-F099-440F-9751-02ABCB41E125}" type="datetimeFigureOut">
              <a:rPr lang="it-IT" smtClean="0"/>
              <a:t>26/10/2015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2588732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Milan, 26 </a:t>
            </a:r>
            <a:r>
              <a:rPr lang="it-IT" dirty="0" err="1" smtClean="0"/>
              <a:t>November</a:t>
            </a:r>
            <a:r>
              <a:rPr lang="it-IT" dirty="0" smtClean="0"/>
              <a:t> 2014</a:t>
            </a:r>
            <a:endParaRPr lang="it-IT" dirty="0"/>
          </a:p>
        </p:txBody>
      </p:sp>
      <p:sp>
        <p:nvSpPr>
          <p:cNvPr id="8"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Sara Bedin</a:t>
            </a:r>
            <a:endParaRPr lang="it-IT" dirty="0"/>
          </a:p>
        </p:txBody>
      </p:sp>
      <p:sp>
        <p:nvSpPr>
          <p:cNvPr id="9"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err="1" smtClean="0"/>
              <a:t>All</a:t>
            </a:r>
            <a:r>
              <a:rPr lang="it-IT" dirty="0" smtClean="0"/>
              <a:t> right </a:t>
            </a:r>
            <a:r>
              <a:rPr lang="it-IT" dirty="0" err="1" smtClean="0"/>
              <a:t>reserved</a:t>
            </a:r>
            <a:endParaRPr lang="it-IT" dirty="0"/>
          </a:p>
        </p:txBody>
      </p:sp>
    </p:spTree>
    <p:extLst>
      <p:ext uri="{BB962C8B-B14F-4D97-AF65-F5344CB8AC3E}">
        <p14:creationId xmlns:p14="http://schemas.microsoft.com/office/powerpoint/2010/main" val="33060799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A5E05C-F099-440F-9751-02ABCB41E125}" type="datetimeFigureOut">
              <a:rPr lang="it-IT" smtClean="0"/>
              <a:t>26/10/2015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3435778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A5E05C-F099-440F-9751-02ABCB41E125}" type="datetimeFigureOut">
              <a:rPr lang="it-IT" smtClean="0"/>
              <a:t>26/10/2015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20737876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0" name="Segnaposto data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Milan, 26 </a:t>
            </a:r>
            <a:r>
              <a:rPr lang="it-IT" dirty="0" err="1" smtClean="0"/>
              <a:t>November</a:t>
            </a:r>
            <a:r>
              <a:rPr lang="it-IT" dirty="0" smtClean="0"/>
              <a:t> 2014</a:t>
            </a:r>
            <a:endParaRPr lang="it-IT" dirty="0"/>
          </a:p>
        </p:txBody>
      </p:sp>
      <p:sp>
        <p:nvSpPr>
          <p:cNvPr id="11" name="Segnaposto piè di pagina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Sara Bedin</a:t>
            </a:r>
            <a:endParaRPr lang="it-IT" dirty="0"/>
          </a:p>
        </p:txBody>
      </p:sp>
      <p:sp>
        <p:nvSpPr>
          <p:cNvPr id="12" name="Segnaposto numero diapositiva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err="1" smtClean="0"/>
              <a:t>All</a:t>
            </a:r>
            <a:r>
              <a:rPr lang="it-IT" dirty="0" smtClean="0"/>
              <a:t> right </a:t>
            </a:r>
            <a:r>
              <a:rPr lang="it-IT" dirty="0" err="1" smtClean="0"/>
              <a:t>reserved</a:t>
            </a:r>
            <a:endParaRPr lang="it-IT" dirty="0"/>
          </a:p>
        </p:txBody>
      </p:sp>
    </p:spTree>
    <p:extLst>
      <p:ext uri="{BB962C8B-B14F-4D97-AF65-F5344CB8AC3E}">
        <p14:creationId xmlns:p14="http://schemas.microsoft.com/office/powerpoint/2010/main" val="6508948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A5E05C-F099-440F-9751-02ABCB41E125}" type="datetimeFigureOut">
              <a:rPr lang="it-IT" smtClean="0"/>
              <a:t>26/10/2015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2093642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Milan, 26 </a:t>
            </a:r>
            <a:r>
              <a:rPr lang="it-IT" dirty="0" err="1" smtClean="0"/>
              <a:t>November</a:t>
            </a:r>
            <a:r>
              <a:rPr lang="it-IT" dirty="0" smtClean="0"/>
              <a:t> 2014</a:t>
            </a:r>
            <a:endParaRPr lang="it-IT" dirty="0"/>
          </a:p>
        </p:txBody>
      </p:sp>
      <p:sp>
        <p:nvSpPr>
          <p:cNvPr id="6"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Sara Bedin</a:t>
            </a:r>
            <a:endParaRPr lang="it-IT" dirty="0"/>
          </a:p>
        </p:txBody>
      </p:sp>
      <p:sp>
        <p:nvSpPr>
          <p:cNvPr id="7"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err="1" smtClean="0"/>
              <a:t>All</a:t>
            </a:r>
            <a:r>
              <a:rPr lang="it-IT" dirty="0" smtClean="0"/>
              <a:t> right </a:t>
            </a:r>
            <a:r>
              <a:rPr lang="it-IT" dirty="0" err="1" smtClean="0"/>
              <a:t>reserved</a:t>
            </a:r>
            <a:endParaRPr lang="it-IT" dirty="0"/>
          </a:p>
        </p:txBody>
      </p:sp>
    </p:spTree>
    <p:extLst>
      <p:ext uri="{BB962C8B-B14F-4D97-AF65-F5344CB8AC3E}">
        <p14:creationId xmlns:p14="http://schemas.microsoft.com/office/powerpoint/2010/main" val="3317070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A5E05C-F099-440F-9751-02ABCB41E125}" type="datetimeFigureOut">
              <a:rPr lang="it-IT" smtClean="0"/>
              <a:t>26/10/2015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224082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A5E05C-F099-440F-9751-02ABCB41E125}" type="datetimeFigureOut">
              <a:rPr lang="it-IT" smtClean="0"/>
              <a:t>26/10/2015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06E13B-D45E-42EB-B8C5-49469B9E7F01}" type="slidenum">
              <a:rPr lang="it-IT" smtClean="0"/>
              <a:t>‹N›</a:t>
            </a:fld>
            <a:endParaRPr lang="it-IT"/>
          </a:p>
        </p:txBody>
      </p:sp>
    </p:spTree>
    <p:extLst>
      <p:ext uri="{BB962C8B-B14F-4D97-AF65-F5344CB8AC3E}">
        <p14:creationId xmlns:p14="http://schemas.microsoft.com/office/powerpoint/2010/main" val="260409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Milan, 26 </a:t>
            </a:r>
            <a:r>
              <a:rPr lang="it-IT" dirty="0" err="1" smtClean="0"/>
              <a:t>November</a:t>
            </a:r>
            <a:r>
              <a:rPr lang="it-IT" dirty="0" smtClean="0"/>
              <a:t> 2014</a:t>
            </a:r>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Sara Bedin</a:t>
            </a: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err="1" smtClean="0"/>
              <a:t>All</a:t>
            </a:r>
            <a:r>
              <a:rPr lang="it-IT" dirty="0" smtClean="0"/>
              <a:t> right </a:t>
            </a:r>
            <a:r>
              <a:rPr lang="it-IT" dirty="0" err="1" smtClean="0"/>
              <a:t>reserved</a:t>
            </a:r>
            <a:endParaRPr lang="it-IT" dirty="0"/>
          </a:p>
        </p:txBody>
      </p:sp>
      <p:sp>
        <p:nvSpPr>
          <p:cNvPr id="7" name="Rettangolo 6"/>
          <p:cNvSpPr/>
          <p:nvPr userDrawn="1"/>
        </p:nvSpPr>
        <p:spPr>
          <a:xfrm>
            <a:off x="971600" y="0"/>
            <a:ext cx="7200800" cy="1166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2343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Word_Document3.docx"/><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package" Target="../embeddings/Microsoft_Word_Document5.docx"/><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microsoft.com/office/2007/relationships/hdphoto" Target="../media/hdphoto1.wdp"/><Relationship Id="rId14" Type="http://schemas.microsoft.com/office/2007/relationships/diagramDrawing" Target="../diagrams/drawin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255119"/>
            <a:ext cx="7918648" cy="1470025"/>
          </a:xfrm>
          <a:noFill/>
        </p:spPr>
        <p:txBody>
          <a:bodyPr>
            <a:normAutofit fontScale="90000"/>
          </a:bodyPr>
          <a:lstStyle/>
          <a:p>
            <a:pPr algn="r"/>
            <a:r>
              <a:rPr lang="en-US" sz="3100" b="1" dirty="0" smtClean="0">
                <a:solidFill>
                  <a:schemeClr val="accent1">
                    <a:lumMod val="75000"/>
                  </a:schemeClr>
                </a:solidFill>
              </a:rPr>
              <a:t/>
            </a:r>
            <a:br>
              <a:rPr lang="en-US" sz="3100" b="1" dirty="0" smtClean="0">
                <a:solidFill>
                  <a:schemeClr val="accent1">
                    <a:lumMod val="75000"/>
                  </a:schemeClr>
                </a:solidFill>
              </a:rPr>
            </a:br>
            <a:r>
              <a:rPr lang="en-US" sz="3100" b="1" dirty="0" smtClean="0">
                <a:solidFill>
                  <a:schemeClr val="accent1">
                    <a:lumMod val="75000"/>
                  </a:schemeClr>
                </a:solidFill>
              </a:rPr>
              <a:t/>
            </a:r>
            <a:br>
              <a:rPr lang="en-US" sz="3100" b="1" dirty="0" smtClean="0">
                <a:solidFill>
                  <a:schemeClr val="accent1">
                    <a:lumMod val="75000"/>
                  </a:schemeClr>
                </a:solidFill>
              </a:rPr>
            </a:br>
            <a:r>
              <a:rPr lang="en-GB" sz="3600" b="1" dirty="0" smtClean="0">
                <a:solidFill>
                  <a:schemeClr val="accent1">
                    <a:lumMod val="75000"/>
                  </a:schemeClr>
                </a:solidFill>
              </a:rPr>
              <a:t>Quantifying the Impact of PCP in Europe </a:t>
            </a:r>
            <a:br>
              <a:rPr lang="en-GB" sz="3600" b="1" dirty="0" smtClean="0">
                <a:solidFill>
                  <a:schemeClr val="accent1">
                    <a:lumMod val="75000"/>
                  </a:schemeClr>
                </a:solidFill>
              </a:rPr>
            </a:br>
            <a:r>
              <a:rPr lang="en-GB" sz="3600" b="1" dirty="0" smtClean="0">
                <a:solidFill>
                  <a:schemeClr val="accent1">
                    <a:lumMod val="75000"/>
                  </a:schemeClr>
                </a:solidFill>
              </a:rPr>
              <a:t>based on evidence from the ICT sector </a:t>
            </a:r>
            <a:br>
              <a:rPr lang="en-GB" sz="3600" b="1" dirty="0" smtClean="0">
                <a:solidFill>
                  <a:schemeClr val="accent1">
                    <a:lumMod val="75000"/>
                  </a:schemeClr>
                </a:solidFill>
              </a:rPr>
            </a:br>
            <a:r>
              <a:rPr lang="it-IT" sz="2800" dirty="0" smtClean="0"/>
              <a:t/>
            </a:r>
            <a:br>
              <a:rPr lang="it-IT" sz="2800" dirty="0" smtClean="0"/>
            </a:br>
            <a:r>
              <a:rPr lang="it-IT" sz="2700" b="1" i="1" dirty="0" smtClean="0">
                <a:solidFill>
                  <a:schemeClr val="tx2"/>
                </a:solidFill>
              </a:rPr>
              <a:t>« </a:t>
            </a:r>
            <a:r>
              <a:rPr lang="it-IT" sz="3100" dirty="0" smtClean="0">
                <a:solidFill>
                  <a:schemeClr val="accent6">
                    <a:lumMod val="75000"/>
                  </a:schemeClr>
                </a:solidFill>
              </a:rPr>
              <a:t>2015 EU Innovation Procurement</a:t>
            </a:r>
            <a:r>
              <a:rPr lang="it-IT" sz="3100" b="1" i="1" dirty="0" smtClean="0">
                <a:solidFill>
                  <a:schemeClr val="tx2"/>
                </a:solidFill>
              </a:rPr>
              <a:t> </a:t>
            </a:r>
            <a:r>
              <a:rPr lang="it-IT" sz="3100" dirty="0" err="1" smtClean="0">
                <a:solidFill>
                  <a:schemeClr val="accent6">
                    <a:lumMod val="75000"/>
                  </a:schemeClr>
                </a:solidFill>
              </a:rPr>
              <a:t>Event</a:t>
            </a:r>
            <a:r>
              <a:rPr lang="it-IT" sz="2700" b="1" i="1" dirty="0" smtClean="0">
                <a:solidFill>
                  <a:schemeClr val="tx2"/>
                </a:solidFill>
              </a:rPr>
              <a:t>»</a:t>
            </a:r>
            <a:br>
              <a:rPr lang="it-IT" sz="2700" b="1" i="1" dirty="0" smtClean="0">
                <a:solidFill>
                  <a:schemeClr val="tx2"/>
                </a:solidFill>
              </a:rPr>
            </a:br>
            <a:r>
              <a:rPr lang="it-IT" sz="2700" b="1" i="1" dirty="0" smtClean="0">
                <a:solidFill>
                  <a:schemeClr val="bg2">
                    <a:lumMod val="75000"/>
                  </a:schemeClr>
                </a:solidFill>
              </a:rPr>
              <a:t>Paris, 27</a:t>
            </a:r>
            <a:r>
              <a:rPr lang="it-IT" sz="2700" b="1" i="1" baseline="30000" dirty="0" smtClean="0">
                <a:solidFill>
                  <a:schemeClr val="bg2">
                    <a:lumMod val="75000"/>
                  </a:schemeClr>
                </a:solidFill>
              </a:rPr>
              <a:t>th</a:t>
            </a:r>
            <a:r>
              <a:rPr lang="it-IT" sz="2700" b="1" i="1" dirty="0" smtClean="0">
                <a:solidFill>
                  <a:schemeClr val="bg2">
                    <a:lumMod val="75000"/>
                  </a:schemeClr>
                </a:solidFill>
              </a:rPr>
              <a:t>  </a:t>
            </a:r>
            <a:r>
              <a:rPr lang="it-IT" sz="2700" b="1" i="1" dirty="0" err="1" smtClean="0">
                <a:solidFill>
                  <a:schemeClr val="bg2">
                    <a:lumMod val="75000"/>
                  </a:schemeClr>
                </a:solidFill>
              </a:rPr>
              <a:t>October</a:t>
            </a:r>
            <a:r>
              <a:rPr lang="it-IT" sz="2700" b="1" i="1" dirty="0" smtClean="0">
                <a:solidFill>
                  <a:schemeClr val="bg2">
                    <a:lumMod val="75000"/>
                  </a:schemeClr>
                </a:solidFill>
              </a:rPr>
              <a:t> 2015 </a:t>
            </a:r>
            <a:r>
              <a:rPr lang="it-IT" sz="2700" b="1" i="1" dirty="0" smtClean="0">
                <a:solidFill>
                  <a:schemeClr val="tx2"/>
                </a:solidFill>
              </a:rPr>
              <a:t/>
            </a:r>
            <a:br>
              <a:rPr lang="it-IT" sz="2700" b="1" i="1" dirty="0" smtClean="0">
                <a:solidFill>
                  <a:schemeClr val="tx2"/>
                </a:solidFill>
              </a:rPr>
            </a:br>
            <a:r>
              <a:rPr lang="it-IT" sz="2700" i="1" dirty="0" smtClean="0">
                <a:solidFill>
                  <a:schemeClr val="accent1">
                    <a:lumMod val="75000"/>
                  </a:schemeClr>
                </a:solidFill>
              </a:rPr>
              <a:t> </a:t>
            </a:r>
            <a:br>
              <a:rPr lang="it-IT" sz="2700" i="1" dirty="0" smtClean="0">
                <a:solidFill>
                  <a:schemeClr val="accent1">
                    <a:lumMod val="75000"/>
                  </a:schemeClr>
                </a:solidFill>
              </a:rPr>
            </a:br>
            <a:r>
              <a:rPr lang="it-IT" sz="3100" b="1" dirty="0" smtClean="0">
                <a:solidFill>
                  <a:schemeClr val="bg2">
                    <a:lumMod val="50000"/>
                  </a:schemeClr>
                </a:solidFill>
              </a:rPr>
              <a:t>Sara Bedin</a:t>
            </a:r>
            <a:br>
              <a:rPr lang="it-IT" sz="3100" b="1" dirty="0" smtClean="0">
                <a:solidFill>
                  <a:schemeClr val="bg2">
                    <a:lumMod val="50000"/>
                  </a:schemeClr>
                </a:solidFill>
              </a:rPr>
            </a:br>
            <a:r>
              <a:rPr lang="it-IT" sz="2000" i="1" dirty="0">
                <a:solidFill>
                  <a:schemeClr val="bg2">
                    <a:lumMod val="25000"/>
                  </a:schemeClr>
                </a:solidFill>
              </a:rPr>
              <a:t/>
            </a:r>
            <a:br>
              <a:rPr lang="it-IT" sz="2000" i="1" dirty="0">
                <a:solidFill>
                  <a:schemeClr val="bg2">
                    <a:lumMod val="25000"/>
                  </a:schemeClr>
                </a:solidFill>
              </a:rPr>
            </a:br>
            <a:r>
              <a:rPr lang="it-IT" sz="2000" i="1" dirty="0" err="1" smtClean="0">
                <a:solidFill>
                  <a:schemeClr val="bg2">
                    <a:lumMod val="25000"/>
                  </a:schemeClr>
                </a:solidFill>
              </a:rPr>
              <a:t>European</a:t>
            </a:r>
            <a:r>
              <a:rPr lang="it-IT" sz="2000" i="1" dirty="0" smtClean="0">
                <a:solidFill>
                  <a:schemeClr val="bg2">
                    <a:lumMod val="25000"/>
                  </a:schemeClr>
                </a:solidFill>
              </a:rPr>
              <a:t> Expert on </a:t>
            </a:r>
            <a:r>
              <a:rPr lang="it-IT" sz="2000" i="1" dirty="0">
                <a:solidFill>
                  <a:schemeClr val="bg2">
                    <a:lumMod val="25000"/>
                  </a:schemeClr>
                </a:solidFill>
              </a:rPr>
              <a:t>Innovation Procurement</a:t>
            </a:r>
            <a:br>
              <a:rPr lang="it-IT" sz="2000" i="1" dirty="0">
                <a:solidFill>
                  <a:schemeClr val="bg2">
                    <a:lumMod val="25000"/>
                  </a:schemeClr>
                </a:solidFill>
              </a:rPr>
            </a:br>
            <a:r>
              <a:rPr lang="it-IT" sz="2000" i="1" dirty="0">
                <a:solidFill>
                  <a:schemeClr val="bg2">
                    <a:lumMod val="25000"/>
                  </a:schemeClr>
                </a:solidFill>
              </a:rPr>
              <a:t>Author of the </a:t>
            </a:r>
            <a:r>
              <a:rPr lang="it-IT" sz="2000" i="1" dirty="0" err="1">
                <a:solidFill>
                  <a:schemeClr val="bg2">
                    <a:lumMod val="25000"/>
                  </a:schemeClr>
                </a:solidFill>
              </a:rPr>
              <a:t>study</a:t>
            </a:r>
            <a:r>
              <a:rPr lang="it-IT" sz="2000" i="1" dirty="0">
                <a:solidFill>
                  <a:schemeClr val="bg2">
                    <a:lumMod val="25000"/>
                  </a:schemeClr>
                </a:solidFill>
              </a:rPr>
              <a:t> SMART 2014/0009 </a:t>
            </a:r>
            <a:r>
              <a:rPr lang="it-IT" sz="2000" i="1" dirty="0" smtClean="0">
                <a:solidFill>
                  <a:schemeClr val="bg2">
                    <a:lumMod val="25000"/>
                  </a:schemeClr>
                </a:solidFill>
              </a:rPr>
              <a:t/>
            </a:r>
            <a:br>
              <a:rPr lang="it-IT" sz="2000" i="1" dirty="0" smtClean="0">
                <a:solidFill>
                  <a:schemeClr val="bg2">
                    <a:lumMod val="25000"/>
                  </a:schemeClr>
                </a:solidFill>
              </a:rPr>
            </a:br>
            <a:r>
              <a:rPr lang="it-IT" sz="2000" i="1" dirty="0" smtClean="0">
                <a:solidFill>
                  <a:schemeClr val="bg2">
                    <a:lumMod val="25000"/>
                  </a:schemeClr>
                </a:solidFill>
              </a:rPr>
              <a:t>PCP </a:t>
            </a:r>
            <a:r>
              <a:rPr lang="it-IT" sz="2000" i="1" dirty="0" err="1" smtClean="0">
                <a:solidFill>
                  <a:schemeClr val="bg2">
                    <a:lumMod val="25000"/>
                  </a:schemeClr>
                </a:solidFill>
              </a:rPr>
              <a:t>specialist</a:t>
            </a:r>
            <a:r>
              <a:rPr lang="it-IT" sz="2000" i="1" dirty="0" smtClean="0">
                <a:solidFill>
                  <a:schemeClr val="bg2">
                    <a:lumMod val="25000"/>
                  </a:schemeClr>
                </a:solidFill>
              </a:rPr>
              <a:t> and </a:t>
            </a:r>
            <a:r>
              <a:rPr lang="it-IT" sz="2000" i="1" dirty="0" err="1" smtClean="0">
                <a:solidFill>
                  <a:schemeClr val="bg2">
                    <a:lumMod val="25000"/>
                  </a:schemeClr>
                </a:solidFill>
              </a:rPr>
              <a:t>member</a:t>
            </a:r>
            <a:r>
              <a:rPr lang="it-IT" sz="2000" i="1" dirty="0" smtClean="0">
                <a:solidFill>
                  <a:schemeClr val="bg2">
                    <a:lumMod val="25000"/>
                  </a:schemeClr>
                </a:solidFill>
              </a:rPr>
              <a:t> of EAFIP</a:t>
            </a:r>
            <a:r>
              <a:rPr lang="it-IT" sz="2000" i="1" dirty="0">
                <a:solidFill>
                  <a:schemeClr val="bg2">
                    <a:lumMod val="25000"/>
                  </a:schemeClr>
                </a:solidFill>
              </a:rPr>
              <a:t> </a:t>
            </a:r>
            <a:r>
              <a:rPr lang="it-IT" sz="2000" i="1" dirty="0" err="1" smtClean="0">
                <a:solidFill>
                  <a:schemeClr val="bg2">
                    <a:lumMod val="25000"/>
                  </a:schemeClr>
                </a:solidFill>
              </a:rPr>
              <a:t>initiative</a:t>
            </a:r>
            <a:r>
              <a:rPr lang="it-IT" sz="2000" i="1" dirty="0" smtClean="0">
                <a:solidFill>
                  <a:schemeClr val="bg2">
                    <a:lumMod val="25000"/>
                  </a:schemeClr>
                </a:solidFill>
              </a:rPr>
              <a:t> </a:t>
            </a:r>
            <a:r>
              <a:rPr lang="it-IT" sz="2000" i="1" dirty="0" smtClean="0">
                <a:solidFill>
                  <a:schemeClr val="bg2">
                    <a:lumMod val="25000"/>
                  </a:schemeClr>
                </a:solidFill>
              </a:rPr>
              <a:t> </a:t>
            </a:r>
            <a:br>
              <a:rPr lang="it-IT" sz="2000" i="1" dirty="0" smtClean="0">
                <a:solidFill>
                  <a:schemeClr val="bg2">
                    <a:lumMod val="25000"/>
                  </a:schemeClr>
                </a:solidFill>
              </a:rPr>
            </a:br>
            <a:r>
              <a:rPr lang="it-IT" sz="2000" i="1" dirty="0" smtClean="0">
                <a:solidFill>
                  <a:schemeClr val="bg2">
                    <a:lumMod val="25000"/>
                  </a:schemeClr>
                </a:solidFill>
              </a:rPr>
              <a:t>Executive Board </a:t>
            </a:r>
            <a:r>
              <a:rPr lang="it-IT" sz="2000" i="1" dirty="0" err="1" smtClean="0">
                <a:solidFill>
                  <a:schemeClr val="bg2">
                    <a:lumMod val="25000"/>
                  </a:schemeClr>
                </a:solidFill>
              </a:rPr>
              <a:t>Member</a:t>
            </a:r>
            <a:r>
              <a:rPr lang="it-IT" sz="2000" i="1" dirty="0" smtClean="0">
                <a:solidFill>
                  <a:schemeClr val="bg2">
                    <a:lumMod val="25000"/>
                  </a:schemeClr>
                </a:solidFill>
              </a:rPr>
              <a:t> of </a:t>
            </a:r>
            <a:r>
              <a:rPr lang="it-IT" sz="2000" i="1" dirty="0" err="1" smtClean="0">
                <a:solidFill>
                  <a:schemeClr val="bg2">
                    <a:lumMod val="25000"/>
                  </a:schemeClr>
                </a:solidFill>
              </a:rPr>
              <a:t>EuroCloud</a:t>
            </a:r>
            <a:r>
              <a:rPr lang="it-IT" sz="2000" i="1" dirty="0" smtClean="0">
                <a:solidFill>
                  <a:schemeClr val="bg2">
                    <a:lumMod val="25000"/>
                  </a:schemeClr>
                </a:solidFill>
              </a:rPr>
              <a:t> </a:t>
            </a:r>
            <a:r>
              <a:rPr lang="it-IT" sz="2000" i="1" dirty="0" err="1" smtClean="0">
                <a:solidFill>
                  <a:schemeClr val="bg2">
                    <a:lumMod val="25000"/>
                  </a:schemeClr>
                </a:solidFill>
              </a:rPr>
              <a:t>Italy</a:t>
            </a:r>
            <a:r>
              <a:rPr lang="it-IT" sz="2000" i="1" dirty="0" smtClean="0">
                <a:solidFill>
                  <a:schemeClr val="bg2">
                    <a:lumMod val="25000"/>
                  </a:schemeClr>
                </a:solidFill>
              </a:rPr>
              <a:t/>
            </a:r>
            <a:br>
              <a:rPr lang="it-IT" sz="2000" i="1" dirty="0" smtClean="0">
                <a:solidFill>
                  <a:schemeClr val="bg2">
                    <a:lumMod val="25000"/>
                  </a:schemeClr>
                </a:solidFill>
              </a:rPr>
            </a:br>
            <a:r>
              <a:rPr lang="it-IT" sz="2000" dirty="0" smtClean="0">
                <a:solidFill>
                  <a:schemeClr val="bg2">
                    <a:lumMod val="25000"/>
                  </a:schemeClr>
                </a:solidFill>
              </a:rPr>
              <a:t/>
            </a:r>
            <a:br>
              <a:rPr lang="it-IT" sz="2000" dirty="0" smtClean="0">
                <a:solidFill>
                  <a:schemeClr val="bg2">
                    <a:lumMod val="25000"/>
                  </a:schemeClr>
                </a:solidFill>
              </a:rPr>
            </a:br>
            <a:r>
              <a:rPr lang="it-IT" sz="1800" i="1" dirty="0" smtClean="0">
                <a:solidFill>
                  <a:schemeClr val="tx2"/>
                </a:solidFill>
              </a:rPr>
              <a:t> </a:t>
            </a:r>
            <a:r>
              <a:rPr lang="it-IT" sz="1800" dirty="0" smtClean="0">
                <a:solidFill>
                  <a:schemeClr val="tx2"/>
                </a:solidFill>
              </a:rPr>
              <a:t/>
            </a:r>
            <a:br>
              <a:rPr lang="it-IT" sz="1800" dirty="0" smtClean="0">
                <a:solidFill>
                  <a:schemeClr val="tx2"/>
                </a:solidFill>
              </a:rPr>
            </a:br>
            <a:r>
              <a:rPr lang="it-IT" sz="1600" i="1" dirty="0" smtClean="0">
                <a:solidFill>
                  <a:schemeClr val="bg2">
                    <a:lumMod val="75000"/>
                  </a:schemeClr>
                </a:solidFill>
              </a:rPr>
              <a:t/>
            </a:r>
            <a:br>
              <a:rPr lang="it-IT" sz="1600" i="1" dirty="0" smtClean="0">
                <a:solidFill>
                  <a:schemeClr val="bg2">
                    <a:lumMod val="75000"/>
                  </a:schemeClr>
                </a:solidFill>
              </a:rPr>
            </a:br>
            <a:r>
              <a:rPr lang="it-IT" sz="1600" dirty="0" smtClean="0">
                <a:solidFill>
                  <a:schemeClr val="bg2">
                    <a:lumMod val="50000"/>
                  </a:schemeClr>
                </a:solidFill>
              </a:rPr>
              <a:t/>
            </a:r>
            <a:br>
              <a:rPr lang="it-IT" sz="1600" dirty="0" smtClean="0">
                <a:solidFill>
                  <a:schemeClr val="bg2">
                    <a:lumMod val="50000"/>
                  </a:schemeClr>
                </a:solidFill>
              </a:rPr>
            </a:br>
            <a:endParaRPr lang="it-IT" sz="1800" i="1" dirty="0">
              <a:solidFill>
                <a:schemeClr val="bg2">
                  <a:lumMod val="50000"/>
                </a:schemeClr>
              </a:solidFill>
            </a:endParaRPr>
          </a:p>
        </p:txBody>
      </p:sp>
      <p:sp>
        <p:nvSpPr>
          <p:cNvPr id="7" name="Rettangolo 6"/>
          <p:cNvSpPr/>
          <p:nvPr/>
        </p:nvSpPr>
        <p:spPr>
          <a:xfrm>
            <a:off x="44244" y="6582604"/>
            <a:ext cx="8964488"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4237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251520" y="202630"/>
            <a:ext cx="8640960" cy="634082"/>
          </a:xfrm>
        </p:spPr>
        <p:txBody>
          <a:bodyPr>
            <a:noAutofit/>
          </a:bodyPr>
          <a:lstStyle/>
          <a:p>
            <a:r>
              <a:rPr lang="en-US" sz="2700" dirty="0">
                <a:solidFill>
                  <a:schemeClr val="bg2">
                    <a:lumMod val="50000"/>
                  </a:schemeClr>
                </a:solidFill>
              </a:rPr>
              <a:t>Step 2. Characterize the control groups (group of other R&amp;D procurement </a:t>
            </a:r>
            <a:r>
              <a:rPr lang="en-US" sz="2700" dirty="0" smtClean="0">
                <a:solidFill>
                  <a:schemeClr val="bg2">
                    <a:lumMod val="50000"/>
                  </a:schemeClr>
                </a:solidFill>
              </a:rPr>
              <a:t>approaches </a:t>
            </a:r>
            <a:r>
              <a:rPr lang="en-US" sz="2700" dirty="0">
                <a:solidFill>
                  <a:schemeClr val="bg2">
                    <a:lumMod val="50000"/>
                  </a:schemeClr>
                </a:solidFill>
              </a:rPr>
              <a:t>cases) and identify suitable cases</a:t>
            </a:r>
            <a:endParaRPr lang="it-IT" sz="2700" dirty="0">
              <a:solidFill>
                <a:schemeClr val="bg2">
                  <a:lumMod val="50000"/>
                </a:schemeClr>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276306734"/>
              </p:ext>
            </p:extLst>
          </p:nvPr>
        </p:nvGraphicFramePr>
        <p:xfrm>
          <a:off x="251521" y="1340768"/>
          <a:ext cx="8640960" cy="4955092"/>
        </p:xfrm>
        <a:graphic>
          <a:graphicData uri="http://schemas.openxmlformats.org/drawingml/2006/table">
            <a:tbl>
              <a:tblPr firstRow="1" firstCol="1" bandRow="1"/>
              <a:tblGrid>
                <a:gridCol w="4163152"/>
                <a:gridCol w="4477808"/>
              </a:tblGrid>
              <a:tr h="476743">
                <a:tc gridSpan="2">
                  <a:txBody>
                    <a:bodyPr/>
                    <a:lstStyle/>
                    <a:p>
                      <a:pPr algn="ctr">
                        <a:lnSpc>
                          <a:spcPct val="150000"/>
                        </a:lnSpc>
                      </a:pPr>
                      <a:r>
                        <a:rPr lang="en-US" sz="2000" b="1" dirty="0">
                          <a:solidFill>
                            <a:srgbClr val="FFFFFF"/>
                          </a:solidFill>
                          <a:effectLst/>
                          <a:latin typeface="+mn-lt"/>
                          <a:ea typeface="MS Mincho"/>
                          <a:cs typeface="Arial"/>
                        </a:rPr>
                        <a:t>Control group characteristics</a:t>
                      </a:r>
                      <a:endParaRPr lang="it-IT" sz="2000" dirty="0">
                        <a:solidFill>
                          <a:srgbClr val="000000"/>
                        </a:solidFill>
                        <a:effectLst/>
                        <a:latin typeface="+mn-lt"/>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hMerge="1">
                  <a:txBody>
                    <a:bodyPr/>
                    <a:lstStyle/>
                    <a:p>
                      <a:endParaRPr lang="it-IT"/>
                    </a:p>
                  </a:txBody>
                  <a:tcPr/>
                </a:tc>
              </a:tr>
              <a:tr h="317829">
                <a:tc>
                  <a:txBody>
                    <a:bodyPr/>
                    <a:lstStyle/>
                    <a:p>
                      <a:pPr algn="ctr"/>
                      <a:r>
                        <a:rPr lang="en-US" sz="2000" b="1" dirty="0">
                          <a:solidFill>
                            <a:srgbClr val="002060"/>
                          </a:solidFill>
                          <a:effectLst/>
                          <a:latin typeface="+mn-lt"/>
                          <a:ea typeface="MS Mincho"/>
                          <a:cs typeface="Arial"/>
                        </a:rPr>
                        <a:t>Panel 2</a:t>
                      </a:r>
                      <a:endParaRPr lang="it-IT" sz="2000" dirty="0">
                        <a:solidFill>
                          <a:srgbClr val="002060"/>
                        </a:solidFill>
                        <a:effectLst/>
                        <a:latin typeface="+mn-lt"/>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F2DBDB"/>
                    </a:solidFill>
                  </a:tcPr>
                </a:tc>
                <a:tc>
                  <a:txBody>
                    <a:bodyPr/>
                    <a:lstStyle/>
                    <a:p>
                      <a:pPr algn="ctr"/>
                      <a:r>
                        <a:rPr lang="en-US" sz="2000" b="1">
                          <a:solidFill>
                            <a:srgbClr val="002060"/>
                          </a:solidFill>
                          <a:effectLst/>
                          <a:latin typeface="+mn-lt"/>
                          <a:ea typeface="MS Mincho"/>
                          <a:cs typeface="Arial"/>
                        </a:rPr>
                        <a:t>Panel 3</a:t>
                      </a:r>
                      <a:endParaRPr lang="it-IT" sz="2000">
                        <a:solidFill>
                          <a:srgbClr val="002060"/>
                        </a:solidFill>
                        <a:effectLst/>
                        <a:latin typeface="+mn-lt"/>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F2DBDB"/>
                    </a:solidFill>
                  </a:tcPr>
                </a:tc>
              </a:tr>
              <a:tr h="1906970">
                <a:tc>
                  <a:txBody>
                    <a:bodyPr/>
                    <a:lstStyle/>
                    <a:p>
                      <a:r>
                        <a:rPr lang="en-US" sz="2100" u="sng" dirty="0">
                          <a:solidFill>
                            <a:srgbClr val="002060"/>
                          </a:solidFill>
                          <a:effectLst/>
                          <a:latin typeface="+mn-lt"/>
                          <a:ea typeface="MS Mincho"/>
                          <a:cs typeface="Arial"/>
                        </a:rPr>
                        <a:t>Object of the procurements in panel 2:</a:t>
                      </a:r>
                      <a:r>
                        <a:rPr lang="en-US" sz="2100" dirty="0">
                          <a:solidFill>
                            <a:srgbClr val="002060"/>
                          </a:solidFill>
                          <a:effectLst/>
                          <a:latin typeface="+mn-lt"/>
                          <a:ea typeface="MS Mincho"/>
                          <a:cs typeface="Arial"/>
                        </a:rPr>
                        <a:t> contracts that buy only </a:t>
                      </a:r>
                      <a:r>
                        <a:rPr lang="en-US" sz="2100" b="1" dirty="0">
                          <a:solidFill>
                            <a:srgbClr val="002060"/>
                          </a:solidFill>
                          <a:effectLst/>
                          <a:latin typeface="+mn-lt"/>
                          <a:ea typeface="MS Mincho"/>
                          <a:cs typeface="Arial"/>
                        </a:rPr>
                        <a:t>Research &amp; Development services</a:t>
                      </a:r>
                      <a:r>
                        <a:rPr lang="en-US" sz="2100" dirty="0">
                          <a:solidFill>
                            <a:srgbClr val="002060"/>
                          </a:solidFill>
                          <a:effectLst/>
                          <a:latin typeface="+mn-lt"/>
                          <a:ea typeface="MS Mincho"/>
                          <a:cs typeface="Arial"/>
                        </a:rPr>
                        <a:t> (i. e. feasibility studies, preliminary or executive technical design services, prototyping services, testing services etc.).</a:t>
                      </a:r>
                      <a:endParaRPr lang="it-IT" sz="2100" dirty="0">
                        <a:solidFill>
                          <a:srgbClr val="002060"/>
                        </a:solidFill>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8EDED"/>
                    </a:solidFill>
                  </a:tcPr>
                </a:tc>
                <a:tc>
                  <a:txBody>
                    <a:bodyPr/>
                    <a:lstStyle/>
                    <a:p>
                      <a:r>
                        <a:rPr lang="en-US" sz="2100" u="sng" dirty="0">
                          <a:solidFill>
                            <a:srgbClr val="002060"/>
                          </a:solidFill>
                          <a:effectLst/>
                          <a:latin typeface="+mn-lt"/>
                          <a:ea typeface="MS Mincho"/>
                          <a:cs typeface="Arial"/>
                        </a:rPr>
                        <a:t>Object of the procurements in panel 3:</a:t>
                      </a:r>
                      <a:r>
                        <a:rPr lang="en-US" sz="2100" dirty="0">
                          <a:solidFill>
                            <a:srgbClr val="002060"/>
                          </a:solidFill>
                          <a:effectLst/>
                          <a:latin typeface="+mn-lt"/>
                          <a:ea typeface="MS Mincho"/>
                          <a:cs typeface="Arial"/>
                        </a:rPr>
                        <a:t> </a:t>
                      </a:r>
                      <a:r>
                        <a:rPr lang="en-US" sz="2100" b="1" dirty="0">
                          <a:solidFill>
                            <a:srgbClr val="002060"/>
                          </a:solidFill>
                          <a:effectLst/>
                          <a:latin typeface="+mn-lt"/>
                          <a:ea typeface="MS Mincho"/>
                          <a:cs typeface="Arial"/>
                        </a:rPr>
                        <a:t>mixed R&amp;D services and supply contracts </a:t>
                      </a:r>
                      <a:r>
                        <a:rPr lang="en-US" sz="2100" dirty="0">
                          <a:solidFill>
                            <a:srgbClr val="002060"/>
                          </a:solidFill>
                          <a:effectLst/>
                          <a:latin typeface="+mn-lt"/>
                          <a:ea typeface="MS Mincho"/>
                          <a:cs typeface="Arial"/>
                        </a:rPr>
                        <a:t>(contracts that combine the purchase of R&amp;D and supply of the resulting solutions in one and the same procurement) with a significant degree of innovation.</a:t>
                      </a:r>
                      <a:endParaRPr lang="it-IT" sz="2100" dirty="0">
                        <a:solidFill>
                          <a:srgbClr val="002060"/>
                        </a:solidFill>
                        <a:effectLst/>
                        <a:latin typeface="+mn-lt"/>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8EDED"/>
                    </a:solidFill>
                  </a:tcPr>
                </a:tc>
              </a:tr>
              <a:tr h="1271313">
                <a:tc gridSpan="2">
                  <a:txBody>
                    <a:bodyPr/>
                    <a:lstStyle/>
                    <a:p>
                      <a:pPr>
                        <a:spcAft>
                          <a:spcPts val="0"/>
                        </a:spcAft>
                      </a:pPr>
                      <a:r>
                        <a:rPr lang="en-US" sz="2100" b="1" dirty="0">
                          <a:solidFill>
                            <a:srgbClr val="002060"/>
                          </a:solidFill>
                          <a:effectLst/>
                          <a:latin typeface="+mn-lt"/>
                          <a:ea typeface="MS Mincho"/>
                          <a:cs typeface="Arial"/>
                        </a:rPr>
                        <a:t>Both panel 2 and panel 3 cases are:</a:t>
                      </a:r>
                      <a:endParaRPr lang="it-IT" sz="2100" dirty="0">
                        <a:solidFill>
                          <a:srgbClr val="002060"/>
                        </a:solidFill>
                        <a:effectLst/>
                        <a:latin typeface="+mn-lt"/>
                      </a:endParaRPr>
                    </a:p>
                    <a:p>
                      <a:pPr marL="342900" lvl="0" indent="-342900">
                        <a:spcAft>
                          <a:spcPts val="0"/>
                        </a:spcAft>
                        <a:buFont typeface="Symbol"/>
                        <a:buChar char=""/>
                      </a:pPr>
                      <a:r>
                        <a:rPr lang="en-US" sz="2100" b="1" dirty="0">
                          <a:solidFill>
                            <a:srgbClr val="002060"/>
                          </a:solidFill>
                          <a:effectLst/>
                          <a:latin typeface="+mn-lt"/>
                          <a:ea typeface="MS Mincho"/>
                          <a:cs typeface="Arial"/>
                        </a:rPr>
                        <a:t>Single-award/single source contracts </a:t>
                      </a:r>
                      <a:r>
                        <a:rPr lang="en-US" sz="2100" dirty="0">
                          <a:solidFill>
                            <a:srgbClr val="002060"/>
                          </a:solidFill>
                          <a:effectLst/>
                          <a:latin typeface="+mn-lt"/>
                          <a:ea typeface="MS Mincho"/>
                          <a:cs typeface="Arial"/>
                        </a:rPr>
                        <a:t>– where only one awardee is chosen (for each lot, if the contract is split into lots) </a:t>
                      </a:r>
                      <a:endParaRPr lang="it-IT" sz="2100" dirty="0">
                        <a:solidFill>
                          <a:srgbClr val="002060"/>
                        </a:solidFill>
                        <a:effectLst/>
                        <a:latin typeface="+mn-lt"/>
                      </a:endParaRPr>
                    </a:p>
                    <a:p>
                      <a:pPr>
                        <a:spcAft>
                          <a:spcPts val="0"/>
                        </a:spcAft>
                      </a:pPr>
                      <a:r>
                        <a:rPr lang="en-US" sz="2100" dirty="0">
                          <a:solidFill>
                            <a:srgbClr val="002060"/>
                          </a:solidFill>
                          <a:effectLst/>
                          <a:latin typeface="+mn-lt"/>
                          <a:ea typeface="MS Mincho"/>
                          <a:cs typeface="Arial"/>
                        </a:rPr>
                        <a:t>and (</a:t>
                      </a:r>
                      <a:r>
                        <a:rPr lang="en-US" sz="2100" u="sng" dirty="0">
                          <a:solidFill>
                            <a:srgbClr val="002060"/>
                          </a:solidFill>
                          <a:effectLst/>
                          <a:latin typeface="+mn-lt"/>
                          <a:ea typeface="MS Mincho"/>
                          <a:cs typeface="Arial"/>
                        </a:rPr>
                        <a:t>predominately</a:t>
                      </a:r>
                      <a:r>
                        <a:rPr lang="en-US" sz="2100" dirty="0">
                          <a:solidFill>
                            <a:srgbClr val="002060"/>
                          </a:solidFill>
                          <a:effectLst/>
                          <a:latin typeface="+mn-lt"/>
                          <a:ea typeface="MS Mincho"/>
                          <a:cs typeface="Arial"/>
                        </a:rPr>
                        <a:t>)</a:t>
                      </a:r>
                      <a:endParaRPr lang="it-IT" sz="2100" dirty="0">
                        <a:solidFill>
                          <a:srgbClr val="002060"/>
                        </a:solidFill>
                        <a:effectLst/>
                        <a:latin typeface="+mn-lt"/>
                      </a:endParaRPr>
                    </a:p>
                  </a:txBody>
                  <a:tcPr marL="68580" marR="68580" marT="0" marB="0">
                    <a:lnL>
                      <a:noFill/>
                    </a:lnL>
                    <a:lnR>
                      <a:noFill/>
                    </a:lnR>
                    <a:lnT>
                      <a:noFill/>
                    </a:lnT>
                    <a:lnB>
                      <a:noFill/>
                    </a:lnB>
                    <a:solidFill>
                      <a:srgbClr val="F2DBDB"/>
                    </a:solidFill>
                  </a:tcPr>
                </a:tc>
                <a:tc hMerge="1">
                  <a:txBody>
                    <a:bodyPr/>
                    <a:lstStyle/>
                    <a:p>
                      <a:endParaRPr lang="it-IT"/>
                    </a:p>
                  </a:txBody>
                  <a:tcPr/>
                </a:tc>
              </a:tr>
              <a:tr h="635657">
                <a:tc gridSpan="2">
                  <a:txBody>
                    <a:bodyPr/>
                    <a:lstStyle/>
                    <a:p>
                      <a:pPr marL="342900" lvl="0" indent="-342900">
                        <a:spcAft>
                          <a:spcPts val="0"/>
                        </a:spcAft>
                        <a:buFont typeface="Symbol"/>
                        <a:buChar char=""/>
                      </a:pPr>
                      <a:r>
                        <a:rPr lang="en-US" sz="2100" b="1" dirty="0">
                          <a:solidFill>
                            <a:srgbClr val="002060"/>
                          </a:solidFill>
                          <a:effectLst/>
                          <a:latin typeface="+mn-lt"/>
                          <a:ea typeface="MS Mincho"/>
                          <a:cs typeface="Arial"/>
                        </a:rPr>
                        <a:t>Exclusive contracts </a:t>
                      </a:r>
                      <a:r>
                        <a:rPr lang="en-US" sz="2100" dirty="0">
                          <a:solidFill>
                            <a:srgbClr val="002060"/>
                          </a:solidFill>
                          <a:effectLst/>
                          <a:latin typeface="+mn-lt"/>
                          <a:ea typeface="MS Mincho"/>
                          <a:cs typeface="Arial"/>
                        </a:rPr>
                        <a:t>- where intellectual property rights remain with the Public Procurer and not given to the awardee.</a:t>
                      </a:r>
                      <a:endParaRPr lang="it-IT" sz="2100" dirty="0">
                        <a:solidFill>
                          <a:srgbClr val="002060"/>
                        </a:solidFill>
                        <a:effectLst/>
                        <a:latin typeface="+mn-lt"/>
                      </a:endParaRPr>
                    </a:p>
                  </a:txBody>
                  <a:tcPr marL="68580" marR="68580" marT="0" marB="0">
                    <a:lnL>
                      <a:noFill/>
                    </a:lnL>
                    <a:lnR>
                      <a:noFill/>
                    </a:lnR>
                    <a:lnT>
                      <a:noFill/>
                    </a:lnT>
                    <a:lnB>
                      <a:noFill/>
                    </a:lnB>
                    <a:solidFill>
                      <a:srgbClr val="F2DBDB"/>
                    </a:solidFill>
                  </a:tcPr>
                </a:tc>
                <a:tc hMerge="1">
                  <a:txBody>
                    <a:bodyPr/>
                    <a:lstStyle/>
                    <a:p>
                      <a:endParaRPr lang="it-IT"/>
                    </a:p>
                  </a:txBody>
                  <a:tcPr/>
                </a:tc>
              </a:tr>
            </a:tbl>
          </a:graphicData>
        </a:graphic>
      </p:graphicFrame>
    </p:spTree>
    <p:extLst>
      <p:ext uri="{BB962C8B-B14F-4D97-AF65-F5344CB8AC3E}">
        <p14:creationId xmlns:p14="http://schemas.microsoft.com/office/powerpoint/2010/main" val="883679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dimension of the sample</a:t>
            </a:r>
            <a:endParaRPr lang="it-IT" sz="2700" dirty="0">
              <a:solidFill>
                <a:schemeClr val="bg2">
                  <a:lumMod val="50000"/>
                </a:schemeClr>
              </a:solidFill>
            </a:endParaRPr>
          </a:p>
        </p:txBody>
      </p:sp>
      <p:graphicFrame>
        <p:nvGraphicFramePr>
          <p:cNvPr id="4" name="Grafico 3"/>
          <p:cNvGraphicFramePr/>
          <p:nvPr>
            <p:extLst>
              <p:ext uri="{D42A27DB-BD31-4B8C-83A1-F6EECF244321}">
                <p14:modId xmlns:p14="http://schemas.microsoft.com/office/powerpoint/2010/main" val="1368169364"/>
              </p:ext>
            </p:extLst>
          </p:nvPr>
        </p:nvGraphicFramePr>
        <p:xfrm>
          <a:off x="1835696" y="1456065"/>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35" t="37394" r="69640" b="18417"/>
          <a:stretch/>
        </p:blipFill>
        <p:spPr bwMode="auto">
          <a:xfrm>
            <a:off x="2294558" y="2971716"/>
            <a:ext cx="1424394" cy="179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42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152" y="1916832"/>
            <a:ext cx="4543084" cy="2861645"/>
          </a:xfrm>
          <a:prstGeom prst="rect">
            <a:avLst/>
          </a:prstGeom>
          <a:noFill/>
        </p:spPr>
      </p:pic>
      <p:pic>
        <p:nvPicPr>
          <p:cNvPr id="5" name="Immagine 4"/>
          <p:cNvPicPr/>
          <p:nvPr/>
        </p:nvPicPr>
        <p:blipFill>
          <a:blip r:embed="rId3">
            <a:extLst>
              <a:ext uri="{28A0092B-C50C-407E-A947-70E740481C1C}">
                <a14:useLocalDpi xmlns:a14="http://schemas.microsoft.com/office/drawing/2010/main" val="0"/>
              </a:ext>
            </a:extLst>
          </a:blip>
          <a:srcRect/>
          <a:stretch>
            <a:fillRect/>
          </a:stretch>
        </p:blipFill>
        <p:spPr bwMode="auto">
          <a:xfrm>
            <a:off x="4544236" y="1916832"/>
            <a:ext cx="4626316" cy="2860622"/>
          </a:xfrm>
          <a:prstGeom prst="rect">
            <a:avLst/>
          </a:prstGeom>
          <a:noFill/>
        </p:spPr>
      </p:pic>
      <p:sp>
        <p:nvSpPr>
          <p:cNvPr id="6" name="Rettangolo 5"/>
          <p:cNvSpPr/>
          <p:nvPr/>
        </p:nvSpPr>
        <p:spPr>
          <a:xfrm>
            <a:off x="4544236" y="1916832"/>
            <a:ext cx="144016"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a:t>
            </a:r>
            <a:r>
              <a:rPr lang="en-US" sz="2700" dirty="0" smtClean="0">
                <a:solidFill>
                  <a:schemeClr val="bg2">
                    <a:lumMod val="50000"/>
                  </a:schemeClr>
                </a:solidFill>
              </a:rPr>
              <a:t>type of contracting authority </a:t>
            </a:r>
            <a:r>
              <a:rPr lang="en-US" sz="2000" dirty="0" smtClean="0">
                <a:solidFill>
                  <a:schemeClr val="bg2">
                    <a:lumMod val="50000"/>
                  </a:schemeClr>
                </a:solidFill>
              </a:rPr>
              <a:t>(1/2)</a:t>
            </a:r>
            <a:endParaRPr lang="it-IT" sz="2000" dirty="0">
              <a:solidFill>
                <a:schemeClr val="bg2">
                  <a:lumMod val="50000"/>
                </a:schemeClr>
              </a:solidFill>
            </a:endParaRPr>
          </a:p>
        </p:txBody>
      </p:sp>
    </p:spTree>
    <p:extLst>
      <p:ext uri="{BB962C8B-B14F-4D97-AF65-F5344CB8AC3E}">
        <p14:creationId xmlns:p14="http://schemas.microsoft.com/office/powerpoint/2010/main" val="198323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2">
            <a:extLst>
              <a:ext uri="{28A0092B-C50C-407E-A947-70E740481C1C}">
                <a14:useLocalDpi xmlns:a14="http://schemas.microsoft.com/office/drawing/2010/main" val="0"/>
              </a:ext>
            </a:extLst>
          </a:blip>
          <a:srcRect t="17732"/>
          <a:stretch/>
        </p:blipFill>
        <p:spPr bwMode="auto">
          <a:xfrm>
            <a:off x="467544" y="2492476"/>
            <a:ext cx="8280920" cy="3672827"/>
          </a:xfrm>
          <a:prstGeom prst="rect">
            <a:avLst/>
          </a:prstGeom>
          <a:noFill/>
          <a:ln>
            <a:solidFill>
              <a:schemeClr val="tx2"/>
            </a:solidFill>
          </a:ln>
        </p:spPr>
      </p:pic>
      <p:sp>
        <p:nvSpPr>
          <p:cNvPr id="6"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a:t>
            </a:r>
            <a:r>
              <a:rPr lang="en-US" sz="2700" dirty="0" smtClean="0">
                <a:solidFill>
                  <a:schemeClr val="bg2">
                    <a:lumMod val="50000"/>
                  </a:schemeClr>
                </a:solidFill>
              </a:rPr>
              <a:t>type of contracting authority </a:t>
            </a:r>
            <a:r>
              <a:rPr lang="en-US" sz="2000" dirty="0" smtClean="0">
                <a:solidFill>
                  <a:schemeClr val="bg2">
                    <a:lumMod val="50000"/>
                  </a:schemeClr>
                </a:solidFill>
              </a:rPr>
              <a:t>(2/2)</a:t>
            </a:r>
            <a:endParaRPr lang="it-IT" sz="2000" dirty="0">
              <a:solidFill>
                <a:schemeClr val="bg2">
                  <a:lumMod val="50000"/>
                </a:schemeClr>
              </a:solidFill>
            </a:endParaRPr>
          </a:p>
        </p:txBody>
      </p:sp>
      <p:sp>
        <p:nvSpPr>
          <p:cNvPr id="7" name="CasellaDiTesto 6"/>
          <p:cNvSpPr txBox="1"/>
          <p:nvPr/>
        </p:nvSpPr>
        <p:spPr>
          <a:xfrm>
            <a:off x="106607" y="1373867"/>
            <a:ext cx="8856984" cy="830997"/>
          </a:xfrm>
          <a:prstGeom prst="rect">
            <a:avLst/>
          </a:prstGeom>
          <a:solidFill>
            <a:schemeClr val="bg1"/>
          </a:solidFill>
        </p:spPr>
        <p:txBody>
          <a:bodyPr wrap="square" rtlCol="0">
            <a:spAutoFit/>
          </a:bodyPr>
          <a:lstStyle/>
          <a:p>
            <a:pPr algn="ctr"/>
            <a:r>
              <a:rPr lang="it-IT" sz="2400" i="1" dirty="0" err="1" smtClean="0">
                <a:solidFill>
                  <a:srgbClr val="002060"/>
                </a:solidFill>
              </a:rPr>
              <a:t>As</a:t>
            </a:r>
            <a:r>
              <a:rPr lang="it-IT" sz="2400" i="1" dirty="0" smtClean="0">
                <a:solidFill>
                  <a:srgbClr val="002060"/>
                </a:solidFill>
              </a:rPr>
              <a:t> the public body </a:t>
            </a:r>
            <a:r>
              <a:rPr lang="it-IT" sz="2400" i="1" dirty="0" err="1" smtClean="0">
                <a:solidFill>
                  <a:srgbClr val="002060"/>
                </a:solidFill>
              </a:rPr>
              <a:t>that</a:t>
            </a:r>
            <a:r>
              <a:rPr lang="it-IT" sz="2400" i="1" dirty="0" smtClean="0">
                <a:solidFill>
                  <a:srgbClr val="002060"/>
                </a:solidFill>
              </a:rPr>
              <a:t> </a:t>
            </a:r>
            <a:r>
              <a:rPr lang="it-IT" sz="2400" i="1" dirty="0" err="1" smtClean="0">
                <a:solidFill>
                  <a:srgbClr val="002060"/>
                </a:solidFill>
              </a:rPr>
              <a:t>conducted</a:t>
            </a:r>
            <a:r>
              <a:rPr lang="it-IT" sz="2400" i="1" dirty="0" smtClean="0">
                <a:solidFill>
                  <a:srgbClr val="002060"/>
                </a:solidFill>
              </a:rPr>
              <a:t> the </a:t>
            </a:r>
            <a:r>
              <a:rPr lang="it-IT" sz="2400" i="1" dirty="0" err="1" smtClean="0">
                <a:solidFill>
                  <a:srgbClr val="002060"/>
                </a:solidFill>
              </a:rPr>
              <a:t>procurement</a:t>
            </a:r>
            <a:r>
              <a:rPr lang="it-IT" sz="2400" i="1" dirty="0" smtClean="0">
                <a:solidFill>
                  <a:srgbClr val="002060"/>
                </a:solidFill>
              </a:rPr>
              <a:t>, </a:t>
            </a:r>
          </a:p>
          <a:p>
            <a:pPr algn="ctr"/>
            <a:r>
              <a:rPr lang="it-IT" sz="2400" i="1" dirty="0" err="1" smtClean="0">
                <a:solidFill>
                  <a:srgbClr val="002060"/>
                </a:solidFill>
              </a:rPr>
              <a:t>what</a:t>
            </a:r>
            <a:r>
              <a:rPr lang="it-IT" sz="2400" i="1" dirty="0" smtClean="0">
                <a:solidFill>
                  <a:srgbClr val="002060"/>
                </a:solidFill>
              </a:rPr>
              <a:t> are </a:t>
            </a:r>
            <a:r>
              <a:rPr lang="it-IT" sz="2400" i="1" dirty="0" err="1" smtClean="0">
                <a:solidFill>
                  <a:srgbClr val="002060"/>
                </a:solidFill>
              </a:rPr>
              <a:t>you</a:t>
            </a:r>
            <a:r>
              <a:rPr lang="it-IT" sz="2400" i="1" dirty="0" smtClean="0">
                <a:solidFill>
                  <a:srgbClr val="002060"/>
                </a:solidFill>
              </a:rPr>
              <a:t> </a:t>
            </a:r>
            <a:r>
              <a:rPr lang="it-IT" sz="2400" i="1" dirty="0" err="1" smtClean="0">
                <a:solidFill>
                  <a:srgbClr val="002060"/>
                </a:solidFill>
              </a:rPr>
              <a:t>responsible</a:t>
            </a:r>
            <a:r>
              <a:rPr lang="it-IT" sz="2400" i="1" dirty="0" smtClean="0">
                <a:solidFill>
                  <a:srgbClr val="002060"/>
                </a:solidFill>
              </a:rPr>
              <a:t> for?</a:t>
            </a:r>
            <a:endParaRPr lang="it-IT" sz="2400" i="1" dirty="0">
              <a:solidFill>
                <a:srgbClr val="002060"/>
              </a:solidFill>
            </a:endParaRPr>
          </a:p>
        </p:txBody>
      </p:sp>
    </p:spTree>
    <p:extLst>
      <p:ext uri="{BB962C8B-B14F-4D97-AF65-F5344CB8AC3E}">
        <p14:creationId xmlns:p14="http://schemas.microsoft.com/office/powerpoint/2010/main" val="825582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2">
            <a:extLst>
              <a:ext uri="{28A0092B-C50C-407E-A947-70E740481C1C}">
                <a14:useLocalDpi xmlns:a14="http://schemas.microsoft.com/office/drawing/2010/main" val="0"/>
              </a:ext>
            </a:extLst>
          </a:blip>
          <a:srcRect l="3211" r="2050"/>
          <a:stretch/>
        </p:blipFill>
        <p:spPr bwMode="auto">
          <a:xfrm>
            <a:off x="467544" y="1988840"/>
            <a:ext cx="3888432" cy="3096344"/>
          </a:xfrm>
          <a:prstGeom prst="rect">
            <a:avLst/>
          </a:prstGeom>
          <a:noFill/>
          <a:ln>
            <a:noFill/>
          </a:ln>
          <a:extLst>
            <a:ext uri="{53640926-AAD7-44D8-BBD7-CCE9431645EC}">
              <a14:shadowObscured xmlns:a14="http://schemas.microsoft.com/office/drawing/2010/main"/>
            </a:ext>
          </a:extLst>
        </p:spPr>
      </p:pic>
      <p:pic>
        <p:nvPicPr>
          <p:cNvPr id="5" name="Immagine 4"/>
          <p:cNvPicPr/>
          <p:nvPr/>
        </p:nvPicPr>
        <p:blipFill rotWithShape="1">
          <a:blip r:embed="rId3">
            <a:extLst>
              <a:ext uri="{28A0092B-C50C-407E-A947-70E740481C1C}">
                <a14:useLocalDpi xmlns:a14="http://schemas.microsoft.com/office/drawing/2010/main" val="0"/>
              </a:ext>
            </a:extLst>
          </a:blip>
          <a:srcRect l="2564" r="4615"/>
          <a:stretch/>
        </p:blipFill>
        <p:spPr bwMode="auto">
          <a:xfrm>
            <a:off x="4572000" y="1988840"/>
            <a:ext cx="4320480" cy="3096343"/>
          </a:xfrm>
          <a:prstGeom prst="rect">
            <a:avLst/>
          </a:prstGeom>
          <a:noFill/>
          <a:ln>
            <a:noFill/>
          </a:ln>
          <a:extLst>
            <a:ext uri="{53640926-AAD7-44D8-BBD7-CCE9431645EC}">
              <a14:shadowObscured xmlns:a14="http://schemas.microsoft.com/office/drawing/2010/main"/>
            </a:ext>
          </a:extLst>
        </p:spPr>
      </p:pic>
      <p:sp>
        <p:nvSpPr>
          <p:cNvPr id="6"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a:t>
            </a:r>
            <a:r>
              <a:rPr lang="en-US" sz="2700" dirty="0" smtClean="0">
                <a:solidFill>
                  <a:schemeClr val="bg2">
                    <a:lumMod val="50000"/>
                  </a:schemeClr>
                </a:solidFill>
              </a:rPr>
              <a:t>type of procurement</a:t>
            </a:r>
            <a:endParaRPr lang="it-IT" sz="2000" dirty="0">
              <a:solidFill>
                <a:schemeClr val="bg2">
                  <a:lumMod val="50000"/>
                </a:schemeClr>
              </a:solidFill>
            </a:endParaRPr>
          </a:p>
        </p:txBody>
      </p:sp>
    </p:spTree>
    <p:extLst>
      <p:ext uri="{BB962C8B-B14F-4D97-AF65-F5344CB8AC3E}">
        <p14:creationId xmlns:p14="http://schemas.microsoft.com/office/powerpoint/2010/main" val="2269723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rotWithShape="1">
          <a:blip r:embed="rId2">
            <a:extLst>
              <a:ext uri="{28A0092B-C50C-407E-A947-70E740481C1C}">
                <a14:useLocalDpi xmlns:a14="http://schemas.microsoft.com/office/drawing/2010/main" val="0"/>
              </a:ext>
            </a:extLst>
          </a:blip>
          <a:srcRect t="10976"/>
          <a:stretch/>
        </p:blipFill>
        <p:spPr bwMode="auto">
          <a:xfrm>
            <a:off x="107504" y="2507226"/>
            <a:ext cx="8856984" cy="3154022"/>
          </a:xfrm>
          <a:prstGeom prst="rect">
            <a:avLst/>
          </a:prstGeom>
          <a:noFill/>
          <a:ln>
            <a:solidFill>
              <a:schemeClr val="tx2"/>
            </a:solidFill>
          </a:ln>
        </p:spPr>
      </p:pic>
      <p:sp>
        <p:nvSpPr>
          <p:cNvPr id="6"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a:t>
            </a:r>
            <a:r>
              <a:rPr lang="en-US" sz="2700" dirty="0" smtClean="0">
                <a:solidFill>
                  <a:schemeClr val="bg2">
                    <a:lumMod val="50000"/>
                  </a:schemeClr>
                </a:solidFill>
              </a:rPr>
              <a:t>motivation for</a:t>
            </a:r>
            <a:r>
              <a:rPr lang="en-US" sz="2700" dirty="0" smtClean="0">
                <a:solidFill>
                  <a:schemeClr val="bg2">
                    <a:lumMod val="50000"/>
                  </a:schemeClr>
                </a:solidFill>
              </a:rPr>
              <a:t> procurement </a:t>
            </a:r>
            <a:endParaRPr lang="it-IT" sz="2000" dirty="0">
              <a:solidFill>
                <a:schemeClr val="bg2">
                  <a:lumMod val="50000"/>
                </a:schemeClr>
              </a:solidFill>
            </a:endParaRPr>
          </a:p>
        </p:txBody>
      </p:sp>
      <p:sp>
        <p:nvSpPr>
          <p:cNvPr id="8" name="CasellaDiTesto 7"/>
          <p:cNvSpPr txBox="1"/>
          <p:nvPr/>
        </p:nvSpPr>
        <p:spPr>
          <a:xfrm>
            <a:off x="106607" y="1556792"/>
            <a:ext cx="8856984" cy="461665"/>
          </a:xfrm>
          <a:prstGeom prst="rect">
            <a:avLst/>
          </a:prstGeom>
          <a:solidFill>
            <a:schemeClr val="bg1"/>
          </a:solidFill>
        </p:spPr>
        <p:txBody>
          <a:bodyPr wrap="square" rtlCol="0">
            <a:spAutoFit/>
          </a:bodyPr>
          <a:lstStyle/>
          <a:p>
            <a:pPr algn="ctr"/>
            <a:r>
              <a:rPr lang="it-IT" sz="2400" i="1" dirty="0" err="1" smtClean="0">
                <a:solidFill>
                  <a:srgbClr val="002060"/>
                </a:solidFill>
              </a:rPr>
              <a:t>Why</a:t>
            </a:r>
            <a:r>
              <a:rPr lang="it-IT" sz="2400" i="1" dirty="0" smtClean="0">
                <a:solidFill>
                  <a:srgbClr val="002060"/>
                </a:solidFill>
              </a:rPr>
              <a:t> </a:t>
            </a:r>
            <a:r>
              <a:rPr lang="it-IT" sz="2400" i="1" dirty="0" err="1" smtClean="0">
                <a:solidFill>
                  <a:srgbClr val="002060"/>
                </a:solidFill>
              </a:rPr>
              <a:t>did</a:t>
            </a:r>
            <a:r>
              <a:rPr lang="it-IT" sz="2400" i="1" dirty="0" smtClean="0">
                <a:solidFill>
                  <a:srgbClr val="002060"/>
                </a:solidFill>
              </a:rPr>
              <a:t> </a:t>
            </a:r>
            <a:r>
              <a:rPr lang="it-IT" sz="2400" i="1" dirty="0" err="1" smtClean="0">
                <a:solidFill>
                  <a:srgbClr val="002060"/>
                </a:solidFill>
              </a:rPr>
              <a:t>you</a:t>
            </a:r>
            <a:r>
              <a:rPr lang="it-IT" sz="2400" i="1" dirty="0" smtClean="0">
                <a:solidFill>
                  <a:srgbClr val="002060"/>
                </a:solidFill>
              </a:rPr>
              <a:t> </a:t>
            </a:r>
            <a:r>
              <a:rPr lang="it-IT" sz="2400" i="1" dirty="0" err="1" smtClean="0">
                <a:solidFill>
                  <a:srgbClr val="002060"/>
                </a:solidFill>
              </a:rPr>
              <a:t>undertake</a:t>
            </a:r>
            <a:r>
              <a:rPr lang="it-IT" sz="2400" i="1" dirty="0" smtClean="0">
                <a:solidFill>
                  <a:srgbClr val="002060"/>
                </a:solidFill>
              </a:rPr>
              <a:t> </a:t>
            </a:r>
            <a:r>
              <a:rPr lang="it-IT" sz="2400" i="1" dirty="0" err="1" smtClean="0">
                <a:solidFill>
                  <a:srgbClr val="002060"/>
                </a:solidFill>
              </a:rPr>
              <a:t>this</a:t>
            </a:r>
            <a:r>
              <a:rPr lang="it-IT" sz="2400" i="1" dirty="0" smtClean="0">
                <a:solidFill>
                  <a:srgbClr val="002060"/>
                </a:solidFill>
              </a:rPr>
              <a:t> </a:t>
            </a:r>
            <a:r>
              <a:rPr lang="it-IT" sz="2400" i="1" dirty="0" err="1" smtClean="0">
                <a:solidFill>
                  <a:srgbClr val="002060"/>
                </a:solidFill>
              </a:rPr>
              <a:t>procurement</a:t>
            </a:r>
            <a:r>
              <a:rPr lang="it-IT" sz="2400" i="1" dirty="0" smtClean="0">
                <a:solidFill>
                  <a:srgbClr val="002060"/>
                </a:solidFill>
              </a:rPr>
              <a:t>?</a:t>
            </a:r>
            <a:endParaRPr lang="it-IT" sz="2400" i="1" dirty="0">
              <a:solidFill>
                <a:srgbClr val="002060"/>
              </a:solidFill>
            </a:endParaRPr>
          </a:p>
        </p:txBody>
      </p:sp>
    </p:spTree>
    <p:extLst>
      <p:ext uri="{BB962C8B-B14F-4D97-AF65-F5344CB8AC3E}">
        <p14:creationId xmlns:p14="http://schemas.microsoft.com/office/powerpoint/2010/main" val="1122040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886487608"/>
              </p:ext>
            </p:extLst>
          </p:nvPr>
        </p:nvGraphicFramePr>
        <p:xfrm>
          <a:off x="755575" y="1916832"/>
          <a:ext cx="7704857" cy="3311004"/>
        </p:xfrm>
        <a:graphic>
          <a:graphicData uri="http://schemas.openxmlformats.org/drawingml/2006/table">
            <a:tbl>
              <a:tblPr firstRow="1" firstCol="1" bandRow="1"/>
              <a:tblGrid>
                <a:gridCol w="3801640"/>
                <a:gridCol w="1968728"/>
                <a:gridCol w="1934489"/>
              </a:tblGrid>
              <a:tr h="402540">
                <a:tc gridSpan="3">
                  <a:txBody>
                    <a:bodyPr/>
                    <a:lstStyle/>
                    <a:p>
                      <a:pPr algn="ctr">
                        <a:lnSpc>
                          <a:spcPct val="115000"/>
                        </a:lnSpc>
                        <a:spcAft>
                          <a:spcPts val="0"/>
                        </a:spcAft>
                      </a:pPr>
                      <a:r>
                        <a:rPr lang="it-IT" sz="2400" b="1" dirty="0">
                          <a:solidFill>
                            <a:srgbClr val="FFFFFF"/>
                          </a:solidFill>
                          <a:effectLst/>
                          <a:latin typeface="Verdana"/>
                          <a:ea typeface="Times New Roman"/>
                          <a:cs typeface="Times New Roman"/>
                        </a:rPr>
                        <a:t>Sector of public </a:t>
                      </a:r>
                      <a:r>
                        <a:rPr lang="it-IT" sz="2400" b="1" dirty="0" err="1">
                          <a:solidFill>
                            <a:srgbClr val="FFFFFF"/>
                          </a:solidFill>
                          <a:effectLst/>
                          <a:latin typeface="Verdana"/>
                          <a:ea typeface="Times New Roman"/>
                          <a:cs typeface="Times New Roman"/>
                        </a:rPr>
                        <a:t>intervention</a:t>
                      </a:r>
                      <a:endParaRPr lang="it-IT" sz="2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it-IT"/>
                    </a:p>
                  </a:txBody>
                  <a:tcPr/>
                </a:tc>
                <a:tc hMerge="1">
                  <a:txBody>
                    <a:bodyPr/>
                    <a:lstStyle/>
                    <a:p>
                      <a:endParaRPr lang="it-IT"/>
                    </a:p>
                  </a:txBody>
                  <a:tcPr/>
                </a:tc>
              </a:tr>
              <a:tr h="402540">
                <a:tc>
                  <a:txBody>
                    <a:bodyPr/>
                    <a:lstStyle/>
                    <a:p>
                      <a:pPr algn="l">
                        <a:lnSpc>
                          <a:spcPct val="115000"/>
                        </a:lnSpc>
                        <a:spcAft>
                          <a:spcPts val="0"/>
                        </a:spcAft>
                      </a:pPr>
                      <a:r>
                        <a:rPr lang="en-US" sz="2400">
                          <a:solidFill>
                            <a:srgbClr val="000000"/>
                          </a:solidFill>
                          <a:effectLst/>
                          <a:latin typeface="Verdana"/>
                          <a:ea typeface="Times New Roman"/>
                          <a:cs typeface="Times New Roman"/>
                        </a:rPr>
                        <a:t> </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it-IT" sz="2400" b="1">
                          <a:solidFill>
                            <a:srgbClr val="000000"/>
                          </a:solidFill>
                          <a:effectLst/>
                          <a:latin typeface="Verdana"/>
                          <a:ea typeface="Times New Roman"/>
                          <a:cs typeface="Times New Roman"/>
                        </a:rPr>
                        <a:t>PCP</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it-IT" sz="2400" b="1">
                          <a:solidFill>
                            <a:srgbClr val="000000"/>
                          </a:solidFill>
                          <a:effectLst/>
                          <a:latin typeface="Verdana"/>
                          <a:ea typeface="Times New Roman"/>
                          <a:cs typeface="Times New Roman"/>
                        </a:rPr>
                        <a:t>non PCP</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Education</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0%</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15%</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 Health</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37%</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24%</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Environment &amp; Energy</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25%</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12%</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Space &amp; Defence</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13%</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9%</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Transport</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25%</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15%</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54">
                <a:tc>
                  <a:txBody>
                    <a:bodyPr/>
                    <a:lstStyle/>
                    <a:p>
                      <a:pPr algn="l">
                        <a:lnSpc>
                          <a:spcPct val="115000"/>
                        </a:lnSpc>
                        <a:spcAft>
                          <a:spcPts val="0"/>
                        </a:spcAft>
                      </a:pPr>
                      <a:r>
                        <a:rPr lang="it-IT" sz="2400">
                          <a:solidFill>
                            <a:srgbClr val="000000"/>
                          </a:solidFill>
                          <a:effectLst/>
                          <a:latin typeface="Verdana"/>
                          <a:ea typeface="Times New Roman"/>
                          <a:cs typeface="Times New Roman"/>
                        </a:rPr>
                        <a:t>ICT</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a:solidFill>
                            <a:srgbClr val="000000"/>
                          </a:solidFill>
                          <a:effectLst/>
                          <a:latin typeface="Verdana"/>
                          <a:ea typeface="Times New Roman"/>
                          <a:cs typeface="Times New Roman"/>
                        </a:rPr>
                        <a:t>0%</a:t>
                      </a:r>
                      <a:endParaRPr lang="it-IT" sz="2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400" dirty="0">
                          <a:solidFill>
                            <a:srgbClr val="000000"/>
                          </a:solidFill>
                          <a:effectLst/>
                          <a:latin typeface="Verdana"/>
                          <a:ea typeface="Times New Roman"/>
                          <a:cs typeface="Times New Roman"/>
                        </a:rPr>
                        <a:t>24%</a:t>
                      </a:r>
                      <a:endParaRPr lang="it-IT" sz="2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olo 1"/>
          <p:cNvSpPr>
            <a:spLocks noGrp="1"/>
          </p:cNvSpPr>
          <p:nvPr>
            <p:ph type="title"/>
          </p:nvPr>
        </p:nvSpPr>
        <p:spPr>
          <a:xfrm>
            <a:off x="251520" y="202630"/>
            <a:ext cx="8640960" cy="634082"/>
          </a:xfrm>
        </p:spPr>
        <p:txBody>
          <a:bodyPr>
            <a:noAutofit/>
          </a:bodyPr>
          <a:lstStyle/>
          <a:p>
            <a:r>
              <a:rPr lang="en-US" sz="2700" dirty="0" smtClean="0">
                <a:solidFill>
                  <a:schemeClr val="bg2">
                    <a:lumMod val="50000"/>
                  </a:schemeClr>
                </a:solidFill>
              </a:rPr>
              <a:t> Datasets: </a:t>
            </a:r>
            <a:r>
              <a:rPr lang="en-US" sz="2700" dirty="0" smtClean="0">
                <a:solidFill>
                  <a:schemeClr val="bg2">
                    <a:lumMod val="50000"/>
                  </a:schemeClr>
                </a:solidFill>
              </a:rPr>
              <a:t>sector of public intervention</a:t>
            </a:r>
            <a:endParaRPr lang="it-IT" sz="2000" dirty="0">
              <a:solidFill>
                <a:schemeClr val="bg2">
                  <a:lumMod val="50000"/>
                </a:schemeClr>
              </a:solidFill>
            </a:endParaRPr>
          </a:p>
        </p:txBody>
      </p:sp>
    </p:spTree>
    <p:extLst>
      <p:ext uri="{BB962C8B-B14F-4D97-AF65-F5344CB8AC3E}">
        <p14:creationId xmlns:p14="http://schemas.microsoft.com/office/powerpoint/2010/main" val="810335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529376495"/>
              </p:ext>
            </p:extLst>
          </p:nvPr>
        </p:nvGraphicFramePr>
        <p:xfrm>
          <a:off x="457200" y="90872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98316" y="1162139"/>
            <a:ext cx="504056" cy="769441"/>
          </a:xfrm>
          <a:prstGeom prst="rect">
            <a:avLst/>
          </a:prstGeom>
          <a:noFill/>
        </p:spPr>
        <p:txBody>
          <a:bodyPr wrap="square" rtlCol="0">
            <a:spAutoFit/>
          </a:bodyPr>
          <a:lstStyle/>
          <a:p>
            <a:pPr algn="ctr"/>
            <a:r>
              <a:rPr lang="it-IT" sz="4400" dirty="0" smtClean="0">
                <a:solidFill>
                  <a:schemeClr val="bg2">
                    <a:lumMod val="50000"/>
                  </a:schemeClr>
                </a:solidFill>
              </a:rPr>
              <a:t>1</a:t>
            </a:r>
            <a:endParaRPr lang="it-IT" sz="4400" dirty="0">
              <a:solidFill>
                <a:schemeClr val="bg2">
                  <a:lumMod val="50000"/>
                </a:schemeClr>
              </a:solidFill>
            </a:endParaRPr>
          </a:p>
        </p:txBody>
      </p:sp>
      <p:sp>
        <p:nvSpPr>
          <p:cNvPr id="6" name="CasellaDiTesto 5"/>
          <p:cNvSpPr txBox="1"/>
          <p:nvPr/>
        </p:nvSpPr>
        <p:spPr>
          <a:xfrm>
            <a:off x="1187624" y="2119158"/>
            <a:ext cx="504056" cy="769441"/>
          </a:xfrm>
          <a:prstGeom prst="rect">
            <a:avLst/>
          </a:prstGeom>
          <a:noFill/>
        </p:spPr>
        <p:txBody>
          <a:bodyPr wrap="square" rtlCol="0">
            <a:spAutoFit/>
          </a:bodyPr>
          <a:lstStyle/>
          <a:p>
            <a:pPr algn="ctr"/>
            <a:r>
              <a:rPr lang="it-IT" sz="4400" dirty="0" smtClean="0">
                <a:solidFill>
                  <a:schemeClr val="bg2">
                    <a:lumMod val="50000"/>
                  </a:schemeClr>
                </a:solidFill>
              </a:rPr>
              <a:t>2</a:t>
            </a:r>
            <a:endParaRPr lang="it-IT" sz="4400" dirty="0">
              <a:solidFill>
                <a:schemeClr val="bg2">
                  <a:lumMod val="50000"/>
                </a:schemeClr>
              </a:solidFill>
            </a:endParaRPr>
          </a:p>
        </p:txBody>
      </p:sp>
      <p:sp>
        <p:nvSpPr>
          <p:cNvPr id="7" name="CasellaDiTesto 6"/>
          <p:cNvSpPr txBox="1"/>
          <p:nvPr/>
        </p:nvSpPr>
        <p:spPr>
          <a:xfrm>
            <a:off x="1447892" y="3063843"/>
            <a:ext cx="504056" cy="769441"/>
          </a:xfrm>
          <a:prstGeom prst="rect">
            <a:avLst/>
          </a:prstGeom>
          <a:noFill/>
        </p:spPr>
        <p:txBody>
          <a:bodyPr wrap="square" rtlCol="0">
            <a:spAutoFit/>
          </a:bodyPr>
          <a:lstStyle/>
          <a:p>
            <a:pPr algn="ctr"/>
            <a:r>
              <a:rPr lang="it-IT" sz="4400" dirty="0" smtClean="0">
                <a:solidFill>
                  <a:schemeClr val="bg2">
                    <a:lumMod val="50000"/>
                  </a:schemeClr>
                </a:solidFill>
              </a:rPr>
              <a:t>3</a:t>
            </a:r>
            <a:endParaRPr lang="it-IT" sz="4400" dirty="0">
              <a:solidFill>
                <a:schemeClr val="bg2">
                  <a:lumMod val="50000"/>
                </a:schemeClr>
              </a:solidFill>
            </a:endParaRPr>
          </a:p>
        </p:txBody>
      </p:sp>
      <p:sp>
        <p:nvSpPr>
          <p:cNvPr id="8" name="CasellaDiTesto 7"/>
          <p:cNvSpPr txBox="1"/>
          <p:nvPr/>
        </p:nvSpPr>
        <p:spPr>
          <a:xfrm>
            <a:off x="1447892" y="3998215"/>
            <a:ext cx="504056" cy="769441"/>
          </a:xfrm>
          <a:prstGeom prst="rect">
            <a:avLst/>
          </a:prstGeom>
          <a:noFill/>
        </p:spPr>
        <p:txBody>
          <a:bodyPr wrap="square" rtlCol="0">
            <a:spAutoFit/>
          </a:bodyPr>
          <a:lstStyle/>
          <a:p>
            <a:pPr algn="ctr"/>
            <a:r>
              <a:rPr lang="it-IT" sz="4400" dirty="0" smtClean="0">
                <a:solidFill>
                  <a:schemeClr val="bg2">
                    <a:lumMod val="50000"/>
                  </a:schemeClr>
                </a:solidFill>
              </a:rPr>
              <a:t>4</a:t>
            </a:r>
            <a:endParaRPr lang="it-IT" sz="4400" dirty="0">
              <a:solidFill>
                <a:schemeClr val="bg2">
                  <a:lumMod val="50000"/>
                </a:schemeClr>
              </a:solidFill>
            </a:endParaRPr>
          </a:p>
        </p:txBody>
      </p:sp>
      <p:sp>
        <p:nvSpPr>
          <p:cNvPr id="9" name="CasellaDiTesto 8"/>
          <p:cNvSpPr txBox="1"/>
          <p:nvPr/>
        </p:nvSpPr>
        <p:spPr>
          <a:xfrm>
            <a:off x="1202372" y="4963815"/>
            <a:ext cx="504056" cy="769441"/>
          </a:xfrm>
          <a:prstGeom prst="rect">
            <a:avLst/>
          </a:prstGeom>
          <a:noFill/>
        </p:spPr>
        <p:txBody>
          <a:bodyPr wrap="square" rtlCol="0">
            <a:spAutoFit/>
          </a:bodyPr>
          <a:lstStyle/>
          <a:p>
            <a:pPr algn="ctr"/>
            <a:r>
              <a:rPr lang="it-IT" sz="4400" dirty="0">
                <a:solidFill>
                  <a:schemeClr val="bg2">
                    <a:lumMod val="50000"/>
                  </a:schemeClr>
                </a:solidFill>
              </a:rPr>
              <a:t>5</a:t>
            </a:r>
          </a:p>
        </p:txBody>
      </p:sp>
      <p:sp>
        <p:nvSpPr>
          <p:cNvPr id="10" name="CasellaDiTesto 9"/>
          <p:cNvSpPr txBox="1"/>
          <p:nvPr/>
        </p:nvSpPr>
        <p:spPr>
          <a:xfrm>
            <a:off x="691319" y="5899919"/>
            <a:ext cx="504056" cy="769441"/>
          </a:xfrm>
          <a:prstGeom prst="rect">
            <a:avLst/>
          </a:prstGeom>
          <a:noFill/>
        </p:spPr>
        <p:txBody>
          <a:bodyPr wrap="square" rtlCol="0">
            <a:spAutoFit/>
          </a:bodyPr>
          <a:lstStyle/>
          <a:p>
            <a:pPr algn="ctr"/>
            <a:r>
              <a:rPr lang="it-IT" sz="4400" dirty="0" smtClean="0">
                <a:solidFill>
                  <a:schemeClr val="bg2">
                    <a:lumMod val="50000"/>
                  </a:schemeClr>
                </a:solidFill>
              </a:rPr>
              <a:t>6</a:t>
            </a:r>
            <a:endParaRPr lang="it-IT" sz="4400" dirty="0">
              <a:solidFill>
                <a:schemeClr val="bg2">
                  <a:lumMod val="50000"/>
                </a:schemeClr>
              </a:solidFill>
            </a:endParaRPr>
          </a:p>
        </p:txBody>
      </p:sp>
      <p:sp>
        <p:nvSpPr>
          <p:cNvPr id="11"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Methodology</a:t>
            </a:r>
            <a:r>
              <a:rPr lang="it-IT" sz="2700" dirty="0" smtClean="0">
                <a:solidFill>
                  <a:schemeClr val="bg2">
                    <a:lumMod val="50000"/>
                  </a:schemeClr>
                </a:solidFill>
              </a:rPr>
              <a:t>: </a:t>
            </a:r>
            <a:r>
              <a:rPr lang="it-IT" sz="2700" dirty="0" err="1" smtClean="0">
                <a:solidFill>
                  <a:schemeClr val="bg2">
                    <a:lumMod val="50000"/>
                  </a:schemeClr>
                </a:solidFill>
              </a:rPr>
              <a:t>main</a:t>
            </a:r>
            <a:r>
              <a:rPr lang="it-IT" sz="2700" dirty="0" smtClean="0">
                <a:solidFill>
                  <a:schemeClr val="bg2">
                    <a:lumMod val="50000"/>
                  </a:schemeClr>
                </a:solidFill>
              </a:rPr>
              <a:t> </a:t>
            </a:r>
            <a:r>
              <a:rPr lang="it-IT" sz="2700" dirty="0" err="1" smtClean="0">
                <a:solidFill>
                  <a:schemeClr val="bg2">
                    <a:lumMod val="50000"/>
                  </a:schemeClr>
                </a:solidFill>
              </a:rPr>
              <a:t>steps</a:t>
            </a:r>
            <a:endParaRPr lang="it-IT" sz="2700" dirty="0">
              <a:solidFill>
                <a:schemeClr val="bg2">
                  <a:lumMod val="50000"/>
                </a:schemeClr>
              </a:solidFill>
            </a:endParaRPr>
          </a:p>
        </p:txBody>
      </p:sp>
    </p:spTree>
    <p:extLst>
      <p:ext uri="{BB962C8B-B14F-4D97-AF65-F5344CB8AC3E}">
        <p14:creationId xmlns:p14="http://schemas.microsoft.com/office/powerpoint/2010/main" val="385646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1814" y="908720"/>
            <a:ext cx="8640960" cy="5909310"/>
          </a:xfrm>
          <a:prstGeom prst="rect">
            <a:avLst/>
          </a:prstGeom>
        </p:spPr>
        <p:txBody>
          <a:bodyPr wrap="square">
            <a:spAutoFit/>
          </a:bodyPr>
          <a:lstStyle/>
          <a:p>
            <a:pPr marL="342900" indent="-342900" algn="just">
              <a:buFont typeface="Arial" panose="020B0604020202020204" pitchFamily="34" charset="0"/>
              <a:buChar char="•"/>
            </a:pPr>
            <a:r>
              <a:rPr lang="en-US" sz="2100" dirty="0" smtClean="0">
                <a:solidFill>
                  <a:srgbClr val="002060"/>
                </a:solidFill>
              </a:rPr>
              <a:t>Designed </a:t>
            </a:r>
            <a:r>
              <a:rPr lang="en-US" sz="2100" dirty="0">
                <a:solidFill>
                  <a:srgbClr val="002060"/>
                </a:solidFill>
              </a:rPr>
              <a:t>to investigate the </a:t>
            </a:r>
            <a:r>
              <a:rPr lang="en-US" sz="2100" b="1" dirty="0">
                <a:solidFill>
                  <a:srgbClr val="002060"/>
                </a:solidFill>
              </a:rPr>
              <a:t>demand-side impacts and the supply-side</a:t>
            </a:r>
            <a:r>
              <a:rPr lang="en-US" sz="2100" dirty="0">
                <a:solidFill>
                  <a:srgbClr val="002060"/>
                </a:solidFill>
              </a:rPr>
              <a:t> impacts of both the PCP cases and the control cases. </a:t>
            </a:r>
            <a:endParaRPr lang="en-US" sz="2100" dirty="0" smtClean="0">
              <a:solidFill>
                <a:srgbClr val="002060"/>
              </a:solidFill>
            </a:endParaRPr>
          </a:p>
          <a:p>
            <a:pPr marL="800100" lvl="1" indent="-342900" algn="just">
              <a:buFont typeface="Arial" panose="020B0604020202020204" pitchFamily="34" charset="0"/>
              <a:buChar char="•"/>
            </a:pPr>
            <a:r>
              <a:rPr lang="en-US" sz="2100" dirty="0">
                <a:solidFill>
                  <a:srgbClr val="002060"/>
                </a:solidFill>
              </a:rPr>
              <a:t>non-PCP R&amp;D services </a:t>
            </a:r>
            <a:r>
              <a:rPr lang="en-US" sz="2100" dirty="0" smtClean="0">
                <a:solidFill>
                  <a:srgbClr val="002060"/>
                </a:solidFill>
              </a:rPr>
              <a:t>procurement, that </a:t>
            </a:r>
            <a:r>
              <a:rPr lang="en-US" sz="2100" dirty="0">
                <a:solidFill>
                  <a:srgbClr val="002060"/>
                </a:solidFill>
              </a:rPr>
              <a:t>were single-sourcing and exclusive development </a:t>
            </a:r>
            <a:r>
              <a:rPr lang="en-US" sz="2100" dirty="0" smtClean="0">
                <a:solidFill>
                  <a:srgbClr val="002060"/>
                </a:solidFill>
              </a:rPr>
              <a:t>contracts </a:t>
            </a:r>
            <a:r>
              <a:rPr lang="en-US" sz="2100" dirty="0">
                <a:solidFill>
                  <a:srgbClr val="002060"/>
                </a:solidFill>
              </a:rPr>
              <a:t>(panel 2) </a:t>
            </a:r>
          </a:p>
          <a:p>
            <a:pPr marL="800100" lvl="1" indent="-342900" algn="just">
              <a:buFont typeface="Arial" panose="020B0604020202020204" pitchFamily="34" charset="0"/>
              <a:buChar char="•"/>
            </a:pPr>
            <a:r>
              <a:rPr lang="en-US" sz="2100" dirty="0">
                <a:solidFill>
                  <a:srgbClr val="002060"/>
                </a:solidFill>
              </a:rPr>
              <a:t>non-PCP procurements that combine the purchase of R&amp;D services and supply of commercial volumes of resulting end-products into one procurement (panel 3</a:t>
            </a:r>
            <a:r>
              <a:rPr lang="en-US" sz="2100" dirty="0" smtClean="0">
                <a:solidFill>
                  <a:srgbClr val="002060"/>
                </a:solidFill>
              </a:rPr>
              <a:t>)</a:t>
            </a:r>
          </a:p>
          <a:p>
            <a:pPr lvl="1" algn="just"/>
            <a:endParaRPr lang="en-US" sz="2100" dirty="0">
              <a:solidFill>
                <a:srgbClr val="002060"/>
              </a:solidFill>
            </a:endParaRPr>
          </a:p>
          <a:p>
            <a:pPr marL="342900" indent="-342900" algn="just">
              <a:buFont typeface="Arial" panose="020B0604020202020204" pitchFamily="34" charset="0"/>
              <a:buChar char="•"/>
            </a:pPr>
            <a:r>
              <a:rPr lang="en-US" sz="2100" dirty="0">
                <a:solidFill>
                  <a:srgbClr val="002060"/>
                </a:solidFill>
              </a:rPr>
              <a:t>Based on </a:t>
            </a:r>
            <a:r>
              <a:rPr lang="en-US" sz="2100" b="1" dirty="0">
                <a:solidFill>
                  <a:srgbClr val="002060"/>
                </a:solidFill>
              </a:rPr>
              <a:t>both objective measures and </a:t>
            </a:r>
            <a:r>
              <a:rPr lang="en-GB" sz="2100" b="1" dirty="0">
                <a:solidFill>
                  <a:srgbClr val="002060"/>
                </a:solidFill>
              </a:rPr>
              <a:t>subjective information </a:t>
            </a:r>
            <a:r>
              <a:rPr lang="en-GB" sz="2100" dirty="0">
                <a:solidFill>
                  <a:srgbClr val="002060"/>
                </a:solidFill>
              </a:rPr>
              <a:t>from respondents. </a:t>
            </a:r>
          </a:p>
          <a:p>
            <a:pPr marL="342900" indent="-342900" algn="just">
              <a:buFont typeface="Arial" panose="020B0604020202020204" pitchFamily="34" charset="0"/>
              <a:buChar char="•"/>
            </a:pPr>
            <a:endParaRPr lang="it-IT" sz="2100" dirty="0">
              <a:solidFill>
                <a:srgbClr val="002060"/>
              </a:solidFill>
            </a:endParaRPr>
          </a:p>
          <a:p>
            <a:pPr marL="342900" indent="-342900" algn="just">
              <a:buFont typeface="Arial" panose="020B0604020202020204" pitchFamily="34" charset="0"/>
              <a:buChar char="•"/>
            </a:pPr>
            <a:r>
              <a:rPr lang="it-IT" sz="2100" dirty="0" err="1">
                <a:solidFill>
                  <a:srgbClr val="002060"/>
                </a:solidFill>
              </a:rPr>
              <a:t>Aimed</a:t>
            </a:r>
            <a:r>
              <a:rPr lang="en-US" sz="2100" dirty="0">
                <a:solidFill>
                  <a:srgbClr val="002060"/>
                </a:solidFill>
              </a:rPr>
              <a:t> to obtain </a:t>
            </a:r>
            <a:r>
              <a:rPr lang="en-US" sz="2100" b="1" dirty="0">
                <a:solidFill>
                  <a:srgbClr val="002060"/>
                </a:solidFill>
              </a:rPr>
              <a:t>information on</a:t>
            </a:r>
            <a:r>
              <a:rPr lang="en-US" sz="2100" dirty="0">
                <a:solidFill>
                  <a:srgbClr val="002060"/>
                </a:solidFill>
              </a:rPr>
              <a:t>: </a:t>
            </a:r>
            <a:endParaRPr lang="it-IT" sz="2100" dirty="0">
              <a:solidFill>
                <a:srgbClr val="002060"/>
              </a:solidFill>
            </a:endParaRPr>
          </a:p>
          <a:p>
            <a:pPr marL="800100" lvl="1" indent="-342900" algn="just">
              <a:buFont typeface="Arial" panose="020B0604020202020204" pitchFamily="34" charset="0"/>
              <a:buChar char="•"/>
            </a:pPr>
            <a:r>
              <a:rPr lang="en-GB" sz="2100" dirty="0">
                <a:solidFill>
                  <a:srgbClr val="002060"/>
                </a:solidFill>
              </a:rPr>
              <a:t>Tender design and process; </a:t>
            </a:r>
            <a:endParaRPr lang="it-IT" sz="2100" dirty="0">
              <a:solidFill>
                <a:srgbClr val="002060"/>
              </a:solidFill>
            </a:endParaRPr>
          </a:p>
          <a:p>
            <a:pPr marL="800100" lvl="1" indent="-342900" algn="just">
              <a:buFont typeface="Arial" panose="020B0604020202020204" pitchFamily="34" charset="0"/>
              <a:buChar char="•"/>
            </a:pPr>
            <a:r>
              <a:rPr lang="en-GB" sz="2100" dirty="0">
                <a:solidFill>
                  <a:srgbClr val="002060"/>
                </a:solidFill>
              </a:rPr>
              <a:t>Motivation and expectation of public procurers;</a:t>
            </a:r>
            <a:endParaRPr lang="it-IT" sz="2100" dirty="0">
              <a:solidFill>
                <a:srgbClr val="002060"/>
              </a:solidFill>
            </a:endParaRPr>
          </a:p>
          <a:p>
            <a:pPr marL="800100" lvl="1" indent="-342900" algn="just">
              <a:buFont typeface="Arial" panose="020B0604020202020204" pitchFamily="34" charset="0"/>
              <a:buChar char="•"/>
            </a:pPr>
            <a:r>
              <a:rPr lang="en-GB" sz="2100" dirty="0">
                <a:solidFill>
                  <a:srgbClr val="002060"/>
                </a:solidFill>
              </a:rPr>
              <a:t>Motivation and expectation of awardees;</a:t>
            </a:r>
            <a:endParaRPr lang="it-IT" sz="2100" dirty="0">
              <a:solidFill>
                <a:srgbClr val="002060"/>
              </a:solidFill>
            </a:endParaRPr>
          </a:p>
          <a:p>
            <a:pPr marL="800100" lvl="1" indent="-342900" algn="just">
              <a:buFont typeface="Arial" panose="020B0604020202020204" pitchFamily="34" charset="0"/>
              <a:buChar char="•"/>
            </a:pPr>
            <a:r>
              <a:rPr lang="en-GB" sz="2100" dirty="0">
                <a:solidFill>
                  <a:srgbClr val="002060"/>
                </a:solidFill>
              </a:rPr>
              <a:t>Impact of PCP on public procurers and on public services;</a:t>
            </a:r>
            <a:endParaRPr lang="it-IT" sz="2100" dirty="0">
              <a:solidFill>
                <a:srgbClr val="002060"/>
              </a:solidFill>
            </a:endParaRPr>
          </a:p>
          <a:p>
            <a:pPr marL="800100" lvl="1" indent="-342900" algn="just">
              <a:buFont typeface="Arial" panose="020B0604020202020204" pitchFamily="34" charset="0"/>
              <a:buChar char="•"/>
            </a:pPr>
            <a:r>
              <a:rPr lang="en-GB" sz="2100" dirty="0">
                <a:solidFill>
                  <a:srgbClr val="002060"/>
                </a:solidFill>
              </a:rPr>
              <a:t>Impact of PCP on awardees and on the market structure.</a:t>
            </a:r>
            <a:endParaRPr lang="it-IT" sz="2100" dirty="0">
              <a:solidFill>
                <a:srgbClr val="002060"/>
              </a:solidFill>
            </a:endParaRPr>
          </a:p>
          <a:p>
            <a:pPr marL="342900" indent="-342900" algn="just">
              <a:buFont typeface="Arial" panose="020B0604020202020204" pitchFamily="34" charset="0"/>
              <a:buChar char="•"/>
            </a:pPr>
            <a:endParaRPr lang="it-IT" sz="2100" dirty="0">
              <a:solidFill>
                <a:srgbClr val="002060"/>
              </a:solidFill>
            </a:endParaRPr>
          </a:p>
        </p:txBody>
      </p:sp>
      <p:sp>
        <p:nvSpPr>
          <p:cNvPr id="5"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Step</a:t>
            </a:r>
            <a:r>
              <a:rPr lang="it-IT" sz="2700" dirty="0" smtClean="0">
                <a:solidFill>
                  <a:schemeClr val="bg2">
                    <a:lumMod val="50000"/>
                  </a:schemeClr>
                </a:solidFill>
              </a:rPr>
              <a:t> 3. </a:t>
            </a:r>
            <a:r>
              <a:rPr lang="en-US" sz="2700" dirty="0">
                <a:solidFill>
                  <a:schemeClr val="bg2">
                    <a:lumMod val="50000"/>
                  </a:schemeClr>
                </a:solidFill>
              </a:rPr>
              <a:t>Design and elaboration of questionnaires</a:t>
            </a:r>
            <a:endParaRPr lang="it-IT" sz="2700" dirty="0">
              <a:solidFill>
                <a:schemeClr val="bg2">
                  <a:lumMod val="50000"/>
                </a:schemeClr>
              </a:solidFill>
            </a:endParaRPr>
          </a:p>
        </p:txBody>
      </p:sp>
    </p:spTree>
    <p:extLst>
      <p:ext uri="{BB962C8B-B14F-4D97-AF65-F5344CB8AC3E}">
        <p14:creationId xmlns:p14="http://schemas.microsoft.com/office/powerpoint/2010/main" val="1920381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523927374"/>
              </p:ext>
            </p:extLst>
          </p:nvPr>
        </p:nvGraphicFramePr>
        <p:xfrm>
          <a:off x="457200" y="90872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98316" y="1162139"/>
            <a:ext cx="504056" cy="769441"/>
          </a:xfrm>
          <a:prstGeom prst="rect">
            <a:avLst/>
          </a:prstGeom>
          <a:noFill/>
        </p:spPr>
        <p:txBody>
          <a:bodyPr wrap="square" rtlCol="0">
            <a:spAutoFit/>
          </a:bodyPr>
          <a:lstStyle/>
          <a:p>
            <a:pPr algn="ctr"/>
            <a:r>
              <a:rPr lang="it-IT" sz="4400" dirty="0" smtClean="0">
                <a:solidFill>
                  <a:schemeClr val="bg2">
                    <a:lumMod val="50000"/>
                  </a:schemeClr>
                </a:solidFill>
              </a:rPr>
              <a:t>1</a:t>
            </a:r>
            <a:endParaRPr lang="it-IT" sz="4400" dirty="0">
              <a:solidFill>
                <a:schemeClr val="bg2">
                  <a:lumMod val="50000"/>
                </a:schemeClr>
              </a:solidFill>
            </a:endParaRPr>
          </a:p>
        </p:txBody>
      </p:sp>
      <p:sp>
        <p:nvSpPr>
          <p:cNvPr id="6" name="CasellaDiTesto 5"/>
          <p:cNvSpPr txBox="1"/>
          <p:nvPr/>
        </p:nvSpPr>
        <p:spPr>
          <a:xfrm>
            <a:off x="1187624" y="2119158"/>
            <a:ext cx="504056" cy="769441"/>
          </a:xfrm>
          <a:prstGeom prst="rect">
            <a:avLst/>
          </a:prstGeom>
          <a:noFill/>
        </p:spPr>
        <p:txBody>
          <a:bodyPr wrap="square" rtlCol="0">
            <a:spAutoFit/>
          </a:bodyPr>
          <a:lstStyle/>
          <a:p>
            <a:pPr algn="ctr"/>
            <a:r>
              <a:rPr lang="it-IT" sz="4400" dirty="0" smtClean="0">
                <a:solidFill>
                  <a:schemeClr val="bg2">
                    <a:lumMod val="50000"/>
                  </a:schemeClr>
                </a:solidFill>
              </a:rPr>
              <a:t>2</a:t>
            </a:r>
            <a:endParaRPr lang="it-IT" sz="4400" dirty="0">
              <a:solidFill>
                <a:schemeClr val="bg2">
                  <a:lumMod val="50000"/>
                </a:schemeClr>
              </a:solidFill>
            </a:endParaRPr>
          </a:p>
        </p:txBody>
      </p:sp>
      <p:sp>
        <p:nvSpPr>
          <p:cNvPr id="7" name="CasellaDiTesto 6"/>
          <p:cNvSpPr txBox="1"/>
          <p:nvPr/>
        </p:nvSpPr>
        <p:spPr>
          <a:xfrm>
            <a:off x="1447892" y="3063843"/>
            <a:ext cx="504056" cy="769441"/>
          </a:xfrm>
          <a:prstGeom prst="rect">
            <a:avLst/>
          </a:prstGeom>
          <a:noFill/>
        </p:spPr>
        <p:txBody>
          <a:bodyPr wrap="square" rtlCol="0">
            <a:spAutoFit/>
          </a:bodyPr>
          <a:lstStyle/>
          <a:p>
            <a:pPr algn="ctr"/>
            <a:r>
              <a:rPr lang="it-IT" sz="4400" dirty="0" smtClean="0">
                <a:solidFill>
                  <a:schemeClr val="bg2">
                    <a:lumMod val="50000"/>
                  </a:schemeClr>
                </a:solidFill>
              </a:rPr>
              <a:t>3</a:t>
            </a:r>
            <a:endParaRPr lang="it-IT" sz="4400" dirty="0">
              <a:solidFill>
                <a:schemeClr val="bg2">
                  <a:lumMod val="50000"/>
                </a:schemeClr>
              </a:solidFill>
            </a:endParaRPr>
          </a:p>
        </p:txBody>
      </p:sp>
      <p:sp>
        <p:nvSpPr>
          <p:cNvPr id="8" name="CasellaDiTesto 7"/>
          <p:cNvSpPr txBox="1"/>
          <p:nvPr/>
        </p:nvSpPr>
        <p:spPr>
          <a:xfrm>
            <a:off x="1447892" y="3998215"/>
            <a:ext cx="504056" cy="769441"/>
          </a:xfrm>
          <a:prstGeom prst="rect">
            <a:avLst/>
          </a:prstGeom>
          <a:noFill/>
        </p:spPr>
        <p:txBody>
          <a:bodyPr wrap="square" rtlCol="0">
            <a:spAutoFit/>
          </a:bodyPr>
          <a:lstStyle/>
          <a:p>
            <a:pPr algn="ctr"/>
            <a:r>
              <a:rPr lang="it-IT" sz="4400" dirty="0" smtClean="0">
                <a:solidFill>
                  <a:schemeClr val="bg2">
                    <a:lumMod val="50000"/>
                  </a:schemeClr>
                </a:solidFill>
              </a:rPr>
              <a:t>4</a:t>
            </a:r>
            <a:endParaRPr lang="it-IT" sz="4400" dirty="0">
              <a:solidFill>
                <a:schemeClr val="bg2">
                  <a:lumMod val="50000"/>
                </a:schemeClr>
              </a:solidFill>
            </a:endParaRPr>
          </a:p>
        </p:txBody>
      </p:sp>
      <p:sp>
        <p:nvSpPr>
          <p:cNvPr id="9" name="CasellaDiTesto 8"/>
          <p:cNvSpPr txBox="1"/>
          <p:nvPr/>
        </p:nvSpPr>
        <p:spPr>
          <a:xfrm>
            <a:off x="1202372" y="4963815"/>
            <a:ext cx="504056" cy="769441"/>
          </a:xfrm>
          <a:prstGeom prst="rect">
            <a:avLst/>
          </a:prstGeom>
          <a:noFill/>
        </p:spPr>
        <p:txBody>
          <a:bodyPr wrap="square" rtlCol="0">
            <a:spAutoFit/>
          </a:bodyPr>
          <a:lstStyle/>
          <a:p>
            <a:pPr algn="ctr"/>
            <a:r>
              <a:rPr lang="it-IT" sz="4400" dirty="0">
                <a:solidFill>
                  <a:schemeClr val="bg2">
                    <a:lumMod val="50000"/>
                  </a:schemeClr>
                </a:solidFill>
              </a:rPr>
              <a:t>5</a:t>
            </a:r>
          </a:p>
        </p:txBody>
      </p:sp>
      <p:sp>
        <p:nvSpPr>
          <p:cNvPr id="10" name="CasellaDiTesto 9"/>
          <p:cNvSpPr txBox="1"/>
          <p:nvPr/>
        </p:nvSpPr>
        <p:spPr>
          <a:xfrm>
            <a:off x="691319" y="5899919"/>
            <a:ext cx="504056" cy="769441"/>
          </a:xfrm>
          <a:prstGeom prst="rect">
            <a:avLst/>
          </a:prstGeom>
          <a:noFill/>
        </p:spPr>
        <p:txBody>
          <a:bodyPr wrap="square" rtlCol="0">
            <a:spAutoFit/>
          </a:bodyPr>
          <a:lstStyle/>
          <a:p>
            <a:pPr algn="ctr"/>
            <a:r>
              <a:rPr lang="it-IT" sz="4400" dirty="0" smtClean="0">
                <a:solidFill>
                  <a:schemeClr val="bg2">
                    <a:lumMod val="50000"/>
                  </a:schemeClr>
                </a:solidFill>
              </a:rPr>
              <a:t>6</a:t>
            </a:r>
            <a:endParaRPr lang="it-IT" sz="4400" dirty="0">
              <a:solidFill>
                <a:schemeClr val="bg2">
                  <a:lumMod val="50000"/>
                </a:schemeClr>
              </a:solidFill>
            </a:endParaRPr>
          </a:p>
        </p:txBody>
      </p:sp>
      <p:sp>
        <p:nvSpPr>
          <p:cNvPr id="11"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Methodology</a:t>
            </a:r>
            <a:r>
              <a:rPr lang="it-IT" sz="2700" dirty="0" smtClean="0">
                <a:solidFill>
                  <a:schemeClr val="bg2">
                    <a:lumMod val="50000"/>
                  </a:schemeClr>
                </a:solidFill>
              </a:rPr>
              <a:t>: </a:t>
            </a:r>
            <a:r>
              <a:rPr lang="it-IT" sz="2700" dirty="0" err="1" smtClean="0">
                <a:solidFill>
                  <a:schemeClr val="bg2">
                    <a:lumMod val="50000"/>
                  </a:schemeClr>
                </a:solidFill>
              </a:rPr>
              <a:t>main</a:t>
            </a:r>
            <a:r>
              <a:rPr lang="it-IT" sz="2700" dirty="0" smtClean="0">
                <a:solidFill>
                  <a:schemeClr val="bg2">
                    <a:lumMod val="50000"/>
                  </a:schemeClr>
                </a:solidFill>
              </a:rPr>
              <a:t> </a:t>
            </a:r>
            <a:r>
              <a:rPr lang="it-IT" sz="2700" dirty="0" err="1" smtClean="0">
                <a:solidFill>
                  <a:schemeClr val="bg2">
                    <a:lumMod val="50000"/>
                  </a:schemeClr>
                </a:solidFill>
              </a:rPr>
              <a:t>steps</a:t>
            </a:r>
            <a:endParaRPr lang="it-IT" sz="2700" dirty="0">
              <a:solidFill>
                <a:schemeClr val="bg2">
                  <a:lumMod val="50000"/>
                </a:schemeClr>
              </a:solidFill>
            </a:endParaRPr>
          </a:p>
        </p:txBody>
      </p:sp>
    </p:spTree>
    <p:extLst>
      <p:ext uri="{BB962C8B-B14F-4D97-AF65-F5344CB8AC3E}">
        <p14:creationId xmlns:p14="http://schemas.microsoft.com/office/powerpoint/2010/main" val="177863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785" t="11917" r="38298" b="34144"/>
          <a:stretch/>
        </p:blipFill>
        <p:spPr bwMode="auto">
          <a:xfrm>
            <a:off x="395536" y="1283588"/>
            <a:ext cx="3528392" cy="48817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ttangolo 3"/>
          <p:cNvSpPr/>
          <p:nvPr/>
        </p:nvSpPr>
        <p:spPr>
          <a:xfrm>
            <a:off x="4644008" y="5241974"/>
            <a:ext cx="4248472" cy="923330"/>
          </a:xfrm>
          <a:prstGeom prst="rect">
            <a:avLst/>
          </a:prstGeom>
        </p:spPr>
        <p:txBody>
          <a:bodyPr wrap="square">
            <a:spAutoFit/>
          </a:bodyPr>
          <a:lstStyle/>
          <a:p>
            <a:pPr algn="r"/>
            <a:r>
              <a:rPr lang="it-IT" b="1" dirty="0">
                <a:solidFill>
                  <a:schemeClr val="tx2"/>
                </a:solidFill>
              </a:rPr>
              <a:t>https://ec.europa.eu/digital-agenda/en/news/quantifying-impact-pcp-europe-study-smart2014-0009</a:t>
            </a:r>
          </a:p>
        </p:txBody>
      </p:sp>
      <p:sp>
        <p:nvSpPr>
          <p:cNvPr id="5" name="Rectangle 4"/>
          <p:cNvSpPr>
            <a:spLocks noChangeArrowheads="1"/>
          </p:cNvSpPr>
          <p:nvPr/>
        </p:nvSpPr>
        <p:spPr bwMode="auto">
          <a:xfrm>
            <a:off x="4572000" y="1308824"/>
            <a:ext cx="444254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98500" algn="l"/>
                <a:tab pos="6110288" algn="r"/>
              </a:tabLst>
              <a:defRPr>
                <a:solidFill>
                  <a:schemeClr val="tx1"/>
                </a:solidFill>
                <a:latin typeface="Arial" pitchFamily="34" charset="0"/>
                <a:cs typeface="Arial" pitchFamily="34" charset="0"/>
              </a:defRPr>
            </a:lvl1pPr>
            <a:lvl2pPr fontAlgn="base">
              <a:spcBef>
                <a:spcPct val="0"/>
              </a:spcBef>
              <a:spcAft>
                <a:spcPct val="0"/>
              </a:spcAft>
              <a:tabLst>
                <a:tab pos="698500" algn="l"/>
                <a:tab pos="6110288" algn="r"/>
              </a:tabLst>
              <a:defRPr>
                <a:solidFill>
                  <a:schemeClr val="tx1"/>
                </a:solidFill>
                <a:latin typeface="Arial" pitchFamily="34" charset="0"/>
                <a:cs typeface="Arial" pitchFamily="34" charset="0"/>
              </a:defRPr>
            </a:lvl2pPr>
            <a:lvl3pPr fontAlgn="base">
              <a:spcBef>
                <a:spcPct val="0"/>
              </a:spcBef>
              <a:spcAft>
                <a:spcPct val="0"/>
              </a:spcAft>
              <a:tabLst>
                <a:tab pos="698500" algn="l"/>
                <a:tab pos="6110288" algn="r"/>
              </a:tabLst>
              <a:defRPr>
                <a:solidFill>
                  <a:schemeClr val="tx1"/>
                </a:solidFill>
                <a:latin typeface="Arial" pitchFamily="34" charset="0"/>
                <a:cs typeface="Arial" pitchFamily="34" charset="0"/>
              </a:defRPr>
            </a:lvl3pPr>
            <a:lvl4pPr fontAlgn="base">
              <a:spcBef>
                <a:spcPct val="0"/>
              </a:spcBef>
              <a:spcAft>
                <a:spcPct val="0"/>
              </a:spcAft>
              <a:tabLst>
                <a:tab pos="698500" algn="l"/>
                <a:tab pos="6110288" algn="r"/>
              </a:tabLst>
              <a:defRPr>
                <a:solidFill>
                  <a:schemeClr val="tx1"/>
                </a:solidFill>
                <a:latin typeface="Arial" pitchFamily="34" charset="0"/>
                <a:cs typeface="Arial" pitchFamily="34" charset="0"/>
              </a:defRPr>
            </a:lvl4pPr>
            <a:lvl5pPr fontAlgn="base">
              <a:spcBef>
                <a:spcPct val="0"/>
              </a:spcBef>
              <a:spcAft>
                <a:spcPct val="0"/>
              </a:spcAft>
              <a:tabLst>
                <a:tab pos="698500" algn="l"/>
                <a:tab pos="6110288" algn="r"/>
              </a:tabLst>
              <a:defRPr>
                <a:solidFill>
                  <a:schemeClr val="tx1"/>
                </a:solidFill>
                <a:latin typeface="Arial" pitchFamily="34" charset="0"/>
                <a:cs typeface="Arial" pitchFamily="34" charset="0"/>
              </a:defRPr>
            </a:lvl5pPr>
            <a:lvl6pPr fontAlgn="base">
              <a:spcBef>
                <a:spcPct val="0"/>
              </a:spcBef>
              <a:spcAft>
                <a:spcPct val="0"/>
              </a:spcAft>
              <a:tabLst>
                <a:tab pos="698500" algn="l"/>
                <a:tab pos="6110288" algn="r"/>
              </a:tabLst>
              <a:defRPr>
                <a:solidFill>
                  <a:schemeClr val="tx1"/>
                </a:solidFill>
                <a:latin typeface="Arial" pitchFamily="34" charset="0"/>
                <a:cs typeface="Arial" pitchFamily="34" charset="0"/>
              </a:defRPr>
            </a:lvl6pPr>
            <a:lvl7pPr fontAlgn="base">
              <a:spcBef>
                <a:spcPct val="0"/>
              </a:spcBef>
              <a:spcAft>
                <a:spcPct val="0"/>
              </a:spcAft>
              <a:tabLst>
                <a:tab pos="698500" algn="l"/>
                <a:tab pos="6110288" algn="r"/>
              </a:tabLst>
              <a:defRPr>
                <a:solidFill>
                  <a:schemeClr val="tx1"/>
                </a:solidFill>
                <a:latin typeface="Arial" pitchFamily="34" charset="0"/>
                <a:cs typeface="Arial" pitchFamily="34" charset="0"/>
              </a:defRPr>
            </a:lvl7pPr>
            <a:lvl8pPr fontAlgn="base">
              <a:spcBef>
                <a:spcPct val="0"/>
              </a:spcBef>
              <a:spcAft>
                <a:spcPct val="0"/>
              </a:spcAft>
              <a:tabLst>
                <a:tab pos="698500" algn="l"/>
                <a:tab pos="6110288" algn="r"/>
              </a:tabLst>
              <a:defRPr>
                <a:solidFill>
                  <a:schemeClr val="tx1"/>
                </a:solidFill>
                <a:latin typeface="Arial" pitchFamily="34" charset="0"/>
                <a:cs typeface="Arial" pitchFamily="34" charset="0"/>
              </a:defRPr>
            </a:lvl8pPr>
            <a:lvl9pPr fontAlgn="base">
              <a:spcBef>
                <a:spcPct val="0"/>
              </a:spcBef>
              <a:spcAft>
                <a:spcPct val="0"/>
              </a:spcAft>
              <a:tabLst>
                <a:tab pos="698500" algn="l"/>
                <a:tab pos="6110288" algn="r"/>
              </a:tabLst>
              <a:defRPr>
                <a:solidFill>
                  <a:schemeClr val="tx1"/>
                </a:solidFill>
                <a:latin typeface="Arial" pitchFamily="34" charset="0"/>
                <a:cs typeface="Arial" pitchFamily="34" charset="0"/>
              </a:defRPr>
            </a:lvl9pPr>
          </a:lstStyle>
          <a:p>
            <a:pPr marL="342900" indent="-342900" eaLnBrk="0" hangingPunct="0">
              <a:buFont typeface="+mj-lt"/>
              <a:buAutoNum type="arabicPeriod"/>
            </a:pPr>
            <a:r>
              <a:rPr lang="it-IT" altLang="ja-JP" b="1" dirty="0">
                <a:solidFill>
                  <a:schemeClr val="bg2">
                    <a:lumMod val="50000"/>
                  </a:schemeClr>
                </a:solidFill>
                <a:latin typeface="+mn-lt"/>
                <a:cs typeface="+mn-cs"/>
              </a:rPr>
              <a:t>INTRODUCTION</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US" altLang="ja-JP" b="1" dirty="0">
                <a:solidFill>
                  <a:schemeClr val="bg2">
                    <a:lumMod val="50000"/>
                  </a:schemeClr>
                </a:solidFill>
                <a:latin typeface="+mn-lt"/>
                <a:cs typeface="+mn-cs"/>
              </a:rPr>
              <a:t>OVERVIEW OF PCP</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US" altLang="ja-JP" b="1" dirty="0">
                <a:solidFill>
                  <a:schemeClr val="bg2">
                    <a:lumMod val="50000"/>
                  </a:schemeClr>
                </a:solidFill>
                <a:latin typeface="+mn-lt"/>
                <a:cs typeface="+mn-cs"/>
              </a:rPr>
              <a:t>REVIEW OF THE LITERATURE</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GB" altLang="ja-JP" b="1" dirty="0">
                <a:solidFill>
                  <a:schemeClr val="bg2">
                    <a:lumMod val="50000"/>
                  </a:schemeClr>
                </a:solidFill>
                <a:latin typeface="+mn-lt"/>
                <a:cs typeface="+mn-cs"/>
              </a:rPr>
              <a:t>SUMMARY OF RESPONSES TO </a:t>
            </a:r>
            <a:r>
              <a:rPr lang="en-GB" altLang="ja-JP" b="1" dirty="0" smtClean="0">
                <a:solidFill>
                  <a:schemeClr val="bg2">
                    <a:lumMod val="50000"/>
                  </a:schemeClr>
                </a:solidFill>
                <a:latin typeface="+mn-lt"/>
                <a:cs typeface="+mn-cs"/>
              </a:rPr>
              <a:t>QUESTIONNAIRE</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US" altLang="ja-JP" b="1" dirty="0">
                <a:solidFill>
                  <a:schemeClr val="bg2">
                    <a:lumMod val="50000"/>
                  </a:schemeClr>
                </a:solidFill>
                <a:latin typeface="+mn-lt"/>
                <a:cs typeface="+mn-cs"/>
              </a:rPr>
              <a:t>THE METHODOLOGY FOR PCP IMPACT ASSESSMENT</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US" altLang="ja-JP" b="1" dirty="0">
                <a:solidFill>
                  <a:schemeClr val="bg2">
                    <a:lumMod val="50000"/>
                  </a:schemeClr>
                </a:solidFill>
                <a:latin typeface="+mn-lt"/>
                <a:cs typeface="+mn-cs"/>
              </a:rPr>
              <a:t>EMPIRICAL FINDINGS ON THE 9 AREAS OF RESEARCH</a:t>
            </a:r>
            <a:endParaRPr lang="it-IT" altLang="ja-JP" b="1" dirty="0">
              <a:solidFill>
                <a:schemeClr val="bg2">
                  <a:lumMod val="50000"/>
                </a:schemeClr>
              </a:solidFill>
              <a:latin typeface="+mn-lt"/>
              <a:cs typeface="+mn-cs"/>
            </a:endParaRPr>
          </a:p>
          <a:p>
            <a:pPr marL="342900" indent="-342900" eaLnBrk="0" hangingPunct="0">
              <a:buFont typeface="+mj-lt"/>
              <a:buAutoNum type="arabicPeriod"/>
            </a:pPr>
            <a:r>
              <a:rPr lang="en-US" altLang="ja-JP" b="1" dirty="0" smtClean="0">
                <a:solidFill>
                  <a:schemeClr val="bg2">
                    <a:lumMod val="50000"/>
                  </a:schemeClr>
                </a:solidFill>
                <a:latin typeface="+mn-lt"/>
                <a:cs typeface="+mn-cs"/>
              </a:rPr>
              <a:t>RECOMMENDATIONS</a:t>
            </a:r>
          </a:p>
          <a:p>
            <a:pPr eaLnBrk="0" hangingPunct="0"/>
            <a:r>
              <a:rPr lang="en-US" altLang="ja-JP" b="1" dirty="0">
                <a:solidFill>
                  <a:schemeClr val="tx2"/>
                </a:solidFill>
                <a:latin typeface="+mn-lt"/>
                <a:cs typeface="+mn-cs"/>
              </a:rPr>
              <a:t>	</a:t>
            </a:r>
            <a:r>
              <a:rPr lang="en-US" altLang="ja-JP" b="1" dirty="0" smtClean="0">
                <a:solidFill>
                  <a:schemeClr val="tx2"/>
                </a:solidFill>
                <a:latin typeface="+mn-lt"/>
                <a:cs typeface="+mn-cs"/>
              </a:rPr>
              <a:t>	</a:t>
            </a:r>
            <a:r>
              <a:rPr lang="en-US" altLang="ja-JP" dirty="0" smtClean="0">
                <a:solidFill>
                  <a:schemeClr val="tx2"/>
                </a:solidFill>
                <a:latin typeface="+mn-lt"/>
                <a:cs typeface="+mn-cs"/>
              </a:rPr>
              <a:t>120 pages</a:t>
            </a:r>
            <a:endParaRPr lang="it-IT" altLang="ja-JP" dirty="0">
              <a:solidFill>
                <a:schemeClr val="tx2"/>
              </a:solidFill>
              <a:latin typeface="+mn-lt"/>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6110288" algn="r"/>
              </a:tabLst>
            </a:pPr>
            <a:endParaRPr kumimoji="0" lang="it-IT"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olo 1"/>
          <p:cNvSpPr>
            <a:spLocks noGrp="1"/>
          </p:cNvSpPr>
          <p:nvPr>
            <p:ph type="title"/>
          </p:nvPr>
        </p:nvSpPr>
        <p:spPr>
          <a:xfrm>
            <a:off x="251520" y="116632"/>
            <a:ext cx="8640960" cy="634082"/>
          </a:xfrm>
        </p:spPr>
        <p:txBody>
          <a:bodyPr>
            <a:normAutofit/>
          </a:bodyPr>
          <a:lstStyle/>
          <a:p>
            <a:pPr algn="ctr"/>
            <a:r>
              <a:rPr lang="it-IT" sz="2700" dirty="0" smtClean="0">
                <a:solidFill>
                  <a:schemeClr val="bg2">
                    <a:lumMod val="50000"/>
                  </a:schemeClr>
                </a:solidFill>
              </a:rPr>
              <a:t>The </a:t>
            </a:r>
            <a:r>
              <a:rPr lang="it-IT" sz="2700" dirty="0" err="1" smtClean="0">
                <a:solidFill>
                  <a:schemeClr val="bg2">
                    <a:lumMod val="50000"/>
                  </a:schemeClr>
                </a:solidFill>
              </a:rPr>
              <a:t>study</a:t>
            </a:r>
            <a:r>
              <a:rPr lang="it-IT" sz="2700" dirty="0" smtClean="0">
                <a:solidFill>
                  <a:schemeClr val="bg2">
                    <a:lumMod val="50000"/>
                  </a:schemeClr>
                </a:solidFill>
              </a:rPr>
              <a:t> </a:t>
            </a:r>
            <a:r>
              <a:rPr lang="it-IT" sz="1400" dirty="0" smtClean="0">
                <a:solidFill>
                  <a:schemeClr val="bg2">
                    <a:lumMod val="50000"/>
                  </a:schemeClr>
                </a:solidFill>
              </a:rPr>
              <a:t>(SMART 2014/0009)</a:t>
            </a:r>
            <a:endParaRPr lang="it-IT" sz="1400" dirty="0">
              <a:solidFill>
                <a:schemeClr val="bg2">
                  <a:lumMod val="50000"/>
                </a:schemeClr>
              </a:solidFill>
            </a:endParaRPr>
          </a:p>
        </p:txBody>
      </p:sp>
    </p:spTree>
    <p:extLst>
      <p:ext uri="{BB962C8B-B14F-4D97-AF65-F5344CB8AC3E}">
        <p14:creationId xmlns:p14="http://schemas.microsoft.com/office/powerpoint/2010/main" val="2861944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836712"/>
            <a:ext cx="8640960" cy="4525963"/>
          </a:xfrm>
        </p:spPr>
        <p:txBody>
          <a:bodyPr>
            <a:noAutofit/>
          </a:bodyPr>
          <a:lstStyle/>
          <a:p>
            <a:pPr marL="457200" lvl="0" indent="-457200" algn="just">
              <a:buFont typeface="+mj-lt"/>
              <a:buAutoNum type="arabicParenR"/>
            </a:pPr>
            <a:r>
              <a:rPr lang="en-US" sz="2100" dirty="0">
                <a:solidFill>
                  <a:srgbClr val="002060"/>
                </a:solidFill>
              </a:rPr>
              <a:t>Did the </a:t>
            </a:r>
            <a:r>
              <a:rPr lang="en-US" sz="2100" b="1" dirty="0">
                <a:solidFill>
                  <a:srgbClr val="002060"/>
                </a:solidFill>
              </a:rPr>
              <a:t>quality and/or efficiency of the public services improve</a:t>
            </a:r>
            <a:r>
              <a:rPr lang="en-US" sz="2100" dirty="0">
                <a:solidFill>
                  <a:srgbClr val="002060"/>
                </a:solidFill>
              </a:rPr>
              <a:t> by deploying the innovative solutions developed as a result of the PCP?</a:t>
            </a:r>
            <a:endParaRPr lang="it-IT" sz="2100" dirty="0">
              <a:solidFill>
                <a:srgbClr val="002060"/>
              </a:solidFill>
            </a:endParaRPr>
          </a:p>
          <a:p>
            <a:pPr marL="457200" lvl="0" indent="-457200" algn="just">
              <a:buFont typeface="+mj-lt"/>
              <a:buAutoNum type="arabicParenR"/>
            </a:pPr>
            <a:r>
              <a:rPr lang="en-US" sz="2100" dirty="0">
                <a:solidFill>
                  <a:srgbClr val="002060"/>
                </a:solidFill>
              </a:rPr>
              <a:t>As a result of the highly competitive multi-sourcing phased procurement approach that distinguishes PCP from other procurement approaches, did </a:t>
            </a:r>
            <a:r>
              <a:rPr lang="en-US" sz="2100" b="1" dirty="0">
                <a:solidFill>
                  <a:srgbClr val="002060"/>
                </a:solidFill>
              </a:rPr>
              <a:t>quality increase and prices decrease</a:t>
            </a:r>
            <a:r>
              <a:rPr lang="en-US" sz="2100" dirty="0">
                <a:solidFill>
                  <a:srgbClr val="002060"/>
                </a:solidFill>
              </a:rPr>
              <a:t>? </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PCP </a:t>
            </a:r>
            <a:r>
              <a:rPr lang="en-US" sz="2100" b="1" dirty="0">
                <a:solidFill>
                  <a:srgbClr val="002060"/>
                </a:solidFill>
              </a:rPr>
              <a:t>reduce the risk of failure </a:t>
            </a:r>
            <a:r>
              <a:rPr lang="en-US" sz="2100" dirty="0">
                <a:solidFill>
                  <a:srgbClr val="002060"/>
                </a:solidFill>
              </a:rPr>
              <a:t>in large scale follow-up PPI procurements?</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PCP lead to an </a:t>
            </a:r>
            <a:r>
              <a:rPr lang="en-US" sz="2100" b="1" dirty="0">
                <a:solidFill>
                  <a:srgbClr val="002060"/>
                </a:solidFill>
              </a:rPr>
              <a:t>increase in the efficiency of R&amp;D expenditures</a:t>
            </a:r>
            <a:r>
              <a:rPr lang="en-US" sz="2100" dirty="0">
                <a:solidFill>
                  <a:srgbClr val="002060"/>
                </a:solidFill>
              </a:rPr>
              <a:t>?</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the PCP </a:t>
            </a:r>
            <a:r>
              <a:rPr lang="en-US" sz="2100" b="1" dirty="0">
                <a:solidFill>
                  <a:srgbClr val="002060"/>
                </a:solidFill>
              </a:rPr>
              <a:t>speed up time-to-market </a:t>
            </a:r>
            <a:r>
              <a:rPr lang="en-US" sz="2100" dirty="0">
                <a:solidFill>
                  <a:srgbClr val="002060"/>
                </a:solidFill>
              </a:rPr>
              <a:t>for firms and </a:t>
            </a:r>
            <a:r>
              <a:rPr lang="en-US" sz="2100" b="1" dirty="0">
                <a:solidFill>
                  <a:srgbClr val="002060"/>
                </a:solidFill>
              </a:rPr>
              <a:t>facilitate the access of SMEs</a:t>
            </a:r>
            <a:r>
              <a:rPr lang="en-US" sz="2100" dirty="0">
                <a:solidFill>
                  <a:srgbClr val="002060"/>
                </a:solidFill>
              </a:rPr>
              <a:t> to the procurement market?</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the PCP </a:t>
            </a:r>
            <a:r>
              <a:rPr lang="en-US" sz="2100" b="1" dirty="0">
                <a:solidFill>
                  <a:srgbClr val="002060"/>
                </a:solidFill>
              </a:rPr>
              <a:t>attract financial investors </a:t>
            </a:r>
            <a:r>
              <a:rPr lang="en-US" sz="2100" dirty="0">
                <a:solidFill>
                  <a:srgbClr val="002060"/>
                </a:solidFill>
              </a:rPr>
              <a:t>to Europe?</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the PCP lead to an </a:t>
            </a:r>
            <a:r>
              <a:rPr lang="en-US" sz="2100" b="1" dirty="0">
                <a:solidFill>
                  <a:srgbClr val="002060"/>
                </a:solidFill>
              </a:rPr>
              <a:t>increase in interoperability / impact on standardization / and to a reduction of supplier lock-in</a:t>
            </a:r>
            <a:r>
              <a:rPr lang="en-US" sz="2100" dirty="0">
                <a:solidFill>
                  <a:srgbClr val="002060"/>
                </a:solidFill>
              </a:rPr>
              <a:t>?</a:t>
            </a:r>
            <a:endParaRPr lang="it-IT" sz="2100" dirty="0">
              <a:solidFill>
                <a:srgbClr val="002060"/>
              </a:solidFill>
            </a:endParaRPr>
          </a:p>
          <a:p>
            <a:pPr marL="457200" lvl="0" indent="-457200" algn="just">
              <a:buFont typeface="+mj-lt"/>
              <a:buAutoNum type="arabicParenR"/>
            </a:pPr>
            <a:r>
              <a:rPr lang="en-US" sz="2100" dirty="0">
                <a:solidFill>
                  <a:srgbClr val="002060"/>
                </a:solidFill>
              </a:rPr>
              <a:t>Was there a positive impact of PCP on </a:t>
            </a:r>
            <a:r>
              <a:rPr lang="en-US" sz="2100" b="1" dirty="0">
                <a:solidFill>
                  <a:srgbClr val="002060"/>
                </a:solidFill>
              </a:rPr>
              <a:t>market competition</a:t>
            </a:r>
            <a:r>
              <a:rPr lang="en-US" sz="2100" dirty="0">
                <a:solidFill>
                  <a:srgbClr val="002060"/>
                </a:solidFill>
              </a:rPr>
              <a:t>?</a:t>
            </a:r>
            <a:endParaRPr lang="it-IT" sz="2100" dirty="0">
              <a:solidFill>
                <a:srgbClr val="002060"/>
              </a:solidFill>
            </a:endParaRPr>
          </a:p>
          <a:p>
            <a:pPr marL="457200" lvl="0" indent="-457200" algn="just">
              <a:buFont typeface="+mj-lt"/>
              <a:buAutoNum type="arabicParenR"/>
            </a:pPr>
            <a:r>
              <a:rPr lang="en-US" sz="2100" dirty="0">
                <a:solidFill>
                  <a:srgbClr val="002060"/>
                </a:solidFill>
              </a:rPr>
              <a:t>Did the PCP lead to an increase in the </a:t>
            </a:r>
            <a:r>
              <a:rPr lang="en-US" sz="2100" b="1" dirty="0">
                <a:solidFill>
                  <a:srgbClr val="002060"/>
                </a:solidFill>
              </a:rPr>
              <a:t>exploitation of IPRs and R&amp;D results</a:t>
            </a:r>
            <a:r>
              <a:rPr lang="en-US" sz="2100" dirty="0">
                <a:solidFill>
                  <a:srgbClr val="002060"/>
                </a:solidFill>
              </a:rPr>
              <a:t>?</a:t>
            </a:r>
            <a:endParaRPr lang="it-IT" sz="2100" dirty="0">
              <a:solidFill>
                <a:srgbClr val="002060"/>
              </a:solidFill>
            </a:endParaRPr>
          </a:p>
          <a:p>
            <a:pPr marL="0" indent="0">
              <a:buNone/>
            </a:pPr>
            <a:endParaRPr lang="it-IT" sz="2200" dirty="0"/>
          </a:p>
        </p:txBody>
      </p:sp>
      <p:sp>
        <p:nvSpPr>
          <p:cNvPr id="4" name="Titolo 1"/>
          <p:cNvSpPr>
            <a:spLocks noGrp="1"/>
          </p:cNvSpPr>
          <p:nvPr>
            <p:ph type="title"/>
          </p:nvPr>
        </p:nvSpPr>
        <p:spPr>
          <a:xfrm>
            <a:off x="251520" y="116632"/>
            <a:ext cx="8640960" cy="634082"/>
          </a:xfrm>
        </p:spPr>
        <p:txBody>
          <a:bodyPr>
            <a:noAutofit/>
          </a:bodyPr>
          <a:lstStyle/>
          <a:p>
            <a:r>
              <a:rPr lang="it-IT" sz="2700" dirty="0" err="1" smtClean="0">
                <a:solidFill>
                  <a:schemeClr val="bg2">
                    <a:lumMod val="50000"/>
                  </a:schemeClr>
                </a:solidFill>
              </a:rPr>
              <a:t>Step</a:t>
            </a:r>
            <a:r>
              <a:rPr lang="it-IT" sz="2700" dirty="0" smtClean="0">
                <a:solidFill>
                  <a:schemeClr val="bg2">
                    <a:lumMod val="50000"/>
                  </a:schemeClr>
                </a:solidFill>
              </a:rPr>
              <a:t> </a:t>
            </a:r>
            <a:r>
              <a:rPr lang="it-IT" sz="2700" dirty="0">
                <a:solidFill>
                  <a:schemeClr val="bg2">
                    <a:lumMod val="50000"/>
                  </a:schemeClr>
                </a:solidFill>
              </a:rPr>
              <a:t>6. </a:t>
            </a:r>
            <a:r>
              <a:rPr lang="en-US" sz="2700" dirty="0">
                <a:solidFill>
                  <a:schemeClr val="bg2">
                    <a:lumMod val="50000"/>
                  </a:schemeClr>
                </a:solidFill>
              </a:rPr>
              <a:t>Analysis of results for the nine research </a:t>
            </a:r>
            <a:r>
              <a:rPr lang="en-US" sz="2700" dirty="0" smtClean="0">
                <a:solidFill>
                  <a:schemeClr val="bg2">
                    <a:lumMod val="50000"/>
                  </a:schemeClr>
                </a:solidFill>
              </a:rPr>
              <a:t>questions</a:t>
            </a:r>
            <a:endParaRPr lang="it-IT" sz="2700" dirty="0">
              <a:solidFill>
                <a:schemeClr val="bg2">
                  <a:lumMod val="50000"/>
                </a:schemeClr>
              </a:solidFill>
            </a:endParaRPr>
          </a:p>
        </p:txBody>
      </p:sp>
    </p:spTree>
    <p:extLst>
      <p:ext uri="{BB962C8B-B14F-4D97-AF65-F5344CB8AC3E}">
        <p14:creationId xmlns:p14="http://schemas.microsoft.com/office/powerpoint/2010/main" val="1476059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Improvements in the quality and/or efficiency of the public </a:t>
            </a:r>
            <a:r>
              <a:rPr lang="en-GB" sz="2700" dirty="0" smtClean="0">
                <a:solidFill>
                  <a:schemeClr val="bg2">
                    <a:lumMod val="50000"/>
                  </a:schemeClr>
                </a:solidFill>
              </a:rPr>
              <a:t>services</a:t>
            </a:r>
            <a:r>
              <a:rPr lang="en-US" sz="2700" dirty="0" smtClean="0">
                <a:solidFill>
                  <a:schemeClr val="bg2">
                    <a:lumMod val="50000"/>
                  </a:schemeClr>
                </a:solidFill>
              </a:rPr>
              <a:t> </a:t>
            </a:r>
            <a:endParaRPr lang="it-IT" sz="2700" dirty="0">
              <a:solidFill>
                <a:schemeClr val="bg2">
                  <a:lumMod val="50000"/>
                </a:schemeClr>
              </a:solidFill>
            </a:endParaRPr>
          </a:p>
        </p:txBody>
      </p:sp>
      <p:sp>
        <p:nvSpPr>
          <p:cNvPr id="8" name="Rettangolo 7"/>
          <p:cNvSpPr/>
          <p:nvPr/>
        </p:nvSpPr>
        <p:spPr>
          <a:xfrm>
            <a:off x="4211960" y="2091620"/>
            <a:ext cx="4680520" cy="3785652"/>
          </a:xfrm>
          <a:prstGeom prst="rect">
            <a:avLst/>
          </a:prstGeom>
        </p:spPr>
        <p:txBody>
          <a:bodyPr wrap="square">
            <a:spAutoFit/>
          </a:bodyPr>
          <a:lstStyle/>
          <a:p>
            <a:pPr algn="just"/>
            <a:r>
              <a:rPr lang="en-US" sz="2400" dirty="0" smtClean="0">
                <a:solidFill>
                  <a:srgbClr val="002060"/>
                </a:solidFill>
              </a:rPr>
              <a:t>The analysis </a:t>
            </a:r>
            <a:r>
              <a:rPr lang="en-US" sz="2400" dirty="0">
                <a:solidFill>
                  <a:srgbClr val="002060"/>
                </a:solidFill>
              </a:rPr>
              <a:t>reveals a positive and statistically significant effect of PCP on improvements in the quality and/or efficiency of public services. </a:t>
            </a:r>
            <a:endParaRPr lang="en-US" sz="2400" dirty="0" smtClean="0">
              <a:solidFill>
                <a:srgbClr val="002060"/>
              </a:solidFill>
            </a:endParaRPr>
          </a:p>
          <a:p>
            <a:pPr algn="just"/>
            <a:endParaRPr lang="en-US" sz="2400" dirty="0">
              <a:solidFill>
                <a:srgbClr val="002060"/>
              </a:solidFill>
            </a:endParaRPr>
          </a:p>
          <a:p>
            <a:pPr algn="just"/>
            <a:r>
              <a:rPr lang="en-US" sz="2400" dirty="0" smtClean="0">
                <a:solidFill>
                  <a:srgbClr val="002060"/>
                </a:solidFill>
              </a:rPr>
              <a:t>Moreover </a:t>
            </a:r>
            <a:r>
              <a:rPr lang="en-US" sz="2400" dirty="0">
                <a:solidFill>
                  <a:srgbClr val="002060"/>
                </a:solidFill>
              </a:rPr>
              <a:t>this effect will likely emerge more strongly as larger datasets of more completed PCP cases becomes available. </a:t>
            </a:r>
            <a:r>
              <a:rPr lang="it-IT" sz="2400" dirty="0">
                <a:solidFill>
                  <a:srgbClr val="002060"/>
                </a:solidFill>
              </a:rPr>
              <a:t/>
            </a:r>
            <a:br>
              <a:rPr lang="it-IT" sz="2400" dirty="0">
                <a:solidFill>
                  <a:srgbClr val="002060"/>
                </a:solidFill>
              </a:rPr>
            </a:br>
            <a:endParaRPr lang="it-IT" sz="2400" dirty="0">
              <a:solidFill>
                <a:srgbClr val="002060"/>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48867"/>
            <a:ext cx="3057828" cy="2392301"/>
          </a:xfrm>
          <a:prstGeom prst="rect">
            <a:avLst/>
          </a:prstGeom>
        </p:spPr>
      </p:pic>
    </p:spTree>
    <p:extLst>
      <p:ext uri="{BB962C8B-B14F-4D97-AF65-F5344CB8AC3E}">
        <p14:creationId xmlns:p14="http://schemas.microsoft.com/office/powerpoint/2010/main" val="2228137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fontScale="90000"/>
          </a:bodyPr>
          <a:lstStyle/>
          <a:p>
            <a:r>
              <a:rPr lang="it-IT" sz="2700" dirty="0" smtClean="0">
                <a:solidFill>
                  <a:schemeClr val="bg2">
                    <a:lumMod val="50000"/>
                  </a:schemeClr>
                </a:solidFill>
              </a:rPr>
              <a:t>The </a:t>
            </a:r>
            <a:r>
              <a:rPr lang="it-IT" sz="2700" dirty="0" err="1" smtClean="0">
                <a:solidFill>
                  <a:schemeClr val="bg2">
                    <a:lumMod val="50000"/>
                  </a:schemeClr>
                </a:solidFill>
              </a:rPr>
              <a:t>cases</a:t>
            </a:r>
            <a:r>
              <a:rPr lang="it-IT" sz="2700" dirty="0" smtClean="0">
                <a:solidFill>
                  <a:schemeClr val="bg2">
                    <a:lumMod val="50000"/>
                  </a:schemeClr>
                </a:solidFill>
              </a:rPr>
              <a:t> </a:t>
            </a:r>
            <a:r>
              <a:rPr lang="it-IT" sz="2700" dirty="0" smtClean="0">
                <a:solidFill>
                  <a:schemeClr val="bg2">
                    <a:lumMod val="50000"/>
                  </a:schemeClr>
                </a:solidFill>
              </a:rPr>
              <a:t>of PCP-</a:t>
            </a:r>
            <a:r>
              <a:rPr lang="it-IT" sz="2700" dirty="0" err="1" smtClean="0">
                <a:solidFill>
                  <a:schemeClr val="bg2">
                    <a:lumMod val="50000"/>
                  </a:schemeClr>
                </a:solidFill>
              </a:rPr>
              <a:t>like</a:t>
            </a:r>
            <a:r>
              <a:rPr lang="it-IT" sz="2700" dirty="0" smtClean="0">
                <a:solidFill>
                  <a:schemeClr val="bg2">
                    <a:lumMod val="50000"/>
                  </a:schemeClr>
                </a:solidFill>
              </a:rPr>
              <a:t> </a:t>
            </a:r>
            <a:r>
              <a:rPr lang="it-IT" sz="2700" dirty="0" err="1" smtClean="0">
                <a:solidFill>
                  <a:schemeClr val="bg2">
                    <a:lumMod val="50000"/>
                  </a:schemeClr>
                </a:solidFill>
              </a:rPr>
              <a:t>procurement</a:t>
            </a:r>
            <a:r>
              <a:rPr lang="it-IT" sz="2700" dirty="0" smtClean="0">
                <a:solidFill>
                  <a:schemeClr val="bg2">
                    <a:lumMod val="50000"/>
                  </a:schemeClr>
                </a:solidFill>
              </a:rPr>
              <a:t> of </a:t>
            </a:r>
            <a:r>
              <a:rPr lang="it-IT" sz="2700" dirty="0" err="1" smtClean="0">
                <a:solidFill>
                  <a:schemeClr val="bg2">
                    <a:lumMod val="50000"/>
                  </a:schemeClr>
                </a:solidFill>
              </a:rPr>
              <a:t>supercomputing</a:t>
            </a:r>
            <a:r>
              <a:rPr lang="it-IT" sz="2700" dirty="0" smtClean="0">
                <a:solidFill>
                  <a:schemeClr val="bg2">
                    <a:lumMod val="50000"/>
                  </a:schemeClr>
                </a:solidFill>
              </a:rPr>
              <a:t> </a:t>
            </a:r>
            <a:r>
              <a:rPr lang="it-IT" sz="2700" dirty="0" err="1" smtClean="0">
                <a:solidFill>
                  <a:schemeClr val="bg2">
                    <a:lumMod val="50000"/>
                  </a:schemeClr>
                </a:solidFill>
              </a:rPr>
              <a:t>technologies</a:t>
            </a:r>
            <a:r>
              <a:rPr lang="it-IT" sz="2700" dirty="0" smtClean="0">
                <a:solidFill>
                  <a:schemeClr val="bg2">
                    <a:lumMod val="50000"/>
                  </a:schemeClr>
                </a:solidFill>
              </a:rPr>
              <a:t> </a:t>
            </a:r>
            <a:r>
              <a:rPr lang="it-IT" sz="2700" dirty="0" smtClean="0">
                <a:solidFill>
                  <a:schemeClr val="bg2">
                    <a:lumMod val="50000"/>
                  </a:schemeClr>
                </a:solidFill>
              </a:rPr>
              <a:t>(</a:t>
            </a:r>
            <a:r>
              <a:rPr lang="it-IT" sz="2700" dirty="0" err="1" smtClean="0">
                <a:solidFill>
                  <a:schemeClr val="bg2">
                    <a:lumMod val="50000"/>
                  </a:schemeClr>
                </a:solidFill>
              </a:rPr>
              <a:t>dating</a:t>
            </a:r>
            <a:r>
              <a:rPr lang="it-IT" sz="2700" dirty="0" smtClean="0">
                <a:solidFill>
                  <a:schemeClr val="bg2">
                    <a:lumMod val="50000"/>
                  </a:schemeClr>
                </a:solidFill>
              </a:rPr>
              <a:t> back to the 60’s</a:t>
            </a:r>
            <a:r>
              <a:rPr lang="it-IT" sz="2700" dirty="0" smtClean="0">
                <a:solidFill>
                  <a:schemeClr val="bg2">
                    <a:lumMod val="50000"/>
                  </a:schemeClr>
                </a:solidFill>
              </a:rPr>
              <a:t>) and semi-</a:t>
            </a:r>
            <a:r>
              <a:rPr lang="it-IT" sz="2700" dirty="0" err="1" smtClean="0">
                <a:solidFill>
                  <a:schemeClr val="bg2">
                    <a:lumMod val="50000"/>
                  </a:schemeClr>
                </a:solidFill>
              </a:rPr>
              <a:t>conductors</a:t>
            </a:r>
            <a:r>
              <a:rPr lang="it-IT" sz="2700" dirty="0" smtClean="0">
                <a:solidFill>
                  <a:schemeClr val="bg2">
                    <a:lumMod val="50000"/>
                  </a:schemeClr>
                </a:solidFill>
              </a:rPr>
              <a:t> in US</a:t>
            </a:r>
            <a:endParaRPr lang="it-IT" sz="2700" dirty="0">
              <a:solidFill>
                <a:schemeClr val="bg2">
                  <a:lumMod val="50000"/>
                </a:schemeClr>
              </a:solidFill>
            </a:endParaRPr>
          </a:p>
        </p:txBody>
      </p:sp>
      <p:sp>
        <p:nvSpPr>
          <p:cNvPr id="3" name="Segnaposto contenuto 2"/>
          <p:cNvSpPr>
            <a:spLocks noGrp="1"/>
          </p:cNvSpPr>
          <p:nvPr>
            <p:ph idx="1"/>
          </p:nvPr>
        </p:nvSpPr>
        <p:spPr>
          <a:xfrm>
            <a:off x="1465312" y="1268760"/>
            <a:ext cx="7427168" cy="4525963"/>
          </a:xfrm>
        </p:spPr>
        <p:txBody>
          <a:bodyPr>
            <a:noAutofit/>
          </a:bodyPr>
          <a:lstStyle/>
          <a:p>
            <a:pPr algn="just"/>
            <a:r>
              <a:rPr lang="en-US" sz="1600" dirty="0" smtClean="0">
                <a:solidFill>
                  <a:srgbClr val="002060"/>
                </a:solidFill>
              </a:rPr>
              <a:t>As </a:t>
            </a:r>
            <a:r>
              <a:rPr lang="en-US" sz="1600" dirty="0">
                <a:solidFill>
                  <a:srgbClr val="002060"/>
                </a:solidFill>
              </a:rPr>
              <a:t>reported in </a:t>
            </a:r>
            <a:r>
              <a:rPr lang="en-US" sz="1600" b="1" dirty="0" err="1">
                <a:solidFill>
                  <a:srgbClr val="002060"/>
                </a:solidFill>
              </a:rPr>
              <a:t>Rambøll</a:t>
            </a:r>
            <a:r>
              <a:rPr lang="en-US" sz="1600" b="1" dirty="0">
                <a:solidFill>
                  <a:srgbClr val="002060"/>
                </a:solidFill>
              </a:rPr>
              <a:t> (2008)</a:t>
            </a:r>
            <a:r>
              <a:rPr lang="en-US" sz="1600" dirty="0">
                <a:solidFill>
                  <a:srgbClr val="002060"/>
                </a:solidFill>
              </a:rPr>
              <a:t>, the supercomputing R&amp;D procurements lead to an improvement of the quality and effectiveness of a number of public service applications which required high-performance computing </a:t>
            </a:r>
            <a:r>
              <a:rPr lang="en-US" sz="1600" dirty="0" smtClean="0">
                <a:solidFill>
                  <a:srgbClr val="002060"/>
                </a:solidFill>
              </a:rPr>
              <a:t>power </a:t>
            </a:r>
            <a:r>
              <a:rPr lang="en-US" sz="1600" dirty="0">
                <a:solidFill>
                  <a:srgbClr val="002060"/>
                </a:solidFill>
              </a:rPr>
              <a:t>and </a:t>
            </a:r>
            <a:r>
              <a:rPr lang="en-US" sz="1600" b="1" dirty="0" smtClean="0">
                <a:solidFill>
                  <a:srgbClr val="002060"/>
                </a:solidFill>
              </a:rPr>
              <a:t>set </a:t>
            </a:r>
            <a:r>
              <a:rPr lang="en-US" sz="1600" b="1" dirty="0">
                <a:solidFill>
                  <a:srgbClr val="002060"/>
                </a:solidFill>
              </a:rPr>
              <a:t>the basis for industrial mainstream and commercial PCs. </a:t>
            </a:r>
            <a:endParaRPr lang="it-IT" sz="1600" b="1" dirty="0">
              <a:solidFill>
                <a:srgbClr val="002060"/>
              </a:solidFill>
            </a:endParaRPr>
          </a:p>
          <a:p>
            <a:pPr algn="just"/>
            <a:r>
              <a:rPr lang="en-GB" sz="1600" dirty="0">
                <a:solidFill>
                  <a:srgbClr val="002060"/>
                </a:solidFill>
              </a:rPr>
              <a:t>As reported in </a:t>
            </a:r>
            <a:r>
              <a:rPr lang="en-GB" sz="1600" b="1" dirty="0" err="1">
                <a:solidFill>
                  <a:srgbClr val="002060"/>
                </a:solidFill>
              </a:rPr>
              <a:t>Rambøll</a:t>
            </a:r>
            <a:r>
              <a:rPr lang="en-GB" sz="1600" b="1" dirty="0">
                <a:solidFill>
                  <a:srgbClr val="002060"/>
                </a:solidFill>
              </a:rPr>
              <a:t> (2008), </a:t>
            </a:r>
            <a:r>
              <a:rPr lang="en-GB" sz="1600" dirty="0">
                <a:solidFill>
                  <a:srgbClr val="002060"/>
                </a:solidFill>
              </a:rPr>
              <a:t>the cost / performance improvements that have been achieved in over 60 years of supercomputing procurements were significant. Sustained public demand for ever more performing computing power </a:t>
            </a:r>
            <a:r>
              <a:rPr lang="en-GB" sz="1600" b="1" dirty="0">
                <a:solidFill>
                  <a:srgbClr val="002060"/>
                </a:solidFill>
              </a:rPr>
              <a:t>has reduced the cost per unit of computing power a trillion times over 60 year time. </a:t>
            </a:r>
            <a:r>
              <a:rPr lang="en-GB" sz="1600" dirty="0">
                <a:solidFill>
                  <a:srgbClr val="002060"/>
                </a:solidFill>
              </a:rPr>
              <a:t>This has brought </a:t>
            </a:r>
            <a:r>
              <a:rPr lang="en-GB" sz="1600" b="1" dirty="0">
                <a:solidFill>
                  <a:srgbClr val="002060"/>
                </a:solidFill>
              </a:rPr>
              <a:t>enormous cost savings to computing intensive government departments, as well as large spill-over effects to the affordability of personal computers for the private consumer segment. </a:t>
            </a:r>
            <a:endParaRPr lang="en-GB" sz="1600" b="1" dirty="0" smtClean="0">
              <a:solidFill>
                <a:srgbClr val="002060"/>
              </a:solidFill>
            </a:endParaRPr>
          </a:p>
          <a:p>
            <a:pPr algn="just"/>
            <a:r>
              <a:rPr lang="en-GB" sz="1600" b="1" dirty="0" err="1" smtClean="0">
                <a:solidFill>
                  <a:srgbClr val="002060"/>
                </a:solidFill>
              </a:rPr>
              <a:t>Geroski</a:t>
            </a:r>
            <a:r>
              <a:rPr lang="en-GB" sz="1600" b="1" dirty="0" smtClean="0">
                <a:solidFill>
                  <a:srgbClr val="002060"/>
                </a:solidFill>
              </a:rPr>
              <a:t> </a:t>
            </a:r>
            <a:r>
              <a:rPr lang="en-GB" sz="1600" b="1" dirty="0">
                <a:solidFill>
                  <a:srgbClr val="002060"/>
                </a:solidFill>
              </a:rPr>
              <a:t>(1990) </a:t>
            </a:r>
            <a:r>
              <a:rPr lang="en-GB" sz="1600" dirty="0">
                <a:solidFill>
                  <a:srgbClr val="002060"/>
                </a:solidFill>
              </a:rPr>
              <a:t>reports how Governmental procurement of Semi-conductors  is largely considered one of the most successful stories. </a:t>
            </a:r>
            <a:r>
              <a:rPr lang="en-GB" sz="1600" b="1" dirty="0">
                <a:solidFill>
                  <a:srgbClr val="002060"/>
                </a:solidFill>
              </a:rPr>
              <a:t>Quality and standard setting for these projects proved to be more important than </a:t>
            </a:r>
            <a:r>
              <a:rPr lang="en-GB" sz="1600" b="1" dirty="0" err="1">
                <a:solidFill>
                  <a:srgbClr val="002060"/>
                </a:solidFill>
              </a:rPr>
              <a:t>favorable</a:t>
            </a:r>
            <a:r>
              <a:rPr lang="en-GB" sz="1600" b="1" dirty="0">
                <a:solidFill>
                  <a:srgbClr val="002060"/>
                </a:solidFill>
              </a:rPr>
              <a:t> purchasing prices for the final outcome</a:t>
            </a:r>
            <a:r>
              <a:rPr lang="en-GB" sz="1600" dirty="0">
                <a:solidFill>
                  <a:srgbClr val="002060"/>
                </a:solidFill>
              </a:rPr>
              <a:t>. The large public </a:t>
            </a:r>
            <a:r>
              <a:rPr lang="en-GB" sz="1600" dirty="0" smtClean="0">
                <a:solidFill>
                  <a:srgbClr val="002060"/>
                </a:solidFill>
              </a:rPr>
              <a:t>demand </a:t>
            </a:r>
            <a:r>
              <a:rPr lang="en-GB" sz="1600" dirty="0">
                <a:solidFill>
                  <a:srgbClr val="002060"/>
                </a:solidFill>
              </a:rPr>
              <a:t>supported the firms in the development phase</a:t>
            </a:r>
            <a:r>
              <a:rPr lang="en-GB" sz="1600" b="1" dirty="0">
                <a:solidFill>
                  <a:srgbClr val="002060"/>
                </a:solidFill>
              </a:rPr>
              <a:t>, allowing projects to be profitable from the beginning, even before entering private market during the commercialization phase</a:t>
            </a:r>
            <a:r>
              <a:rPr lang="en-GB" sz="1600" dirty="0">
                <a:solidFill>
                  <a:srgbClr val="002060"/>
                </a:solidFill>
              </a:rPr>
              <a:t>. This enabled the firms to establish a manufacturing expertise, very much needed to the following commercialization phase. The </a:t>
            </a:r>
            <a:r>
              <a:rPr lang="en-GB" sz="1600" b="1" dirty="0">
                <a:solidFill>
                  <a:srgbClr val="002060"/>
                </a:solidFill>
              </a:rPr>
              <a:t>projects also forced contractors to share information and stimulate entries of newcomers which favoured the rapid diffusion of know-how and manufacturing expertise</a:t>
            </a:r>
            <a:r>
              <a:rPr lang="en-GB" sz="1600" b="1" dirty="0" smtClean="0">
                <a:solidFill>
                  <a:srgbClr val="002060"/>
                </a:solidFill>
              </a:rPr>
              <a:t>. 											......</a:t>
            </a:r>
          </a:p>
          <a:p>
            <a:pPr lvl="8" algn="just"/>
            <a:endParaRPr lang="it-IT" sz="400" b="1" dirty="0">
              <a:solidFill>
                <a:srgbClr val="002060"/>
              </a:solidFill>
            </a:endParaRPr>
          </a:p>
          <a:p>
            <a:pPr lvl="5"/>
            <a:endParaRPr lang="it-IT" sz="400" dirty="0">
              <a:solidFill>
                <a:srgbClr val="002060"/>
              </a:solidFill>
            </a:endParaRPr>
          </a:p>
          <a:p>
            <a:endParaRPr lang="it-IT" sz="1600" dirty="0">
              <a:solidFill>
                <a:srgbClr val="002060"/>
              </a:solidFill>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28367" t="43340" r="54300" b="26423"/>
          <a:stretch/>
        </p:blipFill>
        <p:spPr>
          <a:xfrm>
            <a:off x="126836" y="4437112"/>
            <a:ext cx="1541817" cy="1512167"/>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58644" t="58348" r="20280" b="15833"/>
          <a:stretch/>
        </p:blipFill>
        <p:spPr>
          <a:xfrm>
            <a:off x="29663" y="1916832"/>
            <a:ext cx="1726378" cy="1189087"/>
          </a:xfrm>
          <a:prstGeom prst="rect">
            <a:avLst/>
          </a:prstGeom>
        </p:spPr>
      </p:pic>
    </p:spTree>
    <p:extLst>
      <p:ext uri="{BB962C8B-B14F-4D97-AF65-F5344CB8AC3E}">
        <p14:creationId xmlns:p14="http://schemas.microsoft.com/office/powerpoint/2010/main" val="208886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pPr lvl="0"/>
            <a:r>
              <a:rPr lang="en-US" sz="2700" dirty="0">
                <a:solidFill>
                  <a:schemeClr val="bg2">
                    <a:lumMod val="50000"/>
                  </a:schemeClr>
                </a:solidFill>
              </a:rPr>
              <a:t>Increase in quality and decrease in prices of products resulting from the highly competitive multi-sourcing</a:t>
            </a:r>
            <a:endParaRPr lang="it-IT" sz="2700" dirty="0">
              <a:solidFill>
                <a:schemeClr val="bg2">
                  <a:lumMod val="50000"/>
                </a:schemeClr>
              </a:solidFill>
            </a:endParaRPr>
          </a:p>
        </p:txBody>
      </p:sp>
      <p:sp>
        <p:nvSpPr>
          <p:cNvPr id="8" name="Rettangolo 7"/>
          <p:cNvSpPr/>
          <p:nvPr/>
        </p:nvSpPr>
        <p:spPr>
          <a:xfrm>
            <a:off x="3419872" y="1988840"/>
            <a:ext cx="5400600" cy="3785652"/>
          </a:xfrm>
          <a:prstGeom prst="rect">
            <a:avLst/>
          </a:prstGeom>
        </p:spPr>
        <p:txBody>
          <a:bodyPr wrap="square">
            <a:spAutoFit/>
          </a:bodyPr>
          <a:lstStyle/>
          <a:p>
            <a:pPr lvl="0" algn="just"/>
            <a:r>
              <a:rPr lang="en-US" sz="2400" dirty="0" smtClean="0">
                <a:solidFill>
                  <a:srgbClr val="002060"/>
                </a:solidFill>
              </a:rPr>
              <a:t>The </a:t>
            </a:r>
            <a:r>
              <a:rPr lang="en-US" sz="2400" dirty="0">
                <a:solidFill>
                  <a:srgbClr val="002060"/>
                </a:solidFill>
              </a:rPr>
              <a:t>data does not indicate any significant difference between PCP and non-PCP procurements (no significant comparative effects) in terms of cost reductions. </a:t>
            </a:r>
            <a:endParaRPr lang="en-US" sz="2400" dirty="0" smtClean="0">
              <a:solidFill>
                <a:srgbClr val="002060"/>
              </a:solidFill>
            </a:endParaRPr>
          </a:p>
          <a:p>
            <a:pPr lvl="0" algn="just"/>
            <a:endParaRPr lang="en-US" sz="2400" dirty="0">
              <a:solidFill>
                <a:srgbClr val="002060"/>
              </a:solidFill>
            </a:endParaRPr>
          </a:p>
          <a:p>
            <a:pPr lvl="0" algn="just"/>
            <a:r>
              <a:rPr lang="en-US" sz="2400" dirty="0" smtClean="0">
                <a:solidFill>
                  <a:srgbClr val="002060"/>
                </a:solidFill>
              </a:rPr>
              <a:t>Such </a:t>
            </a:r>
            <a:r>
              <a:rPr lang="en-US" sz="2400" dirty="0">
                <a:solidFill>
                  <a:srgbClr val="002060"/>
                </a:solidFill>
              </a:rPr>
              <a:t>evidence is not detectable at present, given that most PCP cases </a:t>
            </a:r>
            <a:r>
              <a:rPr lang="en-US" sz="2400" dirty="0" err="1">
                <a:solidFill>
                  <a:srgbClr val="002060"/>
                </a:solidFill>
              </a:rPr>
              <a:t>analysed</a:t>
            </a:r>
            <a:r>
              <a:rPr lang="en-US" sz="2400" dirty="0">
                <a:solidFill>
                  <a:srgbClr val="002060"/>
                </a:solidFill>
              </a:rPr>
              <a:t> have only been completed very recently or are still in progress.</a:t>
            </a:r>
            <a:endParaRPr lang="it-IT" sz="2400" dirty="0">
              <a:solidFill>
                <a:srgbClr val="002060"/>
              </a:solidFill>
            </a:endParaRPr>
          </a:p>
          <a:p>
            <a:pPr algn="just"/>
            <a:endParaRPr lang="it-IT" sz="2400" dirty="0">
              <a:solidFill>
                <a:srgbClr val="002060"/>
              </a:solidFill>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03" y="2728340"/>
            <a:ext cx="2727321" cy="1780780"/>
          </a:xfrm>
          <a:prstGeom prst="rect">
            <a:avLst/>
          </a:prstGeom>
        </p:spPr>
      </p:pic>
    </p:spTree>
    <p:extLst>
      <p:ext uri="{BB962C8B-B14F-4D97-AF65-F5344CB8AC3E}">
        <p14:creationId xmlns:p14="http://schemas.microsoft.com/office/powerpoint/2010/main" val="59314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9248" y="1240160"/>
            <a:ext cx="8003232" cy="3124944"/>
          </a:xfrm>
        </p:spPr>
        <p:txBody>
          <a:bodyPr>
            <a:noAutofit/>
          </a:bodyPr>
          <a:lstStyle/>
          <a:p>
            <a:pPr algn="just"/>
            <a:r>
              <a:rPr lang="en-US" sz="1600" dirty="0">
                <a:solidFill>
                  <a:srgbClr val="002060"/>
                </a:solidFill>
              </a:rPr>
              <a:t>Comparing single and multiple sourcing, </a:t>
            </a:r>
            <a:r>
              <a:rPr lang="en-GB" sz="1600" b="1" dirty="0" err="1">
                <a:solidFill>
                  <a:srgbClr val="002060"/>
                </a:solidFill>
              </a:rPr>
              <a:t>Gansler</a:t>
            </a:r>
            <a:r>
              <a:rPr lang="en-GB" sz="1600" b="1" dirty="0">
                <a:solidFill>
                  <a:srgbClr val="002060"/>
                </a:solidFill>
              </a:rPr>
              <a:t>, </a:t>
            </a:r>
            <a:r>
              <a:rPr lang="en-GB" sz="1600" b="1" dirty="0" err="1">
                <a:solidFill>
                  <a:srgbClr val="002060"/>
                </a:solidFill>
              </a:rPr>
              <a:t>Lucyshyn</a:t>
            </a:r>
            <a:r>
              <a:rPr lang="en-GB" sz="1600" b="1" dirty="0">
                <a:solidFill>
                  <a:srgbClr val="002060"/>
                </a:solidFill>
              </a:rPr>
              <a:t> and Arendt </a:t>
            </a:r>
            <a:r>
              <a:rPr lang="en-US" sz="1600" dirty="0">
                <a:solidFill>
                  <a:srgbClr val="002060"/>
                </a:solidFill>
              </a:rPr>
              <a:t>find that </a:t>
            </a:r>
            <a:r>
              <a:rPr lang="en-AU" sz="1600" dirty="0">
                <a:solidFill>
                  <a:srgbClr val="002060"/>
                </a:solidFill>
              </a:rPr>
              <a:t>competition during research and development </a:t>
            </a:r>
            <a:r>
              <a:rPr lang="en-AU" sz="1600" b="1" dirty="0">
                <a:solidFill>
                  <a:srgbClr val="002060"/>
                </a:solidFill>
              </a:rPr>
              <a:t>reduced </a:t>
            </a:r>
            <a:r>
              <a:rPr lang="en-US" sz="1600" b="1" dirty="0">
                <a:solidFill>
                  <a:srgbClr val="002060"/>
                </a:solidFill>
              </a:rPr>
              <a:t>development</a:t>
            </a:r>
            <a:r>
              <a:rPr lang="en-AU" sz="1600" b="1" dirty="0">
                <a:solidFill>
                  <a:srgbClr val="002060"/>
                </a:solidFill>
              </a:rPr>
              <a:t> time by 33 percent, development cost by 42 </a:t>
            </a:r>
            <a:r>
              <a:rPr lang="en-AU" sz="1600" b="1" dirty="0" smtClean="0">
                <a:solidFill>
                  <a:srgbClr val="002060"/>
                </a:solidFill>
              </a:rPr>
              <a:t>percent and </a:t>
            </a:r>
            <a:r>
              <a:rPr lang="en-AU" sz="1600" b="1" dirty="0">
                <a:solidFill>
                  <a:srgbClr val="002060"/>
                </a:solidFill>
              </a:rPr>
              <a:t>average per-unit cost of more than 50 </a:t>
            </a:r>
            <a:r>
              <a:rPr lang="en-AU" sz="1600" b="1" dirty="0" smtClean="0">
                <a:solidFill>
                  <a:srgbClr val="002060"/>
                </a:solidFill>
              </a:rPr>
              <a:t>percent</a:t>
            </a:r>
            <a:r>
              <a:rPr lang="en-AU" sz="1600" dirty="0">
                <a:solidFill>
                  <a:srgbClr val="002060"/>
                </a:solidFill>
              </a:rPr>
              <a:t> </a:t>
            </a:r>
            <a:r>
              <a:rPr lang="en-AU" sz="1600" dirty="0" smtClean="0">
                <a:solidFill>
                  <a:srgbClr val="002060"/>
                </a:solidFill>
              </a:rPr>
              <a:t>(e.g. t</a:t>
            </a:r>
            <a:r>
              <a:rPr lang="en-US" sz="1600" dirty="0" smtClean="0">
                <a:solidFill>
                  <a:srgbClr val="002060"/>
                </a:solidFill>
              </a:rPr>
              <a:t>he </a:t>
            </a:r>
            <a:r>
              <a:rPr lang="en-US" sz="1600" dirty="0">
                <a:solidFill>
                  <a:srgbClr val="002060"/>
                </a:solidFill>
              </a:rPr>
              <a:t>Joint Direct Attack Munition (JDAM) </a:t>
            </a:r>
            <a:r>
              <a:rPr lang="en-US" sz="1600" dirty="0" smtClean="0">
                <a:solidFill>
                  <a:srgbClr val="002060"/>
                </a:solidFill>
              </a:rPr>
              <a:t>procurement competition between two </a:t>
            </a:r>
            <a:r>
              <a:rPr lang="en-US" sz="1600" dirty="0">
                <a:solidFill>
                  <a:srgbClr val="002060"/>
                </a:solidFill>
              </a:rPr>
              <a:t>prime contractors (Martin Marietta and McDonnell Douglas</a:t>
            </a:r>
            <a:r>
              <a:rPr lang="en-US" sz="1600" dirty="0" smtClean="0">
                <a:solidFill>
                  <a:srgbClr val="002060"/>
                </a:solidFill>
              </a:rPr>
              <a:t>)).</a:t>
            </a:r>
            <a:r>
              <a:rPr lang="en-AU" sz="1600" dirty="0" smtClean="0">
                <a:solidFill>
                  <a:srgbClr val="002060"/>
                </a:solidFill>
              </a:rPr>
              <a:t> </a:t>
            </a:r>
          </a:p>
          <a:p>
            <a:pPr algn="just"/>
            <a:r>
              <a:rPr lang="en-US" sz="1600" dirty="0" smtClean="0">
                <a:solidFill>
                  <a:srgbClr val="002060"/>
                </a:solidFill>
              </a:rPr>
              <a:t>They </a:t>
            </a:r>
            <a:r>
              <a:rPr lang="en-US" sz="1600" dirty="0">
                <a:solidFill>
                  <a:srgbClr val="002060"/>
                </a:solidFill>
              </a:rPr>
              <a:t>observed that competition during sustainment operations has established </a:t>
            </a:r>
            <a:r>
              <a:rPr lang="en-US" sz="1600" b="1" dirty="0">
                <a:solidFill>
                  <a:srgbClr val="002060"/>
                </a:solidFill>
              </a:rPr>
              <a:t>dramatic improvements in material availability (above 95 percent), world class response times (2-4 days), significant reductions in inventory, and savings of 17 percent over the historic support methods.</a:t>
            </a:r>
            <a:r>
              <a:rPr lang="en-US" sz="1600" dirty="0">
                <a:solidFill>
                  <a:srgbClr val="002060"/>
                </a:solidFill>
              </a:rPr>
              <a:t> Finally, they argued that </a:t>
            </a:r>
            <a:r>
              <a:rPr lang="en-US" sz="1600" b="1" dirty="0">
                <a:solidFill>
                  <a:srgbClr val="002060"/>
                </a:solidFill>
              </a:rPr>
              <a:t>early competition </a:t>
            </a:r>
            <a:r>
              <a:rPr lang="en-US" sz="1600" dirty="0">
                <a:solidFill>
                  <a:srgbClr val="002060"/>
                </a:solidFill>
              </a:rPr>
              <a:t>in the system lifecycle is desirable, as sponsoring the concurrent development of two or more competing weapon systems represent potential substitutes for filling a presumed military need, the government can hedge against uncertainties. </a:t>
            </a:r>
            <a:r>
              <a:rPr lang="en-US" sz="1600" b="1" dirty="0">
                <a:solidFill>
                  <a:srgbClr val="002060"/>
                </a:solidFill>
              </a:rPr>
              <a:t>This reduces the risk of being committed to an unsatisfactory approach and increases the probability of obtaining an acceptable end </a:t>
            </a:r>
            <a:r>
              <a:rPr lang="en-US" sz="1600" b="1" dirty="0" smtClean="0">
                <a:solidFill>
                  <a:srgbClr val="002060"/>
                </a:solidFill>
              </a:rPr>
              <a:t>product.</a:t>
            </a:r>
            <a:endParaRPr lang="it-IT" sz="1600" b="1" dirty="0">
              <a:solidFill>
                <a:srgbClr val="002060"/>
              </a:solidFill>
            </a:endParaRPr>
          </a:p>
          <a:p>
            <a:pPr algn="just"/>
            <a:r>
              <a:rPr lang="en-US" sz="1600" dirty="0" smtClean="0">
                <a:solidFill>
                  <a:srgbClr val="002060"/>
                </a:solidFill>
              </a:rPr>
              <a:t>Learning </a:t>
            </a:r>
            <a:r>
              <a:rPr lang="en-US" sz="1600" dirty="0">
                <a:solidFill>
                  <a:srgbClr val="002060"/>
                </a:solidFill>
              </a:rPr>
              <a:t>effects reinforce the benefit of multiple sourcing. The evidence collected by </a:t>
            </a:r>
            <a:r>
              <a:rPr lang="en-GB" sz="1600" dirty="0" err="1">
                <a:solidFill>
                  <a:srgbClr val="002060"/>
                </a:solidFill>
              </a:rPr>
              <a:t>Gansler</a:t>
            </a:r>
            <a:r>
              <a:rPr lang="en-GB" sz="1600" dirty="0">
                <a:solidFill>
                  <a:srgbClr val="002060"/>
                </a:solidFill>
              </a:rPr>
              <a:t>, </a:t>
            </a:r>
            <a:r>
              <a:rPr lang="en-GB" sz="1600" dirty="0" err="1">
                <a:solidFill>
                  <a:srgbClr val="002060"/>
                </a:solidFill>
              </a:rPr>
              <a:t>Lucyshyn</a:t>
            </a:r>
            <a:r>
              <a:rPr lang="en-GB" sz="1600" dirty="0">
                <a:solidFill>
                  <a:srgbClr val="002060"/>
                </a:solidFill>
              </a:rPr>
              <a:t> and Arendt</a:t>
            </a:r>
            <a:r>
              <a:rPr lang="en-US" sz="1600" dirty="0">
                <a:solidFill>
                  <a:srgbClr val="002060"/>
                </a:solidFill>
              </a:rPr>
              <a:t> shows that the </a:t>
            </a:r>
            <a:r>
              <a:rPr lang="en-US" sz="1600" b="1" dirty="0">
                <a:solidFill>
                  <a:srgbClr val="002060"/>
                </a:solidFill>
              </a:rPr>
              <a:t>second supplier/source achieves a steeper learning curve: learning by the second source is between 2 percent to 9 percent greater than for the first </a:t>
            </a:r>
            <a:r>
              <a:rPr lang="en-US" sz="1600" b="1" dirty="0" smtClean="0">
                <a:solidFill>
                  <a:srgbClr val="002060"/>
                </a:solidFill>
              </a:rPr>
              <a:t>source. </a:t>
            </a:r>
            <a:r>
              <a:rPr lang="en-US" sz="1600" dirty="0" smtClean="0">
                <a:solidFill>
                  <a:srgbClr val="002060"/>
                </a:solidFill>
              </a:rPr>
              <a:t>The </a:t>
            </a:r>
            <a:r>
              <a:rPr lang="en-US" sz="1600" dirty="0">
                <a:solidFill>
                  <a:srgbClr val="002060"/>
                </a:solidFill>
              </a:rPr>
              <a:t>steeper second-source learning curve exerts price pressure on the original firm, whose learning curve becomes steeper because of the competitive pressure. </a:t>
            </a:r>
            <a:r>
              <a:rPr lang="en-US" sz="1600" b="1" dirty="0">
                <a:solidFill>
                  <a:srgbClr val="002060"/>
                </a:solidFill>
              </a:rPr>
              <a:t>Thus, competition drives both firms to more efficient pricing</a:t>
            </a:r>
            <a:r>
              <a:rPr lang="en-US" sz="1600" b="1" dirty="0" smtClean="0">
                <a:solidFill>
                  <a:srgbClr val="002060"/>
                </a:solidFill>
              </a:rPr>
              <a:t>.</a:t>
            </a:r>
            <a:endParaRPr lang="it-IT" sz="1600" b="1" dirty="0">
              <a:solidFill>
                <a:srgbClr val="002060"/>
              </a:solidFill>
            </a:endParaRPr>
          </a:p>
        </p:txBody>
      </p:sp>
      <p:sp>
        <p:nvSpPr>
          <p:cNvPr id="4" name="Titolo 1"/>
          <p:cNvSpPr>
            <a:spLocks noGrp="1"/>
          </p:cNvSpPr>
          <p:nvPr>
            <p:ph type="title"/>
          </p:nvPr>
        </p:nvSpPr>
        <p:spPr>
          <a:xfrm>
            <a:off x="457200" y="116632"/>
            <a:ext cx="8229600" cy="1143000"/>
          </a:xfrm>
        </p:spPr>
        <p:txBody>
          <a:bodyPr>
            <a:normAutofit/>
          </a:bodyPr>
          <a:lstStyle/>
          <a:p>
            <a:r>
              <a:rPr lang="it-IT" sz="2700" dirty="0" smtClean="0">
                <a:solidFill>
                  <a:schemeClr val="bg2">
                    <a:lumMod val="50000"/>
                  </a:schemeClr>
                </a:solidFill>
              </a:rPr>
              <a:t>The </a:t>
            </a:r>
            <a:r>
              <a:rPr lang="it-IT" sz="2700" dirty="0" err="1" smtClean="0">
                <a:solidFill>
                  <a:schemeClr val="bg2">
                    <a:lumMod val="50000"/>
                  </a:schemeClr>
                </a:solidFill>
              </a:rPr>
              <a:t>literature</a:t>
            </a:r>
            <a:r>
              <a:rPr lang="it-IT" sz="2700" dirty="0" smtClean="0">
                <a:solidFill>
                  <a:schemeClr val="bg2">
                    <a:lumMod val="50000"/>
                  </a:schemeClr>
                </a:solidFill>
              </a:rPr>
              <a:t> on multiple </a:t>
            </a:r>
            <a:r>
              <a:rPr lang="it-IT" sz="2700" dirty="0" err="1" smtClean="0">
                <a:solidFill>
                  <a:schemeClr val="bg2">
                    <a:lumMod val="50000"/>
                  </a:schemeClr>
                </a:solidFill>
              </a:rPr>
              <a:t>sourcing</a:t>
            </a:r>
            <a:r>
              <a:rPr lang="it-IT" sz="2700" dirty="0" smtClean="0">
                <a:solidFill>
                  <a:schemeClr val="bg2">
                    <a:lumMod val="50000"/>
                  </a:schemeClr>
                </a:solidFill>
              </a:rPr>
              <a:t> </a:t>
            </a:r>
            <a:r>
              <a:rPr lang="it-IT" sz="2700" dirty="0" err="1" smtClean="0">
                <a:solidFill>
                  <a:schemeClr val="bg2">
                    <a:lumMod val="50000"/>
                  </a:schemeClr>
                </a:solidFill>
              </a:rPr>
              <a:t>procurements</a:t>
            </a:r>
            <a:r>
              <a:rPr lang="it-IT" sz="2700" dirty="0" smtClean="0">
                <a:solidFill>
                  <a:schemeClr val="bg2">
                    <a:lumMod val="50000"/>
                  </a:schemeClr>
                </a:solidFill>
              </a:rPr>
              <a:t> </a:t>
            </a:r>
            <a:r>
              <a:rPr lang="it-IT" sz="1800" dirty="0" smtClean="0">
                <a:solidFill>
                  <a:schemeClr val="bg2">
                    <a:lumMod val="50000"/>
                  </a:schemeClr>
                </a:solidFill>
              </a:rPr>
              <a:t>(1/3)</a:t>
            </a:r>
            <a:endParaRPr lang="it-IT" sz="1800" dirty="0">
              <a:solidFill>
                <a:schemeClr val="bg2">
                  <a:lumMod val="50000"/>
                </a:schemeClr>
              </a:solidFill>
            </a:endParaRPr>
          </a:p>
        </p:txBody>
      </p:sp>
    </p:spTree>
    <p:extLst>
      <p:ext uri="{BB962C8B-B14F-4D97-AF65-F5344CB8AC3E}">
        <p14:creationId xmlns:p14="http://schemas.microsoft.com/office/powerpoint/2010/main" val="4090358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9248" y="1240160"/>
            <a:ext cx="8003232" cy="3124944"/>
          </a:xfrm>
        </p:spPr>
        <p:txBody>
          <a:bodyPr>
            <a:noAutofit/>
          </a:bodyPr>
          <a:lstStyle/>
          <a:p>
            <a:pPr algn="just"/>
            <a:r>
              <a:rPr lang="en-US" sz="1600" b="1" dirty="0">
                <a:solidFill>
                  <a:srgbClr val="002060"/>
                </a:solidFill>
              </a:rPr>
              <a:t>Competition is also found to lead to a lower cost growth of DoD programs</a:t>
            </a:r>
            <a:r>
              <a:rPr lang="en-US" sz="1600" dirty="0">
                <a:solidFill>
                  <a:srgbClr val="002060"/>
                </a:solidFill>
              </a:rPr>
              <a:t>. The cost growth factors on the programs with no production competition (based on actual cost incurred vs. program baseline) increased by 46 percent, on average. </a:t>
            </a:r>
            <a:r>
              <a:rPr lang="en-US" sz="1600" b="1" dirty="0">
                <a:solidFill>
                  <a:srgbClr val="002060"/>
                </a:solidFill>
              </a:rPr>
              <a:t>Of the 10 programs studied, most showed an increase between 25 percent and 104 percent. Instead, the cost-growth factors for commercial aircraft produced in a competitive environment showed a decrease of between 2 percent and 27 percent.</a:t>
            </a:r>
            <a:endParaRPr lang="it-IT" sz="1600" b="1" dirty="0">
              <a:solidFill>
                <a:srgbClr val="002060"/>
              </a:solidFill>
            </a:endParaRPr>
          </a:p>
          <a:p>
            <a:pPr algn="just"/>
            <a:r>
              <a:rPr lang="en-US" sz="1600" dirty="0" smtClean="0">
                <a:solidFill>
                  <a:srgbClr val="002060"/>
                </a:solidFill>
              </a:rPr>
              <a:t>A </a:t>
            </a:r>
            <a:r>
              <a:rPr lang="en-US" sz="1600" dirty="0">
                <a:solidFill>
                  <a:srgbClr val="002060"/>
                </a:solidFill>
              </a:rPr>
              <a:t>number of other studies, cited in </a:t>
            </a:r>
            <a:r>
              <a:rPr lang="en-GB" sz="1600" dirty="0" err="1">
                <a:solidFill>
                  <a:srgbClr val="002060"/>
                </a:solidFill>
              </a:rPr>
              <a:t>Gansler</a:t>
            </a:r>
            <a:r>
              <a:rPr lang="en-GB" sz="1600" dirty="0">
                <a:solidFill>
                  <a:srgbClr val="002060"/>
                </a:solidFill>
              </a:rPr>
              <a:t>, </a:t>
            </a:r>
            <a:r>
              <a:rPr lang="en-GB" sz="1600" dirty="0" err="1">
                <a:solidFill>
                  <a:srgbClr val="002060"/>
                </a:solidFill>
              </a:rPr>
              <a:t>Lucyshyn</a:t>
            </a:r>
            <a:r>
              <a:rPr lang="en-GB" sz="1600" dirty="0">
                <a:solidFill>
                  <a:srgbClr val="002060"/>
                </a:solidFill>
              </a:rPr>
              <a:t> and Arendt (2009), </a:t>
            </a:r>
            <a:r>
              <a:rPr lang="en-US" sz="1600" dirty="0">
                <a:solidFill>
                  <a:srgbClr val="002060"/>
                </a:solidFill>
              </a:rPr>
              <a:t>have confirmed the cost saving of dual sourcing. S</a:t>
            </a:r>
            <a:r>
              <a:rPr lang="en-GB" sz="1600" dirty="0" err="1">
                <a:solidFill>
                  <a:srgbClr val="002060"/>
                </a:solidFill>
              </a:rPr>
              <a:t>avings</a:t>
            </a:r>
            <a:r>
              <a:rPr lang="en-GB" sz="1600" dirty="0">
                <a:solidFill>
                  <a:srgbClr val="002060"/>
                </a:solidFill>
              </a:rPr>
              <a:t> from dual sourcing in electronic programs have also been observed (see </a:t>
            </a:r>
            <a:r>
              <a:rPr lang="en-GB" sz="1600" b="1" dirty="0" err="1">
                <a:solidFill>
                  <a:srgbClr val="002060"/>
                </a:solidFill>
              </a:rPr>
              <a:t>Birkler</a:t>
            </a:r>
            <a:r>
              <a:rPr lang="en-GB" sz="1600" b="1" dirty="0">
                <a:solidFill>
                  <a:srgbClr val="002060"/>
                </a:solidFill>
              </a:rPr>
              <a:t> et. al. 2001</a:t>
            </a:r>
            <a:r>
              <a:rPr lang="en-GB" sz="1600" dirty="0">
                <a:solidFill>
                  <a:srgbClr val="002060"/>
                </a:solidFill>
              </a:rPr>
              <a:t>). </a:t>
            </a:r>
            <a:endParaRPr lang="en-GB" sz="1600" dirty="0" smtClean="0">
              <a:solidFill>
                <a:srgbClr val="002060"/>
              </a:solidFill>
            </a:endParaRPr>
          </a:p>
          <a:p>
            <a:pPr algn="just"/>
            <a:r>
              <a:rPr lang="en-US" sz="1600" dirty="0">
                <a:solidFill>
                  <a:srgbClr val="002060"/>
                </a:solidFill>
              </a:rPr>
              <a:t>For R&amp;D contracts, the case for multiple souring to raise the </a:t>
            </a:r>
            <a:r>
              <a:rPr lang="en-US" sz="1600" b="1" dirty="0">
                <a:solidFill>
                  <a:srgbClr val="002060"/>
                </a:solidFill>
              </a:rPr>
              <a:t>risk of bid rigging at procurement stage is weaker</a:t>
            </a:r>
            <a:r>
              <a:rPr lang="en-US" sz="1600" dirty="0">
                <a:solidFill>
                  <a:srgbClr val="002060"/>
                </a:solidFill>
              </a:rPr>
              <a:t>. This is because the benefit for a firm from the award of the contract is not constituted solely by the monetary compensation but also by the IPR obtained on the solution proposed. </a:t>
            </a:r>
            <a:r>
              <a:rPr lang="en-US" sz="1600" b="1" dirty="0">
                <a:solidFill>
                  <a:srgbClr val="002060"/>
                </a:solidFill>
              </a:rPr>
              <a:t>Such IPRs provide incentives for firms to compete fiercely against their competitor so as to improve their position in the market. </a:t>
            </a:r>
            <a:endParaRPr lang="it-IT" sz="1600" b="1" dirty="0">
              <a:solidFill>
                <a:srgbClr val="002060"/>
              </a:solidFill>
            </a:endParaRPr>
          </a:p>
          <a:p>
            <a:pPr algn="just"/>
            <a:r>
              <a:rPr lang="en-US" sz="1600" dirty="0">
                <a:solidFill>
                  <a:srgbClr val="002060"/>
                </a:solidFill>
              </a:rPr>
              <a:t>We note, further, that with R&amp;D services, </a:t>
            </a:r>
            <a:r>
              <a:rPr lang="en-US" sz="1600" b="1" dirty="0">
                <a:solidFill>
                  <a:srgbClr val="002060"/>
                </a:solidFill>
              </a:rPr>
              <a:t>bidders face more uncertainty on each other’s costs, than they do in the production of homogeneous and non-complex products</a:t>
            </a:r>
            <a:r>
              <a:rPr lang="en-US" sz="1600" dirty="0">
                <a:solidFill>
                  <a:srgbClr val="002060"/>
                </a:solidFill>
              </a:rPr>
              <a:t>. This </a:t>
            </a:r>
            <a:r>
              <a:rPr lang="en-US" sz="1600" b="1" dirty="0">
                <a:solidFill>
                  <a:srgbClr val="002060"/>
                </a:solidFill>
              </a:rPr>
              <a:t>cost uncertainty makes it difficult for bidders to agree on a coordinated collusive conduct</a:t>
            </a:r>
            <a:r>
              <a:rPr lang="en-US" sz="1600" dirty="0">
                <a:solidFill>
                  <a:srgbClr val="002060"/>
                </a:solidFill>
              </a:rPr>
              <a:t>. </a:t>
            </a:r>
            <a:r>
              <a:rPr lang="en-US" sz="1600" dirty="0">
                <a:solidFill>
                  <a:srgbClr val="002060"/>
                </a:solidFill>
              </a:rPr>
              <a:t>For this reason, we should expect greater potential gains from multiple sourcing in markets were multiple awardees are used for R&amp;D services rather than for contracts for the supply/production of goods. </a:t>
            </a:r>
            <a:endParaRPr lang="it-IT" sz="1600" dirty="0">
              <a:solidFill>
                <a:srgbClr val="002060"/>
              </a:solidFill>
            </a:endParaRPr>
          </a:p>
        </p:txBody>
      </p:sp>
      <p:sp>
        <p:nvSpPr>
          <p:cNvPr id="7" name="Titolo 1"/>
          <p:cNvSpPr>
            <a:spLocks noGrp="1"/>
          </p:cNvSpPr>
          <p:nvPr>
            <p:ph type="title"/>
          </p:nvPr>
        </p:nvSpPr>
        <p:spPr>
          <a:xfrm>
            <a:off x="457200" y="116632"/>
            <a:ext cx="8229600" cy="1143000"/>
          </a:xfrm>
        </p:spPr>
        <p:txBody>
          <a:bodyPr>
            <a:normAutofit/>
          </a:bodyPr>
          <a:lstStyle/>
          <a:p>
            <a:r>
              <a:rPr lang="it-IT" sz="2700" dirty="0" smtClean="0">
                <a:solidFill>
                  <a:schemeClr val="bg2">
                    <a:lumMod val="50000"/>
                  </a:schemeClr>
                </a:solidFill>
              </a:rPr>
              <a:t>The </a:t>
            </a:r>
            <a:r>
              <a:rPr lang="it-IT" sz="2700" dirty="0" err="1" smtClean="0">
                <a:solidFill>
                  <a:schemeClr val="bg2">
                    <a:lumMod val="50000"/>
                  </a:schemeClr>
                </a:solidFill>
              </a:rPr>
              <a:t>literature</a:t>
            </a:r>
            <a:r>
              <a:rPr lang="it-IT" sz="2700" dirty="0" smtClean="0">
                <a:solidFill>
                  <a:schemeClr val="bg2">
                    <a:lumMod val="50000"/>
                  </a:schemeClr>
                </a:solidFill>
              </a:rPr>
              <a:t> on multiple </a:t>
            </a:r>
            <a:r>
              <a:rPr lang="it-IT" sz="2700" dirty="0" err="1" smtClean="0">
                <a:solidFill>
                  <a:schemeClr val="bg2">
                    <a:lumMod val="50000"/>
                  </a:schemeClr>
                </a:solidFill>
              </a:rPr>
              <a:t>sourcing</a:t>
            </a:r>
            <a:r>
              <a:rPr lang="it-IT" sz="2700" dirty="0" smtClean="0">
                <a:solidFill>
                  <a:schemeClr val="bg2">
                    <a:lumMod val="50000"/>
                  </a:schemeClr>
                </a:solidFill>
              </a:rPr>
              <a:t> </a:t>
            </a:r>
            <a:r>
              <a:rPr lang="it-IT" sz="2700" dirty="0" err="1" smtClean="0">
                <a:solidFill>
                  <a:schemeClr val="bg2">
                    <a:lumMod val="50000"/>
                  </a:schemeClr>
                </a:solidFill>
              </a:rPr>
              <a:t>procurements</a:t>
            </a:r>
            <a:r>
              <a:rPr lang="it-IT" sz="2700" dirty="0" smtClean="0">
                <a:solidFill>
                  <a:schemeClr val="bg2">
                    <a:lumMod val="50000"/>
                  </a:schemeClr>
                </a:solidFill>
              </a:rPr>
              <a:t> </a:t>
            </a:r>
            <a:r>
              <a:rPr lang="it-IT" sz="1800" dirty="0" smtClean="0">
                <a:solidFill>
                  <a:schemeClr val="bg2">
                    <a:lumMod val="50000"/>
                  </a:schemeClr>
                </a:solidFill>
              </a:rPr>
              <a:t>(2/3)</a:t>
            </a:r>
            <a:endParaRPr lang="it-IT" sz="1800" dirty="0">
              <a:solidFill>
                <a:schemeClr val="bg2">
                  <a:lumMod val="50000"/>
                </a:schemeClr>
              </a:solidFill>
            </a:endParaRPr>
          </a:p>
        </p:txBody>
      </p:sp>
    </p:spTree>
    <p:extLst>
      <p:ext uri="{BB962C8B-B14F-4D97-AF65-F5344CB8AC3E}">
        <p14:creationId xmlns:p14="http://schemas.microsoft.com/office/powerpoint/2010/main" val="1487576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9248" y="1240160"/>
            <a:ext cx="8003232" cy="3124944"/>
          </a:xfrm>
        </p:spPr>
        <p:txBody>
          <a:bodyPr>
            <a:noAutofit/>
          </a:bodyPr>
          <a:lstStyle/>
          <a:p>
            <a:pPr algn="just"/>
            <a:r>
              <a:rPr lang="en-GB" sz="1600" b="1" dirty="0" smtClean="0">
                <a:solidFill>
                  <a:srgbClr val="002060"/>
                </a:solidFill>
              </a:rPr>
              <a:t>Grimm</a:t>
            </a:r>
            <a:r>
              <a:rPr lang="en-GB" sz="1600" b="1" dirty="0">
                <a:solidFill>
                  <a:srgbClr val="002060"/>
                </a:solidFill>
              </a:rPr>
              <a:t>, </a:t>
            </a:r>
            <a:r>
              <a:rPr lang="en-GB" sz="1600" b="1" dirty="0" err="1">
                <a:solidFill>
                  <a:srgbClr val="002060"/>
                </a:solidFill>
              </a:rPr>
              <a:t>Pacini</a:t>
            </a:r>
            <a:r>
              <a:rPr lang="en-GB" sz="1600" b="1" dirty="0">
                <a:solidFill>
                  <a:srgbClr val="002060"/>
                </a:solidFill>
              </a:rPr>
              <a:t>, </a:t>
            </a:r>
            <a:r>
              <a:rPr lang="en-GB" sz="1600" b="1" dirty="0" err="1">
                <a:solidFill>
                  <a:srgbClr val="002060"/>
                </a:solidFill>
              </a:rPr>
              <a:t>Spagnolo</a:t>
            </a:r>
            <a:r>
              <a:rPr lang="en-GB" sz="1600" b="1" dirty="0">
                <a:solidFill>
                  <a:srgbClr val="002060"/>
                </a:solidFill>
              </a:rPr>
              <a:t> and </a:t>
            </a:r>
            <a:r>
              <a:rPr lang="en-GB" sz="1600" b="1" dirty="0" err="1">
                <a:solidFill>
                  <a:srgbClr val="002060"/>
                </a:solidFill>
              </a:rPr>
              <a:t>Zanza</a:t>
            </a:r>
            <a:r>
              <a:rPr lang="en-GB" sz="1600" dirty="0">
                <a:solidFill>
                  <a:srgbClr val="002060"/>
                </a:solidFill>
              </a:rPr>
              <a:t> (2006) summarize the benefit from dual or multiple sourcing </a:t>
            </a:r>
            <a:r>
              <a:rPr lang="en-GB" sz="1600" dirty="0" smtClean="0">
                <a:solidFill>
                  <a:srgbClr val="002060"/>
                </a:solidFill>
              </a:rPr>
              <a:t>as:</a:t>
            </a:r>
            <a:endParaRPr lang="it-IT" sz="1600" dirty="0">
              <a:solidFill>
                <a:srgbClr val="002060"/>
              </a:solidFill>
            </a:endParaRPr>
          </a:p>
          <a:p>
            <a:pPr lvl="1" algn="just"/>
            <a:r>
              <a:rPr lang="en-GB" sz="1400" dirty="0">
                <a:solidFill>
                  <a:srgbClr val="002060"/>
                </a:solidFill>
              </a:rPr>
              <a:t>Simultaneously allows both winning firms to learn and to gain experience, resulting in a steeper overall product-specific learning curve.</a:t>
            </a:r>
            <a:endParaRPr lang="it-IT" sz="1400" dirty="0">
              <a:solidFill>
                <a:srgbClr val="002060"/>
              </a:solidFill>
            </a:endParaRPr>
          </a:p>
          <a:p>
            <a:pPr lvl="1" algn="just"/>
            <a:r>
              <a:rPr lang="en-GB" sz="1400" dirty="0">
                <a:solidFill>
                  <a:srgbClr val="002060"/>
                </a:solidFill>
              </a:rPr>
              <a:t>Produces procurement cost savings to the government when it is followed by a winner-take-all tendering process, but this involves the danger of lock-in which increases cost in the future. Reducing long-term costs can thus make it optimal to allow for multiple awardees also in the final round of the tendering stage.</a:t>
            </a:r>
            <a:endParaRPr lang="it-IT" sz="1400" dirty="0">
              <a:solidFill>
                <a:srgbClr val="002060"/>
              </a:solidFill>
            </a:endParaRPr>
          </a:p>
          <a:p>
            <a:pPr lvl="1" algn="just"/>
            <a:r>
              <a:rPr lang="en-GB" sz="1400" dirty="0">
                <a:solidFill>
                  <a:srgbClr val="002060"/>
                </a:solidFill>
              </a:rPr>
              <a:t>Reduces informational asymmetries between suppliers, which can lower procurement cost by inducing more aggressive bidding in subsequent tendering processes.</a:t>
            </a:r>
            <a:endParaRPr lang="it-IT" sz="1400" dirty="0">
              <a:solidFill>
                <a:srgbClr val="002060"/>
              </a:solidFill>
            </a:endParaRPr>
          </a:p>
          <a:p>
            <a:pPr lvl="1" algn="just"/>
            <a:r>
              <a:rPr lang="en-GB" sz="1400" dirty="0">
                <a:solidFill>
                  <a:srgbClr val="002060"/>
                </a:solidFill>
              </a:rPr>
              <a:t>Gives the buyer more leverage over non-contractible dimensions of product quality: the buyer has additional disciplinary power with respect to product attributes that are difficult to specify in a contract.</a:t>
            </a:r>
            <a:endParaRPr lang="it-IT" sz="1400" dirty="0">
              <a:solidFill>
                <a:srgbClr val="002060"/>
              </a:solidFill>
            </a:endParaRPr>
          </a:p>
          <a:p>
            <a:pPr algn="just"/>
            <a:endParaRPr lang="it-IT" sz="1600" b="1" dirty="0">
              <a:solidFill>
                <a:srgbClr val="002060"/>
              </a:solidFill>
            </a:endParaRPr>
          </a:p>
        </p:txBody>
      </p:sp>
      <p:sp>
        <p:nvSpPr>
          <p:cNvPr id="6" name="Titolo 1"/>
          <p:cNvSpPr>
            <a:spLocks noGrp="1"/>
          </p:cNvSpPr>
          <p:nvPr>
            <p:ph type="title"/>
          </p:nvPr>
        </p:nvSpPr>
        <p:spPr>
          <a:xfrm>
            <a:off x="457200" y="116632"/>
            <a:ext cx="8229600" cy="1143000"/>
          </a:xfrm>
        </p:spPr>
        <p:txBody>
          <a:bodyPr>
            <a:normAutofit/>
          </a:bodyPr>
          <a:lstStyle/>
          <a:p>
            <a:r>
              <a:rPr lang="it-IT" sz="2700" dirty="0" smtClean="0">
                <a:solidFill>
                  <a:schemeClr val="bg2">
                    <a:lumMod val="50000"/>
                  </a:schemeClr>
                </a:solidFill>
              </a:rPr>
              <a:t>The </a:t>
            </a:r>
            <a:r>
              <a:rPr lang="it-IT" sz="2700" dirty="0" err="1" smtClean="0">
                <a:solidFill>
                  <a:schemeClr val="bg2">
                    <a:lumMod val="50000"/>
                  </a:schemeClr>
                </a:solidFill>
              </a:rPr>
              <a:t>literature</a:t>
            </a:r>
            <a:r>
              <a:rPr lang="it-IT" sz="2700" dirty="0" smtClean="0">
                <a:solidFill>
                  <a:schemeClr val="bg2">
                    <a:lumMod val="50000"/>
                  </a:schemeClr>
                </a:solidFill>
              </a:rPr>
              <a:t> on multiple </a:t>
            </a:r>
            <a:r>
              <a:rPr lang="it-IT" sz="2700" dirty="0" err="1" smtClean="0">
                <a:solidFill>
                  <a:schemeClr val="bg2">
                    <a:lumMod val="50000"/>
                  </a:schemeClr>
                </a:solidFill>
              </a:rPr>
              <a:t>sourcing</a:t>
            </a:r>
            <a:r>
              <a:rPr lang="it-IT" sz="2700" dirty="0" smtClean="0">
                <a:solidFill>
                  <a:schemeClr val="bg2">
                    <a:lumMod val="50000"/>
                  </a:schemeClr>
                </a:solidFill>
              </a:rPr>
              <a:t> </a:t>
            </a:r>
            <a:r>
              <a:rPr lang="it-IT" sz="2700" dirty="0" err="1" smtClean="0">
                <a:solidFill>
                  <a:schemeClr val="bg2">
                    <a:lumMod val="50000"/>
                  </a:schemeClr>
                </a:solidFill>
              </a:rPr>
              <a:t>procurements</a:t>
            </a:r>
            <a:r>
              <a:rPr lang="it-IT" sz="2700" dirty="0" smtClean="0">
                <a:solidFill>
                  <a:schemeClr val="bg2">
                    <a:lumMod val="50000"/>
                  </a:schemeClr>
                </a:solidFill>
              </a:rPr>
              <a:t> </a:t>
            </a:r>
            <a:r>
              <a:rPr lang="it-IT" sz="1800" dirty="0" smtClean="0">
                <a:solidFill>
                  <a:schemeClr val="bg2">
                    <a:lumMod val="50000"/>
                  </a:schemeClr>
                </a:solidFill>
              </a:rPr>
              <a:t>(3/3)</a:t>
            </a:r>
            <a:endParaRPr lang="it-IT" sz="1800" dirty="0">
              <a:solidFill>
                <a:schemeClr val="bg2">
                  <a:lumMod val="50000"/>
                </a:schemeClr>
              </a:solidFill>
            </a:endParaRPr>
          </a:p>
        </p:txBody>
      </p:sp>
    </p:spTree>
    <p:extLst>
      <p:ext uri="{BB962C8B-B14F-4D97-AF65-F5344CB8AC3E}">
        <p14:creationId xmlns:p14="http://schemas.microsoft.com/office/powerpoint/2010/main" val="856934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R</a:t>
            </a:r>
            <a:r>
              <a:rPr lang="en-US" sz="2700" dirty="0" err="1" smtClean="0">
                <a:solidFill>
                  <a:schemeClr val="bg2">
                    <a:lumMod val="50000"/>
                  </a:schemeClr>
                </a:solidFill>
              </a:rPr>
              <a:t>eduction</a:t>
            </a:r>
            <a:r>
              <a:rPr lang="en-US" sz="2700" dirty="0" smtClean="0">
                <a:solidFill>
                  <a:schemeClr val="bg2">
                    <a:lumMod val="50000"/>
                  </a:schemeClr>
                </a:solidFill>
              </a:rPr>
              <a:t> </a:t>
            </a:r>
            <a:r>
              <a:rPr lang="en-US" sz="2700" dirty="0">
                <a:solidFill>
                  <a:schemeClr val="bg2">
                    <a:lumMod val="50000"/>
                  </a:schemeClr>
                </a:solidFill>
              </a:rPr>
              <a:t>in the risk of failure in large scale </a:t>
            </a:r>
            <a:r>
              <a:rPr lang="en-US" sz="2700" dirty="0" smtClean="0">
                <a:solidFill>
                  <a:schemeClr val="bg2">
                    <a:lumMod val="50000"/>
                  </a:schemeClr>
                </a:solidFill>
              </a:rPr>
              <a:t>             follow-up </a:t>
            </a:r>
            <a:r>
              <a:rPr lang="en-US" sz="2700" dirty="0">
                <a:solidFill>
                  <a:schemeClr val="bg2">
                    <a:lumMod val="50000"/>
                  </a:schemeClr>
                </a:solidFill>
              </a:rPr>
              <a:t>PPI </a:t>
            </a:r>
            <a:r>
              <a:rPr lang="en-US" sz="2700" dirty="0" smtClean="0">
                <a:solidFill>
                  <a:schemeClr val="bg2">
                    <a:lumMod val="50000"/>
                  </a:schemeClr>
                </a:solidFill>
              </a:rPr>
              <a:t>procurements</a:t>
            </a:r>
            <a:endParaRPr lang="it-IT" sz="2700" dirty="0">
              <a:solidFill>
                <a:schemeClr val="bg2">
                  <a:lumMod val="50000"/>
                </a:schemeClr>
              </a:solidFill>
            </a:endParaRPr>
          </a:p>
        </p:txBody>
      </p:sp>
      <p:sp>
        <p:nvSpPr>
          <p:cNvPr id="8" name="Rettangolo 7"/>
          <p:cNvSpPr/>
          <p:nvPr/>
        </p:nvSpPr>
        <p:spPr>
          <a:xfrm>
            <a:off x="3131840" y="1268760"/>
            <a:ext cx="5760640" cy="5447645"/>
          </a:xfrm>
          <a:prstGeom prst="rect">
            <a:avLst/>
          </a:prstGeom>
        </p:spPr>
        <p:txBody>
          <a:bodyPr wrap="square">
            <a:spAutoFit/>
          </a:bodyPr>
          <a:lstStyle/>
          <a:p>
            <a:pPr algn="just"/>
            <a:r>
              <a:rPr lang="en-US" sz="2400" dirty="0" smtClean="0">
                <a:solidFill>
                  <a:srgbClr val="002060"/>
                </a:solidFill>
              </a:rPr>
              <a:t>The </a:t>
            </a:r>
            <a:r>
              <a:rPr lang="en-US" sz="2400" dirty="0">
                <a:solidFill>
                  <a:srgbClr val="002060"/>
                </a:solidFill>
              </a:rPr>
              <a:t>estimates reveal a positive association between PCP and the decline in the risk of failure of follow-up PPI. </a:t>
            </a:r>
            <a:endParaRPr lang="en-US" sz="2400" dirty="0" smtClean="0">
              <a:solidFill>
                <a:srgbClr val="002060"/>
              </a:solidFill>
            </a:endParaRPr>
          </a:p>
          <a:p>
            <a:pPr algn="just"/>
            <a:endParaRPr lang="en-US" sz="1000" dirty="0">
              <a:solidFill>
                <a:srgbClr val="002060"/>
              </a:solidFill>
            </a:endParaRPr>
          </a:p>
          <a:p>
            <a:pPr algn="just"/>
            <a:r>
              <a:rPr lang="en-US" sz="2400" dirty="0" smtClean="0">
                <a:solidFill>
                  <a:srgbClr val="002060"/>
                </a:solidFill>
              </a:rPr>
              <a:t>PCP </a:t>
            </a:r>
            <a:r>
              <a:rPr lang="en-US" sz="2400" dirty="0">
                <a:solidFill>
                  <a:srgbClr val="002060"/>
                </a:solidFill>
              </a:rPr>
              <a:t>enables procurers to de-risk large follow-up deployment contracts by first comparing the pros and cons of competing solution approaches from different suppliers</a:t>
            </a:r>
            <a:r>
              <a:rPr lang="en-US" sz="2400" i="1" dirty="0" smtClean="0">
                <a:solidFill>
                  <a:srgbClr val="002060"/>
                </a:solidFill>
              </a:rPr>
              <a:t>.</a:t>
            </a:r>
          </a:p>
          <a:p>
            <a:pPr algn="just"/>
            <a:endParaRPr lang="en-GB" sz="1000" dirty="0" smtClean="0">
              <a:solidFill>
                <a:srgbClr val="002060"/>
              </a:solidFill>
            </a:endParaRPr>
          </a:p>
          <a:p>
            <a:pPr algn="just"/>
            <a:r>
              <a:rPr lang="en-GB" sz="2400" dirty="0" smtClean="0">
                <a:solidFill>
                  <a:srgbClr val="002060"/>
                </a:solidFill>
              </a:rPr>
              <a:t>There </a:t>
            </a:r>
            <a:r>
              <a:rPr lang="en-GB" sz="2400" dirty="0">
                <a:solidFill>
                  <a:srgbClr val="002060"/>
                </a:solidFill>
              </a:rPr>
              <a:t>are a number of risk reduction techniques used in PCP: </a:t>
            </a:r>
            <a:r>
              <a:rPr lang="en-GB" sz="1400" dirty="0">
                <a:solidFill>
                  <a:srgbClr val="002060"/>
                </a:solidFill>
              </a:rPr>
              <a:t>(1) splitting the R&amp;D (PCP) off from </a:t>
            </a:r>
            <a:r>
              <a:rPr lang="en-US" sz="1400" dirty="0">
                <a:solidFill>
                  <a:srgbClr val="002060"/>
                </a:solidFill>
              </a:rPr>
              <a:t>contracting</a:t>
            </a:r>
            <a:r>
              <a:rPr lang="en-GB" sz="1400" dirty="0">
                <a:solidFill>
                  <a:srgbClr val="002060"/>
                </a:solidFill>
              </a:rPr>
              <a:t> for large scale deployment (PPI), (2) comparing/learning from several alternative solutions approaches in parallel before fixing the requirements/tender specs for deployment, (3) splitting the R&amp;D in phases with evaluations after each PCP phase that stops further investment in non-viable solution approaches, (4) sharing the benefits/risks of commercialization/IPRs with the </a:t>
            </a:r>
            <a:r>
              <a:rPr lang="en-GB" sz="1400" dirty="0" smtClean="0">
                <a:solidFill>
                  <a:srgbClr val="002060"/>
                </a:solidFill>
              </a:rPr>
              <a:t>suppliers (5</a:t>
            </a:r>
            <a:r>
              <a:rPr lang="en-GB" sz="1400" dirty="0">
                <a:solidFill>
                  <a:srgbClr val="002060"/>
                </a:solidFill>
              </a:rPr>
              <a:t>) reducing the perceived risks to buy from SMEs (6) encouraging the development of open interoperable solutions.  </a:t>
            </a:r>
            <a:endParaRPr lang="it-IT" sz="1400" dirty="0">
              <a:solidFill>
                <a:srgbClr val="00206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705720"/>
            <a:ext cx="2413000" cy="1803400"/>
          </a:xfrm>
          <a:prstGeom prst="rect">
            <a:avLst/>
          </a:prstGeom>
        </p:spPr>
      </p:pic>
    </p:spTree>
    <p:extLst>
      <p:ext uri="{BB962C8B-B14F-4D97-AF65-F5344CB8AC3E}">
        <p14:creationId xmlns:p14="http://schemas.microsoft.com/office/powerpoint/2010/main" val="123340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pPr lvl="0"/>
            <a:r>
              <a:rPr lang="en-GB" sz="2700" dirty="0" smtClean="0">
                <a:solidFill>
                  <a:schemeClr val="bg2">
                    <a:lumMod val="50000"/>
                  </a:schemeClr>
                </a:solidFill>
              </a:rPr>
              <a:t>I</a:t>
            </a:r>
            <a:r>
              <a:rPr lang="en-US" sz="2700" dirty="0" err="1" smtClean="0">
                <a:solidFill>
                  <a:schemeClr val="bg2">
                    <a:lumMod val="50000"/>
                  </a:schemeClr>
                </a:solidFill>
              </a:rPr>
              <a:t>ncrease</a:t>
            </a:r>
            <a:r>
              <a:rPr lang="en-US" sz="2700" dirty="0" smtClean="0">
                <a:solidFill>
                  <a:schemeClr val="bg2">
                    <a:lumMod val="50000"/>
                  </a:schemeClr>
                </a:solidFill>
              </a:rPr>
              <a:t> </a:t>
            </a:r>
            <a:r>
              <a:rPr lang="en-US" sz="2700" dirty="0">
                <a:solidFill>
                  <a:schemeClr val="bg2">
                    <a:lumMod val="50000"/>
                  </a:schemeClr>
                </a:solidFill>
              </a:rPr>
              <a:t>in the efficiency/intensity of R&amp;D expenditures by </a:t>
            </a:r>
            <a:r>
              <a:rPr lang="en-US" sz="2700" dirty="0" smtClean="0">
                <a:solidFill>
                  <a:schemeClr val="bg2">
                    <a:lumMod val="50000"/>
                  </a:schemeClr>
                </a:solidFill>
              </a:rPr>
              <a:t>firms</a:t>
            </a:r>
            <a:endParaRPr lang="it-IT" sz="2700" dirty="0">
              <a:solidFill>
                <a:schemeClr val="bg2">
                  <a:lumMod val="50000"/>
                </a:schemeClr>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1"/>
            <a:ext cx="2317811" cy="3456384"/>
          </a:xfrm>
          <a:prstGeom prst="rect">
            <a:avLst/>
          </a:prstGeom>
        </p:spPr>
      </p:pic>
      <p:sp>
        <p:nvSpPr>
          <p:cNvPr id="8" name="Rettangolo 7"/>
          <p:cNvSpPr/>
          <p:nvPr/>
        </p:nvSpPr>
        <p:spPr>
          <a:xfrm>
            <a:off x="3131840" y="2172920"/>
            <a:ext cx="5400600" cy="3416320"/>
          </a:xfrm>
          <a:prstGeom prst="rect">
            <a:avLst/>
          </a:prstGeom>
        </p:spPr>
        <p:txBody>
          <a:bodyPr wrap="square">
            <a:spAutoFit/>
          </a:bodyPr>
          <a:lstStyle/>
          <a:p>
            <a:pPr lvl="0" algn="just"/>
            <a:r>
              <a:rPr lang="en-US" sz="2400" dirty="0" smtClean="0">
                <a:solidFill>
                  <a:srgbClr val="002060"/>
                </a:solidFill>
              </a:rPr>
              <a:t>There </a:t>
            </a:r>
            <a:r>
              <a:rPr lang="en-US" sz="2400" dirty="0">
                <a:solidFill>
                  <a:srgbClr val="002060"/>
                </a:solidFill>
              </a:rPr>
              <a:t>is a positive effect of PCP on increased R&amp;D expenditure by participating firms after the PCP tender</a:t>
            </a:r>
            <a:r>
              <a:rPr lang="en-US" sz="2400" dirty="0" smtClean="0">
                <a:solidFill>
                  <a:srgbClr val="002060"/>
                </a:solidFill>
              </a:rPr>
              <a:t>.</a:t>
            </a:r>
          </a:p>
          <a:p>
            <a:pPr lvl="0" algn="just"/>
            <a:endParaRPr lang="en-US" sz="2400" dirty="0" smtClean="0">
              <a:solidFill>
                <a:srgbClr val="002060"/>
              </a:solidFill>
            </a:endParaRPr>
          </a:p>
          <a:p>
            <a:pPr lvl="0" algn="just"/>
            <a:r>
              <a:rPr lang="en-US" sz="2400" dirty="0" smtClean="0">
                <a:solidFill>
                  <a:srgbClr val="002060"/>
                </a:solidFill>
              </a:rPr>
              <a:t>The </a:t>
            </a:r>
            <a:r>
              <a:rPr lang="en-US" sz="2400" dirty="0">
                <a:solidFill>
                  <a:srgbClr val="002060"/>
                </a:solidFill>
              </a:rPr>
              <a:t>study was not able to detect whether the company would have started the project absent the PCP procurement. </a:t>
            </a:r>
            <a:endParaRPr lang="it-IT" sz="2400" dirty="0">
              <a:solidFill>
                <a:srgbClr val="002060"/>
              </a:solidFill>
            </a:endParaRPr>
          </a:p>
          <a:p>
            <a:pPr algn="just"/>
            <a:r>
              <a:rPr lang="it-IT" sz="2400" dirty="0">
                <a:solidFill>
                  <a:srgbClr val="002060"/>
                </a:solidFill>
              </a:rPr>
              <a:t/>
            </a:r>
            <a:br>
              <a:rPr lang="it-IT" sz="2400" dirty="0">
                <a:solidFill>
                  <a:srgbClr val="002060"/>
                </a:solidFill>
              </a:rPr>
            </a:br>
            <a:endParaRPr lang="it-IT" sz="2400" dirty="0">
              <a:solidFill>
                <a:srgbClr val="002060"/>
              </a:solidFill>
            </a:endParaRPr>
          </a:p>
        </p:txBody>
      </p:sp>
    </p:spTree>
    <p:extLst>
      <p:ext uri="{BB962C8B-B14F-4D97-AF65-F5344CB8AC3E}">
        <p14:creationId xmlns:p14="http://schemas.microsoft.com/office/powerpoint/2010/main" val="4211219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321256"/>
            <a:ext cx="8640960" cy="5632311"/>
          </a:xfrm>
          <a:prstGeom prst="rect">
            <a:avLst/>
          </a:prstGeom>
        </p:spPr>
        <p:txBody>
          <a:bodyPr wrap="square">
            <a:spAutoFit/>
          </a:bodyPr>
          <a:lstStyle/>
          <a:p>
            <a:pPr marL="285750" indent="-285750" algn="just">
              <a:buFont typeface="Arial" panose="020B0604020202020204" pitchFamily="34" charset="0"/>
              <a:buChar char="•"/>
            </a:pPr>
            <a:r>
              <a:rPr lang="en-US" b="1" dirty="0" err="1" smtClean="0">
                <a:solidFill>
                  <a:srgbClr val="002060"/>
                </a:solidFill>
              </a:rPr>
              <a:t>Guerzoni</a:t>
            </a:r>
            <a:r>
              <a:rPr lang="en-US" b="1" dirty="0" smtClean="0">
                <a:solidFill>
                  <a:srgbClr val="002060"/>
                </a:solidFill>
              </a:rPr>
              <a:t> </a:t>
            </a:r>
            <a:r>
              <a:rPr lang="en-US" b="1" dirty="0">
                <a:solidFill>
                  <a:srgbClr val="002060"/>
                </a:solidFill>
              </a:rPr>
              <a:t>e </a:t>
            </a:r>
            <a:r>
              <a:rPr lang="en-US" b="1" dirty="0" err="1">
                <a:solidFill>
                  <a:srgbClr val="002060"/>
                </a:solidFill>
              </a:rPr>
              <a:t>Raiteri</a:t>
            </a:r>
            <a:r>
              <a:rPr lang="en-US" b="1" dirty="0">
                <a:solidFill>
                  <a:srgbClr val="002060"/>
                </a:solidFill>
              </a:rPr>
              <a:t> (</a:t>
            </a:r>
            <a:r>
              <a:rPr lang="en-US" b="1" dirty="0" smtClean="0">
                <a:solidFill>
                  <a:srgbClr val="002060"/>
                </a:solidFill>
              </a:rPr>
              <a:t>2012)</a:t>
            </a:r>
            <a:r>
              <a:rPr lang="en-US" b="1" i="1" dirty="0">
                <a:solidFill>
                  <a:srgbClr val="002060"/>
                </a:solidFill>
              </a:rPr>
              <a:t> </a:t>
            </a:r>
            <a:r>
              <a:rPr lang="en-US" dirty="0" smtClean="0">
                <a:solidFill>
                  <a:srgbClr val="002060"/>
                </a:solidFill>
              </a:rPr>
              <a:t>studied </a:t>
            </a:r>
            <a:r>
              <a:rPr lang="en-US" dirty="0">
                <a:solidFill>
                  <a:srgbClr val="002060"/>
                </a:solidFill>
              </a:rPr>
              <a:t>the impact of innovation procurement and R&amp;D subsidies on firms’ private R&amp;D investments and innovative output. </a:t>
            </a:r>
            <a:r>
              <a:rPr lang="it-IT" dirty="0" err="1" smtClean="0">
                <a:solidFill>
                  <a:srgbClr val="002060"/>
                </a:solidFill>
              </a:rPr>
              <a:t>They</a:t>
            </a:r>
            <a:r>
              <a:rPr lang="it-IT" dirty="0" smtClean="0">
                <a:solidFill>
                  <a:srgbClr val="002060"/>
                </a:solidFill>
              </a:rPr>
              <a:t> </a:t>
            </a:r>
            <a:r>
              <a:rPr lang="it-IT" dirty="0" err="1" smtClean="0">
                <a:solidFill>
                  <a:srgbClr val="002060"/>
                </a:solidFill>
              </a:rPr>
              <a:t>found</a:t>
            </a:r>
            <a:r>
              <a:rPr lang="it-IT" dirty="0" smtClean="0">
                <a:solidFill>
                  <a:srgbClr val="002060"/>
                </a:solidFill>
              </a:rPr>
              <a:t> </a:t>
            </a:r>
            <a:r>
              <a:rPr lang="it-IT" dirty="0" err="1" smtClean="0">
                <a:solidFill>
                  <a:srgbClr val="002060"/>
                </a:solidFill>
              </a:rPr>
              <a:t>that</a:t>
            </a:r>
            <a:r>
              <a:rPr lang="it-IT" dirty="0" smtClean="0">
                <a:solidFill>
                  <a:srgbClr val="002060"/>
                </a:solidFill>
              </a:rPr>
              <a:t> t</a:t>
            </a:r>
            <a:r>
              <a:rPr lang="en-GB" dirty="0" smtClean="0">
                <a:solidFill>
                  <a:srgbClr val="002060"/>
                </a:solidFill>
              </a:rPr>
              <a:t>here </a:t>
            </a:r>
            <a:r>
              <a:rPr lang="en-GB" dirty="0">
                <a:solidFill>
                  <a:srgbClr val="002060"/>
                </a:solidFill>
              </a:rPr>
              <a:t>is a </a:t>
            </a:r>
            <a:r>
              <a:rPr lang="en-GB" b="1" dirty="0">
                <a:solidFill>
                  <a:srgbClr val="002060"/>
                </a:solidFill>
              </a:rPr>
              <a:t>positive and significant impact of innovation procurement on private expenditure on R&amp;D: 12 percent more firms have increased their R&amp;D expenditure in the treated group than in the control group. </a:t>
            </a:r>
            <a:r>
              <a:rPr lang="en-GB" dirty="0">
                <a:solidFill>
                  <a:srgbClr val="002060"/>
                </a:solidFill>
              </a:rPr>
              <a:t>Instead, R&amp;D subsidies incentivise only small amounts of additional firms’ private expenses in R&amp;D. </a:t>
            </a:r>
            <a:r>
              <a:rPr lang="en-GB" dirty="0" smtClean="0">
                <a:solidFill>
                  <a:srgbClr val="002060"/>
                </a:solidFill>
              </a:rPr>
              <a:t>There </a:t>
            </a:r>
            <a:r>
              <a:rPr lang="en-GB" dirty="0">
                <a:solidFill>
                  <a:srgbClr val="002060"/>
                </a:solidFill>
              </a:rPr>
              <a:t>is also a </a:t>
            </a:r>
            <a:r>
              <a:rPr lang="en-GB" b="1" dirty="0">
                <a:solidFill>
                  <a:srgbClr val="002060"/>
                </a:solidFill>
              </a:rPr>
              <a:t>positive significant effect of innovation procurement on firm innovativeness: 9.3 percent more firms in the treated group than in the control group report that most of their sales are coming from innovative product or service</a:t>
            </a:r>
            <a:r>
              <a:rPr lang="en-GB" dirty="0">
                <a:solidFill>
                  <a:srgbClr val="002060"/>
                </a:solidFill>
              </a:rPr>
              <a:t>. </a:t>
            </a:r>
            <a:r>
              <a:rPr lang="en-GB" dirty="0" smtClean="0">
                <a:solidFill>
                  <a:srgbClr val="002060"/>
                </a:solidFill>
              </a:rPr>
              <a:t>Furthermore</a:t>
            </a:r>
            <a:r>
              <a:rPr lang="en-GB" dirty="0">
                <a:solidFill>
                  <a:srgbClr val="002060"/>
                </a:solidFill>
              </a:rPr>
              <a:t>, when they</a:t>
            </a:r>
            <a:r>
              <a:rPr lang="en-US" dirty="0">
                <a:solidFill>
                  <a:srgbClr val="002060"/>
                </a:solidFill>
              </a:rPr>
              <a:t> isolate the effect of each policy, the impact of R&amp;D subsidies on private R&amp;D investment is no longer significant. The impact of innovation procurement on private R&amp;D investment remains significant. </a:t>
            </a:r>
            <a:endParaRPr lang="it-IT" dirty="0">
              <a:solidFill>
                <a:srgbClr val="002060"/>
              </a:solidFill>
            </a:endParaRPr>
          </a:p>
          <a:p>
            <a:pPr marL="285750" indent="-285750" algn="just">
              <a:buFont typeface="Arial" panose="020B0604020202020204" pitchFamily="34" charset="0"/>
              <a:buChar char="•"/>
            </a:pPr>
            <a:endParaRPr lang="en-GB" dirty="0" smtClean="0">
              <a:solidFill>
                <a:srgbClr val="002060"/>
              </a:solidFill>
            </a:endParaRPr>
          </a:p>
          <a:p>
            <a:pPr marL="285750" indent="-285750" algn="just">
              <a:buFont typeface="Arial" panose="020B0604020202020204" pitchFamily="34" charset="0"/>
              <a:buChar char="•"/>
            </a:pPr>
            <a:r>
              <a:rPr lang="en-GB" dirty="0" smtClean="0">
                <a:solidFill>
                  <a:srgbClr val="002060"/>
                </a:solidFill>
              </a:rPr>
              <a:t>The </a:t>
            </a:r>
            <a:r>
              <a:rPr lang="en-GB" dirty="0">
                <a:solidFill>
                  <a:srgbClr val="002060"/>
                </a:solidFill>
              </a:rPr>
              <a:t>possibility that R&amp;D subsidies mainly substitute (“crowd out”) private funds is an issue that has been largely analysed by the economic literature. We recall </a:t>
            </a:r>
            <a:r>
              <a:rPr lang="en-GB" b="1" dirty="0">
                <a:solidFill>
                  <a:srgbClr val="002060"/>
                </a:solidFill>
              </a:rPr>
              <a:t>David et al. (2000)</a:t>
            </a:r>
            <a:r>
              <a:rPr lang="en-GB" dirty="0">
                <a:solidFill>
                  <a:srgbClr val="002060"/>
                </a:solidFill>
              </a:rPr>
              <a:t> who review 35 years of econometric evidence on the impact of public R&amp;D on private R&amp;D. </a:t>
            </a:r>
            <a:r>
              <a:rPr lang="en-GB" b="1" dirty="0">
                <a:solidFill>
                  <a:srgbClr val="002060"/>
                </a:solidFill>
              </a:rPr>
              <a:t>They find that 1/3 of studies report public R&amp;D funding are substitute for private R&amp;D funding:</a:t>
            </a:r>
            <a:r>
              <a:rPr lang="en-GB" dirty="0">
                <a:solidFill>
                  <a:srgbClr val="002060"/>
                </a:solidFill>
              </a:rPr>
              <a:t> 5/6 of studies based on data of countries other than US report overall complementarity, while only 4/7 of studies based on US data report complementarity. </a:t>
            </a:r>
            <a:endParaRPr lang="it-IT" dirty="0">
              <a:solidFill>
                <a:srgbClr val="002060"/>
              </a:solidFill>
            </a:endParaRPr>
          </a:p>
        </p:txBody>
      </p:sp>
      <p:sp>
        <p:nvSpPr>
          <p:cNvPr id="6" name="Titolo 1"/>
          <p:cNvSpPr>
            <a:spLocks noGrp="1"/>
          </p:cNvSpPr>
          <p:nvPr>
            <p:ph type="title"/>
          </p:nvPr>
        </p:nvSpPr>
        <p:spPr>
          <a:xfrm>
            <a:off x="457200" y="116632"/>
            <a:ext cx="8229600" cy="1143000"/>
          </a:xfrm>
        </p:spPr>
        <p:txBody>
          <a:bodyPr>
            <a:normAutofit/>
          </a:bodyPr>
          <a:lstStyle/>
          <a:p>
            <a:r>
              <a:rPr lang="it-IT" sz="2700" dirty="0" smtClean="0">
                <a:solidFill>
                  <a:schemeClr val="bg2">
                    <a:lumMod val="50000"/>
                  </a:schemeClr>
                </a:solidFill>
              </a:rPr>
              <a:t>The </a:t>
            </a:r>
            <a:r>
              <a:rPr lang="it-IT" sz="2700" dirty="0" err="1" smtClean="0">
                <a:solidFill>
                  <a:schemeClr val="bg2">
                    <a:lumMod val="50000"/>
                  </a:schemeClr>
                </a:solidFill>
              </a:rPr>
              <a:t>literature</a:t>
            </a:r>
            <a:r>
              <a:rPr lang="it-IT" sz="2700" dirty="0" smtClean="0">
                <a:solidFill>
                  <a:schemeClr val="bg2">
                    <a:lumMod val="50000"/>
                  </a:schemeClr>
                </a:solidFill>
              </a:rPr>
              <a:t> on </a:t>
            </a:r>
            <a:r>
              <a:rPr lang="en-US" sz="2700" dirty="0" smtClean="0">
                <a:solidFill>
                  <a:schemeClr val="bg2">
                    <a:lumMod val="50000"/>
                  </a:schemeClr>
                </a:solidFill>
              </a:rPr>
              <a:t>impacts of </a:t>
            </a:r>
            <a:r>
              <a:rPr lang="en-US" sz="2700" dirty="0">
                <a:solidFill>
                  <a:schemeClr val="bg2">
                    <a:lumMod val="50000"/>
                  </a:schemeClr>
                </a:solidFill>
              </a:rPr>
              <a:t>innovation procurement on R&amp;D expenditure and sales results of </a:t>
            </a:r>
            <a:r>
              <a:rPr lang="en-US" sz="2700" dirty="0">
                <a:solidFill>
                  <a:schemeClr val="bg2">
                    <a:lumMod val="50000"/>
                  </a:schemeClr>
                </a:solidFill>
              </a:rPr>
              <a:t>firms</a:t>
            </a:r>
            <a:endParaRPr lang="it-IT" sz="2700" dirty="0">
              <a:solidFill>
                <a:schemeClr val="bg2">
                  <a:lumMod val="50000"/>
                </a:schemeClr>
              </a:solidFill>
            </a:endParaRPr>
          </a:p>
        </p:txBody>
      </p:sp>
    </p:spTree>
    <p:extLst>
      <p:ext uri="{BB962C8B-B14F-4D97-AF65-F5344CB8AC3E}">
        <p14:creationId xmlns:p14="http://schemas.microsoft.com/office/powerpoint/2010/main" val="408987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Objectives</a:t>
            </a:r>
            <a:endParaRPr lang="it-IT" sz="2700" dirty="0">
              <a:solidFill>
                <a:schemeClr val="bg2">
                  <a:lumMod val="50000"/>
                </a:schemeClr>
              </a:solidFill>
            </a:endParaRPr>
          </a:p>
        </p:txBody>
      </p:sp>
      <p:sp>
        <p:nvSpPr>
          <p:cNvPr id="6" name="Rettangolo 5"/>
          <p:cNvSpPr/>
          <p:nvPr/>
        </p:nvSpPr>
        <p:spPr>
          <a:xfrm>
            <a:off x="251520" y="1249989"/>
            <a:ext cx="8640960" cy="4339650"/>
          </a:xfrm>
          <a:prstGeom prst="rect">
            <a:avLst/>
          </a:prstGeom>
        </p:spPr>
        <p:txBody>
          <a:bodyPr wrap="square">
            <a:spAutoFit/>
          </a:bodyPr>
          <a:lstStyle/>
          <a:p>
            <a:pPr marL="342900" indent="-342900" algn="just">
              <a:buFont typeface="Arial" panose="020B0604020202020204" pitchFamily="34" charset="0"/>
              <a:buChar char="•"/>
            </a:pPr>
            <a:r>
              <a:rPr lang="en-US" sz="2100" dirty="0" smtClean="0">
                <a:solidFill>
                  <a:srgbClr val="002060"/>
                </a:solidFill>
              </a:rPr>
              <a:t>Quantify the </a:t>
            </a:r>
            <a:r>
              <a:rPr lang="en-US" sz="2100" b="1" dirty="0">
                <a:solidFill>
                  <a:srgbClr val="002060"/>
                </a:solidFill>
              </a:rPr>
              <a:t>economic impact </a:t>
            </a:r>
            <a:r>
              <a:rPr lang="en-US" sz="2100" dirty="0">
                <a:solidFill>
                  <a:srgbClr val="002060"/>
                </a:solidFill>
              </a:rPr>
              <a:t>of pre-commercial procurement (PCP) in Europe, </a:t>
            </a:r>
            <a:r>
              <a:rPr lang="en-US" sz="2100" b="1" dirty="0" smtClean="0">
                <a:solidFill>
                  <a:srgbClr val="002060"/>
                </a:solidFill>
              </a:rPr>
              <a:t>compared</a:t>
            </a:r>
            <a:r>
              <a:rPr lang="en-US" sz="2100" dirty="0" smtClean="0">
                <a:solidFill>
                  <a:srgbClr val="002060"/>
                </a:solidFill>
              </a:rPr>
              <a:t> to other procurement approaches, based </a:t>
            </a:r>
            <a:r>
              <a:rPr lang="en-US" sz="2100" dirty="0">
                <a:solidFill>
                  <a:srgbClr val="002060"/>
                </a:solidFill>
              </a:rPr>
              <a:t>on detailed information from public procurers and awardees collected through </a:t>
            </a:r>
            <a:r>
              <a:rPr lang="en-US" sz="2100" dirty="0" smtClean="0">
                <a:solidFill>
                  <a:srgbClr val="002060"/>
                </a:solidFill>
              </a:rPr>
              <a:t>questionnaires </a:t>
            </a:r>
          </a:p>
          <a:p>
            <a:pPr algn="just"/>
            <a:r>
              <a:rPr lang="en-US" sz="2100" dirty="0">
                <a:solidFill>
                  <a:srgbClr val="002060"/>
                </a:solidFill>
              </a:rPr>
              <a:t>	</a:t>
            </a:r>
            <a:r>
              <a:rPr lang="en-US" sz="2100" i="1" dirty="0" smtClean="0">
                <a:solidFill>
                  <a:srgbClr val="002060"/>
                </a:solidFill>
              </a:rPr>
              <a:t>&gt;&gt; </a:t>
            </a:r>
            <a:r>
              <a:rPr lang="en-US" sz="2100" i="1" dirty="0">
                <a:solidFill>
                  <a:srgbClr val="002060"/>
                </a:solidFill>
              </a:rPr>
              <a:t>analyze whether and how much the impacts observed in </a:t>
            </a:r>
            <a:r>
              <a:rPr lang="en-US" sz="2100" i="1" dirty="0" smtClean="0">
                <a:solidFill>
                  <a:srgbClr val="002060"/>
                </a:solidFill>
              </a:rPr>
              <a:t>	PCPs 	(panel </a:t>
            </a:r>
            <a:r>
              <a:rPr lang="en-US" sz="2100" i="1" dirty="0">
                <a:solidFill>
                  <a:srgbClr val="002060"/>
                </a:solidFill>
              </a:rPr>
              <a:t>1) differ from the impacts observed in the  </a:t>
            </a:r>
            <a:r>
              <a:rPr lang="en-US" sz="2100" i="1" dirty="0" smtClean="0">
                <a:solidFill>
                  <a:srgbClr val="002060"/>
                </a:solidFill>
              </a:rPr>
              <a:t>panels </a:t>
            </a:r>
            <a:r>
              <a:rPr lang="en-US" sz="2100" i="1" dirty="0">
                <a:solidFill>
                  <a:srgbClr val="002060"/>
                </a:solidFill>
              </a:rPr>
              <a:t>2 </a:t>
            </a:r>
            <a:r>
              <a:rPr lang="en-US" sz="2100" i="1" dirty="0" smtClean="0">
                <a:solidFill>
                  <a:srgbClr val="002060"/>
                </a:solidFill>
              </a:rPr>
              <a:t>	(R&amp;D 	services contracts) and </a:t>
            </a:r>
            <a:r>
              <a:rPr lang="en-US" sz="2100" i="1" dirty="0">
                <a:solidFill>
                  <a:srgbClr val="002060"/>
                </a:solidFill>
              </a:rPr>
              <a:t>3 (mixed R&amp;D services </a:t>
            </a:r>
            <a:r>
              <a:rPr lang="en-US" sz="2100" i="1" dirty="0" smtClean="0">
                <a:solidFill>
                  <a:srgbClr val="002060"/>
                </a:solidFill>
              </a:rPr>
              <a:t>and </a:t>
            </a:r>
            <a:r>
              <a:rPr lang="en-US" sz="2100" i="1" dirty="0">
                <a:solidFill>
                  <a:srgbClr val="002060"/>
                </a:solidFill>
              </a:rPr>
              <a:t>supply </a:t>
            </a:r>
            <a:r>
              <a:rPr lang="en-US" sz="2100" i="1" dirty="0" smtClean="0">
                <a:solidFill>
                  <a:srgbClr val="002060"/>
                </a:solidFill>
              </a:rPr>
              <a:t>	contracts)  of the </a:t>
            </a:r>
            <a:r>
              <a:rPr lang="en-US" sz="2100" i="1" dirty="0">
                <a:solidFill>
                  <a:srgbClr val="002060"/>
                </a:solidFill>
              </a:rPr>
              <a:t>control group of procurements</a:t>
            </a:r>
          </a:p>
          <a:p>
            <a:pPr marL="342900" indent="-342900">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solidFill>
                  <a:srgbClr val="002060"/>
                </a:solidFill>
              </a:rPr>
              <a:t>Provide a series of </a:t>
            </a:r>
            <a:r>
              <a:rPr lang="en-US" sz="2100" b="1" dirty="0" smtClean="0">
                <a:solidFill>
                  <a:srgbClr val="002060"/>
                </a:solidFill>
              </a:rPr>
              <a:t>recommendations </a:t>
            </a:r>
            <a:r>
              <a:rPr lang="en-US" sz="2100" dirty="0" smtClean="0">
                <a:solidFill>
                  <a:srgbClr val="002060"/>
                </a:solidFill>
              </a:rPr>
              <a:t>for </a:t>
            </a:r>
            <a:r>
              <a:rPr lang="en-US" sz="2100" dirty="0">
                <a:solidFill>
                  <a:srgbClr val="002060"/>
                </a:solidFill>
              </a:rPr>
              <a:t>new actions to be undertaken at EU level and at national level to encourage the use of PCP and improve the link with potential follow-up public procurement of innovation (PPI).</a:t>
            </a:r>
            <a:endParaRPr lang="it-IT" sz="2100" dirty="0">
              <a:solidFill>
                <a:srgbClr val="002060"/>
              </a:solidFill>
            </a:endParaRPr>
          </a:p>
          <a:p>
            <a:endParaRPr lang="it-IT" sz="2400" dirty="0">
              <a:solidFill>
                <a:schemeClr val="tx2"/>
              </a:solidFill>
              <a:latin typeface="+mj-lt"/>
              <a:ea typeface="+mj-ea"/>
              <a:cs typeface="+mj-cs"/>
            </a:endParaRPr>
          </a:p>
        </p:txBody>
      </p:sp>
    </p:spTree>
    <p:extLst>
      <p:ext uri="{BB962C8B-B14F-4D97-AF65-F5344CB8AC3E}">
        <p14:creationId xmlns:p14="http://schemas.microsoft.com/office/powerpoint/2010/main" val="980738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r>
              <a:rPr lang="en-US" sz="2700" dirty="0">
                <a:solidFill>
                  <a:schemeClr val="bg2">
                    <a:lumMod val="50000"/>
                  </a:schemeClr>
                </a:solidFill>
              </a:rPr>
              <a:t>Speeding up time-to-market for firms and facilitating the access of SMEs to the procurement </a:t>
            </a:r>
            <a:r>
              <a:rPr lang="en-US" sz="2700" dirty="0" smtClean="0">
                <a:solidFill>
                  <a:schemeClr val="bg2">
                    <a:lumMod val="50000"/>
                  </a:schemeClr>
                </a:solidFill>
              </a:rPr>
              <a:t>market</a:t>
            </a:r>
            <a:endParaRPr lang="it-IT" sz="2700" dirty="0">
              <a:solidFill>
                <a:schemeClr val="bg2">
                  <a:lumMod val="50000"/>
                </a:schemeClr>
              </a:solidFill>
            </a:endParaRPr>
          </a:p>
        </p:txBody>
      </p:sp>
      <p:sp>
        <p:nvSpPr>
          <p:cNvPr id="8" name="Rettangolo 7"/>
          <p:cNvSpPr/>
          <p:nvPr/>
        </p:nvSpPr>
        <p:spPr>
          <a:xfrm>
            <a:off x="3203848" y="1506264"/>
            <a:ext cx="5400600" cy="4154984"/>
          </a:xfrm>
          <a:prstGeom prst="rect">
            <a:avLst/>
          </a:prstGeom>
        </p:spPr>
        <p:txBody>
          <a:bodyPr wrap="square">
            <a:spAutoFit/>
          </a:bodyPr>
          <a:lstStyle/>
          <a:p>
            <a:pPr algn="just"/>
            <a:r>
              <a:rPr lang="en-US" sz="2400" dirty="0">
                <a:solidFill>
                  <a:srgbClr val="002060"/>
                </a:solidFill>
              </a:rPr>
              <a:t>There is overwhelming evidence that PCP increases both the participation of SMEs to the tender procedure and the awarding of actual contracts to SMEs. </a:t>
            </a:r>
            <a:endParaRPr lang="en-US" sz="2400" dirty="0" smtClean="0">
              <a:solidFill>
                <a:srgbClr val="002060"/>
              </a:solidFill>
            </a:endParaRPr>
          </a:p>
          <a:p>
            <a:pPr algn="just"/>
            <a:r>
              <a:rPr lang="en-US" sz="2400" dirty="0" smtClean="0">
                <a:solidFill>
                  <a:srgbClr val="002060"/>
                </a:solidFill>
              </a:rPr>
              <a:t>No sufficient </a:t>
            </a:r>
            <a:r>
              <a:rPr lang="en-US" sz="2400" dirty="0">
                <a:solidFill>
                  <a:srgbClr val="002060"/>
                </a:solidFill>
              </a:rPr>
              <a:t>data to assess the impact on the time to market of the solutions developed under the PCP. </a:t>
            </a:r>
            <a:endParaRPr lang="en-US" sz="2400" dirty="0" smtClean="0">
              <a:solidFill>
                <a:srgbClr val="002060"/>
              </a:solidFill>
            </a:endParaRPr>
          </a:p>
          <a:p>
            <a:pPr algn="just"/>
            <a:r>
              <a:rPr lang="en-GB" sz="2400" dirty="0" smtClean="0">
                <a:solidFill>
                  <a:srgbClr val="002060"/>
                </a:solidFill>
              </a:rPr>
              <a:t>The </a:t>
            </a:r>
            <a:r>
              <a:rPr lang="en-US" sz="2400" dirty="0">
                <a:solidFill>
                  <a:srgbClr val="002060"/>
                </a:solidFill>
              </a:rPr>
              <a:t>data also does not reveal any statistically significant difference on the level of subcontracting between PCP and non-PCP</a:t>
            </a:r>
            <a:r>
              <a:rPr lang="en-US" sz="2400" dirty="0" smtClean="0">
                <a:solidFill>
                  <a:srgbClr val="002060"/>
                </a:solidFill>
              </a:rPr>
              <a:t>.</a:t>
            </a:r>
            <a:endParaRPr lang="it-IT" sz="2400" dirty="0">
              <a:solidFill>
                <a:srgbClr val="002060"/>
              </a:solidFill>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35645" t="38095" r="40807" b="34652"/>
          <a:stretch/>
        </p:blipFill>
        <p:spPr>
          <a:xfrm>
            <a:off x="217639" y="2564904"/>
            <a:ext cx="2880320" cy="1874183"/>
          </a:xfrm>
          <a:prstGeom prst="rect">
            <a:avLst/>
          </a:prstGeom>
        </p:spPr>
      </p:pic>
    </p:spTree>
    <p:extLst>
      <p:ext uri="{BB962C8B-B14F-4D97-AF65-F5344CB8AC3E}">
        <p14:creationId xmlns:p14="http://schemas.microsoft.com/office/powerpoint/2010/main" val="2317217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Attracting financial investors to Europe</a:t>
            </a:r>
            <a:endParaRPr lang="it-IT" sz="2700" dirty="0">
              <a:solidFill>
                <a:schemeClr val="bg2">
                  <a:lumMod val="50000"/>
                </a:schemeClr>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774" t="27480" r="60000" b="29202"/>
          <a:stretch/>
        </p:blipFill>
        <p:spPr>
          <a:xfrm>
            <a:off x="162233" y="2271252"/>
            <a:ext cx="3495368" cy="2227006"/>
          </a:xfrm>
          <a:prstGeom prst="rect">
            <a:avLst/>
          </a:prstGeom>
        </p:spPr>
      </p:pic>
      <p:sp>
        <p:nvSpPr>
          <p:cNvPr id="3" name="Rettangolo 2"/>
          <p:cNvSpPr/>
          <p:nvPr/>
        </p:nvSpPr>
        <p:spPr>
          <a:xfrm>
            <a:off x="4067944" y="1484784"/>
            <a:ext cx="4680520" cy="4893647"/>
          </a:xfrm>
          <a:prstGeom prst="rect">
            <a:avLst/>
          </a:prstGeom>
        </p:spPr>
        <p:txBody>
          <a:bodyPr wrap="square">
            <a:spAutoFit/>
          </a:bodyPr>
          <a:lstStyle/>
          <a:p>
            <a:pPr lvl="0" algn="just"/>
            <a:r>
              <a:rPr lang="en-US" sz="2400" dirty="0">
                <a:solidFill>
                  <a:srgbClr val="002060"/>
                </a:solidFill>
              </a:rPr>
              <a:t>The answers received from awardees was too limited to draw any statically significant conclusion on whether or not there is a difference between different procurement mechanisms in terms of increasing the ability of participating firms to attract financial investors. This effect will therefore need to be </a:t>
            </a:r>
            <a:r>
              <a:rPr lang="en-US" sz="2400" dirty="0" err="1">
                <a:solidFill>
                  <a:srgbClr val="002060"/>
                </a:solidFill>
              </a:rPr>
              <a:t>analysed</a:t>
            </a:r>
            <a:r>
              <a:rPr lang="en-US" sz="2400" dirty="0">
                <a:solidFill>
                  <a:srgbClr val="002060"/>
                </a:solidFill>
              </a:rPr>
              <a:t> further when larger datasets of more completed PCP cases will become available.</a:t>
            </a:r>
            <a:endParaRPr lang="it-IT" sz="2400" dirty="0">
              <a:solidFill>
                <a:srgbClr val="002060"/>
              </a:solidFill>
              <a:effectLst/>
            </a:endParaRPr>
          </a:p>
        </p:txBody>
      </p:sp>
    </p:spTree>
    <p:extLst>
      <p:ext uri="{BB962C8B-B14F-4D97-AF65-F5344CB8AC3E}">
        <p14:creationId xmlns:p14="http://schemas.microsoft.com/office/powerpoint/2010/main" val="3543947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Autofit/>
          </a:bodyPr>
          <a:lstStyle/>
          <a:p>
            <a:pPr lvl="0"/>
            <a:r>
              <a:rPr lang="en-US" sz="2800" dirty="0">
                <a:solidFill>
                  <a:schemeClr val="bg2">
                    <a:lumMod val="50000"/>
                  </a:schemeClr>
                </a:solidFill>
              </a:rPr>
              <a:t>Increased interoperability / impact on standardization / reduction of supplier </a:t>
            </a:r>
            <a:r>
              <a:rPr lang="en-US" sz="2800" dirty="0" smtClean="0">
                <a:solidFill>
                  <a:schemeClr val="bg2">
                    <a:lumMod val="50000"/>
                  </a:schemeClr>
                </a:solidFill>
              </a:rPr>
              <a:t>lock-in</a:t>
            </a:r>
            <a:endParaRPr lang="it-IT" sz="2800" dirty="0">
              <a:solidFill>
                <a:schemeClr val="bg2">
                  <a:lumMod val="50000"/>
                </a:schemeClr>
              </a:solidFill>
            </a:endParaRP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37042" t="34097" r="43250" b="26027"/>
          <a:stretch/>
        </p:blipFill>
        <p:spPr>
          <a:xfrm>
            <a:off x="323528" y="1844824"/>
            <a:ext cx="2784987" cy="3168352"/>
          </a:xfrm>
          <a:prstGeom prst="rect">
            <a:avLst/>
          </a:prstGeom>
        </p:spPr>
      </p:pic>
      <p:sp>
        <p:nvSpPr>
          <p:cNvPr id="6" name="Rettangolo 5"/>
          <p:cNvSpPr/>
          <p:nvPr/>
        </p:nvSpPr>
        <p:spPr>
          <a:xfrm>
            <a:off x="3491880" y="1457088"/>
            <a:ext cx="5472608" cy="5539978"/>
          </a:xfrm>
          <a:prstGeom prst="rect">
            <a:avLst/>
          </a:prstGeom>
        </p:spPr>
        <p:txBody>
          <a:bodyPr wrap="square">
            <a:spAutoFit/>
          </a:bodyPr>
          <a:lstStyle/>
          <a:p>
            <a:pPr lvl="0" algn="just"/>
            <a:r>
              <a:rPr lang="en-US" sz="2400" dirty="0">
                <a:solidFill>
                  <a:srgbClr val="002060"/>
                </a:solidFill>
              </a:rPr>
              <a:t>The estimates reveal a strong, positive effect of PCP on the reduction of supplier and technology lock-in. </a:t>
            </a:r>
            <a:endParaRPr lang="en-US" sz="2400" dirty="0" smtClean="0">
              <a:solidFill>
                <a:srgbClr val="002060"/>
              </a:solidFill>
            </a:endParaRPr>
          </a:p>
          <a:p>
            <a:pPr lvl="0" algn="just"/>
            <a:r>
              <a:rPr lang="en-US" sz="2400" dirty="0" smtClean="0">
                <a:solidFill>
                  <a:srgbClr val="002060"/>
                </a:solidFill>
              </a:rPr>
              <a:t>No </a:t>
            </a:r>
            <a:r>
              <a:rPr lang="en-US" sz="2400" dirty="0">
                <a:solidFill>
                  <a:srgbClr val="002060"/>
                </a:solidFill>
              </a:rPr>
              <a:t>statistical difference between PCP and the other forms of procurement is found in terms of increase in interoperability, but we note that the </a:t>
            </a:r>
            <a:r>
              <a:rPr lang="en-US" sz="2400" dirty="0" err="1">
                <a:solidFill>
                  <a:srgbClr val="002060"/>
                </a:solidFill>
              </a:rPr>
              <a:t>analysed</a:t>
            </a:r>
            <a:r>
              <a:rPr lang="en-US" sz="2400" dirty="0">
                <a:solidFill>
                  <a:srgbClr val="002060"/>
                </a:solidFill>
              </a:rPr>
              <a:t> PCP cases are either not finished yet or did not put specific interoperability requirements on solutions in their tender specifications. This latter finding is also because the cases </a:t>
            </a:r>
            <a:r>
              <a:rPr lang="en-US" sz="2400" dirty="0" err="1">
                <a:solidFill>
                  <a:srgbClr val="002060"/>
                </a:solidFill>
              </a:rPr>
              <a:t>analysed</a:t>
            </a:r>
            <a:r>
              <a:rPr lang="en-US" sz="2400" dirty="0">
                <a:solidFill>
                  <a:srgbClr val="002060"/>
                </a:solidFill>
              </a:rPr>
              <a:t> include only one joint procurement, that would naturally have more interoperability requirements.</a:t>
            </a:r>
            <a:endParaRPr lang="it-IT" sz="2400" dirty="0">
              <a:solidFill>
                <a:srgbClr val="002060"/>
              </a:solidFill>
            </a:endParaRPr>
          </a:p>
          <a:p>
            <a:pPr algn="just"/>
            <a:r>
              <a:rPr lang="en-US" i="1" dirty="0"/>
              <a:t> </a:t>
            </a:r>
            <a:endParaRPr lang="it-IT" dirty="0">
              <a:effectLst/>
            </a:endParaRPr>
          </a:p>
        </p:txBody>
      </p:sp>
    </p:spTree>
    <p:extLst>
      <p:ext uri="{BB962C8B-B14F-4D97-AF65-F5344CB8AC3E}">
        <p14:creationId xmlns:p14="http://schemas.microsoft.com/office/powerpoint/2010/main" val="2762556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Autofit/>
          </a:bodyPr>
          <a:lstStyle/>
          <a:p>
            <a:r>
              <a:rPr lang="en-US" sz="2800" dirty="0">
                <a:solidFill>
                  <a:schemeClr val="bg2">
                    <a:lumMod val="50000"/>
                  </a:schemeClr>
                </a:solidFill>
              </a:rPr>
              <a:t>Impacts on competition structure in the </a:t>
            </a:r>
            <a:r>
              <a:rPr lang="en-US" sz="2800" dirty="0" smtClean="0">
                <a:solidFill>
                  <a:schemeClr val="bg2">
                    <a:lumMod val="50000"/>
                  </a:schemeClr>
                </a:solidFill>
              </a:rPr>
              <a:t>market</a:t>
            </a:r>
            <a:endParaRPr lang="it-IT" sz="2800" dirty="0">
              <a:solidFill>
                <a:schemeClr val="bg2">
                  <a:lumMod val="50000"/>
                </a:schemeClr>
              </a:solidFill>
            </a:endParaRPr>
          </a:p>
        </p:txBody>
      </p:sp>
      <p:sp>
        <p:nvSpPr>
          <p:cNvPr id="5" name="Rettangolo 4"/>
          <p:cNvSpPr/>
          <p:nvPr/>
        </p:nvSpPr>
        <p:spPr>
          <a:xfrm>
            <a:off x="2915816" y="1196752"/>
            <a:ext cx="5904656" cy="5632311"/>
          </a:xfrm>
          <a:prstGeom prst="rect">
            <a:avLst/>
          </a:prstGeom>
        </p:spPr>
        <p:txBody>
          <a:bodyPr wrap="square">
            <a:spAutoFit/>
          </a:bodyPr>
          <a:lstStyle/>
          <a:p>
            <a:pPr algn="just"/>
            <a:r>
              <a:rPr lang="en-US" sz="2400" dirty="0">
                <a:solidFill>
                  <a:srgbClr val="002060"/>
                </a:solidFill>
              </a:rPr>
              <a:t>The EU funded PCPs </a:t>
            </a:r>
            <a:r>
              <a:rPr lang="en-US" sz="2400" dirty="0" smtClean="0">
                <a:solidFill>
                  <a:srgbClr val="002060"/>
                </a:solidFill>
              </a:rPr>
              <a:t>show </a:t>
            </a:r>
            <a:r>
              <a:rPr lang="en-US" sz="2400" dirty="0">
                <a:solidFill>
                  <a:srgbClr val="002060"/>
                </a:solidFill>
              </a:rPr>
              <a:t>a clear effect on unlocking the internal market. </a:t>
            </a:r>
            <a:r>
              <a:rPr lang="en-US" dirty="0">
                <a:solidFill>
                  <a:srgbClr val="002060"/>
                </a:solidFill>
              </a:rPr>
              <a:t>The effect of joint cross-border PCP procurement is that 25% times more contracts (33%) than typically in national procurement (1,23%) are awarded to companies that are not from countries of the procurers. The PCPs </a:t>
            </a:r>
            <a:r>
              <a:rPr lang="en-US" dirty="0" smtClean="0">
                <a:solidFill>
                  <a:srgbClr val="002060"/>
                </a:solidFill>
              </a:rPr>
              <a:t>are contributing </a:t>
            </a:r>
            <a:r>
              <a:rPr lang="en-US" dirty="0">
                <a:solidFill>
                  <a:srgbClr val="002060"/>
                </a:solidFill>
              </a:rPr>
              <a:t>directly to creating a Digital Single Market in Europe by offering concrete cross-border market/growth opportunities to companies.</a:t>
            </a:r>
            <a:endParaRPr lang="it-IT" dirty="0">
              <a:solidFill>
                <a:srgbClr val="002060"/>
              </a:solidFill>
            </a:endParaRPr>
          </a:p>
          <a:p>
            <a:pPr algn="just"/>
            <a:r>
              <a:rPr lang="en-GB" sz="2400" dirty="0">
                <a:solidFill>
                  <a:srgbClr val="002060"/>
                </a:solidFill>
              </a:rPr>
              <a:t>The </a:t>
            </a:r>
            <a:r>
              <a:rPr lang="en-US" sz="2400" dirty="0">
                <a:solidFill>
                  <a:srgbClr val="002060"/>
                </a:solidFill>
              </a:rPr>
              <a:t>data was not able to detect an association between PCP and changes in the </a:t>
            </a:r>
            <a:r>
              <a:rPr lang="en-US" sz="2400" dirty="0" smtClean="0">
                <a:solidFill>
                  <a:srgbClr val="002060"/>
                </a:solidFill>
              </a:rPr>
              <a:t>revenues, market shares, number of employees </a:t>
            </a:r>
            <a:r>
              <a:rPr lang="en-US" sz="2400" dirty="0">
                <a:solidFill>
                  <a:srgbClr val="002060"/>
                </a:solidFill>
              </a:rPr>
              <a:t>of </a:t>
            </a:r>
            <a:r>
              <a:rPr lang="en-US" sz="2400" dirty="0" smtClean="0">
                <a:solidFill>
                  <a:srgbClr val="002060"/>
                </a:solidFill>
              </a:rPr>
              <a:t>firms </a:t>
            </a:r>
            <a:r>
              <a:rPr lang="en-US" dirty="0">
                <a:solidFill>
                  <a:srgbClr val="002060"/>
                </a:solidFill>
              </a:rPr>
              <a:t>(b</a:t>
            </a:r>
            <a:r>
              <a:rPr lang="en-US" dirty="0" smtClean="0">
                <a:solidFill>
                  <a:srgbClr val="002060"/>
                </a:solidFill>
              </a:rPr>
              <a:t>y </a:t>
            </a:r>
            <a:r>
              <a:rPr lang="en-US" dirty="0">
                <a:solidFill>
                  <a:srgbClr val="002060"/>
                </a:solidFill>
              </a:rPr>
              <a:t>checking whether the values reported as current values exceed those reported with regard to the pre-tender </a:t>
            </a:r>
            <a:r>
              <a:rPr lang="en-US" dirty="0" smtClean="0">
                <a:solidFill>
                  <a:srgbClr val="002060"/>
                </a:solidFill>
              </a:rPr>
              <a:t>period). </a:t>
            </a:r>
            <a:r>
              <a:rPr lang="en-US" sz="2400" dirty="0" smtClean="0">
                <a:solidFill>
                  <a:srgbClr val="002060"/>
                </a:solidFill>
              </a:rPr>
              <a:t> </a:t>
            </a:r>
            <a:endParaRPr lang="en-US" sz="2400" dirty="0">
              <a:solidFill>
                <a:srgbClr val="002060"/>
              </a:solidFill>
            </a:endParaRPr>
          </a:p>
          <a:p>
            <a:pPr algn="just"/>
            <a:r>
              <a:rPr lang="en-US" sz="2400" dirty="0">
                <a:solidFill>
                  <a:srgbClr val="002060"/>
                </a:solidFill>
              </a:rPr>
              <a:t>As regards </a:t>
            </a:r>
            <a:r>
              <a:rPr lang="en-US" sz="2400" dirty="0" smtClean="0">
                <a:solidFill>
                  <a:srgbClr val="002060"/>
                </a:solidFill>
              </a:rPr>
              <a:t>subcontracting, </a:t>
            </a:r>
            <a:r>
              <a:rPr lang="en-US" sz="2400" dirty="0">
                <a:solidFill>
                  <a:srgbClr val="002060"/>
                </a:solidFill>
              </a:rPr>
              <a:t>the estimates indicate a lack of significant association with PCP. </a:t>
            </a:r>
            <a:endParaRPr lang="it-IT" sz="2400" dirty="0">
              <a:solidFill>
                <a:srgbClr val="002060"/>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54355" t="54734" r="31116" b="16005"/>
          <a:stretch/>
        </p:blipFill>
        <p:spPr>
          <a:xfrm>
            <a:off x="232814" y="2204864"/>
            <a:ext cx="2394970" cy="2711959"/>
          </a:xfrm>
          <a:prstGeom prst="rect">
            <a:avLst/>
          </a:prstGeom>
        </p:spPr>
      </p:pic>
    </p:spTree>
    <p:extLst>
      <p:ext uri="{BB962C8B-B14F-4D97-AF65-F5344CB8AC3E}">
        <p14:creationId xmlns:p14="http://schemas.microsoft.com/office/powerpoint/2010/main" val="3988093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208912" cy="4800600"/>
          </a:xfrm>
          <a:prstGeom prst="rect">
            <a:avLst/>
          </a:prstGeom>
          <a:noFill/>
        </p:spPr>
      </p:pic>
    </p:spTree>
    <p:extLst>
      <p:ext uri="{BB962C8B-B14F-4D97-AF65-F5344CB8AC3E}">
        <p14:creationId xmlns:p14="http://schemas.microsoft.com/office/powerpoint/2010/main" val="2004951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fontScale="90000"/>
          </a:bodyPr>
          <a:lstStyle/>
          <a:p>
            <a:pPr lvl="0"/>
            <a:r>
              <a:rPr lang="en-US" sz="3100" dirty="0" smtClean="0">
                <a:solidFill>
                  <a:schemeClr val="bg2">
                    <a:lumMod val="50000"/>
                  </a:schemeClr>
                </a:solidFill>
              </a:rPr>
              <a:t/>
            </a:r>
            <a:br>
              <a:rPr lang="en-US" sz="3100" dirty="0" smtClean="0">
                <a:solidFill>
                  <a:schemeClr val="bg2">
                    <a:lumMod val="50000"/>
                  </a:schemeClr>
                </a:solidFill>
              </a:rPr>
            </a:br>
            <a:r>
              <a:rPr lang="en-US" sz="3100" dirty="0" smtClean="0">
                <a:solidFill>
                  <a:schemeClr val="bg2">
                    <a:lumMod val="50000"/>
                  </a:schemeClr>
                </a:solidFill>
              </a:rPr>
              <a:t>Increased </a:t>
            </a:r>
            <a:r>
              <a:rPr lang="en-US" sz="3100" dirty="0">
                <a:solidFill>
                  <a:schemeClr val="bg2">
                    <a:lumMod val="50000"/>
                  </a:schemeClr>
                </a:solidFill>
              </a:rPr>
              <a:t>exploitation of IPRs and R&amp;D results </a:t>
            </a:r>
            <a:r>
              <a:rPr lang="it-IT" dirty="0">
                <a:solidFill>
                  <a:srgbClr val="002060"/>
                </a:solidFill>
              </a:rPr>
              <a:t/>
            </a:r>
            <a:br>
              <a:rPr lang="it-IT" dirty="0">
                <a:solidFill>
                  <a:srgbClr val="002060"/>
                </a:solidFill>
              </a:rPr>
            </a:br>
            <a:endParaRPr lang="it-IT" dirty="0"/>
          </a:p>
        </p:txBody>
      </p:sp>
      <p:sp>
        <p:nvSpPr>
          <p:cNvPr id="3" name="Rettangolo 2"/>
          <p:cNvSpPr/>
          <p:nvPr/>
        </p:nvSpPr>
        <p:spPr>
          <a:xfrm>
            <a:off x="3131840" y="1731580"/>
            <a:ext cx="5616624" cy="3785652"/>
          </a:xfrm>
          <a:prstGeom prst="rect">
            <a:avLst/>
          </a:prstGeom>
        </p:spPr>
        <p:txBody>
          <a:bodyPr wrap="square">
            <a:spAutoFit/>
          </a:bodyPr>
          <a:lstStyle/>
          <a:p>
            <a:pPr algn="just"/>
            <a:r>
              <a:rPr lang="en-US" sz="2400" dirty="0">
                <a:solidFill>
                  <a:srgbClr val="002060"/>
                </a:solidFill>
              </a:rPr>
              <a:t>The data shows that there is some evidence of a positive association between PCP and increased exploitation of IPRs and R&amp;D </a:t>
            </a:r>
            <a:r>
              <a:rPr lang="en-US" sz="2400" dirty="0" smtClean="0">
                <a:solidFill>
                  <a:srgbClr val="002060"/>
                </a:solidFill>
              </a:rPr>
              <a:t>results</a:t>
            </a:r>
            <a:r>
              <a:rPr lang="en-US" sz="2400" dirty="0" smtClean="0">
                <a:solidFill>
                  <a:srgbClr val="002060"/>
                </a:solidFill>
              </a:rPr>
              <a:t>, as </a:t>
            </a:r>
            <a:r>
              <a:rPr lang="en-GB" sz="2400" dirty="0" smtClean="0">
                <a:solidFill>
                  <a:srgbClr val="002060"/>
                </a:solidFill>
              </a:rPr>
              <a:t> </a:t>
            </a:r>
            <a:r>
              <a:rPr lang="en-GB" sz="2400" dirty="0">
                <a:solidFill>
                  <a:srgbClr val="002060"/>
                </a:solidFill>
              </a:rPr>
              <a:t>PCP </a:t>
            </a:r>
            <a:r>
              <a:rPr lang="en-GB" sz="2400" dirty="0" smtClean="0">
                <a:solidFill>
                  <a:srgbClr val="002060"/>
                </a:solidFill>
              </a:rPr>
              <a:t>lead </a:t>
            </a:r>
            <a:r>
              <a:rPr lang="en-GB" sz="2400" dirty="0">
                <a:solidFill>
                  <a:srgbClr val="002060"/>
                </a:solidFill>
              </a:rPr>
              <a:t>to an increase in the exploitation of IPRs. </a:t>
            </a:r>
            <a:endParaRPr lang="en-GB" sz="2400" dirty="0" smtClean="0">
              <a:solidFill>
                <a:srgbClr val="002060"/>
              </a:solidFill>
            </a:endParaRPr>
          </a:p>
          <a:p>
            <a:pPr algn="just"/>
            <a:r>
              <a:rPr lang="en-GB" sz="2400" dirty="0" smtClean="0">
                <a:solidFill>
                  <a:srgbClr val="002060"/>
                </a:solidFill>
              </a:rPr>
              <a:t>Firms </a:t>
            </a:r>
            <a:r>
              <a:rPr lang="en-GB" sz="2400" dirty="0">
                <a:solidFill>
                  <a:srgbClr val="002060"/>
                </a:solidFill>
              </a:rPr>
              <a:t>participating to PCP projects have additional incentives to exert research effort in order to develop solutions that have great potential in terms of subsequent commercialization. </a:t>
            </a:r>
            <a:endParaRPr lang="en-GB" sz="2400" dirty="0" smtClean="0">
              <a:solidFill>
                <a:srgbClr val="002060"/>
              </a:solidFill>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259" t="26046" r="69838" b="38668"/>
          <a:stretch/>
        </p:blipFill>
        <p:spPr>
          <a:xfrm>
            <a:off x="226367" y="2551052"/>
            <a:ext cx="2551471" cy="1814052"/>
          </a:xfrm>
          <a:prstGeom prst="rect">
            <a:avLst/>
          </a:prstGeom>
        </p:spPr>
      </p:pic>
    </p:spTree>
    <p:extLst>
      <p:ext uri="{BB962C8B-B14F-4D97-AF65-F5344CB8AC3E}">
        <p14:creationId xmlns:p14="http://schemas.microsoft.com/office/powerpoint/2010/main" val="2829158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836712"/>
            <a:ext cx="8640960" cy="4525963"/>
          </a:xfrm>
        </p:spPr>
        <p:txBody>
          <a:bodyPr>
            <a:noAutofit/>
          </a:bodyPr>
          <a:lstStyle/>
          <a:p>
            <a:pPr lvl="0" algn="just"/>
            <a:r>
              <a:rPr lang="en-US" sz="2100" b="1" dirty="0">
                <a:solidFill>
                  <a:srgbClr val="002060"/>
                </a:solidFill>
              </a:rPr>
              <a:t>Improvements in the quality and/or efficiency of the public services achieved by deploying the innovative solutions developed as a result of the PCP;</a:t>
            </a:r>
            <a:endParaRPr lang="it-IT" sz="2100" b="1" dirty="0">
              <a:solidFill>
                <a:srgbClr val="002060"/>
              </a:solidFill>
            </a:endParaRPr>
          </a:p>
          <a:p>
            <a:pPr lvl="0" algn="just"/>
            <a:r>
              <a:rPr lang="en-US" sz="2100" i="1" dirty="0">
                <a:solidFill>
                  <a:srgbClr val="002060"/>
                </a:solidFill>
              </a:rPr>
              <a:t>Increase in quality and decrease in prices of products resulting from the highly competitive multi-sourcing, phased procurement approach that distinguishes PCP from other procurement approaches;</a:t>
            </a:r>
            <a:endParaRPr lang="it-IT" sz="2100" i="1" dirty="0">
              <a:solidFill>
                <a:srgbClr val="002060"/>
              </a:solidFill>
            </a:endParaRPr>
          </a:p>
          <a:p>
            <a:pPr lvl="0" algn="just"/>
            <a:r>
              <a:rPr lang="en-US" sz="2100" b="1" dirty="0">
                <a:solidFill>
                  <a:srgbClr val="002060"/>
                </a:solidFill>
              </a:rPr>
              <a:t>Reduction in the risk of failure in large scale follow-up PPI </a:t>
            </a:r>
            <a:r>
              <a:rPr lang="en-US" sz="2100" b="1" dirty="0" smtClean="0">
                <a:solidFill>
                  <a:srgbClr val="002060"/>
                </a:solidFill>
              </a:rPr>
              <a:t>procurements</a:t>
            </a:r>
          </a:p>
          <a:p>
            <a:pPr lvl="0" algn="just"/>
            <a:endParaRPr lang="it-IT" sz="1000" b="1" dirty="0">
              <a:solidFill>
                <a:srgbClr val="002060"/>
              </a:solidFill>
            </a:endParaRPr>
          </a:p>
          <a:p>
            <a:pPr lvl="0" algn="just"/>
            <a:r>
              <a:rPr lang="en-US" sz="2100" b="1" dirty="0">
                <a:solidFill>
                  <a:srgbClr val="002060"/>
                </a:solidFill>
              </a:rPr>
              <a:t>Increase in the efficiency of R&amp;D expenditures</a:t>
            </a:r>
            <a:r>
              <a:rPr lang="en-US" sz="2100" b="1" dirty="0" smtClean="0">
                <a:solidFill>
                  <a:srgbClr val="002060"/>
                </a:solidFill>
              </a:rPr>
              <a:t>;</a:t>
            </a:r>
          </a:p>
          <a:p>
            <a:pPr lvl="0" algn="just"/>
            <a:endParaRPr lang="it-IT" sz="1000" b="1" dirty="0">
              <a:solidFill>
                <a:srgbClr val="002060"/>
              </a:solidFill>
            </a:endParaRPr>
          </a:p>
          <a:p>
            <a:pPr lvl="0" algn="just"/>
            <a:r>
              <a:rPr lang="en-US" sz="2100" b="1" dirty="0">
                <a:solidFill>
                  <a:srgbClr val="002060"/>
                </a:solidFill>
              </a:rPr>
              <a:t>Speeding up time-to-market for firms and facilitating the access of SMEs to the procurement market;</a:t>
            </a:r>
            <a:endParaRPr lang="it-IT" sz="2100" b="1" dirty="0">
              <a:solidFill>
                <a:srgbClr val="002060"/>
              </a:solidFill>
            </a:endParaRPr>
          </a:p>
          <a:p>
            <a:pPr lvl="0" algn="just"/>
            <a:r>
              <a:rPr lang="en-GB" sz="2100" i="1" dirty="0">
                <a:solidFill>
                  <a:srgbClr val="002060"/>
                </a:solidFill>
              </a:rPr>
              <a:t>Attracting financial investors to Europe;</a:t>
            </a:r>
            <a:endParaRPr lang="it-IT" sz="2100" i="1" dirty="0">
              <a:solidFill>
                <a:srgbClr val="002060"/>
              </a:solidFill>
            </a:endParaRPr>
          </a:p>
          <a:p>
            <a:pPr lvl="0" algn="just"/>
            <a:r>
              <a:rPr lang="en-US" sz="2100" i="1" dirty="0">
                <a:solidFill>
                  <a:srgbClr val="002060"/>
                </a:solidFill>
              </a:rPr>
              <a:t>Increased interoperability / impact on standardization / </a:t>
            </a:r>
            <a:r>
              <a:rPr lang="en-US" sz="2100" b="1" dirty="0">
                <a:solidFill>
                  <a:srgbClr val="002060"/>
                </a:solidFill>
              </a:rPr>
              <a:t>reduction of supplier lock-in;</a:t>
            </a:r>
            <a:endParaRPr lang="it-IT" sz="2100" b="1" dirty="0">
              <a:solidFill>
                <a:srgbClr val="002060"/>
              </a:solidFill>
            </a:endParaRPr>
          </a:p>
          <a:p>
            <a:pPr lvl="0" algn="just"/>
            <a:r>
              <a:rPr lang="en-US" sz="2100" i="1" dirty="0">
                <a:solidFill>
                  <a:srgbClr val="002060"/>
                </a:solidFill>
              </a:rPr>
              <a:t>Impacts on competition structure in the market</a:t>
            </a:r>
            <a:r>
              <a:rPr lang="en-US" sz="2100" i="1" dirty="0" smtClean="0">
                <a:solidFill>
                  <a:srgbClr val="002060"/>
                </a:solidFill>
              </a:rPr>
              <a:t>;</a:t>
            </a:r>
          </a:p>
          <a:p>
            <a:pPr lvl="0" algn="just"/>
            <a:endParaRPr lang="it-IT" sz="1000" dirty="0">
              <a:solidFill>
                <a:srgbClr val="002060"/>
              </a:solidFill>
            </a:endParaRPr>
          </a:p>
          <a:p>
            <a:pPr lvl="0" algn="just"/>
            <a:r>
              <a:rPr lang="en-US" sz="2100" b="1" dirty="0">
                <a:solidFill>
                  <a:srgbClr val="002060"/>
                </a:solidFill>
              </a:rPr>
              <a:t>Increased exploitation of IPRs and R&amp;D results </a:t>
            </a:r>
            <a:r>
              <a:rPr lang="en-US" sz="2100" b="1" dirty="0" smtClean="0">
                <a:solidFill>
                  <a:srgbClr val="002060"/>
                </a:solidFill>
              </a:rPr>
              <a:t>in </a:t>
            </a:r>
            <a:r>
              <a:rPr lang="en-US" sz="2100" b="1" dirty="0">
                <a:solidFill>
                  <a:srgbClr val="002060"/>
                </a:solidFill>
              </a:rPr>
              <a:t>general.</a:t>
            </a:r>
            <a:endParaRPr lang="it-IT" sz="2100" b="1" dirty="0">
              <a:solidFill>
                <a:srgbClr val="002060"/>
              </a:solidFill>
            </a:endParaRPr>
          </a:p>
          <a:p>
            <a:pPr marL="0" indent="0">
              <a:buNone/>
            </a:pPr>
            <a:endParaRPr lang="it-IT" sz="2200" dirty="0"/>
          </a:p>
        </p:txBody>
      </p:sp>
      <p:sp>
        <p:nvSpPr>
          <p:cNvPr id="4" name="Titolo 1"/>
          <p:cNvSpPr>
            <a:spLocks noGrp="1"/>
          </p:cNvSpPr>
          <p:nvPr>
            <p:ph type="title"/>
          </p:nvPr>
        </p:nvSpPr>
        <p:spPr>
          <a:xfrm>
            <a:off x="251520" y="116632"/>
            <a:ext cx="8640960" cy="634082"/>
          </a:xfrm>
        </p:spPr>
        <p:txBody>
          <a:bodyPr>
            <a:normAutofit/>
          </a:bodyPr>
          <a:lstStyle/>
          <a:p>
            <a:r>
              <a:rPr lang="it-IT" sz="2700" dirty="0" smtClean="0">
                <a:solidFill>
                  <a:schemeClr val="bg2">
                    <a:lumMod val="50000"/>
                  </a:schemeClr>
                </a:solidFill>
              </a:rPr>
              <a:t>9 </a:t>
            </a:r>
            <a:r>
              <a:rPr lang="it-IT" sz="2700" dirty="0" err="1" smtClean="0">
                <a:solidFill>
                  <a:schemeClr val="bg2">
                    <a:lumMod val="50000"/>
                  </a:schemeClr>
                </a:solidFill>
              </a:rPr>
              <a:t>research</a:t>
            </a:r>
            <a:r>
              <a:rPr lang="it-IT" sz="2700" dirty="0" smtClean="0">
                <a:solidFill>
                  <a:schemeClr val="bg2">
                    <a:lumMod val="50000"/>
                  </a:schemeClr>
                </a:solidFill>
              </a:rPr>
              <a:t> </a:t>
            </a:r>
            <a:r>
              <a:rPr lang="it-IT" sz="2700" dirty="0" err="1" smtClean="0">
                <a:solidFill>
                  <a:schemeClr val="bg2">
                    <a:lumMod val="50000"/>
                  </a:schemeClr>
                </a:solidFill>
              </a:rPr>
              <a:t>questions</a:t>
            </a:r>
            <a:endParaRPr lang="it-IT" sz="2700" dirty="0">
              <a:solidFill>
                <a:schemeClr val="bg2">
                  <a:lumMod val="50000"/>
                </a:schemeClr>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908720"/>
            <a:ext cx="501445" cy="597309"/>
          </a:xfrm>
          <a:prstGeom prst="rect">
            <a:avLst/>
          </a:prstGeom>
        </p:spPr>
      </p:pic>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2790368"/>
            <a:ext cx="501445" cy="597309"/>
          </a:xfrm>
          <a:prstGeom prst="rect">
            <a:avLst/>
          </a:prstGeom>
        </p:spPr>
      </p:pic>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3407755"/>
            <a:ext cx="501445" cy="597309"/>
          </a:xfrm>
          <a:prstGeom prst="rect">
            <a:avLst/>
          </a:prstGeom>
        </p:spPr>
      </p:pic>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4005064"/>
            <a:ext cx="501445" cy="597309"/>
          </a:xfrm>
          <a:prstGeom prst="rect">
            <a:avLst/>
          </a:prstGeom>
        </p:spPr>
      </p:pic>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5085184"/>
            <a:ext cx="501445" cy="597309"/>
          </a:xfrm>
          <a:prstGeom prst="rect">
            <a:avLst/>
          </a:prstGeom>
        </p:spPr>
      </p:pic>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43387" t="32644" r="45645" b="44119"/>
          <a:stretch/>
        </p:blipFill>
        <p:spPr>
          <a:xfrm>
            <a:off x="81187" y="6234117"/>
            <a:ext cx="501445" cy="597309"/>
          </a:xfrm>
          <a:prstGeom prst="rect">
            <a:avLst/>
          </a:prstGeom>
        </p:spPr>
      </p:pic>
    </p:spTree>
    <p:extLst>
      <p:ext uri="{BB962C8B-B14F-4D97-AF65-F5344CB8AC3E}">
        <p14:creationId xmlns:p14="http://schemas.microsoft.com/office/powerpoint/2010/main" val="639378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Recommendations </a:t>
            </a:r>
            <a:r>
              <a:rPr lang="en-GB" sz="2700" dirty="0">
                <a:solidFill>
                  <a:schemeClr val="bg2">
                    <a:lumMod val="50000"/>
                  </a:schemeClr>
                </a:solidFill>
              </a:rPr>
              <a:t>for actions to be taken by the </a:t>
            </a:r>
            <a:r>
              <a:rPr lang="en-GB" sz="2700" dirty="0" smtClean="0">
                <a:solidFill>
                  <a:schemeClr val="bg2">
                    <a:lumMod val="50000"/>
                  </a:schemeClr>
                </a:solidFill>
              </a:rPr>
              <a:t>EU </a:t>
            </a:r>
            <a:r>
              <a:rPr lang="en-GB" sz="1800" dirty="0" smtClean="0">
                <a:solidFill>
                  <a:schemeClr val="bg2">
                    <a:lumMod val="50000"/>
                  </a:schemeClr>
                </a:solidFill>
              </a:rPr>
              <a:t>(1/3) </a:t>
            </a:r>
            <a:endParaRPr lang="it-IT" sz="1800" dirty="0">
              <a:solidFill>
                <a:schemeClr val="bg2">
                  <a:lumMod val="50000"/>
                </a:schemeClr>
              </a:solidFill>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3644794645"/>
              </p:ext>
            </p:extLst>
          </p:nvPr>
        </p:nvGraphicFramePr>
        <p:xfrm>
          <a:off x="179512" y="1412776"/>
          <a:ext cx="8856984" cy="1944216"/>
        </p:xfrm>
        <a:graphic>
          <a:graphicData uri="http://schemas.openxmlformats.org/presentationml/2006/ole">
            <mc:AlternateContent xmlns:mc="http://schemas.openxmlformats.org/markup-compatibility/2006">
              <mc:Choice xmlns:v="urn:schemas-microsoft-com:vml" Requires="v">
                <p:oleObj spid="_x0000_s3084" name="Documento" r:id="rId3" imgW="6288452" imgH="1423186" progId="Word.Document.12">
                  <p:embed/>
                </p:oleObj>
              </mc:Choice>
              <mc:Fallback>
                <p:oleObj name="Documento" r:id="rId3" imgW="6288452" imgH="1423186" progId="Word.Document.12">
                  <p:embed/>
                  <p:pic>
                    <p:nvPicPr>
                      <p:cNvPr id="0" name=""/>
                      <p:cNvPicPr/>
                      <p:nvPr/>
                    </p:nvPicPr>
                    <p:blipFill>
                      <a:blip r:embed="rId4"/>
                      <a:stretch>
                        <a:fillRect/>
                      </a:stretch>
                    </p:blipFill>
                    <p:spPr>
                      <a:xfrm>
                        <a:off x="179512" y="1412776"/>
                        <a:ext cx="8856984" cy="1944216"/>
                      </a:xfrm>
                      <a:prstGeom prst="rect">
                        <a:avLst/>
                      </a:prstGeom>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3635780522"/>
              </p:ext>
            </p:extLst>
          </p:nvPr>
        </p:nvGraphicFramePr>
        <p:xfrm>
          <a:off x="179512" y="3717032"/>
          <a:ext cx="8856984" cy="2664296"/>
        </p:xfrm>
        <a:graphic>
          <a:graphicData uri="http://schemas.openxmlformats.org/presentationml/2006/ole">
            <mc:AlternateContent xmlns:mc="http://schemas.openxmlformats.org/markup-compatibility/2006">
              <mc:Choice xmlns:v="urn:schemas-microsoft-com:vml" Requires="v">
                <p:oleObj spid="_x0000_s3085" name="Documento" r:id="rId5" imgW="6288452" imgH="1933399" progId="Word.Document.12">
                  <p:embed/>
                </p:oleObj>
              </mc:Choice>
              <mc:Fallback>
                <p:oleObj name="Documento" r:id="rId5" imgW="6288452" imgH="1933399" progId="Word.Document.12">
                  <p:embed/>
                  <p:pic>
                    <p:nvPicPr>
                      <p:cNvPr id="0" name=""/>
                      <p:cNvPicPr/>
                      <p:nvPr/>
                    </p:nvPicPr>
                    <p:blipFill>
                      <a:blip r:embed="rId6"/>
                      <a:stretch>
                        <a:fillRect/>
                      </a:stretch>
                    </p:blipFill>
                    <p:spPr>
                      <a:xfrm>
                        <a:off x="179512" y="3717032"/>
                        <a:ext cx="8856984" cy="2664296"/>
                      </a:xfrm>
                      <a:prstGeom prst="rect">
                        <a:avLst/>
                      </a:prstGeom>
                    </p:spPr>
                  </p:pic>
                </p:oleObj>
              </mc:Fallback>
            </mc:AlternateContent>
          </a:graphicData>
        </a:graphic>
      </p:graphicFrame>
    </p:spTree>
    <p:extLst>
      <p:ext uri="{BB962C8B-B14F-4D97-AF65-F5344CB8AC3E}">
        <p14:creationId xmlns:p14="http://schemas.microsoft.com/office/powerpoint/2010/main" val="2314261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extLst>
              <p:ext uri="{D42A27DB-BD31-4B8C-83A1-F6EECF244321}">
                <p14:modId xmlns:p14="http://schemas.microsoft.com/office/powerpoint/2010/main" val="750205570"/>
              </p:ext>
            </p:extLst>
          </p:nvPr>
        </p:nvGraphicFramePr>
        <p:xfrm>
          <a:off x="251520" y="1196752"/>
          <a:ext cx="8712968" cy="2592288"/>
        </p:xfrm>
        <a:graphic>
          <a:graphicData uri="http://schemas.openxmlformats.org/presentationml/2006/ole">
            <mc:AlternateContent xmlns:mc="http://schemas.openxmlformats.org/markup-compatibility/2006">
              <mc:Choice xmlns:v="urn:schemas-microsoft-com:vml" Requires="v">
                <p:oleObj spid="_x0000_s4109" name="Documento" r:id="rId3" imgW="6288452" imgH="2103590" progId="Word.Document.12">
                  <p:embed/>
                </p:oleObj>
              </mc:Choice>
              <mc:Fallback>
                <p:oleObj name="Documento" r:id="rId3" imgW="6288452" imgH="2103590" progId="Word.Document.12">
                  <p:embed/>
                  <p:pic>
                    <p:nvPicPr>
                      <p:cNvPr id="0" name="Oggetto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96752"/>
                        <a:ext cx="8712968" cy="2592288"/>
                      </a:xfrm>
                      <a:prstGeom prst="rect">
                        <a:avLst/>
                      </a:prstGeom>
                      <a:noFill/>
                      <a:ln>
                        <a:noFill/>
                      </a:ln>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2708087026"/>
              </p:ext>
            </p:extLst>
          </p:nvPr>
        </p:nvGraphicFramePr>
        <p:xfrm>
          <a:off x="251520" y="3429000"/>
          <a:ext cx="8712968" cy="3744415"/>
        </p:xfrm>
        <a:graphic>
          <a:graphicData uri="http://schemas.openxmlformats.org/presentationml/2006/ole">
            <mc:AlternateContent xmlns:mc="http://schemas.openxmlformats.org/markup-compatibility/2006">
              <mc:Choice xmlns:v="urn:schemas-microsoft-com:vml" Requires="v">
                <p:oleObj spid="_x0000_s4110" name="Documento" r:id="rId5" imgW="6288452" imgH="3030265" progId="Word.Document.12">
                  <p:embed/>
                </p:oleObj>
              </mc:Choice>
              <mc:Fallback>
                <p:oleObj name="Documento" r:id="rId5" imgW="6288452" imgH="3030265" progId="Word.Document.12">
                  <p:embed/>
                  <p:pic>
                    <p:nvPicPr>
                      <p:cNvPr id="0" name=""/>
                      <p:cNvPicPr/>
                      <p:nvPr/>
                    </p:nvPicPr>
                    <p:blipFill>
                      <a:blip r:embed="rId6"/>
                      <a:stretch>
                        <a:fillRect/>
                      </a:stretch>
                    </p:blipFill>
                    <p:spPr>
                      <a:xfrm>
                        <a:off x="251520" y="3429000"/>
                        <a:ext cx="8712968" cy="3744415"/>
                      </a:xfrm>
                      <a:prstGeom prst="rect">
                        <a:avLst/>
                      </a:prstGeom>
                    </p:spPr>
                  </p:pic>
                </p:oleObj>
              </mc:Fallback>
            </mc:AlternateContent>
          </a:graphicData>
        </a:graphic>
      </p:graphicFrame>
      <p:sp>
        <p:nvSpPr>
          <p:cNvPr id="8"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Recommendations </a:t>
            </a:r>
            <a:r>
              <a:rPr lang="en-GB" sz="2700" dirty="0">
                <a:solidFill>
                  <a:schemeClr val="bg2">
                    <a:lumMod val="50000"/>
                  </a:schemeClr>
                </a:solidFill>
              </a:rPr>
              <a:t>for actions to be taken by the </a:t>
            </a:r>
            <a:r>
              <a:rPr lang="en-GB" sz="2700" dirty="0" smtClean="0">
                <a:solidFill>
                  <a:schemeClr val="bg2">
                    <a:lumMod val="50000"/>
                  </a:schemeClr>
                </a:solidFill>
              </a:rPr>
              <a:t>EU </a:t>
            </a:r>
            <a:r>
              <a:rPr lang="en-GB" sz="1800" dirty="0" smtClean="0">
                <a:solidFill>
                  <a:schemeClr val="bg2">
                    <a:lumMod val="50000"/>
                  </a:schemeClr>
                </a:solidFill>
              </a:rPr>
              <a:t>(2/3) </a:t>
            </a:r>
            <a:endParaRPr lang="it-IT" sz="1800" dirty="0">
              <a:solidFill>
                <a:schemeClr val="bg2">
                  <a:lumMod val="50000"/>
                </a:schemeClr>
              </a:solidFill>
            </a:endParaRPr>
          </a:p>
        </p:txBody>
      </p:sp>
    </p:spTree>
    <p:extLst>
      <p:ext uri="{BB962C8B-B14F-4D97-AF65-F5344CB8AC3E}">
        <p14:creationId xmlns:p14="http://schemas.microsoft.com/office/powerpoint/2010/main" val="2683045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extLst>
              <p:ext uri="{D42A27DB-BD31-4B8C-83A1-F6EECF244321}">
                <p14:modId xmlns:p14="http://schemas.microsoft.com/office/powerpoint/2010/main" val="1619033985"/>
              </p:ext>
            </p:extLst>
          </p:nvPr>
        </p:nvGraphicFramePr>
        <p:xfrm>
          <a:off x="215516" y="1340979"/>
          <a:ext cx="8712968" cy="4176042"/>
        </p:xfrm>
        <a:graphic>
          <a:graphicData uri="http://schemas.openxmlformats.org/presentationml/2006/ole">
            <mc:AlternateContent xmlns:mc="http://schemas.openxmlformats.org/markup-compatibility/2006">
              <mc:Choice xmlns:v="urn:schemas-microsoft-com:vml" Requires="v">
                <p:oleObj spid="_x0000_s5127" name="Documento" r:id="rId3" imgW="6288452" imgH="3310792" progId="Word.Document.12">
                  <p:embed/>
                </p:oleObj>
              </mc:Choice>
              <mc:Fallback>
                <p:oleObj name="Documento" r:id="rId3" imgW="6288452" imgH="3310792" progId="Word.Document.12">
                  <p:embed/>
                  <p:pic>
                    <p:nvPicPr>
                      <p:cNvPr id="0" name=""/>
                      <p:cNvPicPr/>
                      <p:nvPr/>
                    </p:nvPicPr>
                    <p:blipFill>
                      <a:blip r:embed="rId4"/>
                      <a:stretch>
                        <a:fillRect/>
                      </a:stretch>
                    </p:blipFill>
                    <p:spPr>
                      <a:xfrm>
                        <a:off x="215516" y="1340979"/>
                        <a:ext cx="8712968" cy="4176042"/>
                      </a:xfrm>
                      <a:prstGeom prst="rect">
                        <a:avLst/>
                      </a:prstGeom>
                    </p:spPr>
                  </p:pic>
                </p:oleObj>
              </mc:Fallback>
            </mc:AlternateContent>
          </a:graphicData>
        </a:graphic>
      </p:graphicFrame>
      <p:sp>
        <p:nvSpPr>
          <p:cNvPr id="7" name="Titolo 1"/>
          <p:cNvSpPr>
            <a:spLocks noGrp="1"/>
          </p:cNvSpPr>
          <p:nvPr>
            <p:ph type="title"/>
          </p:nvPr>
        </p:nvSpPr>
        <p:spPr>
          <a:xfrm>
            <a:off x="457200" y="116632"/>
            <a:ext cx="8229600" cy="1143000"/>
          </a:xfrm>
        </p:spPr>
        <p:txBody>
          <a:bodyPr>
            <a:noAutofit/>
          </a:bodyPr>
          <a:lstStyle/>
          <a:p>
            <a:pPr lvl="0"/>
            <a:r>
              <a:rPr lang="en-GB" sz="2700" dirty="0">
                <a:solidFill>
                  <a:schemeClr val="bg2">
                    <a:lumMod val="50000"/>
                  </a:schemeClr>
                </a:solidFill>
              </a:rPr>
              <a:t>Recommendations </a:t>
            </a:r>
            <a:r>
              <a:rPr lang="en-GB" sz="2700" dirty="0">
                <a:solidFill>
                  <a:schemeClr val="bg2">
                    <a:lumMod val="50000"/>
                  </a:schemeClr>
                </a:solidFill>
              </a:rPr>
              <a:t>for actions to be taken by the </a:t>
            </a:r>
            <a:r>
              <a:rPr lang="en-GB" sz="2700" dirty="0" smtClean="0">
                <a:solidFill>
                  <a:schemeClr val="bg2">
                    <a:lumMod val="50000"/>
                  </a:schemeClr>
                </a:solidFill>
              </a:rPr>
              <a:t>EU </a:t>
            </a:r>
            <a:r>
              <a:rPr lang="en-GB" sz="1800" dirty="0" smtClean="0">
                <a:solidFill>
                  <a:schemeClr val="bg2">
                    <a:lumMod val="50000"/>
                  </a:schemeClr>
                </a:solidFill>
              </a:rPr>
              <a:t>(3/3) </a:t>
            </a:r>
            <a:endParaRPr lang="it-IT" sz="1800" dirty="0">
              <a:solidFill>
                <a:schemeClr val="bg2">
                  <a:lumMod val="50000"/>
                </a:schemeClr>
              </a:solidFill>
            </a:endParaRPr>
          </a:p>
        </p:txBody>
      </p:sp>
    </p:spTree>
    <p:extLst>
      <p:ext uri="{BB962C8B-B14F-4D97-AF65-F5344CB8AC3E}">
        <p14:creationId xmlns:p14="http://schemas.microsoft.com/office/powerpoint/2010/main" val="190375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399964" y="3759544"/>
            <a:ext cx="100811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Diagramma 3"/>
          <p:cNvGraphicFramePr/>
          <p:nvPr>
            <p:extLst>
              <p:ext uri="{D42A27DB-BD31-4B8C-83A1-F6EECF244321}">
                <p14:modId xmlns:p14="http://schemas.microsoft.com/office/powerpoint/2010/main" val="4028785566"/>
              </p:ext>
            </p:extLst>
          </p:nvPr>
        </p:nvGraphicFramePr>
        <p:xfrm>
          <a:off x="-180528" y="1397000"/>
          <a:ext cx="828092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Texturizer/>
                    </a14:imgEffect>
                  </a14:imgLayer>
                </a14:imgProps>
              </a:ext>
              <a:ext uri="{28A0092B-C50C-407E-A947-70E740481C1C}">
                <a14:useLocalDpi xmlns:a14="http://schemas.microsoft.com/office/drawing/2010/main" val="0"/>
              </a:ext>
            </a:extLst>
          </a:blip>
          <a:srcRect l="87158" t="39362" b="29339"/>
          <a:stretch/>
        </p:blipFill>
        <p:spPr bwMode="auto">
          <a:xfrm>
            <a:off x="6023010" y="3330545"/>
            <a:ext cx="1079634" cy="15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e 5"/>
          <p:cNvSpPr/>
          <p:nvPr/>
        </p:nvSpPr>
        <p:spPr>
          <a:xfrm>
            <a:off x="4197212" y="3075467"/>
            <a:ext cx="2109119"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Comparative ECONOMIC impact of PCP</a:t>
            </a:r>
            <a:endParaRPr lang="it-IT" dirty="0"/>
          </a:p>
        </p:txBody>
      </p:sp>
      <p:sp>
        <p:nvSpPr>
          <p:cNvPr id="7" name="Rettangolo 6"/>
          <p:cNvSpPr/>
          <p:nvPr/>
        </p:nvSpPr>
        <p:spPr>
          <a:xfrm>
            <a:off x="6408693" y="2855108"/>
            <a:ext cx="1901704"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Diagramma 9"/>
          <p:cNvGraphicFramePr/>
          <p:nvPr>
            <p:extLst>
              <p:ext uri="{D42A27DB-BD31-4B8C-83A1-F6EECF244321}">
                <p14:modId xmlns:p14="http://schemas.microsoft.com/office/powerpoint/2010/main" val="1721129306"/>
              </p:ext>
            </p:extLst>
          </p:nvPr>
        </p:nvGraphicFramePr>
        <p:xfrm>
          <a:off x="1524000" y="260648"/>
          <a:ext cx="8736632" cy="52003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Rettangolo 14"/>
          <p:cNvSpPr/>
          <p:nvPr/>
        </p:nvSpPr>
        <p:spPr>
          <a:xfrm>
            <a:off x="251520" y="1772816"/>
            <a:ext cx="3312368" cy="67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2">
                  <a:lumMod val="50000"/>
                </a:schemeClr>
              </a:solidFill>
            </a:endParaRPr>
          </a:p>
        </p:txBody>
      </p:sp>
      <p:sp>
        <p:nvSpPr>
          <p:cNvPr id="27" name="Rettangolo 26"/>
          <p:cNvSpPr/>
          <p:nvPr/>
        </p:nvSpPr>
        <p:spPr>
          <a:xfrm>
            <a:off x="-252536" y="3501008"/>
            <a:ext cx="4176464" cy="44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179512" y="5683648"/>
            <a:ext cx="4248472" cy="67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 name="Gruppo 16"/>
          <p:cNvGrpSpPr/>
          <p:nvPr/>
        </p:nvGrpSpPr>
        <p:grpSpPr>
          <a:xfrm>
            <a:off x="68514" y="4486607"/>
            <a:ext cx="3923928" cy="526569"/>
            <a:chOff x="4615" y="2104328"/>
            <a:chExt cx="4092728" cy="526569"/>
          </a:xfrm>
        </p:grpSpPr>
        <p:sp>
          <p:nvSpPr>
            <p:cNvPr id="21" name="Rettangolo 20"/>
            <p:cNvSpPr/>
            <p:nvPr/>
          </p:nvSpPr>
          <p:spPr>
            <a:xfrm>
              <a:off x="4615" y="2104328"/>
              <a:ext cx="4092728" cy="5265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ttangolo 21"/>
            <p:cNvSpPr/>
            <p:nvPr/>
          </p:nvSpPr>
          <p:spPr>
            <a:xfrm>
              <a:off x="4615" y="2104328"/>
              <a:ext cx="4092728" cy="5265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711200">
                <a:lnSpc>
                  <a:spcPct val="90000"/>
                </a:lnSpc>
                <a:spcBef>
                  <a:spcPct val="0"/>
                </a:spcBef>
                <a:spcAft>
                  <a:spcPct val="35000"/>
                </a:spcAft>
              </a:pPr>
              <a:r>
                <a:rPr lang="en-US" sz="1600" kern="1200" dirty="0" smtClean="0">
                  <a:solidFill>
                    <a:schemeClr val="bg2">
                      <a:lumMod val="50000"/>
                    </a:schemeClr>
                  </a:solidFill>
                </a:rPr>
                <a:t>ii) a collection of variables measuring how large the impact is when using PCP compared to other procurement methods</a:t>
              </a:r>
              <a:endParaRPr lang="it-IT" sz="1600" kern="1200" dirty="0">
                <a:solidFill>
                  <a:schemeClr val="bg2">
                    <a:lumMod val="50000"/>
                  </a:schemeClr>
                </a:solidFill>
              </a:endParaRPr>
            </a:p>
          </p:txBody>
        </p:sp>
      </p:grpSp>
      <p:grpSp>
        <p:nvGrpSpPr>
          <p:cNvPr id="16" name="Gruppo 15"/>
          <p:cNvGrpSpPr/>
          <p:nvPr/>
        </p:nvGrpSpPr>
        <p:grpSpPr>
          <a:xfrm>
            <a:off x="0" y="2974439"/>
            <a:ext cx="3923928" cy="526569"/>
            <a:chOff x="936994" y="428578"/>
            <a:chExt cx="2812844" cy="526569"/>
          </a:xfrm>
        </p:grpSpPr>
        <p:sp>
          <p:nvSpPr>
            <p:cNvPr id="23" name="Rettangolo 22"/>
            <p:cNvSpPr/>
            <p:nvPr/>
          </p:nvSpPr>
          <p:spPr>
            <a:xfrm>
              <a:off x="936994" y="428578"/>
              <a:ext cx="2812844" cy="5265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ttangolo 23"/>
            <p:cNvSpPr/>
            <p:nvPr/>
          </p:nvSpPr>
          <p:spPr>
            <a:xfrm>
              <a:off x="936994" y="428578"/>
              <a:ext cx="2812844" cy="5265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400050" lvl="0" indent="-400050" algn="ctr" defTabSz="711200">
                <a:lnSpc>
                  <a:spcPct val="90000"/>
                </a:lnSpc>
                <a:spcBef>
                  <a:spcPct val="0"/>
                </a:spcBef>
                <a:spcAft>
                  <a:spcPct val="35000"/>
                </a:spcAft>
                <a:buAutoNum type="romanLcParenR"/>
              </a:pPr>
              <a:r>
                <a:rPr lang="en-US" sz="1600" kern="1200" dirty="0" smtClean="0">
                  <a:solidFill>
                    <a:schemeClr val="bg2">
                      <a:lumMod val="50000"/>
                    </a:schemeClr>
                  </a:solidFill>
                </a:rPr>
                <a:t>a dataset of procurements </a:t>
              </a:r>
              <a:r>
                <a:rPr lang="en-US" sz="1600" dirty="0">
                  <a:solidFill>
                    <a:schemeClr val="bg2">
                      <a:lumMod val="50000"/>
                    </a:schemeClr>
                  </a:solidFill>
                </a:rPr>
                <a:t> </a:t>
              </a:r>
              <a:r>
                <a:rPr lang="en-US" sz="1600" dirty="0" smtClean="0">
                  <a:solidFill>
                    <a:schemeClr val="bg2">
                      <a:lumMod val="50000"/>
                    </a:schemeClr>
                  </a:solidFill>
                </a:rPr>
                <a:t>                   </a:t>
              </a:r>
              <a:r>
                <a:rPr lang="en-US" sz="1600" kern="1200" dirty="0" smtClean="0">
                  <a:solidFill>
                    <a:schemeClr val="bg2">
                      <a:lumMod val="50000"/>
                    </a:schemeClr>
                  </a:solidFill>
                </a:rPr>
                <a:t>(with a variable indicating the sample) </a:t>
              </a:r>
              <a:endParaRPr lang="it-IT" sz="1600" kern="1200" dirty="0">
                <a:solidFill>
                  <a:schemeClr val="bg2">
                    <a:lumMod val="50000"/>
                  </a:schemeClr>
                </a:solidFill>
              </a:endParaRPr>
            </a:p>
          </p:txBody>
        </p:sp>
      </p:grpSp>
      <p:grpSp>
        <p:nvGrpSpPr>
          <p:cNvPr id="18" name="Gruppo 17"/>
          <p:cNvGrpSpPr/>
          <p:nvPr/>
        </p:nvGrpSpPr>
        <p:grpSpPr>
          <a:xfrm>
            <a:off x="288032" y="5805264"/>
            <a:ext cx="3923928" cy="526569"/>
            <a:chOff x="600969" y="4385750"/>
            <a:chExt cx="3923928" cy="526569"/>
          </a:xfrm>
        </p:grpSpPr>
        <p:sp>
          <p:nvSpPr>
            <p:cNvPr id="19" name="Rettangolo 18"/>
            <p:cNvSpPr/>
            <p:nvPr/>
          </p:nvSpPr>
          <p:spPr>
            <a:xfrm>
              <a:off x="600969" y="4385750"/>
              <a:ext cx="3484892" cy="5265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ttangolo 19"/>
            <p:cNvSpPr/>
            <p:nvPr/>
          </p:nvSpPr>
          <p:spPr>
            <a:xfrm>
              <a:off x="600969" y="4385750"/>
              <a:ext cx="3923928" cy="5265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711200">
                <a:lnSpc>
                  <a:spcPct val="90000"/>
                </a:lnSpc>
                <a:spcBef>
                  <a:spcPct val="0"/>
                </a:spcBef>
                <a:spcAft>
                  <a:spcPct val="35000"/>
                </a:spcAft>
              </a:pPr>
              <a:r>
                <a:rPr lang="en-US" sz="1600" kern="1200" dirty="0" smtClean="0">
                  <a:solidFill>
                    <a:schemeClr val="bg2">
                      <a:lumMod val="50000"/>
                    </a:schemeClr>
                  </a:solidFill>
                </a:rPr>
                <a:t>iii) “control variables” which allows to determine whether this impact was really achieved because of the use of the PCP</a:t>
              </a:r>
              <a:endParaRPr lang="it-IT" sz="1600" kern="1200" dirty="0">
                <a:solidFill>
                  <a:schemeClr val="bg2">
                    <a:lumMod val="50000"/>
                  </a:schemeClr>
                </a:solidFill>
              </a:endParaRPr>
            </a:p>
          </p:txBody>
        </p:sp>
      </p:grpSp>
      <p:sp>
        <p:nvSpPr>
          <p:cNvPr id="25" name="Rettangolo 24"/>
          <p:cNvSpPr/>
          <p:nvPr/>
        </p:nvSpPr>
        <p:spPr>
          <a:xfrm>
            <a:off x="-252536" y="3759544"/>
            <a:ext cx="1080120" cy="36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9" name="Diagramma 28"/>
          <p:cNvGraphicFramePr/>
          <p:nvPr>
            <p:extLst>
              <p:ext uri="{D42A27DB-BD31-4B8C-83A1-F6EECF244321}">
                <p14:modId xmlns:p14="http://schemas.microsoft.com/office/powerpoint/2010/main" val="1230982827"/>
              </p:ext>
            </p:extLst>
          </p:nvPr>
        </p:nvGraphicFramePr>
        <p:xfrm>
          <a:off x="4499992" y="4443619"/>
          <a:ext cx="4392488" cy="344987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4"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Research</a:t>
            </a:r>
            <a:r>
              <a:rPr lang="it-IT" sz="2700" dirty="0" smtClean="0">
                <a:solidFill>
                  <a:schemeClr val="bg2">
                    <a:lumMod val="50000"/>
                  </a:schemeClr>
                </a:solidFill>
              </a:rPr>
              <a:t> </a:t>
            </a:r>
            <a:r>
              <a:rPr lang="it-IT" sz="2700" dirty="0" err="1" smtClean="0">
                <a:solidFill>
                  <a:schemeClr val="bg2">
                    <a:lumMod val="50000"/>
                  </a:schemeClr>
                </a:solidFill>
              </a:rPr>
              <a:t>key</a:t>
            </a:r>
            <a:r>
              <a:rPr lang="it-IT" sz="2700" dirty="0" smtClean="0">
                <a:solidFill>
                  <a:schemeClr val="bg2">
                    <a:lumMod val="50000"/>
                  </a:schemeClr>
                </a:solidFill>
              </a:rPr>
              <a:t> </a:t>
            </a:r>
            <a:r>
              <a:rPr lang="it-IT" sz="2700" dirty="0" err="1" smtClean="0">
                <a:solidFill>
                  <a:schemeClr val="bg2">
                    <a:lumMod val="50000"/>
                  </a:schemeClr>
                </a:solidFill>
              </a:rPr>
              <a:t>elements</a:t>
            </a:r>
            <a:endParaRPr lang="it-IT" sz="2700" dirty="0">
              <a:solidFill>
                <a:schemeClr val="bg2">
                  <a:lumMod val="50000"/>
                </a:schemeClr>
              </a:solidFill>
            </a:endParaRPr>
          </a:p>
        </p:txBody>
      </p:sp>
    </p:spTree>
    <p:extLst>
      <p:ext uri="{BB962C8B-B14F-4D97-AF65-F5344CB8AC3E}">
        <p14:creationId xmlns:p14="http://schemas.microsoft.com/office/powerpoint/2010/main" val="602243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95736" y="1997977"/>
            <a:ext cx="6624736" cy="1754326"/>
          </a:xfrm>
          <a:prstGeom prst="rect">
            <a:avLst/>
          </a:prstGeom>
          <a:noFill/>
        </p:spPr>
        <p:txBody>
          <a:bodyPr wrap="square" rtlCol="0">
            <a:spAutoFit/>
          </a:bodyPr>
          <a:lstStyle/>
          <a:p>
            <a:pPr algn="r"/>
            <a:r>
              <a:rPr lang="it-IT" sz="5400" dirty="0" smtClean="0">
                <a:solidFill>
                  <a:schemeClr val="accent1">
                    <a:lumMod val="75000"/>
                  </a:schemeClr>
                </a:solidFill>
              </a:rPr>
              <a:t>       </a:t>
            </a:r>
            <a:r>
              <a:rPr lang="it-IT" sz="5400" b="1" dirty="0" smtClean="0">
                <a:solidFill>
                  <a:schemeClr val="accent1">
                    <a:lumMod val="75000"/>
                  </a:schemeClr>
                </a:solidFill>
              </a:rPr>
              <a:t>T h a n k   y o u</a:t>
            </a:r>
          </a:p>
          <a:p>
            <a:pPr algn="r"/>
            <a:endParaRPr lang="it-IT" sz="5400" dirty="0">
              <a:solidFill>
                <a:schemeClr val="accent1">
                  <a:lumMod val="75000"/>
                </a:schemeClr>
              </a:solidFill>
            </a:endParaRPr>
          </a:p>
        </p:txBody>
      </p:sp>
      <p:sp>
        <p:nvSpPr>
          <p:cNvPr id="6" name="Rettangolo 5"/>
          <p:cNvSpPr/>
          <p:nvPr/>
        </p:nvSpPr>
        <p:spPr>
          <a:xfrm>
            <a:off x="2627784" y="3412157"/>
            <a:ext cx="6264696" cy="2369880"/>
          </a:xfrm>
          <a:prstGeom prst="rect">
            <a:avLst/>
          </a:prstGeom>
        </p:spPr>
        <p:txBody>
          <a:bodyPr wrap="square">
            <a:spAutoFit/>
          </a:bodyPr>
          <a:lstStyle/>
          <a:p>
            <a:pPr algn="r"/>
            <a:r>
              <a:rPr lang="it-IT" altLang="it-IT" sz="3200" dirty="0" smtClean="0">
                <a:solidFill>
                  <a:schemeClr val="bg2">
                    <a:lumMod val="75000"/>
                  </a:schemeClr>
                </a:solidFill>
              </a:rPr>
              <a:t>For </a:t>
            </a:r>
            <a:r>
              <a:rPr lang="it-IT" altLang="it-IT" sz="3200" dirty="0" err="1" smtClean="0">
                <a:solidFill>
                  <a:schemeClr val="bg2">
                    <a:lumMod val="75000"/>
                  </a:schemeClr>
                </a:solidFill>
              </a:rPr>
              <a:t>further</a:t>
            </a:r>
            <a:r>
              <a:rPr lang="it-IT" altLang="it-IT" sz="3200" dirty="0" smtClean="0">
                <a:solidFill>
                  <a:schemeClr val="bg2">
                    <a:lumMod val="75000"/>
                  </a:schemeClr>
                </a:solidFill>
              </a:rPr>
              <a:t> info:</a:t>
            </a:r>
          </a:p>
          <a:p>
            <a:pPr algn="r"/>
            <a:r>
              <a:rPr lang="it-IT" altLang="it-IT" sz="3200" dirty="0" smtClean="0">
                <a:solidFill>
                  <a:schemeClr val="bg2">
                    <a:lumMod val="50000"/>
                  </a:schemeClr>
                </a:solidFill>
              </a:rPr>
              <a:t>Sara BEDIN</a:t>
            </a:r>
          </a:p>
          <a:p>
            <a:pPr algn="r"/>
            <a:endParaRPr lang="it-IT" altLang="it-IT" sz="3200" dirty="0" smtClean="0">
              <a:solidFill>
                <a:schemeClr val="accent6"/>
              </a:solidFill>
            </a:endParaRPr>
          </a:p>
          <a:p>
            <a:pPr algn="r"/>
            <a:r>
              <a:rPr lang="it-IT" altLang="it-IT" sz="2600" b="1" dirty="0" smtClean="0">
                <a:solidFill>
                  <a:schemeClr val="accent1"/>
                </a:solidFill>
              </a:rPr>
              <a:t>sara.bedin@appaltoprecommerciale.it</a:t>
            </a:r>
          </a:p>
          <a:p>
            <a:pPr algn="r"/>
            <a:r>
              <a:rPr lang="it-IT" altLang="it-IT" sz="2600" dirty="0" smtClean="0">
                <a:solidFill>
                  <a:schemeClr val="accent1"/>
                </a:solidFill>
              </a:rPr>
              <a:t>mobile: </a:t>
            </a:r>
            <a:r>
              <a:rPr lang="it-IT" altLang="it-IT" sz="2600" b="1" dirty="0" smtClean="0">
                <a:solidFill>
                  <a:schemeClr val="accent1"/>
                </a:solidFill>
              </a:rPr>
              <a:t>+393470115010</a:t>
            </a:r>
            <a:endParaRPr lang="it-IT" altLang="it-IT" sz="2600" b="1" dirty="0">
              <a:solidFill>
                <a:schemeClr val="accent1"/>
              </a:solidFill>
            </a:endParaRPr>
          </a:p>
        </p:txBody>
      </p:sp>
    </p:spTree>
    <p:extLst>
      <p:ext uri="{BB962C8B-B14F-4D97-AF65-F5344CB8AC3E}">
        <p14:creationId xmlns:p14="http://schemas.microsoft.com/office/powerpoint/2010/main" val="409073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494630380"/>
              </p:ext>
            </p:extLst>
          </p:nvPr>
        </p:nvGraphicFramePr>
        <p:xfrm>
          <a:off x="457200" y="90872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98316" y="1162139"/>
            <a:ext cx="504056" cy="769441"/>
          </a:xfrm>
          <a:prstGeom prst="rect">
            <a:avLst/>
          </a:prstGeom>
          <a:noFill/>
        </p:spPr>
        <p:txBody>
          <a:bodyPr wrap="square" rtlCol="0">
            <a:spAutoFit/>
          </a:bodyPr>
          <a:lstStyle/>
          <a:p>
            <a:pPr algn="ctr"/>
            <a:r>
              <a:rPr lang="it-IT" sz="4400" dirty="0" smtClean="0">
                <a:solidFill>
                  <a:schemeClr val="bg2">
                    <a:lumMod val="50000"/>
                  </a:schemeClr>
                </a:solidFill>
              </a:rPr>
              <a:t>1</a:t>
            </a:r>
            <a:endParaRPr lang="it-IT" sz="4400" dirty="0">
              <a:solidFill>
                <a:schemeClr val="bg2">
                  <a:lumMod val="50000"/>
                </a:schemeClr>
              </a:solidFill>
            </a:endParaRPr>
          </a:p>
        </p:txBody>
      </p:sp>
      <p:sp>
        <p:nvSpPr>
          <p:cNvPr id="6" name="CasellaDiTesto 5"/>
          <p:cNvSpPr txBox="1"/>
          <p:nvPr/>
        </p:nvSpPr>
        <p:spPr>
          <a:xfrm>
            <a:off x="1187624" y="2119158"/>
            <a:ext cx="504056" cy="769441"/>
          </a:xfrm>
          <a:prstGeom prst="rect">
            <a:avLst/>
          </a:prstGeom>
          <a:noFill/>
        </p:spPr>
        <p:txBody>
          <a:bodyPr wrap="square" rtlCol="0">
            <a:spAutoFit/>
          </a:bodyPr>
          <a:lstStyle/>
          <a:p>
            <a:pPr algn="ctr"/>
            <a:r>
              <a:rPr lang="it-IT" sz="4400" dirty="0" smtClean="0">
                <a:solidFill>
                  <a:schemeClr val="bg2">
                    <a:lumMod val="50000"/>
                  </a:schemeClr>
                </a:solidFill>
              </a:rPr>
              <a:t>2</a:t>
            </a:r>
            <a:endParaRPr lang="it-IT" sz="4400" dirty="0">
              <a:solidFill>
                <a:schemeClr val="bg2">
                  <a:lumMod val="50000"/>
                </a:schemeClr>
              </a:solidFill>
            </a:endParaRPr>
          </a:p>
        </p:txBody>
      </p:sp>
      <p:sp>
        <p:nvSpPr>
          <p:cNvPr id="7" name="CasellaDiTesto 6"/>
          <p:cNvSpPr txBox="1"/>
          <p:nvPr/>
        </p:nvSpPr>
        <p:spPr>
          <a:xfrm>
            <a:off x="1447892" y="3063843"/>
            <a:ext cx="504056" cy="769441"/>
          </a:xfrm>
          <a:prstGeom prst="rect">
            <a:avLst/>
          </a:prstGeom>
          <a:noFill/>
        </p:spPr>
        <p:txBody>
          <a:bodyPr wrap="square" rtlCol="0">
            <a:spAutoFit/>
          </a:bodyPr>
          <a:lstStyle/>
          <a:p>
            <a:pPr algn="ctr"/>
            <a:r>
              <a:rPr lang="it-IT" sz="4400" dirty="0" smtClean="0">
                <a:solidFill>
                  <a:schemeClr val="bg2">
                    <a:lumMod val="50000"/>
                  </a:schemeClr>
                </a:solidFill>
              </a:rPr>
              <a:t>3</a:t>
            </a:r>
            <a:endParaRPr lang="it-IT" sz="4400" dirty="0">
              <a:solidFill>
                <a:schemeClr val="bg2">
                  <a:lumMod val="50000"/>
                </a:schemeClr>
              </a:solidFill>
            </a:endParaRPr>
          </a:p>
        </p:txBody>
      </p:sp>
      <p:sp>
        <p:nvSpPr>
          <p:cNvPr id="8" name="CasellaDiTesto 7"/>
          <p:cNvSpPr txBox="1"/>
          <p:nvPr/>
        </p:nvSpPr>
        <p:spPr>
          <a:xfrm>
            <a:off x="1447892" y="3998215"/>
            <a:ext cx="504056" cy="769441"/>
          </a:xfrm>
          <a:prstGeom prst="rect">
            <a:avLst/>
          </a:prstGeom>
          <a:noFill/>
        </p:spPr>
        <p:txBody>
          <a:bodyPr wrap="square" rtlCol="0">
            <a:spAutoFit/>
          </a:bodyPr>
          <a:lstStyle/>
          <a:p>
            <a:pPr algn="ctr"/>
            <a:r>
              <a:rPr lang="it-IT" sz="4400" dirty="0" smtClean="0">
                <a:solidFill>
                  <a:schemeClr val="bg2">
                    <a:lumMod val="50000"/>
                  </a:schemeClr>
                </a:solidFill>
              </a:rPr>
              <a:t>4</a:t>
            </a:r>
            <a:endParaRPr lang="it-IT" sz="4400" dirty="0">
              <a:solidFill>
                <a:schemeClr val="bg2">
                  <a:lumMod val="50000"/>
                </a:schemeClr>
              </a:solidFill>
            </a:endParaRPr>
          </a:p>
        </p:txBody>
      </p:sp>
      <p:sp>
        <p:nvSpPr>
          <p:cNvPr id="9" name="CasellaDiTesto 8"/>
          <p:cNvSpPr txBox="1"/>
          <p:nvPr/>
        </p:nvSpPr>
        <p:spPr>
          <a:xfrm>
            <a:off x="1202372" y="4963815"/>
            <a:ext cx="504056" cy="769441"/>
          </a:xfrm>
          <a:prstGeom prst="rect">
            <a:avLst/>
          </a:prstGeom>
          <a:noFill/>
        </p:spPr>
        <p:txBody>
          <a:bodyPr wrap="square" rtlCol="0">
            <a:spAutoFit/>
          </a:bodyPr>
          <a:lstStyle/>
          <a:p>
            <a:pPr algn="ctr"/>
            <a:r>
              <a:rPr lang="it-IT" sz="4400" dirty="0">
                <a:solidFill>
                  <a:schemeClr val="bg2">
                    <a:lumMod val="50000"/>
                  </a:schemeClr>
                </a:solidFill>
              </a:rPr>
              <a:t>5</a:t>
            </a:r>
          </a:p>
        </p:txBody>
      </p:sp>
      <p:sp>
        <p:nvSpPr>
          <p:cNvPr id="10" name="CasellaDiTesto 9"/>
          <p:cNvSpPr txBox="1"/>
          <p:nvPr/>
        </p:nvSpPr>
        <p:spPr>
          <a:xfrm>
            <a:off x="691319" y="5899919"/>
            <a:ext cx="504056" cy="769441"/>
          </a:xfrm>
          <a:prstGeom prst="rect">
            <a:avLst/>
          </a:prstGeom>
          <a:noFill/>
        </p:spPr>
        <p:txBody>
          <a:bodyPr wrap="square" rtlCol="0">
            <a:spAutoFit/>
          </a:bodyPr>
          <a:lstStyle/>
          <a:p>
            <a:pPr algn="ctr"/>
            <a:r>
              <a:rPr lang="it-IT" sz="4400" dirty="0" smtClean="0">
                <a:solidFill>
                  <a:schemeClr val="bg2">
                    <a:lumMod val="50000"/>
                  </a:schemeClr>
                </a:solidFill>
              </a:rPr>
              <a:t>6</a:t>
            </a:r>
            <a:endParaRPr lang="it-IT" sz="4400" dirty="0">
              <a:solidFill>
                <a:schemeClr val="bg2">
                  <a:lumMod val="50000"/>
                </a:schemeClr>
              </a:solidFill>
            </a:endParaRPr>
          </a:p>
        </p:txBody>
      </p:sp>
      <p:sp>
        <p:nvSpPr>
          <p:cNvPr id="11"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Methodology</a:t>
            </a:r>
            <a:r>
              <a:rPr lang="it-IT" sz="2700" dirty="0" smtClean="0">
                <a:solidFill>
                  <a:schemeClr val="bg2">
                    <a:lumMod val="50000"/>
                  </a:schemeClr>
                </a:solidFill>
              </a:rPr>
              <a:t>: </a:t>
            </a:r>
            <a:r>
              <a:rPr lang="it-IT" sz="2700" dirty="0" err="1" smtClean="0">
                <a:solidFill>
                  <a:schemeClr val="bg2">
                    <a:lumMod val="50000"/>
                  </a:schemeClr>
                </a:solidFill>
              </a:rPr>
              <a:t>main</a:t>
            </a:r>
            <a:r>
              <a:rPr lang="it-IT" sz="2700" dirty="0" smtClean="0">
                <a:solidFill>
                  <a:schemeClr val="bg2">
                    <a:lumMod val="50000"/>
                  </a:schemeClr>
                </a:solidFill>
              </a:rPr>
              <a:t> </a:t>
            </a:r>
            <a:r>
              <a:rPr lang="it-IT" sz="2700" dirty="0" err="1" smtClean="0">
                <a:solidFill>
                  <a:schemeClr val="bg2">
                    <a:lumMod val="50000"/>
                  </a:schemeClr>
                </a:solidFill>
              </a:rPr>
              <a:t>steps</a:t>
            </a:r>
            <a:endParaRPr lang="it-IT" sz="2700" dirty="0">
              <a:solidFill>
                <a:schemeClr val="bg2">
                  <a:lumMod val="50000"/>
                </a:schemeClr>
              </a:solidFill>
            </a:endParaRPr>
          </a:p>
        </p:txBody>
      </p:sp>
    </p:spTree>
    <p:extLst>
      <p:ext uri="{BB962C8B-B14F-4D97-AF65-F5344CB8AC3E}">
        <p14:creationId xmlns:p14="http://schemas.microsoft.com/office/powerpoint/2010/main" val="1901150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888414110"/>
              </p:ext>
            </p:extLst>
          </p:nvPr>
        </p:nvGraphicFramePr>
        <p:xfrm>
          <a:off x="457200" y="90872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98316" y="1162139"/>
            <a:ext cx="504056" cy="769441"/>
          </a:xfrm>
          <a:prstGeom prst="rect">
            <a:avLst/>
          </a:prstGeom>
          <a:noFill/>
        </p:spPr>
        <p:txBody>
          <a:bodyPr wrap="square" rtlCol="0">
            <a:spAutoFit/>
          </a:bodyPr>
          <a:lstStyle/>
          <a:p>
            <a:pPr algn="ctr"/>
            <a:r>
              <a:rPr lang="it-IT" sz="4400" dirty="0" smtClean="0">
                <a:solidFill>
                  <a:schemeClr val="bg2">
                    <a:lumMod val="50000"/>
                  </a:schemeClr>
                </a:solidFill>
              </a:rPr>
              <a:t>1</a:t>
            </a:r>
            <a:endParaRPr lang="it-IT" sz="4400" dirty="0">
              <a:solidFill>
                <a:schemeClr val="bg2">
                  <a:lumMod val="50000"/>
                </a:schemeClr>
              </a:solidFill>
            </a:endParaRPr>
          </a:p>
        </p:txBody>
      </p:sp>
      <p:sp>
        <p:nvSpPr>
          <p:cNvPr id="6" name="CasellaDiTesto 5"/>
          <p:cNvSpPr txBox="1"/>
          <p:nvPr/>
        </p:nvSpPr>
        <p:spPr>
          <a:xfrm>
            <a:off x="1187624" y="2119158"/>
            <a:ext cx="504056" cy="769441"/>
          </a:xfrm>
          <a:prstGeom prst="rect">
            <a:avLst/>
          </a:prstGeom>
          <a:noFill/>
        </p:spPr>
        <p:txBody>
          <a:bodyPr wrap="square" rtlCol="0">
            <a:spAutoFit/>
          </a:bodyPr>
          <a:lstStyle/>
          <a:p>
            <a:pPr algn="ctr"/>
            <a:r>
              <a:rPr lang="it-IT" sz="4400" dirty="0" smtClean="0">
                <a:solidFill>
                  <a:schemeClr val="bg2">
                    <a:lumMod val="50000"/>
                  </a:schemeClr>
                </a:solidFill>
              </a:rPr>
              <a:t>2</a:t>
            </a:r>
            <a:endParaRPr lang="it-IT" sz="4400" dirty="0">
              <a:solidFill>
                <a:schemeClr val="bg2">
                  <a:lumMod val="50000"/>
                </a:schemeClr>
              </a:solidFill>
            </a:endParaRPr>
          </a:p>
        </p:txBody>
      </p:sp>
      <p:sp>
        <p:nvSpPr>
          <p:cNvPr id="7" name="CasellaDiTesto 6"/>
          <p:cNvSpPr txBox="1"/>
          <p:nvPr/>
        </p:nvSpPr>
        <p:spPr>
          <a:xfrm>
            <a:off x="1447892" y="3063843"/>
            <a:ext cx="504056" cy="769441"/>
          </a:xfrm>
          <a:prstGeom prst="rect">
            <a:avLst/>
          </a:prstGeom>
          <a:noFill/>
        </p:spPr>
        <p:txBody>
          <a:bodyPr wrap="square" rtlCol="0">
            <a:spAutoFit/>
          </a:bodyPr>
          <a:lstStyle/>
          <a:p>
            <a:pPr algn="ctr"/>
            <a:r>
              <a:rPr lang="it-IT" sz="4400" dirty="0" smtClean="0">
                <a:solidFill>
                  <a:schemeClr val="bg2">
                    <a:lumMod val="50000"/>
                  </a:schemeClr>
                </a:solidFill>
              </a:rPr>
              <a:t>3</a:t>
            </a:r>
            <a:endParaRPr lang="it-IT" sz="4400" dirty="0">
              <a:solidFill>
                <a:schemeClr val="bg2">
                  <a:lumMod val="50000"/>
                </a:schemeClr>
              </a:solidFill>
            </a:endParaRPr>
          </a:p>
        </p:txBody>
      </p:sp>
      <p:sp>
        <p:nvSpPr>
          <p:cNvPr id="8" name="CasellaDiTesto 7"/>
          <p:cNvSpPr txBox="1"/>
          <p:nvPr/>
        </p:nvSpPr>
        <p:spPr>
          <a:xfrm>
            <a:off x="1447892" y="3998215"/>
            <a:ext cx="504056" cy="769441"/>
          </a:xfrm>
          <a:prstGeom prst="rect">
            <a:avLst/>
          </a:prstGeom>
          <a:noFill/>
        </p:spPr>
        <p:txBody>
          <a:bodyPr wrap="square" rtlCol="0">
            <a:spAutoFit/>
          </a:bodyPr>
          <a:lstStyle/>
          <a:p>
            <a:pPr algn="ctr"/>
            <a:r>
              <a:rPr lang="it-IT" sz="4400" dirty="0" smtClean="0">
                <a:solidFill>
                  <a:schemeClr val="bg2">
                    <a:lumMod val="50000"/>
                  </a:schemeClr>
                </a:solidFill>
              </a:rPr>
              <a:t>4</a:t>
            </a:r>
            <a:endParaRPr lang="it-IT" sz="4400" dirty="0">
              <a:solidFill>
                <a:schemeClr val="bg2">
                  <a:lumMod val="50000"/>
                </a:schemeClr>
              </a:solidFill>
            </a:endParaRPr>
          </a:p>
        </p:txBody>
      </p:sp>
      <p:sp>
        <p:nvSpPr>
          <p:cNvPr id="9" name="CasellaDiTesto 8"/>
          <p:cNvSpPr txBox="1"/>
          <p:nvPr/>
        </p:nvSpPr>
        <p:spPr>
          <a:xfrm>
            <a:off x="1202372" y="4963815"/>
            <a:ext cx="504056" cy="769441"/>
          </a:xfrm>
          <a:prstGeom prst="rect">
            <a:avLst/>
          </a:prstGeom>
          <a:noFill/>
        </p:spPr>
        <p:txBody>
          <a:bodyPr wrap="square" rtlCol="0">
            <a:spAutoFit/>
          </a:bodyPr>
          <a:lstStyle/>
          <a:p>
            <a:pPr algn="ctr"/>
            <a:r>
              <a:rPr lang="it-IT" sz="4400" dirty="0">
                <a:solidFill>
                  <a:schemeClr val="bg2">
                    <a:lumMod val="50000"/>
                  </a:schemeClr>
                </a:solidFill>
              </a:rPr>
              <a:t>5</a:t>
            </a:r>
          </a:p>
        </p:txBody>
      </p:sp>
      <p:sp>
        <p:nvSpPr>
          <p:cNvPr id="10" name="CasellaDiTesto 9"/>
          <p:cNvSpPr txBox="1"/>
          <p:nvPr/>
        </p:nvSpPr>
        <p:spPr>
          <a:xfrm>
            <a:off x="691319" y="5899919"/>
            <a:ext cx="504056" cy="769441"/>
          </a:xfrm>
          <a:prstGeom prst="rect">
            <a:avLst/>
          </a:prstGeom>
          <a:noFill/>
        </p:spPr>
        <p:txBody>
          <a:bodyPr wrap="square" rtlCol="0">
            <a:spAutoFit/>
          </a:bodyPr>
          <a:lstStyle/>
          <a:p>
            <a:pPr algn="ctr"/>
            <a:r>
              <a:rPr lang="it-IT" sz="4400" dirty="0" smtClean="0">
                <a:solidFill>
                  <a:schemeClr val="bg2">
                    <a:lumMod val="50000"/>
                  </a:schemeClr>
                </a:solidFill>
              </a:rPr>
              <a:t>6</a:t>
            </a:r>
            <a:endParaRPr lang="it-IT" sz="4400" dirty="0">
              <a:solidFill>
                <a:schemeClr val="bg2">
                  <a:lumMod val="50000"/>
                </a:schemeClr>
              </a:solidFill>
            </a:endParaRPr>
          </a:p>
        </p:txBody>
      </p:sp>
      <p:sp>
        <p:nvSpPr>
          <p:cNvPr id="11"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Methodology</a:t>
            </a:r>
            <a:r>
              <a:rPr lang="it-IT" sz="2700" dirty="0" smtClean="0">
                <a:solidFill>
                  <a:schemeClr val="bg2">
                    <a:lumMod val="50000"/>
                  </a:schemeClr>
                </a:solidFill>
              </a:rPr>
              <a:t>: </a:t>
            </a:r>
            <a:r>
              <a:rPr lang="it-IT" sz="2700" dirty="0" err="1" smtClean="0">
                <a:solidFill>
                  <a:schemeClr val="bg2">
                    <a:lumMod val="50000"/>
                  </a:schemeClr>
                </a:solidFill>
              </a:rPr>
              <a:t>main</a:t>
            </a:r>
            <a:r>
              <a:rPr lang="it-IT" sz="2700" dirty="0" smtClean="0">
                <a:solidFill>
                  <a:schemeClr val="bg2">
                    <a:lumMod val="50000"/>
                  </a:schemeClr>
                </a:solidFill>
              </a:rPr>
              <a:t> </a:t>
            </a:r>
            <a:r>
              <a:rPr lang="it-IT" sz="2700" dirty="0" err="1" smtClean="0">
                <a:solidFill>
                  <a:schemeClr val="bg2">
                    <a:lumMod val="50000"/>
                  </a:schemeClr>
                </a:solidFill>
              </a:rPr>
              <a:t>steps</a:t>
            </a:r>
            <a:endParaRPr lang="it-IT" sz="2700" dirty="0">
              <a:solidFill>
                <a:schemeClr val="bg2">
                  <a:lumMod val="50000"/>
                </a:schemeClr>
              </a:solidFill>
            </a:endParaRPr>
          </a:p>
        </p:txBody>
      </p:sp>
    </p:spTree>
    <p:extLst>
      <p:ext uri="{BB962C8B-B14F-4D97-AF65-F5344CB8AC3E}">
        <p14:creationId xmlns:p14="http://schemas.microsoft.com/office/powerpoint/2010/main" val="165664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Step</a:t>
            </a:r>
            <a:r>
              <a:rPr lang="it-IT" sz="2700" dirty="0" smtClean="0">
                <a:solidFill>
                  <a:schemeClr val="bg2">
                    <a:lumMod val="50000"/>
                  </a:schemeClr>
                </a:solidFill>
              </a:rPr>
              <a:t> 1. </a:t>
            </a:r>
            <a:r>
              <a:rPr lang="en-US" sz="2700" dirty="0">
                <a:solidFill>
                  <a:schemeClr val="bg2">
                    <a:lumMod val="50000"/>
                  </a:schemeClr>
                </a:solidFill>
              </a:rPr>
              <a:t>Identify suitable PCP cases according to a check-list </a:t>
            </a:r>
            <a:endParaRPr lang="it-IT" sz="2700" dirty="0">
              <a:solidFill>
                <a:schemeClr val="bg2">
                  <a:lumMod val="50000"/>
                </a:schemeClr>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74163451"/>
              </p:ext>
            </p:extLst>
          </p:nvPr>
        </p:nvGraphicFramePr>
        <p:xfrm>
          <a:off x="251520" y="836713"/>
          <a:ext cx="8640960" cy="5503159"/>
        </p:xfrm>
        <a:graphic>
          <a:graphicData uri="http://schemas.openxmlformats.org/drawingml/2006/table">
            <a:tbl>
              <a:tblPr firstRow="1" firstCol="1" bandRow="1"/>
              <a:tblGrid>
                <a:gridCol w="8640960"/>
              </a:tblGrid>
              <a:tr h="195974">
                <a:tc>
                  <a:txBody>
                    <a:bodyPr/>
                    <a:lstStyle/>
                    <a:p>
                      <a:pPr algn="ctr">
                        <a:spcBef>
                          <a:spcPts val="1200"/>
                        </a:spcBef>
                      </a:pPr>
                      <a:r>
                        <a:rPr lang="en-GB" sz="1600" b="1" dirty="0">
                          <a:solidFill>
                            <a:srgbClr val="FFFFFF"/>
                          </a:solidFill>
                          <a:effectLst/>
                          <a:latin typeface="+mn-lt"/>
                          <a:cs typeface="Arial"/>
                        </a:rPr>
                        <a:t>PCP characteristics: check list</a:t>
                      </a:r>
                      <a:endParaRPr lang="it-IT" sz="1600" dirty="0">
                        <a:effectLst/>
                        <a:latin typeface="+mn-lt"/>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95974">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Tender object: </a:t>
                      </a:r>
                      <a:r>
                        <a:rPr lang="en-GB" sz="1600" b="1" dirty="0">
                          <a:solidFill>
                            <a:srgbClr val="002060"/>
                          </a:solidFill>
                          <a:effectLst/>
                          <a:latin typeface="+mn-lt"/>
                          <a:cs typeface="Arial"/>
                        </a:rPr>
                        <a:t>R&amp;D services </a:t>
                      </a:r>
                      <a:r>
                        <a:rPr lang="en-GB" sz="1600" dirty="0">
                          <a:solidFill>
                            <a:srgbClr val="002060"/>
                          </a:solidFill>
                          <a:effectLst/>
                          <a:latin typeface="+mn-lt"/>
                          <a:cs typeface="Arial"/>
                        </a:rPr>
                        <a:t>(prevalence criterion)</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736455">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Type of contract: </a:t>
                      </a:r>
                      <a:r>
                        <a:rPr lang="en-GB" sz="1600" b="1" dirty="0">
                          <a:solidFill>
                            <a:srgbClr val="002060"/>
                          </a:solidFill>
                          <a:effectLst/>
                          <a:latin typeface="+mn-lt"/>
                          <a:cs typeface="Arial"/>
                        </a:rPr>
                        <a:t>procurement contract.</a:t>
                      </a:r>
                      <a:endParaRPr lang="it-IT" sz="1600" b="1" dirty="0">
                        <a:solidFill>
                          <a:srgbClr val="002060"/>
                        </a:solidFill>
                        <a:effectLst/>
                        <a:latin typeface="+mn-lt"/>
                      </a:endParaRPr>
                    </a:p>
                    <a:p>
                      <a:pPr marL="742950" lvl="1" indent="-285750">
                        <a:spcBef>
                          <a:spcPts val="0"/>
                        </a:spcBef>
                        <a:spcAft>
                          <a:spcPts val="0"/>
                        </a:spcAft>
                        <a:buFont typeface="Courier New"/>
                        <a:buChar char="o"/>
                      </a:pPr>
                      <a:r>
                        <a:rPr lang="en-GB" sz="1600" dirty="0">
                          <a:solidFill>
                            <a:srgbClr val="002060"/>
                          </a:solidFill>
                          <a:effectLst/>
                          <a:latin typeface="+mn-lt"/>
                          <a:cs typeface="Arial"/>
                        </a:rPr>
                        <a:t>Obligation of bidders: R&amp;D services</a:t>
                      </a:r>
                      <a:endParaRPr lang="it-IT" sz="1600" dirty="0">
                        <a:solidFill>
                          <a:srgbClr val="002060"/>
                        </a:solidFill>
                        <a:effectLst/>
                        <a:latin typeface="+mn-lt"/>
                      </a:endParaRPr>
                    </a:p>
                    <a:p>
                      <a:pPr marL="742950" lvl="1" indent="-285750">
                        <a:spcBef>
                          <a:spcPts val="0"/>
                        </a:spcBef>
                        <a:spcAft>
                          <a:spcPts val="0"/>
                        </a:spcAft>
                        <a:buFont typeface="Courier New"/>
                        <a:buChar char="o"/>
                      </a:pPr>
                      <a:r>
                        <a:rPr lang="en-GB" sz="1600" dirty="0">
                          <a:solidFill>
                            <a:srgbClr val="002060"/>
                          </a:solidFill>
                          <a:effectLst/>
                          <a:latin typeface="+mn-lt"/>
                          <a:cs typeface="Arial"/>
                        </a:rPr>
                        <a:t>Obligation of contracting authorities: payment of the agreed price</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288032">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Demand side driven approach (</a:t>
                      </a:r>
                      <a:r>
                        <a:rPr lang="en-GB" sz="1600" b="1" dirty="0">
                          <a:solidFill>
                            <a:srgbClr val="002060"/>
                          </a:solidFill>
                          <a:effectLst/>
                          <a:latin typeface="+mn-lt"/>
                          <a:cs typeface="Arial"/>
                        </a:rPr>
                        <a:t>needs and requirements are defined exclusively by the procurer</a:t>
                      </a:r>
                      <a:r>
                        <a:rPr lang="en-GB" sz="1600" dirty="0">
                          <a:solidFill>
                            <a:srgbClr val="002060"/>
                          </a:solidFill>
                          <a:effectLst/>
                          <a:latin typeface="+mn-lt"/>
                          <a:cs typeface="Arial"/>
                        </a:rPr>
                        <a:t>)</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195974">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Development in </a:t>
                      </a:r>
                      <a:r>
                        <a:rPr lang="en-GB" sz="1600" b="1" dirty="0">
                          <a:solidFill>
                            <a:srgbClr val="002060"/>
                          </a:solidFill>
                          <a:effectLst/>
                          <a:latin typeface="+mn-lt"/>
                          <a:cs typeface="Arial"/>
                        </a:rPr>
                        <a:t>phases</a:t>
                      </a:r>
                      <a:endParaRPr lang="it-IT" sz="1600" b="1"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391949">
                <a:tc>
                  <a:txBody>
                    <a:bodyPr/>
                    <a:lstStyle/>
                    <a:p>
                      <a:pPr marL="342900" lvl="0" indent="-342900">
                        <a:spcBef>
                          <a:spcPts val="1200"/>
                        </a:spcBef>
                        <a:spcAft>
                          <a:spcPts val="0"/>
                        </a:spcAft>
                        <a:buFont typeface="Symbol"/>
                        <a:buChar char=""/>
                      </a:pPr>
                      <a:r>
                        <a:rPr lang="en-GB" sz="1600" b="1" dirty="0">
                          <a:solidFill>
                            <a:srgbClr val="002060"/>
                          </a:solidFill>
                          <a:effectLst/>
                          <a:latin typeface="+mn-lt"/>
                          <a:cs typeface="Arial"/>
                        </a:rPr>
                        <a:t>Multiple-sourcing</a:t>
                      </a:r>
                      <a:r>
                        <a:rPr lang="en-GB" sz="1600" dirty="0">
                          <a:solidFill>
                            <a:srgbClr val="002060"/>
                          </a:solidFill>
                          <a:effectLst/>
                          <a:latin typeface="+mn-lt"/>
                          <a:cs typeface="Arial"/>
                        </a:rPr>
                        <a:t> contract, in the sense that there are multiple and competing firms along the whole trajectory of the PCP </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391949">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Retention of at least </a:t>
                      </a:r>
                      <a:r>
                        <a:rPr lang="en-GB" sz="1600" b="1" dirty="0">
                          <a:solidFill>
                            <a:srgbClr val="002060"/>
                          </a:solidFill>
                          <a:effectLst/>
                          <a:latin typeface="+mn-lt"/>
                          <a:cs typeface="Arial"/>
                        </a:rPr>
                        <a:t>two participating companies</a:t>
                      </a:r>
                      <a:r>
                        <a:rPr lang="en-GB" sz="1600" dirty="0">
                          <a:solidFill>
                            <a:srgbClr val="002060"/>
                          </a:solidFill>
                          <a:effectLst/>
                          <a:latin typeface="+mn-lt"/>
                          <a:cs typeface="Arial"/>
                        </a:rPr>
                        <a:t> until the last phase to ensure a (future) competitive market</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979872">
                <a:tc>
                  <a:txBody>
                    <a:bodyPr/>
                    <a:lstStyle/>
                    <a:p>
                      <a:pPr marL="342900" lvl="0" indent="-342900">
                        <a:spcBef>
                          <a:spcPts val="1200"/>
                        </a:spcBef>
                        <a:spcAft>
                          <a:spcPts val="0"/>
                        </a:spcAft>
                        <a:buFont typeface="Symbol"/>
                        <a:buChar char=""/>
                      </a:pPr>
                      <a:r>
                        <a:rPr lang="en-GB" sz="1600" b="1" dirty="0">
                          <a:solidFill>
                            <a:srgbClr val="002060"/>
                          </a:solidFill>
                          <a:effectLst/>
                          <a:latin typeface="+mn-lt"/>
                          <a:cs typeface="Arial"/>
                        </a:rPr>
                        <a:t>Separation </a:t>
                      </a:r>
                      <a:r>
                        <a:rPr lang="en-GB" sz="1600" dirty="0">
                          <a:solidFill>
                            <a:srgbClr val="002060"/>
                          </a:solidFill>
                          <a:effectLst/>
                          <a:latin typeface="+mn-lt"/>
                          <a:cs typeface="Arial"/>
                        </a:rPr>
                        <a:t>between the PCP and the procurement of commercial volumes of end-product and no preferential treatment in the supply of the final products (the competition is re-opened and the awardee who has done the R&amp;D and developed a working test series has no guarantee to win a follow-up contract for mass delivery)</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587923">
                <a:tc>
                  <a:txBody>
                    <a:bodyPr/>
                    <a:lstStyle/>
                    <a:p>
                      <a:pPr marL="342900" lvl="0" indent="-342900">
                        <a:spcBef>
                          <a:spcPts val="1200"/>
                        </a:spcBef>
                        <a:spcAft>
                          <a:spcPts val="0"/>
                        </a:spcAft>
                        <a:buFont typeface="Symbol"/>
                        <a:buChar char=""/>
                      </a:pPr>
                      <a:r>
                        <a:rPr lang="en-GB" sz="1600" b="1" dirty="0">
                          <a:solidFill>
                            <a:srgbClr val="002060"/>
                          </a:solidFill>
                          <a:effectLst/>
                          <a:latin typeface="+mn-lt"/>
                          <a:cs typeface="Arial"/>
                        </a:rPr>
                        <a:t>Contractual arrangements</a:t>
                      </a:r>
                      <a:r>
                        <a:rPr lang="en-GB" sz="1600" dirty="0">
                          <a:solidFill>
                            <a:srgbClr val="002060"/>
                          </a:solidFill>
                          <a:effectLst/>
                          <a:latin typeface="+mn-lt"/>
                          <a:cs typeface="Arial"/>
                        </a:rPr>
                        <a:t>, rights and obligations of the parties (including IPRs), are </a:t>
                      </a:r>
                      <a:r>
                        <a:rPr lang="en-GB" sz="1600" b="1" dirty="0">
                          <a:solidFill>
                            <a:srgbClr val="002060"/>
                          </a:solidFill>
                          <a:effectLst/>
                          <a:latin typeface="+mn-lt"/>
                          <a:cs typeface="Arial"/>
                        </a:rPr>
                        <a:t>decided upfront</a:t>
                      </a:r>
                      <a:r>
                        <a:rPr lang="en-GB" sz="1600" dirty="0">
                          <a:solidFill>
                            <a:srgbClr val="002060"/>
                          </a:solidFill>
                          <a:effectLst/>
                          <a:latin typeface="+mn-lt"/>
                          <a:cs typeface="Arial"/>
                        </a:rPr>
                        <a:t> and made available to all interested bidders in advance (published in the tender documents)</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816560">
                <a:tc>
                  <a:txBody>
                    <a:bodyPr/>
                    <a:lstStyle/>
                    <a:p>
                      <a:pPr marL="342900" lvl="0" indent="-342900">
                        <a:spcBef>
                          <a:spcPts val="1200"/>
                        </a:spcBef>
                        <a:spcAft>
                          <a:spcPts val="0"/>
                        </a:spcAft>
                        <a:buFont typeface="Symbol"/>
                        <a:buChar char=""/>
                      </a:pPr>
                      <a:r>
                        <a:rPr lang="en-GB" sz="1600" b="1" dirty="0">
                          <a:solidFill>
                            <a:srgbClr val="002060"/>
                          </a:solidFill>
                          <a:effectLst/>
                          <a:latin typeface="+mn-lt"/>
                          <a:cs typeface="Arial"/>
                        </a:rPr>
                        <a:t>Absence of exclusive condition</a:t>
                      </a:r>
                      <a:r>
                        <a:rPr lang="en-GB" sz="1600" dirty="0">
                          <a:solidFill>
                            <a:srgbClr val="002060"/>
                          </a:solidFill>
                          <a:effectLst/>
                          <a:latin typeface="+mn-lt"/>
                          <a:cs typeface="Arial"/>
                        </a:rPr>
                        <a:t>: the public purchaser does not reserve the R&amp;D results exclusively for its own use, so that results are shared with or fully assigned to bidders with the public contracting authority retaining use licencing right</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r h="195974">
                <a:tc>
                  <a:txBody>
                    <a:bodyPr/>
                    <a:lstStyle/>
                    <a:p>
                      <a:pPr marL="342900" lvl="0" indent="-342900">
                        <a:spcBef>
                          <a:spcPts val="1200"/>
                        </a:spcBef>
                        <a:spcAft>
                          <a:spcPts val="0"/>
                        </a:spcAft>
                        <a:buFont typeface="Symbol"/>
                        <a:buChar char=""/>
                      </a:pPr>
                      <a:r>
                        <a:rPr lang="en-GB" sz="1600" dirty="0">
                          <a:solidFill>
                            <a:srgbClr val="002060"/>
                          </a:solidFill>
                          <a:effectLst/>
                          <a:latin typeface="+mn-lt"/>
                          <a:cs typeface="Arial"/>
                        </a:rPr>
                        <a:t>Award criterion: </a:t>
                      </a:r>
                      <a:r>
                        <a:rPr lang="en-GB" sz="1600" b="1" dirty="0">
                          <a:solidFill>
                            <a:srgbClr val="002060"/>
                          </a:solidFill>
                          <a:effectLst/>
                          <a:latin typeface="+mn-lt"/>
                          <a:cs typeface="Arial"/>
                        </a:rPr>
                        <a:t>MEAT </a:t>
                      </a:r>
                      <a:r>
                        <a:rPr lang="en-GB" sz="1600" dirty="0">
                          <a:solidFill>
                            <a:srgbClr val="002060"/>
                          </a:solidFill>
                          <a:effectLst/>
                          <a:latin typeface="+mn-lt"/>
                          <a:cs typeface="Arial"/>
                        </a:rPr>
                        <a:t>(competition also on price)</a:t>
                      </a:r>
                      <a:endParaRPr lang="it-IT" sz="1600" dirty="0">
                        <a:solidFill>
                          <a:srgbClr val="002060"/>
                        </a:solidFill>
                        <a:effectLst/>
                        <a:latin typeface="+mn-lt"/>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66504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Step</a:t>
            </a:r>
            <a:r>
              <a:rPr lang="it-IT" sz="2700" dirty="0" smtClean="0">
                <a:solidFill>
                  <a:schemeClr val="bg2">
                    <a:lumMod val="50000"/>
                  </a:schemeClr>
                </a:solidFill>
              </a:rPr>
              <a:t> 1. </a:t>
            </a:r>
            <a:r>
              <a:rPr lang="en-US" sz="2700" dirty="0">
                <a:solidFill>
                  <a:schemeClr val="bg2">
                    <a:lumMod val="50000"/>
                  </a:schemeClr>
                </a:solidFill>
              </a:rPr>
              <a:t>Identify suitable PCP cases according to a check-list </a:t>
            </a:r>
            <a:endParaRPr lang="it-IT" sz="2700" dirty="0">
              <a:solidFill>
                <a:schemeClr val="bg2">
                  <a:lumMod val="50000"/>
                </a:schemeClr>
              </a:solidFill>
            </a:endParaRPr>
          </a:p>
        </p:txBody>
      </p:sp>
      <p:sp>
        <p:nvSpPr>
          <p:cNvPr id="5" name="Segnaposto contenuto 2"/>
          <p:cNvSpPr>
            <a:spLocks noGrp="1"/>
          </p:cNvSpPr>
          <p:nvPr>
            <p:ph idx="1"/>
          </p:nvPr>
        </p:nvSpPr>
        <p:spPr>
          <a:xfrm>
            <a:off x="251520" y="836712"/>
            <a:ext cx="8640960" cy="4525963"/>
          </a:xfrm>
        </p:spPr>
        <p:txBody>
          <a:bodyPr>
            <a:noAutofit/>
          </a:bodyPr>
          <a:lstStyle/>
          <a:p>
            <a:pPr algn="just"/>
            <a:r>
              <a:rPr lang="en-US" sz="2100" dirty="0">
                <a:solidFill>
                  <a:srgbClr val="002060"/>
                </a:solidFill>
              </a:rPr>
              <a:t>There is a very limited number of (completed) PCP cases </a:t>
            </a:r>
            <a:r>
              <a:rPr lang="en-US" sz="2100" dirty="0" smtClean="0">
                <a:solidFill>
                  <a:srgbClr val="002060"/>
                </a:solidFill>
              </a:rPr>
              <a:t>across EU. </a:t>
            </a:r>
            <a:endParaRPr lang="it-IT" sz="2100" dirty="0">
              <a:solidFill>
                <a:srgbClr val="002060"/>
              </a:solidFill>
            </a:endParaRPr>
          </a:p>
          <a:p>
            <a:pPr algn="just"/>
            <a:r>
              <a:rPr lang="en-US" sz="2100" dirty="0">
                <a:solidFill>
                  <a:srgbClr val="002060"/>
                </a:solidFill>
              </a:rPr>
              <a:t>Sometimes public authorities define their projects as PCP but, in fact, such tenders </a:t>
            </a:r>
            <a:r>
              <a:rPr lang="en-US" sz="2100" dirty="0" smtClean="0">
                <a:solidFill>
                  <a:srgbClr val="002060"/>
                </a:solidFill>
              </a:rPr>
              <a:t>do </a:t>
            </a:r>
            <a:r>
              <a:rPr lang="en-US" sz="2100" dirty="0">
                <a:solidFill>
                  <a:srgbClr val="002060"/>
                </a:solidFill>
              </a:rPr>
              <a:t>not satisfy the EC definition of PCP specified in the </a:t>
            </a:r>
            <a:r>
              <a:rPr lang="en-US" sz="2100" dirty="0" smtClean="0">
                <a:solidFill>
                  <a:srgbClr val="002060"/>
                </a:solidFill>
              </a:rPr>
              <a:t>Communication </a:t>
            </a:r>
            <a:r>
              <a:rPr lang="en-US" sz="2100" dirty="0">
                <a:solidFill>
                  <a:srgbClr val="002060"/>
                </a:solidFill>
              </a:rPr>
              <a:t>(COM 799) and the 2014 State Aid Rules on R&amp;D&amp;I </a:t>
            </a:r>
            <a:r>
              <a:rPr lang="en-US" sz="2100" dirty="0" smtClean="0">
                <a:solidFill>
                  <a:srgbClr val="002060"/>
                </a:solidFill>
              </a:rPr>
              <a:t>(in </a:t>
            </a:r>
            <a:r>
              <a:rPr lang="en-US" sz="2100" dirty="0">
                <a:solidFill>
                  <a:srgbClr val="002060"/>
                </a:solidFill>
              </a:rPr>
              <a:t>compliance with </a:t>
            </a:r>
            <a:r>
              <a:rPr lang="en-US" sz="2100" dirty="0" smtClean="0">
                <a:solidFill>
                  <a:srgbClr val="002060"/>
                </a:solidFill>
              </a:rPr>
              <a:t>the </a:t>
            </a:r>
            <a:r>
              <a:rPr lang="en-US" sz="2100" dirty="0">
                <a:solidFill>
                  <a:srgbClr val="002060"/>
                </a:solidFill>
              </a:rPr>
              <a:t>exemption in the 2014 Public Procurement </a:t>
            </a:r>
            <a:r>
              <a:rPr lang="en-US" sz="2100" dirty="0" smtClean="0">
                <a:solidFill>
                  <a:srgbClr val="002060"/>
                </a:solidFill>
              </a:rPr>
              <a:t>Directives), </a:t>
            </a:r>
            <a:r>
              <a:rPr lang="en-US" sz="2100" dirty="0">
                <a:solidFill>
                  <a:srgbClr val="002060"/>
                </a:solidFill>
              </a:rPr>
              <a:t>which ensures the conditions for PCPs not to involve State aid. </a:t>
            </a:r>
            <a:endParaRPr lang="it-IT" sz="2100" dirty="0">
              <a:solidFill>
                <a:srgbClr val="002060"/>
              </a:solidFill>
            </a:endParaRPr>
          </a:p>
          <a:p>
            <a:pPr algn="just"/>
            <a:r>
              <a:rPr lang="en-US" sz="2100" dirty="0">
                <a:solidFill>
                  <a:srgbClr val="002060"/>
                </a:solidFill>
              </a:rPr>
              <a:t>In particular, we have frequently observed:</a:t>
            </a:r>
            <a:endParaRPr lang="it-IT" sz="2100" dirty="0">
              <a:solidFill>
                <a:srgbClr val="002060"/>
              </a:solidFill>
            </a:endParaRPr>
          </a:p>
          <a:p>
            <a:pPr lvl="1" algn="just"/>
            <a:r>
              <a:rPr lang="en-US" sz="1800" b="1" dirty="0">
                <a:solidFill>
                  <a:srgbClr val="002060"/>
                </a:solidFill>
              </a:rPr>
              <a:t>lack of multiple sourcing </a:t>
            </a:r>
            <a:r>
              <a:rPr lang="en-US" sz="1800" dirty="0">
                <a:solidFill>
                  <a:srgbClr val="002060"/>
                </a:solidFill>
              </a:rPr>
              <a:t>until the last </a:t>
            </a:r>
            <a:r>
              <a:rPr lang="en-US" sz="1800" dirty="0" smtClean="0">
                <a:solidFill>
                  <a:srgbClr val="002060"/>
                </a:solidFill>
              </a:rPr>
              <a:t>phase,</a:t>
            </a:r>
            <a:endParaRPr lang="it-IT" sz="1800" dirty="0">
              <a:solidFill>
                <a:srgbClr val="002060"/>
              </a:solidFill>
            </a:endParaRPr>
          </a:p>
          <a:p>
            <a:pPr lvl="1" algn="just"/>
            <a:r>
              <a:rPr lang="en-US" sz="1800" b="1" dirty="0">
                <a:solidFill>
                  <a:srgbClr val="002060"/>
                </a:solidFill>
              </a:rPr>
              <a:t>lack of R&amp;D effort </a:t>
            </a:r>
            <a:r>
              <a:rPr lang="en-US" sz="1800" dirty="0">
                <a:solidFill>
                  <a:srgbClr val="002060"/>
                </a:solidFill>
              </a:rPr>
              <a:t>required (incremental applied research or organizational innovation),</a:t>
            </a:r>
            <a:endParaRPr lang="it-IT" sz="1800" dirty="0">
              <a:solidFill>
                <a:srgbClr val="002060"/>
              </a:solidFill>
            </a:endParaRPr>
          </a:p>
          <a:p>
            <a:pPr lvl="1" algn="just"/>
            <a:r>
              <a:rPr lang="en-US" sz="1800" b="1" dirty="0">
                <a:solidFill>
                  <a:srgbClr val="002060"/>
                </a:solidFill>
              </a:rPr>
              <a:t>lack of definitions of IPRs allocation </a:t>
            </a:r>
            <a:r>
              <a:rPr lang="en-US" sz="1800" dirty="0">
                <a:solidFill>
                  <a:srgbClr val="002060"/>
                </a:solidFill>
              </a:rPr>
              <a:t>and contractual arrangements in the tender documents and admission of negotiation on that subject,</a:t>
            </a:r>
            <a:endParaRPr lang="it-IT" sz="1800" dirty="0">
              <a:solidFill>
                <a:srgbClr val="002060"/>
              </a:solidFill>
            </a:endParaRPr>
          </a:p>
          <a:p>
            <a:pPr lvl="1" algn="just"/>
            <a:r>
              <a:rPr lang="en-US" sz="1800" b="1" dirty="0">
                <a:solidFill>
                  <a:srgbClr val="002060"/>
                </a:solidFill>
              </a:rPr>
              <a:t>lack of definition and description of the procurement object</a:t>
            </a:r>
            <a:r>
              <a:rPr lang="en-US" sz="1800" dirty="0">
                <a:solidFill>
                  <a:srgbClr val="002060"/>
                </a:solidFill>
              </a:rPr>
              <a:t> </a:t>
            </a:r>
            <a:r>
              <a:rPr lang="en-US" sz="1800" dirty="0" smtClean="0">
                <a:solidFill>
                  <a:srgbClr val="002060"/>
                </a:solidFill>
              </a:rPr>
              <a:t>that </a:t>
            </a:r>
            <a:r>
              <a:rPr lang="en-US" sz="1800" dirty="0">
                <a:solidFill>
                  <a:srgbClr val="002060"/>
                </a:solidFill>
              </a:rPr>
              <a:t>makes the procedure more similar to a call for ideas/proposals than a call for tender,</a:t>
            </a:r>
            <a:endParaRPr lang="it-IT" sz="1800" dirty="0">
              <a:solidFill>
                <a:srgbClr val="002060"/>
              </a:solidFill>
            </a:endParaRPr>
          </a:p>
          <a:p>
            <a:pPr lvl="1" algn="just"/>
            <a:r>
              <a:rPr lang="en-US" sz="1800" b="1" dirty="0">
                <a:solidFill>
                  <a:srgbClr val="002060"/>
                </a:solidFill>
              </a:rPr>
              <a:t>lack of </a:t>
            </a:r>
            <a:r>
              <a:rPr lang="en-US" sz="1800" b="1" dirty="0" smtClean="0">
                <a:solidFill>
                  <a:srgbClr val="002060"/>
                </a:solidFill>
              </a:rPr>
              <a:t>description </a:t>
            </a:r>
            <a:r>
              <a:rPr lang="en-US" sz="1800" b="1" dirty="0">
                <a:solidFill>
                  <a:srgbClr val="002060"/>
                </a:solidFill>
              </a:rPr>
              <a:t>of the un-met need </a:t>
            </a:r>
            <a:r>
              <a:rPr lang="en-US" sz="1800" dirty="0">
                <a:solidFill>
                  <a:srgbClr val="002060"/>
                </a:solidFill>
              </a:rPr>
              <a:t>that makes the bids and resulting solutions not as easily objectively comparable as it should be in public procurements.</a:t>
            </a:r>
            <a:r>
              <a:rPr lang="it-IT" sz="1800" dirty="0">
                <a:solidFill>
                  <a:srgbClr val="002060"/>
                </a:solidFill>
              </a:rPr>
              <a:t> </a:t>
            </a:r>
            <a:endParaRPr lang="it-IT" sz="1800" dirty="0" smtClean="0">
              <a:solidFill>
                <a:srgbClr val="002060"/>
              </a:solidFill>
            </a:endParaRPr>
          </a:p>
        </p:txBody>
      </p:sp>
    </p:spTree>
    <p:extLst>
      <p:ext uri="{BB962C8B-B14F-4D97-AF65-F5344CB8AC3E}">
        <p14:creationId xmlns:p14="http://schemas.microsoft.com/office/powerpoint/2010/main" val="117592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768229096"/>
              </p:ext>
            </p:extLst>
          </p:nvPr>
        </p:nvGraphicFramePr>
        <p:xfrm>
          <a:off x="457200" y="90872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98316" y="1162139"/>
            <a:ext cx="504056" cy="769441"/>
          </a:xfrm>
          <a:prstGeom prst="rect">
            <a:avLst/>
          </a:prstGeom>
          <a:noFill/>
        </p:spPr>
        <p:txBody>
          <a:bodyPr wrap="square" rtlCol="0">
            <a:spAutoFit/>
          </a:bodyPr>
          <a:lstStyle/>
          <a:p>
            <a:pPr algn="ctr"/>
            <a:r>
              <a:rPr lang="it-IT" sz="4400" dirty="0" smtClean="0">
                <a:solidFill>
                  <a:schemeClr val="bg2">
                    <a:lumMod val="50000"/>
                  </a:schemeClr>
                </a:solidFill>
              </a:rPr>
              <a:t>1</a:t>
            </a:r>
            <a:endParaRPr lang="it-IT" sz="4400" dirty="0">
              <a:solidFill>
                <a:schemeClr val="bg2">
                  <a:lumMod val="50000"/>
                </a:schemeClr>
              </a:solidFill>
            </a:endParaRPr>
          </a:p>
        </p:txBody>
      </p:sp>
      <p:sp>
        <p:nvSpPr>
          <p:cNvPr id="6" name="CasellaDiTesto 5"/>
          <p:cNvSpPr txBox="1"/>
          <p:nvPr/>
        </p:nvSpPr>
        <p:spPr>
          <a:xfrm>
            <a:off x="1187624" y="2119158"/>
            <a:ext cx="504056" cy="769441"/>
          </a:xfrm>
          <a:prstGeom prst="rect">
            <a:avLst/>
          </a:prstGeom>
          <a:noFill/>
        </p:spPr>
        <p:txBody>
          <a:bodyPr wrap="square" rtlCol="0">
            <a:spAutoFit/>
          </a:bodyPr>
          <a:lstStyle/>
          <a:p>
            <a:pPr algn="ctr"/>
            <a:r>
              <a:rPr lang="it-IT" sz="4400" dirty="0" smtClean="0">
                <a:solidFill>
                  <a:schemeClr val="bg2">
                    <a:lumMod val="50000"/>
                  </a:schemeClr>
                </a:solidFill>
              </a:rPr>
              <a:t>2</a:t>
            </a:r>
            <a:endParaRPr lang="it-IT" sz="4400" dirty="0">
              <a:solidFill>
                <a:schemeClr val="bg2">
                  <a:lumMod val="50000"/>
                </a:schemeClr>
              </a:solidFill>
            </a:endParaRPr>
          </a:p>
        </p:txBody>
      </p:sp>
      <p:sp>
        <p:nvSpPr>
          <p:cNvPr id="7" name="CasellaDiTesto 6"/>
          <p:cNvSpPr txBox="1"/>
          <p:nvPr/>
        </p:nvSpPr>
        <p:spPr>
          <a:xfrm>
            <a:off x="1447892" y="3063843"/>
            <a:ext cx="504056" cy="769441"/>
          </a:xfrm>
          <a:prstGeom prst="rect">
            <a:avLst/>
          </a:prstGeom>
          <a:noFill/>
        </p:spPr>
        <p:txBody>
          <a:bodyPr wrap="square" rtlCol="0">
            <a:spAutoFit/>
          </a:bodyPr>
          <a:lstStyle/>
          <a:p>
            <a:pPr algn="ctr"/>
            <a:r>
              <a:rPr lang="it-IT" sz="4400" dirty="0" smtClean="0">
                <a:solidFill>
                  <a:schemeClr val="bg2">
                    <a:lumMod val="50000"/>
                  </a:schemeClr>
                </a:solidFill>
              </a:rPr>
              <a:t>3</a:t>
            </a:r>
            <a:endParaRPr lang="it-IT" sz="4400" dirty="0">
              <a:solidFill>
                <a:schemeClr val="bg2">
                  <a:lumMod val="50000"/>
                </a:schemeClr>
              </a:solidFill>
            </a:endParaRPr>
          </a:p>
        </p:txBody>
      </p:sp>
      <p:sp>
        <p:nvSpPr>
          <p:cNvPr id="8" name="CasellaDiTesto 7"/>
          <p:cNvSpPr txBox="1"/>
          <p:nvPr/>
        </p:nvSpPr>
        <p:spPr>
          <a:xfrm>
            <a:off x="1447892" y="3998215"/>
            <a:ext cx="504056" cy="769441"/>
          </a:xfrm>
          <a:prstGeom prst="rect">
            <a:avLst/>
          </a:prstGeom>
          <a:noFill/>
        </p:spPr>
        <p:txBody>
          <a:bodyPr wrap="square" rtlCol="0">
            <a:spAutoFit/>
          </a:bodyPr>
          <a:lstStyle/>
          <a:p>
            <a:pPr algn="ctr"/>
            <a:r>
              <a:rPr lang="it-IT" sz="4400" dirty="0" smtClean="0">
                <a:solidFill>
                  <a:schemeClr val="bg2">
                    <a:lumMod val="50000"/>
                  </a:schemeClr>
                </a:solidFill>
              </a:rPr>
              <a:t>4</a:t>
            </a:r>
            <a:endParaRPr lang="it-IT" sz="4400" dirty="0">
              <a:solidFill>
                <a:schemeClr val="bg2">
                  <a:lumMod val="50000"/>
                </a:schemeClr>
              </a:solidFill>
            </a:endParaRPr>
          </a:p>
        </p:txBody>
      </p:sp>
      <p:sp>
        <p:nvSpPr>
          <p:cNvPr id="9" name="CasellaDiTesto 8"/>
          <p:cNvSpPr txBox="1"/>
          <p:nvPr/>
        </p:nvSpPr>
        <p:spPr>
          <a:xfrm>
            <a:off x="1202372" y="4963815"/>
            <a:ext cx="504056" cy="769441"/>
          </a:xfrm>
          <a:prstGeom prst="rect">
            <a:avLst/>
          </a:prstGeom>
          <a:noFill/>
        </p:spPr>
        <p:txBody>
          <a:bodyPr wrap="square" rtlCol="0">
            <a:spAutoFit/>
          </a:bodyPr>
          <a:lstStyle/>
          <a:p>
            <a:pPr algn="ctr"/>
            <a:r>
              <a:rPr lang="it-IT" sz="4400" dirty="0">
                <a:solidFill>
                  <a:schemeClr val="bg2">
                    <a:lumMod val="50000"/>
                  </a:schemeClr>
                </a:solidFill>
              </a:rPr>
              <a:t>5</a:t>
            </a:r>
          </a:p>
        </p:txBody>
      </p:sp>
      <p:sp>
        <p:nvSpPr>
          <p:cNvPr id="10" name="CasellaDiTesto 9"/>
          <p:cNvSpPr txBox="1"/>
          <p:nvPr/>
        </p:nvSpPr>
        <p:spPr>
          <a:xfrm>
            <a:off x="691319" y="5899919"/>
            <a:ext cx="504056" cy="769441"/>
          </a:xfrm>
          <a:prstGeom prst="rect">
            <a:avLst/>
          </a:prstGeom>
          <a:noFill/>
        </p:spPr>
        <p:txBody>
          <a:bodyPr wrap="square" rtlCol="0">
            <a:spAutoFit/>
          </a:bodyPr>
          <a:lstStyle/>
          <a:p>
            <a:pPr algn="ctr"/>
            <a:r>
              <a:rPr lang="it-IT" sz="4400" dirty="0" smtClean="0">
                <a:solidFill>
                  <a:schemeClr val="bg2">
                    <a:lumMod val="50000"/>
                  </a:schemeClr>
                </a:solidFill>
              </a:rPr>
              <a:t>6</a:t>
            </a:r>
            <a:endParaRPr lang="it-IT" sz="4400" dirty="0">
              <a:solidFill>
                <a:schemeClr val="bg2">
                  <a:lumMod val="50000"/>
                </a:schemeClr>
              </a:solidFill>
            </a:endParaRPr>
          </a:p>
        </p:txBody>
      </p:sp>
      <p:sp>
        <p:nvSpPr>
          <p:cNvPr id="11" name="Titolo 1"/>
          <p:cNvSpPr>
            <a:spLocks noGrp="1"/>
          </p:cNvSpPr>
          <p:nvPr>
            <p:ph type="title"/>
          </p:nvPr>
        </p:nvSpPr>
        <p:spPr>
          <a:xfrm>
            <a:off x="251520" y="116632"/>
            <a:ext cx="8640960" cy="634082"/>
          </a:xfrm>
        </p:spPr>
        <p:txBody>
          <a:bodyPr>
            <a:normAutofit/>
          </a:bodyPr>
          <a:lstStyle/>
          <a:p>
            <a:r>
              <a:rPr lang="it-IT" sz="2700" dirty="0" err="1" smtClean="0">
                <a:solidFill>
                  <a:schemeClr val="bg2">
                    <a:lumMod val="50000"/>
                  </a:schemeClr>
                </a:solidFill>
              </a:rPr>
              <a:t>Methodology</a:t>
            </a:r>
            <a:r>
              <a:rPr lang="it-IT" sz="2700" dirty="0" smtClean="0">
                <a:solidFill>
                  <a:schemeClr val="bg2">
                    <a:lumMod val="50000"/>
                  </a:schemeClr>
                </a:solidFill>
              </a:rPr>
              <a:t>: </a:t>
            </a:r>
            <a:r>
              <a:rPr lang="it-IT" sz="2700" dirty="0" err="1" smtClean="0">
                <a:solidFill>
                  <a:schemeClr val="bg2">
                    <a:lumMod val="50000"/>
                  </a:schemeClr>
                </a:solidFill>
              </a:rPr>
              <a:t>main</a:t>
            </a:r>
            <a:r>
              <a:rPr lang="it-IT" sz="2700" dirty="0" smtClean="0">
                <a:solidFill>
                  <a:schemeClr val="bg2">
                    <a:lumMod val="50000"/>
                  </a:schemeClr>
                </a:solidFill>
              </a:rPr>
              <a:t> </a:t>
            </a:r>
            <a:r>
              <a:rPr lang="it-IT" sz="2700" dirty="0" err="1" smtClean="0">
                <a:solidFill>
                  <a:schemeClr val="bg2">
                    <a:lumMod val="50000"/>
                  </a:schemeClr>
                </a:solidFill>
              </a:rPr>
              <a:t>steps</a:t>
            </a:r>
            <a:endParaRPr lang="it-IT" sz="2700" dirty="0">
              <a:solidFill>
                <a:schemeClr val="bg2">
                  <a:lumMod val="50000"/>
                </a:schemeClr>
              </a:solidFill>
            </a:endParaRPr>
          </a:p>
        </p:txBody>
      </p:sp>
    </p:spTree>
    <p:extLst>
      <p:ext uri="{BB962C8B-B14F-4D97-AF65-F5344CB8AC3E}">
        <p14:creationId xmlns:p14="http://schemas.microsoft.com/office/powerpoint/2010/main" val="27060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8380</TotalTime>
  <Words>3887</Words>
  <Application>Microsoft Office PowerPoint</Application>
  <PresentationFormat>Presentazione su schermo (4:3)</PresentationFormat>
  <Paragraphs>272</Paragraphs>
  <Slides>40</Slides>
  <Notes>2</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  Quantifying the Impact of PCP in Europe  based on evidence from the ICT sector   « 2015 EU Innovation Procurement Event» Paris, 27th  October 2015    Sara Bedin  European Expert on Innovation Procurement Author of the study SMART 2014/0009  PCP specialist and member of EAFIP initiative   Executive Board Member of EuroCloud Italy      </vt:lpstr>
      <vt:lpstr>The study (SMART 2014/0009)</vt:lpstr>
      <vt:lpstr>Objectives</vt:lpstr>
      <vt:lpstr>Research key elements</vt:lpstr>
      <vt:lpstr>Methodology: main steps</vt:lpstr>
      <vt:lpstr>Methodology: main steps</vt:lpstr>
      <vt:lpstr>Step 1. Identify suitable PCP cases according to a check-list </vt:lpstr>
      <vt:lpstr>Step 1. Identify suitable PCP cases according to a check-list </vt:lpstr>
      <vt:lpstr>Methodology: main steps</vt:lpstr>
      <vt:lpstr>Step 2. Characterize the control groups (group of other R&amp;D procurement approaches cases) and identify suitable cases</vt:lpstr>
      <vt:lpstr> Datasets: dimension of the sample</vt:lpstr>
      <vt:lpstr> Datasets: type of contracting authority (1/2)</vt:lpstr>
      <vt:lpstr> Datasets: type of contracting authority (2/2)</vt:lpstr>
      <vt:lpstr> Datasets: type of procurement</vt:lpstr>
      <vt:lpstr> Datasets: motivation for procurement </vt:lpstr>
      <vt:lpstr> Datasets: sector of public intervention</vt:lpstr>
      <vt:lpstr>Methodology: main steps</vt:lpstr>
      <vt:lpstr>Step 3. Design and elaboration of questionnaires</vt:lpstr>
      <vt:lpstr>Methodology: main steps</vt:lpstr>
      <vt:lpstr>Step 6. Analysis of results for the nine research questions</vt:lpstr>
      <vt:lpstr>Improvements in the quality and/or efficiency of the public services </vt:lpstr>
      <vt:lpstr>The cases of PCP-like procurement of supercomputing technologies (dating back to the 60’s) and semi-conductors in US</vt:lpstr>
      <vt:lpstr>Increase in quality and decrease in prices of products resulting from the highly competitive multi-sourcing</vt:lpstr>
      <vt:lpstr>The literature on multiple sourcing procurements (1/3)</vt:lpstr>
      <vt:lpstr>The literature on multiple sourcing procurements (2/3)</vt:lpstr>
      <vt:lpstr>The literature on multiple sourcing procurements (3/3)</vt:lpstr>
      <vt:lpstr>Reduction in the risk of failure in large scale              follow-up PPI procurements</vt:lpstr>
      <vt:lpstr>Increase in the efficiency/intensity of R&amp;D expenditures by firms</vt:lpstr>
      <vt:lpstr>The literature on impacts of innovation procurement on R&amp;D expenditure and sales results of firms</vt:lpstr>
      <vt:lpstr>Speeding up time-to-market for firms and facilitating the access of SMEs to the procurement market</vt:lpstr>
      <vt:lpstr>Attracting financial investors to Europe</vt:lpstr>
      <vt:lpstr>Increased interoperability / impact on standardization / reduction of supplier lock-in</vt:lpstr>
      <vt:lpstr>Impacts on competition structure in the market</vt:lpstr>
      <vt:lpstr>Presentazione standard di PowerPoint</vt:lpstr>
      <vt:lpstr> Increased exploitation of IPRs and R&amp;D results  </vt:lpstr>
      <vt:lpstr>9 research questions</vt:lpstr>
      <vt:lpstr>Recommendations for actions to be taken by the EU (1/3) </vt:lpstr>
      <vt:lpstr>Recommendations for actions to be taken by the EU (2/3) </vt:lpstr>
      <vt:lpstr>Recommendations for actions to be taken by the EU (3/3) </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 Bedin</dc:creator>
  <cp:lastModifiedBy>Sara Bedin</cp:lastModifiedBy>
  <cp:revision>187</cp:revision>
  <cp:lastPrinted>2014-11-28T10:22:50Z</cp:lastPrinted>
  <dcterms:created xsi:type="dcterms:W3CDTF">2014-11-21T00:35:57Z</dcterms:created>
  <dcterms:modified xsi:type="dcterms:W3CDTF">2015-10-27T00:57:02Z</dcterms:modified>
</cp:coreProperties>
</file>