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58" r:id="rId3"/>
    <p:sldId id="262" r:id="rId4"/>
    <p:sldId id="268" r:id="rId5"/>
    <p:sldId id="263" r:id="rId6"/>
    <p:sldId id="265" r:id="rId7"/>
    <p:sldId id="266" r:id="rId8"/>
    <p:sldId id="26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1669F-52A6-438F-A45F-1B2F19B8EF7B}" type="datetimeFigureOut">
              <a:rPr lang="en-GB" smtClean="0"/>
              <a:t>24/10/2015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AB94-8E7D-41A5-821F-5FE2036383A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2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Stefan Wurm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BAB94-8E7D-41A5-821F-5FE2036383A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66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Pilotprojekte:</a:t>
            </a:r>
            <a:r>
              <a:rPr lang="de-AT" baseline="0" dirty="0" smtClean="0"/>
              <a:t> Begleitung von IÖB-Pilotprojekten (</a:t>
            </a:r>
            <a:r>
              <a:rPr lang="de-AT" baseline="0" dirty="0" err="1" smtClean="0"/>
              <a:t>kick-off</a:t>
            </a:r>
            <a:r>
              <a:rPr lang="de-AT" baseline="0" dirty="0" smtClean="0"/>
              <a:t>, Experten,….)</a:t>
            </a:r>
          </a:p>
          <a:p>
            <a:r>
              <a:rPr lang="de-AT" baseline="0" dirty="0" smtClean="0"/>
              <a:t>IÖB-</a:t>
            </a:r>
            <a:r>
              <a:rPr lang="de-AT" baseline="0" dirty="0" err="1" smtClean="0"/>
              <a:t>naBe</a:t>
            </a:r>
            <a:r>
              <a:rPr lang="de-AT" baseline="0" dirty="0" smtClean="0"/>
              <a:t>-Konferenz = </a:t>
            </a:r>
            <a:r>
              <a:rPr lang="de-AT" baseline="0" dirty="0" err="1" smtClean="0"/>
              <a:t>Inno-naBe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B7C3-4FFC-4F7E-B0F3-2F2DCE356E62}" type="slidenum">
              <a:rPr lang="de-AT" smtClean="0">
                <a:solidFill>
                  <a:prstClr val="black"/>
                </a:solidFill>
              </a:rPr>
              <a:pPr/>
              <a:t>2</a:t>
            </a:fld>
            <a:endParaRPr lang="de-A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6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01/245-70817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A6A7A-13A9-43F4-8279-24AAC8EAFB65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358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IOEB_PPT_masterbil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34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pic>
        <p:nvPicPr>
          <p:cNvPr id="7" name="Bild 6" descr="bmvi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756" y="230356"/>
            <a:ext cx="1455118" cy="692355"/>
          </a:xfrm>
          <a:prstGeom prst="rect">
            <a:avLst/>
          </a:prstGeom>
        </p:spPr>
      </p:pic>
      <p:pic>
        <p:nvPicPr>
          <p:cNvPr id="9" name="Bild 8" descr="BBG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429" y="230356"/>
            <a:ext cx="1455118" cy="692355"/>
          </a:xfrm>
          <a:prstGeom prst="rect">
            <a:avLst/>
          </a:prstGeom>
        </p:spPr>
      </p:pic>
      <p:pic>
        <p:nvPicPr>
          <p:cNvPr id="10" name="Bild 9" descr="AIT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074" y="230356"/>
            <a:ext cx="1483282" cy="692355"/>
          </a:xfrm>
          <a:prstGeom prst="rect">
            <a:avLst/>
          </a:prstGeom>
        </p:spPr>
      </p:pic>
      <p:pic>
        <p:nvPicPr>
          <p:cNvPr id="11" name="Bild 10" descr="IOEB_Logo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64" y="1769242"/>
            <a:ext cx="2810671" cy="1358218"/>
          </a:xfrm>
          <a:prstGeom prst="rect">
            <a:avLst/>
          </a:prstGeom>
        </p:spPr>
      </p:pic>
      <p:pic>
        <p:nvPicPr>
          <p:cNvPr id="13" name="Bild 7" descr="bmwfj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2" y="230356"/>
            <a:ext cx="1455118" cy="6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3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IOEB_PPT_masterbil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34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pic>
        <p:nvPicPr>
          <p:cNvPr id="7" name="Bild 6" descr="bmvi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756" y="230356"/>
            <a:ext cx="1455118" cy="692355"/>
          </a:xfrm>
          <a:prstGeom prst="rect">
            <a:avLst/>
          </a:prstGeom>
        </p:spPr>
      </p:pic>
      <p:pic>
        <p:nvPicPr>
          <p:cNvPr id="10" name="Bild 9" descr="AI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074" y="230356"/>
            <a:ext cx="1483282" cy="692355"/>
          </a:xfrm>
          <a:prstGeom prst="rect">
            <a:avLst/>
          </a:prstGeom>
        </p:spPr>
      </p:pic>
      <p:pic>
        <p:nvPicPr>
          <p:cNvPr id="11" name="Bild 10" descr="IOEB_Logo_RGB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64" y="1769242"/>
            <a:ext cx="2810671" cy="1358218"/>
          </a:xfrm>
          <a:prstGeom prst="rect">
            <a:avLst/>
          </a:prstGeom>
        </p:spPr>
      </p:pic>
      <p:pic>
        <p:nvPicPr>
          <p:cNvPr id="13" name="Bild 7" descr="bmwfj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2" y="230356"/>
            <a:ext cx="1455118" cy="692355"/>
          </a:xfrm>
          <a:prstGeom prst="rect">
            <a:avLst/>
          </a:prstGeom>
        </p:spPr>
      </p:pic>
      <p:pic>
        <p:nvPicPr>
          <p:cNvPr id="14" name="Bild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445" y="229165"/>
            <a:ext cx="1324755" cy="5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2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95288" y="1268413"/>
            <a:ext cx="8401050" cy="4897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07988" y="6316663"/>
            <a:ext cx="3048000" cy="541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6AC47-9A9F-4ED3-B9F4-6D534F9382B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0425"/>
            <a:ext cx="6558455" cy="681914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82414"/>
            <a:ext cx="8229600" cy="4814625"/>
          </a:xfrm>
        </p:spPr>
        <p:txBody>
          <a:bodyPr/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8" name="Bild 7" descr="IOEB_Signe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618" y="344131"/>
            <a:ext cx="1662182" cy="534413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457200" y="1042276"/>
            <a:ext cx="8229600" cy="0"/>
          </a:xfrm>
          <a:prstGeom prst="line">
            <a:avLst/>
          </a:prstGeom>
          <a:ln>
            <a:solidFill>
              <a:srgbClr val="9226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6" descr="bmvi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857" y="6153770"/>
            <a:ext cx="1455118" cy="692355"/>
          </a:xfrm>
          <a:prstGeom prst="rect">
            <a:avLst/>
          </a:prstGeom>
        </p:spPr>
      </p:pic>
      <p:pic>
        <p:nvPicPr>
          <p:cNvPr id="17" name="Bild 9" descr="AI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175" y="6153770"/>
            <a:ext cx="1483282" cy="692355"/>
          </a:xfrm>
          <a:prstGeom prst="rect">
            <a:avLst/>
          </a:prstGeom>
        </p:spPr>
      </p:pic>
      <p:cxnSp>
        <p:nvCxnSpPr>
          <p:cNvPr id="19" name="Gerade Verbindung 18"/>
          <p:cNvCxnSpPr/>
          <p:nvPr userDrawn="1"/>
        </p:nvCxnSpPr>
        <p:spPr>
          <a:xfrm>
            <a:off x="489357" y="6077777"/>
            <a:ext cx="8229600" cy="0"/>
          </a:xfrm>
          <a:prstGeom prst="line">
            <a:avLst/>
          </a:prstGeom>
          <a:ln>
            <a:solidFill>
              <a:srgbClr val="9226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01236" y="62817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66FDD4-CA17-BA41-A563-F3125C5BD5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68" y="6214067"/>
            <a:ext cx="1351863" cy="52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Bild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92" y="6205829"/>
            <a:ext cx="1324755" cy="5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5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0425"/>
            <a:ext cx="6558455" cy="681914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182414"/>
            <a:ext cx="8229600" cy="227724"/>
          </a:xfrm>
          <a:solidFill>
            <a:srgbClr val="87CDE0"/>
          </a:solidFill>
          <a:ln>
            <a:noFill/>
          </a:ln>
        </p:spPr>
        <p:txBody>
          <a:bodyPr/>
          <a:lstStyle>
            <a:lvl1pPr marL="0" indent="0">
              <a:buNone/>
              <a:defRPr lang="de-DE" sz="1200" smtClean="0">
                <a:effectLst/>
              </a:defRPr>
            </a:lvl1pPr>
          </a:lstStyle>
          <a:p>
            <a:r>
              <a:rPr lang="de-DE" sz="1000" b="1" spc="100" dirty="0" smtClean="0">
                <a:effectLst/>
                <a:latin typeface="Arial"/>
                <a:ea typeface="ＭＳ 明朝"/>
                <a:cs typeface="Times New Roman"/>
              </a:rPr>
              <a:t>BOX 1 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de-DE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endParaRPr lang="de-DE" dirty="0"/>
          </a:p>
        </p:txBody>
      </p:sp>
      <p:pic>
        <p:nvPicPr>
          <p:cNvPr id="8" name="Bild 7" descr="IOEB_Signet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618" y="344131"/>
            <a:ext cx="1662182" cy="534413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457200" y="1042276"/>
            <a:ext cx="8229600" cy="0"/>
          </a:xfrm>
          <a:prstGeom prst="line">
            <a:avLst/>
          </a:prstGeom>
          <a:ln>
            <a:solidFill>
              <a:srgbClr val="9226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>
            <a:spLocks noGrp="1"/>
          </p:cNvSpPr>
          <p:nvPr>
            <p:ph idx="13" hasCustomPrompt="1"/>
          </p:nvPr>
        </p:nvSpPr>
        <p:spPr>
          <a:xfrm>
            <a:off x="457200" y="1410138"/>
            <a:ext cx="8229600" cy="762000"/>
          </a:xfrm>
          <a:solidFill>
            <a:srgbClr val="E7F5F9"/>
          </a:solidFill>
        </p:spPr>
        <p:txBody>
          <a:bodyPr/>
          <a:lstStyle>
            <a:lvl1pPr marL="0" indent="0">
              <a:buNone/>
              <a:defRPr lang="de-DE" sz="1200" smtClean="0">
                <a:effectLst/>
              </a:defRPr>
            </a:lvl1pPr>
          </a:lstStyle>
          <a:p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consetetur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sadipscing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elitr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nonumy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eirmod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tempor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invidunt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ut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labore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et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dolore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magna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aliquyam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erat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voluptua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vero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eos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et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accusam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et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justo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duo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dolores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et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ea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rebum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. Stet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clita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kasd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gubergren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no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sea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takimata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sanctus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est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consetetur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sadipscing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elitr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nonumy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eirmod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tempor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invidunt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ut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labore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et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dolore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magna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aliquyam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erat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voluptua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de-DE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de-DE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457200" y="2347311"/>
            <a:ext cx="8229600" cy="227724"/>
          </a:xfrm>
          <a:solidFill>
            <a:srgbClr val="87CDE0"/>
          </a:solidFill>
          <a:ln>
            <a:noFill/>
          </a:ln>
        </p:spPr>
        <p:txBody>
          <a:bodyPr/>
          <a:lstStyle>
            <a:lvl1pPr marL="0" indent="0">
              <a:buNone/>
              <a:defRPr lang="de-DE" sz="1200" smtClean="0">
                <a:effectLst/>
              </a:defRPr>
            </a:lvl1pPr>
          </a:lstStyle>
          <a:p>
            <a:r>
              <a:rPr lang="de-DE" sz="1000" b="1" spc="100" dirty="0" smtClean="0">
                <a:effectLst/>
                <a:latin typeface="Arial"/>
                <a:ea typeface="ＭＳ 明朝"/>
                <a:cs typeface="Times New Roman"/>
              </a:rPr>
              <a:t>BOX 1 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de-DE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5" hasCustomPrompt="1"/>
          </p:nvPr>
        </p:nvSpPr>
        <p:spPr>
          <a:xfrm>
            <a:off x="457200" y="2575035"/>
            <a:ext cx="8229600" cy="762000"/>
          </a:xfrm>
          <a:solidFill>
            <a:srgbClr val="E7F5F9"/>
          </a:solidFill>
        </p:spPr>
        <p:txBody>
          <a:bodyPr/>
          <a:lstStyle>
            <a:lvl1pPr marL="0" indent="0">
              <a:buNone/>
              <a:defRPr lang="de-DE" sz="1200" smtClean="0">
                <a:effectLst/>
              </a:defRPr>
            </a:lvl1pPr>
          </a:lstStyle>
          <a:p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consetetur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sadipscing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elitr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nonumy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eirmod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tempor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invidunt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ut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labore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et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dolore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magna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aliquyam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erat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voluptua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vero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eos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et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accusam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et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justo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duo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dolores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et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ea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rebum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. Stet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clita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kasd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gubergren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no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sea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takimata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sanctus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est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consetetur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sadipscing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elitr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nonumy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eirmod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tempor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invidunt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ut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labore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et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dolore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magna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aliquyam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erat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de-DE" sz="1000" spc="100" dirty="0" err="1" smtClean="0">
                <a:effectLst/>
                <a:latin typeface="Arial"/>
                <a:ea typeface="ＭＳ 明朝"/>
                <a:cs typeface="Times New Roman"/>
              </a:rPr>
              <a:t>voluptua</a:t>
            </a:r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de-DE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r>
              <a:rPr lang="de-DE" sz="1000" spc="100" dirty="0" smtClean="0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de-DE" sz="1200" dirty="0" smtClean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endParaRPr lang="de-DE" dirty="0"/>
          </a:p>
        </p:txBody>
      </p:sp>
      <p:pic>
        <p:nvPicPr>
          <p:cNvPr id="20" name="Bild 6" descr="bmvi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857" y="6153770"/>
            <a:ext cx="1455118" cy="692355"/>
          </a:xfrm>
          <a:prstGeom prst="rect">
            <a:avLst/>
          </a:prstGeom>
        </p:spPr>
      </p:pic>
      <p:pic>
        <p:nvPicPr>
          <p:cNvPr id="21" name="Bild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92" y="6205829"/>
            <a:ext cx="1324755" cy="535539"/>
          </a:xfrm>
          <a:prstGeom prst="rect">
            <a:avLst/>
          </a:prstGeom>
        </p:spPr>
      </p:pic>
      <p:pic>
        <p:nvPicPr>
          <p:cNvPr id="22" name="Bild 9" descr="AIT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175" y="6153770"/>
            <a:ext cx="1483282" cy="692355"/>
          </a:xfrm>
          <a:prstGeom prst="rect">
            <a:avLst/>
          </a:prstGeom>
        </p:spPr>
      </p:pic>
      <p:cxnSp>
        <p:nvCxnSpPr>
          <p:cNvPr id="24" name="Gerade Verbindung 23"/>
          <p:cNvCxnSpPr/>
          <p:nvPr userDrawn="1"/>
        </p:nvCxnSpPr>
        <p:spPr>
          <a:xfrm>
            <a:off x="489357" y="6077777"/>
            <a:ext cx="8229600" cy="0"/>
          </a:xfrm>
          <a:prstGeom prst="line">
            <a:avLst/>
          </a:prstGeom>
          <a:ln>
            <a:solidFill>
              <a:srgbClr val="9226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01236" y="62817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66FDD4-CA17-BA41-A563-F3125C5BD5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68" y="6214067"/>
            <a:ext cx="1351863" cy="52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298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IOEB_PPT_masterbil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34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FDD4-CA17-BA41-A563-F3125C5BD5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 6" descr="bmvi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756" y="230356"/>
            <a:ext cx="1455118" cy="692355"/>
          </a:xfrm>
          <a:prstGeom prst="rect">
            <a:avLst/>
          </a:prstGeom>
        </p:spPr>
      </p:pic>
      <p:pic>
        <p:nvPicPr>
          <p:cNvPr id="10" name="Bild 9" descr="AI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074" y="230356"/>
            <a:ext cx="1483282" cy="692355"/>
          </a:xfrm>
          <a:prstGeom prst="rect">
            <a:avLst/>
          </a:prstGeom>
        </p:spPr>
      </p:pic>
      <p:pic>
        <p:nvPicPr>
          <p:cNvPr id="11" name="Bild 10" descr="IOEB_Logo_RGB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64" y="1769242"/>
            <a:ext cx="2810671" cy="13582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966" y="231977"/>
            <a:ext cx="1126070" cy="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69" y="231977"/>
            <a:ext cx="1351863" cy="52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330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3387" y="871200"/>
            <a:ext cx="6516000" cy="702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6000" y="1674000"/>
            <a:ext cx="2652712" cy="4328424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  <a:p>
            <a:pPr>
              <a:defRPr/>
            </a:pPr>
            <a:fld id="{00193C7D-1D79-4852-991B-743E5048C5E0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sz="half" idx="11"/>
          </p:nvPr>
        </p:nvSpPr>
        <p:spPr>
          <a:xfrm>
            <a:off x="3271838" y="1674000"/>
            <a:ext cx="2653200" cy="4346575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2"/>
          </p:nvPr>
        </p:nvSpPr>
        <p:spPr>
          <a:xfrm>
            <a:off x="6073986" y="1674000"/>
            <a:ext cx="2653200" cy="4356100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24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99" y="871200"/>
            <a:ext cx="6516000" cy="702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kumimoji="0" lang="de-DE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rostile" pitchFamily="34" charset="0"/>
                <a:ea typeface="+mj-ea"/>
                <a:cs typeface="+mj-cs"/>
              </a:rPr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1674000"/>
            <a:ext cx="6287978" cy="3766657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6945313" y="1468073"/>
            <a:ext cx="2106612" cy="483271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432001" y="5311354"/>
            <a:ext cx="6296604" cy="85653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462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IOEB_PPT_masterbil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34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pic>
        <p:nvPicPr>
          <p:cNvPr id="7" name="Bild 6" descr="bmvi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756" y="230356"/>
            <a:ext cx="1455118" cy="692355"/>
          </a:xfrm>
          <a:prstGeom prst="rect">
            <a:avLst/>
          </a:prstGeom>
        </p:spPr>
      </p:pic>
      <p:pic>
        <p:nvPicPr>
          <p:cNvPr id="10" name="Bild 9" descr="AI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074" y="230356"/>
            <a:ext cx="1483282" cy="692355"/>
          </a:xfrm>
          <a:prstGeom prst="rect">
            <a:avLst/>
          </a:prstGeom>
        </p:spPr>
      </p:pic>
      <p:pic>
        <p:nvPicPr>
          <p:cNvPr id="11" name="Bild 10" descr="IOEB_Logo_RGB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64" y="1769242"/>
            <a:ext cx="2810671" cy="1358218"/>
          </a:xfrm>
          <a:prstGeom prst="rect">
            <a:avLst/>
          </a:prstGeom>
        </p:spPr>
      </p:pic>
      <p:pic>
        <p:nvPicPr>
          <p:cNvPr id="13" name="Bild 7" descr="bmwfj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2" y="230356"/>
            <a:ext cx="1455118" cy="6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5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IOEB_PPT_masterbil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34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pic>
        <p:nvPicPr>
          <p:cNvPr id="7" name="Bild 6" descr="bmvi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756" y="230356"/>
            <a:ext cx="1455118" cy="692355"/>
          </a:xfrm>
          <a:prstGeom prst="rect">
            <a:avLst/>
          </a:prstGeom>
        </p:spPr>
      </p:pic>
      <p:pic>
        <p:nvPicPr>
          <p:cNvPr id="9" name="Bild 8" descr="BBG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429" y="230356"/>
            <a:ext cx="1455118" cy="692355"/>
          </a:xfrm>
          <a:prstGeom prst="rect">
            <a:avLst/>
          </a:prstGeom>
        </p:spPr>
      </p:pic>
      <p:pic>
        <p:nvPicPr>
          <p:cNvPr id="10" name="Bild 9" descr="AIT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074" y="230356"/>
            <a:ext cx="1483282" cy="692355"/>
          </a:xfrm>
          <a:prstGeom prst="rect">
            <a:avLst/>
          </a:prstGeom>
        </p:spPr>
      </p:pic>
      <p:pic>
        <p:nvPicPr>
          <p:cNvPr id="11" name="Bild 10" descr="IOEB_Logo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64" y="1769242"/>
            <a:ext cx="2810671" cy="1358218"/>
          </a:xfrm>
          <a:prstGeom prst="rect">
            <a:avLst/>
          </a:prstGeom>
        </p:spPr>
      </p:pic>
      <p:pic>
        <p:nvPicPr>
          <p:cNvPr id="13" name="Bild 7" descr="bmwfj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2" y="230356"/>
            <a:ext cx="1455118" cy="6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2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IOEB_PPT_masterbil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34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pic>
        <p:nvPicPr>
          <p:cNvPr id="7" name="Bild 6" descr="bmvi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756" y="230356"/>
            <a:ext cx="1455118" cy="692355"/>
          </a:xfrm>
          <a:prstGeom prst="rect">
            <a:avLst/>
          </a:prstGeom>
        </p:spPr>
      </p:pic>
      <p:pic>
        <p:nvPicPr>
          <p:cNvPr id="10" name="Bild 9" descr="AIT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943" y="232234"/>
            <a:ext cx="1669009" cy="779047"/>
          </a:xfrm>
          <a:prstGeom prst="rect">
            <a:avLst/>
          </a:prstGeom>
        </p:spPr>
      </p:pic>
      <p:pic>
        <p:nvPicPr>
          <p:cNvPr id="11" name="Bild 10" descr="IOEB_Logo_RGB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64" y="1769242"/>
            <a:ext cx="2810671" cy="1358218"/>
          </a:xfrm>
          <a:prstGeom prst="rect">
            <a:avLst/>
          </a:prstGeom>
        </p:spPr>
      </p:pic>
      <p:pic>
        <p:nvPicPr>
          <p:cNvPr id="13" name="Bild 7" descr="bmwfj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2" y="230356"/>
            <a:ext cx="1455118" cy="69235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631" y="232234"/>
            <a:ext cx="1494228" cy="6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9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166FDD4-CA17-BA41-A563-F3125C5BD5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3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innovationspartnerschaft.at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onspartnerschaft.a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stefan.wurm@bbg.gv.at" TargetMode="External"/><Relationship Id="rId7" Type="http://schemas.openxmlformats.org/officeDocument/2006/relationships/hyperlink" Target="mailto:manuel.schuler@bbg.gv.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asmin.berghammer@bbg.gv.at" TargetMode="External"/><Relationship Id="rId5" Type="http://schemas.openxmlformats.org/officeDocument/2006/relationships/image" Target="../media/image19.jpeg"/><Relationship Id="rId10" Type="http://schemas.openxmlformats.org/officeDocument/2006/relationships/hyperlink" Target="mailto:angelika.knabl@bbg.gv.at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96552" y="3140968"/>
            <a:ext cx="9937104" cy="2291909"/>
          </a:xfrm>
        </p:spPr>
        <p:txBody>
          <a:bodyPr>
            <a:normAutofit/>
          </a:bodyPr>
          <a:lstStyle/>
          <a:p>
            <a:pPr algn="ctr"/>
            <a:r>
              <a:rPr lang="de-DE" sz="3100" dirty="0" err="1" smtClean="0">
                <a:solidFill>
                  <a:srgbClr val="922636"/>
                </a:solidFill>
              </a:rPr>
              <a:t>Ideas</a:t>
            </a:r>
            <a:r>
              <a:rPr lang="de-DE" sz="3100" dirty="0" smtClean="0">
                <a:solidFill>
                  <a:srgbClr val="922636"/>
                </a:solidFill>
              </a:rPr>
              <a:t> </a:t>
            </a:r>
            <a:r>
              <a:rPr lang="de-DE" sz="3100" dirty="0" err="1">
                <a:solidFill>
                  <a:srgbClr val="922636"/>
                </a:solidFill>
              </a:rPr>
              <a:t>for</a:t>
            </a:r>
            <a:r>
              <a:rPr lang="de-DE" sz="3100" dirty="0">
                <a:solidFill>
                  <a:srgbClr val="922636"/>
                </a:solidFill>
              </a:rPr>
              <a:t> „</a:t>
            </a:r>
            <a:r>
              <a:rPr lang="en-US" sz="3100" dirty="0">
                <a:solidFill>
                  <a:srgbClr val="922636"/>
                </a:solidFill>
              </a:rPr>
              <a:t>Broadening </a:t>
            </a:r>
            <a:r>
              <a:rPr lang="en-US" sz="3100" dirty="0">
                <a:solidFill>
                  <a:srgbClr val="922636"/>
                </a:solidFill>
              </a:rPr>
              <a:t>the scope of support </a:t>
            </a:r>
            <a:r>
              <a:rPr lang="en-US" sz="3100" dirty="0">
                <a:solidFill>
                  <a:srgbClr val="922636"/>
                </a:solidFill>
              </a:rPr>
              <a:t/>
            </a:r>
            <a:br>
              <a:rPr lang="en-US" sz="3100" dirty="0">
                <a:solidFill>
                  <a:srgbClr val="922636"/>
                </a:solidFill>
              </a:rPr>
            </a:br>
            <a:r>
              <a:rPr lang="en-US" sz="3100" dirty="0">
                <a:solidFill>
                  <a:srgbClr val="922636"/>
                </a:solidFill>
              </a:rPr>
              <a:t>to </a:t>
            </a:r>
            <a:r>
              <a:rPr lang="en-US" sz="3100" dirty="0">
                <a:solidFill>
                  <a:srgbClr val="922636"/>
                </a:solidFill>
              </a:rPr>
              <a:t>the demand </a:t>
            </a:r>
            <a:r>
              <a:rPr lang="en-US" sz="3100" dirty="0">
                <a:solidFill>
                  <a:srgbClr val="922636"/>
                </a:solidFill>
              </a:rPr>
              <a:t>side“ </a:t>
            </a:r>
            <a:br>
              <a:rPr lang="en-US" sz="3100" dirty="0">
                <a:solidFill>
                  <a:srgbClr val="922636"/>
                </a:solidFill>
              </a:rPr>
            </a:br>
            <a:r>
              <a:rPr lang="en-US" sz="3200" dirty="0" smtClean="0"/>
              <a:t>from PPPI Service Point Austria</a:t>
            </a:r>
            <a:r>
              <a:rPr lang="de-DE" sz="3200" dirty="0"/>
              <a:t/>
            </a:r>
            <a:br>
              <a:rPr lang="de-DE" sz="3200" dirty="0"/>
            </a:br>
            <a:endParaRPr lang="de-DE" dirty="0"/>
          </a:p>
        </p:txBody>
      </p:sp>
      <p:pic>
        <p:nvPicPr>
          <p:cNvPr id="7" name="Bild 9" descr="I:\C1-11\Zimmer\BESCHAFFUNG\ELAKs\ELAK IÖB-Logoentwicklung\ELAK Auszahlung\Eingangsstück\IÖB-Logo englisch\IOEB_Logo_englisch_RGB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772816"/>
            <a:ext cx="2901434" cy="1440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7524328" y="6381328"/>
            <a:ext cx="1414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/>
              <a:t>Stefan Wurm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393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/>
        </p:nvCxnSpPr>
        <p:spPr>
          <a:xfrm flipV="1">
            <a:off x="5521201" y="1882462"/>
            <a:ext cx="199131" cy="30828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H="1" flipV="1">
            <a:off x="3589870" y="1865646"/>
            <a:ext cx="170324" cy="308288"/>
          </a:xfrm>
          <a:prstGeom prst="line">
            <a:avLst/>
          </a:prstGeom>
          <a:ln w="9525">
            <a:solidFill>
              <a:srgbClr val="FFE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02" y="1820095"/>
            <a:ext cx="3745656" cy="374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de-DE" dirty="0" smtClean="0"/>
              <a:t>PPPI  - Main services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67869" y="1235320"/>
            <a:ext cx="5340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Design and launch of an online platform that serves as a brokerage tool between procurers and innovative suppliers</a:t>
            </a:r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6338872" y="3697347"/>
            <a:ext cx="2836997" cy="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549748" y="3753533"/>
            <a:ext cx="2489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Establishing a common body of knowledge on innovation amongst the public procurers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Internal and external trainings and workshops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5707632" y="1916832"/>
            <a:ext cx="30784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549749" y="1949034"/>
            <a:ext cx="24890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Building a community of innovative procurers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Organisation of conferences and learning labs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Focus on different procurement groups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668222" y="1882462"/>
            <a:ext cx="289518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74205" y="1950838"/>
            <a:ext cx="2645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Developing KPIs to quantify innovative procurement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600" dirty="0">
                <a:solidFill>
                  <a:prstClr val="black"/>
                </a:solidFill>
              </a:rPr>
              <a:t>Publishing </a:t>
            </a:r>
            <a:r>
              <a:rPr lang="de-AT" sz="1600" dirty="0" err="1">
                <a:solidFill>
                  <a:prstClr val="black"/>
                </a:solidFill>
              </a:rPr>
              <a:t>of</a:t>
            </a:r>
            <a:r>
              <a:rPr lang="de-AT" sz="1600" dirty="0">
                <a:solidFill>
                  <a:prstClr val="black"/>
                </a:solidFill>
              </a:rPr>
              <a:t> </a:t>
            </a:r>
            <a:r>
              <a:rPr lang="de-AT" sz="1600" dirty="0" err="1">
                <a:solidFill>
                  <a:prstClr val="black"/>
                </a:solidFill>
              </a:rPr>
              <a:t>annual</a:t>
            </a:r>
            <a:r>
              <a:rPr lang="de-AT" sz="1600" dirty="0">
                <a:solidFill>
                  <a:prstClr val="black"/>
                </a:solidFill>
              </a:rPr>
              <a:t> </a:t>
            </a:r>
            <a:r>
              <a:rPr lang="de-AT" sz="1600" dirty="0" err="1">
                <a:solidFill>
                  <a:prstClr val="black"/>
                </a:solidFill>
              </a:rPr>
              <a:t>reports</a:t>
            </a:r>
            <a:r>
              <a:rPr lang="de-AT" sz="1600" dirty="0">
                <a:solidFill>
                  <a:prstClr val="black"/>
                </a:solidFill>
              </a:rPr>
              <a:t> on </a:t>
            </a:r>
            <a:r>
              <a:rPr lang="de-AT" sz="1600" dirty="0" err="1">
                <a:solidFill>
                  <a:prstClr val="black"/>
                </a:solidFill>
              </a:rPr>
              <a:t>the</a:t>
            </a:r>
            <a:r>
              <a:rPr lang="de-AT" sz="1600" dirty="0">
                <a:solidFill>
                  <a:prstClr val="black"/>
                </a:solidFill>
              </a:rPr>
              <a:t> </a:t>
            </a:r>
            <a:r>
              <a:rPr lang="de-AT" sz="1600" dirty="0" err="1">
                <a:solidFill>
                  <a:prstClr val="black"/>
                </a:solidFill>
              </a:rPr>
              <a:t>situation</a:t>
            </a:r>
            <a:r>
              <a:rPr lang="de-AT" sz="1600" dirty="0">
                <a:solidFill>
                  <a:prstClr val="black"/>
                </a:solidFill>
              </a:rPr>
              <a:t> </a:t>
            </a:r>
            <a:r>
              <a:rPr lang="de-AT" sz="1600" dirty="0" err="1">
                <a:solidFill>
                  <a:prstClr val="black"/>
                </a:solidFill>
              </a:rPr>
              <a:t>of</a:t>
            </a:r>
            <a:r>
              <a:rPr lang="de-AT" sz="1600" dirty="0">
                <a:solidFill>
                  <a:prstClr val="black"/>
                </a:solidFill>
              </a:rPr>
              <a:t> PPI in Austria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flipH="1">
            <a:off x="559022" y="3697347"/>
            <a:ext cx="2274834" cy="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60478" y="3767382"/>
            <a:ext cx="2441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Supporting organisations in their innovation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Consulting on the design and implementation of innovation strategies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916361" y="5661248"/>
            <a:ext cx="463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Initiating and supporting PPI projects in Austria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 flipH="1">
            <a:off x="3610121" y="5254252"/>
            <a:ext cx="169791" cy="311499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H="1">
            <a:off x="1967869" y="5570349"/>
            <a:ext cx="1668027" cy="0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9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Online brokerage </a:t>
            </a:r>
            <a:r>
              <a:rPr lang="en-GB" dirty="0">
                <a:solidFill>
                  <a:prstClr val="black"/>
                </a:solidFill>
              </a:rPr>
              <a:t>tool between procurers and innovative suppliers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66FDD4-CA17-BA41-A563-F3125C5BD5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Inhaltsplatzhalter 2"/>
          <p:cNvSpPr>
            <a:spLocks noGrp="1"/>
          </p:cNvSpPr>
          <p:nvPr>
            <p:ph idx="1"/>
          </p:nvPr>
        </p:nvSpPr>
        <p:spPr>
          <a:xfrm>
            <a:off x="463138" y="1182413"/>
            <a:ext cx="6028169" cy="765139"/>
          </a:xfrm>
          <a:solidFill>
            <a:srgbClr val="FF6600"/>
          </a:solidFill>
        </p:spPr>
        <p:txBody>
          <a:bodyPr>
            <a:no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  <a:hlinkClick r:id="rId2"/>
              </a:rPr>
              <a:t>www.innovationspartnerschaft.at</a:t>
            </a:r>
            <a:endParaRPr lang="de-AT" sz="2400" dirty="0">
              <a:solidFill>
                <a:schemeClr val="bg1"/>
              </a:solidFill>
            </a:endParaRPr>
          </a:p>
        </p:txBody>
      </p:sp>
      <p:sp>
        <p:nvSpPr>
          <p:cNvPr id="30" name="Inhaltsplatzhalter 3"/>
          <p:cNvSpPr>
            <a:spLocks noGrp="1"/>
          </p:cNvSpPr>
          <p:nvPr>
            <p:ph idx="13"/>
          </p:nvPr>
        </p:nvSpPr>
        <p:spPr>
          <a:xfrm>
            <a:off x="475012" y="1964548"/>
            <a:ext cx="6040046" cy="3949363"/>
          </a:xfrm>
          <a:solidFill>
            <a:srgbClr val="FF6600">
              <a:alpha val="61176"/>
            </a:srgbClr>
          </a:solidFill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AT" sz="2200" i="1" dirty="0" smtClean="0"/>
              <a:t>Market </a:t>
            </a:r>
            <a:r>
              <a:rPr lang="de-AT" sz="2200" i="1" dirty="0" err="1" smtClean="0"/>
              <a:t>place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for</a:t>
            </a:r>
            <a:r>
              <a:rPr lang="en-US" sz="2200" i="1" dirty="0" smtClean="0"/>
              <a:t> </a:t>
            </a:r>
            <a:r>
              <a:rPr lang="de-AT" sz="2200" i="1" dirty="0" smtClean="0"/>
              <a:t>innovative </a:t>
            </a:r>
            <a:r>
              <a:rPr lang="de-AT" sz="2200" i="1" dirty="0" err="1" smtClean="0"/>
              <a:t>products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and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services</a:t>
            </a:r>
            <a:r>
              <a:rPr lang="de-AT" sz="2200" i="1" dirty="0" smtClean="0"/>
              <a:t> </a:t>
            </a:r>
            <a:r>
              <a:rPr lang="de-AT" sz="2200" i="1" dirty="0" smtClean="0"/>
              <a:t>innovation-</a:t>
            </a:r>
            <a:r>
              <a:rPr lang="de-AT" sz="2200" i="1" dirty="0" err="1" smtClean="0"/>
              <a:t>oriented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public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procurerers</a:t>
            </a:r>
            <a:endParaRPr lang="de-AT" sz="220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de-AT" sz="2200" i="1" dirty="0" err="1" smtClean="0"/>
              <a:t>Self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assessment</a:t>
            </a:r>
            <a:r>
              <a:rPr lang="de-AT" sz="2200" i="1" dirty="0" smtClean="0"/>
              <a:t> </a:t>
            </a:r>
            <a:r>
              <a:rPr lang="de-AT" sz="2200" i="1" dirty="0" smtClean="0"/>
              <a:t>online – </a:t>
            </a:r>
            <a:r>
              <a:rPr lang="de-AT" sz="2200" i="1" dirty="0" err="1" smtClean="0"/>
              <a:t>three</a:t>
            </a:r>
            <a:r>
              <a:rPr lang="de-AT" sz="2200" i="1" dirty="0" smtClean="0"/>
              <a:t> easy </a:t>
            </a:r>
            <a:r>
              <a:rPr lang="de-AT" sz="2200" i="1" dirty="0" err="1" smtClean="0"/>
              <a:t>steps</a:t>
            </a:r>
            <a:endParaRPr lang="de-AT" sz="22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AT" sz="2200" i="1" dirty="0" smtClean="0"/>
              <a:t>Expert Jury </a:t>
            </a:r>
            <a:r>
              <a:rPr lang="de-AT" sz="2200" i="1" dirty="0" err="1" smtClean="0"/>
              <a:t>for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assessing</a:t>
            </a:r>
            <a:r>
              <a:rPr lang="de-AT" sz="2200" i="1" dirty="0" smtClean="0"/>
              <a:t> </a:t>
            </a:r>
            <a:r>
              <a:rPr lang="de-AT" sz="2200" i="1" dirty="0"/>
              <a:t>innovative </a:t>
            </a:r>
            <a:r>
              <a:rPr lang="de-AT" sz="2200" i="1" dirty="0" err="1"/>
              <a:t>products</a:t>
            </a:r>
            <a:r>
              <a:rPr lang="de-AT" sz="2200" i="1" dirty="0"/>
              <a:t> </a:t>
            </a:r>
            <a:r>
              <a:rPr lang="de-AT" sz="2200" i="1" dirty="0" err="1"/>
              <a:t>and</a:t>
            </a:r>
            <a:r>
              <a:rPr lang="de-AT" sz="2200" i="1" dirty="0"/>
              <a:t> </a:t>
            </a:r>
            <a:r>
              <a:rPr lang="de-AT" sz="2200" i="1" dirty="0" err="1" smtClean="0"/>
              <a:t>services</a:t>
            </a:r>
            <a:r>
              <a:rPr lang="de-AT" sz="2200" i="1" dirty="0" smtClean="0"/>
              <a:t> </a:t>
            </a:r>
            <a:endParaRPr lang="de-AT" sz="22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AT" sz="2200" i="1" dirty="0" err="1" smtClean="0"/>
              <a:t>Concrete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challenges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from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the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public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sector</a:t>
            </a:r>
            <a:endParaRPr lang="de-AT" sz="22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AT" sz="2200" i="1" dirty="0" smtClean="0"/>
              <a:t>Workshops </a:t>
            </a:r>
            <a:r>
              <a:rPr lang="de-AT" sz="2200" i="1" dirty="0" err="1" smtClean="0"/>
              <a:t>for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public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procurers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to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describe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problems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as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challenges</a:t>
            </a:r>
            <a:endParaRPr lang="de-AT" sz="22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AT" sz="2200" i="1" dirty="0" smtClean="0"/>
              <a:t>Focus on </a:t>
            </a:r>
            <a:r>
              <a:rPr lang="de-AT" sz="2200" i="1" dirty="0" err="1" smtClean="0"/>
              <a:t>problem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based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procurement</a:t>
            </a:r>
            <a:endParaRPr lang="de-AT" sz="22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AT" sz="2200" i="1" dirty="0" smtClean="0"/>
              <a:t>Political </a:t>
            </a:r>
            <a:r>
              <a:rPr lang="de-AT" sz="2200" i="1" dirty="0" err="1" smtClean="0"/>
              <a:t>support</a:t>
            </a:r>
            <a:endParaRPr lang="de-AT" sz="2200" i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407908" cy="240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703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  <p:bldP spid="3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9166FDD4-CA17-BA41-A563-F3125C5BD5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200"/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12"/>
            <a:ext cx="9144000" cy="51429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40425"/>
            <a:ext cx="6558455" cy="681914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</a:rPr>
              <a:t>Screenshot </a:t>
            </a:r>
            <a:r>
              <a:rPr lang="en-GB" sz="2400" b="1" dirty="0" smtClean="0">
                <a:solidFill>
                  <a:prstClr val="black"/>
                </a:solidFill>
                <a:hlinkClick r:id="rId3"/>
              </a:rPr>
              <a:t>www.innovationspartnerschaft.at</a:t>
            </a:r>
            <a:r>
              <a:rPr lang="en-GB" sz="2400" b="1" dirty="0" smtClean="0">
                <a:solidFill>
                  <a:prstClr val="black"/>
                </a:solidFill>
              </a:rPr>
              <a:t> </a:t>
            </a:r>
            <a:endParaRPr lang="de-DE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0000"/>
                </a:solidFill>
              </a:rPr>
              <a:t>Community Building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29" name="Inhaltsplatzhalter 2"/>
          <p:cNvSpPr>
            <a:spLocks noGrp="1"/>
          </p:cNvSpPr>
          <p:nvPr>
            <p:ph idx="1"/>
          </p:nvPr>
        </p:nvSpPr>
        <p:spPr>
          <a:xfrm>
            <a:off x="463138" y="1182413"/>
            <a:ext cx="6028169" cy="765139"/>
          </a:xfrm>
          <a:solidFill>
            <a:srgbClr val="FF0000"/>
          </a:solidFill>
        </p:spPr>
        <p:txBody>
          <a:bodyPr anchor="ctr">
            <a:no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Meetings, </a:t>
            </a:r>
            <a:r>
              <a:rPr lang="de-DE" sz="2400" b="1" dirty="0" err="1" smtClean="0">
                <a:solidFill>
                  <a:schemeClr val="bg1"/>
                </a:solidFill>
              </a:rPr>
              <a:t>conferences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and</a:t>
            </a:r>
            <a:r>
              <a:rPr lang="de-DE" sz="2400" b="1" dirty="0" smtClean="0">
                <a:solidFill>
                  <a:schemeClr val="bg1"/>
                </a:solidFill>
              </a:rPr>
              <a:t> Workshops</a:t>
            </a:r>
            <a:endParaRPr lang="de-AT" sz="2400" b="1" dirty="0">
              <a:solidFill>
                <a:schemeClr val="bg1"/>
              </a:solidFill>
            </a:endParaRPr>
          </a:p>
        </p:txBody>
      </p:sp>
      <p:sp>
        <p:nvSpPr>
          <p:cNvPr id="30" name="Inhaltsplatzhalter 3"/>
          <p:cNvSpPr>
            <a:spLocks noGrp="1"/>
          </p:cNvSpPr>
          <p:nvPr>
            <p:ph idx="13"/>
          </p:nvPr>
        </p:nvSpPr>
        <p:spPr>
          <a:xfrm>
            <a:off x="475012" y="1964548"/>
            <a:ext cx="6040046" cy="3949363"/>
          </a:xfrm>
          <a:solidFill>
            <a:srgbClr val="FF0000">
              <a:alpha val="40000"/>
            </a:srgbClr>
          </a:solidFill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150" i="1" dirty="0" smtClean="0"/>
              <a:t>Workshops </a:t>
            </a:r>
            <a:r>
              <a:rPr lang="de-DE" sz="2150" i="1" dirty="0" err="1" smtClean="0"/>
              <a:t>and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conferences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focusing</a:t>
            </a:r>
            <a:r>
              <a:rPr lang="de-DE" sz="2150" i="1" dirty="0" smtClean="0"/>
              <a:t> on </a:t>
            </a:r>
            <a:r>
              <a:rPr lang="de-DE" sz="2150" i="1" dirty="0" err="1" smtClean="0"/>
              <a:t>specific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topics</a:t>
            </a:r>
            <a:r>
              <a:rPr lang="de-DE" sz="2150" i="1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150" i="1" dirty="0" err="1" smtClean="0"/>
              <a:t>Bringing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together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demand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and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supply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side</a:t>
            </a:r>
            <a:r>
              <a:rPr lang="de-DE" sz="2150" i="1" dirty="0" smtClean="0"/>
              <a:t> by open </a:t>
            </a:r>
            <a:r>
              <a:rPr lang="de-DE" sz="2150" i="1" dirty="0" err="1" smtClean="0"/>
              <a:t>calls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for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these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topics</a:t>
            </a:r>
            <a:r>
              <a:rPr lang="de-DE" sz="2150" i="1" dirty="0" smtClean="0"/>
              <a:t> (e.g. </a:t>
            </a:r>
            <a:r>
              <a:rPr lang="de-DE" sz="2150" i="1" dirty="0" err="1" smtClean="0"/>
              <a:t>lightening</a:t>
            </a:r>
            <a:r>
              <a:rPr lang="de-DE" sz="2150" i="1" dirty="0" smtClean="0"/>
              <a:t>, innovative </a:t>
            </a:r>
            <a:r>
              <a:rPr lang="de-DE" sz="2150" i="1" dirty="0" err="1" smtClean="0"/>
              <a:t>facility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management</a:t>
            </a:r>
            <a:r>
              <a:rPr lang="de-DE" sz="2150" i="1" dirty="0" smtClean="0"/>
              <a:t>, e-</a:t>
            </a:r>
            <a:r>
              <a:rPr lang="de-DE" sz="2150" i="1" dirty="0" err="1" smtClean="0"/>
              <a:t>mobility</a:t>
            </a:r>
            <a:r>
              <a:rPr lang="de-DE" sz="2150" i="1" dirty="0" smtClean="0"/>
              <a:t>, IT</a:t>
            </a:r>
            <a:r>
              <a:rPr lang="de-DE" sz="2150" i="1" dirty="0"/>
              <a:t>, innovative </a:t>
            </a:r>
            <a:r>
              <a:rPr lang="de-DE" sz="2150" i="1" dirty="0" err="1"/>
              <a:t>working</a:t>
            </a:r>
            <a:r>
              <a:rPr lang="de-DE" sz="2150" i="1" dirty="0"/>
              <a:t> </a:t>
            </a:r>
            <a:r>
              <a:rPr lang="de-DE" sz="2150" i="1" dirty="0" err="1"/>
              <a:t>environment</a:t>
            </a:r>
            <a:r>
              <a:rPr lang="de-DE" sz="2150" i="1" dirty="0"/>
              <a:t>)</a:t>
            </a:r>
            <a:endParaRPr lang="de-DE" sz="215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150" i="1" dirty="0" err="1" smtClean="0"/>
              <a:t>Usage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of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opinion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surveys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to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identify</a:t>
            </a:r>
            <a:r>
              <a:rPr lang="de-DE" sz="2150" i="1" dirty="0" smtClean="0"/>
              <a:t> relevant </a:t>
            </a:r>
            <a:r>
              <a:rPr lang="de-DE" sz="2150" i="1" dirty="0" err="1" smtClean="0"/>
              <a:t>procurement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groups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and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topics</a:t>
            </a:r>
            <a:endParaRPr lang="de-DE" sz="215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150" i="1" dirty="0" err="1" smtClean="0"/>
              <a:t>Yearly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planning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and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coordination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with</a:t>
            </a:r>
            <a:r>
              <a:rPr lang="de-DE" sz="2150" i="1" dirty="0" smtClean="0"/>
              <a:t> a </a:t>
            </a:r>
            <a:r>
              <a:rPr lang="de-DE" sz="2150" i="1" dirty="0" err="1" smtClean="0"/>
              <a:t>broad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stakeholder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board</a:t>
            </a:r>
            <a:endParaRPr lang="de-DE" sz="215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150" i="1" dirty="0" err="1" smtClean="0"/>
              <a:t>Governance</a:t>
            </a:r>
            <a:r>
              <a:rPr lang="de-DE" sz="2150" i="1" dirty="0" smtClean="0"/>
              <a:t> </a:t>
            </a:r>
            <a:r>
              <a:rPr lang="de-DE" sz="2150" i="1" dirty="0" err="1" smtClean="0"/>
              <a:t>structure</a:t>
            </a:r>
            <a:endParaRPr lang="de-AT" sz="2150" i="1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66FDD4-CA17-BA41-A563-F3125C5BD5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407908" cy="240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66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PPPI </a:t>
            </a:r>
            <a:r>
              <a:rPr lang="de-DE" b="1" dirty="0" err="1" smtClean="0"/>
              <a:t>pilot</a:t>
            </a:r>
            <a:r>
              <a:rPr lang="de-DE" b="1" dirty="0" smtClean="0"/>
              <a:t> </a:t>
            </a:r>
            <a:r>
              <a:rPr lang="de-DE" b="1" dirty="0" err="1" smtClean="0"/>
              <a:t>projects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29" name="Inhaltsplatzhalter 2"/>
          <p:cNvSpPr>
            <a:spLocks noGrp="1"/>
          </p:cNvSpPr>
          <p:nvPr>
            <p:ph idx="1"/>
          </p:nvPr>
        </p:nvSpPr>
        <p:spPr>
          <a:xfrm>
            <a:off x="463138" y="1182413"/>
            <a:ext cx="6028169" cy="765139"/>
          </a:xfrm>
          <a:solidFill>
            <a:srgbClr val="003399">
              <a:alpha val="89804"/>
            </a:srgbClr>
          </a:solidFill>
        </p:spPr>
        <p:txBody>
          <a:bodyPr>
            <a:no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Initiation </a:t>
            </a:r>
            <a:r>
              <a:rPr lang="de-DE" sz="2400" b="1" dirty="0" err="1" smtClean="0">
                <a:solidFill>
                  <a:schemeClr val="bg1"/>
                </a:solidFill>
              </a:rPr>
              <a:t>and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support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of</a:t>
            </a:r>
            <a:r>
              <a:rPr lang="de-DE" sz="2400" b="1" dirty="0" smtClean="0">
                <a:solidFill>
                  <a:schemeClr val="bg1"/>
                </a:solidFill>
              </a:rPr>
              <a:t> PPPI </a:t>
            </a:r>
            <a:r>
              <a:rPr lang="de-DE" sz="2400" b="1" dirty="0" err="1" smtClean="0">
                <a:solidFill>
                  <a:schemeClr val="bg1"/>
                </a:solidFill>
              </a:rPr>
              <a:t>pilot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projects</a:t>
            </a:r>
            <a:endParaRPr lang="de-AT" sz="2400" b="1" dirty="0">
              <a:solidFill>
                <a:schemeClr val="bg1"/>
              </a:solidFill>
            </a:endParaRPr>
          </a:p>
        </p:txBody>
      </p:sp>
      <p:sp>
        <p:nvSpPr>
          <p:cNvPr id="30" name="Inhaltsplatzhalter 3"/>
          <p:cNvSpPr>
            <a:spLocks noGrp="1"/>
          </p:cNvSpPr>
          <p:nvPr>
            <p:ph idx="13"/>
          </p:nvPr>
        </p:nvSpPr>
        <p:spPr>
          <a:xfrm>
            <a:off x="475012" y="1964548"/>
            <a:ext cx="6040046" cy="3949363"/>
          </a:xfrm>
          <a:solidFill>
            <a:srgbClr val="003399">
              <a:alpha val="50196"/>
            </a:srgbClr>
          </a:solidFill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300" i="1" dirty="0" smtClean="0"/>
              <a:t>Support </a:t>
            </a:r>
            <a:r>
              <a:rPr lang="de-DE" sz="2300" i="1" dirty="0" err="1" smtClean="0"/>
              <a:t>of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finding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specific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demand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for</a:t>
            </a:r>
            <a:r>
              <a:rPr lang="de-DE" sz="2300" i="1" dirty="0" smtClean="0"/>
              <a:t> innovation </a:t>
            </a:r>
            <a:r>
              <a:rPr lang="de-DE" sz="2300" i="1" dirty="0" err="1" smtClean="0"/>
              <a:t>procurement</a:t>
            </a:r>
            <a:endParaRPr lang="de-DE" sz="23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300" i="1" dirty="0" smtClean="0"/>
              <a:t>Call </a:t>
            </a:r>
            <a:r>
              <a:rPr lang="de-DE" sz="2300" i="1" dirty="0" err="1" smtClean="0"/>
              <a:t>for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proposals</a:t>
            </a:r>
            <a:r>
              <a:rPr lang="de-DE" sz="2300" i="1" dirty="0" smtClean="0"/>
              <a:t> </a:t>
            </a:r>
            <a:r>
              <a:rPr lang="de-DE" sz="2300" i="1" dirty="0" smtClean="0"/>
              <a:t>(</a:t>
            </a:r>
            <a:r>
              <a:rPr lang="de-DE" sz="2300" i="1" dirty="0" err="1" smtClean="0"/>
              <a:t>every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product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group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is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welcome</a:t>
            </a:r>
            <a:r>
              <a:rPr lang="de-DE" sz="2300" i="1" dirty="0" smtClean="0"/>
              <a:t>) </a:t>
            </a:r>
            <a:r>
              <a:rPr lang="de-DE" sz="2300" i="1" dirty="0" err="1" smtClean="0"/>
              <a:t>two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times</a:t>
            </a:r>
            <a:r>
              <a:rPr lang="de-DE" sz="2300" i="1" dirty="0" smtClean="0"/>
              <a:t> a </a:t>
            </a:r>
            <a:r>
              <a:rPr lang="de-DE" sz="2300" i="1" dirty="0" err="1" smtClean="0"/>
              <a:t>year</a:t>
            </a:r>
            <a:endParaRPr lang="de-DE" sz="23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300" i="1" dirty="0" smtClean="0"/>
              <a:t>Jury </a:t>
            </a:r>
            <a:r>
              <a:rPr lang="de-DE" sz="2300" i="1" dirty="0" err="1" smtClean="0"/>
              <a:t>decision</a:t>
            </a:r>
            <a:r>
              <a:rPr lang="de-DE" sz="2300" i="1" dirty="0"/>
              <a:t> in </a:t>
            </a:r>
            <a:r>
              <a:rPr lang="de-DE" sz="2300" i="1" dirty="0" err="1"/>
              <a:t>this</a:t>
            </a:r>
            <a:r>
              <a:rPr lang="de-DE" sz="2300" i="1" dirty="0"/>
              <a:t> </a:t>
            </a:r>
            <a:r>
              <a:rPr lang="de-DE" sz="2300" i="1" dirty="0" err="1" smtClean="0"/>
              <a:t>regard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focusing</a:t>
            </a:r>
            <a:r>
              <a:rPr lang="de-DE" sz="2300" i="1" dirty="0" smtClean="0"/>
              <a:t> at </a:t>
            </a:r>
            <a:r>
              <a:rPr lang="de-DE" sz="2300" i="1" dirty="0" err="1" smtClean="0"/>
              <a:t>d</a:t>
            </a:r>
            <a:r>
              <a:rPr lang="de-DE" sz="2300" i="1" dirty="0" err="1" smtClean="0"/>
              <a:t>egree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of</a:t>
            </a:r>
            <a:r>
              <a:rPr lang="de-DE" sz="2300" i="1" dirty="0" smtClean="0"/>
              <a:t> </a:t>
            </a:r>
            <a:r>
              <a:rPr lang="de-DE" sz="2300" i="1" dirty="0" smtClean="0"/>
              <a:t>innovation, </a:t>
            </a:r>
            <a:r>
              <a:rPr lang="de-DE" sz="2300" i="1" dirty="0" err="1" smtClean="0"/>
              <a:t>societal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challenge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and</a:t>
            </a:r>
            <a:r>
              <a:rPr lang="de-DE" sz="2300" i="1" dirty="0" smtClean="0"/>
              <a:t> additional </a:t>
            </a:r>
            <a:r>
              <a:rPr lang="de-DE" sz="2300" i="1" dirty="0" err="1" smtClean="0"/>
              <a:t>benefit</a:t>
            </a:r>
            <a:endParaRPr lang="de-DE" sz="230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/>
              <a:t>Assistance in project monitoring and project </a:t>
            </a:r>
            <a:r>
              <a:rPr lang="en-US" sz="2300" dirty="0" smtClean="0"/>
              <a:t>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300" dirty="0" smtClean="0"/>
              <a:t>Contact </a:t>
            </a:r>
            <a:r>
              <a:rPr lang="en-US" sz="2300" dirty="0"/>
              <a:t>for technical and organizational issues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66FDD4-CA17-BA41-A563-F3125C5BD5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407908" cy="240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643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Support in </a:t>
            </a:r>
            <a:r>
              <a:rPr lang="de-DE" b="1" dirty="0" err="1" smtClean="0"/>
              <a:t>strategic</a:t>
            </a:r>
            <a:r>
              <a:rPr lang="de-DE" b="1" dirty="0" smtClean="0"/>
              <a:t> </a:t>
            </a:r>
            <a:r>
              <a:rPr lang="de-DE" b="1" dirty="0" err="1" smtClean="0"/>
              <a:t>planning</a:t>
            </a:r>
            <a:endParaRPr lang="de-AT" dirty="0"/>
          </a:p>
        </p:txBody>
      </p:sp>
      <p:sp>
        <p:nvSpPr>
          <p:cNvPr id="29" name="Inhaltsplatzhalter 2"/>
          <p:cNvSpPr>
            <a:spLocks noGrp="1"/>
          </p:cNvSpPr>
          <p:nvPr>
            <p:ph idx="1"/>
          </p:nvPr>
        </p:nvSpPr>
        <p:spPr>
          <a:xfrm>
            <a:off x="463138" y="1182413"/>
            <a:ext cx="6028169" cy="765139"/>
          </a:xfrm>
          <a:solidFill>
            <a:srgbClr val="009900"/>
          </a:solidFill>
        </p:spPr>
        <p:txBody>
          <a:bodyPr anchor="ctr">
            <a:noAutofit/>
          </a:bodyPr>
          <a:lstStyle/>
          <a:p>
            <a:r>
              <a:rPr lang="de-AT" sz="2400" dirty="0" err="1" smtClean="0">
                <a:solidFill>
                  <a:schemeClr val="bg1"/>
                </a:solidFill>
              </a:rPr>
              <a:t>Direct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support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and</a:t>
            </a:r>
            <a:r>
              <a:rPr lang="de-AT" sz="2400" dirty="0" smtClean="0">
                <a:solidFill>
                  <a:schemeClr val="bg1"/>
                </a:solidFill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</a:rPr>
              <a:t>consultation</a:t>
            </a:r>
            <a:endParaRPr lang="de-AT" sz="2400" dirty="0">
              <a:solidFill>
                <a:schemeClr val="bg1"/>
              </a:solidFill>
            </a:endParaRPr>
          </a:p>
        </p:txBody>
      </p:sp>
      <p:sp>
        <p:nvSpPr>
          <p:cNvPr id="30" name="Inhaltsplatzhalter 3"/>
          <p:cNvSpPr>
            <a:spLocks noGrp="1"/>
          </p:cNvSpPr>
          <p:nvPr>
            <p:ph idx="13"/>
          </p:nvPr>
        </p:nvSpPr>
        <p:spPr>
          <a:xfrm>
            <a:off x="475012" y="1964548"/>
            <a:ext cx="6040046" cy="3949363"/>
          </a:xfrm>
          <a:solidFill>
            <a:srgbClr val="009900">
              <a:alpha val="50196"/>
            </a:srgbClr>
          </a:solidFill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300" i="1" dirty="0" smtClean="0"/>
              <a:t>Analysis </a:t>
            </a:r>
            <a:r>
              <a:rPr lang="de-DE" sz="2300" i="1" dirty="0" err="1" smtClean="0"/>
              <a:t>of</a:t>
            </a:r>
            <a:r>
              <a:rPr lang="de-DE" sz="2300" i="1" dirty="0"/>
              <a:t> </a:t>
            </a:r>
            <a:r>
              <a:rPr lang="de-DE" sz="2300" i="1" dirty="0" err="1" smtClean="0"/>
              <a:t>starting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points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and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potentials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for</a:t>
            </a:r>
            <a:r>
              <a:rPr lang="de-DE" sz="2300" i="1" dirty="0" smtClean="0"/>
              <a:t> innovation </a:t>
            </a:r>
            <a:r>
              <a:rPr lang="de-DE" sz="2300" i="1" dirty="0" err="1" smtClean="0"/>
              <a:t>procurement</a:t>
            </a:r>
            <a:endParaRPr lang="de-DE" sz="23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300" i="1" dirty="0" err="1"/>
              <a:t>Identification</a:t>
            </a:r>
            <a:r>
              <a:rPr lang="de-DE" sz="2300" i="1" dirty="0"/>
              <a:t> </a:t>
            </a:r>
            <a:r>
              <a:rPr lang="de-DE" sz="2300" i="1" dirty="0" err="1"/>
              <a:t>of</a:t>
            </a:r>
            <a:r>
              <a:rPr lang="de-DE" sz="2300" i="1" dirty="0"/>
              <a:t> </a:t>
            </a:r>
            <a:r>
              <a:rPr lang="de-DE" sz="2300" i="1" dirty="0" err="1" smtClean="0"/>
              <a:t>approaches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starting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from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demand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from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the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past</a:t>
            </a:r>
            <a:r>
              <a:rPr lang="de-DE" sz="2300" i="1" dirty="0" smtClean="0"/>
              <a:t>, </a:t>
            </a:r>
            <a:r>
              <a:rPr lang="de-DE" sz="2300" i="1" dirty="0" err="1" smtClean="0"/>
              <a:t>current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problems</a:t>
            </a:r>
            <a:r>
              <a:rPr lang="de-DE" sz="2300" i="1" dirty="0" smtClean="0"/>
              <a:t>, </a:t>
            </a:r>
            <a:r>
              <a:rPr lang="de-DE" sz="2300" i="1" dirty="0" err="1" smtClean="0"/>
              <a:t>needs</a:t>
            </a:r>
            <a:endParaRPr lang="de-DE" sz="230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300" i="1" dirty="0" err="1" smtClean="0"/>
              <a:t>Including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current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projects</a:t>
            </a:r>
            <a:r>
              <a:rPr lang="de-DE" sz="2300" i="1" dirty="0" smtClean="0"/>
              <a:t>, </a:t>
            </a:r>
            <a:r>
              <a:rPr lang="de-DE" sz="2300" i="1" dirty="0" err="1" smtClean="0"/>
              <a:t>current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strategies</a:t>
            </a:r>
            <a:r>
              <a:rPr lang="de-DE" sz="2300" i="1" dirty="0" smtClean="0"/>
              <a:t>, </a:t>
            </a:r>
            <a:r>
              <a:rPr lang="de-DE" sz="2300" i="1" dirty="0" err="1" smtClean="0"/>
              <a:t>focusing</a:t>
            </a:r>
            <a:r>
              <a:rPr lang="de-DE" sz="2300" i="1" dirty="0" smtClean="0"/>
              <a:t> on </a:t>
            </a:r>
            <a:r>
              <a:rPr lang="de-DE" sz="2300" i="1" dirty="0" err="1" smtClean="0"/>
              <a:t>specific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topics</a:t>
            </a:r>
            <a:endParaRPr lang="de-DE" sz="230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300" i="1" dirty="0" err="1" smtClean="0"/>
              <a:t>Priority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matrix</a:t>
            </a:r>
            <a:endParaRPr lang="de-DE" sz="23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300" i="1" dirty="0" smtClean="0"/>
              <a:t>Next </a:t>
            </a:r>
            <a:r>
              <a:rPr lang="de-DE" sz="2300" i="1" dirty="0" err="1" smtClean="0"/>
              <a:t>steps</a:t>
            </a:r>
            <a:r>
              <a:rPr lang="de-DE" sz="2300" i="1" dirty="0" smtClean="0"/>
              <a:t>: </a:t>
            </a:r>
            <a:r>
              <a:rPr lang="de-DE" sz="2300" i="1" dirty="0" err="1" smtClean="0"/>
              <a:t>pilot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projects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and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strategic</a:t>
            </a:r>
            <a:r>
              <a:rPr lang="de-DE" sz="2300" i="1" dirty="0" smtClean="0"/>
              <a:t> innovation </a:t>
            </a:r>
            <a:r>
              <a:rPr lang="de-DE" sz="2300" i="1" dirty="0" err="1" smtClean="0"/>
              <a:t>procurement</a:t>
            </a:r>
            <a:r>
              <a:rPr lang="de-DE" sz="2300" i="1" dirty="0" smtClean="0"/>
              <a:t> plan</a:t>
            </a:r>
            <a:endParaRPr lang="de-DE" sz="2300" i="1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166FDD4-CA17-BA41-A563-F3125C5BD5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407908" cy="240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255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questions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remarks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9166FDD4-CA17-BA41-A563-F3125C5BD5D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457200"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Question mark shaped clouds on blue sk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124743"/>
            <a:ext cx="7416824" cy="489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3501236" y="6110839"/>
            <a:ext cx="2133600" cy="365125"/>
          </a:xfr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6B01761-E378-45CC-B92B-917D06DCADD7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2268" y="214534"/>
            <a:ext cx="83597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en-GB" sz="2800" b="1" dirty="0" smtClean="0">
                <a:solidFill>
                  <a:srgbClr val="000000"/>
                </a:solidFill>
              </a:rPr>
              <a:t>Our Team</a:t>
            </a:r>
            <a:endParaRPr lang="en-AU" sz="2800" b="1" dirty="0">
              <a:solidFill>
                <a:srgbClr val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771800" y="4968751"/>
            <a:ext cx="428142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AT" sz="13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</a:rPr>
              <a:t>MMag. Stefan Wurm, MBA</a:t>
            </a:r>
            <a:endParaRPr lang="de-AT" sz="13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 pitchFamily="50" charset="0"/>
            </a:endParaRPr>
          </a:p>
          <a:p>
            <a:r>
              <a:rPr lang="de-AT" sz="13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</a:rPr>
              <a:t>Leitung IÖB-Servicestelle</a:t>
            </a:r>
          </a:p>
          <a:p>
            <a:r>
              <a:rPr lang="de-AT" sz="13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  <a:hlinkClick r:id="rId3"/>
              </a:rPr>
              <a:t>stefan.wurm@bbg.gv.at</a:t>
            </a:r>
            <a:endParaRPr lang="de-AT" sz="13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 pitchFamily="50" charset="0"/>
            </a:endParaRPr>
          </a:p>
        </p:txBody>
      </p:sp>
      <p:pic>
        <p:nvPicPr>
          <p:cNvPr id="10" name="Picture 7" descr="Wurm IMG_827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1468" y="4187479"/>
            <a:ext cx="1047147" cy="14261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68" y="2669294"/>
            <a:ext cx="941575" cy="12975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551454" y="2608138"/>
            <a:ext cx="457602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de-AT" sz="13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</a:rPr>
              <a:t>Jasmin Berghammer, </a:t>
            </a:r>
            <a:r>
              <a:rPr lang="de-AT" sz="13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</a:rPr>
              <a:t>MSc</a:t>
            </a:r>
            <a:endParaRPr lang="de-AT" sz="13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 pitchFamily="50" charset="0"/>
            </a:endParaRPr>
          </a:p>
          <a:p>
            <a:pPr algn="l"/>
            <a:r>
              <a:rPr lang="de-AT" sz="13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</a:rPr>
              <a:t>Junior Projektmanagerin IÖB-Servicestelle</a:t>
            </a:r>
          </a:p>
          <a:p>
            <a:pPr algn="l"/>
            <a:r>
              <a:rPr lang="de-AT" sz="13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  <a:hlinkClick r:id="rId6"/>
              </a:rPr>
              <a:t>j</a:t>
            </a:r>
            <a:r>
              <a:rPr lang="de-AT" sz="13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  <a:hlinkClick r:id="rId6"/>
              </a:rPr>
              <a:t>asmin.berghammer@bbg.gv.at</a:t>
            </a:r>
            <a:endParaRPr lang="de-AT" sz="13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 pitchFamily="50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610829" y="4144076"/>
            <a:ext cx="447966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de-AT" sz="13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</a:rPr>
              <a:t>MMag. Manuel Schuler</a:t>
            </a:r>
            <a:endParaRPr lang="de-AT" sz="13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 pitchFamily="50" charset="0"/>
            </a:endParaRPr>
          </a:p>
          <a:p>
            <a:pPr algn="l"/>
            <a:r>
              <a:rPr lang="de-AT" sz="13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</a:rPr>
              <a:t>Junior </a:t>
            </a:r>
            <a:r>
              <a:rPr lang="de-AT" sz="13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</a:rPr>
              <a:t>Projektmanager </a:t>
            </a:r>
            <a:r>
              <a:rPr lang="de-AT" sz="13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</a:rPr>
              <a:t>IÖB-Servicestelle</a:t>
            </a:r>
          </a:p>
          <a:p>
            <a:pPr algn="l"/>
            <a:r>
              <a:rPr lang="de-AT" sz="13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  <a:hlinkClick r:id="rId7"/>
              </a:rPr>
              <a:t>manuel.schuler@bbg.gv.at</a:t>
            </a:r>
            <a:endParaRPr lang="de-AT" sz="13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 pitchFamily="50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2" y="4086591"/>
            <a:ext cx="1025986" cy="1428950"/>
          </a:xfrm>
          <a:prstGeom prst="rect">
            <a:avLst/>
          </a:prstGeom>
        </p:spPr>
      </p:pic>
      <p:pic>
        <p:nvPicPr>
          <p:cNvPr id="1026" name="Grafik 2" descr="image001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5826" y="2760878"/>
            <a:ext cx="1019975" cy="125647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750792" y="3397678"/>
            <a:ext cx="447966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rgbClr val="B0D4C5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AT" sz="13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</a:rPr>
              <a:t>Tabea Reicher, </a:t>
            </a:r>
            <a:r>
              <a:rPr lang="de-AT" sz="1300" dirty="0" err="1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</a:rPr>
              <a:t>BSc</a:t>
            </a:r>
            <a:endParaRPr lang="de-AT" sz="1300" dirty="0" smtClean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 pitchFamily="50" charset="0"/>
            </a:endParaRPr>
          </a:p>
          <a:p>
            <a:r>
              <a:rPr lang="de-DE" sz="13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</a:rPr>
              <a:t>Junior Projektmanagerin IÖB-Servicestelle </a:t>
            </a:r>
          </a:p>
          <a:p>
            <a:r>
              <a:rPr lang="de-AT" sz="13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  <a:hlinkClick r:id="rId10"/>
              </a:rPr>
              <a:t>t</a:t>
            </a:r>
            <a:r>
              <a:rPr lang="de-AT" sz="13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 pitchFamily="50" charset="0"/>
                <a:hlinkClick r:id="rId10"/>
              </a:rPr>
              <a:t>abea.reicherl@bbg.gv.at</a:t>
            </a:r>
            <a:endParaRPr lang="de-AT" sz="13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Medium" pitchFamily="50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80408" y="1484784"/>
            <a:ext cx="537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IÖB-</a:t>
            </a:r>
            <a:r>
              <a:rPr lang="de-AT" sz="2800" b="1" dirty="0" err="1" smtClean="0">
                <a:solidFill>
                  <a:srgbClr val="C00000"/>
                </a:solidFill>
              </a:rPr>
              <a:t>Serviceline</a:t>
            </a:r>
            <a:r>
              <a:rPr lang="de-AT" sz="2800" b="1" dirty="0" smtClean="0">
                <a:solidFill>
                  <a:srgbClr val="C00000"/>
                </a:solidFill>
              </a:rPr>
              <a:t>: +43 (1) 245 70 817</a:t>
            </a:r>
            <a:endParaRPr lang="de-AT" sz="2800" b="1" dirty="0">
              <a:solidFill>
                <a:srgbClr val="C00000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 rot="733952">
            <a:off x="5937700" y="784579"/>
            <a:ext cx="4233178" cy="178988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www.ioeb.at</a:t>
            </a:r>
            <a:endParaRPr lang="de-AT" sz="2000" b="1" dirty="0"/>
          </a:p>
        </p:txBody>
      </p:sp>
    </p:spTree>
    <p:extLst>
      <p:ext uri="{BB962C8B-B14F-4D97-AF65-F5344CB8AC3E}">
        <p14:creationId xmlns:p14="http://schemas.microsoft.com/office/powerpoint/2010/main" val="23392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Bildschirmpräsentation (4:3)</PresentationFormat>
  <Paragraphs>75</Paragraphs>
  <Slides>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1_Office-Design</vt:lpstr>
      <vt:lpstr>Ideas for „Broadening the scope of support  to the demand side“  from PPPI Service Point Austria </vt:lpstr>
      <vt:lpstr>PPPI  - Main services</vt:lpstr>
      <vt:lpstr>Online brokerage tool between procurers and innovative suppliers</vt:lpstr>
      <vt:lpstr>Screenshot www.innovationspartnerschaft.at </vt:lpstr>
      <vt:lpstr>Community Building</vt:lpstr>
      <vt:lpstr>PPPI pilot projects</vt:lpstr>
      <vt:lpstr>Support in strategic planning</vt:lpstr>
      <vt:lpstr>Your questions and remarks</vt:lpstr>
      <vt:lpstr>PowerPoint-Präsentation</vt:lpstr>
    </vt:vector>
  </TitlesOfParts>
  <Company>Bundesbeschaffung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PPI Servicepoint has 6 main tasks</dc:title>
  <dc:creator>Knabl Angelika</dc:creator>
  <cp:lastModifiedBy>Wurm Stefan</cp:lastModifiedBy>
  <cp:revision>26</cp:revision>
  <dcterms:created xsi:type="dcterms:W3CDTF">2015-06-17T09:21:33Z</dcterms:created>
  <dcterms:modified xsi:type="dcterms:W3CDTF">2015-10-24T18:26:44Z</dcterms:modified>
</cp:coreProperties>
</file>