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0" r:id="rId1"/>
  </p:sldMasterIdLst>
  <p:notesMasterIdLst>
    <p:notesMasterId r:id="rId23"/>
  </p:notesMasterIdLst>
  <p:sldIdLst>
    <p:sldId id="283" r:id="rId2"/>
    <p:sldId id="267" r:id="rId3"/>
    <p:sldId id="268" r:id="rId4"/>
    <p:sldId id="269" r:id="rId5"/>
    <p:sldId id="262" r:id="rId6"/>
    <p:sldId id="263" r:id="rId7"/>
    <p:sldId id="264" r:id="rId8"/>
    <p:sldId id="265" r:id="rId9"/>
    <p:sldId id="266" r:id="rId10"/>
    <p:sldId id="261" r:id="rId11"/>
    <p:sldId id="270" r:id="rId12"/>
    <p:sldId id="282" r:id="rId13"/>
    <p:sldId id="281" r:id="rId14"/>
    <p:sldId id="275" r:id="rId15"/>
    <p:sldId id="271" r:id="rId16"/>
    <p:sldId id="273" r:id="rId17"/>
    <p:sldId id="272" r:id="rId18"/>
    <p:sldId id="274" r:id="rId19"/>
    <p:sldId id="284" r:id="rId20"/>
    <p:sldId id="276" r:id="rId21"/>
    <p:sldId id="279"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792" autoAdjust="0"/>
  </p:normalViewPr>
  <p:slideViewPr>
    <p:cSldViewPr>
      <p:cViewPr varScale="1">
        <p:scale>
          <a:sx n="60" d="100"/>
          <a:sy n="60" d="100"/>
        </p:scale>
        <p:origin x="-1598"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05B24F-1017-4D4F-B51A-8F58C266ED8E}" type="datetimeFigureOut">
              <a:rPr lang="el-GR" smtClean="0"/>
              <a:pPr/>
              <a:t>17/10/2016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0F3C44-540A-422A-893D-895B1779DB4D}"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innovation-procurement.org/exchange/experience-exchang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afip.eu/"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9D0F3C44-540A-422A-893D-895B1779DB4D}"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smtClean="0">
                <a:solidFill>
                  <a:schemeClr val="tx1"/>
                </a:solidFill>
                <a:latin typeface="+mn-lt"/>
                <a:ea typeface="+mn-ea"/>
                <a:cs typeface="+mn-cs"/>
              </a:rPr>
              <a:t>η οποία περιέχει πληροφοριακό υλικό αλλά και μέσω της οποίας υλοποιούνται διάφορα </a:t>
            </a:r>
            <a:r>
              <a:rPr lang="en-US" sz="1200" kern="1200" dirty="0" smtClean="0">
                <a:solidFill>
                  <a:schemeClr val="tx1"/>
                </a:solidFill>
                <a:latin typeface="+mn-lt"/>
                <a:ea typeface="+mn-ea"/>
                <a:cs typeface="+mn-cs"/>
              </a:rPr>
              <a:t>projects</a:t>
            </a:r>
            <a:r>
              <a:rPr lang="el-GR" sz="1200" kern="1200" dirty="0" smtClean="0">
                <a:solidFill>
                  <a:schemeClr val="tx1"/>
                </a:solidFill>
                <a:latin typeface="+mn-lt"/>
                <a:ea typeface="+mn-ea"/>
                <a:cs typeface="+mn-cs"/>
              </a:rPr>
              <a:t> όπως εξοπλισμός, πληροφορική, φωτισμός, μεταφορές, τρόφιμα/υπηρεσίες </a:t>
            </a:r>
            <a:r>
              <a:rPr lang="en-US" sz="1200" kern="1200" dirty="0" smtClean="0">
                <a:solidFill>
                  <a:schemeClr val="tx1"/>
                </a:solidFill>
                <a:latin typeface="+mn-lt"/>
                <a:ea typeface="+mn-ea"/>
                <a:cs typeface="+mn-cs"/>
              </a:rPr>
              <a:t>catering</a:t>
            </a:r>
            <a:r>
              <a:rPr lang="el-GR" sz="1200" kern="1200" dirty="0" smtClean="0">
                <a:solidFill>
                  <a:schemeClr val="tx1"/>
                </a:solidFill>
                <a:latin typeface="+mn-lt"/>
                <a:ea typeface="+mn-ea"/>
                <a:cs typeface="+mn-cs"/>
              </a:rPr>
              <a:t> και άλλα.  Ουσιαστικά, με τη συμμετοχή στην ανωτέρω πλατφόρμα, εκτός των άλλων, δημιουργούνται και συνεργασίες με άλλους φορείς της Ευρωπαϊκής Ένωσης με τους οποίους υπάρχουν κοινά ενδιαφέροντα, προκειμένου να υλοποιηθούν συνεργατικές  προμήθειες για καινοτόμα προϊόντα.</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lvl="0"/>
            <a:r>
              <a:rPr lang="el-GR" sz="1200" kern="1200" dirty="0" smtClean="0">
                <a:solidFill>
                  <a:schemeClr val="tx1"/>
                </a:solidFill>
                <a:latin typeface="+mn-lt"/>
                <a:ea typeface="+mn-ea"/>
                <a:cs typeface="+mn-cs"/>
              </a:rPr>
              <a:t>Εγγραφή υπαλλήλων σε </a:t>
            </a:r>
            <a:r>
              <a:rPr lang="en-US" sz="1200" kern="1200" dirty="0" smtClean="0">
                <a:solidFill>
                  <a:schemeClr val="tx1"/>
                </a:solidFill>
                <a:latin typeface="+mn-lt"/>
                <a:ea typeface="+mn-ea"/>
                <a:cs typeface="+mn-cs"/>
              </a:rPr>
              <a:t>newsletter</a:t>
            </a:r>
            <a:r>
              <a:rPr lang="el-GR" sz="1200" kern="1200" dirty="0" smtClean="0">
                <a:solidFill>
                  <a:schemeClr val="tx1"/>
                </a:solidFill>
                <a:latin typeface="+mn-lt"/>
                <a:ea typeface="+mn-ea"/>
                <a:cs typeface="+mn-cs"/>
              </a:rPr>
              <a:t> από </a:t>
            </a:r>
            <a:r>
              <a:rPr lang="en-US" sz="1200" u="sng" kern="1200" dirty="0" smtClean="0">
                <a:solidFill>
                  <a:schemeClr val="tx1"/>
                </a:solidFill>
                <a:latin typeface="+mn-lt"/>
                <a:ea typeface="+mn-ea"/>
                <a:cs typeface="+mn-cs"/>
                <a:hlinkClick r:id="rId3"/>
              </a:rPr>
              <a:t>http</a:t>
            </a:r>
            <a:r>
              <a:rPr lang="el-GR" sz="1200" u="sng" kern="1200" dirty="0" smtClean="0">
                <a:solidFill>
                  <a:schemeClr val="tx1"/>
                </a:solidFill>
                <a:latin typeface="+mn-lt"/>
                <a:ea typeface="+mn-ea"/>
                <a:cs typeface="+mn-cs"/>
                <a:hlinkClick r:id="rId3"/>
              </a:rPr>
              <a:t>://</a:t>
            </a:r>
            <a:r>
              <a:rPr lang="en-US" sz="1200" u="sng" kern="1200" dirty="0" smtClean="0">
                <a:solidFill>
                  <a:schemeClr val="tx1"/>
                </a:solidFill>
                <a:latin typeface="+mn-lt"/>
                <a:ea typeface="+mn-ea"/>
                <a:cs typeface="+mn-cs"/>
                <a:hlinkClick r:id="rId3"/>
              </a:rPr>
              <a:t>www</a:t>
            </a:r>
            <a:r>
              <a:rPr lang="el-GR" sz="1200" u="sng" kern="1200" dirty="0" smtClean="0">
                <a:solidFill>
                  <a:schemeClr val="tx1"/>
                </a:solidFill>
                <a:latin typeface="+mn-lt"/>
                <a:ea typeface="+mn-ea"/>
                <a:cs typeface="+mn-cs"/>
                <a:hlinkClick r:id="rId3"/>
              </a:rPr>
              <a:t>.</a:t>
            </a:r>
            <a:r>
              <a:rPr lang="en-US" sz="1200" u="sng" kern="1200" dirty="0" smtClean="0">
                <a:solidFill>
                  <a:schemeClr val="tx1"/>
                </a:solidFill>
                <a:latin typeface="+mn-lt"/>
                <a:ea typeface="+mn-ea"/>
                <a:cs typeface="+mn-cs"/>
                <a:hlinkClick r:id="rId3"/>
              </a:rPr>
              <a:t>innovation</a:t>
            </a:r>
            <a:r>
              <a:rPr lang="el-GR" sz="1200" u="sng" kern="1200" dirty="0" smtClean="0">
                <a:solidFill>
                  <a:schemeClr val="tx1"/>
                </a:solidFill>
                <a:latin typeface="+mn-lt"/>
                <a:ea typeface="+mn-ea"/>
                <a:cs typeface="+mn-cs"/>
                <a:hlinkClick r:id="rId3"/>
              </a:rPr>
              <a:t>-</a:t>
            </a:r>
            <a:r>
              <a:rPr lang="en-US" sz="1200" u="sng" kern="1200" dirty="0" smtClean="0">
                <a:solidFill>
                  <a:schemeClr val="tx1"/>
                </a:solidFill>
                <a:latin typeface="+mn-lt"/>
                <a:ea typeface="+mn-ea"/>
                <a:cs typeface="+mn-cs"/>
                <a:hlinkClick r:id="rId3"/>
              </a:rPr>
              <a:t>procurement</a:t>
            </a:r>
            <a:r>
              <a:rPr lang="el-GR" sz="1200" u="sng" kern="1200" dirty="0" smtClean="0">
                <a:solidFill>
                  <a:schemeClr val="tx1"/>
                </a:solidFill>
                <a:latin typeface="+mn-lt"/>
                <a:ea typeface="+mn-ea"/>
                <a:cs typeface="+mn-cs"/>
                <a:hlinkClick r:id="rId3"/>
              </a:rPr>
              <a:t>.</a:t>
            </a:r>
            <a:r>
              <a:rPr lang="en-US" sz="1200" u="sng" kern="1200" dirty="0" smtClean="0">
                <a:solidFill>
                  <a:schemeClr val="tx1"/>
                </a:solidFill>
                <a:latin typeface="+mn-lt"/>
                <a:ea typeface="+mn-ea"/>
                <a:cs typeface="+mn-cs"/>
                <a:hlinkClick r:id="rId3"/>
              </a:rPr>
              <a:t>org</a:t>
            </a:r>
            <a:r>
              <a:rPr lang="el-GR" sz="1200" u="sng" kern="1200" dirty="0" smtClean="0">
                <a:solidFill>
                  <a:schemeClr val="tx1"/>
                </a:solidFill>
                <a:latin typeface="+mn-lt"/>
                <a:ea typeface="+mn-ea"/>
                <a:cs typeface="+mn-cs"/>
                <a:hlinkClick r:id="rId3"/>
              </a:rPr>
              <a:t>/</a:t>
            </a:r>
            <a:r>
              <a:rPr lang="en-US" sz="1200" u="sng" kern="1200" dirty="0" smtClean="0">
                <a:solidFill>
                  <a:schemeClr val="tx1"/>
                </a:solidFill>
                <a:latin typeface="+mn-lt"/>
                <a:ea typeface="+mn-ea"/>
                <a:cs typeface="+mn-cs"/>
                <a:hlinkClick r:id="rId3"/>
              </a:rPr>
              <a:t>exchange</a:t>
            </a:r>
            <a:r>
              <a:rPr lang="el-GR" sz="1200" u="sng" kern="1200" dirty="0" smtClean="0">
                <a:solidFill>
                  <a:schemeClr val="tx1"/>
                </a:solidFill>
                <a:latin typeface="+mn-lt"/>
                <a:ea typeface="+mn-ea"/>
                <a:cs typeface="+mn-cs"/>
                <a:hlinkClick r:id="rId3"/>
              </a:rPr>
              <a:t>/</a:t>
            </a:r>
            <a:r>
              <a:rPr lang="en-US" sz="1200" u="sng" kern="1200" dirty="0" smtClean="0">
                <a:solidFill>
                  <a:schemeClr val="tx1"/>
                </a:solidFill>
                <a:latin typeface="+mn-lt"/>
                <a:ea typeface="+mn-ea"/>
                <a:cs typeface="+mn-cs"/>
                <a:hlinkClick r:id="rId3"/>
              </a:rPr>
              <a:t>experience</a:t>
            </a:r>
            <a:r>
              <a:rPr lang="el-GR" sz="1200" u="sng" kern="1200" dirty="0" smtClean="0">
                <a:solidFill>
                  <a:schemeClr val="tx1"/>
                </a:solidFill>
                <a:latin typeface="+mn-lt"/>
                <a:ea typeface="+mn-ea"/>
                <a:cs typeface="+mn-cs"/>
                <a:hlinkClick r:id="rId3"/>
              </a:rPr>
              <a:t>-</a:t>
            </a:r>
            <a:r>
              <a:rPr lang="en-US" sz="1200" u="sng" kern="1200" dirty="0" smtClean="0">
                <a:solidFill>
                  <a:schemeClr val="tx1"/>
                </a:solidFill>
                <a:latin typeface="+mn-lt"/>
                <a:ea typeface="+mn-ea"/>
                <a:cs typeface="+mn-cs"/>
                <a:hlinkClick r:id="rId3"/>
              </a:rPr>
              <a:t>exchange</a:t>
            </a:r>
            <a:r>
              <a:rPr lang="el-GR" sz="1200" u="sng" kern="1200" dirty="0" smtClean="0">
                <a:solidFill>
                  <a:schemeClr val="tx1"/>
                </a:solidFill>
                <a:latin typeface="+mn-lt"/>
                <a:ea typeface="+mn-ea"/>
                <a:cs typeface="+mn-cs"/>
                <a:hlinkClick r:id="rId3"/>
              </a:rPr>
              <a:t>/</a:t>
            </a:r>
            <a:r>
              <a:rPr lang="el-GR" sz="1200" kern="1200" dirty="0" smtClean="0">
                <a:solidFill>
                  <a:schemeClr val="tx1"/>
                </a:solidFill>
                <a:latin typeface="+mn-lt"/>
                <a:ea typeface="+mn-ea"/>
                <a:cs typeface="+mn-cs"/>
              </a:rPr>
              <a:t>)</a:t>
            </a:r>
          </a:p>
          <a:p>
            <a:pPr lvl="0"/>
            <a:r>
              <a:rPr lang="el-GR" sz="1200" kern="1200" dirty="0" smtClean="0">
                <a:solidFill>
                  <a:schemeClr val="tx1"/>
                </a:solidFill>
                <a:latin typeface="+mn-lt"/>
                <a:ea typeface="+mn-ea"/>
                <a:cs typeface="+mn-cs"/>
              </a:rPr>
              <a:t>Συμμετοχή σε δραστηριότητες, ημερίδες, σεμινάρια.</a:t>
            </a:r>
          </a:p>
          <a:p>
            <a:pPr lvl="0"/>
            <a:r>
              <a:rPr lang="el-GR" sz="1200" kern="1200" dirty="0" smtClean="0">
                <a:solidFill>
                  <a:schemeClr val="tx1"/>
                </a:solidFill>
                <a:latin typeface="+mn-lt"/>
                <a:ea typeface="+mn-ea"/>
                <a:cs typeface="+mn-cs"/>
              </a:rPr>
              <a:t>Δημιουργία δικτύου με αναθέτουσες αρχές από άλλα Κ.Μ, συμμετοχή ΓΓΕ (σε συνεργασία και με άλλες ελληνικές αναθέτουσες αρχές) σε προετοιμασία </a:t>
            </a:r>
            <a:r>
              <a:rPr lang="en-US" sz="1200" kern="1200" dirty="0" smtClean="0">
                <a:solidFill>
                  <a:schemeClr val="tx1"/>
                </a:solidFill>
                <a:latin typeface="+mn-lt"/>
                <a:ea typeface="+mn-ea"/>
                <a:cs typeface="+mn-cs"/>
              </a:rPr>
              <a:t>PCP</a:t>
            </a:r>
            <a:r>
              <a:rPr lang="el-GR"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PPI</a:t>
            </a:r>
            <a:r>
              <a:rPr lang="el-GR" sz="12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200" kern="1200" dirty="0" smtClean="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9D0F3C44-540A-422A-893D-895B1779DB4D}" type="slidenum">
              <a:rPr lang="el-GR" smtClean="0"/>
              <a:pPr/>
              <a:t>16</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mn-lt"/>
                <a:ea typeface="+mn-ea"/>
                <a:cs typeface="+mn-cs"/>
              </a:rPr>
              <a:t>Η Ε.Ε χρηματοδοτεί από το Ευρωπαϊκό Ταμείο Περιφερειακής Ανάπτυξης, και το Ευρωπαϊκό Κοινωνικό Ταμείο τις κατωτέρω δράσεις προώθησης των Δ.Σ.Κ </a:t>
            </a:r>
          </a:p>
          <a:p>
            <a:r>
              <a:rPr lang="el-GR" sz="1200" b="1" kern="1200" dirty="0" smtClean="0">
                <a:solidFill>
                  <a:schemeClr val="tx1"/>
                </a:solidFill>
                <a:latin typeface="+mn-lt"/>
                <a:ea typeface="+mn-ea"/>
                <a:cs typeface="+mn-cs"/>
              </a:rPr>
              <a:t>α) Ανάπτυξη ΔΣΚ και διοικητικών ικανοτήτων.</a:t>
            </a:r>
            <a:endParaRPr lang="el-GR" sz="1200" kern="1200" dirty="0" smtClean="0">
              <a:solidFill>
                <a:schemeClr val="tx1"/>
              </a:solidFill>
              <a:latin typeface="+mn-lt"/>
              <a:ea typeface="+mn-ea"/>
              <a:cs typeface="+mn-cs"/>
            </a:endParaRPr>
          </a:p>
          <a:p>
            <a:r>
              <a:rPr lang="el-GR" sz="1200" kern="1200" dirty="0" smtClean="0">
                <a:solidFill>
                  <a:schemeClr val="tx1"/>
                </a:solidFill>
                <a:latin typeface="+mn-lt"/>
                <a:ea typeface="+mn-ea"/>
                <a:cs typeface="+mn-cs"/>
              </a:rPr>
              <a:t> </a:t>
            </a:r>
          </a:p>
          <a:p>
            <a:r>
              <a:rPr lang="el-GR" sz="1200" kern="1200" dirty="0" smtClean="0">
                <a:solidFill>
                  <a:schemeClr val="tx1"/>
                </a:solidFill>
                <a:latin typeface="+mn-lt"/>
                <a:ea typeface="+mn-ea"/>
                <a:cs typeface="+mn-cs"/>
              </a:rPr>
              <a:t>ΣΤΟΧΟΣ 11 (</a:t>
            </a:r>
            <a:r>
              <a:rPr lang="en-US" sz="1200" kern="1200" dirty="0" smtClean="0">
                <a:solidFill>
                  <a:schemeClr val="tx1"/>
                </a:solidFill>
                <a:latin typeface="+mn-lt"/>
                <a:ea typeface="+mn-ea"/>
                <a:cs typeface="+mn-cs"/>
              </a:rPr>
              <a:t>IP </a:t>
            </a:r>
            <a:r>
              <a:rPr lang="el-GR" sz="1200" kern="1200" dirty="0" smtClean="0">
                <a:solidFill>
                  <a:schemeClr val="tx1"/>
                </a:solidFill>
                <a:latin typeface="+mn-lt"/>
                <a:ea typeface="+mn-ea"/>
                <a:cs typeface="+mn-cs"/>
              </a:rPr>
              <a:t>11): Ενίσχυση της θεσμικής ικανότητας και αποτελεσματικότητας της δημόσιας διοίκησης.</a:t>
            </a:r>
          </a:p>
          <a:p>
            <a:r>
              <a:rPr lang="el-GR" sz="1200" kern="1200" dirty="0" smtClean="0">
                <a:solidFill>
                  <a:schemeClr val="tx1"/>
                </a:solidFill>
                <a:latin typeface="+mn-lt"/>
                <a:ea typeface="+mn-ea"/>
                <a:cs typeface="+mn-cs"/>
              </a:rPr>
              <a:t>ΣΤΟΧΟΣ 12 (</a:t>
            </a:r>
            <a:r>
              <a:rPr lang="en-US" sz="1200" kern="1200" dirty="0" smtClean="0">
                <a:solidFill>
                  <a:schemeClr val="tx1"/>
                </a:solidFill>
                <a:latin typeface="+mn-lt"/>
                <a:ea typeface="+mn-ea"/>
                <a:cs typeface="+mn-cs"/>
              </a:rPr>
              <a:t>IP</a:t>
            </a:r>
            <a:r>
              <a:rPr lang="el-GR" sz="1200" kern="1200" dirty="0" smtClean="0">
                <a:solidFill>
                  <a:schemeClr val="tx1"/>
                </a:solidFill>
                <a:latin typeface="+mn-lt"/>
                <a:ea typeface="+mn-ea"/>
                <a:cs typeface="+mn-cs"/>
              </a:rPr>
              <a:t>2</a:t>
            </a:r>
            <a:r>
              <a:rPr lang="en-US" sz="1200" kern="1200" dirty="0" smtClean="0">
                <a:solidFill>
                  <a:schemeClr val="tx1"/>
                </a:solidFill>
                <a:latin typeface="+mn-lt"/>
                <a:ea typeface="+mn-ea"/>
                <a:cs typeface="+mn-cs"/>
              </a:rPr>
              <a:t>C</a:t>
            </a:r>
            <a:r>
              <a:rPr lang="el-GR" sz="1200" kern="1200" dirty="0" smtClean="0">
                <a:solidFill>
                  <a:schemeClr val="tx1"/>
                </a:solidFill>
                <a:latin typeface="+mn-lt"/>
                <a:ea typeface="+mn-ea"/>
                <a:cs typeface="+mn-cs"/>
              </a:rPr>
              <a:t>): Ενδυνάμωση των εφαρμογών </a:t>
            </a:r>
            <a:r>
              <a:rPr lang="en-US" sz="1200" kern="1200" dirty="0" smtClean="0">
                <a:solidFill>
                  <a:schemeClr val="tx1"/>
                </a:solidFill>
                <a:latin typeface="+mn-lt"/>
                <a:ea typeface="+mn-ea"/>
                <a:cs typeface="+mn-cs"/>
              </a:rPr>
              <a:t>ICT</a:t>
            </a:r>
            <a:r>
              <a:rPr lang="el-GR" sz="1200" kern="1200" dirty="0" smtClean="0">
                <a:solidFill>
                  <a:schemeClr val="tx1"/>
                </a:solidFill>
                <a:latin typeface="+mn-lt"/>
                <a:ea typeface="+mn-ea"/>
                <a:cs typeface="+mn-cs"/>
              </a:rPr>
              <a:t> για ηλεκτρονική διακυβέρνηση, ηλεκτρονική μάθηση, ηλεκτρονική ένταξη, ηλεκτρονική κουλτούρα και ηλεκτρονική υγεία.</a:t>
            </a:r>
          </a:p>
          <a:p>
            <a:r>
              <a:rPr lang="el-GR" sz="1200" b="1" kern="1200" dirty="0" smtClean="0">
                <a:solidFill>
                  <a:schemeClr val="tx1"/>
                </a:solidFill>
                <a:latin typeface="+mn-lt"/>
                <a:ea typeface="+mn-ea"/>
                <a:cs typeface="+mn-cs"/>
              </a:rPr>
              <a:t>Ομάδα-Στόχος:  Στελέχη αναθετουσών αρχών που διενεργούν δημόσιες συμβάσεις </a:t>
            </a:r>
            <a:endParaRPr lang="el-GR" sz="1200" kern="1200" dirty="0" smtClean="0">
              <a:solidFill>
                <a:schemeClr val="tx1"/>
              </a:solidFill>
              <a:latin typeface="+mn-lt"/>
              <a:ea typeface="+mn-ea"/>
              <a:cs typeface="+mn-cs"/>
            </a:endParaRPr>
          </a:p>
          <a:p>
            <a:r>
              <a:rPr lang="el-GR" sz="1200" b="1" kern="1200" dirty="0" smtClean="0">
                <a:solidFill>
                  <a:schemeClr val="tx1"/>
                </a:solidFill>
                <a:latin typeface="+mn-lt"/>
                <a:ea typeface="+mn-ea"/>
                <a:cs typeface="+mn-cs"/>
              </a:rPr>
              <a:t>β)</a:t>
            </a:r>
            <a:r>
              <a:rPr lang="el-GR" sz="1200" kern="1200" dirty="0" smtClean="0">
                <a:solidFill>
                  <a:schemeClr val="tx1"/>
                </a:solidFill>
                <a:latin typeface="+mn-lt"/>
                <a:ea typeface="+mn-ea"/>
                <a:cs typeface="+mn-cs"/>
              </a:rPr>
              <a:t>  </a:t>
            </a:r>
            <a:r>
              <a:rPr lang="el-GR" sz="1200" b="1" kern="1200" dirty="0" smtClean="0">
                <a:solidFill>
                  <a:schemeClr val="tx1"/>
                </a:solidFill>
                <a:latin typeface="+mn-lt"/>
                <a:ea typeface="+mn-ea"/>
                <a:cs typeface="+mn-cs"/>
              </a:rPr>
              <a:t>Διευκόλυνση ΔΣΚ με </a:t>
            </a:r>
            <a:r>
              <a:rPr lang="en-US" sz="1200" b="1" kern="1200" dirty="0" smtClean="0">
                <a:solidFill>
                  <a:schemeClr val="tx1"/>
                </a:solidFill>
                <a:latin typeface="+mn-lt"/>
                <a:ea typeface="+mn-ea"/>
                <a:cs typeface="+mn-cs"/>
              </a:rPr>
              <a:t>PCP</a:t>
            </a:r>
            <a:r>
              <a:rPr lang="el-GR" sz="1200" b="1" kern="1200" dirty="0" smtClean="0">
                <a:solidFill>
                  <a:schemeClr val="tx1"/>
                </a:solidFill>
                <a:latin typeface="+mn-lt"/>
                <a:ea typeface="+mn-ea"/>
                <a:cs typeface="+mn-cs"/>
              </a:rPr>
              <a:t> και </a:t>
            </a:r>
            <a:r>
              <a:rPr lang="en-US" sz="1200" b="1" kern="1200" dirty="0" smtClean="0">
                <a:solidFill>
                  <a:schemeClr val="tx1"/>
                </a:solidFill>
                <a:latin typeface="+mn-lt"/>
                <a:ea typeface="+mn-ea"/>
                <a:cs typeface="+mn-cs"/>
              </a:rPr>
              <a:t>PPI</a:t>
            </a:r>
            <a:r>
              <a:rPr lang="el-GR" sz="1200" b="1" kern="1200" dirty="0" smtClean="0">
                <a:solidFill>
                  <a:schemeClr val="tx1"/>
                </a:solidFill>
                <a:latin typeface="+mn-lt"/>
                <a:ea typeface="+mn-ea"/>
                <a:cs typeface="+mn-cs"/>
              </a:rPr>
              <a:t>.</a:t>
            </a:r>
            <a:endParaRPr lang="el-GR" sz="1200" kern="1200" dirty="0" smtClean="0">
              <a:solidFill>
                <a:schemeClr val="tx1"/>
              </a:solidFill>
              <a:latin typeface="+mn-lt"/>
              <a:ea typeface="+mn-ea"/>
              <a:cs typeface="+mn-cs"/>
            </a:endParaRPr>
          </a:p>
          <a:p>
            <a:r>
              <a:rPr lang="el-GR" sz="1200" kern="1200" dirty="0" smtClean="0">
                <a:solidFill>
                  <a:schemeClr val="tx1"/>
                </a:solidFill>
                <a:latin typeface="+mn-lt"/>
                <a:ea typeface="+mn-ea"/>
                <a:cs typeface="+mn-cs"/>
              </a:rPr>
              <a:t>ΣΤΟΧΟΣ 1 (</a:t>
            </a:r>
            <a:r>
              <a:rPr lang="en-US" sz="1200" kern="1200" dirty="0" smtClean="0">
                <a:solidFill>
                  <a:schemeClr val="tx1"/>
                </a:solidFill>
                <a:latin typeface="+mn-lt"/>
                <a:ea typeface="+mn-ea"/>
                <a:cs typeface="+mn-cs"/>
              </a:rPr>
              <a:t>IP</a:t>
            </a:r>
            <a:r>
              <a:rPr lang="el-GR" sz="1200" kern="1200" dirty="0" smtClean="0">
                <a:solidFill>
                  <a:schemeClr val="tx1"/>
                </a:solidFill>
                <a:latin typeface="+mn-lt"/>
                <a:ea typeface="+mn-ea"/>
                <a:cs typeface="+mn-cs"/>
              </a:rPr>
              <a:t>1</a:t>
            </a:r>
            <a:r>
              <a:rPr lang="en-US" sz="1200" kern="1200" dirty="0" smtClean="0">
                <a:solidFill>
                  <a:schemeClr val="tx1"/>
                </a:solidFill>
                <a:latin typeface="+mn-lt"/>
                <a:ea typeface="+mn-ea"/>
                <a:cs typeface="+mn-cs"/>
              </a:rPr>
              <a:t>B</a:t>
            </a:r>
            <a:r>
              <a:rPr lang="el-GR" sz="1200" kern="1200" dirty="0" smtClean="0">
                <a:solidFill>
                  <a:schemeClr val="tx1"/>
                </a:solidFill>
                <a:latin typeface="+mn-lt"/>
                <a:ea typeface="+mn-ea"/>
                <a:cs typeface="+mn-cs"/>
              </a:rPr>
              <a:t>): Ενδυνάμωση/ενίσχυση της έρευνας, της τεχνολογικής ανάπτυξης και της καινοτομίας.</a:t>
            </a:r>
          </a:p>
          <a:p>
            <a:r>
              <a:rPr lang="el-GR" sz="1200" b="1" kern="1200" dirty="0" smtClean="0">
                <a:solidFill>
                  <a:schemeClr val="tx1"/>
                </a:solidFill>
                <a:latin typeface="+mn-lt"/>
                <a:ea typeface="+mn-ea"/>
                <a:cs typeface="+mn-cs"/>
              </a:rPr>
              <a:t>Ομάδα-Στόχος:  Αναθέτουσες Αρχές</a:t>
            </a:r>
            <a:endParaRPr lang="el-GR" sz="1200" kern="1200" dirty="0" smtClean="0">
              <a:solidFill>
                <a:schemeClr val="tx1"/>
              </a:solidFill>
              <a:latin typeface="+mn-lt"/>
              <a:ea typeface="+mn-ea"/>
              <a:cs typeface="+mn-cs"/>
            </a:endParaRPr>
          </a:p>
          <a:p>
            <a:r>
              <a:rPr lang="el-GR" sz="1200" b="1" kern="1200" dirty="0" smtClean="0">
                <a:solidFill>
                  <a:schemeClr val="tx1"/>
                </a:solidFill>
                <a:latin typeface="+mn-lt"/>
                <a:ea typeface="+mn-ea"/>
                <a:cs typeface="+mn-cs"/>
              </a:rPr>
              <a:t>γ)</a:t>
            </a:r>
            <a:r>
              <a:rPr lang="el-GR" sz="1200" kern="1200" dirty="0" smtClean="0">
                <a:solidFill>
                  <a:schemeClr val="tx1"/>
                </a:solidFill>
                <a:latin typeface="+mn-lt"/>
                <a:ea typeface="+mn-ea"/>
                <a:cs typeface="+mn-cs"/>
              </a:rPr>
              <a:t>  Κ</a:t>
            </a:r>
            <a:r>
              <a:rPr lang="el-GR" sz="1200" b="1" kern="1200" dirty="0" smtClean="0">
                <a:solidFill>
                  <a:schemeClr val="tx1"/>
                </a:solidFill>
                <a:latin typeface="+mn-lt"/>
                <a:ea typeface="+mn-ea"/>
                <a:cs typeface="+mn-cs"/>
              </a:rPr>
              <a:t>αλύτερη ικανοποίηση / κάλυψη των δημοσίων αναγκών μέσω της αγοράς καινοτόμων λύσεων.</a:t>
            </a:r>
            <a:endParaRPr lang="el-GR" sz="1200" kern="1200" dirty="0" smtClean="0">
              <a:solidFill>
                <a:schemeClr val="tx1"/>
              </a:solidFill>
              <a:latin typeface="+mn-lt"/>
              <a:ea typeface="+mn-ea"/>
              <a:cs typeface="+mn-cs"/>
            </a:endParaRPr>
          </a:p>
          <a:p>
            <a:r>
              <a:rPr lang="el-GR" sz="1200" kern="1200" dirty="0" smtClean="0">
                <a:solidFill>
                  <a:schemeClr val="tx1"/>
                </a:solidFill>
                <a:latin typeface="+mn-lt"/>
                <a:ea typeface="+mn-ea"/>
                <a:cs typeface="+mn-cs"/>
              </a:rPr>
              <a:t>ΣΤΟΧΟΣ 1 (</a:t>
            </a:r>
            <a:r>
              <a:rPr lang="en-US" sz="1200" kern="1200" dirty="0" smtClean="0">
                <a:solidFill>
                  <a:schemeClr val="tx1"/>
                </a:solidFill>
                <a:latin typeface="+mn-lt"/>
                <a:ea typeface="+mn-ea"/>
                <a:cs typeface="+mn-cs"/>
              </a:rPr>
              <a:t>IP</a:t>
            </a:r>
            <a:r>
              <a:rPr lang="el-GR" sz="1200" kern="1200" dirty="0" smtClean="0">
                <a:solidFill>
                  <a:schemeClr val="tx1"/>
                </a:solidFill>
                <a:latin typeface="+mn-lt"/>
                <a:ea typeface="+mn-ea"/>
                <a:cs typeface="+mn-cs"/>
              </a:rPr>
              <a:t>1Α): Ενίσχυση των υποδομών στην Έρευνα και Ανάπτυξη.</a:t>
            </a:r>
          </a:p>
          <a:p>
            <a:r>
              <a:rPr lang="el-GR" sz="1200" kern="1200" dirty="0" smtClean="0">
                <a:solidFill>
                  <a:schemeClr val="tx1"/>
                </a:solidFill>
                <a:latin typeface="+mn-lt"/>
                <a:ea typeface="+mn-ea"/>
                <a:cs typeface="+mn-cs"/>
              </a:rPr>
              <a:t>ΣΤΟΧΟΣ 2 (</a:t>
            </a:r>
            <a:r>
              <a:rPr lang="en-US" sz="1200" kern="1200" dirty="0" smtClean="0">
                <a:solidFill>
                  <a:schemeClr val="tx1"/>
                </a:solidFill>
                <a:latin typeface="+mn-lt"/>
                <a:ea typeface="+mn-ea"/>
                <a:cs typeface="+mn-cs"/>
              </a:rPr>
              <a:t>IP</a:t>
            </a:r>
            <a:r>
              <a:rPr lang="el-GR" sz="1200" kern="1200" dirty="0" smtClean="0">
                <a:solidFill>
                  <a:schemeClr val="tx1"/>
                </a:solidFill>
                <a:latin typeface="+mn-lt"/>
                <a:ea typeface="+mn-ea"/>
                <a:cs typeface="+mn-cs"/>
              </a:rPr>
              <a:t>2</a:t>
            </a:r>
            <a:r>
              <a:rPr lang="en-US" sz="1200" kern="1200" dirty="0" smtClean="0">
                <a:solidFill>
                  <a:schemeClr val="tx1"/>
                </a:solidFill>
                <a:latin typeface="+mn-lt"/>
                <a:ea typeface="+mn-ea"/>
                <a:cs typeface="+mn-cs"/>
              </a:rPr>
              <a:t>C</a:t>
            </a:r>
            <a:r>
              <a:rPr lang="el-GR" sz="1200" kern="1200" dirty="0" smtClean="0">
                <a:solidFill>
                  <a:schemeClr val="tx1"/>
                </a:solidFill>
                <a:latin typeface="+mn-lt"/>
                <a:ea typeface="+mn-ea"/>
                <a:cs typeface="+mn-cs"/>
              </a:rPr>
              <a:t>): Ενδυνάμωση εφαρμογών </a:t>
            </a:r>
            <a:r>
              <a:rPr lang="en-US" sz="1200" kern="1200" dirty="0" smtClean="0">
                <a:solidFill>
                  <a:schemeClr val="tx1"/>
                </a:solidFill>
                <a:latin typeface="+mn-lt"/>
                <a:ea typeface="+mn-ea"/>
                <a:cs typeface="+mn-cs"/>
              </a:rPr>
              <a:t>ICT</a:t>
            </a:r>
            <a:r>
              <a:rPr lang="el-GR" sz="1200" kern="1200" dirty="0" smtClean="0">
                <a:solidFill>
                  <a:schemeClr val="tx1"/>
                </a:solidFill>
                <a:latin typeface="+mn-lt"/>
                <a:ea typeface="+mn-ea"/>
                <a:cs typeface="+mn-cs"/>
              </a:rPr>
              <a:t> για ηλεκτρονική διακυβέρνηση, ηλεκτρονική μάθηση, ηλεκτρονική ένταξη, ηλεκτρονική κουλτούρα και ηλεκτρονική υγεία.</a:t>
            </a:r>
          </a:p>
          <a:p>
            <a:r>
              <a:rPr lang="el-GR" sz="1200" kern="1200" dirty="0" smtClean="0">
                <a:solidFill>
                  <a:schemeClr val="tx1"/>
                </a:solidFill>
                <a:latin typeface="+mn-lt"/>
                <a:ea typeface="+mn-ea"/>
                <a:cs typeface="+mn-cs"/>
              </a:rPr>
              <a:t>ΣΤΟΧΟΣ 4 : Υποστήριξη της μετάβασης προς μια οικονομία χαμηλών εκπομπών διοξειδίου του άνθρακα σε όλους τους τομείς.</a:t>
            </a:r>
          </a:p>
          <a:p>
            <a:r>
              <a:rPr lang="el-GR" sz="1200" kern="1200" dirty="0" smtClean="0">
                <a:solidFill>
                  <a:schemeClr val="tx1"/>
                </a:solidFill>
                <a:latin typeface="+mn-lt"/>
                <a:ea typeface="+mn-ea"/>
                <a:cs typeface="+mn-cs"/>
              </a:rPr>
              <a:t>ΣΤΟΧΟΣ 5 : Προώθηση προσαρμογής στην κλιματική αλλαγή, πρόληψη και διαχείριση κινδύνων.</a:t>
            </a:r>
          </a:p>
          <a:p>
            <a:r>
              <a:rPr lang="el-GR" sz="1200" kern="1200" dirty="0" smtClean="0">
                <a:solidFill>
                  <a:schemeClr val="tx1"/>
                </a:solidFill>
                <a:latin typeface="+mn-lt"/>
                <a:ea typeface="+mn-ea"/>
                <a:cs typeface="+mn-cs"/>
              </a:rPr>
              <a:t>ΣΤΟΧΟΣ 6 : Διαφύλαξη και προστασία του περιβάλλοντος, καθώς και προώθηση της αποδοτικής χρήσης πόρων.</a:t>
            </a:r>
          </a:p>
          <a:p>
            <a:r>
              <a:rPr lang="el-GR" sz="1200" kern="1200" dirty="0" smtClean="0">
                <a:solidFill>
                  <a:schemeClr val="tx1"/>
                </a:solidFill>
                <a:latin typeface="+mn-lt"/>
                <a:ea typeface="+mn-ea"/>
                <a:cs typeface="+mn-cs"/>
              </a:rPr>
              <a:t>ΣΤΟΧΟΣ 7 : Προαγωγή της βιώσιμης ανάπτυξης των δικτύων μεταφορών και την εξάλειψη των σημείων συμφόρησης σε βασικές υποδομές δικτύων.</a:t>
            </a:r>
          </a:p>
          <a:p>
            <a:r>
              <a:rPr lang="el-GR" sz="1200" b="1" kern="1200" dirty="0" smtClean="0">
                <a:solidFill>
                  <a:schemeClr val="tx1"/>
                </a:solidFill>
                <a:latin typeface="+mn-lt"/>
                <a:ea typeface="+mn-ea"/>
                <a:cs typeface="+mn-cs"/>
              </a:rPr>
              <a:t>Ομάδα-</a:t>
            </a:r>
            <a:r>
              <a:rPr lang="el-GR" sz="1200" b="1" kern="1200" dirty="0" err="1" smtClean="0">
                <a:solidFill>
                  <a:schemeClr val="tx1"/>
                </a:solidFill>
                <a:latin typeface="+mn-lt"/>
                <a:ea typeface="+mn-ea"/>
                <a:cs typeface="+mn-cs"/>
              </a:rPr>
              <a:t>Στόχος:Πολεοδόμοι,Υπουργεία </a:t>
            </a:r>
            <a:r>
              <a:rPr lang="el-GR" sz="1200" b="1" kern="1200" dirty="0" smtClean="0">
                <a:solidFill>
                  <a:schemeClr val="tx1"/>
                </a:solidFill>
                <a:latin typeface="+mn-lt"/>
                <a:ea typeface="+mn-ea"/>
                <a:cs typeface="+mn-cs"/>
              </a:rPr>
              <a:t>Μεταφορών / Περιβάλλοντος / Υγείας, Ταμεία (ΕΤΠΑ, Ταμείο Συνοχής &amp; ΕΚΤ)</a:t>
            </a:r>
            <a:endParaRPr lang="el-GR" sz="1200" kern="1200" dirty="0" smtClean="0">
              <a:solidFill>
                <a:schemeClr val="tx1"/>
              </a:solidFill>
              <a:latin typeface="+mn-lt"/>
              <a:ea typeface="+mn-ea"/>
              <a:cs typeface="+mn-cs"/>
            </a:endParaRPr>
          </a:p>
          <a:p>
            <a:r>
              <a:rPr lang="el-GR" sz="1200" kern="1200" dirty="0" smtClean="0">
                <a:solidFill>
                  <a:schemeClr val="tx1"/>
                </a:solidFill>
                <a:latin typeface="+mn-lt"/>
                <a:ea typeface="+mn-ea"/>
                <a:cs typeface="+mn-cs"/>
              </a:rPr>
              <a:t>Όλες οι ανωτέρω δράσεις μπορούν να υλοποιηθούν στην Ελλάδα</a:t>
            </a:r>
            <a:r>
              <a:rPr lang="el-GR" sz="1200" b="1" kern="1200" dirty="0" smtClean="0">
                <a:solidFill>
                  <a:schemeClr val="tx1"/>
                </a:solidFill>
                <a:latin typeface="+mn-lt"/>
                <a:ea typeface="+mn-ea"/>
                <a:cs typeface="+mn-cs"/>
              </a:rPr>
              <a:t> με 100% χρηματοδότηση από την Ε.Ε , σε συνεργασία με την  ΕΥΣΕΔ που υπάρχει στην ΓΓΕ.</a:t>
            </a:r>
            <a:r>
              <a:rPr lang="el-GR" sz="1200" kern="1200" dirty="0" smtClean="0">
                <a:solidFill>
                  <a:schemeClr val="tx1"/>
                </a:solidFill>
                <a:latin typeface="+mn-lt"/>
                <a:ea typeface="+mn-ea"/>
                <a:cs typeface="+mn-cs"/>
              </a:rPr>
              <a:t> Ως ενδεικτικές προτάσεις μπορούμε να αναφέρουμε </a:t>
            </a:r>
          </a:p>
          <a:p>
            <a:r>
              <a:rPr lang="el-GR" sz="1200" b="1" kern="1200" dirty="0" smtClean="0">
                <a:solidFill>
                  <a:schemeClr val="tx1"/>
                </a:solidFill>
                <a:latin typeface="+mn-lt"/>
                <a:ea typeface="+mn-ea"/>
                <a:cs typeface="+mn-cs"/>
              </a:rPr>
              <a:t>α) </a:t>
            </a:r>
            <a:r>
              <a:rPr lang="el-GR" sz="1200" kern="1200" dirty="0" smtClean="0">
                <a:solidFill>
                  <a:schemeClr val="tx1"/>
                </a:solidFill>
                <a:latin typeface="+mn-lt"/>
                <a:ea typeface="+mn-ea"/>
                <a:cs typeface="+mn-cs"/>
              </a:rPr>
              <a:t>την</a:t>
            </a:r>
            <a:r>
              <a:rPr lang="el-GR" sz="1200" b="1" kern="1200" dirty="0" smtClean="0">
                <a:solidFill>
                  <a:schemeClr val="tx1"/>
                </a:solidFill>
                <a:latin typeface="+mn-lt"/>
                <a:ea typeface="+mn-ea"/>
                <a:cs typeface="+mn-cs"/>
              </a:rPr>
              <a:t> </a:t>
            </a:r>
            <a:r>
              <a:rPr lang="el-GR" sz="1200" kern="1200" dirty="0" smtClean="0">
                <a:solidFill>
                  <a:schemeClr val="tx1"/>
                </a:solidFill>
                <a:latin typeface="+mn-lt"/>
                <a:ea typeface="+mn-ea"/>
                <a:cs typeface="+mn-cs"/>
              </a:rPr>
              <a:t>υλοποίηση </a:t>
            </a:r>
            <a:r>
              <a:rPr lang="el-GR" sz="1200" kern="1200" dirty="0" err="1" smtClean="0">
                <a:solidFill>
                  <a:schemeClr val="tx1"/>
                </a:solidFill>
                <a:latin typeface="+mn-lt"/>
                <a:ea typeface="+mn-ea"/>
                <a:cs typeface="+mn-cs"/>
              </a:rPr>
              <a:t>στοχευμένης</a:t>
            </a:r>
            <a:r>
              <a:rPr lang="el-GR" sz="1200" kern="1200" dirty="0" smtClean="0">
                <a:solidFill>
                  <a:schemeClr val="tx1"/>
                </a:solidFill>
                <a:latin typeface="+mn-lt"/>
                <a:ea typeface="+mn-ea"/>
                <a:cs typeface="+mn-cs"/>
              </a:rPr>
              <a:t> πρόσκλησης με σκοπό το πρόγραμμα ανάπτυξης δεξιοτήτων υπαλλήλων της ΓΓΕ αλλά και ενδιαφερόμενων αναθετουσών αρχών πάνω σε θέματα δημοσίων συμβάσεων καινοτομίας (</a:t>
            </a:r>
            <a:r>
              <a:rPr lang="en-US" sz="1200" kern="1200" dirty="0" smtClean="0">
                <a:solidFill>
                  <a:schemeClr val="tx1"/>
                </a:solidFill>
                <a:latin typeface="+mn-lt"/>
                <a:ea typeface="+mn-ea"/>
                <a:cs typeface="+mn-cs"/>
              </a:rPr>
              <a:t>PPI</a:t>
            </a:r>
            <a:r>
              <a:rPr lang="el-GR" sz="1200" kern="1200" dirty="0" smtClean="0">
                <a:solidFill>
                  <a:schemeClr val="tx1"/>
                </a:solidFill>
                <a:latin typeface="+mn-lt"/>
                <a:ea typeface="+mn-ea"/>
                <a:cs typeface="+mn-cs"/>
              </a:rPr>
              <a:t> &amp; </a:t>
            </a:r>
            <a:r>
              <a:rPr lang="en-US" sz="1200" kern="1200" dirty="0" smtClean="0">
                <a:solidFill>
                  <a:schemeClr val="tx1"/>
                </a:solidFill>
                <a:latin typeface="+mn-lt"/>
                <a:ea typeface="+mn-ea"/>
                <a:cs typeface="+mn-cs"/>
              </a:rPr>
              <a:t>PCP</a:t>
            </a:r>
            <a:r>
              <a:rPr lang="el-GR" sz="1200" kern="1200" dirty="0" smtClean="0">
                <a:solidFill>
                  <a:schemeClr val="tx1"/>
                </a:solidFill>
                <a:latin typeface="+mn-lt"/>
                <a:ea typeface="+mn-ea"/>
                <a:cs typeface="+mn-cs"/>
              </a:rPr>
              <a:t>) και η οποία μπορεί να βασιστεί σε πόρους από το Κοινωνικό Ταμείο (Στόχος 11).</a:t>
            </a:r>
          </a:p>
          <a:p>
            <a:r>
              <a:rPr lang="el-GR" sz="1200" b="1" kern="1200" dirty="0" smtClean="0">
                <a:solidFill>
                  <a:schemeClr val="tx1"/>
                </a:solidFill>
                <a:latin typeface="+mn-lt"/>
                <a:ea typeface="+mn-ea"/>
                <a:cs typeface="+mn-cs"/>
              </a:rPr>
              <a:t>β) </a:t>
            </a:r>
            <a:r>
              <a:rPr lang="el-GR" sz="1200" kern="1200" dirty="0" smtClean="0">
                <a:solidFill>
                  <a:schemeClr val="tx1"/>
                </a:solidFill>
                <a:latin typeface="+mn-lt"/>
                <a:ea typeface="+mn-ea"/>
                <a:cs typeface="+mn-cs"/>
              </a:rPr>
              <a:t>προετοιμασία και υλοποίηση μιας διακήρυξη σε </a:t>
            </a:r>
            <a:r>
              <a:rPr lang="en-US" sz="1200" kern="1200" dirty="0" smtClean="0">
                <a:solidFill>
                  <a:schemeClr val="tx1"/>
                </a:solidFill>
                <a:latin typeface="+mn-lt"/>
                <a:ea typeface="+mn-ea"/>
                <a:cs typeface="+mn-cs"/>
              </a:rPr>
              <a:t>PCP</a:t>
            </a:r>
            <a:r>
              <a:rPr lang="el-GR"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PPI</a:t>
            </a:r>
            <a:r>
              <a:rPr lang="el-GR" sz="1200" kern="1200" dirty="0" smtClean="0">
                <a:solidFill>
                  <a:schemeClr val="tx1"/>
                </a:solidFill>
                <a:latin typeface="+mn-lt"/>
                <a:ea typeface="+mn-ea"/>
                <a:cs typeface="+mn-cs"/>
              </a:rPr>
              <a:t> με το πλεονέκτημα ότι σε αυτή την περίπτωση</a:t>
            </a:r>
            <a:r>
              <a:rPr lang="el-GR" sz="1200" b="1" kern="1200" dirty="0" smtClean="0">
                <a:solidFill>
                  <a:schemeClr val="tx1"/>
                </a:solidFill>
                <a:latin typeface="+mn-lt"/>
                <a:ea typeface="+mn-ea"/>
                <a:cs typeface="+mn-cs"/>
              </a:rPr>
              <a:t> δεν χρειάζεται να υπάρχει εταίρος από άλλη χώρα της Ε.Ε αλλά μπορεί να υλοποιηθεί μόνο με αναθέτουσες αρχές από την Ελλάδα σε αντιδιαστολή με τα προγράμματα του Ορίζοντα 2020.</a:t>
            </a:r>
            <a:endParaRPr lang="el-G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200" kern="1200" dirty="0" smtClean="0">
              <a:solidFill>
                <a:schemeClr val="tx1"/>
              </a:solidFill>
              <a:latin typeface="+mn-lt"/>
              <a:ea typeface="+mn-ea"/>
              <a:cs typeface="+mn-cs"/>
            </a:endParaRPr>
          </a:p>
        </p:txBody>
      </p:sp>
      <p:sp>
        <p:nvSpPr>
          <p:cNvPr id="4" name="3 - Θέση αριθμού διαφάνειας"/>
          <p:cNvSpPr>
            <a:spLocks noGrp="1"/>
          </p:cNvSpPr>
          <p:nvPr>
            <p:ph type="sldNum" sz="quarter" idx="10"/>
          </p:nvPr>
        </p:nvSpPr>
        <p:spPr/>
        <p:txBody>
          <a:bodyPr/>
          <a:lstStyle/>
          <a:p>
            <a:fld id="{9D0F3C44-540A-422A-893D-895B1779DB4D}" type="slidenum">
              <a:rPr lang="el-GR" smtClean="0"/>
              <a:pPr/>
              <a:t>18</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mn-lt"/>
                <a:ea typeface="+mn-ea"/>
                <a:cs typeface="+mn-cs"/>
              </a:rPr>
              <a:t>Σύμφωνα με την από 3/3/10 ανακοίνωση της Επιτροπής, η στρατηγική «Ευρώπη 2020» ορίζει την έρευνα και την ανάπτυξη ως βασικό μοχλό για την επίτευξη των στόχων μιας έξυπνης, βιώσιμης και χωρίς αποκλεισμούς ανάπτυξης.  Επίσης, προωθεί την πρωτοβουλία «Ένωση Καινοτομίας» η οποία στοχεύει στην βελτίωση των συνθηκών-πλαισίου και της πρόσβασης στη χρηματοδότηση για Έρευνα και Ανάπτυξη.</a:t>
            </a:r>
          </a:p>
          <a:p>
            <a:r>
              <a:rPr lang="el-GR" sz="1200" kern="1200" dirty="0" smtClean="0">
                <a:solidFill>
                  <a:schemeClr val="tx1"/>
                </a:solidFill>
                <a:latin typeface="+mn-lt"/>
                <a:ea typeface="+mn-ea"/>
                <a:cs typeface="+mn-cs"/>
              </a:rPr>
              <a:t>Οι κυριότερες δράσεις που χρηματοδοτεί η Ε.Ε  μέσω </a:t>
            </a:r>
            <a:r>
              <a:rPr lang="el-GR" sz="1200" b="1" kern="1200" dirty="0" smtClean="0">
                <a:solidFill>
                  <a:schemeClr val="tx1"/>
                </a:solidFill>
                <a:latin typeface="+mn-lt"/>
                <a:ea typeface="+mn-ea"/>
                <a:cs typeface="+mn-cs"/>
              </a:rPr>
              <a:t>τον Ορίζοντα 2020 </a:t>
            </a:r>
            <a:r>
              <a:rPr lang="el-GR" sz="1200" kern="1200" dirty="0" smtClean="0">
                <a:solidFill>
                  <a:schemeClr val="tx1"/>
                </a:solidFill>
                <a:latin typeface="+mn-lt"/>
                <a:ea typeface="+mn-ea"/>
                <a:cs typeface="+mn-cs"/>
              </a:rPr>
              <a:t>είναι οι εξής:</a:t>
            </a:r>
          </a:p>
          <a:p>
            <a:r>
              <a:rPr lang="el-GR" sz="1200" b="1" kern="1200" dirty="0" smtClean="0">
                <a:solidFill>
                  <a:schemeClr val="tx1"/>
                </a:solidFill>
                <a:latin typeface="+mn-lt"/>
                <a:ea typeface="+mn-ea"/>
                <a:cs typeface="+mn-cs"/>
              </a:rPr>
              <a:t>α) Δράσεις Συντονισμού και Βοήθειας (100% χρηματοδότηση) : </a:t>
            </a:r>
            <a:endParaRPr lang="el-GR" sz="1200" kern="1200" dirty="0" smtClean="0">
              <a:solidFill>
                <a:schemeClr val="tx1"/>
              </a:solidFill>
              <a:latin typeface="+mn-lt"/>
              <a:ea typeface="+mn-ea"/>
              <a:cs typeface="+mn-cs"/>
            </a:endParaRPr>
          </a:p>
          <a:p>
            <a:r>
              <a:rPr lang="el-GR" sz="1200" kern="1200" dirty="0" smtClean="0">
                <a:solidFill>
                  <a:schemeClr val="tx1"/>
                </a:solidFill>
                <a:latin typeface="+mn-lt"/>
                <a:ea typeface="+mn-ea"/>
                <a:cs typeface="+mn-cs"/>
              </a:rPr>
              <a:t>Υποστηρίζονται μόνο δράσεις συντονισμού </a:t>
            </a:r>
            <a:r>
              <a:rPr lang="el-GR" sz="1200" kern="1200" dirty="0" err="1" smtClean="0">
                <a:solidFill>
                  <a:schemeClr val="tx1"/>
                </a:solidFill>
                <a:latin typeface="+mn-lt"/>
                <a:ea typeface="+mn-ea"/>
                <a:cs typeface="+mn-cs"/>
              </a:rPr>
              <a:t>π.χ</a:t>
            </a:r>
            <a:r>
              <a:rPr lang="el-GR" sz="1200" kern="1200" dirty="0" smtClean="0">
                <a:solidFill>
                  <a:schemeClr val="tx1"/>
                </a:solidFill>
                <a:latin typeface="+mn-lt"/>
                <a:ea typeface="+mn-ea"/>
                <a:cs typeface="+mn-cs"/>
              </a:rPr>
              <a:t> προετοιμασία προμήθειας </a:t>
            </a:r>
            <a:r>
              <a:rPr lang="en-GB" sz="1200" kern="1200" dirty="0" smtClean="0">
                <a:solidFill>
                  <a:schemeClr val="tx1"/>
                </a:solidFill>
                <a:latin typeface="+mn-lt"/>
                <a:ea typeface="+mn-ea"/>
                <a:cs typeface="+mn-cs"/>
              </a:rPr>
              <a:t>PCP </a:t>
            </a:r>
            <a:r>
              <a:rPr lang="el-GR" sz="1200" kern="1200" dirty="0" smtClean="0">
                <a:solidFill>
                  <a:schemeClr val="tx1"/>
                </a:solidFill>
                <a:latin typeface="+mn-lt"/>
                <a:ea typeface="+mn-ea"/>
                <a:cs typeface="+mn-cs"/>
              </a:rPr>
              <a:t>ή </a:t>
            </a:r>
            <a:r>
              <a:rPr lang="en-GB" sz="1200" kern="1200" dirty="0" smtClean="0">
                <a:solidFill>
                  <a:schemeClr val="tx1"/>
                </a:solidFill>
                <a:latin typeface="+mn-lt"/>
                <a:ea typeface="+mn-ea"/>
                <a:cs typeface="+mn-cs"/>
              </a:rPr>
              <a:t>PPI</a:t>
            </a:r>
            <a:r>
              <a:rPr lang="el-GR" sz="1200" kern="1200" dirty="0" smtClean="0">
                <a:solidFill>
                  <a:schemeClr val="tx1"/>
                </a:solidFill>
                <a:latin typeface="+mn-lt"/>
                <a:ea typeface="+mn-ea"/>
                <a:cs typeface="+mn-cs"/>
              </a:rPr>
              <a:t> και διαβούλευση με την αγορά,  από μια ομάδα αναθετουσών αρχών που έχουν τα ίδια ενδιαφέρονται και αντιμετωπίζουν τις ίδιες προκλήσεις. Η συγκεκριμένη δράση δεν χρηματοδοτεί την πραγματική προμήθεια </a:t>
            </a:r>
            <a:r>
              <a:rPr lang="en-GB" sz="1200" kern="1200" dirty="0" smtClean="0">
                <a:solidFill>
                  <a:schemeClr val="tx1"/>
                </a:solidFill>
                <a:latin typeface="+mn-lt"/>
                <a:ea typeface="+mn-ea"/>
                <a:cs typeface="+mn-cs"/>
              </a:rPr>
              <a:t>PCP </a:t>
            </a:r>
            <a:r>
              <a:rPr lang="el-GR" sz="1200" kern="1200" dirty="0" smtClean="0">
                <a:solidFill>
                  <a:schemeClr val="tx1"/>
                </a:solidFill>
                <a:latin typeface="+mn-lt"/>
                <a:ea typeface="+mn-ea"/>
                <a:cs typeface="+mn-cs"/>
              </a:rPr>
              <a:t>ή </a:t>
            </a:r>
            <a:r>
              <a:rPr lang="en-GB" sz="1200" kern="1200" dirty="0" smtClean="0">
                <a:solidFill>
                  <a:schemeClr val="tx1"/>
                </a:solidFill>
                <a:latin typeface="+mn-lt"/>
                <a:ea typeface="+mn-ea"/>
                <a:cs typeface="+mn-cs"/>
              </a:rPr>
              <a:t>PPI</a:t>
            </a:r>
            <a:r>
              <a:rPr lang="el-GR" sz="1200" kern="1200" dirty="0" smtClean="0">
                <a:solidFill>
                  <a:schemeClr val="tx1"/>
                </a:solidFill>
                <a:latin typeface="+mn-lt"/>
                <a:ea typeface="+mn-ea"/>
                <a:cs typeface="+mn-cs"/>
              </a:rPr>
              <a:t>.</a:t>
            </a:r>
          </a:p>
          <a:p>
            <a:r>
              <a:rPr lang="el-GR" sz="1200" b="1" kern="1200" dirty="0" smtClean="0">
                <a:solidFill>
                  <a:schemeClr val="tx1"/>
                </a:solidFill>
                <a:latin typeface="+mn-lt"/>
                <a:ea typeface="+mn-ea"/>
                <a:cs typeface="+mn-cs"/>
              </a:rPr>
              <a:t>β) Δράσεις </a:t>
            </a:r>
            <a:r>
              <a:rPr lang="en-GB" sz="1200" b="1" kern="1200" dirty="0" smtClean="0">
                <a:solidFill>
                  <a:schemeClr val="tx1"/>
                </a:solidFill>
                <a:latin typeface="+mn-lt"/>
                <a:ea typeface="+mn-ea"/>
                <a:cs typeface="+mn-cs"/>
              </a:rPr>
              <a:t>PCP Actions</a:t>
            </a:r>
            <a:r>
              <a:rPr lang="el-GR" sz="1200" b="1" kern="1200" dirty="0" smtClean="0">
                <a:solidFill>
                  <a:schemeClr val="tx1"/>
                </a:solidFill>
                <a:latin typeface="+mn-lt"/>
                <a:ea typeface="+mn-ea"/>
                <a:cs typeface="+mn-cs"/>
              </a:rPr>
              <a:t> (90% χρηματοδότηση ): </a:t>
            </a:r>
            <a:endParaRPr lang="el-GR" sz="1200" kern="1200" dirty="0" smtClean="0">
              <a:solidFill>
                <a:schemeClr val="tx1"/>
              </a:solidFill>
              <a:latin typeface="+mn-lt"/>
              <a:ea typeface="+mn-ea"/>
              <a:cs typeface="+mn-cs"/>
            </a:endParaRPr>
          </a:p>
          <a:p>
            <a:r>
              <a:rPr lang="el-GR" sz="1200" kern="1200" dirty="0" smtClean="0">
                <a:solidFill>
                  <a:schemeClr val="tx1"/>
                </a:solidFill>
                <a:latin typeface="+mn-lt"/>
                <a:ea typeface="+mn-ea"/>
                <a:cs typeface="+mn-cs"/>
              </a:rPr>
              <a:t>Δίνεται χρηματοδότηση για πραγματική προμήθεια </a:t>
            </a:r>
            <a:r>
              <a:rPr lang="en-GB" sz="1200" kern="1200" dirty="0" smtClean="0">
                <a:solidFill>
                  <a:schemeClr val="tx1"/>
                </a:solidFill>
                <a:latin typeface="+mn-lt"/>
                <a:ea typeface="+mn-ea"/>
                <a:cs typeface="+mn-cs"/>
              </a:rPr>
              <a:t>PCP</a:t>
            </a:r>
            <a:r>
              <a:rPr lang="el-GR" sz="1200" kern="1200" dirty="0" smtClean="0">
                <a:solidFill>
                  <a:schemeClr val="tx1"/>
                </a:solidFill>
                <a:latin typeface="+mn-lt"/>
                <a:ea typeface="+mn-ea"/>
                <a:cs typeface="+mn-cs"/>
              </a:rPr>
              <a:t> αλλά και για δράσεις συντονισμού και δικτύωσης </a:t>
            </a:r>
            <a:r>
              <a:rPr lang="el-GR" sz="1200" kern="1200" dirty="0" err="1" smtClean="0">
                <a:solidFill>
                  <a:schemeClr val="tx1"/>
                </a:solidFill>
                <a:latin typeface="+mn-lt"/>
                <a:ea typeface="+mn-ea"/>
                <a:cs typeface="+mn-cs"/>
              </a:rPr>
              <a:t>π.χ</a:t>
            </a:r>
            <a:r>
              <a:rPr lang="el-GR" sz="1200" kern="1200" dirty="0" smtClean="0">
                <a:solidFill>
                  <a:schemeClr val="tx1"/>
                </a:solidFill>
                <a:latin typeface="+mn-lt"/>
                <a:ea typeface="+mn-ea"/>
                <a:cs typeface="+mn-cs"/>
              </a:rPr>
              <a:t> (προετοιμασία και διαχείριση προκηρύξεων </a:t>
            </a:r>
            <a:r>
              <a:rPr lang="en-GB" sz="1200" kern="1200" dirty="0" smtClean="0">
                <a:solidFill>
                  <a:schemeClr val="tx1"/>
                </a:solidFill>
                <a:latin typeface="+mn-lt"/>
                <a:ea typeface="+mn-ea"/>
                <a:cs typeface="+mn-cs"/>
              </a:rPr>
              <a:t>PCP</a:t>
            </a:r>
            <a:r>
              <a:rPr lang="el-GR" sz="1200" kern="1200" dirty="0" smtClean="0">
                <a:solidFill>
                  <a:schemeClr val="tx1"/>
                </a:solidFill>
                <a:latin typeface="+mn-lt"/>
                <a:ea typeface="+mn-ea"/>
                <a:cs typeface="+mn-cs"/>
              </a:rPr>
              <a:t>)</a:t>
            </a:r>
          </a:p>
          <a:p>
            <a:r>
              <a:rPr lang="el-GR" sz="1200" b="1" kern="1200" dirty="0" smtClean="0">
                <a:solidFill>
                  <a:schemeClr val="tx1"/>
                </a:solidFill>
                <a:latin typeface="+mn-lt"/>
                <a:ea typeface="+mn-ea"/>
                <a:cs typeface="+mn-cs"/>
              </a:rPr>
              <a:t>γ) Δράσεις </a:t>
            </a:r>
            <a:r>
              <a:rPr lang="en-GB" sz="1200" b="1" kern="1200" dirty="0" smtClean="0">
                <a:solidFill>
                  <a:schemeClr val="tx1"/>
                </a:solidFill>
                <a:latin typeface="+mn-lt"/>
                <a:ea typeface="+mn-ea"/>
                <a:cs typeface="+mn-cs"/>
              </a:rPr>
              <a:t>PPI</a:t>
            </a:r>
            <a:r>
              <a:rPr lang="el-GR" sz="1200" b="1" kern="1200" dirty="0" smtClean="0">
                <a:solidFill>
                  <a:schemeClr val="tx1"/>
                </a:solidFill>
                <a:latin typeface="+mn-lt"/>
                <a:ea typeface="+mn-ea"/>
                <a:cs typeface="+mn-cs"/>
              </a:rPr>
              <a:t> (35% χρηματοδότηση): </a:t>
            </a:r>
            <a:endParaRPr lang="el-GR" sz="1200" kern="1200" dirty="0" smtClean="0">
              <a:solidFill>
                <a:schemeClr val="tx1"/>
              </a:solidFill>
              <a:latin typeface="+mn-lt"/>
              <a:ea typeface="+mn-ea"/>
              <a:cs typeface="+mn-cs"/>
            </a:endParaRPr>
          </a:p>
          <a:p>
            <a:r>
              <a:rPr lang="el-GR" sz="1200" kern="1200" dirty="0" smtClean="0">
                <a:solidFill>
                  <a:schemeClr val="tx1"/>
                </a:solidFill>
                <a:latin typeface="+mn-lt"/>
                <a:ea typeface="+mn-ea"/>
                <a:cs typeface="+mn-cs"/>
              </a:rPr>
              <a:t>Δίνεται χρηματοδότηση για πραγματική προμήθεια </a:t>
            </a:r>
            <a:r>
              <a:rPr lang="en-GB" sz="1200" kern="1200" dirty="0" smtClean="0">
                <a:solidFill>
                  <a:schemeClr val="tx1"/>
                </a:solidFill>
                <a:latin typeface="+mn-lt"/>
                <a:ea typeface="+mn-ea"/>
                <a:cs typeface="+mn-cs"/>
              </a:rPr>
              <a:t>P</a:t>
            </a:r>
            <a:r>
              <a:rPr lang="en-US" sz="1200" kern="1200" dirty="0" smtClean="0">
                <a:solidFill>
                  <a:schemeClr val="tx1"/>
                </a:solidFill>
                <a:latin typeface="+mn-lt"/>
                <a:ea typeface="+mn-ea"/>
                <a:cs typeface="+mn-cs"/>
              </a:rPr>
              <a:t>PI</a:t>
            </a:r>
            <a:r>
              <a:rPr lang="el-GR" sz="1200" kern="1200" dirty="0" smtClean="0">
                <a:solidFill>
                  <a:schemeClr val="tx1"/>
                </a:solidFill>
                <a:latin typeface="+mn-lt"/>
                <a:ea typeface="+mn-ea"/>
                <a:cs typeface="+mn-cs"/>
              </a:rPr>
              <a:t> αλλά και για δράσεις συντονισμού και δικτύωσης </a:t>
            </a:r>
            <a:r>
              <a:rPr lang="el-GR" sz="1200" kern="1200" dirty="0" err="1" smtClean="0">
                <a:solidFill>
                  <a:schemeClr val="tx1"/>
                </a:solidFill>
                <a:latin typeface="+mn-lt"/>
                <a:ea typeface="+mn-ea"/>
                <a:cs typeface="+mn-cs"/>
              </a:rPr>
              <a:t>π.χ</a:t>
            </a:r>
            <a:r>
              <a:rPr lang="el-GR" sz="1200" kern="1200" dirty="0" smtClean="0">
                <a:solidFill>
                  <a:schemeClr val="tx1"/>
                </a:solidFill>
                <a:latin typeface="+mn-lt"/>
                <a:ea typeface="+mn-ea"/>
                <a:cs typeface="+mn-cs"/>
              </a:rPr>
              <a:t> (προετοιμασία και διαχείριση προκηρύξεων </a:t>
            </a:r>
            <a:r>
              <a:rPr lang="en-GB" sz="1200" kern="1200" dirty="0" smtClean="0">
                <a:solidFill>
                  <a:schemeClr val="tx1"/>
                </a:solidFill>
                <a:latin typeface="+mn-lt"/>
                <a:ea typeface="+mn-ea"/>
                <a:cs typeface="+mn-cs"/>
              </a:rPr>
              <a:t>PPI</a:t>
            </a:r>
            <a:r>
              <a:rPr lang="el-GR" sz="12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smtClean="0">
                <a:solidFill>
                  <a:schemeClr val="tx1"/>
                </a:solidFill>
                <a:latin typeface="+mn-lt"/>
                <a:ea typeface="+mn-ea"/>
                <a:cs typeface="+mn-cs"/>
              </a:rPr>
              <a:t>Επειδή τα ανωτέρω προγράμματα </a:t>
            </a:r>
            <a:r>
              <a:rPr lang="el-GR" sz="1200" b="1" kern="1200" dirty="0" smtClean="0">
                <a:solidFill>
                  <a:schemeClr val="tx1"/>
                </a:solidFill>
                <a:latin typeface="+mn-lt"/>
                <a:ea typeface="+mn-ea"/>
                <a:cs typeface="+mn-cs"/>
              </a:rPr>
              <a:t>χρηματοδοτούνται από την Ε.Ε απαιτείται να συμμετάσχουν το ελάχιστο 3 ανεξάρτητα μέλη από 3 διαφορετικά Κ.Μ ή χώρες που σχετίζονται με τον Ορίζοντα 2020, τα οποία θα περιλαμβάνουν  τουλάχιστον δύο αναθέτουσες αρχές από δύο διαφορετικά  Κ.Μ ή χώρες που σχετίζονται με τον Ορίζοντα 2020.</a:t>
            </a:r>
            <a:r>
              <a:rPr lang="el-GR" sz="1200" kern="1200" dirty="0" smtClean="0">
                <a:solidFill>
                  <a:schemeClr val="tx1"/>
                </a:solidFill>
                <a:latin typeface="+mn-lt"/>
                <a:ea typeface="+mn-ea"/>
                <a:cs typeface="+mn-cs"/>
              </a:rPr>
              <a:t> Το γεγονός αυτό αυξάνει την πολυπλοκότητα της διαδικασίας αφού απαιτεί την κοινή διακήρυξη με φορέα από άλλο Κ.Μ της Ε.Ε αλλά έχει πολλαπλασιαστικά αποτελέσματα τόσο σε επίπεδο εξωστρέφειας και εισαγωγής τεχνογνωσίας –εμπειρίας από άλλα Κ.Μ. </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200" kern="1200" dirty="0" smtClean="0">
              <a:solidFill>
                <a:schemeClr val="tx1"/>
              </a:solidFill>
              <a:latin typeface="+mn-lt"/>
              <a:ea typeface="+mn-ea"/>
              <a:cs typeface="+mn-cs"/>
            </a:endParaRPr>
          </a:p>
        </p:txBody>
      </p:sp>
      <p:sp>
        <p:nvSpPr>
          <p:cNvPr id="4" name="3 - Θέση αριθμού διαφάνειας"/>
          <p:cNvSpPr>
            <a:spLocks noGrp="1"/>
          </p:cNvSpPr>
          <p:nvPr>
            <p:ph type="sldNum" sz="quarter" idx="10"/>
          </p:nvPr>
        </p:nvSpPr>
        <p:spPr/>
        <p:txBody>
          <a:bodyPr/>
          <a:lstStyle/>
          <a:p>
            <a:fld id="{9D0F3C44-540A-422A-893D-895B1779DB4D}" type="slidenum">
              <a:rPr lang="el-GR" smtClean="0"/>
              <a:pPr/>
              <a:t>19</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sz="1200" kern="1200" dirty="0" smtClean="0">
              <a:solidFill>
                <a:schemeClr val="tx1"/>
              </a:solidFill>
              <a:latin typeface="+mn-lt"/>
              <a:ea typeface="+mn-ea"/>
              <a:cs typeface="+mn-cs"/>
            </a:endParaRPr>
          </a:p>
        </p:txBody>
      </p:sp>
      <p:sp>
        <p:nvSpPr>
          <p:cNvPr id="4" name="3 - Θέση αριθμού διαφάνειας"/>
          <p:cNvSpPr>
            <a:spLocks noGrp="1"/>
          </p:cNvSpPr>
          <p:nvPr>
            <p:ph type="sldNum" sz="quarter" idx="10"/>
          </p:nvPr>
        </p:nvSpPr>
        <p:spPr/>
        <p:txBody>
          <a:bodyPr/>
          <a:lstStyle/>
          <a:p>
            <a:fld id="{9D0F3C44-540A-422A-893D-895B1779DB4D}" type="slidenum">
              <a:rPr lang="el-GR" smtClean="0"/>
              <a:pPr/>
              <a:t>20</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70000" lnSpcReduction="20000"/>
          </a:bodyPr>
          <a:lstStyle/>
          <a:p>
            <a:r>
              <a:rPr lang="en-US" dirty="0" smtClean="0"/>
              <a:t>Public sector innovators do not innovate in a vacuum, but in a structured </a:t>
            </a:r>
            <a:r>
              <a:rPr lang="en-US" dirty="0" err="1" smtClean="0"/>
              <a:t>organisational</a:t>
            </a:r>
            <a:r>
              <a:rPr lang="en-US" dirty="0" smtClean="0"/>
              <a:t> environment. Initial research indicates that certain </a:t>
            </a:r>
            <a:r>
              <a:rPr lang="en-US" dirty="0" err="1" smtClean="0"/>
              <a:t>organisational</a:t>
            </a:r>
            <a:r>
              <a:rPr lang="en-US" dirty="0" smtClean="0"/>
              <a:t> factors may help encourage innovation whereas others may work against or hinder it (European Commission, 2013). Asking public employees to innovate may not produce results if the </a:t>
            </a:r>
            <a:r>
              <a:rPr lang="en-US" dirty="0" err="1" smtClean="0"/>
              <a:t>organisational</a:t>
            </a:r>
            <a:r>
              <a:rPr lang="en-US" dirty="0" smtClean="0"/>
              <a:t> environment itself does not support innovation.  </a:t>
            </a:r>
            <a:r>
              <a:rPr lang="en-US" b="1" dirty="0" smtClean="0"/>
              <a:t>Figure 1 illustrates the kinds of considerations required to think about </a:t>
            </a:r>
            <a:r>
              <a:rPr lang="en-US" b="1" dirty="0" err="1" smtClean="0"/>
              <a:t>organisational</a:t>
            </a:r>
            <a:r>
              <a:rPr lang="en-US" b="1" dirty="0" smtClean="0"/>
              <a:t> innovation capacity and its context, starting with the individual at its core and moving outward. </a:t>
            </a:r>
            <a:r>
              <a:rPr lang="en-US" dirty="0" smtClean="0"/>
              <a:t>This framework helps to conceptually </a:t>
            </a:r>
            <a:r>
              <a:rPr lang="en-US" dirty="0" err="1" smtClean="0"/>
              <a:t>organise</a:t>
            </a:r>
            <a:r>
              <a:rPr lang="en-US" dirty="0" smtClean="0"/>
              <a:t> and classify interrelated ideas and concepts along two dimensions: the level of analysis and the thematic element. It is the result of an initial review of the OPSI cases and literature. </a:t>
            </a:r>
            <a:r>
              <a:rPr lang="en-US" b="1" dirty="0" smtClean="0"/>
              <a:t>It presents a first step towards identifying and classifying various factors that appear to influence public sector innovation.</a:t>
            </a:r>
            <a:r>
              <a:rPr lang="en-US" dirty="0" smtClean="0"/>
              <a:t> The framework is not meant to be normative – it does not offer an ideal to strive towards. Nor is it empirical, based on proven science or theory. It is also not final, as it is expected to bend and shift as new knowledge is developed and the number of cases in the OPSI grows. </a:t>
            </a:r>
          </a:p>
          <a:p>
            <a:r>
              <a:rPr lang="en-US" dirty="0" smtClean="0"/>
              <a:t>The levels of analysis are represented by the concentric circles of the diagram</a:t>
            </a:r>
            <a:r>
              <a:rPr lang="en-US" u="sng" dirty="0" smtClean="0"/>
              <a:t>: </a:t>
            </a:r>
            <a:r>
              <a:rPr lang="el-GR" u="sng" dirty="0" smtClean="0"/>
              <a:t>άτομα που καινοτομούν</a:t>
            </a:r>
            <a:r>
              <a:rPr lang="en-US" dirty="0" smtClean="0"/>
              <a:t>; </a:t>
            </a:r>
            <a:r>
              <a:rPr lang="el-GR" u="sng" dirty="0" smtClean="0"/>
              <a:t>Ο οργανισμός στον οποίο καινοτομούν</a:t>
            </a:r>
            <a:r>
              <a:rPr lang="en-US" u="sng" dirty="0" smtClean="0"/>
              <a:t>; </a:t>
            </a:r>
            <a:endParaRPr lang="el-GR" u="sng" dirty="0" smtClean="0"/>
          </a:p>
          <a:p>
            <a:r>
              <a:rPr lang="el-GR" u="sng" dirty="0" smtClean="0"/>
              <a:t>Ο Δημόσιος τομέας που αποτελείται από πολλούς</a:t>
            </a:r>
            <a:r>
              <a:rPr lang="el-GR" u="sng" baseline="0" dirty="0" smtClean="0"/>
              <a:t> οργανισμούς</a:t>
            </a:r>
            <a:r>
              <a:rPr lang="en-US" u="sng" dirty="0" smtClean="0"/>
              <a:t>;</a:t>
            </a:r>
            <a:r>
              <a:rPr lang="en-US" dirty="0" smtClean="0"/>
              <a:t> </a:t>
            </a:r>
            <a:r>
              <a:rPr lang="el-GR" u="sng" dirty="0" smtClean="0"/>
              <a:t>Η κοινωνία γενικά</a:t>
            </a:r>
            <a:r>
              <a:rPr lang="en-US" u="sng" dirty="0" smtClean="0"/>
              <a:t>, </a:t>
            </a:r>
            <a:r>
              <a:rPr lang="el-GR" u="sng" dirty="0" smtClean="0"/>
              <a:t>με την οποία</a:t>
            </a:r>
            <a:r>
              <a:rPr lang="el-GR" u="sng" baseline="0" dirty="0" smtClean="0"/>
              <a:t> συνεργάζεται ο Δημόσιος τομέας για να καινοτομήσει</a:t>
            </a:r>
            <a:r>
              <a:rPr lang="en-US" dirty="0" smtClean="0"/>
              <a:t>.  </a:t>
            </a:r>
            <a:r>
              <a:rPr lang="el-GR" dirty="0" smtClean="0"/>
              <a:t>Το σημείο μετάβασης από τον ένα κύκλο</a:t>
            </a:r>
            <a:r>
              <a:rPr lang="el-GR" baseline="0" dirty="0" smtClean="0"/>
              <a:t> στον άλλο είναι εξαιρετικά εξειδικευμένο , </a:t>
            </a:r>
            <a:r>
              <a:rPr lang="el-GR" baseline="0" dirty="0" err="1" smtClean="0"/>
              <a:t>ανα</a:t>
            </a:r>
            <a:r>
              <a:rPr lang="el-GR" baseline="0" dirty="0" smtClean="0"/>
              <a:t> περίπτωση και </a:t>
            </a:r>
            <a:r>
              <a:rPr lang="el-GR" baseline="0" dirty="0" err="1" smtClean="0"/>
              <a:t>ανα</a:t>
            </a:r>
            <a:r>
              <a:rPr lang="el-GR" baseline="0" dirty="0" smtClean="0"/>
              <a:t> χώρα </a:t>
            </a:r>
            <a:r>
              <a:rPr lang="el-GR" baseline="0" dirty="0" err="1" smtClean="0"/>
              <a:t>π.χ</a:t>
            </a:r>
            <a:r>
              <a:rPr lang="el-GR" baseline="0" dirty="0" smtClean="0"/>
              <a:t> η διάθεση και το ύψος της χρηματοδότησης μπορεί να διαφέρει από την διαχείριση του </a:t>
            </a:r>
            <a:r>
              <a:rPr lang="el-GR" baseline="0" dirty="0" err="1" smtClean="0"/>
              <a:t>ανθρωπινου</a:t>
            </a:r>
            <a:r>
              <a:rPr lang="el-GR" baseline="0" dirty="0" smtClean="0"/>
              <a:t> δυναμικού ή/και της διαχείριση της αποδοτικότητας και φυσικά διαφέρει και </a:t>
            </a:r>
            <a:r>
              <a:rPr lang="el-GR" baseline="0" dirty="0" err="1" smtClean="0"/>
              <a:t>ανα</a:t>
            </a:r>
            <a:r>
              <a:rPr lang="el-GR" baseline="0" dirty="0" smtClean="0"/>
              <a:t> </a:t>
            </a:r>
          </a:p>
          <a:p>
            <a:r>
              <a:rPr lang="el-GR" baseline="0" dirty="0" smtClean="0"/>
              <a:t>Οργανισμό. </a:t>
            </a:r>
            <a:r>
              <a:rPr lang="en-US" dirty="0" smtClean="0"/>
              <a:t> The framework is further divided into four quadrants, which represent thematic elements which are groupings of </a:t>
            </a:r>
            <a:r>
              <a:rPr lang="en-US" dirty="0" err="1" smtClean="0"/>
              <a:t>organisational</a:t>
            </a:r>
            <a:r>
              <a:rPr lang="en-US" dirty="0" smtClean="0"/>
              <a:t> attributes influencing public sector innovation:  </a:t>
            </a:r>
            <a:endParaRPr lang="el-GR" dirty="0" smtClean="0"/>
          </a:p>
          <a:p>
            <a:r>
              <a:rPr lang="en-US" b="1" dirty="0" smtClean="0"/>
              <a:t>• </a:t>
            </a:r>
            <a:r>
              <a:rPr lang="el-GR" b="1" dirty="0" smtClean="0"/>
              <a:t>Άνθρωποι</a:t>
            </a:r>
            <a:r>
              <a:rPr lang="el-GR" b="1" baseline="0" dirty="0" smtClean="0"/>
              <a:t> </a:t>
            </a:r>
            <a:r>
              <a:rPr lang="en-US" dirty="0" smtClean="0"/>
              <a:t>: </a:t>
            </a:r>
            <a:r>
              <a:rPr lang="el-GR" dirty="0" smtClean="0"/>
              <a:t>Η αλλαγή κουλτούρας,</a:t>
            </a:r>
            <a:r>
              <a:rPr lang="el-GR" baseline="0" dirty="0" smtClean="0"/>
              <a:t> πως </a:t>
            </a:r>
            <a:r>
              <a:rPr lang="el-GR" baseline="0" dirty="0" err="1" smtClean="0"/>
              <a:t>υποκοινούνται</a:t>
            </a:r>
            <a:r>
              <a:rPr lang="el-GR" baseline="0" dirty="0" smtClean="0"/>
              <a:t> οι άνθρωποι μέσα σε έναν οργανισμό για νέες ιδέες και </a:t>
            </a:r>
            <a:r>
              <a:rPr lang="el-GR" baseline="0" dirty="0" err="1" smtClean="0"/>
              <a:t>καινουργιες</a:t>
            </a:r>
            <a:r>
              <a:rPr lang="el-GR" baseline="0" dirty="0" smtClean="0"/>
              <a:t> </a:t>
            </a:r>
            <a:r>
              <a:rPr lang="el-GR" baseline="0" dirty="0" err="1" smtClean="0"/>
              <a:t>προσεγγίσσεις</a:t>
            </a:r>
            <a:r>
              <a:rPr lang="el-GR" baseline="0" dirty="0" smtClean="0"/>
              <a:t> </a:t>
            </a:r>
            <a:r>
              <a:rPr lang="en-US" dirty="0" smtClean="0"/>
              <a:t>. Here it is also suggested that leadership and the way people are selected, rewarded, </a:t>
            </a:r>
            <a:r>
              <a:rPr lang="en-US" dirty="0" err="1" smtClean="0"/>
              <a:t>socialised</a:t>
            </a:r>
            <a:r>
              <a:rPr lang="en-US" dirty="0" smtClean="0"/>
              <a:t> and managed have an impact on an </a:t>
            </a:r>
            <a:r>
              <a:rPr lang="en-US" dirty="0" err="1" smtClean="0"/>
              <a:t>organisation’s</a:t>
            </a:r>
            <a:r>
              <a:rPr lang="en-US" dirty="0" smtClean="0"/>
              <a:t> innovative capacity. </a:t>
            </a:r>
            <a:endParaRPr lang="el-GR" dirty="0" smtClean="0"/>
          </a:p>
          <a:p>
            <a:r>
              <a:rPr lang="en-US" dirty="0" smtClean="0"/>
              <a:t> </a:t>
            </a:r>
            <a:r>
              <a:rPr lang="en-US" b="1" dirty="0" smtClean="0"/>
              <a:t>• </a:t>
            </a:r>
            <a:r>
              <a:rPr lang="el-GR" b="1" dirty="0" smtClean="0"/>
              <a:t>Γνώση </a:t>
            </a:r>
            <a:r>
              <a:rPr lang="en-US" dirty="0" smtClean="0"/>
              <a:t>: </a:t>
            </a:r>
            <a:r>
              <a:rPr lang="el-GR" dirty="0" smtClean="0"/>
              <a:t>Δεδομένα ,Γνώση, Εκμάθηση, είναι </a:t>
            </a:r>
            <a:r>
              <a:rPr lang="el-GR" dirty="0" err="1" smtClean="0"/>
              <a:t>εξειρετικά</a:t>
            </a:r>
            <a:r>
              <a:rPr lang="el-GR" dirty="0" smtClean="0"/>
              <a:t> σημαντικά στην καινοτομία και</a:t>
            </a:r>
            <a:r>
              <a:rPr lang="el-GR" baseline="0" dirty="0" smtClean="0"/>
              <a:t> ο τρόπος που τα διαχειριζόμαστε μπορεί να την αναπτύξει ή και το </a:t>
            </a:r>
            <a:r>
              <a:rPr lang="el-GR" baseline="0" dirty="0" err="1" smtClean="0"/>
              <a:t>αντίθετο……Η</a:t>
            </a:r>
            <a:r>
              <a:rPr lang="el-GR" baseline="0" dirty="0" smtClean="0"/>
              <a:t> πρόκληση είναι να χτίσεις την δυναμικότητα σου όσον αφορά την διαθέσιμη πληροφορία και γνώση ούτως ώστε να βελτιώσεις τις αποφάσεις για καινοτόμες λύσεις  και να την υποβοηθήσεις.</a:t>
            </a:r>
          </a:p>
          <a:p>
            <a:r>
              <a:rPr lang="en-US" dirty="0" smtClean="0"/>
              <a:t>.1 • </a:t>
            </a:r>
            <a:r>
              <a:rPr lang="el-GR" dirty="0" smtClean="0"/>
              <a:t>Μέθοδοι</a:t>
            </a:r>
            <a:r>
              <a:rPr lang="el-GR" baseline="0" dirty="0" smtClean="0"/>
              <a:t> εργασίας </a:t>
            </a:r>
            <a:r>
              <a:rPr lang="en-US" dirty="0" smtClean="0"/>
              <a:t>: The way work is structured within and across </a:t>
            </a:r>
            <a:r>
              <a:rPr lang="en-US" dirty="0" err="1" smtClean="0"/>
              <a:t>organisations</a:t>
            </a:r>
            <a:r>
              <a:rPr lang="en-US" dirty="0" smtClean="0"/>
              <a:t> may have an impact on innovation in the public sector. This includes the development of physical spaces and innovative methods to structure teams, break down silos and work in partnerships across </a:t>
            </a:r>
            <a:r>
              <a:rPr lang="en-US" dirty="0" err="1" smtClean="0"/>
              <a:t>organisations</a:t>
            </a:r>
            <a:r>
              <a:rPr lang="en-US" dirty="0" smtClean="0"/>
              <a:t> and even sectors.  </a:t>
            </a:r>
            <a:endParaRPr lang="el-GR" dirty="0" smtClean="0"/>
          </a:p>
          <a:p>
            <a:r>
              <a:rPr lang="en-US" dirty="0" smtClean="0"/>
              <a:t>• Rules and processes: Rules and processes, (including the legal/regulatory framework, budgeting, and approval processes) may offer (or block) opportunities to innovate.  The circle represents the importance of understanding all of these issues of public sector innovation as an integrated and connected system, in which no one part of the framework exists in isolation. Different innovation issues, projects and questions may involve different combinations of areas and linkages across them, depending on the problem being addressed and the specific context of the country’s structures. For example, information management and human resources data management regimes have a significant impact on </a:t>
            </a:r>
            <a:r>
              <a:rPr lang="en-US" dirty="0" err="1" smtClean="0"/>
              <a:t>organisational</a:t>
            </a:r>
            <a:r>
              <a:rPr lang="en-US" dirty="0" smtClean="0"/>
              <a:t> culture as well as on the capacity of public </a:t>
            </a:r>
            <a:r>
              <a:rPr lang="en-US" dirty="0" err="1" smtClean="0"/>
              <a:t>organisations</a:t>
            </a:r>
            <a:r>
              <a:rPr lang="en-US" dirty="0" smtClean="0"/>
              <a:t> to adapt to changing needs and circumstances. </a:t>
            </a:r>
            <a:endParaRPr lang="el-GR" dirty="0"/>
          </a:p>
        </p:txBody>
      </p:sp>
      <p:sp>
        <p:nvSpPr>
          <p:cNvPr id="4" name="3 - Θέση αριθμού διαφάνειας"/>
          <p:cNvSpPr>
            <a:spLocks noGrp="1"/>
          </p:cNvSpPr>
          <p:nvPr>
            <p:ph type="sldNum" sz="quarter" idx="10"/>
          </p:nvPr>
        </p:nvSpPr>
        <p:spPr/>
        <p:txBody>
          <a:bodyPr/>
          <a:lstStyle/>
          <a:p>
            <a:fld id="{9D0F3C44-540A-422A-893D-895B1779DB4D}" type="slidenum">
              <a:rPr lang="el-GR" smtClean="0"/>
              <a:pPr/>
              <a:t>4</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9D0F3C44-540A-422A-893D-895B1779DB4D}" type="slidenum">
              <a:rPr lang="el-GR" smtClean="0"/>
              <a:pPr/>
              <a:t>5</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85000" lnSpcReduction="20000"/>
          </a:bodyPr>
          <a:lstStyle/>
          <a:p>
            <a:r>
              <a:rPr lang="el-GR" dirty="0" smtClean="0"/>
              <a:t>1. Το σημείο εκκίνησης για τις συμβάσεις καινοτομίας είναι «να αναγνωρίσεις ότι υπάρχει ανεκπλήρωτη ανάγκη η οποία χρειάζεται επίλυση και κατόπιν να αποφασίσεις τι ακριβώς θα κάνεις για αυτό.</a:t>
            </a:r>
          </a:p>
          <a:p>
            <a:r>
              <a:rPr lang="el-GR" dirty="0" smtClean="0"/>
              <a:t>Ένας έγκαιρος, σωστός προσδιορισμός αναγκών και μια διαδικασία αξιολόγησης θα:</a:t>
            </a:r>
          </a:p>
          <a:p>
            <a:r>
              <a:rPr lang="el-GR" dirty="0" smtClean="0"/>
              <a:t>1.Καταστήσει εγκαίρως δυνατή την κατανόηση της ανάγκης</a:t>
            </a:r>
          </a:p>
          <a:p>
            <a:r>
              <a:rPr lang="el-GR" dirty="0" smtClean="0"/>
              <a:t> 2.Δημιουργήσει τη σωστή βάση για το επόμενο βήμα (</a:t>
            </a:r>
            <a:r>
              <a:rPr lang="el-GR" dirty="0" err="1" smtClean="0"/>
              <a:t>prior</a:t>
            </a:r>
            <a:r>
              <a:rPr lang="el-GR" dirty="0" smtClean="0"/>
              <a:t> </a:t>
            </a:r>
            <a:r>
              <a:rPr lang="el-GR" dirty="0" err="1" smtClean="0"/>
              <a:t>art</a:t>
            </a:r>
            <a:r>
              <a:rPr lang="el-GR" dirty="0" smtClean="0"/>
              <a:t> </a:t>
            </a:r>
            <a:r>
              <a:rPr lang="el-GR" dirty="0" err="1" smtClean="0"/>
              <a:t>analaysis</a:t>
            </a:r>
            <a:r>
              <a:rPr lang="el-GR" dirty="0" smtClean="0"/>
              <a:t> &amp; IPR </a:t>
            </a:r>
            <a:r>
              <a:rPr lang="el-GR" dirty="0" err="1" smtClean="0"/>
              <a:t>search</a:t>
            </a:r>
            <a:r>
              <a:rPr lang="el-GR" dirty="0" smtClean="0"/>
              <a:t>)</a:t>
            </a:r>
          </a:p>
          <a:p>
            <a:r>
              <a:rPr lang="el-GR" dirty="0" smtClean="0"/>
              <a:t> 3.Διασφαλίσει τη σωστή πληροφόρηση της αγοράς.</a:t>
            </a:r>
          </a:p>
          <a:p>
            <a:r>
              <a:rPr lang="el-GR" dirty="0" smtClean="0"/>
              <a:t> 4.Αποφύγει τον κίνδυνο μετατροπής απροσδιόριστων αναγκών σε επείγοντα προβλήματα</a:t>
            </a:r>
          </a:p>
          <a:p>
            <a:r>
              <a:rPr lang="el-GR" dirty="0" smtClean="0"/>
              <a:t> 5.Διευκολύνει τη μετάφραση σε απαιτήσεις που βασίζονται στα αποτελέσματα.</a:t>
            </a:r>
          </a:p>
          <a:p>
            <a:r>
              <a:rPr lang="el-GR" dirty="0" smtClean="0"/>
              <a:t>------------------------------------</a:t>
            </a:r>
          </a:p>
          <a:p>
            <a:pPr marL="342900" indent="-342900">
              <a:buAutoNum type="arabicPeriod" startAt="2"/>
            </a:pPr>
            <a:r>
              <a:rPr lang="el-GR" b="1" dirty="0" smtClean="0">
                <a:solidFill>
                  <a:srgbClr val="041869"/>
                </a:solidFill>
              </a:rPr>
              <a:t>Α</a:t>
            </a:r>
            <a:r>
              <a:rPr lang="el-GR" dirty="0" smtClean="0"/>
              <a:t>νεκπλήρωτες ανάγκες μπορούν να προκύψουν από :</a:t>
            </a:r>
          </a:p>
          <a:p>
            <a:pPr marL="342900" indent="-342900"/>
            <a:r>
              <a:rPr lang="el-GR" dirty="0" smtClean="0"/>
              <a:t>1,(π.χ. η ανάγκη να αναπτυχθεί μια λύση/ένα εργαλείο για την πιο αποδοτική διαχείριση των δημοσίων πόρων)</a:t>
            </a:r>
          </a:p>
          <a:p>
            <a:pPr>
              <a:buFontTx/>
              <a:buChar char="-"/>
            </a:pPr>
            <a:r>
              <a:rPr lang="el-GR" dirty="0" smtClean="0"/>
              <a:t>2.(π.χ. η ανάγκη να αναπτυχθεί ένα εργαλείο το οποίο επιτρέπει τη διαχείριση των ηλεκτρονικών φακέλων των ασθενών στα νοσοκομεία)</a:t>
            </a:r>
          </a:p>
          <a:p>
            <a:pPr>
              <a:buFontTx/>
              <a:buChar char="-"/>
            </a:pPr>
            <a:r>
              <a:rPr lang="el-GR" dirty="0" smtClean="0"/>
              <a:t> 3. (π.χ. η ανάγκη να αναπτυχθεί μία λύση/ένα εργαλείο για τον αποδοτικό έλεγχο και την πρόληψη κυκλοφοριακής συμφόρησης σε δρόμους με μεγάλη κυκλοφορία)</a:t>
            </a:r>
          </a:p>
          <a:p>
            <a:pPr>
              <a:buFontTx/>
              <a:buChar char="-"/>
            </a:pPr>
            <a:r>
              <a:rPr lang="el-GR" dirty="0" smtClean="0"/>
              <a:t>------------------</a:t>
            </a:r>
          </a:p>
          <a:p>
            <a:r>
              <a:rPr lang="el-GR" dirty="0" smtClean="0"/>
              <a:t>3. ΜΕΘΟΔΟΙ</a:t>
            </a:r>
            <a:r>
              <a:rPr lang="el-GR" baseline="0" dirty="0" smtClean="0"/>
              <a:t> ΠΡΟΣΔΙΟΡΙΣΜΟΥ ΚΑΙ ΕΚΤΙΜΗΣΗΣ ΑΝΑΓΚΩΝ / ΤΕΧΝΙΚΩΝ</a:t>
            </a:r>
          </a:p>
          <a:p>
            <a:endParaRPr lang="el-GR" baseline="0" dirty="0" smtClean="0"/>
          </a:p>
          <a:p>
            <a:r>
              <a:rPr lang="el-GR" baseline="0" dirty="0" smtClean="0"/>
              <a:t>-</a:t>
            </a:r>
            <a:r>
              <a:rPr lang="el-GR" b="1" baseline="0" dirty="0" smtClean="0"/>
              <a:t>Εσωτερικές συνεδριάσεις / άτυπες συζητήσεις </a:t>
            </a:r>
            <a:r>
              <a:rPr lang="el-GR" baseline="0" dirty="0" smtClean="0"/>
              <a:t>στις οποίες συμμετέχουν αποκλειστικά εκπρόσωποι των αγοραστών του Δημοσίου. (αφετηρία για </a:t>
            </a:r>
            <a:r>
              <a:rPr lang="en-US" baseline="0" dirty="0" smtClean="0"/>
              <a:t>brainstorming)</a:t>
            </a:r>
            <a:endParaRPr lang="el-GR" baseline="0" dirty="0" smtClean="0"/>
          </a:p>
          <a:p>
            <a:r>
              <a:rPr lang="el-GR" baseline="0" dirty="0" smtClean="0"/>
              <a:t>-</a:t>
            </a:r>
            <a:r>
              <a:rPr lang="el-GR" b="1" baseline="0" dirty="0" smtClean="0"/>
              <a:t>Εργαστήρια (</a:t>
            </a:r>
            <a:r>
              <a:rPr lang="en-US" b="1" baseline="0" dirty="0" smtClean="0"/>
              <a:t>workshops) </a:t>
            </a:r>
            <a:r>
              <a:rPr lang="el-GR" b="1" baseline="0" dirty="0" smtClean="0"/>
              <a:t>ανωτάτων διοικητικών στελεχών</a:t>
            </a:r>
            <a:r>
              <a:rPr lang="el-GR" baseline="0" dirty="0" smtClean="0"/>
              <a:t>, που είναι απαραίτητα περισσότερο από στρατηγική άποψη – με σκοπό να λάβουν υποστήριξη και αποδοχή για τους απαιτούμενους οικονομικούς πόρους για τη σύμβαση</a:t>
            </a:r>
          </a:p>
          <a:p>
            <a:pPr>
              <a:buFontTx/>
              <a:buChar char="-"/>
            </a:pPr>
            <a:r>
              <a:rPr lang="el-GR" b="1" baseline="0" dirty="0" smtClean="0"/>
              <a:t>Συζητήσεις δομημένες σε ομάδες εστίασης (</a:t>
            </a:r>
            <a:r>
              <a:rPr lang="en-US" b="1" baseline="0" dirty="0" smtClean="0"/>
              <a:t>focus groups) </a:t>
            </a:r>
            <a:r>
              <a:rPr lang="en-US" baseline="0" dirty="0" smtClean="0"/>
              <a:t>(</a:t>
            </a:r>
            <a:r>
              <a:rPr lang="el-GR" baseline="0" dirty="0" smtClean="0"/>
              <a:t>στοχεύοντας, παραδείγματος χάριν, στα διαφορετικά είδη δραστηριοτήτων του αγοραστή του Δημοσίου, στους στόχους πολιτικής) - - θα μπορούσαν να περιλαμβάνουν τόσο εκπροσώπους των αγοραστών του δημοσίου όσο και εξωτερικούς εμπειρογνώμονες / ενδιαφερόμενα μέρη</a:t>
            </a:r>
          </a:p>
          <a:p>
            <a:pPr>
              <a:buFontTx/>
              <a:buChar char="-"/>
            </a:pPr>
            <a:r>
              <a:rPr lang="el-GR" baseline="0" dirty="0" smtClean="0"/>
              <a:t> </a:t>
            </a:r>
            <a:r>
              <a:rPr lang="el-GR" b="1" baseline="0" dirty="0" smtClean="0"/>
              <a:t>Έρευνες</a:t>
            </a:r>
            <a:r>
              <a:rPr lang="el-GR" baseline="0" dirty="0" smtClean="0"/>
              <a:t> διεξαγόμενες μέσω ηλεκτρονικού ταχυδρομείου, τηλεφώνου ή ταχυδρομείου</a:t>
            </a:r>
          </a:p>
          <a:p>
            <a:pPr>
              <a:buFontTx/>
              <a:buChar char="-"/>
            </a:pPr>
            <a:r>
              <a:rPr lang="el-GR" baseline="0" dirty="0" smtClean="0"/>
              <a:t> </a:t>
            </a:r>
            <a:r>
              <a:rPr lang="el-GR" b="1" baseline="0" dirty="0" smtClean="0"/>
              <a:t>Εργαστήρια πελατών/τελικών χρηστών</a:t>
            </a:r>
          </a:p>
          <a:p>
            <a:pPr>
              <a:buFontTx/>
              <a:buNone/>
            </a:pPr>
            <a:r>
              <a:rPr lang="el-GR" dirty="0" smtClean="0"/>
              <a:t>------------------------------------------</a:t>
            </a:r>
          </a:p>
          <a:p>
            <a:pPr>
              <a:buFontTx/>
              <a:buChar char="-"/>
            </a:pPr>
            <a:r>
              <a:rPr lang="el-GR" dirty="0" smtClean="0"/>
              <a:t>4.</a:t>
            </a:r>
            <a:r>
              <a:rPr lang="el-GR" baseline="0" dirty="0" smtClean="0"/>
              <a:t> </a:t>
            </a:r>
            <a:r>
              <a:rPr lang="el-GR" dirty="0" smtClean="0"/>
              <a:t>Να είσαι σαφής και απλός στην περιγραφή</a:t>
            </a:r>
          </a:p>
          <a:p>
            <a:pPr>
              <a:buFontTx/>
              <a:buChar char="-"/>
            </a:pPr>
            <a:r>
              <a:rPr lang="el-GR" dirty="0" smtClean="0"/>
              <a:t> Να επικεντρωθείς</a:t>
            </a:r>
            <a:r>
              <a:rPr lang="el-GR" baseline="0" dirty="0" smtClean="0"/>
              <a:t> </a:t>
            </a:r>
            <a:r>
              <a:rPr lang="el-GR" b="1" baseline="0" dirty="0" smtClean="0"/>
              <a:t>περισσότερο </a:t>
            </a:r>
            <a:r>
              <a:rPr lang="el-GR" baseline="0" dirty="0" smtClean="0"/>
              <a:t>στα αποτελέσματα τα οποία απαιτούνται παρά στην τεχνολογική περιγραφή  δείχνοντας το πώς θα πρέπει να επιτευχθούν</a:t>
            </a:r>
          </a:p>
          <a:p>
            <a:pPr>
              <a:buFontTx/>
              <a:buChar char="-"/>
            </a:pPr>
            <a:r>
              <a:rPr lang="el-GR" baseline="0" dirty="0" smtClean="0"/>
              <a:t> Μην υπερβάλλεις στον προσδιορισμό και να επιτρέπεις στην αγορά να είναι δημιουργική</a:t>
            </a:r>
          </a:p>
          <a:p>
            <a:pPr>
              <a:buFontTx/>
              <a:buChar char="-"/>
            </a:pPr>
            <a:r>
              <a:rPr lang="el-GR" baseline="0" dirty="0" smtClean="0"/>
              <a:t> Να αποφασίσεις αν θα χρησιμοποιήσεις  μία «ευρεία» ή μία «στενή» ανάγκη / πρόκληση</a:t>
            </a:r>
          </a:p>
          <a:p>
            <a:pPr>
              <a:buFontTx/>
              <a:buChar char="-"/>
            </a:pPr>
            <a:r>
              <a:rPr lang="el-GR" baseline="0" dirty="0" smtClean="0"/>
              <a:t> Σε μια κοινή προμήθεια, η ανάγκη/πρόκληση πρέπει να είναι συναφής με όλες τις συμμετέχουσες αναθέτουσες αρχές.</a:t>
            </a:r>
          </a:p>
          <a:p>
            <a:pPr>
              <a:buFontTx/>
              <a:buChar char="-"/>
            </a:pPr>
            <a:r>
              <a:rPr lang="el-GR" baseline="0" dirty="0" smtClean="0"/>
              <a:t>Να επικυρώσεις την προσδιοριζόμενη ανάγκη/πρόκληση μέσα από διαβούλευση αγοράς</a:t>
            </a:r>
            <a:endParaRPr lang="el-GR" dirty="0" smtClean="0"/>
          </a:p>
          <a:p>
            <a:pPr>
              <a:buFontTx/>
              <a:buNone/>
            </a:pPr>
            <a:endParaRPr lang="el-GR" dirty="0" smtClean="0"/>
          </a:p>
          <a:p>
            <a:pPr>
              <a:buFontTx/>
              <a:buChar char="-"/>
            </a:pPr>
            <a:endParaRPr lang="el-GR" dirty="0" smtClean="0"/>
          </a:p>
          <a:p>
            <a:endParaRPr lang="el-GR" dirty="0" smtClean="0"/>
          </a:p>
          <a:p>
            <a:endParaRPr lang="el-GR" dirty="0" smtClean="0"/>
          </a:p>
          <a:p>
            <a:endParaRPr lang="el-GR" dirty="0" smtClean="0"/>
          </a:p>
          <a:p>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9D0F3C44-540A-422A-893D-895B1779DB4D}" type="slidenum">
              <a:rPr lang="el-GR" smtClean="0"/>
              <a:pPr/>
              <a:t>6</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PRIOR</a:t>
            </a:r>
            <a:r>
              <a:rPr lang="en-US" baseline="0" dirty="0" smtClean="0"/>
              <a:t> ART ANALYSIS</a:t>
            </a:r>
          </a:p>
          <a:p>
            <a:pPr>
              <a:buFontTx/>
              <a:buChar char="-"/>
            </a:pPr>
            <a:r>
              <a:rPr lang="el-GR" baseline="0" dirty="0" smtClean="0"/>
              <a:t>Περιέχει </a:t>
            </a:r>
            <a:r>
              <a:rPr lang="el-GR" baseline="0" dirty="0" err="1" smtClean="0"/>
              <a:t>προιόντα</a:t>
            </a:r>
            <a:r>
              <a:rPr lang="el-GR" baseline="0" dirty="0" smtClean="0"/>
              <a:t> και δημοσιευμένες ιδέες οι οποίες μπορεί να μην προστατεύονται από δικαιώματα πνευματικής ιδιοκτησίας</a:t>
            </a:r>
          </a:p>
          <a:p>
            <a:pPr>
              <a:buFontTx/>
              <a:buChar char="-"/>
            </a:pPr>
            <a:r>
              <a:rPr lang="el-GR" baseline="0" dirty="0" smtClean="0"/>
              <a:t> Συνεπάγεται μια ενδελεχή αναθεώρηση υπαρχουσών τεχνολογιών ή ιδεών, με «ηλεκτρονικά» ή «μη ηλεκτρονικά» μέσα και μια αναζήτηση σε κύρια </a:t>
            </a:r>
            <a:r>
              <a:rPr lang="en-US" baseline="0" dirty="0" smtClean="0"/>
              <a:t>forum </a:t>
            </a:r>
            <a:r>
              <a:rPr lang="el-GR" baseline="0" dirty="0" smtClean="0"/>
              <a:t>για την επικοινωνία νέων τεχνολογικών ιδεών και ανακαλύψεων</a:t>
            </a:r>
          </a:p>
          <a:p>
            <a:pPr>
              <a:buFontTx/>
              <a:buChar char="-"/>
            </a:pPr>
            <a:r>
              <a:rPr lang="el-GR" baseline="0" dirty="0" smtClean="0"/>
              <a:t> Απαιτεί μια ομάδα συναφή με τεχνολογική, βιομηχανική και επιστημονική εμπειρογνωμοσύνη</a:t>
            </a:r>
          </a:p>
          <a:p>
            <a:pPr>
              <a:buFontTx/>
              <a:buChar char="-"/>
            </a:pPr>
            <a:r>
              <a:rPr lang="el-GR" baseline="0" dirty="0" smtClean="0"/>
              <a:t>Συμπεριλαμβάνει συναντήσεις/</a:t>
            </a:r>
            <a:r>
              <a:rPr lang="el-GR" baseline="0" dirty="0" err="1" smtClean="0"/>
              <a:t>διαδικτύωση </a:t>
            </a:r>
            <a:r>
              <a:rPr lang="el-GR" baseline="0" dirty="0" smtClean="0"/>
              <a:t>με ανθρώπους οι οποίοι ίσως να έχουν συναφή εμπειρία, όπως διευθυντές έρευνας σε οργανισμούς έρευνας, εμπόρους λιανικής πώλησης, αγοραστές, και άλλους ανθρώπους που συνδέονται με τη δημιουργία, την αγορά ή την πώληση καινοτόμας τεχνολογίας</a:t>
            </a:r>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9D0F3C44-540A-422A-893D-895B1779DB4D}" type="slidenum">
              <a:rPr lang="el-GR" smtClean="0"/>
              <a:pPr/>
              <a:t>7</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Ανοιχτή</a:t>
            </a:r>
            <a:r>
              <a:rPr lang="el-GR" baseline="0" dirty="0" smtClean="0"/>
              <a:t> Διαβούλευση Αγοράς</a:t>
            </a:r>
          </a:p>
          <a:p>
            <a:r>
              <a:rPr lang="el-GR" baseline="0" dirty="0" smtClean="0"/>
              <a:t>Γιατί είναι σημαντική</a:t>
            </a:r>
          </a:p>
          <a:p>
            <a:pPr>
              <a:buFontTx/>
              <a:buChar char="-"/>
            </a:pPr>
            <a:r>
              <a:rPr lang="el-GR" baseline="0" dirty="0" smtClean="0"/>
              <a:t>Καθιστά τους προμηθευτές γνώστες των αναγκών που έχουν οι αγοραστές του Δημοσίου</a:t>
            </a:r>
          </a:p>
          <a:p>
            <a:pPr>
              <a:buFontTx/>
              <a:buChar char="-"/>
            </a:pPr>
            <a:r>
              <a:rPr lang="el-GR" baseline="0" dirty="0" smtClean="0"/>
              <a:t>Βοηθά να κάνει διασταύρωση την ανάλυσης του αγοραστή και του νομοθετικού περιβάλλοντος / περιβάλλοντος τυποποίησης</a:t>
            </a:r>
          </a:p>
          <a:p>
            <a:pPr>
              <a:buFontTx/>
              <a:buChar char="-"/>
            </a:pPr>
            <a:r>
              <a:rPr lang="el-GR" baseline="0" dirty="0" smtClean="0"/>
              <a:t>Διευκρινίζει πότε η αγορά είναι ικανή να παράγει αυτό που χρειάζεται, με αποδοτικό τρόπο δηλ. με το λιγότερο δυνατό κόστος στο μικρότερο χρονικό διάστημα</a:t>
            </a:r>
          </a:p>
          <a:p>
            <a:pPr>
              <a:buFontTx/>
              <a:buChar char="-"/>
            </a:pPr>
            <a:r>
              <a:rPr lang="el-GR" baseline="0" dirty="0" smtClean="0"/>
              <a:t> Βοηθά τον αγοραστή του δημοσίου να μάθει σχετικά με τους κινδύνους και τα οφέλη των ποικίλλων τεχνολογικών λύσεων που είναι διαθέσιμες στην αγορά</a:t>
            </a:r>
          </a:p>
          <a:p>
            <a:pPr>
              <a:buFontTx/>
              <a:buChar char="-"/>
            </a:pPr>
            <a:r>
              <a:rPr lang="el-GR" baseline="0" dirty="0" smtClean="0"/>
              <a:t> Βοηθά να επιλεγεί η καταλληλότερη διαδικασία και μοντέλο προμήθειας </a:t>
            </a:r>
          </a:p>
          <a:p>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9D0F3C44-540A-422A-893D-895B1779DB4D}" type="slidenum">
              <a:rPr lang="el-GR" smtClean="0"/>
              <a:pPr/>
              <a:t>8</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Ένα</a:t>
            </a:r>
            <a:r>
              <a:rPr lang="el-GR" baseline="0" dirty="0" smtClean="0"/>
              <a:t> εργαλείο το οποίο μπορεί να υποστηρίζει επενδυτικές αποφάσεις πριν, κατά τη διάρκεια και μετά το </a:t>
            </a:r>
            <a:r>
              <a:rPr lang="en-US" baseline="0" dirty="0" smtClean="0"/>
              <a:t>project</a:t>
            </a:r>
            <a:r>
              <a:rPr lang="el-GR" baseline="0" dirty="0" smtClean="0"/>
              <a:t>:</a:t>
            </a:r>
          </a:p>
          <a:p>
            <a:endParaRPr lang="el-GR" baseline="0" dirty="0" smtClean="0"/>
          </a:p>
          <a:p>
            <a:pPr marL="228600" indent="-228600">
              <a:buAutoNum type="arabicPeriod"/>
            </a:pPr>
            <a:r>
              <a:rPr lang="el-GR" baseline="0" dirty="0" smtClean="0"/>
              <a:t>Πριν το </a:t>
            </a:r>
            <a:r>
              <a:rPr lang="en-US" baseline="0" dirty="0" smtClean="0"/>
              <a:t>project</a:t>
            </a:r>
            <a:r>
              <a:rPr lang="el-GR" baseline="0" dirty="0" smtClean="0"/>
              <a:t>:  να προσδιορίσουμε το κατά πόσον συντρέχουν αρκετοί οικονομικοί λόγοι για να ξεκινήσουμε το </a:t>
            </a:r>
            <a:r>
              <a:rPr lang="en-US" baseline="0" dirty="0" smtClean="0"/>
              <a:t>project.</a:t>
            </a:r>
          </a:p>
          <a:p>
            <a:pPr marL="228600" indent="-228600">
              <a:buAutoNum type="arabicPeriod"/>
            </a:pPr>
            <a:r>
              <a:rPr lang="el-GR" baseline="0" dirty="0" smtClean="0"/>
              <a:t>Κατά τη διάρκεια: να αποφασίσουμε το αν πρέπει να προβούμε σε αλλαγές στο περιεχόμενο του </a:t>
            </a:r>
            <a:r>
              <a:rPr lang="en-US" baseline="0" dirty="0" smtClean="0"/>
              <a:t>project, </a:t>
            </a:r>
            <a:r>
              <a:rPr lang="el-GR" baseline="0" dirty="0" smtClean="0"/>
              <a:t>στο περιβάλλον, ή στον τύπο των φάσεων του </a:t>
            </a:r>
            <a:r>
              <a:rPr lang="en-US" baseline="0" dirty="0" smtClean="0"/>
              <a:t>project, </a:t>
            </a:r>
            <a:r>
              <a:rPr lang="el-GR" baseline="0" dirty="0" smtClean="0"/>
              <a:t>και</a:t>
            </a:r>
          </a:p>
          <a:p>
            <a:pPr marL="228600" indent="-228600">
              <a:buAutoNum type="arabicPeriod"/>
            </a:pPr>
            <a:r>
              <a:rPr lang="el-GR" baseline="0" dirty="0" smtClean="0"/>
              <a:t>Μετά το </a:t>
            </a:r>
            <a:r>
              <a:rPr lang="en-US" baseline="0" dirty="0" smtClean="0"/>
              <a:t>project</a:t>
            </a:r>
            <a:r>
              <a:rPr lang="el-GR" baseline="0" dirty="0" smtClean="0"/>
              <a:t>: να εκτιμηθεί κατά πόσο τα επιτευχθέντα αποτελέσματα καλύπτουν τους στόχους του αγοραστή του δημοσίου και, εάν χρειαστεί, να γίνουν οι σχετικές προσαρμογές. </a:t>
            </a:r>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9D0F3C44-540A-422A-893D-895B1779DB4D}" type="slidenum">
              <a:rPr lang="el-GR" smtClean="0"/>
              <a:pPr/>
              <a:t>9</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sz="1200" kern="1200" dirty="0" smtClean="0">
              <a:solidFill>
                <a:schemeClr val="tx1"/>
              </a:solidFill>
              <a:latin typeface="+mn-lt"/>
              <a:ea typeface="+mn-ea"/>
              <a:cs typeface="+mn-cs"/>
            </a:endParaRPr>
          </a:p>
        </p:txBody>
      </p:sp>
      <p:sp>
        <p:nvSpPr>
          <p:cNvPr id="4" name="3 - Θέση αριθμού διαφάνειας"/>
          <p:cNvSpPr>
            <a:spLocks noGrp="1"/>
          </p:cNvSpPr>
          <p:nvPr>
            <p:ph type="sldNum" sz="quarter" idx="10"/>
          </p:nvPr>
        </p:nvSpPr>
        <p:spPr/>
        <p:txBody>
          <a:bodyPr/>
          <a:lstStyle/>
          <a:p>
            <a:fld id="{9D0F3C44-540A-422A-893D-895B1779DB4D}" type="slidenum">
              <a:rPr lang="el-GR" smtClean="0"/>
              <a:pPr/>
              <a:t>12</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sz="1200" kern="1200" dirty="0" smtClean="0">
              <a:solidFill>
                <a:schemeClr val="tx1"/>
              </a:solidFill>
              <a:latin typeface="+mn-lt"/>
              <a:ea typeface="+mn-ea"/>
              <a:cs typeface="+mn-cs"/>
            </a:endParaRPr>
          </a:p>
          <a:p>
            <a:r>
              <a:rPr lang="el-GR" sz="1200" kern="1200" dirty="0" smtClean="0">
                <a:solidFill>
                  <a:schemeClr val="tx1"/>
                </a:solidFill>
                <a:latin typeface="+mn-lt"/>
                <a:ea typeface="+mn-ea"/>
                <a:cs typeface="+mn-cs"/>
              </a:rPr>
              <a:t>α) πραγματοποιούνται προωθητικές εκδηλώσεις, </a:t>
            </a:r>
          </a:p>
          <a:p>
            <a:r>
              <a:rPr lang="el-GR" sz="1200" kern="1200" dirty="0" smtClean="0">
                <a:solidFill>
                  <a:schemeClr val="tx1"/>
                </a:solidFill>
                <a:latin typeface="+mn-lt"/>
                <a:ea typeface="+mn-ea"/>
                <a:cs typeface="+mn-cs"/>
              </a:rPr>
              <a:t>β) θα παραχθούν Οδηγοί για την υλοποίηση Δημοσίων Συμβάσεων Καινοτομίας, γ) έχει ήδη παρασχεθεί και θα επαναληφθεί η υποστήριξη σε δημόσιους οργανισμούς που επιθυμούν να ξεκινήσουν Δημόσιες Συμβάσεις Καινοτομίας. Η ιστοσελίδα </a:t>
            </a:r>
            <a:r>
              <a:rPr lang="en-US" sz="1200" u="sng" kern="1200" dirty="0" smtClean="0">
                <a:solidFill>
                  <a:schemeClr val="tx1"/>
                </a:solidFill>
                <a:latin typeface="+mn-lt"/>
                <a:ea typeface="+mn-ea"/>
                <a:cs typeface="+mn-cs"/>
                <a:hlinkClick r:id="rId3"/>
              </a:rPr>
              <a:t>http</a:t>
            </a:r>
            <a:r>
              <a:rPr lang="el-GR" sz="1200" u="sng" kern="1200" dirty="0" smtClean="0">
                <a:solidFill>
                  <a:schemeClr val="tx1"/>
                </a:solidFill>
                <a:latin typeface="+mn-lt"/>
                <a:ea typeface="+mn-ea"/>
                <a:cs typeface="+mn-cs"/>
                <a:hlinkClick r:id="rId3"/>
              </a:rPr>
              <a:t>://</a:t>
            </a:r>
            <a:r>
              <a:rPr lang="en-US" sz="1200" u="sng" kern="1200" dirty="0" err="1" smtClean="0">
                <a:solidFill>
                  <a:schemeClr val="tx1"/>
                </a:solidFill>
                <a:latin typeface="+mn-lt"/>
                <a:ea typeface="+mn-ea"/>
                <a:cs typeface="+mn-cs"/>
                <a:hlinkClick r:id="rId3"/>
              </a:rPr>
              <a:t>eafip</a:t>
            </a:r>
            <a:r>
              <a:rPr lang="el-GR" sz="1200" u="sng" kern="1200" dirty="0" smtClean="0">
                <a:solidFill>
                  <a:schemeClr val="tx1"/>
                </a:solidFill>
                <a:latin typeface="+mn-lt"/>
                <a:ea typeface="+mn-ea"/>
                <a:cs typeface="+mn-cs"/>
                <a:hlinkClick r:id="rId3"/>
              </a:rPr>
              <a:t>.</a:t>
            </a:r>
            <a:r>
              <a:rPr lang="en-US" sz="1200" u="sng" kern="1200" dirty="0" err="1" smtClean="0">
                <a:solidFill>
                  <a:schemeClr val="tx1"/>
                </a:solidFill>
                <a:latin typeface="+mn-lt"/>
                <a:ea typeface="+mn-ea"/>
                <a:cs typeface="+mn-cs"/>
                <a:hlinkClick r:id="rId3"/>
              </a:rPr>
              <a:t>eu</a:t>
            </a:r>
            <a:r>
              <a:rPr lang="el-GR" sz="1200" u="sng" kern="1200" dirty="0" smtClean="0">
                <a:solidFill>
                  <a:schemeClr val="tx1"/>
                </a:solidFill>
                <a:latin typeface="+mn-lt"/>
                <a:ea typeface="+mn-ea"/>
                <a:cs typeface="+mn-cs"/>
                <a:hlinkClick r:id="rId3"/>
              </a:rPr>
              <a:t>/</a:t>
            </a:r>
            <a:r>
              <a:rPr lang="el-GR" sz="1200" kern="1200" dirty="0" smtClean="0">
                <a:solidFill>
                  <a:schemeClr val="tx1"/>
                </a:solidFill>
                <a:latin typeface="+mn-lt"/>
                <a:ea typeface="+mn-ea"/>
                <a:cs typeface="+mn-cs"/>
              </a:rPr>
              <a:t> παρέχει πληροφόρηση σχετικά με την πρωτοβουλία αυτή ούτως ώστε οι δημόσιοι φορείς να έχουν τη δυνατότητα να λάβουν μέρος είτε σε εργαστήρια με συγκεκριμένο αντικείμενο είτε με τη μορφή </a:t>
            </a:r>
            <a:r>
              <a:rPr lang="en-US" sz="1200" kern="1200" dirty="0" smtClean="0">
                <a:solidFill>
                  <a:schemeClr val="tx1"/>
                </a:solidFill>
                <a:latin typeface="+mn-lt"/>
                <a:ea typeface="+mn-ea"/>
                <a:cs typeface="+mn-cs"/>
              </a:rPr>
              <a:t>webinars</a:t>
            </a:r>
            <a:r>
              <a:rPr lang="el-GR" sz="1200" kern="1200" dirty="0" smtClean="0">
                <a:solidFill>
                  <a:schemeClr val="tx1"/>
                </a:solidFill>
                <a:latin typeface="+mn-lt"/>
                <a:ea typeface="+mn-ea"/>
                <a:cs typeface="+mn-cs"/>
              </a:rPr>
              <a:t>.  Στα εργαστήρια αυτά οι φορείς συζητούν με σκοπό την ανεύρεση τρόπων συνεργασίας στην Ε.Ε και βέλτιστης χρησιμοποίησης των Δημοσίων Συμβάσεων στο αντικείμενο ενασχόλησής τους, και παρουσιάζονται καλές πρακτικές και οργανώνονται μελλοντικοί τρόποι  δράσης, </a:t>
            </a:r>
          </a:p>
          <a:p>
            <a:r>
              <a:rPr lang="el-GR" sz="1200" kern="1200" dirty="0" smtClean="0">
                <a:solidFill>
                  <a:schemeClr val="tx1"/>
                </a:solidFill>
                <a:latin typeface="+mn-lt"/>
                <a:ea typeface="+mn-ea"/>
                <a:cs typeface="+mn-cs"/>
              </a:rPr>
              <a:t>γ) θα δοθεί βοήθεια (νομική και τεχνική) για την έναρξη προσπαθειών </a:t>
            </a:r>
            <a:r>
              <a:rPr lang="en-US" sz="1200" kern="1200" dirty="0" smtClean="0">
                <a:solidFill>
                  <a:schemeClr val="tx1"/>
                </a:solidFill>
                <a:latin typeface="+mn-lt"/>
                <a:ea typeface="+mn-ea"/>
                <a:cs typeface="+mn-cs"/>
              </a:rPr>
              <a:t>PCP</a:t>
            </a:r>
            <a:r>
              <a:rPr lang="el-GR" sz="1200" kern="1200" dirty="0" smtClean="0">
                <a:solidFill>
                  <a:schemeClr val="tx1"/>
                </a:solidFill>
                <a:latin typeface="+mn-lt"/>
                <a:ea typeface="+mn-ea"/>
                <a:cs typeface="+mn-cs"/>
              </a:rPr>
              <a:t> και </a:t>
            </a:r>
            <a:r>
              <a:rPr lang="en-US" sz="1200" kern="1200" dirty="0" smtClean="0">
                <a:solidFill>
                  <a:schemeClr val="tx1"/>
                </a:solidFill>
                <a:latin typeface="+mn-lt"/>
                <a:ea typeface="+mn-ea"/>
                <a:cs typeface="+mn-cs"/>
              </a:rPr>
              <a:t>PPI</a:t>
            </a:r>
            <a:r>
              <a:rPr lang="el-GR" sz="1200" kern="1200" dirty="0" smtClean="0">
                <a:solidFill>
                  <a:schemeClr val="tx1"/>
                </a:solidFill>
                <a:latin typeface="+mn-lt"/>
                <a:ea typeface="+mn-ea"/>
                <a:cs typeface="+mn-cs"/>
              </a:rPr>
              <a:t> με την προϋπόθεση να υπάρχει </a:t>
            </a:r>
            <a:r>
              <a:rPr lang="el-GR" sz="1200" b="1" kern="1200" dirty="0" smtClean="0">
                <a:solidFill>
                  <a:schemeClr val="tx1"/>
                </a:solidFill>
                <a:latin typeface="+mn-lt"/>
                <a:ea typeface="+mn-ea"/>
                <a:cs typeface="+mn-cs"/>
              </a:rPr>
              <a:t>ουσιαστικό ενδιαφέρον/δέσμευση</a:t>
            </a:r>
            <a:r>
              <a:rPr lang="el-GR" sz="1200" kern="1200" dirty="0" smtClean="0">
                <a:solidFill>
                  <a:schemeClr val="tx1"/>
                </a:solidFill>
                <a:latin typeface="+mn-lt"/>
                <a:ea typeface="+mn-ea"/>
                <a:cs typeface="+mn-cs"/>
              </a:rPr>
              <a:t> στο ξεκίνημα ενός έργου </a:t>
            </a:r>
            <a:r>
              <a:rPr lang="en-US" sz="1200" kern="1200" dirty="0" smtClean="0">
                <a:solidFill>
                  <a:schemeClr val="tx1"/>
                </a:solidFill>
                <a:latin typeface="+mn-lt"/>
                <a:ea typeface="+mn-ea"/>
                <a:cs typeface="+mn-cs"/>
              </a:rPr>
              <a:t>PCP</a:t>
            </a:r>
            <a:r>
              <a:rPr lang="el-GR"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PPI</a:t>
            </a:r>
            <a:r>
              <a:rPr lang="el-GR" sz="1200" kern="1200" dirty="0" smtClean="0">
                <a:solidFill>
                  <a:schemeClr val="tx1"/>
                </a:solidFill>
                <a:latin typeface="+mn-lt"/>
                <a:ea typeface="+mn-ea"/>
                <a:cs typeface="+mn-cs"/>
              </a:rPr>
              <a:t> και ωριμότητα των οικονομικών επιχειρημάτων.     </a:t>
            </a:r>
          </a:p>
          <a:p>
            <a:endParaRPr lang="el-GR" dirty="0"/>
          </a:p>
        </p:txBody>
      </p:sp>
      <p:sp>
        <p:nvSpPr>
          <p:cNvPr id="4" name="3 - Θέση αριθμού διαφάνειας"/>
          <p:cNvSpPr>
            <a:spLocks noGrp="1"/>
          </p:cNvSpPr>
          <p:nvPr>
            <p:ph type="sldNum" sz="quarter" idx="10"/>
          </p:nvPr>
        </p:nvSpPr>
        <p:spPr/>
        <p:txBody>
          <a:bodyPr/>
          <a:lstStyle/>
          <a:p>
            <a:fld id="{9D0F3C44-540A-422A-893D-895B1779DB4D}" type="slidenum">
              <a:rPr lang="el-GR" smtClean="0"/>
              <a:pPr/>
              <a:t>14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AC8CDFCE-9670-406E-A78E-92790ECA579F}" type="datetime1">
              <a:rPr lang="el-GR" smtClean="0"/>
              <a:t>17/10/2016</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A375EE17-A9EF-4F43-AB27-4AC1B5CE3EF9}"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73D550EA-7C90-4C1C-91AF-822353F06BAC}" type="datetime1">
              <a:rPr lang="el-GR" smtClean="0"/>
              <a:t>17/10/2016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375EE17-A9EF-4F43-AB27-4AC1B5CE3EF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CB4E5D8-9F17-4A4D-A8A2-D01D9AF18282}" type="datetime1">
              <a:rPr lang="el-GR" smtClean="0"/>
              <a:t>17/10/2016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375EE17-A9EF-4F43-AB27-4AC1B5CE3EF9}"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F4CCD08-B202-4805-90B5-56F1C444ABE5}" type="datetime1">
              <a:rPr lang="el-GR" smtClean="0"/>
              <a:t>17/10/2016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375EE17-A9EF-4F43-AB27-4AC1B5CE3EF9}"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C18D796-2505-4181-AFF2-C85FEA8A1B8B}" type="datetime1">
              <a:rPr lang="el-GR" smtClean="0"/>
              <a:t>17/10/2016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375EE17-A9EF-4F43-AB27-4AC1B5CE3EF9}"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C380566-3FDF-4308-86EC-8AEA69D5D686}" type="datetime1">
              <a:rPr lang="el-GR" smtClean="0"/>
              <a:t>17/10/2016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375EE17-A9EF-4F43-AB27-4AC1B5CE3EF9}"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E86DADCA-0E17-4701-B402-B7703919E88E}" type="datetime1">
              <a:rPr lang="el-GR" smtClean="0"/>
              <a:t>17/10/2016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A375EE17-A9EF-4F43-AB27-4AC1B5CE3EF9}"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5CB4CDFD-30DC-4D20-A304-6EBD4D7A8614}" type="datetime1">
              <a:rPr lang="el-GR" smtClean="0"/>
              <a:t>17/10/2016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A375EE17-A9EF-4F43-AB27-4AC1B5CE3EF9}"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A61D4A3-D4C0-403B-9287-F12C1C249A15}" type="datetime1">
              <a:rPr lang="el-GR" smtClean="0"/>
              <a:t>17/10/2016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A375EE17-A9EF-4F43-AB27-4AC1B5CE3EF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5BA295B4-C63D-4A67-9425-9D49B13CAA35}" type="datetime1">
              <a:rPr lang="el-GR" smtClean="0"/>
              <a:t>17/10/2016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375EE17-A9EF-4F43-AB27-4AC1B5CE3EF9}"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C26F41F-1D6F-495E-A2A4-14C154AAF317}" type="datetime1">
              <a:rPr lang="el-GR" smtClean="0"/>
              <a:t>17/10/2016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A375EE17-A9EF-4F43-AB27-4AC1B5CE3EF9}" type="slidenum">
              <a:rPr lang="el-GR" smtClean="0"/>
              <a:pPr/>
              <a:t>‹#›</a:t>
            </a:fld>
            <a:endParaRPr lang="el-G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580DECC-916C-45BE-AF9A-03BF2214B350}" type="datetime1">
              <a:rPr lang="el-GR" smtClean="0"/>
              <a:t>17/10/2016</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375EE17-A9EF-4F43-AB27-4AC1B5CE3EF9}" type="slidenum">
              <a:rPr lang="el-GR" smtClean="0"/>
              <a:pPr/>
              <a:t>‹#›</a:t>
            </a:fld>
            <a:endParaRPr lang="el-GR"/>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www.google.com/url?sa=i&amp;rct=j&amp;q=&amp;esrc=s&amp;source=images&amp;cd=&amp;cad=rja&amp;uact=8&amp;ved=0ahUKEwjnw8HTveLPAhWHVRoKHRh8DOkQjRwIBw&amp;url=http://linkgreece.com/business/&amp;bvm=bv.135974163,d.d2s&amp;psig=AFQjCNFp-ZXcBTofSGREsMLkygltGbKA1g&amp;ust=1476815709368387"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51520" y="1412776"/>
            <a:ext cx="8892480" cy="2520280"/>
          </a:xfrm>
        </p:spPr>
        <p:txBody>
          <a:bodyPr>
            <a:normAutofit fontScale="90000"/>
          </a:bodyPr>
          <a:lstStyle/>
          <a:p>
            <a:pPr algn="ctr"/>
            <a:r>
              <a:rPr lang="en-US" altLang="el-GR" sz="2800" dirty="0" smtClean="0">
                <a:solidFill>
                  <a:schemeClr val="accent1"/>
                </a:solidFill>
                <a:latin typeface="+mn-lt"/>
                <a:ea typeface="+mn-ea"/>
                <a:cs typeface="+mn-cs"/>
              </a:rPr>
              <a:t/>
            </a:r>
            <a:br>
              <a:rPr lang="en-US" altLang="el-GR" sz="2800" dirty="0" smtClean="0">
                <a:solidFill>
                  <a:schemeClr val="accent1"/>
                </a:solidFill>
                <a:latin typeface="+mn-lt"/>
                <a:ea typeface="+mn-ea"/>
                <a:cs typeface="+mn-cs"/>
              </a:rPr>
            </a:br>
            <a:r>
              <a:rPr lang="en-US" altLang="el-GR" sz="2800" dirty="0" smtClean="0">
                <a:solidFill>
                  <a:schemeClr val="accent1"/>
                </a:solidFill>
                <a:latin typeface="+mn-lt"/>
                <a:ea typeface="+mn-ea"/>
                <a:cs typeface="+mn-cs"/>
              </a:rPr>
              <a:t/>
            </a:r>
            <a:br>
              <a:rPr lang="en-US" altLang="el-GR" sz="2800" dirty="0" smtClean="0">
                <a:solidFill>
                  <a:schemeClr val="accent1"/>
                </a:solidFill>
                <a:latin typeface="+mn-lt"/>
                <a:ea typeface="+mn-ea"/>
                <a:cs typeface="+mn-cs"/>
              </a:rPr>
            </a:br>
            <a:r>
              <a:rPr lang="en-US" altLang="el-GR" sz="2800" dirty="0" smtClean="0">
                <a:solidFill>
                  <a:schemeClr val="accent1"/>
                </a:solidFill>
                <a:latin typeface="+mn-lt"/>
                <a:ea typeface="+mn-ea"/>
                <a:cs typeface="+mn-cs"/>
              </a:rPr>
              <a:t/>
            </a:r>
            <a:br>
              <a:rPr lang="en-US" altLang="el-GR" sz="2800" dirty="0" smtClean="0">
                <a:solidFill>
                  <a:schemeClr val="accent1"/>
                </a:solidFill>
                <a:latin typeface="+mn-lt"/>
                <a:ea typeface="+mn-ea"/>
                <a:cs typeface="+mn-cs"/>
              </a:rPr>
            </a:br>
            <a:r>
              <a:rPr lang="en-US" altLang="el-GR" sz="2800" dirty="0" smtClean="0">
                <a:solidFill>
                  <a:schemeClr val="accent1"/>
                </a:solidFill>
                <a:latin typeface="+mn-lt"/>
                <a:ea typeface="+mn-ea"/>
                <a:cs typeface="+mn-cs"/>
              </a:rPr>
              <a:t/>
            </a:r>
            <a:br>
              <a:rPr lang="en-US" altLang="el-GR" sz="2800" dirty="0" smtClean="0">
                <a:solidFill>
                  <a:schemeClr val="accent1"/>
                </a:solidFill>
                <a:latin typeface="+mn-lt"/>
                <a:ea typeface="+mn-ea"/>
                <a:cs typeface="+mn-cs"/>
              </a:rPr>
            </a:br>
            <a:r>
              <a:rPr lang="en-US" altLang="el-GR" sz="2800" dirty="0" smtClean="0">
                <a:solidFill>
                  <a:schemeClr val="accent1"/>
                </a:solidFill>
                <a:latin typeface="+mn-lt"/>
                <a:ea typeface="+mn-ea"/>
                <a:cs typeface="+mn-cs"/>
              </a:rPr>
              <a:t/>
            </a:r>
            <a:br>
              <a:rPr lang="en-US" altLang="el-GR" sz="2800" dirty="0" smtClean="0">
                <a:solidFill>
                  <a:schemeClr val="accent1"/>
                </a:solidFill>
                <a:latin typeface="+mn-lt"/>
                <a:ea typeface="+mn-ea"/>
                <a:cs typeface="+mn-cs"/>
              </a:rPr>
            </a:br>
            <a:r>
              <a:rPr lang="en-US" altLang="el-GR" sz="2800" dirty="0" smtClean="0">
                <a:solidFill>
                  <a:schemeClr val="accent1"/>
                </a:solidFill>
                <a:latin typeface="+mn-lt"/>
                <a:ea typeface="+mn-ea"/>
                <a:cs typeface="+mn-cs"/>
              </a:rPr>
              <a:t/>
            </a:r>
            <a:br>
              <a:rPr lang="en-US" altLang="el-GR" sz="2800" dirty="0" smtClean="0">
                <a:solidFill>
                  <a:schemeClr val="accent1"/>
                </a:solidFill>
                <a:latin typeface="+mn-lt"/>
                <a:ea typeface="+mn-ea"/>
                <a:cs typeface="+mn-cs"/>
              </a:rPr>
            </a:br>
            <a:r>
              <a:rPr lang="en-US" sz="2800" dirty="0" smtClean="0">
                <a:solidFill>
                  <a:schemeClr val="accent1"/>
                </a:solidFill>
              </a:rPr>
              <a:t> </a:t>
            </a:r>
            <a:br>
              <a:rPr lang="en-US" sz="2800" dirty="0" smtClean="0">
                <a:solidFill>
                  <a:schemeClr val="accent1"/>
                </a:solidFill>
              </a:rPr>
            </a:br>
            <a:r>
              <a:rPr lang="en-US" altLang="el-GR" sz="2800" dirty="0" smtClean="0">
                <a:solidFill>
                  <a:schemeClr val="accent1"/>
                </a:solidFill>
                <a:effectLst/>
                <a:latin typeface="+mn-lt"/>
                <a:ea typeface="+mn-ea"/>
                <a:cs typeface="+mn-cs"/>
              </a:rPr>
              <a:t>2016 EU Innovation Procurement event </a:t>
            </a:r>
            <a:br>
              <a:rPr lang="en-US" altLang="el-GR" sz="2800" dirty="0" smtClean="0">
                <a:solidFill>
                  <a:schemeClr val="accent1"/>
                </a:solidFill>
                <a:effectLst/>
                <a:latin typeface="+mn-lt"/>
                <a:ea typeface="+mn-ea"/>
                <a:cs typeface="+mn-cs"/>
              </a:rPr>
            </a:br>
            <a:r>
              <a:rPr lang="en-US" altLang="el-GR" sz="2800" dirty="0" smtClean="0">
                <a:solidFill>
                  <a:schemeClr val="accent1"/>
                </a:solidFill>
                <a:effectLst/>
                <a:latin typeface="+mn-lt"/>
                <a:ea typeface="+mn-ea"/>
                <a:cs typeface="+mn-cs"/>
              </a:rPr>
              <a:t>18–19th October 2016, Athens </a:t>
            </a:r>
            <a:r>
              <a:rPr lang="en-US" altLang="el-GR" sz="2800" dirty="0" smtClean="0">
                <a:solidFill>
                  <a:schemeClr val="accent1"/>
                </a:solidFill>
                <a:latin typeface="+mn-lt"/>
                <a:ea typeface="+mn-ea"/>
                <a:cs typeface="+mn-cs"/>
              </a:rPr>
              <a:t/>
            </a:r>
            <a:br>
              <a:rPr lang="en-US" altLang="el-GR" sz="2800" dirty="0" smtClean="0">
                <a:solidFill>
                  <a:schemeClr val="accent1"/>
                </a:solidFill>
                <a:latin typeface="+mn-lt"/>
                <a:ea typeface="+mn-ea"/>
                <a:cs typeface="+mn-cs"/>
              </a:rPr>
            </a:br>
            <a:r>
              <a:rPr lang="en-US" altLang="el-GR" sz="2800" dirty="0" smtClean="0">
                <a:solidFill>
                  <a:schemeClr val="accent1"/>
                </a:solidFill>
                <a:latin typeface="+mn-lt"/>
                <a:ea typeface="+mn-ea"/>
                <a:cs typeface="+mn-cs"/>
              </a:rPr>
              <a:t/>
            </a:r>
            <a:br>
              <a:rPr lang="en-US" altLang="el-GR" sz="2800" dirty="0" smtClean="0">
                <a:solidFill>
                  <a:schemeClr val="accent1"/>
                </a:solidFill>
                <a:latin typeface="+mn-lt"/>
                <a:ea typeface="+mn-ea"/>
                <a:cs typeface="+mn-cs"/>
              </a:rPr>
            </a:br>
            <a:r>
              <a:rPr lang="el-GR" altLang="el-GR" sz="2800" dirty="0" smtClean="0">
                <a:solidFill>
                  <a:schemeClr val="accent1"/>
                </a:solidFill>
                <a:effectLst/>
                <a:latin typeface="+mn-lt"/>
                <a:ea typeface="+mn-ea"/>
                <a:cs typeface="+mn-cs"/>
              </a:rPr>
              <a:t>Γενική Γραμματεία Εμπορίου και Προστασίας</a:t>
            </a:r>
            <a:r>
              <a:rPr lang="en-US" altLang="el-GR" sz="2800" dirty="0" smtClean="0">
                <a:solidFill>
                  <a:schemeClr val="accent1"/>
                </a:solidFill>
                <a:effectLst/>
                <a:latin typeface="+mn-lt"/>
                <a:ea typeface="+mn-ea"/>
                <a:cs typeface="+mn-cs"/>
              </a:rPr>
              <a:t> </a:t>
            </a:r>
            <a:r>
              <a:rPr lang="el-GR" altLang="el-GR" sz="2800" dirty="0" smtClean="0">
                <a:solidFill>
                  <a:schemeClr val="accent1"/>
                </a:solidFill>
                <a:effectLst/>
                <a:latin typeface="+mn-lt"/>
                <a:ea typeface="+mn-ea"/>
                <a:cs typeface="+mn-cs"/>
              </a:rPr>
              <a:t>Καταναλωτή</a:t>
            </a:r>
            <a:endParaRPr lang="el-GR" sz="2800" dirty="0">
              <a:solidFill>
                <a:schemeClr val="accent1"/>
              </a:solidFill>
              <a:effectLst/>
              <a:latin typeface="+mn-lt"/>
              <a:ea typeface="+mn-ea"/>
              <a:cs typeface="+mn-cs"/>
            </a:endParaRPr>
          </a:p>
        </p:txBody>
      </p:sp>
      <p:sp>
        <p:nvSpPr>
          <p:cNvPr id="3" name="2 - Υπότιτλος"/>
          <p:cNvSpPr>
            <a:spLocks noGrp="1"/>
          </p:cNvSpPr>
          <p:nvPr>
            <p:ph type="subTitle" idx="1"/>
          </p:nvPr>
        </p:nvSpPr>
        <p:spPr>
          <a:xfrm>
            <a:off x="323528" y="3573016"/>
            <a:ext cx="4896544" cy="2592288"/>
          </a:xfrm>
        </p:spPr>
        <p:txBody>
          <a:bodyPr>
            <a:normAutofit/>
          </a:bodyPr>
          <a:lstStyle/>
          <a:p>
            <a:pPr algn="ctr"/>
            <a:endParaRPr lang="en-US" sz="2400" dirty="0" smtClean="0">
              <a:solidFill>
                <a:schemeClr val="tx2">
                  <a:lumMod val="50000"/>
                </a:schemeClr>
              </a:solidFill>
              <a:latin typeface="Arial Black" pitchFamily="34" charset="0"/>
            </a:endParaRPr>
          </a:p>
          <a:p>
            <a:pPr algn="l"/>
            <a:endParaRPr lang="en-US" sz="2400" dirty="0" smtClean="0">
              <a:solidFill>
                <a:schemeClr val="tx2">
                  <a:lumMod val="50000"/>
                </a:schemeClr>
              </a:solidFill>
              <a:latin typeface="Arial Black" pitchFamily="34" charset="0"/>
            </a:endParaRPr>
          </a:p>
          <a:p>
            <a:pPr algn="l"/>
            <a:r>
              <a:rPr lang="el-GR" sz="2400" dirty="0" smtClean="0">
                <a:solidFill>
                  <a:schemeClr val="tx2">
                    <a:lumMod val="50000"/>
                  </a:schemeClr>
                </a:solidFill>
                <a:latin typeface="Arial Black" pitchFamily="34" charset="0"/>
              </a:rPr>
              <a:t>Βήματα ενίσχυσης των Δημοσίων Συμβάσεων Καινοτομίας</a:t>
            </a:r>
            <a:r>
              <a:rPr lang="en-US" sz="2400" dirty="0" smtClean="0">
                <a:solidFill>
                  <a:schemeClr val="tx2">
                    <a:lumMod val="50000"/>
                  </a:schemeClr>
                </a:solidFill>
                <a:latin typeface="Arial Black" pitchFamily="34" charset="0"/>
              </a:rPr>
              <a:t> </a:t>
            </a:r>
            <a:r>
              <a:rPr lang="el-GR" sz="2400" dirty="0" smtClean="0">
                <a:solidFill>
                  <a:schemeClr val="tx2">
                    <a:lumMod val="50000"/>
                  </a:schemeClr>
                </a:solidFill>
                <a:latin typeface="Arial Black" pitchFamily="34" charset="0"/>
              </a:rPr>
              <a:t>στην Ελλάδα</a:t>
            </a:r>
          </a:p>
          <a:p>
            <a:endParaRPr lang="el-GR" dirty="0"/>
          </a:p>
        </p:txBody>
      </p:sp>
      <p:pic>
        <p:nvPicPr>
          <p:cNvPr id="4" name="Εικόνα 1" descr="C:\Users\genempor\Desktop\logo_YPYNT_FEB 2015_new 1_el 2.jpg"/>
          <p:cNvPicPr>
            <a:picLocks noChangeAspect="1" noChangeArrowheads="1"/>
          </p:cNvPicPr>
          <p:nvPr/>
        </p:nvPicPr>
        <p:blipFill>
          <a:blip r:embed="rId3" cstate="print"/>
          <a:srcRect/>
          <a:stretch>
            <a:fillRect/>
          </a:stretch>
        </p:blipFill>
        <p:spPr bwMode="auto">
          <a:xfrm>
            <a:off x="539552" y="836712"/>
            <a:ext cx="3240360" cy="1226876"/>
          </a:xfrm>
          <a:prstGeom prst="rect">
            <a:avLst/>
          </a:prstGeom>
          <a:noFill/>
          <a:ln w="9525">
            <a:noFill/>
            <a:miter lim="800000"/>
            <a:headEnd/>
            <a:tailEnd/>
          </a:ln>
        </p:spPr>
      </p:pic>
      <p:sp>
        <p:nvSpPr>
          <p:cNvPr id="29698" name="AutoShape 2" descr="Αποτέλεσμα εικόνας για innovation greece"/>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9700" name="AutoShape 4" descr="Αποτέλεσμα εικόνας για innovation greece"/>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9702" name="Picture 6" descr="Αποτέλεσμα εικόνας για innovation greece">
            <a:hlinkClick r:id="rId4"/>
          </p:cNvPr>
          <p:cNvPicPr>
            <a:picLocks noChangeAspect="1" noChangeArrowheads="1"/>
          </p:cNvPicPr>
          <p:nvPr/>
        </p:nvPicPr>
        <p:blipFill>
          <a:blip r:embed="rId5" cstate="print"/>
          <a:srcRect/>
          <a:stretch>
            <a:fillRect/>
          </a:stretch>
        </p:blipFill>
        <p:spPr bwMode="auto">
          <a:xfrm>
            <a:off x="5364088" y="4365104"/>
            <a:ext cx="3779911" cy="249289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022920" y="620688"/>
            <a:ext cx="7653536" cy="782960"/>
          </a:xfrm>
        </p:spPr>
        <p:txBody>
          <a:bodyPr>
            <a:normAutofit/>
          </a:bodyPr>
          <a:lstStyle/>
          <a:p>
            <a:r>
              <a:rPr lang="el-GR" sz="3600" dirty="0" smtClean="0">
                <a:latin typeface="+mn-lt"/>
              </a:rPr>
              <a:t>Δράσεις για την προώθηση των Δ.Σ.Κ</a:t>
            </a:r>
            <a:endParaRPr lang="el-GR" sz="3600" dirty="0">
              <a:latin typeface="+mn-lt"/>
            </a:endParaRPr>
          </a:p>
        </p:txBody>
      </p:sp>
      <p:sp>
        <p:nvSpPr>
          <p:cNvPr id="3" name="2 - Θέση περιεχομένου"/>
          <p:cNvSpPr>
            <a:spLocks noGrp="1"/>
          </p:cNvSpPr>
          <p:nvPr>
            <p:ph idx="1"/>
          </p:nvPr>
        </p:nvSpPr>
        <p:spPr>
          <a:xfrm>
            <a:off x="457200" y="2780928"/>
            <a:ext cx="8229600" cy="3164984"/>
          </a:xfrm>
        </p:spPr>
        <p:txBody>
          <a:bodyPr/>
          <a:lstStyle/>
          <a:p>
            <a:pPr marL="514350" indent="-514350">
              <a:buAutoNum type="arabicPeriod"/>
            </a:pPr>
            <a:r>
              <a:rPr lang="el-GR" b="1" dirty="0" smtClean="0">
                <a:solidFill>
                  <a:schemeClr val="accent1"/>
                </a:solidFill>
              </a:rPr>
              <a:t>Εισαγωγή ειδικού συνδέσμου στον δικτυακό τόπο</a:t>
            </a:r>
            <a:r>
              <a:rPr lang="en-US" b="1" dirty="0" smtClean="0">
                <a:solidFill>
                  <a:schemeClr val="accent1"/>
                </a:solidFill>
              </a:rPr>
              <a:t> </a:t>
            </a:r>
            <a:r>
              <a:rPr lang="en-US" b="1" dirty="0" smtClean="0">
                <a:solidFill>
                  <a:srgbClr val="7030A0"/>
                </a:solidFill>
              </a:rPr>
              <a:t>www.promitheus.gov.gr</a:t>
            </a:r>
            <a:endParaRPr lang="el-GR" b="1" u="sng" dirty="0" smtClean="0">
              <a:solidFill>
                <a:srgbClr val="7030A0"/>
              </a:solidFill>
            </a:endParaRPr>
          </a:p>
          <a:p>
            <a:pPr marL="514350" indent="-514350">
              <a:buAutoNum type="arabicPeriod"/>
            </a:pPr>
            <a:endParaRPr lang="en-US" b="1" u="sng" dirty="0" smtClean="0"/>
          </a:p>
          <a:p>
            <a:pPr>
              <a:buNone/>
            </a:pPr>
            <a:endParaRPr lang="el-GR" dirty="0">
              <a:solidFill>
                <a:srgbClr val="6600CC"/>
              </a:solidFill>
            </a:endParaRPr>
          </a:p>
        </p:txBody>
      </p:sp>
      <p:sp>
        <p:nvSpPr>
          <p:cNvPr id="5" name="4 - Θέση αριθμού διαφάνειας"/>
          <p:cNvSpPr>
            <a:spLocks noGrp="1"/>
          </p:cNvSpPr>
          <p:nvPr>
            <p:ph type="sldNum" sz="quarter" idx="12"/>
          </p:nvPr>
        </p:nvSpPr>
        <p:spPr/>
        <p:txBody>
          <a:bodyPr/>
          <a:lstStyle/>
          <a:p>
            <a:fld id="{A375EE17-A9EF-4F43-AB27-4AC1B5CE3EF9}" type="slidenum">
              <a:rPr lang="el-GR" smtClean="0"/>
              <a:pPr/>
              <a:t>10</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098" name="Picture 2"/>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
        <p:nvSpPr>
          <p:cNvPr id="5" name="4 - Θέση αριθμού διαφάνειας"/>
          <p:cNvSpPr>
            <a:spLocks noGrp="1"/>
          </p:cNvSpPr>
          <p:nvPr>
            <p:ph type="sldNum" sz="quarter" idx="12"/>
          </p:nvPr>
        </p:nvSpPr>
        <p:spPr/>
        <p:txBody>
          <a:bodyPr/>
          <a:lstStyle/>
          <a:p>
            <a:fld id="{A375EE17-A9EF-4F43-AB27-4AC1B5CE3EF9}" type="slidenum">
              <a:rPr lang="el-GR" smtClean="0"/>
              <a:pPr/>
              <a:t>11</a:t>
            </a:fld>
            <a:endParaRPr lang="el-G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899592" y="620688"/>
            <a:ext cx="8507288" cy="710952"/>
          </a:xfrm>
        </p:spPr>
        <p:txBody>
          <a:bodyPr>
            <a:noAutofit/>
          </a:bodyPr>
          <a:lstStyle/>
          <a:p>
            <a:r>
              <a:rPr lang="el-GR" sz="3600" dirty="0" smtClean="0">
                <a:latin typeface="+mn-lt"/>
              </a:rPr>
              <a:t>Δράσεις για την προώθηση των Δ.Σ.Κ</a:t>
            </a:r>
            <a:endParaRPr lang="el-GR" sz="3600" dirty="0">
              <a:latin typeface="+mn-lt"/>
            </a:endParaRPr>
          </a:p>
        </p:txBody>
      </p:sp>
      <p:sp>
        <p:nvSpPr>
          <p:cNvPr id="3" name="2 - Θέση περιεχομένου"/>
          <p:cNvSpPr>
            <a:spLocks noGrp="1"/>
          </p:cNvSpPr>
          <p:nvPr>
            <p:ph idx="1"/>
          </p:nvPr>
        </p:nvSpPr>
        <p:spPr>
          <a:xfrm>
            <a:off x="457200" y="1844824"/>
            <a:ext cx="8003232" cy="2160240"/>
          </a:xfrm>
        </p:spPr>
        <p:txBody>
          <a:bodyPr>
            <a:normAutofit fontScale="70000" lnSpcReduction="20000"/>
          </a:bodyPr>
          <a:lstStyle/>
          <a:p>
            <a:pPr marL="514350" indent="-514350">
              <a:buAutoNum type="arabicPeriod"/>
            </a:pPr>
            <a:endParaRPr lang="el-GR" b="1" dirty="0" smtClean="0"/>
          </a:p>
          <a:p>
            <a:pPr marL="514350" indent="-514350">
              <a:buNone/>
            </a:pPr>
            <a:endParaRPr lang="en-US" b="1" dirty="0" smtClean="0"/>
          </a:p>
          <a:p>
            <a:pPr marL="514350" indent="-514350">
              <a:buNone/>
            </a:pPr>
            <a:endParaRPr lang="en-US" b="1" dirty="0" smtClean="0"/>
          </a:p>
          <a:p>
            <a:pPr marL="514350" indent="-514350">
              <a:buNone/>
            </a:pPr>
            <a:r>
              <a:rPr lang="en-US" sz="3400" b="1" dirty="0" smtClean="0">
                <a:solidFill>
                  <a:schemeClr val="accent1"/>
                </a:solidFill>
              </a:rPr>
              <a:t>2.    </a:t>
            </a:r>
            <a:r>
              <a:rPr lang="el-GR" sz="3400" b="1" dirty="0" smtClean="0">
                <a:solidFill>
                  <a:schemeClr val="accent1"/>
                </a:solidFill>
              </a:rPr>
              <a:t>Η επίσημη σελίδα της Ευρωπαϊκής Επιτροπής σχετικά με τις Δημόσιες Συμβάσεις Καινοτομίας </a:t>
            </a:r>
            <a:r>
              <a:rPr lang="el-GR" sz="3400" dirty="0" smtClean="0">
                <a:solidFill>
                  <a:schemeClr val="accent1"/>
                </a:solidFill>
              </a:rPr>
              <a:t> </a:t>
            </a:r>
            <a:r>
              <a:rPr lang="el-GR" sz="3400" b="1" dirty="0" smtClean="0">
                <a:solidFill>
                  <a:srgbClr val="7030A0"/>
                </a:solidFill>
              </a:rPr>
              <a:t> (</a:t>
            </a:r>
            <a:r>
              <a:rPr lang="en-US" sz="3400" b="1" dirty="0" smtClean="0">
                <a:solidFill>
                  <a:srgbClr val="7030A0"/>
                </a:solidFill>
              </a:rPr>
              <a:t>https://ec.europa.eu/digital-single-market/innovation-procurement</a:t>
            </a:r>
            <a:r>
              <a:rPr lang="el-GR" sz="3400" b="1" dirty="0" smtClean="0">
                <a:solidFill>
                  <a:srgbClr val="7030A0"/>
                </a:solidFill>
              </a:rPr>
              <a:t>)</a:t>
            </a:r>
          </a:p>
          <a:p>
            <a:pPr marL="514350" indent="-514350">
              <a:buAutoNum type="arabicPeriod" startAt="4"/>
            </a:pPr>
            <a:endParaRPr lang="el-GR" sz="2800" b="1" u="sng" dirty="0" smtClean="0">
              <a:solidFill>
                <a:srgbClr val="7030A0"/>
              </a:solidFill>
            </a:endParaRPr>
          </a:p>
          <a:p>
            <a:pPr marL="514350" indent="-514350">
              <a:buAutoNum type="arabicPeriod" startAt="4"/>
            </a:pPr>
            <a:endParaRPr lang="el-GR" sz="2800" b="1" u="sng" dirty="0" smtClean="0">
              <a:solidFill>
                <a:srgbClr val="7030A0"/>
              </a:solidFill>
            </a:endParaRPr>
          </a:p>
          <a:p>
            <a:pPr marL="514350" indent="-514350">
              <a:buAutoNum type="arabicPeriod"/>
            </a:pPr>
            <a:endParaRPr lang="en-US" b="1" u="sng" dirty="0" smtClean="0"/>
          </a:p>
          <a:p>
            <a:endParaRPr lang="el-GR" dirty="0"/>
          </a:p>
        </p:txBody>
      </p:sp>
      <p:sp>
        <p:nvSpPr>
          <p:cNvPr id="5" name="4 - Θέση αριθμού διαφάνειας"/>
          <p:cNvSpPr>
            <a:spLocks noGrp="1"/>
          </p:cNvSpPr>
          <p:nvPr>
            <p:ph type="sldNum" sz="quarter" idx="12"/>
          </p:nvPr>
        </p:nvSpPr>
        <p:spPr/>
        <p:txBody>
          <a:bodyPr/>
          <a:lstStyle/>
          <a:p>
            <a:fld id="{A375EE17-A9EF-4F43-AB27-4AC1B5CE3EF9}" type="slidenum">
              <a:rPr lang="el-GR" smtClean="0"/>
              <a:pPr/>
              <a:t>12</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endParaRPr lang="el-GR"/>
          </a:p>
        </p:txBody>
      </p:sp>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5 - Θέση αριθμού διαφάνειας"/>
          <p:cNvSpPr>
            <a:spLocks noGrp="1"/>
          </p:cNvSpPr>
          <p:nvPr>
            <p:ph type="sldNum" sz="quarter" idx="12"/>
          </p:nvPr>
        </p:nvSpPr>
        <p:spPr/>
        <p:txBody>
          <a:bodyPr/>
          <a:lstStyle/>
          <a:p>
            <a:fld id="{A375EE17-A9EF-4F43-AB27-4AC1B5CE3EF9}" type="slidenum">
              <a:rPr lang="el-GR" smtClean="0"/>
              <a:pPr/>
              <a:t>13</a:t>
            </a:fld>
            <a:endParaRPr lang="el-G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899592" y="620688"/>
            <a:ext cx="8507288" cy="710952"/>
          </a:xfrm>
        </p:spPr>
        <p:txBody>
          <a:bodyPr>
            <a:noAutofit/>
          </a:bodyPr>
          <a:lstStyle/>
          <a:p>
            <a:r>
              <a:rPr lang="el-GR" sz="3600" dirty="0" smtClean="0">
                <a:latin typeface="+mn-lt"/>
              </a:rPr>
              <a:t>Δράσεις για την προώθηση των Δ.Σ.Κ</a:t>
            </a:r>
            <a:endParaRPr lang="el-GR" sz="3600" dirty="0">
              <a:latin typeface="+mn-lt"/>
            </a:endParaRPr>
          </a:p>
        </p:txBody>
      </p:sp>
      <p:sp>
        <p:nvSpPr>
          <p:cNvPr id="3" name="2 - Θέση περιεχομένου"/>
          <p:cNvSpPr>
            <a:spLocks noGrp="1"/>
          </p:cNvSpPr>
          <p:nvPr>
            <p:ph idx="1"/>
          </p:nvPr>
        </p:nvSpPr>
        <p:spPr>
          <a:xfrm>
            <a:off x="457200" y="1844824"/>
            <a:ext cx="8003232" cy="2160240"/>
          </a:xfrm>
        </p:spPr>
        <p:txBody>
          <a:bodyPr>
            <a:normAutofit fontScale="92500" lnSpcReduction="10000"/>
          </a:bodyPr>
          <a:lstStyle/>
          <a:p>
            <a:pPr marL="514350" indent="-514350">
              <a:buAutoNum type="arabicPeriod"/>
            </a:pPr>
            <a:endParaRPr lang="el-GR" b="1" dirty="0" smtClean="0"/>
          </a:p>
          <a:p>
            <a:pPr marL="514350" indent="-514350">
              <a:buNone/>
            </a:pPr>
            <a:endParaRPr lang="en-US" b="1" dirty="0" smtClean="0"/>
          </a:p>
          <a:p>
            <a:pPr marL="514350" indent="-514350">
              <a:buNone/>
            </a:pPr>
            <a:endParaRPr lang="en-US" b="1" dirty="0" smtClean="0"/>
          </a:p>
          <a:p>
            <a:pPr marL="514350" indent="-514350">
              <a:buNone/>
            </a:pPr>
            <a:r>
              <a:rPr lang="en-US" b="1" dirty="0" smtClean="0">
                <a:solidFill>
                  <a:schemeClr val="accent1"/>
                </a:solidFill>
              </a:rPr>
              <a:t>3</a:t>
            </a:r>
            <a:r>
              <a:rPr lang="el-GR" b="1" dirty="0" smtClean="0">
                <a:solidFill>
                  <a:schemeClr val="accent1"/>
                </a:solidFill>
              </a:rPr>
              <a:t>.    </a:t>
            </a:r>
            <a:r>
              <a:rPr lang="el-GR" sz="2800" b="1" dirty="0" smtClean="0">
                <a:solidFill>
                  <a:schemeClr val="accent1"/>
                </a:solidFill>
              </a:rPr>
              <a:t>Η πρωτοβουλία ονόματι “</a:t>
            </a:r>
            <a:r>
              <a:rPr lang="en-US" sz="2800" b="1" dirty="0" smtClean="0">
                <a:solidFill>
                  <a:schemeClr val="accent1"/>
                </a:solidFill>
              </a:rPr>
              <a:t>European Assistance for</a:t>
            </a:r>
            <a:r>
              <a:rPr lang="el-GR" sz="2800" b="1" dirty="0" smtClean="0">
                <a:solidFill>
                  <a:schemeClr val="accent1"/>
                </a:solidFill>
              </a:rPr>
              <a:t> </a:t>
            </a:r>
            <a:r>
              <a:rPr lang="en-US" sz="2800" b="1" dirty="0" smtClean="0">
                <a:solidFill>
                  <a:schemeClr val="accent1"/>
                </a:solidFill>
              </a:rPr>
              <a:t>Innovation Procurement</a:t>
            </a:r>
            <a:r>
              <a:rPr lang="el-GR" sz="2800" b="1" dirty="0" smtClean="0">
                <a:solidFill>
                  <a:schemeClr val="accent1"/>
                </a:solidFill>
              </a:rPr>
              <a:t>”</a:t>
            </a:r>
            <a:r>
              <a:rPr lang="el-GR" sz="2800" dirty="0" smtClean="0">
                <a:solidFill>
                  <a:schemeClr val="accent1"/>
                </a:solidFill>
              </a:rPr>
              <a:t> </a:t>
            </a:r>
            <a:r>
              <a:rPr lang="en-US" sz="2800" b="1" dirty="0" smtClean="0">
                <a:solidFill>
                  <a:srgbClr val="7030A0"/>
                </a:solidFill>
              </a:rPr>
              <a:t>(http</a:t>
            </a:r>
            <a:r>
              <a:rPr lang="el-GR" sz="2800" b="1" dirty="0" smtClean="0">
                <a:solidFill>
                  <a:srgbClr val="7030A0"/>
                </a:solidFill>
              </a:rPr>
              <a:t>://</a:t>
            </a:r>
            <a:r>
              <a:rPr lang="en-US" sz="2800" b="1" dirty="0" smtClean="0">
                <a:solidFill>
                  <a:srgbClr val="7030A0"/>
                </a:solidFill>
              </a:rPr>
              <a:t>eafip.eu/)</a:t>
            </a:r>
            <a:endParaRPr lang="el-GR" sz="2800" b="1" u="sng" dirty="0" smtClean="0">
              <a:solidFill>
                <a:srgbClr val="7030A0"/>
              </a:solidFill>
            </a:endParaRPr>
          </a:p>
          <a:p>
            <a:pPr marL="514350" indent="-514350">
              <a:buAutoNum type="arabicPeriod"/>
            </a:pPr>
            <a:endParaRPr lang="en-US" b="1" u="sng" dirty="0" smtClean="0"/>
          </a:p>
          <a:p>
            <a:endParaRPr lang="el-GR" dirty="0"/>
          </a:p>
        </p:txBody>
      </p:sp>
      <p:sp>
        <p:nvSpPr>
          <p:cNvPr id="5" name="4 - Θέση αριθμού διαφάνειας"/>
          <p:cNvSpPr>
            <a:spLocks noGrp="1"/>
          </p:cNvSpPr>
          <p:nvPr>
            <p:ph type="sldNum" sz="quarter" idx="12"/>
          </p:nvPr>
        </p:nvSpPr>
        <p:spPr/>
        <p:txBody>
          <a:bodyPr/>
          <a:lstStyle/>
          <a:p>
            <a:fld id="{A375EE17-A9EF-4F43-AB27-4AC1B5CE3EF9}" type="slidenum">
              <a:rPr lang="el-GR" smtClean="0"/>
              <a:pPr/>
              <a:t>14</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3074" name="Picture 2"/>
          <p:cNvPicPr>
            <a:picLocks noChangeAspect="1" noChangeArrowheads="1"/>
          </p:cNvPicPr>
          <p:nvPr/>
        </p:nvPicPr>
        <p:blipFill>
          <a:blip r:embed="rId2" cstate="print"/>
          <a:srcRect/>
          <a:stretch>
            <a:fillRect/>
          </a:stretch>
        </p:blipFill>
        <p:spPr bwMode="auto">
          <a:xfrm>
            <a:off x="0" y="0"/>
            <a:ext cx="9144000" cy="6762750"/>
          </a:xfrm>
          <a:prstGeom prst="rect">
            <a:avLst/>
          </a:prstGeom>
          <a:noFill/>
          <a:ln w="9525">
            <a:noFill/>
            <a:miter lim="800000"/>
            <a:headEnd/>
            <a:tailEnd/>
          </a:ln>
        </p:spPr>
      </p:pic>
      <p:sp>
        <p:nvSpPr>
          <p:cNvPr id="6" name="5 - Θέση αριθμού διαφάνειας"/>
          <p:cNvSpPr>
            <a:spLocks noGrp="1"/>
          </p:cNvSpPr>
          <p:nvPr>
            <p:ph type="sldNum" sz="quarter" idx="12"/>
          </p:nvPr>
        </p:nvSpPr>
        <p:spPr/>
        <p:txBody>
          <a:bodyPr/>
          <a:lstStyle/>
          <a:p>
            <a:fld id="{A375EE17-A9EF-4F43-AB27-4AC1B5CE3EF9}" type="slidenum">
              <a:rPr lang="el-GR" smtClean="0"/>
              <a:pPr/>
              <a:t>15</a:t>
            </a:fld>
            <a:endParaRPr lang="el-G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899592" y="116632"/>
            <a:ext cx="8229600" cy="1143000"/>
          </a:xfrm>
        </p:spPr>
        <p:txBody>
          <a:bodyPr>
            <a:normAutofit/>
          </a:bodyPr>
          <a:lstStyle/>
          <a:p>
            <a:r>
              <a:rPr lang="el-GR" sz="3600" dirty="0" smtClean="0">
                <a:latin typeface="+mn-lt"/>
              </a:rPr>
              <a:t>Δράσεις για την προώθηση των Δ.Σ.Κ</a:t>
            </a:r>
            <a:endParaRPr lang="el-GR" sz="3600" dirty="0">
              <a:latin typeface="+mn-lt"/>
            </a:endParaRPr>
          </a:p>
        </p:txBody>
      </p:sp>
      <p:sp>
        <p:nvSpPr>
          <p:cNvPr id="3" name="2 - Θέση περιεχομένου"/>
          <p:cNvSpPr>
            <a:spLocks noGrp="1"/>
          </p:cNvSpPr>
          <p:nvPr>
            <p:ph idx="1"/>
          </p:nvPr>
        </p:nvSpPr>
        <p:spPr>
          <a:xfrm>
            <a:off x="179512" y="2352248"/>
            <a:ext cx="8964488" cy="4389120"/>
          </a:xfrm>
        </p:spPr>
        <p:txBody>
          <a:bodyPr/>
          <a:lstStyle/>
          <a:p>
            <a:pPr marL="514350" indent="-514350">
              <a:buAutoNum type="arabicPeriod"/>
            </a:pPr>
            <a:endParaRPr lang="el-GR" b="1" dirty="0" smtClean="0"/>
          </a:p>
          <a:p>
            <a:pPr marL="514350" indent="-514350">
              <a:buNone/>
            </a:pPr>
            <a:r>
              <a:rPr lang="en-US" b="1" dirty="0" smtClean="0">
                <a:solidFill>
                  <a:schemeClr val="accent1"/>
                </a:solidFill>
              </a:rPr>
              <a:t>4.   </a:t>
            </a:r>
            <a:r>
              <a:rPr lang="el-GR" b="1" dirty="0" smtClean="0">
                <a:solidFill>
                  <a:schemeClr val="accent1"/>
                </a:solidFill>
              </a:rPr>
              <a:t>Εγγραφή στην </a:t>
            </a:r>
            <a:r>
              <a:rPr lang="en-US" b="1" dirty="0" smtClean="0">
                <a:solidFill>
                  <a:schemeClr val="accent1"/>
                </a:solidFill>
              </a:rPr>
              <a:t>Procurement of Innovation Platform</a:t>
            </a:r>
            <a:r>
              <a:rPr lang="el-GR" dirty="0" smtClean="0">
                <a:solidFill>
                  <a:schemeClr val="accent1"/>
                </a:solidFill>
              </a:rPr>
              <a:t> </a:t>
            </a:r>
            <a:r>
              <a:rPr lang="en-US" dirty="0" smtClean="0">
                <a:solidFill>
                  <a:srgbClr val="7030A0"/>
                </a:solidFill>
              </a:rPr>
              <a:t>(http</a:t>
            </a:r>
            <a:r>
              <a:rPr lang="el-GR" dirty="0" smtClean="0">
                <a:solidFill>
                  <a:srgbClr val="7030A0"/>
                </a:solidFill>
              </a:rPr>
              <a:t>://</a:t>
            </a:r>
            <a:r>
              <a:rPr lang="en-US" dirty="0" smtClean="0">
                <a:solidFill>
                  <a:srgbClr val="7030A0"/>
                </a:solidFill>
              </a:rPr>
              <a:t>www.innovation-procurement.org/exchange/experience-exchange/)</a:t>
            </a:r>
            <a:endParaRPr lang="el-GR" dirty="0"/>
          </a:p>
        </p:txBody>
      </p:sp>
      <p:sp>
        <p:nvSpPr>
          <p:cNvPr id="5" name="4 - Θέση αριθμού διαφάνειας"/>
          <p:cNvSpPr>
            <a:spLocks noGrp="1"/>
          </p:cNvSpPr>
          <p:nvPr>
            <p:ph type="sldNum" sz="quarter" idx="12"/>
          </p:nvPr>
        </p:nvSpPr>
        <p:spPr/>
        <p:txBody>
          <a:bodyPr/>
          <a:lstStyle/>
          <a:p>
            <a:fld id="{A375EE17-A9EF-4F43-AB27-4AC1B5CE3EF9}" type="slidenum">
              <a:rPr lang="el-GR" smtClean="0"/>
              <a:pPr/>
              <a:t>16</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endParaRPr lang="el-GR"/>
          </a:p>
        </p:txBody>
      </p:sp>
      <p:pic>
        <p:nvPicPr>
          <p:cNvPr id="2050" name="Picture 2"/>
          <p:cNvPicPr>
            <a:picLocks noChangeAspect="1" noChangeArrowheads="1"/>
          </p:cNvPicPr>
          <p:nvPr/>
        </p:nvPicPr>
        <p:blipFill>
          <a:blip r:embed="rId2" cstate="print"/>
          <a:srcRect/>
          <a:stretch>
            <a:fillRect/>
          </a:stretch>
        </p:blipFill>
        <p:spPr bwMode="auto">
          <a:xfrm>
            <a:off x="0" y="0"/>
            <a:ext cx="9144000" cy="6762750"/>
          </a:xfrm>
          <a:prstGeom prst="rect">
            <a:avLst/>
          </a:prstGeom>
          <a:noFill/>
          <a:ln w="9525">
            <a:noFill/>
            <a:miter lim="800000"/>
            <a:headEnd/>
            <a:tailEnd/>
          </a:ln>
        </p:spPr>
      </p:pic>
      <p:sp>
        <p:nvSpPr>
          <p:cNvPr id="6" name="5 - Θέση αριθμού διαφάνειας"/>
          <p:cNvSpPr>
            <a:spLocks noGrp="1"/>
          </p:cNvSpPr>
          <p:nvPr>
            <p:ph type="sldNum" sz="quarter" idx="12"/>
          </p:nvPr>
        </p:nvSpPr>
        <p:spPr/>
        <p:txBody>
          <a:bodyPr/>
          <a:lstStyle/>
          <a:p>
            <a:fld id="{A375EE17-A9EF-4F43-AB27-4AC1B5CE3EF9}" type="slidenum">
              <a:rPr lang="el-GR" smtClean="0"/>
              <a:pPr/>
              <a:t>17</a:t>
            </a:fld>
            <a:endParaRPr lang="el-G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71600" y="404664"/>
            <a:ext cx="8229600" cy="792088"/>
          </a:xfrm>
        </p:spPr>
        <p:txBody>
          <a:bodyPr>
            <a:noAutofit/>
          </a:bodyPr>
          <a:lstStyle/>
          <a:p>
            <a:r>
              <a:rPr lang="el-GR" sz="3600" dirty="0" smtClean="0">
                <a:latin typeface="+mn-lt"/>
              </a:rPr>
              <a:t>Δράσεις για την προώθηση των Δ.Σ.Κ</a:t>
            </a:r>
            <a:endParaRPr lang="el-GR" sz="3600" dirty="0">
              <a:latin typeface="+mn-lt"/>
            </a:endParaRPr>
          </a:p>
        </p:txBody>
      </p:sp>
      <p:sp>
        <p:nvSpPr>
          <p:cNvPr id="3" name="2 - Θέση περιεχομένου"/>
          <p:cNvSpPr>
            <a:spLocks noGrp="1"/>
          </p:cNvSpPr>
          <p:nvPr>
            <p:ph idx="1"/>
          </p:nvPr>
        </p:nvSpPr>
        <p:spPr>
          <a:xfrm>
            <a:off x="395536" y="2208232"/>
            <a:ext cx="8435280" cy="4389120"/>
          </a:xfrm>
        </p:spPr>
        <p:txBody>
          <a:bodyPr>
            <a:normAutofit/>
          </a:bodyPr>
          <a:lstStyle/>
          <a:p>
            <a:pPr marL="514350" indent="-514350">
              <a:buNone/>
            </a:pPr>
            <a:r>
              <a:rPr lang="en-US" b="1" dirty="0" smtClean="0">
                <a:solidFill>
                  <a:schemeClr val="accent1"/>
                </a:solidFill>
              </a:rPr>
              <a:t>5.  </a:t>
            </a:r>
            <a:r>
              <a:rPr lang="el-GR" b="1" dirty="0" smtClean="0">
                <a:solidFill>
                  <a:schemeClr val="accent1"/>
                </a:solidFill>
              </a:rPr>
              <a:t>Χρηματοδότηση από τα Διαρθρωτικά Ταμεία (</a:t>
            </a:r>
            <a:r>
              <a:rPr lang="en-US" b="1" dirty="0" smtClean="0">
                <a:solidFill>
                  <a:schemeClr val="accent1"/>
                </a:solidFill>
              </a:rPr>
              <a:t>ESIF</a:t>
            </a:r>
            <a:r>
              <a:rPr lang="el-GR" b="1" dirty="0" smtClean="0">
                <a:solidFill>
                  <a:schemeClr val="accent1"/>
                </a:solidFill>
              </a:rPr>
              <a:t>)</a:t>
            </a:r>
            <a:endParaRPr lang="el-GR" dirty="0" smtClean="0">
              <a:solidFill>
                <a:schemeClr val="accent1"/>
              </a:solidFill>
            </a:endParaRPr>
          </a:p>
          <a:p>
            <a:pPr>
              <a:buNone/>
            </a:pPr>
            <a:r>
              <a:rPr lang="el-GR" dirty="0" smtClean="0">
                <a:solidFill>
                  <a:schemeClr val="accent1"/>
                </a:solidFill>
              </a:rPr>
              <a:t>    Η Ε.Ε χρηματοδοτεί από το Ευρωπαϊκό Ταμείο </a:t>
            </a:r>
            <a:r>
              <a:rPr lang="en-US" dirty="0" smtClean="0">
                <a:solidFill>
                  <a:schemeClr val="accent1"/>
                </a:solidFill>
              </a:rPr>
              <a:t> </a:t>
            </a:r>
            <a:r>
              <a:rPr lang="el-GR" dirty="0" smtClean="0">
                <a:solidFill>
                  <a:schemeClr val="accent1"/>
                </a:solidFill>
              </a:rPr>
              <a:t>Περιφερειακής Ανάπτυξης, και το Ευρωπαϊκό Κοινωνικό Ταμείο τις κατωτέρω δράσεις προώθησης των Δ.Σ.Κ </a:t>
            </a:r>
          </a:p>
          <a:p>
            <a:pPr>
              <a:buNone/>
            </a:pPr>
            <a:endParaRPr lang="el-GR" dirty="0" smtClean="0">
              <a:solidFill>
                <a:schemeClr val="accent1"/>
              </a:solidFill>
            </a:endParaRPr>
          </a:p>
          <a:p>
            <a:r>
              <a:rPr lang="el-GR" b="1" dirty="0" smtClean="0">
                <a:solidFill>
                  <a:schemeClr val="accent1"/>
                </a:solidFill>
              </a:rPr>
              <a:t>Ανάπτυξη ΔΣΚ και διοικητικών ικανοτήτων.</a:t>
            </a:r>
            <a:endParaRPr lang="en-US" b="1" dirty="0" smtClean="0">
              <a:solidFill>
                <a:schemeClr val="accent1"/>
              </a:solidFill>
            </a:endParaRPr>
          </a:p>
          <a:p>
            <a:r>
              <a:rPr lang="el-GR" b="1" dirty="0" smtClean="0">
                <a:solidFill>
                  <a:schemeClr val="accent1"/>
                </a:solidFill>
              </a:rPr>
              <a:t>Διευκόλυνση ΔΣΚ με </a:t>
            </a:r>
            <a:r>
              <a:rPr lang="en-US" b="1" dirty="0" smtClean="0">
                <a:solidFill>
                  <a:schemeClr val="accent1"/>
                </a:solidFill>
              </a:rPr>
              <a:t>PCP</a:t>
            </a:r>
            <a:r>
              <a:rPr lang="el-GR" b="1" dirty="0" smtClean="0">
                <a:solidFill>
                  <a:schemeClr val="accent1"/>
                </a:solidFill>
              </a:rPr>
              <a:t> και </a:t>
            </a:r>
            <a:r>
              <a:rPr lang="en-US" b="1" dirty="0" smtClean="0">
                <a:solidFill>
                  <a:schemeClr val="accent1"/>
                </a:solidFill>
              </a:rPr>
              <a:t>PPI</a:t>
            </a:r>
            <a:r>
              <a:rPr lang="el-GR" b="1" dirty="0" smtClean="0">
                <a:solidFill>
                  <a:schemeClr val="accent1"/>
                </a:solidFill>
              </a:rPr>
              <a:t>.</a:t>
            </a:r>
            <a:endParaRPr lang="en-US" b="1" dirty="0" smtClean="0">
              <a:solidFill>
                <a:schemeClr val="accent1"/>
              </a:solidFill>
            </a:endParaRPr>
          </a:p>
          <a:p>
            <a:r>
              <a:rPr lang="el-GR" dirty="0" smtClean="0">
                <a:solidFill>
                  <a:schemeClr val="accent1"/>
                </a:solidFill>
              </a:rPr>
              <a:t>Κ</a:t>
            </a:r>
            <a:r>
              <a:rPr lang="el-GR" b="1" dirty="0" smtClean="0">
                <a:solidFill>
                  <a:schemeClr val="accent1"/>
                </a:solidFill>
              </a:rPr>
              <a:t>αλύτερη ικανοποίηση / κάλυψη των δημοσίων αναγκών μέσω της αγοράς καινοτόμων λύσεων.</a:t>
            </a:r>
            <a:endParaRPr lang="el-GR" dirty="0" smtClean="0">
              <a:solidFill>
                <a:schemeClr val="accent1"/>
              </a:solidFill>
            </a:endParaRPr>
          </a:p>
          <a:p>
            <a:endParaRPr lang="el-GR" dirty="0" smtClean="0"/>
          </a:p>
          <a:p>
            <a:pPr marL="514350" indent="-514350">
              <a:buNone/>
            </a:pPr>
            <a:endParaRPr lang="el-GR" b="1" u="sng" dirty="0" smtClean="0"/>
          </a:p>
          <a:p>
            <a:pPr marL="514350" indent="-514350">
              <a:buAutoNum type="arabicPeriod"/>
            </a:pPr>
            <a:endParaRPr lang="en-US" b="1" u="sng" dirty="0" smtClean="0"/>
          </a:p>
          <a:p>
            <a:endParaRPr lang="el-GR" dirty="0"/>
          </a:p>
        </p:txBody>
      </p:sp>
      <p:sp>
        <p:nvSpPr>
          <p:cNvPr id="5" name="4 - Θέση αριθμού διαφάνειας"/>
          <p:cNvSpPr>
            <a:spLocks noGrp="1"/>
          </p:cNvSpPr>
          <p:nvPr>
            <p:ph type="sldNum" sz="quarter" idx="12"/>
          </p:nvPr>
        </p:nvSpPr>
        <p:spPr/>
        <p:txBody>
          <a:bodyPr/>
          <a:lstStyle/>
          <a:p>
            <a:fld id="{A375EE17-A9EF-4F43-AB27-4AC1B5CE3EF9}" type="slidenum">
              <a:rPr lang="el-GR" smtClean="0"/>
              <a:pPr/>
              <a:t>18</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3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30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30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30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3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878904" y="341784"/>
            <a:ext cx="8229600" cy="1143000"/>
          </a:xfrm>
        </p:spPr>
        <p:txBody>
          <a:bodyPr>
            <a:normAutofit/>
          </a:bodyPr>
          <a:lstStyle/>
          <a:p>
            <a:r>
              <a:rPr lang="el-GR" sz="3600" dirty="0" smtClean="0">
                <a:latin typeface="+mn-lt"/>
              </a:rPr>
              <a:t>Δράσεις για την προώθηση των Δ.Σ.Κ</a:t>
            </a:r>
            <a:endParaRPr lang="el-GR" sz="3600" dirty="0">
              <a:latin typeface="+mn-lt"/>
            </a:endParaRPr>
          </a:p>
        </p:txBody>
      </p:sp>
      <p:sp>
        <p:nvSpPr>
          <p:cNvPr id="3" name="2 - Θέση περιεχομένου"/>
          <p:cNvSpPr>
            <a:spLocks noGrp="1"/>
          </p:cNvSpPr>
          <p:nvPr>
            <p:ph idx="1"/>
          </p:nvPr>
        </p:nvSpPr>
        <p:spPr>
          <a:xfrm>
            <a:off x="457200" y="2424256"/>
            <a:ext cx="8229600" cy="4389120"/>
          </a:xfrm>
        </p:spPr>
        <p:txBody>
          <a:bodyPr/>
          <a:lstStyle/>
          <a:p>
            <a:pPr marL="514350" indent="-514350">
              <a:buNone/>
            </a:pPr>
            <a:r>
              <a:rPr lang="en-US" b="1" dirty="0" smtClean="0">
                <a:solidFill>
                  <a:schemeClr val="accent1"/>
                </a:solidFill>
              </a:rPr>
              <a:t>6.   </a:t>
            </a:r>
            <a:r>
              <a:rPr lang="el-GR" b="1" dirty="0" smtClean="0">
                <a:solidFill>
                  <a:schemeClr val="accent1"/>
                </a:solidFill>
              </a:rPr>
              <a:t>Χρηματοδότηση από τον Ορίζοντα 2020 </a:t>
            </a:r>
            <a:endParaRPr lang="el-GR" dirty="0" smtClean="0">
              <a:solidFill>
                <a:schemeClr val="accent1"/>
              </a:solidFill>
            </a:endParaRPr>
          </a:p>
          <a:p>
            <a:pPr marL="514350" indent="-514350">
              <a:buAutoNum type="arabicPeriod"/>
            </a:pPr>
            <a:endParaRPr lang="en-US" b="1" u="sng" dirty="0" smtClean="0">
              <a:solidFill>
                <a:schemeClr val="accent1"/>
              </a:solidFill>
            </a:endParaRPr>
          </a:p>
          <a:p>
            <a:pPr marL="514350" indent="-514350">
              <a:buNone/>
            </a:pPr>
            <a:r>
              <a:rPr lang="el-GR" b="1" dirty="0" smtClean="0">
                <a:solidFill>
                  <a:schemeClr val="accent1"/>
                </a:solidFill>
              </a:rPr>
              <a:t>α) </a:t>
            </a:r>
            <a:r>
              <a:rPr lang="en-US" b="1" dirty="0" smtClean="0">
                <a:solidFill>
                  <a:schemeClr val="accent1"/>
                </a:solidFill>
              </a:rPr>
              <a:t> </a:t>
            </a:r>
            <a:r>
              <a:rPr lang="el-GR" b="1" dirty="0" smtClean="0">
                <a:solidFill>
                  <a:schemeClr val="accent1"/>
                </a:solidFill>
              </a:rPr>
              <a:t>Δράσεις Συντονισμού και Βοήθειας (100% χρηματοδότηση) </a:t>
            </a:r>
          </a:p>
          <a:p>
            <a:pPr marL="514350" indent="-514350">
              <a:buNone/>
            </a:pPr>
            <a:endParaRPr lang="en-US" b="1" dirty="0" smtClean="0">
              <a:solidFill>
                <a:schemeClr val="accent1"/>
              </a:solidFill>
            </a:endParaRPr>
          </a:p>
          <a:p>
            <a:pPr marL="514350" indent="-514350">
              <a:buNone/>
            </a:pPr>
            <a:r>
              <a:rPr lang="el-GR" b="1" dirty="0" smtClean="0">
                <a:solidFill>
                  <a:schemeClr val="accent1"/>
                </a:solidFill>
              </a:rPr>
              <a:t>β) </a:t>
            </a:r>
            <a:r>
              <a:rPr lang="en-US" b="1" dirty="0" smtClean="0">
                <a:solidFill>
                  <a:schemeClr val="accent1"/>
                </a:solidFill>
              </a:rPr>
              <a:t> </a:t>
            </a:r>
            <a:r>
              <a:rPr lang="el-GR" b="1" dirty="0" smtClean="0">
                <a:solidFill>
                  <a:schemeClr val="accent1"/>
                </a:solidFill>
              </a:rPr>
              <a:t>Δράσεις </a:t>
            </a:r>
            <a:r>
              <a:rPr lang="en-GB" b="1" dirty="0" smtClean="0">
                <a:solidFill>
                  <a:schemeClr val="accent1"/>
                </a:solidFill>
              </a:rPr>
              <a:t>PCP Actions</a:t>
            </a:r>
            <a:r>
              <a:rPr lang="el-GR" b="1" dirty="0" smtClean="0">
                <a:solidFill>
                  <a:schemeClr val="accent1"/>
                </a:solidFill>
              </a:rPr>
              <a:t> (90% χρηματοδότηση ) </a:t>
            </a:r>
          </a:p>
          <a:p>
            <a:pPr marL="514350" indent="-514350">
              <a:buNone/>
            </a:pPr>
            <a:endParaRPr lang="el-GR" dirty="0" smtClean="0">
              <a:solidFill>
                <a:schemeClr val="accent1"/>
              </a:solidFill>
            </a:endParaRPr>
          </a:p>
          <a:p>
            <a:pPr marL="514350" indent="-514350">
              <a:buNone/>
            </a:pPr>
            <a:r>
              <a:rPr lang="el-GR" b="1" dirty="0" smtClean="0">
                <a:solidFill>
                  <a:schemeClr val="accent1"/>
                </a:solidFill>
              </a:rPr>
              <a:t>γ) </a:t>
            </a:r>
            <a:r>
              <a:rPr lang="en-US" b="1" dirty="0" smtClean="0">
                <a:solidFill>
                  <a:schemeClr val="accent1"/>
                </a:solidFill>
              </a:rPr>
              <a:t> </a:t>
            </a:r>
            <a:r>
              <a:rPr lang="el-GR" b="1" dirty="0" smtClean="0">
                <a:solidFill>
                  <a:schemeClr val="accent1"/>
                </a:solidFill>
              </a:rPr>
              <a:t>Δράσεις </a:t>
            </a:r>
            <a:r>
              <a:rPr lang="en-GB" b="1" dirty="0" smtClean="0">
                <a:solidFill>
                  <a:schemeClr val="accent1"/>
                </a:solidFill>
              </a:rPr>
              <a:t>PPI</a:t>
            </a:r>
            <a:r>
              <a:rPr lang="el-GR" b="1" dirty="0" smtClean="0">
                <a:solidFill>
                  <a:schemeClr val="accent1"/>
                </a:solidFill>
              </a:rPr>
              <a:t> (35% χρηματοδότηση) </a:t>
            </a:r>
            <a:endParaRPr lang="el-GR" dirty="0" smtClean="0">
              <a:solidFill>
                <a:schemeClr val="accent1"/>
              </a:solidFill>
            </a:endParaRPr>
          </a:p>
          <a:p>
            <a:pPr marL="514350" indent="-514350">
              <a:buNone/>
            </a:pPr>
            <a:endParaRPr lang="en-US" b="1" u="sng" dirty="0" smtClean="0"/>
          </a:p>
          <a:p>
            <a:endParaRPr lang="el-GR" dirty="0"/>
          </a:p>
        </p:txBody>
      </p:sp>
      <p:sp>
        <p:nvSpPr>
          <p:cNvPr id="5" name="4 - Θέση αριθμού διαφάνειας"/>
          <p:cNvSpPr>
            <a:spLocks noGrp="1"/>
          </p:cNvSpPr>
          <p:nvPr>
            <p:ph type="sldNum" sz="quarter" idx="12"/>
          </p:nvPr>
        </p:nvSpPr>
        <p:spPr/>
        <p:txBody>
          <a:bodyPr/>
          <a:lstStyle/>
          <a:p>
            <a:fld id="{A375EE17-A9EF-4F43-AB27-4AC1B5CE3EF9}" type="slidenum">
              <a:rPr lang="el-GR" smtClean="0"/>
              <a:pPr/>
              <a:t>19</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2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2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anim calcmode="lin" valueType="num">
                                      <p:cBhvr>
                                        <p:cTn id="23"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2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anim calcmode="lin" valueType="num">
                                      <p:cBhvr>
                                        <p:cTn id="28"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75048" y="632080"/>
            <a:ext cx="5061248" cy="852704"/>
          </a:xfrm>
        </p:spPr>
        <p:txBody>
          <a:bodyPr>
            <a:normAutofit/>
          </a:bodyPr>
          <a:lstStyle/>
          <a:p>
            <a:r>
              <a:rPr lang="el-GR" sz="3600" dirty="0" smtClean="0">
                <a:latin typeface="+mn-lt"/>
              </a:rPr>
              <a:t>Καινοτομεί η Ελλάδα</a:t>
            </a:r>
            <a:r>
              <a:rPr lang="en-US" sz="3600" dirty="0" smtClean="0">
                <a:latin typeface="+mn-lt"/>
              </a:rPr>
              <a:t> ;</a:t>
            </a:r>
            <a:endParaRPr lang="el-GR" sz="3600" dirty="0">
              <a:latin typeface="+mn-lt"/>
            </a:endParaRPr>
          </a:p>
        </p:txBody>
      </p:sp>
      <p:sp>
        <p:nvSpPr>
          <p:cNvPr id="3" name="2 - Θέση περιεχομένου"/>
          <p:cNvSpPr>
            <a:spLocks noGrp="1"/>
          </p:cNvSpPr>
          <p:nvPr>
            <p:ph idx="1"/>
          </p:nvPr>
        </p:nvSpPr>
        <p:spPr>
          <a:xfrm>
            <a:off x="395536" y="1973560"/>
            <a:ext cx="8388424" cy="4767808"/>
          </a:xfrm>
        </p:spPr>
        <p:txBody>
          <a:bodyPr>
            <a:normAutofit/>
          </a:bodyPr>
          <a:lstStyle/>
          <a:p>
            <a:r>
              <a:rPr lang="el-GR" dirty="0" smtClean="0">
                <a:solidFill>
                  <a:schemeClr val="accent1"/>
                </a:solidFill>
              </a:rPr>
              <a:t>Διαφανείς ηλιακές κυψελίδες που μπορούν να χρησιμοποιηθούν ως </a:t>
            </a:r>
            <a:r>
              <a:rPr lang="el-GR" dirty="0" err="1" smtClean="0">
                <a:solidFill>
                  <a:schemeClr val="accent1"/>
                </a:solidFill>
              </a:rPr>
              <a:t>φωτοβολταϊκά</a:t>
            </a:r>
            <a:r>
              <a:rPr lang="el-GR" dirty="0" smtClean="0">
                <a:solidFill>
                  <a:schemeClr val="accent1"/>
                </a:solidFill>
              </a:rPr>
              <a:t> παράθυρα ενταγμένα στην αρχιτεκτονική κτιρίων </a:t>
            </a:r>
            <a:endParaRPr lang="en-US" dirty="0" smtClean="0">
              <a:solidFill>
                <a:schemeClr val="accent1"/>
              </a:solidFill>
            </a:endParaRPr>
          </a:p>
          <a:p>
            <a:r>
              <a:rPr lang="el-GR" dirty="0" smtClean="0">
                <a:solidFill>
                  <a:schemeClr val="accent1"/>
                </a:solidFill>
              </a:rPr>
              <a:t>Μέθοδος αξιολόγησης δομικής ακεραιότητας οστών (Οστεοπόρωση)</a:t>
            </a:r>
          </a:p>
          <a:p>
            <a:r>
              <a:rPr lang="el-GR" dirty="0" smtClean="0">
                <a:solidFill>
                  <a:schemeClr val="accent1"/>
                </a:solidFill>
              </a:rPr>
              <a:t>Βιολογική επεξεργασία πόσιμου νερού </a:t>
            </a:r>
          </a:p>
          <a:p>
            <a:r>
              <a:rPr lang="el-GR" dirty="0" smtClean="0">
                <a:solidFill>
                  <a:schemeClr val="accent1"/>
                </a:solidFill>
              </a:rPr>
              <a:t>Ολοκληρωμένη Ηλεκτρονική Πλατφόρμα Διαχείρισης Φαρμακευτικής Συμμόρφωσης Ασθενών</a:t>
            </a:r>
          </a:p>
          <a:p>
            <a:r>
              <a:rPr lang="el-GR" dirty="0" smtClean="0">
                <a:solidFill>
                  <a:schemeClr val="accent1"/>
                </a:solidFill>
              </a:rPr>
              <a:t>Υδροστρόβιλος παραγωγής ηλεκτρισμού από μικρές υδατοπτώσεις </a:t>
            </a:r>
            <a:endParaRPr lang="el-GR" dirty="0">
              <a:solidFill>
                <a:schemeClr val="accent1"/>
              </a:solidFill>
            </a:endParaRPr>
          </a:p>
        </p:txBody>
      </p:sp>
      <p:sp>
        <p:nvSpPr>
          <p:cNvPr id="5" name="4 - Θέση αριθμού διαφάνειας"/>
          <p:cNvSpPr>
            <a:spLocks noGrp="1"/>
          </p:cNvSpPr>
          <p:nvPr>
            <p:ph type="sldNum" sz="quarter" idx="12"/>
          </p:nvPr>
        </p:nvSpPr>
        <p:spPr/>
        <p:txBody>
          <a:bodyPr/>
          <a:lstStyle/>
          <a:p>
            <a:fld id="{A375EE17-A9EF-4F43-AB27-4AC1B5CE3EF9}" type="slidenum">
              <a:rPr lang="el-GR" smtClean="0"/>
              <a:pPr/>
              <a:t>2</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878904" y="341784"/>
            <a:ext cx="8229600" cy="1143000"/>
          </a:xfrm>
        </p:spPr>
        <p:txBody>
          <a:bodyPr>
            <a:normAutofit/>
          </a:bodyPr>
          <a:lstStyle/>
          <a:p>
            <a:r>
              <a:rPr lang="el-GR" sz="3600" dirty="0" smtClean="0">
                <a:latin typeface="+mn-lt"/>
              </a:rPr>
              <a:t>Δράσεις για την προώθηση των Δ.Σ.Κ</a:t>
            </a:r>
            <a:endParaRPr lang="el-GR" sz="3600" dirty="0">
              <a:latin typeface="+mn-lt"/>
            </a:endParaRPr>
          </a:p>
        </p:txBody>
      </p:sp>
      <p:sp>
        <p:nvSpPr>
          <p:cNvPr id="3" name="2 - Θέση περιεχομένου"/>
          <p:cNvSpPr>
            <a:spLocks noGrp="1"/>
          </p:cNvSpPr>
          <p:nvPr>
            <p:ph idx="1"/>
          </p:nvPr>
        </p:nvSpPr>
        <p:spPr>
          <a:xfrm>
            <a:off x="457200" y="2424256"/>
            <a:ext cx="8229600" cy="4389120"/>
          </a:xfrm>
        </p:spPr>
        <p:txBody>
          <a:bodyPr>
            <a:normAutofit/>
          </a:bodyPr>
          <a:lstStyle/>
          <a:p>
            <a:pPr marL="514350" indent="-514350">
              <a:buNone/>
            </a:pPr>
            <a:r>
              <a:rPr lang="en-US" b="1" dirty="0" smtClean="0">
                <a:solidFill>
                  <a:schemeClr val="accent1"/>
                </a:solidFill>
              </a:rPr>
              <a:t>7.   </a:t>
            </a:r>
            <a:r>
              <a:rPr lang="el-GR" b="1" dirty="0" smtClean="0">
                <a:solidFill>
                  <a:schemeClr val="accent1"/>
                </a:solidFill>
              </a:rPr>
              <a:t>Εθνική Στρατηγική για τις Δημόσιες Συμβάσεις </a:t>
            </a:r>
            <a:endParaRPr lang="el-GR" dirty="0" smtClean="0">
              <a:solidFill>
                <a:schemeClr val="accent1"/>
              </a:solidFill>
            </a:endParaRPr>
          </a:p>
          <a:p>
            <a:pPr marL="514350" indent="-514350">
              <a:buAutoNum type="arabicPeriod"/>
            </a:pPr>
            <a:endParaRPr lang="en-US" b="1" u="sng" dirty="0" smtClean="0">
              <a:solidFill>
                <a:schemeClr val="accent1"/>
              </a:solidFill>
            </a:endParaRPr>
          </a:p>
          <a:p>
            <a:pPr marL="514350" indent="-514350">
              <a:buNone/>
            </a:pPr>
            <a:r>
              <a:rPr lang="el-GR" b="1" dirty="0" smtClean="0">
                <a:solidFill>
                  <a:schemeClr val="accent1"/>
                </a:solidFill>
              </a:rPr>
              <a:t>α) </a:t>
            </a:r>
            <a:r>
              <a:rPr lang="en-US" b="1" dirty="0" smtClean="0">
                <a:solidFill>
                  <a:schemeClr val="accent1"/>
                </a:solidFill>
              </a:rPr>
              <a:t> </a:t>
            </a:r>
            <a:r>
              <a:rPr lang="el-GR" b="1" dirty="0" smtClean="0">
                <a:solidFill>
                  <a:schemeClr val="accent1"/>
                </a:solidFill>
              </a:rPr>
              <a:t>Διενέργεια έκθεσης/μελέτης σκοπιμότητας για την προώθηση της καινοτομίας </a:t>
            </a:r>
          </a:p>
          <a:p>
            <a:pPr marL="514350" indent="-514350">
              <a:buNone/>
            </a:pPr>
            <a:endParaRPr lang="en-US" b="1" dirty="0" smtClean="0">
              <a:solidFill>
                <a:schemeClr val="accent1"/>
              </a:solidFill>
            </a:endParaRPr>
          </a:p>
          <a:p>
            <a:pPr marL="514350" indent="-514350">
              <a:buNone/>
            </a:pPr>
            <a:r>
              <a:rPr lang="el-GR" b="1" dirty="0" smtClean="0">
                <a:solidFill>
                  <a:schemeClr val="accent1"/>
                </a:solidFill>
              </a:rPr>
              <a:t>β) </a:t>
            </a:r>
            <a:r>
              <a:rPr lang="en-US" b="1" dirty="0" smtClean="0">
                <a:solidFill>
                  <a:schemeClr val="accent1"/>
                </a:solidFill>
              </a:rPr>
              <a:t> </a:t>
            </a:r>
            <a:r>
              <a:rPr lang="el-GR" b="1" dirty="0" smtClean="0">
                <a:solidFill>
                  <a:schemeClr val="accent1"/>
                </a:solidFill>
              </a:rPr>
              <a:t>Δημιουργία ηλεκτρονικής πλατφόρμας υποστήριξης για τις Δ.Σ.Κ </a:t>
            </a:r>
            <a:endParaRPr lang="el-GR" dirty="0"/>
          </a:p>
        </p:txBody>
      </p:sp>
      <p:sp>
        <p:nvSpPr>
          <p:cNvPr id="5" name="4 - Θέση αριθμού διαφάνειας"/>
          <p:cNvSpPr>
            <a:spLocks noGrp="1"/>
          </p:cNvSpPr>
          <p:nvPr>
            <p:ph type="sldNum" sz="quarter" idx="12"/>
          </p:nvPr>
        </p:nvSpPr>
        <p:spPr/>
        <p:txBody>
          <a:bodyPr/>
          <a:lstStyle/>
          <a:p>
            <a:fld id="{A375EE17-A9EF-4F43-AB27-4AC1B5CE3EF9}" type="slidenum">
              <a:rPr lang="el-GR" smtClean="0"/>
              <a:pPr/>
              <a:t>20</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2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2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anim calcmode="lin" valueType="num">
                                      <p:cBhvr>
                                        <p:cTn id="23"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p:txBody>
          <a:bodyPr/>
          <a:lstStyle/>
          <a:p>
            <a:pPr eaLnBrk="1" hangingPunct="1"/>
            <a:r>
              <a:rPr lang="el-GR" altLang="el-GR" smtClean="0"/>
              <a:t> </a:t>
            </a:r>
          </a:p>
        </p:txBody>
      </p:sp>
      <p:sp>
        <p:nvSpPr>
          <p:cNvPr id="52227" name="Rectangle 3"/>
          <p:cNvSpPr>
            <a:spLocks noGrp="1" noChangeArrowheads="1"/>
          </p:cNvSpPr>
          <p:nvPr>
            <p:ph idx="4294967295"/>
          </p:nvPr>
        </p:nvSpPr>
        <p:spPr>
          <a:xfrm>
            <a:off x="457200" y="876300"/>
            <a:ext cx="8229600" cy="5072980"/>
          </a:xfrm>
        </p:spPr>
        <p:txBody>
          <a:bodyPr>
            <a:normAutofit/>
          </a:bodyPr>
          <a:lstStyle/>
          <a:p>
            <a:pPr eaLnBrk="1" hangingPunct="1">
              <a:buFont typeface="Arial" pitchFamily="34" charset="0"/>
              <a:buNone/>
              <a:defRPr/>
            </a:pPr>
            <a:endParaRPr lang="el-GR" altLang="el-GR" b="1" dirty="0" smtClean="0">
              <a:solidFill>
                <a:schemeClr val="accent1"/>
              </a:solidFill>
            </a:endParaRPr>
          </a:p>
          <a:p>
            <a:pPr algn="ctr" eaLnBrk="1" hangingPunct="1">
              <a:buFont typeface="Arial" pitchFamily="34" charset="0"/>
              <a:buNone/>
              <a:defRPr/>
            </a:pPr>
            <a:r>
              <a:rPr lang="el-GR" altLang="el-G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Σας ευχαριστώ για την προσοχή σας</a:t>
            </a:r>
          </a:p>
          <a:p>
            <a:pPr algn="ctr" eaLnBrk="1" hangingPunct="1">
              <a:lnSpc>
                <a:spcPct val="80000"/>
              </a:lnSpc>
              <a:buFont typeface="Wingdings" panose="05000000000000000000" pitchFamily="2" charset="2"/>
              <a:buNone/>
              <a:defRPr/>
            </a:pPr>
            <a:endParaRPr lang="el-GR" sz="2400" b="1" dirty="0" smtClean="0">
              <a:solidFill>
                <a:schemeClr val="tx1">
                  <a:lumMod val="65000"/>
                  <a:lumOff val="35000"/>
                </a:schemeClr>
              </a:solidFill>
            </a:endParaRPr>
          </a:p>
          <a:p>
            <a:pPr algn="ctr" eaLnBrk="1" hangingPunct="1">
              <a:lnSpc>
                <a:spcPct val="80000"/>
              </a:lnSpc>
              <a:buFont typeface="Wingdings" panose="05000000000000000000" pitchFamily="2" charset="2"/>
              <a:buNone/>
              <a:defRPr/>
            </a:pPr>
            <a:endParaRPr lang="en-US" sz="2400" b="1" dirty="0" smtClean="0">
              <a:solidFill>
                <a:schemeClr val="tx1">
                  <a:lumMod val="65000"/>
                  <a:lumOff val="35000"/>
                </a:schemeClr>
              </a:solidFill>
            </a:endParaRPr>
          </a:p>
          <a:p>
            <a:pPr algn="ctr" eaLnBrk="1" hangingPunct="1">
              <a:lnSpc>
                <a:spcPct val="80000"/>
              </a:lnSpc>
              <a:buFont typeface="Wingdings" panose="05000000000000000000" pitchFamily="2" charset="2"/>
              <a:buNone/>
              <a:defRPr/>
            </a:pPr>
            <a:endParaRPr lang="en-US" sz="2400" b="1" dirty="0" smtClean="0">
              <a:solidFill>
                <a:schemeClr val="tx1">
                  <a:lumMod val="65000"/>
                  <a:lumOff val="35000"/>
                </a:schemeClr>
              </a:solidFill>
            </a:endParaRPr>
          </a:p>
          <a:p>
            <a:pPr algn="ctr" eaLnBrk="1" hangingPunct="1">
              <a:lnSpc>
                <a:spcPct val="80000"/>
              </a:lnSpc>
              <a:buFont typeface="Wingdings" panose="05000000000000000000" pitchFamily="2" charset="2"/>
              <a:buNone/>
              <a:defRPr/>
            </a:pPr>
            <a:endParaRPr lang="en-US" sz="2400" b="1" dirty="0" smtClean="0">
              <a:solidFill>
                <a:schemeClr val="tx1">
                  <a:lumMod val="65000"/>
                  <a:lumOff val="35000"/>
                </a:schemeClr>
              </a:solidFill>
            </a:endParaRPr>
          </a:p>
          <a:p>
            <a:pPr algn="ctr" eaLnBrk="1" hangingPunct="1">
              <a:lnSpc>
                <a:spcPct val="80000"/>
              </a:lnSpc>
              <a:buFont typeface="Wingdings" panose="05000000000000000000" pitchFamily="2" charset="2"/>
              <a:buNone/>
              <a:defRPr/>
            </a:pPr>
            <a:endParaRPr lang="el-GR" sz="2400" b="1" dirty="0">
              <a:solidFill>
                <a:schemeClr val="tx1">
                  <a:lumMod val="65000"/>
                  <a:lumOff val="35000"/>
                </a:schemeClr>
              </a:solidFill>
            </a:endParaRPr>
          </a:p>
          <a:p>
            <a:pPr algn="ctr" eaLnBrk="1" hangingPunct="1">
              <a:lnSpc>
                <a:spcPct val="80000"/>
              </a:lnSpc>
              <a:buFont typeface="Wingdings" panose="05000000000000000000" pitchFamily="2" charset="2"/>
              <a:buNone/>
              <a:defRPr/>
            </a:pPr>
            <a:r>
              <a:rPr lang="el-GR" sz="2400" b="1" dirty="0" smtClean="0">
                <a:solidFill>
                  <a:schemeClr val="accent1"/>
                </a:solidFill>
              </a:rPr>
              <a:t>Κων/νος </a:t>
            </a:r>
            <a:r>
              <a:rPr lang="el-GR" sz="2400" b="1" dirty="0">
                <a:solidFill>
                  <a:schemeClr val="accent1"/>
                </a:solidFill>
              </a:rPr>
              <a:t>Τζανετόπουλος </a:t>
            </a:r>
            <a:endParaRPr lang="en-US" sz="2400" b="1" dirty="0" smtClean="0">
              <a:solidFill>
                <a:schemeClr val="accent1"/>
              </a:solidFill>
            </a:endParaRPr>
          </a:p>
          <a:p>
            <a:pPr algn="ctr" eaLnBrk="1" hangingPunct="1">
              <a:lnSpc>
                <a:spcPct val="80000"/>
              </a:lnSpc>
              <a:buFont typeface="Wingdings" panose="05000000000000000000" pitchFamily="2" charset="2"/>
              <a:buNone/>
              <a:defRPr/>
            </a:pPr>
            <a:endParaRPr lang="el-GR" sz="2400" b="1" dirty="0">
              <a:solidFill>
                <a:schemeClr val="accent1"/>
              </a:solidFill>
            </a:endParaRPr>
          </a:p>
          <a:p>
            <a:pPr algn="ctr" eaLnBrk="1" hangingPunct="1">
              <a:lnSpc>
                <a:spcPct val="80000"/>
              </a:lnSpc>
              <a:buFont typeface="Wingdings" panose="05000000000000000000" pitchFamily="2" charset="2"/>
              <a:buNone/>
              <a:defRPr/>
            </a:pPr>
            <a:r>
              <a:rPr lang="el-GR" sz="2400" b="1" dirty="0">
                <a:solidFill>
                  <a:schemeClr val="accent1"/>
                </a:solidFill>
              </a:rPr>
              <a:t>Προϊστάμενος Τμήματος Ανάπτυξης και Συντονισμού</a:t>
            </a:r>
          </a:p>
          <a:p>
            <a:pPr algn="ctr" eaLnBrk="1" hangingPunct="1">
              <a:lnSpc>
                <a:spcPct val="80000"/>
              </a:lnSpc>
              <a:buFont typeface="Wingdings" panose="05000000000000000000" pitchFamily="2" charset="2"/>
              <a:buNone/>
              <a:defRPr/>
            </a:pPr>
            <a:r>
              <a:rPr lang="el-GR" sz="2400" b="1" dirty="0">
                <a:solidFill>
                  <a:schemeClr val="accent1"/>
                </a:solidFill>
              </a:rPr>
              <a:t>Γενική Δ/</a:t>
            </a:r>
            <a:r>
              <a:rPr lang="el-GR" sz="2400" b="1" dirty="0" err="1">
                <a:solidFill>
                  <a:schemeClr val="accent1"/>
                </a:solidFill>
              </a:rPr>
              <a:t>νση</a:t>
            </a:r>
            <a:r>
              <a:rPr lang="el-GR" sz="2400" b="1" dirty="0">
                <a:solidFill>
                  <a:schemeClr val="accent1"/>
                </a:solidFill>
              </a:rPr>
              <a:t> Δημοσίων Συμβάσεων και Προμηθειών</a:t>
            </a:r>
          </a:p>
          <a:p>
            <a:pPr algn="ctr" eaLnBrk="1" hangingPunct="1">
              <a:lnSpc>
                <a:spcPct val="80000"/>
              </a:lnSpc>
              <a:buFont typeface="Wingdings" panose="05000000000000000000" pitchFamily="2" charset="2"/>
              <a:buNone/>
              <a:defRPr/>
            </a:pPr>
            <a:r>
              <a:rPr lang="en-US" sz="2400" b="1" dirty="0">
                <a:solidFill>
                  <a:schemeClr val="accent1"/>
                </a:solidFill>
              </a:rPr>
              <a:t>E mail: </a:t>
            </a:r>
            <a:r>
              <a:rPr lang="en-US" sz="2400" b="1" dirty="0" smtClean="0">
                <a:solidFill>
                  <a:schemeClr val="accent1"/>
                </a:solidFill>
              </a:rPr>
              <a:t>ktzanetopoulos@eprocurement.gov.gr</a:t>
            </a:r>
            <a:endParaRPr lang="en-US" sz="2400" b="1" dirty="0">
              <a:solidFill>
                <a:schemeClr val="accent1"/>
              </a:solidFill>
            </a:endParaRPr>
          </a:p>
          <a:p>
            <a:pPr algn="ctr" eaLnBrk="1" hangingPunct="1">
              <a:lnSpc>
                <a:spcPct val="80000"/>
              </a:lnSpc>
              <a:buFont typeface="Wingdings" panose="05000000000000000000" pitchFamily="2" charset="2"/>
              <a:buNone/>
              <a:defRPr/>
            </a:pPr>
            <a:r>
              <a:rPr lang="el-GR" sz="2400" b="1" dirty="0" err="1">
                <a:solidFill>
                  <a:schemeClr val="accent1"/>
                </a:solidFill>
              </a:rPr>
              <a:t>Τηλ</a:t>
            </a:r>
            <a:r>
              <a:rPr lang="en-US" sz="2400" b="1" dirty="0">
                <a:solidFill>
                  <a:schemeClr val="accent1"/>
                </a:solidFill>
              </a:rPr>
              <a:t>: 210 3893 422</a:t>
            </a:r>
          </a:p>
          <a:p>
            <a:pPr algn="ctr" eaLnBrk="1" hangingPunct="1">
              <a:buFont typeface="Times New Roman" panose="02020603050405020304" pitchFamily="18" charset="0"/>
              <a:buNone/>
              <a:defRPr/>
            </a:pPr>
            <a:endParaRPr lang="el-GR" altLang="el-GR" b="1" dirty="0" smtClean="0">
              <a:solidFill>
                <a:schemeClr val="accent1"/>
              </a:solidFill>
            </a:endParaRPr>
          </a:p>
          <a:p>
            <a:pPr algn="ctr" eaLnBrk="1" hangingPunct="1">
              <a:buFont typeface="Times New Roman" panose="02020603050405020304" pitchFamily="18" charset="0"/>
              <a:buNone/>
              <a:defRPr/>
            </a:pPr>
            <a:endParaRPr lang="el-GR" altLang="el-GR" b="1" dirty="0" smtClean="0">
              <a:solidFill>
                <a:schemeClr val="accent1"/>
              </a:solidFill>
            </a:endParaRPr>
          </a:p>
          <a:p>
            <a:pPr algn="ctr" eaLnBrk="1" hangingPunct="1">
              <a:buFont typeface="Times New Roman" panose="02020603050405020304" pitchFamily="18" charset="0"/>
              <a:buNone/>
              <a:defRPr/>
            </a:pPr>
            <a:endParaRPr lang="el-GR" altLang="el-GR" b="1" dirty="0" smtClean="0">
              <a:solidFill>
                <a:schemeClr val="accent1"/>
              </a:solidFill>
            </a:endParaRPr>
          </a:p>
        </p:txBody>
      </p:sp>
      <p:pic>
        <p:nvPicPr>
          <p:cNvPr id="1026" name="Picture 2" descr="Αποτέλεσμα εικόνας για notes thank you clipart"/>
          <p:cNvPicPr>
            <a:picLocks noChangeAspect="1" noChangeArrowheads="1"/>
          </p:cNvPicPr>
          <p:nvPr/>
        </p:nvPicPr>
        <p:blipFill>
          <a:blip r:embed="rId2" cstate="print"/>
          <a:srcRect/>
          <a:stretch>
            <a:fillRect/>
          </a:stretch>
        </p:blipFill>
        <p:spPr bwMode="auto">
          <a:xfrm>
            <a:off x="3419872" y="2132856"/>
            <a:ext cx="2166964" cy="1186061"/>
          </a:xfrm>
          <a:prstGeom prst="rect">
            <a:avLst/>
          </a:prstGeom>
          <a:noFill/>
        </p:spPr>
      </p:pic>
      <p:sp>
        <p:nvSpPr>
          <p:cNvPr id="6" name="5 - Θέση αριθμού διαφάνειας"/>
          <p:cNvSpPr>
            <a:spLocks noGrp="1"/>
          </p:cNvSpPr>
          <p:nvPr>
            <p:ph type="sldNum" sz="quarter" idx="12"/>
          </p:nvPr>
        </p:nvSpPr>
        <p:spPr/>
        <p:txBody>
          <a:bodyPr/>
          <a:lstStyle/>
          <a:p>
            <a:fld id="{A375EE17-A9EF-4F43-AB27-4AC1B5CE3EF9}" type="slidenum">
              <a:rPr lang="el-GR" smtClean="0"/>
              <a:pPr/>
              <a:t>21</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nodeType="clickEffect">
                                  <p:stCondLst>
                                    <p:cond delay="0"/>
                                  </p:stCondLst>
                                  <p:iterate type="lt">
                                    <p:tmPct val="10000"/>
                                  </p:iterate>
                                  <p:childTnLst>
                                    <p:animScale>
                                      <p:cBhvr>
                                        <p:cTn id="6" dur="250" autoRev="1" fill="hold">
                                          <p:stCondLst>
                                            <p:cond delay="0"/>
                                          </p:stCondLst>
                                        </p:cTn>
                                        <p:tgtEl>
                                          <p:spTgt spid="52227">
                                            <p:txEl>
                                              <p:pRg st="1" end="1"/>
                                            </p:txEl>
                                          </p:spTgt>
                                        </p:tgtEl>
                                      </p:cBhvr>
                                      <p:to x="80000" y="100000"/>
                                    </p:animScale>
                                    <p:anim by="(#ppt_w*0.10)" calcmode="lin" valueType="num">
                                      <p:cBhvr>
                                        <p:cTn id="7" dur="250" autoRev="1" fill="hold">
                                          <p:stCondLst>
                                            <p:cond delay="0"/>
                                          </p:stCondLst>
                                        </p:cTn>
                                        <p:tgtEl>
                                          <p:spTgt spid="52227">
                                            <p:txEl>
                                              <p:pRg st="1" end="1"/>
                                            </p:txEl>
                                          </p:spTgt>
                                        </p:tgtEl>
                                        <p:attrNameLst>
                                          <p:attrName>ppt_x</p:attrName>
                                        </p:attrNameLst>
                                      </p:cBhvr>
                                    </p:anim>
                                    <p:anim by="(-#ppt_w*0.10)" calcmode="lin" valueType="num">
                                      <p:cBhvr>
                                        <p:cTn id="8" dur="250" autoRev="1" fill="hold">
                                          <p:stCondLst>
                                            <p:cond delay="0"/>
                                          </p:stCondLst>
                                        </p:cTn>
                                        <p:tgtEl>
                                          <p:spTgt spid="52227">
                                            <p:txEl>
                                              <p:pRg st="1" end="1"/>
                                            </p:txEl>
                                          </p:spTgt>
                                        </p:tgtEl>
                                        <p:attrNameLst>
                                          <p:attrName>ppt_y</p:attrName>
                                        </p:attrNameLst>
                                      </p:cBhvr>
                                    </p:anim>
                                    <p:animRot by="-480000">
                                      <p:cBhvr>
                                        <p:cTn id="9" dur="250" autoRev="1" fill="hold">
                                          <p:stCondLst>
                                            <p:cond delay="0"/>
                                          </p:stCondLst>
                                        </p:cTn>
                                        <p:tgtEl>
                                          <p:spTgt spid="52227">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03040" y="476672"/>
            <a:ext cx="5349280" cy="1008112"/>
          </a:xfrm>
        </p:spPr>
        <p:txBody>
          <a:bodyPr>
            <a:normAutofit/>
          </a:bodyPr>
          <a:lstStyle/>
          <a:p>
            <a:r>
              <a:rPr lang="el-GR" sz="3600" dirty="0" smtClean="0">
                <a:latin typeface="+mn-lt"/>
              </a:rPr>
              <a:t>Καινοτομεί η Ελλάδα</a:t>
            </a:r>
            <a:r>
              <a:rPr lang="en-US" sz="3600" dirty="0" smtClean="0">
                <a:latin typeface="+mn-lt"/>
              </a:rPr>
              <a:t> ;</a:t>
            </a:r>
            <a:endParaRPr lang="el-GR" sz="3600" dirty="0">
              <a:latin typeface="+mn-lt"/>
            </a:endParaRPr>
          </a:p>
        </p:txBody>
      </p:sp>
      <p:sp>
        <p:nvSpPr>
          <p:cNvPr id="3" name="2 - Θέση περιεχομένου"/>
          <p:cNvSpPr>
            <a:spLocks noGrp="1"/>
          </p:cNvSpPr>
          <p:nvPr>
            <p:ph idx="1"/>
          </p:nvPr>
        </p:nvSpPr>
        <p:spPr>
          <a:xfrm>
            <a:off x="457200" y="1901552"/>
            <a:ext cx="8229600" cy="4983832"/>
          </a:xfrm>
        </p:spPr>
        <p:txBody>
          <a:bodyPr/>
          <a:lstStyle/>
          <a:p>
            <a:r>
              <a:rPr lang="el-GR" dirty="0" smtClean="0">
                <a:solidFill>
                  <a:schemeClr val="accent1"/>
                </a:solidFill>
              </a:rPr>
              <a:t>Μη μόνιμη διάταξη για την αυτόνομη πρόσβαση στην θάλασσα ατόμων με κινητικά προβλήματα</a:t>
            </a:r>
          </a:p>
          <a:p>
            <a:r>
              <a:rPr lang="el-GR" dirty="0" smtClean="0">
                <a:solidFill>
                  <a:schemeClr val="accent1"/>
                </a:solidFill>
              </a:rPr>
              <a:t>Καινοτόμος "κόσμος" εκπαίδευσης I LOVE DYSLEXIA</a:t>
            </a:r>
          </a:p>
          <a:p>
            <a:r>
              <a:rPr lang="el-GR" dirty="0" smtClean="0">
                <a:solidFill>
                  <a:schemeClr val="accent1"/>
                </a:solidFill>
              </a:rPr>
              <a:t>Νέα μέθοδος-</a:t>
            </a:r>
            <a:r>
              <a:rPr lang="el-GR" dirty="0" err="1" smtClean="0">
                <a:solidFill>
                  <a:schemeClr val="accent1"/>
                </a:solidFill>
              </a:rPr>
              <a:t>κιτ </a:t>
            </a:r>
            <a:r>
              <a:rPr lang="el-GR" dirty="0" smtClean="0">
                <a:solidFill>
                  <a:schemeClr val="accent1"/>
                </a:solidFill>
              </a:rPr>
              <a:t>αξιολόγησης </a:t>
            </a:r>
            <a:r>
              <a:rPr lang="el-GR" dirty="0" err="1" smtClean="0">
                <a:solidFill>
                  <a:schemeClr val="accent1"/>
                </a:solidFill>
              </a:rPr>
              <a:t>υγειοπροστατευτικών</a:t>
            </a:r>
            <a:r>
              <a:rPr lang="el-GR" dirty="0" smtClean="0">
                <a:solidFill>
                  <a:schemeClr val="accent1"/>
                </a:solidFill>
              </a:rPr>
              <a:t> ιδιοτήτων ελαιολάδου</a:t>
            </a:r>
          </a:p>
          <a:p>
            <a:r>
              <a:rPr lang="el-GR" dirty="0" smtClean="0">
                <a:solidFill>
                  <a:schemeClr val="accent1"/>
                </a:solidFill>
              </a:rPr>
              <a:t>Δημιουργία ολογραφικών οπτικών κλώνων </a:t>
            </a:r>
            <a:r>
              <a:rPr lang="el-GR" dirty="0" err="1" smtClean="0">
                <a:solidFill>
                  <a:schemeClr val="accent1"/>
                </a:solidFill>
              </a:rPr>
              <a:t>in</a:t>
            </a:r>
            <a:r>
              <a:rPr lang="el-GR" dirty="0" smtClean="0">
                <a:solidFill>
                  <a:schemeClr val="accent1"/>
                </a:solidFill>
              </a:rPr>
              <a:t> </a:t>
            </a:r>
            <a:r>
              <a:rPr lang="el-GR" dirty="0" err="1" smtClean="0">
                <a:solidFill>
                  <a:schemeClr val="accent1"/>
                </a:solidFill>
              </a:rPr>
              <a:t>situ</a:t>
            </a:r>
            <a:r>
              <a:rPr lang="el-GR" dirty="0" smtClean="0">
                <a:solidFill>
                  <a:schemeClr val="accent1"/>
                </a:solidFill>
              </a:rPr>
              <a:t>, με χρήση φορητής ολογραφικής κάμερας, εξοπλισμού εμφάνισης και ειδικού φωτισμού προβολής.</a:t>
            </a:r>
          </a:p>
          <a:p>
            <a:r>
              <a:rPr lang="el-GR" dirty="0" err="1" smtClean="0">
                <a:solidFill>
                  <a:schemeClr val="accent1"/>
                </a:solidFill>
              </a:rPr>
              <a:t>Geomiso</a:t>
            </a:r>
            <a:r>
              <a:rPr lang="el-GR" dirty="0" smtClean="0">
                <a:solidFill>
                  <a:schemeClr val="accent1"/>
                </a:solidFill>
              </a:rPr>
              <a:t>, Το Πρώτο Ελληνικό Καινοτόμο Τεχνικό Λογισμικό Σχεδιασμού και </a:t>
            </a:r>
            <a:r>
              <a:rPr lang="el-GR" dirty="0" err="1" smtClean="0">
                <a:solidFill>
                  <a:schemeClr val="accent1"/>
                </a:solidFill>
              </a:rPr>
              <a:t>Ισογεωμετρικής</a:t>
            </a:r>
            <a:r>
              <a:rPr lang="el-GR" dirty="0" smtClean="0">
                <a:solidFill>
                  <a:schemeClr val="accent1"/>
                </a:solidFill>
              </a:rPr>
              <a:t> Ανάλυσης</a:t>
            </a:r>
            <a:endParaRPr lang="el-GR" dirty="0">
              <a:solidFill>
                <a:schemeClr val="accent1"/>
              </a:solidFill>
            </a:endParaRPr>
          </a:p>
        </p:txBody>
      </p:sp>
      <p:sp>
        <p:nvSpPr>
          <p:cNvPr id="5" name="4 - Θέση αριθμού διαφάνειας"/>
          <p:cNvSpPr>
            <a:spLocks noGrp="1"/>
          </p:cNvSpPr>
          <p:nvPr>
            <p:ph type="sldNum" sz="quarter" idx="12"/>
          </p:nvPr>
        </p:nvSpPr>
        <p:spPr/>
        <p:txBody>
          <a:bodyPr/>
          <a:lstStyle/>
          <a:p>
            <a:fld id="{A375EE17-A9EF-4F43-AB27-4AC1B5CE3EF9}" type="slidenum">
              <a:rPr lang="el-GR" smtClean="0"/>
              <a:pPr/>
              <a:t>3</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45 - Γωνιακή σύνδεση"/>
          <p:cNvCxnSpPr/>
          <p:nvPr/>
        </p:nvCxnSpPr>
        <p:spPr>
          <a:xfrm rot="10800000">
            <a:off x="7164288" y="4221087"/>
            <a:ext cx="1512168" cy="288032"/>
          </a:xfrm>
          <a:prstGeom prst="bentConnector3">
            <a:avLst>
              <a:gd name="adj1" fmla="val 50000"/>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 name="Τίτλος 1"/>
          <p:cNvSpPr>
            <a:spLocks noGrp="1"/>
          </p:cNvSpPr>
          <p:nvPr>
            <p:ph type="ctrTitle"/>
          </p:nvPr>
        </p:nvSpPr>
        <p:spPr>
          <a:xfrm>
            <a:off x="467544" y="476672"/>
            <a:ext cx="8099509" cy="576064"/>
          </a:xfrm>
        </p:spPr>
        <p:txBody>
          <a:bodyPr>
            <a:normAutofit fontScale="90000"/>
          </a:bodyPr>
          <a:lstStyle/>
          <a:p>
            <a:r>
              <a:rPr lang="el-GR" sz="2800" b="1" dirty="0" smtClean="0">
                <a:latin typeface="+mn-lt"/>
              </a:rPr>
              <a:t>Περιβάλλον </a:t>
            </a:r>
            <a:r>
              <a:rPr lang="en-US" sz="2800" b="1" dirty="0" smtClean="0">
                <a:latin typeface="+mn-lt"/>
              </a:rPr>
              <a:t> </a:t>
            </a:r>
            <a:r>
              <a:rPr lang="el-GR" sz="2800" b="1" dirty="0" smtClean="0">
                <a:latin typeface="+mn-lt"/>
              </a:rPr>
              <a:t>για την Καινοτομία στο</a:t>
            </a:r>
            <a:r>
              <a:rPr lang="el-GR" sz="2800" dirty="0" smtClean="0">
                <a:latin typeface="+mn-lt"/>
              </a:rPr>
              <a:t>ν</a:t>
            </a:r>
            <a:r>
              <a:rPr lang="el-GR" sz="2800" b="1" dirty="0" smtClean="0">
                <a:latin typeface="+mn-lt"/>
              </a:rPr>
              <a:t> Δημόσιο Τομέα</a:t>
            </a:r>
            <a:endParaRPr lang="el-GR" sz="2800" b="1" dirty="0">
              <a:latin typeface="+mn-lt"/>
            </a:endParaRPr>
          </a:p>
        </p:txBody>
      </p:sp>
      <p:cxnSp>
        <p:nvCxnSpPr>
          <p:cNvPr id="7" name="Ευθεία γραμμή σύνδεσης 6"/>
          <p:cNvCxnSpPr/>
          <p:nvPr/>
        </p:nvCxnSpPr>
        <p:spPr>
          <a:xfrm>
            <a:off x="-2772816" y="2492896"/>
            <a:ext cx="194421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Ομάδα 3"/>
          <p:cNvGrpSpPr/>
          <p:nvPr/>
        </p:nvGrpSpPr>
        <p:grpSpPr>
          <a:xfrm>
            <a:off x="1187625" y="1124744"/>
            <a:ext cx="6480719" cy="4623305"/>
            <a:chOff x="1187625" y="1324486"/>
            <a:chExt cx="6480719" cy="4779246"/>
          </a:xfrm>
        </p:grpSpPr>
        <p:pic>
          <p:nvPicPr>
            <p:cNvPr id="1052" name="Picture 2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07904" y="1324486"/>
              <a:ext cx="1508185" cy="10242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4" name="Ομάδα 2"/>
            <p:cNvGrpSpPr/>
            <p:nvPr/>
          </p:nvGrpSpPr>
          <p:grpSpPr>
            <a:xfrm>
              <a:off x="1187625" y="2143291"/>
              <a:ext cx="6480719" cy="3960441"/>
              <a:chOff x="1187625" y="2143291"/>
              <a:chExt cx="6480719" cy="3960441"/>
            </a:xfrm>
          </p:grpSpPr>
          <p:pic>
            <p:nvPicPr>
              <p:cNvPr id="1045" name="Picture 2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87625" y="4599705"/>
                <a:ext cx="6480719" cy="15040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44" name="Picture 20"/>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051720" y="3665275"/>
                <a:ext cx="4790755" cy="11380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843808" y="2664348"/>
                <a:ext cx="3168352" cy="1169720"/>
              </a:xfrm>
              <a:prstGeom prst="rect">
                <a:avLst/>
              </a:prstGeom>
              <a:solidFill>
                <a:schemeClr val="accent1">
                  <a:alpha val="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Κύλινδρος 9"/>
              <p:cNvSpPr/>
              <p:nvPr/>
            </p:nvSpPr>
            <p:spPr>
              <a:xfrm>
                <a:off x="3563888" y="2143291"/>
                <a:ext cx="1758451" cy="76555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Άτομο</a:t>
                </a:r>
                <a:endParaRPr lang="el-GR" dirty="0"/>
              </a:p>
            </p:txBody>
          </p:sp>
        </p:grpSp>
        <p:pic>
          <p:nvPicPr>
            <p:cNvPr id="1054" name="Picture 30"/>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779070" y="3036532"/>
              <a:ext cx="1368994" cy="744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55" name="Picture 3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923928" y="4004210"/>
              <a:ext cx="1010540" cy="8024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56" name="Picture 3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851920" y="5051066"/>
              <a:ext cx="1152128" cy="962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5" name="Ομάδα 4"/>
          <p:cNvGrpSpPr/>
          <p:nvPr/>
        </p:nvGrpSpPr>
        <p:grpSpPr>
          <a:xfrm>
            <a:off x="35496" y="1124744"/>
            <a:ext cx="9649073" cy="5941824"/>
            <a:chOff x="35496" y="1052736"/>
            <a:chExt cx="9649073" cy="6152580"/>
          </a:xfrm>
        </p:grpSpPr>
        <p:grpSp>
          <p:nvGrpSpPr>
            <p:cNvPr id="6" name="Ομάδα 17"/>
            <p:cNvGrpSpPr/>
            <p:nvPr/>
          </p:nvGrpSpPr>
          <p:grpSpPr>
            <a:xfrm>
              <a:off x="157832" y="1196752"/>
              <a:ext cx="2541960" cy="2208441"/>
              <a:chOff x="157832" y="1196752"/>
              <a:chExt cx="2541960" cy="2208441"/>
            </a:xfrm>
          </p:grpSpPr>
          <p:pic>
            <p:nvPicPr>
              <p:cNvPr id="1049" name="Picture 25"/>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57832" y="1196752"/>
                <a:ext cx="1749872" cy="11143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57832" y="2204864"/>
                <a:ext cx="2541960" cy="1200329"/>
              </a:xfrm>
              <a:prstGeom prst="rect">
                <a:avLst/>
              </a:prstGeom>
              <a:noFill/>
            </p:spPr>
            <p:txBody>
              <a:bodyPr wrap="square" rtlCol="0">
                <a:spAutoFit/>
              </a:bodyPr>
              <a:lstStyle/>
              <a:p>
                <a:r>
                  <a:rPr lang="el-GR" b="1" dirty="0" smtClean="0">
                    <a:solidFill>
                      <a:schemeClr val="bg1"/>
                    </a:solidFill>
                  </a:rPr>
                  <a:t>Μέθοδοι Εργασίας</a:t>
                </a:r>
              </a:p>
              <a:p>
                <a:r>
                  <a:rPr lang="el-GR" dirty="0" smtClean="0">
                    <a:solidFill>
                      <a:schemeClr val="bg1"/>
                    </a:solidFill>
                  </a:rPr>
                  <a:t>-Συμμαχίες</a:t>
                </a:r>
              </a:p>
              <a:p>
                <a:r>
                  <a:rPr lang="el-GR" dirty="0" smtClean="0">
                    <a:solidFill>
                      <a:schemeClr val="bg1"/>
                    </a:solidFill>
                  </a:rPr>
                  <a:t>-Δομές</a:t>
                </a:r>
              </a:p>
              <a:p>
                <a:r>
                  <a:rPr lang="el-GR" dirty="0" smtClean="0">
                    <a:solidFill>
                      <a:schemeClr val="bg1"/>
                    </a:solidFill>
                  </a:rPr>
                  <a:t>-Συνεργασίες</a:t>
                </a:r>
                <a:endParaRPr lang="el-GR" dirty="0">
                  <a:solidFill>
                    <a:schemeClr val="bg1"/>
                  </a:solidFill>
                </a:endParaRPr>
              </a:p>
            </p:txBody>
          </p:sp>
        </p:grpSp>
        <p:grpSp>
          <p:nvGrpSpPr>
            <p:cNvPr id="8" name="Ομάδα 18"/>
            <p:cNvGrpSpPr/>
            <p:nvPr/>
          </p:nvGrpSpPr>
          <p:grpSpPr>
            <a:xfrm>
              <a:off x="6516216" y="1052736"/>
              <a:ext cx="3168353" cy="2458663"/>
              <a:chOff x="6516216" y="1052736"/>
              <a:chExt cx="3168353" cy="2458663"/>
            </a:xfrm>
          </p:grpSpPr>
          <p:pic>
            <p:nvPicPr>
              <p:cNvPr id="1050" name="Picture 26"/>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131349" y="1052736"/>
                <a:ext cx="1794912" cy="1292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516216" y="2311070"/>
                <a:ext cx="3168353" cy="1200329"/>
              </a:xfrm>
              <a:prstGeom prst="rect">
                <a:avLst/>
              </a:prstGeom>
              <a:noFill/>
            </p:spPr>
            <p:txBody>
              <a:bodyPr wrap="square" rtlCol="0">
                <a:spAutoFit/>
              </a:bodyPr>
              <a:lstStyle/>
              <a:p>
                <a:r>
                  <a:rPr lang="el-GR" b="1" dirty="0" smtClean="0">
                    <a:solidFill>
                      <a:schemeClr val="bg1"/>
                    </a:solidFill>
                  </a:rPr>
                  <a:t>Κανόνες &amp; Διαδικασίες</a:t>
                </a:r>
              </a:p>
              <a:p>
                <a:r>
                  <a:rPr lang="el-GR" dirty="0" smtClean="0">
                    <a:solidFill>
                      <a:schemeClr val="bg1"/>
                    </a:solidFill>
                  </a:rPr>
                  <a:t>-Κανονισμοί</a:t>
                </a:r>
              </a:p>
              <a:p>
                <a:r>
                  <a:rPr lang="el-GR" dirty="0" smtClean="0">
                    <a:solidFill>
                      <a:schemeClr val="bg1"/>
                    </a:solidFill>
                  </a:rPr>
                  <a:t>-Χρηματοδότηση</a:t>
                </a:r>
              </a:p>
              <a:p>
                <a:r>
                  <a:rPr lang="el-GR" dirty="0" smtClean="0">
                    <a:solidFill>
                      <a:schemeClr val="bg1"/>
                    </a:solidFill>
                  </a:rPr>
                  <a:t>-Διαχείριση Έργου</a:t>
                </a:r>
                <a:endParaRPr lang="el-GR" dirty="0">
                  <a:solidFill>
                    <a:schemeClr val="bg1"/>
                  </a:solidFill>
                </a:endParaRPr>
              </a:p>
            </p:txBody>
          </p:sp>
        </p:grpSp>
        <p:grpSp>
          <p:nvGrpSpPr>
            <p:cNvPr id="9" name="Ομάδα 15"/>
            <p:cNvGrpSpPr/>
            <p:nvPr/>
          </p:nvGrpSpPr>
          <p:grpSpPr>
            <a:xfrm>
              <a:off x="35496" y="5675588"/>
              <a:ext cx="3888432" cy="1267643"/>
              <a:chOff x="35496" y="5675588"/>
              <a:chExt cx="3888432" cy="1267643"/>
            </a:xfrm>
          </p:grpSpPr>
          <p:pic>
            <p:nvPicPr>
              <p:cNvPr id="1047" name="Picture 2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35496" y="5675588"/>
                <a:ext cx="1510448" cy="11184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875741" y="5742902"/>
                <a:ext cx="2048187" cy="1200329"/>
              </a:xfrm>
              <a:prstGeom prst="rect">
                <a:avLst/>
              </a:prstGeom>
              <a:noFill/>
            </p:spPr>
            <p:txBody>
              <a:bodyPr wrap="square" rtlCol="0">
                <a:spAutoFit/>
              </a:bodyPr>
              <a:lstStyle/>
              <a:p>
                <a:r>
                  <a:rPr lang="el-GR" b="1" dirty="0" smtClean="0">
                    <a:solidFill>
                      <a:schemeClr val="bg1"/>
                    </a:solidFill>
                  </a:rPr>
                  <a:t>Γνώση</a:t>
                </a:r>
              </a:p>
              <a:p>
                <a:r>
                  <a:rPr lang="el-GR" dirty="0" smtClean="0">
                    <a:solidFill>
                      <a:schemeClr val="bg1"/>
                    </a:solidFill>
                  </a:rPr>
                  <a:t>-Δεδομένα</a:t>
                </a:r>
              </a:p>
              <a:p>
                <a:r>
                  <a:rPr lang="el-GR" dirty="0" smtClean="0">
                    <a:solidFill>
                      <a:schemeClr val="bg1"/>
                    </a:solidFill>
                  </a:rPr>
                  <a:t>-</a:t>
                </a:r>
                <a:r>
                  <a:rPr lang="en-US" dirty="0" smtClean="0">
                    <a:solidFill>
                      <a:schemeClr val="bg1"/>
                    </a:solidFill>
                  </a:rPr>
                  <a:t>”</a:t>
                </a:r>
                <a:r>
                  <a:rPr lang="el-GR" dirty="0" smtClean="0">
                    <a:solidFill>
                      <a:schemeClr val="bg1"/>
                    </a:solidFill>
                  </a:rPr>
                  <a:t>Ανοικτό  μυαλό</a:t>
                </a:r>
                <a:r>
                  <a:rPr lang="en-US" dirty="0" smtClean="0">
                    <a:solidFill>
                      <a:schemeClr val="bg1"/>
                    </a:solidFill>
                  </a:rPr>
                  <a:t>”</a:t>
                </a:r>
              </a:p>
              <a:p>
                <a:r>
                  <a:rPr lang="en-US" dirty="0" smtClean="0">
                    <a:solidFill>
                      <a:schemeClr val="bg1"/>
                    </a:solidFill>
                  </a:rPr>
                  <a:t>-</a:t>
                </a:r>
                <a:r>
                  <a:rPr lang="el-GR" dirty="0" smtClean="0">
                    <a:solidFill>
                      <a:schemeClr val="bg1"/>
                    </a:solidFill>
                  </a:rPr>
                  <a:t>Εκπαίδευση</a:t>
                </a:r>
                <a:endParaRPr lang="el-GR" dirty="0">
                  <a:solidFill>
                    <a:schemeClr val="bg1"/>
                  </a:solidFill>
                </a:endParaRPr>
              </a:p>
            </p:txBody>
          </p:sp>
        </p:grpSp>
        <p:grpSp>
          <p:nvGrpSpPr>
            <p:cNvPr id="11" name="Ομάδα 16"/>
            <p:cNvGrpSpPr/>
            <p:nvPr/>
          </p:nvGrpSpPr>
          <p:grpSpPr>
            <a:xfrm>
              <a:off x="5940152" y="5079090"/>
              <a:ext cx="3672408" cy="2126226"/>
              <a:chOff x="5940152" y="5079090"/>
              <a:chExt cx="3672408" cy="2126226"/>
            </a:xfrm>
          </p:grpSpPr>
          <p:sp>
            <p:nvSpPr>
              <p:cNvPr id="15" name="TextBox 14"/>
              <p:cNvSpPr txBox="1"/>
              <p:nvPr/>
            </p:nvSpPr>
            <p:spPr>
              <a:xfrm>
                <a:off x="5940152" y="5727988"/>
                <a:ext cx="3672408" cy="1477328"/>
              </a:xfrm>
              <a:prstGeom prst="rect">
                <a:avLst/>
              </a:prstGeom>
              <a:noFill/>
            </p:spPr>
            <p:txBody>
              <a:bodyPr wrap="square" rtlCol="0">
                <a:spAutoFit/>
              </a:bodyPr>
              <a:lstStyle/>
              <a:p>
                <a:r>
                  <a:rPr lang="el-GR" b="1" dirty="0" smtClean="0">
                    <a:solidFill>
                      <a:schemeClr val="bg1"/>
                    </a:solidFill>
                  </a:rPr>
                  <a:t>Άνθρωποι</a:t>
                </a:r>
              </a:p>
              <a:p>
                <a:r>
                  <a:rPr lang="el-GR" dirty="0" smtClean="0">
                    <a:solidFill>
                      <a:schemeClr val="bg1"/>
                    </a:solidFill>
                  </a:rPr>
                  <a:t>-Δεξιότητες</a:t>
                </a:r>
              </a:p>
              <a:p>
                <a:r>
                  <a:rPr lang="el-GR" dirty="0" smtClean="0">
                    <a:solidFill>
                      <a:schemeClr val="bg1"/>
                    </a:solidFill>
                  </a:rPr>
                  <a:t>-Περιβάλλον  εργασίας  &amp; Αξίες</a:t>
                </a:r>
              </a:p>
              <a:p>
                <a:r>
                  <a:rPr lang="el-GR" dirty="0" smtClean="0">
                    <a:solidFill>
                      <a:schemeClr val="bg1"/>
                    </a:solidFill>
                  </a:rPr>
                  <a:t>-Ηγεσία και Δέσμευση</a:t>
                </a:r>
              </a:p>
              <a:p>
                <a:endParaRPr lang="el-GR" dirty="0"/>
              </a:p>
            </p:txBody>
          </p:sp>
          <p:pic>
            <p:nvPicPr>
              <p:cNvPr id="1046" name="Picture 22"/>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7812360" y="5079090"/>
                <a:ext cx="1209734" cy="8947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cxnSp>
        <p:nvCxnSpPr>
          <p:cNvPr id="48" name="47 - Γωνιακή σύνδεση"/>
          <p:cNvCxnSpPr/>
          <p:nvPr/>
        </p:nvCxnSpPr>
        <p:spPr>
          <a:xfrm rot="5400000">
            <a:off x="5832140" y="1592796"/>
            <a:ext cx="1080120" cy="1008112"/>
          </a:xfrm>
          <a:prstGeom prst="bentConnector3">
            <a:avLst>
              <a:gd name="adj1" fmla="val 50000"/>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50" name="49 - Γωνιακή σύνδεση"/>
          <p:cNvCxnSpPr/>
          <p:nvPr/>
        </p:nvCxnSpPr>
        <p:spPr>
          <a:xfrm flipV="1">
            <a:off x="323528" y="4149080"/>
            <a:ext cx="1656184" cy="1277105"/>
          </a:xfrm>
          <a:prstGeom prst="bentConnector3">
            <a:avLst>
              <a:gd name="adj1" fmla="val 2316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52" name="51 - Γωνιακή σύνδεση"/>
          <p:cNvCxnSpPr/>
          <p:nvPr/>
        </p:nvCxnSpPr>
        <p:spPr>
          <a:xfrm>
            <a:off x="1691680" y="2636912"/>
            <a:ext cx="1224136" cy="576064"/>
          </a:xfrm>
          <a:prstGeom prst="bentConnector3">
            <a:avLst>
              <a:gd name="adj1" fmla="val 50000"/>
            </a:avLst>
          </a:prstGeom>
          <a:ln w="508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16321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4)">
                                      <p:cBhvr>
                                        <p:cTn id="19" dur="5000"/>
                                        <p:tgtEl>
                                          <p:spTgt spid="5"/>
                                        </p:tgtEl>
                                      </p:cBhvr>
                                    </p:animEffect>
                                  </p:childTnLst>
                                </p:cTn>
                              </p:par>
                              <p:par>
                                <p:cTn id="20" presetID="21" presetClass="entr" presetSubtype="4" fill="hold"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heel(4)">
                                      <p:cBhvr>
                                        <p:cTn id="22" dur="2000"/>
                                        <p:tgtEl>
                                          <p:spTgt spid="48"/>
                                        </p:tgtEl>
                                      </p:cBhvr>
                                    </p:animEffect>
                                  </p:childTnLst>
                                </p:cTn>
                              </p:par>
                              <p:par>
                                <p:cTn id="23" presetID="21" presetClass="entr" presetSubtype="4"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heel(4)">
                                      <p:cBhvr>
                                        <p:cTn id="25" dur="2000"/>
                                        <p:tgtEl>
                                          <p:spTgt spid="46"/>
                                        </p:tgtEl>
                                      </p:cBhvr>
                                    </p:animEffect>
                                  </p:childTnLst>
                                </p:cTn>
                              </p:par>
                              <p:par>
                                <p:cTn id="26" presetID="21" presetClass="entr" presetSubtype="4" fill="hold"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heel(4)">
                                      <p:cBhvr>
                                        <p:cTn id="28" dur="2000"/>
                                        <p:tgtEl>
                                          <p:spTgt spid="50"/>
                                        </p:tgtEl>
                                      </p:cBhvr>
                                    </p:animEffect>
                                  </p:childTnLst>
                                </p:cTn>
                              </p:par>
                              <p:par>
                                <p:cTn id="29" presetID="21" presetClass="entr" presetSubtype="4"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wheel(4)">
                                      <p:cBhvr>
                                        <p:cTn id="31"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9"/>
          <p:cNvSpPr txBox="1"/>
          <p:nvPr/>
        </p:nvSpPr>
        <p:spPr>
          <a:xfrm>
            <a:off x="-36512" y="594554"/>
            <a:ext cx="9144000" cy="1754326"/>
          </a:xfrm>
          <a:prstGeom prst="rect">
            <a:avLst/>
          </a:prstGeom>
          <a:noFill/>
        </p:spPr>
        <p:txBody>
          <a:bodyPr wrap="square" rtlCol="0">
            <a:spAutoFit/>
          </a:bodyPr>
          <a:lstStyle/>
          <a:p>
            <a:pPr algn="ctr"/>
            <a:r>
              <a:rPr lang="el-GR" sz="3600" dirty="0" smtClean="0">
                <a:solidFill>
                  <a:srgbClr val="04617B"/>
                </a:solidFill>
                <a:ea typeface="+mj-ea"/>
                <a:cs typeface="+mj-cs"/>
              </a:rPr>
              <a:t>Προετοιμασία Δημόσιας Σύμβασης Καινοτομίας</a:t>
            </a:r>
          </a:p>
          <a:p>
            <a:pPr algn="ctr"/>
            <a:r>
              <a:rPr lang="el-GR" sz="3600" dirty="0" smtClean="0">
                <a:solidFill>
                  <a:srgbClr val="04617B"/>
                </a:solidFill>
                <a:ea typeface="+mj-ea"/>
                <a:cs typeface="+mj-cs"/>
              </a:rPr>
              <a:t>Πριν την διαγωνιστική διαδικασία</a:t>
            </a:r>
            <a:endParaRPr lang="en-GB" sz="3200" dirty="0">
              <a:solidFill>
                <a:schemeClr val="accent2"/>
              </a:solidFill>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3" name="Rectangle 2"/>
          <p:cNvSpPr/>
          <p:nvPr/>
        </p:nvSpPr>
        <p:spPr>
          <a:xfrm>
            <a:off x="899592" y="3024242"/>
            <a:ext cx="7776864" cy="2492990"/>
          </a:xfrm>
          <a:prstGeom prst="rect">
            <a:avLst/>
          </a:prstGeom>
        </p:spPr>
        <p:txBody>
          <a:bodyPr wrap="square">
            <a:spAutoFit/>
          </a:bodyPr>
          <a:lstStyle/>
          <a:p>
            <a:pPr marL="742950" lvl="0" indent="-742950">
              <a:buFont typeface="+mj-lt"/>
              <a:buAutoNum type="arabicPeriod"/>
            </a:pPr>
            <a:endParaRPr lang="el-GR" sz="2600" dirty="0" smtClean="0">
              <a:solidFill>
                <a:schemeClr val="accent1"/>
              </a:solidFill>
              <a:latin typeface="Constantia" pitchFamily="18" charset="0"/>
            </a:endParaRPr>
          </a:p>
          <a:p>
            <a:pPr marL="742950" lvl="0" indent="-742950">
              <a:buFont typeface="+mj-lt"/>
              <a:buAutoNum type="arabicPeriod"/>
            </a:pPr>
            <a:r>
              <a:rPr lang="el-GR" sz="2600" dirty="0" smtClean="0">
                <a:solidFill>
                  <a:schemeClr val="accent1"/>
                </a:solidFill>
                <a:latin typeface="Constantia" pitchFamily="18" charset="0"/>
              </a:rPr>
              <a:t>Αναγνώριση αναγκών και αξιολόγησή τους</a:t>
            </a:r>
            <a:endParaRPr lang="en-GB" sz="2600" dirty="0" smtClean="0">
              <a:solidFill>
                <a:schemeClr val="accent1"/>
              </a:solidFill>
              <a:latin typeface="Constantia" pitchFamily="18" charset="0"/>
            </a:endParaRPr>
          </a:p>
          <a:p>
            <a:pPr marL="742950" lvl="0" indent="-742950">
              <a:buFont typeface="+mj-lt"/>
              <a:buAutoNum type="arabicPeriod"/>
            </a:pPr>
            <a:r>
              <a:rPr lang="el-GR" sz="2600" dirty="0" smtClean="0">
                <a:solidFill>
                  <a:schemeClr val="accent1"/>
                </a:solidFill>
                <a:latin typeface="Constantia" pitchFamily="18" charset="0"/>
              </a:rPr>
              <a:t>Ανάλυση της προμήθειας &amp; έρευνα για τυχόν πνευματικά δικαιώματα</a:t>
            </a:r>
            <a:endParaRPr lang="en-GB" sz="2600" dirty="0" smtClean="0">
              <a:solidFill>
                <a:schemeClr val="accent1"/>
              </a:solidFill>
              <a:latin typeface="Constantia" pitchFamily="18" charset="0"/>
            </a:endParaRPr>
          </a:p>
          <a:p>
            <a:pPr marL="742950" lvl="0" indent="-742950">
              <a:buFont typeface="+mj-lt"/>
              <a:buAutoNum type="arabicPeriod"/>
            </a:pPr>
            <a:r>
              <a:rPr lang="el-GR" sz="2600" dirty="0" smtClean="0">
                <a:solidFill>
                  <a:schemeClr val="accent1"/>
                </a:solidFill>
                <a:latin typeface="Constantia" pitchFamily="18" charset="0"/>
              </a:rPr>
              <a:t>Διαβούλευση με την αγορά</a:t>
            </a:r>
            <a:endParaRPr lang="en-GB" sz="2600" dirty="0" smtClean="0">
              <a:solidFill>
                <a:schemeClr val="accent1"/>
              </a:solidFill>
              <a:latin typeface="Constantia" pitchFamily="18" charset="0"/>
            </a:endParaRPr>
          </a:p>
          <a:p>
            <a:pPr marL="742950" lvl="0" indent="-742950">
              <a:buFont typeface="+mj-lt"/>
              <a:buAutoNum type="arabicPeriod"/>
            </a:pPr>
            <a:r>
              <a:rPr lang="el-GR" sz="2600" dirty="0" smtClean="0">
                <a:solidFill>
                  <a:schemeClr val="accent1"/>
                </a:solidFill>
                <a:latin typeface="Constantia" pitchFamily="18" charset="0"/>
              </a:rPr>
              <a:t>Διαδικασία αξιολόγησης </a:t>
            </a:r>
            <a:endParaRPr lang="en-GB" sz="2600" dirty="0" smtClean="0">
              <a:solidFill>
                <a:schemeClr val="accent1"/>
              </a:solidFill>
              <a:latin typeface="Constantia" pitchFamily="18" charset="0"/>
            </a:endParaRPr>
          </a:p>
        </p:txBody>
      </p:sp>
      <p:sp>
        <p:nvSpPr>
          <p:cNvPr id="8" name="1 - Τίτλος"/>
          <p:cNvSpPr txBox="1">
            <a:spLocks/>
          </p:cNvSpPr>
          <p:nvPr/>
        </p:nvSpPr>
        <p:spPr>
          <a:xfrm>
            <a:off x="755576" y="1196752"/>
            <a:ext cx="8229600" cy="852704"/>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l-GR" sz="48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Tree>
    <p:extLst>
      <p:ext uri="{BB962C8B-B14F-4D97-AF65-F5344CB8AC3E}">
        <p14:creationId xmlns="" xmlns:p14="http://schemas.microsoft.com/office/powerpoint/2010/main" val="24336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2"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nodePh="1">
                                  <p:stCondLst>
                                    <p:cond delay="0"/>
                                  </p:stCondLst>
                                  <p:endCondLst>
                                    <p:cond evt="begin" delay="0">
                                      <p:tn val="38"/>
                                    </p:cond>
                                  </p:endCondLst>
                                  <p:childTnLst>
                                    <p:set>
                                      <p:cBhvr>
                                        <p:cTn id="39" dur="1" fill="hold">
                                          <p:stCondLst>
                                            <p:cond delay="0"/>
                                          </p:stCondLst>
                                        </p:cTn>
                                        <p:tgtEl>
                                          <p:spTgt spid="8"/>
                                        </p:tgtEl>
                                        <p:attrNameLst>
                                          <p:attrName>style.visibility</p:attrName>
                                        </p:attrNameLst>
                                      </p:cBhvr>
                                      <p:to>
                                        <p:strVal val="visible"/>
                                      </p:to>
                                    </p:set>
                                    <p:animEffect transition="in" filter="fade">
                                      <p:cBhvr>
                                        <p:cTn id="4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3" name="Rectangle 2"/>
          <p:cNvSpPr/>
          <p:nvPr/>
        </p:nvSpPr>
        <p:spPr>
          <a:xfrm>
            <a:off x="251520" y="2377618"/>
            <a:ext cx="8784976" cy="4939814"/>
          </a:xfrm>
          <a:prstGeom prst="rect">
            <a:avLst/>
          </a:prstGeom>
        </p:spPr>
        <p:txBody>
          <a:bodyPr wrap="square">
            <a:spAutoFit/>
          </a:bodyPr>
          <a:lstStyle/>
          <a:p>
            <a:pPr marL="742950" lvl="0" indent="-742950">
              <a:buFont typeface="Wingdings" pitchFamily="2" charset="2"/>
              <a:buChar char="Ø"/>
            </a:pPr>
            <a:r>
              <a:rPr lang="el-GR" sz="2500" dirty="0" smtClean="0">
                <a:solidFill>
                  <a:schemeClr val="accent1"/>
                </a:solidFill>
              </a:rPr>
              <a:t>Πραγματική ανάγκη για βελτίωση της ποιότητας, αποδοτικότητας και κόστους των δημοσίων συμβάσεων που παρέχονται.</a:t>
            </a:r>
          </a:p>
          <a:p>
            <a:pPr marL="342900" indent="-342900">
              <a:buFont typeface="Wingdings" pitchFamily="2" charset="2"/>
              <a:buChar char="Ø"/>
            </a:pPr>
            <a:r>
              <a:rPr lang="el-GR" sz="2500" dirty="0" smtClean="0">
                <a:solidFill>
                  <a:schemeClr val="accent1"/>
                </a:solidFill>
              </a:rPr>
              <a:t>     Ανεκπλήρωτες ανάγκες που μπορούν να προκύψουν από:</a:t>
            </a:r>
          </a:p>
          <a:p>
            <a:pPr marL="342900" indent="-342900"/>
            <a:r>
              <a:rPr lang="el-GR" sz="2500" dirty="0" smtClean="0">
                <a:solidFill>
                  <a:schemeClr val="accent1"/>
                </a:solidFill>
              </a:rPr>
              <a:t>-        Πολιτικές, νομοθετικές, δημοσιονομικές αλλαγές</a:t>
            </a:r>
          </a:p>
          <a:p>
            <a:r>
              <a:rPr lang="el-GR" sz="2500" dirty="0" smtClean="0">
                <a:solidFill>
                  <a:schemeClr val="accent1"/>
                </a:solidFill>
              </a:rPr>
              <a:t>-        Νέες λειτουργικές απαιτήσεις </a:t>
            </a:r>
          </a:p>
          <a:p>
            <a:r>
              <a:rPr lang="el-GR" sz="2500" dirty="0" smtClean="0">
                <a:solidFill>
                  <a:schemeClr val="accent1"/>
                </a:solidFill>
              </a:rPr>
              <a:t>-        Κοινωνικές προκλήσεις οι οποίες χρειάζονται καινοτόμες απαντήσεις </a:t>
            </a:r>
          </a:p>
          <a:p>
            <a:pPr>
              <a:buFont typeface="Wingdings" pitchFamily="2" charset="2"/>
              <a:buChar char="Ø"/>
            </a:pPr>
            <a:r>
              <a:rPr lang="el-GR" sz="2500" dirty="0" smtClean="0">
                <a:solidFill>
                  <a:schemeClr val="accent1"/>
                </a:solidFill>
              </a:rPr>
              <a:t>      Ανάπτυξη μεθόδων για αναγνώριση και αξιολόγηση αναγκών και τεχνικών </a:t>
            </a:r>
          </a:p>
          <a:p>
            <a:pPr>
              <a:buFont typeface="Wingdings" pitchFamily="2" charset="2"/>
              <a:buChar char="Ø"/>
            </a:pPr>
            <a:r>
              <a:rPr lang="el-GR" sz="2500" dirty="0" smtClean="0">
                <a:solidFill>
                  <a:schemeClr val="accent1"/>
                </a:solidFill>
              </a:rPr>
              <a:t>      Προσδιορισμός της ανάγκης </a:t>
            </a:r>
          </a:p>
          <a:p>
            <a:endParaRPr lang="en-GB" sz="4000" b="1" dirty="0" smtClean="0">
              <a:solidFill>
                <a:srgbClr val="041869"/>
              </a:solidFill>
            </a:endParaRPr>
          </a:p>
        </p:txBody>
      </p:sp>
      <p:sp>
        <p:nvSpPr>
          <p:cNvPr id="9" name="8 - Ορθογώνιο"/>
          <p:cNvSpPr/>
          <p:nvPr/>
        </p:nvSpPr>
        <p:spPr>
          <a:xfrm>
            <a:off x="467544" y="501640"/>
            <a:ext cx="8136904" cy="1631216"/>
          </a:xfrm>
          <a:prstGeom prst="rect">
            <a:avLst/>
          </a:prstGeom>
        </p:spPr>
        <p:txBody>
          <a:bodyPr wrap="square">
            <a:spAutoFit/>
          </a:bodyPr>
          <a:lstStyle/>
          <a:p>
            <a:pPr algn="ctr"/>
            <a:r>
              <a:rPr lang="el-GR" sz="3600" dirty="0" smtClean="0">
                <a:solidFill>
                  <a:srgbClr val="04617B"/>
                </a:solidFill>
              </a:rPr>
              <a:t>Προετοιμασία Δημόσιας Σύμβασης Καινοτομίας</a:t>
            </a:r>
          </a:p>
          <a:p>
            <a:pPr algn="ctr"/>
            <a:r>
              <a:rPr lang="el-GR" sz="2800" dirty="0" smtClean="0">
                <a:solidFill>
                  <a:srgbClr val="04617B"/>
                </a:solidFill>
              </a:rPr>
              <a:t>Αναγνώριση αναγκών &amp; αξιολόγησή τους</a:t>
            </a:r>
            <a:endParaRPr lang="en-GB" sz="2800" dirty="0">
              <a:solidFill>
                <a:schemeClr val="accent2"/>
              </a:solidFill>
            </a:endParaRPr>
          </a:p>
        </p:txBody>
      </p:sp>
    </p:spTree>
    <p:extLst>
      <p:ext uri="{BB962C8B-B14F-4D97-AF65-F5344CB8AC3E}">
        <p14:creationId xmlns="" xmlns:p14="http://schemas.microsoft.com/office/powerpoint/2010/main" val="344851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7" name="6 - Ορθογώνιο"/>
          <p:cNvSpPr/>
          <p:nvPr/>
        </p:nvSpPr>
        <p:spPr>
          <a:xfrm>
            <a:off x="683568" y="574809"/>
            <a:ext cx="8100392" cy="2062103"/>
          </a:xfrm>
          <a:prstGeom prst="rect">
            <a:avLst/>
          </a:prstGeom>
        </p:spPr>
        <p:txBody>
          <a:bodyPr wrap="square">
            <a:spAutoFit/>
          </a:bodyPr>
          <a:lstStyle/>
          <a:p>
            <a:pPr algn="ctr"/>
            <a:r>
              <a:rPr lang="el-GR" sz="3600" dirty="0" smtClean="0">
                <a:solidFill>
                  <a:srgbClr val="04617B"/>
                </a:solidFill>
              </a:rPr>
              <a:t>Προετοιμασία Δημόσιας Σύμβασης Καινοτομίας</a:t>
            </a:r>
          </a:p>
          <a:p>
            <a:pPr algn="ctr"/>
            <a:r>
              <a:rPr lang="el-GR" sz="2800" dirty="0" smtClean="0">
                <a:solidFill>
                  <a:srgbClr val="04617B"/>
                </a:solidFill>
              </a:rPr>
              <a:t>Ανάλυση της προμήθειας και έρευνα πνευματικών δικαιωμάτων</a:t>
            </a:r>
          </a:p>
        </p:txBody>
      </p:sp>
      <p:sp>
        <p:nvSpPr>
          <p:cNvPr id="8" name="7 - Ορθογώνιο"/>
          <p:cNvSpPr/>
          <p:nvPr/>
        </p:nvSpPr>
        <p:spPr>
          <a:xfrm>
            <a:off x="899592" y="3284984"/>
            <a:ext cx="7776864" cy="2092881"/>
          </a:xfrm>
          <a:prstGeom prst="rect">
            <a:avLst/>
          </a:prstGeom>
        </p:spPr>
        <p:txBody>
          <a:bodyPr wrap="square">
            <a:spAutoFit/>
          </a:bodyPr>
          <a:lstStyle/>
          <a:p>
            <a:pPr marL="342900" indent="-342900">
              <a:buAutoNum type="arabicPeriod"/>
            </a:pPr>
            <a:r>
              <a:rPr lang="el-GR" sz="2600" dirty="0" smtClean="0">
                <a:solidFill>
                  <a:schemeClr val="accent1"/>
                </a:solidFill>
              </a:rPr>
              <a:t>Υπάρχει ήδη λύση στην αγορά</a:t>
            </a:r>
            <a:r>
              <a:rPr lang="en-US" sz="2600" dirty="0" smtClean="0">
                <a:solidFill>
                  <a:schemeClr val="accent1"/>
                </a:solidFill>
              </a:rPr>
              <a:t>;</a:t>
            </a:r>
            <a:endParaRPr lang="el-GR" sz="2600" dirty="0" smtClean="0">
              <a:solidFill>
                <a:schemeClr val="accent1"/>
              </a:solidFill>
            </a:endParaRPr>
          </a:p>
          <a:p>
            <a:pPr marL="342900" indent="-342900"/>
            <a:endParaRPr lang="el-GR" sz="2600" dirty="0" smtClean="0">
              <a:solidFill>
                <a:schemeClr val="accent1"/>
              </a:solidFill>
            </a:endParaRPr>
          </a:p>
          <a:p>
            <a:pPr marL="342900" indent="-342900"/>
            <a:r>
              <a:rPr lang="el-GR" sz="2600" dirty="0" smtClean="0">
                <a:solidFill>
                  <a:schemeClr val="accent1"/>
                </a:solidFill>
              </a:rPr>
              <a:t>2.  Η υποψήφια λύση θα αποκτήσει πνευματικά δικαιώματα ή ήδη υφίστανται αυτά για κάποιον προμηθευτή.</a:t>
            </a:r>
            <a:endParaRPr lang="en-US" sz="2600" dirty="0" smtClean="0">
              <a:solidFill>
                <a:schemeClr val="accent1"/>
              </a:solidFill>
            </a:endParaRPr>
          </a:p>
        </p:txBody>
      </p:sp>
    </p:spTree>
    <p:extLst>
      <p:ext uri="{BB962C8B-B14F-4D97-AF65-F5344CB8AC3E}">
        <p14:creationId xmlns="" xmlns:p14="http://schemas.microsoft.com/office/powerpoint/2010/main" val="24336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up)">
                                      <p:cBhvr>
                                        <p:cTn id="12" dur="1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up)">
                                      <p:cBhvr>
                                        <p:cTn id="17"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2427928"/>
            <a:ext cx="9143999" cy="4745488"/>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457200" lvl="0" indent="-457200" algn="l" defTabSz="914400">
              <a:lnSpc>
                <a:spcPct val="200000"/>
              </a:lnSpc>
              <a:spcBef>
                <a:spcPts val="0"/>
              </a:spcBef>
              <a:buClrTx/>
              <a:buSzTx/>
              <a:buAutoNum type="arabicPeriod"/>
            </a:pPr>
            <a:r>
              <a:rPr lang="el-GR" sz="2600" dirty="0" smtClean="0">
                <a:solidFill>
                  <a:schemeClr val="accent1"/>
                </a:solidFill>
              </a:rPr>
              <a:t>Η λύση υπάρχει στην αγορά</a:t>
            </a:r>
          </a:p>
          <a:p>
            <a:pPr marL="457200" lvl="0" indent="-457200" algn="l" defTabSz="914400">
              <a:lnSpc>
                <a:spcPct val="200000"/>
              </a:lnSpc>
              <a:spcBef>
                <a:spcPts val="0"/>
              </a:spcBef>
              <a:buClrTx/>
              <a:buSzTx/>
              <a:buAutoNum type="arabicPeriod"/>
            </a:pPr>
            <a:r>
              <a:rPr lang="el-GR" sz="2600" dirty="0" smtClean="0">
                <a:solidFill>
                  <a:schemeClr val="accent1"/>
                </a:solidFill>
              </a:rPr>
              <a:t>Θα υπάρξει λύση σε σύντομο χρονικό διάστημα, ανάπτυξη τεχνολογίας, με σημαντική ζήτηση από το Δημόσιο     </a:t>
            </a:r>
            <a:r>
              <a:rPr lang="el-GR" sz="2600" dirty="0" smtClean="0">
                <a:solidFill>
                  <a:schemeClr val="accent1"/>
                </a:solidFill>
                <a:sym typeface="Wingdings" pitchFamily="2" charset="2"/>
              </a:rPr>
              <a:t>      </a:t>
            </a:r>
            <a:r>
              <a:rPr lang="en-US" sz="2600" dirty="0" smtClean="0">
                <a:solidFill>
                  <a:schemeClr val="accent1"/>
                </a:solidFill>
                <a:sym typeface="Wingdings" pitchFamily="2" charset="2"/>
              </a:rPr>
              <a:t>PPI</a:t>
            </a:r>
          </a:p>
          <a:p>
            <a:pPr marL="457200" lvl="0" indent="-457200" algn="l" defTabSz="914400">
              <a:lnSpc>
                <a:spcPct val="200000"/>
              </a:lnSpc>
              <a:spcBef>
                <a:spcPts val="0"/>
              </a:spcBef>
              <a:buClrTx/>
              <a:buSzTx/>
              <a:buAutoNum type="arabicPeriod"/>
            </a:pPr>
            <a:r>
              <a:rPr lang="el-GR" sz="2600" dirty="0" smtClean="0">
                <a:solidFill>
                  <a:schemeClr val="accent1"/>
                </a:solidFill>
              </a:rPr>
              <a:t>Θα υπάρξει λύση σε μακρύ χρονικό διάστημα, υπηρεσίες έρευνας και ανάπτυξης                     </a:t>
            </a:r>
            <a:r>
              <a:rPr lang="en-US" sz="2600" dirty="0" smtClean="0">
                <a:solidFill>
                  <a:schemeClr val="accent1"/>
                </a:solidFill>
                <a:sym typeface="Wingdings" pitchFamily="2" charset="2"/>
              </a:rPr>
              <a:t>PCP</a:t>
            </a:r>
            <a:r>
              <a:rPr lang="el-GR" sz="2600" dirty="0" smtClean="0">
                <a:solidFill>
                  <a:schemeClr val="accent1"/>
                </a:solidFill>
                <a:sym typeface="Wingdings" pitchFamily="2" charset="2"/>
              </a:rPr>
              <a:t> και πιθανόν σε</a:t>
            </a:r>
            <a:r>
              <a:rPr lang="en-US" sz="2600" dirty="0" smtClean="0">
                <a:solidFill>
                  <a:schemeClr val="accent1"/>
                </a:solidFill>
                <a:sym typeface="Wingdings" pitchFamily="2" charset="2"/>
              </a:rPr>
              <a:t> PPI</a:t>
            </a:r>
            <a:endParaRPr lang="en-US" sz="2600" dirty="0">
              <a:solidFill>
                <a:schemeClr val="accent1"/>
              </a:solidFill>
            </a:endParaRPr>
          </a:p>
        </p:txBody>
      </p:sp>
      <p:sp>
        <p:nvSpPr>
          <p:cNvPr id="3" name="Rectangle 2"/>
          <p:cNvSpPr/>
          <p:nvPr/>
        </p:nvSpPr>
        <p:spPr>
          <a:xfrm>
            <a:off x="683568" y="2420888"/>
            <a:ext cx="7883614" cy="707886"/>
          </a:xfrm>
          <a:prstGeom prst="rect">
            <a:avLst/>
          </a:prstGeom>
        </p:spPr>
        <p:txBody>
          <a:bodyPr wrap="square">
            <a:spAutoFit/>
          </a:bodyPr>
          <a:lstStyle/>
          <a:p>
            <a:pPr marL="742950" lvl="0" indent="-742950">
              <a:buFont typeface="+mj-lt"/>
              <a:buAutoNum type="arabicPeriod"/>
            </a:pPr>
            <a:endParaRPr lang="en-GB" sz="4000" dirty="0" smtClean="0">
              <a:solidFill>
                <a:srgbClr val="041869"/>
              </a:solidFill>
            </a:endParaRPr>
          </a:p>
        </p:txBody>
      </p:sp>
      <p:sp>
        <p:nvSpPr>
          <p:cNvPr id="10" name="9 - Δεξιό βέλος"/>
          <p:cNvSpPr/>
          <p:nvPr/>
        </p:nvSpPr>
        <p:spPr>
          <a:xfrm>
            <a:off x="4067944" y="6093296"/>
            <a:ext cx="115212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Δεξιό βέλος"/>
          <p:cNvSpPr/>
          <p:nvPr/>
        </p:nvSpPr>
        <p:spPr>
          <a:xfrm>
            <a:off x="7812360" y="4437112"/>
            <a:ext cx="57606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Ορθογώνιο"/>
          <p:cNvSpPr/>
          <p:nvPr/>
        </p:nvSpPr>
        <p:spPr>
          <a:xfrm>
            <a:off x="467544" y="573648"/>
            <a:ext cx="8136904" cy="1631216"/>
          </a:xfrm>
          <a:prstGeom prst="rect">
            <a:avLst/>
          </a:prstGeom>
        </p:spPr>
        <p:txBody>
          <a:bodyPr wrap="square">
            <a:spAutoFit/>
          </a:bodyPr>
          <a:lstStyle/>
          <a:p>
            <a:pPr algn="ctr"/>
            <a:r>
              <a:rPr lang="el-GR" sz="3600" dirty="0" smtClean="0">
                <a:solidFill>
                  <a:srgbClr val="04617B"/>
                </a:solidFill>
              </a:rPr>
              <a:t>Προετοιμασία Δημόσιας Σύμβασης Καινοτομίας</a:t>
            </a:r>
          </a:p>
          <a:p>
            <a:pPr algn="ctr"/>
            <a:r>
              <a:rPr lang="el-GR" sz="2800" dirty="0" smtClean="0">
                <a:solidFill>
                  <a:srgbClr val="04617B"/>
                </a:solidFill>
              </a:rPr>
              <a:t>Ανοικτή διαβούλευση προς την αγορά</a:t>
            </a:r>
            <a:endParaRPr lang="en-GB" sz="2800" dirty="0">
              <a:solidFill>
                <a:schemeClr val="accent2"/>
              </a:solidFill>
            </a:endParaRPr>
          </a:p>
        </p:txBody>
      </p:sp>
    </p:spTree>
    <p:extLst>
      <p:ext uri="{BB962C8B-B14F-4D97-AF65-F5344CB8AC3E}">
        <p14:creationId xmlns="" xmlns:p14="http://schemas.microsoft.com/office/powerpoint/2010/main" val="24336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3" name="Rectangle 2"/>
          <p:cNvSpPr/>
          <p:nvPr/>
        </p:nvSpPr>
        <p:spPr>
          <a:xfrm>
            <a:off x="395536" y="2348880"/>
            <a:ext cx="8612658" cy="4770537"/>
          </a:xfrm>
          <a:prstGeom prst="rect">
            <a:avLst/>
          </a:prstGeom>
        </p:spPr>
        <p:txBody>
          <a:bodyPr wrap="square">
            <a:spAutoFit/>
          </a:bodyPr>
          <a:lstStyle/>
          <a:p>
            <a:pPr marL="742950" lvl="0" indent="-742950"/>
            <a:r>
              <a:rPr lang="el-GR" sz="2800" b="1" dirty="0" smtClean="0">
                <a:solidFill>
                  <a:schemeClr val="accent1"/>
                </a:solidFill>
              </a:rPr>
              <a:t>Εργαλείο αξιολόγησης πριν/κατά τη διάρκεια/μετά το έργο</a:t>
            </a:r>
            <a:endParaRPr lang="en-US" sz="2600" b="1" dirty="0" smtClean="0">
              <a:solidFill>
                <a:schemeClr val="accent1"/>
              </a:solidFill>
            </a:endParaRPr>
          </a:p>
          <a:p>
            <a:pPr marL="514350" indent="-514350">
              <a:buFont typeface="Wingdings" pitchFamily="2" charset="2"/>
              <a:buChar char="q"/>
            </a:pPr>
            <a:r>
              <a:rPr lang="el-GR" sz="2600" dirty="0" smtClean="0">
                <a:solidFill>
                  <a:schemeClr val="accent1"/>
                </a:solidFill>
              </a:rPr>
              <a:t>Πώς υλοποιείται </a:t>
            </a:r>
            <a:r>
              <a:rPr lang="en-US" sz="2600" dirty="0" smtClean="0">
                <a:solidFill>
                  <a:schemeClr val="accent1"/>
                </a:solidFill>
              </a:rPr>
              <a:t>; </a:t>
            </a:r>
          </a:p>
          <a:p>
            <a:pPr marL="514350" indent="-514350"/>
            <a:r>
              <a:rPr lang="el-GR" sz="2600" dirty="0" smtClean="0">
                <a:solidFill>
                  <a:schemeClr val="accent1"/>
                </a:solidFill>
              </a:rPr>
              <a:t>1.    Γιατί χρειαζόμαστε το εργαλείο, ποια είναι τα οφέλη</a:t>
            </a:r>
            <a:r>
              <a:rPr lang="en-US" sz="2600" dirty="0" smtClean="0">
                <a:solidFill>
                  <a:schemeClr val="accent1"/>
                </a:solidFill>
              </a:rPr>
              <a:t>;</a:t>
            </a:r>
          </a:p>
          <a:p>
            <a:pPr marL="514350" indent="-514350"/>
            <a:r>
              <a:rPr lang="el-GR" sz="2600" dirty="0" smtClean="0">
                <a:solidFill>
                  <a:schemeClr val="accent1"/>
                </a:solidFill>
              </a:rPr>
              <a:t>2.   Ποιοι είναι οι κίνδυνοι</a:t>
            </a:r>
            <a:r>
              <a:rPr lang="en-US" sz="2600" dirty="0" smtClean="0">
                <a:solidFill>
                  <a:schemeClr val="accent1"/>
                </a:solidFill>
              </a:rPr>
              <a:t>;</a:t>
            </a:r>
            <a:r>
              <a:rPr lang="el-GR" sz="2600" dirty="0" smtClean="0">
                <a:solidFill>
                  <a:schemeClr val="accent1"/>
                </a:solidFill>
              </a:rPr>
              <a:t> </a:t>
            </a:r>
            <a:endParaRPr lang="en-US" sz="2600" dirty="0" smtClean="0">
              <a:solidFill>
                <a:schemeClr val="accent1"/>
              </a:solidFill>
            </a:endParaRPr>
          </a:p>
          <a:p>
            <a:pPr marL="514350" indent="-514350"/>
            <a:r>
              <a:rPr lang="el-GR" sz="2600" dirty="0" smtClean="0">
                <a:solidFill>
                  <a:schemeClr val="accent1"/>
                </a:solidFill>
              </a:rPr>
              <a:t>          α) Πιθανότητες αποτυχίας</a:t>
            </a:r>
          </a:p>
          <a:p>
            <a:pPr marL="514350" indent="-514350"/>
            <a:r>
              <a:rPr lang="el-GR" sz="2600" dirty="0" smtClean="0">
                <a:solidFill>
                  <a:schemeClr val="accent1"/>
                </a:solidFill>
              </a:rPr>
              <a:t>          β) Με ποιο αντίκτυπο </a:t>
            </a:r>
          </a:p>
          <a:p>
            <a:pPr marL="514350" indent="-514350"/>
            <a:r>
              <a:rPr lang="el-GR" sz="2600" dirty="0" smtClean="0">
                <a:solidFill>
                  <a:schemeClr val="accent1"/>
                </a:solidFill>
              </a:rPr>
              <a:t>          γ) Πότε και γιατί συμβαίνει </a:t>
            </a:r>
          </a:p>
          <a:p>
            <a:pPr marL="514350" indent="-514350"/>
            <a:r>
              <a:rPr lang="el-GR" sz="2600" dirty="0" smtClean="0">
                <a:solidFill>
                  <a:schemeClr val="accent1"/>
                </a:solidFill>
              </a:rPr>
              <a:t>3.    Ποια είναι τα πιθανά κόστη </a:t>
            </a:r>
          </a:p>
          <a:p>
            <a:pPr marL="514350" indent="-514350"/>
            <a:r>
              <a:rPr lang="el-GR" sz="2600" dirty="0" smtClean="0">
                <a:solidFill>
                  <a:schemeClr val="accent1"/>
                </a:solidFill>
              </a:rPr>
              <a:t>4.    Πόσο θα διαρκέσει το έργο</a:t>
            </a:r>
            <a:r>
              <a:rPr lang="en-US" sz="2600" dirty="0" smtClean="0">
                <a:solidFill>
                  <a:schemeClr val="accent1"/>
                </a:solidFill>
              </a:rPr>
              <a:t> </a:t>
            </a:r>
          </a:p>
          <a:p>
            <a:pPr marL="742950" lvl="0" indent="-742950">
              <a:buFont typeface="+mj-lt"/>
              <a:buAutoNum type="arabicPeriod"/>
            </a:pPr>
            <a:endParaRPr lang="en-GB" sz="4000" dirty="0" smtClean="0">
              <a:solidFill>
                <a:srgbClr val="041869"/>
              </a:solidFill>
            </a:endParaRPr>
          </a:p>
        </p:txBody>
      </p:sp>
      <p:sp>
        <p:nvSpPr>
          <p:cNvPr id="7" name="6 - Ορθογώνιο"/>
          <p:cNvSpPr/>
          <p:nvPr/>
        </p:nvSpPr>
        <p:spPr>
          <a:xfrm>
            <a:off x="539552" y="476672"/>
            <a:ext cx="8136904" cy="1631216"/>
          </a:xfrm>
          <a:prstGeom prst="rect">
            <a:avLst/>
          </a:prstGeom>
        </p:spPr>
        <p:txBody>
          <a:bodyPr wrap="square">
            <a:spAutoFit/>
          </a:bodyPr>
          <a:lstStyle/>
          <a:p>
            <a:pPr algn="ctr"/>
            <a:r>
              <a:rPr lang="el-GR" sz="3600" dirty="0" smtClean="0">
                <a:solidFill>
                  <a:srgbClr val="04617B"/>
                </a:solidFill>
              </a:rPr>
              <a:t>Προετοιμασία Δημόσιας Σύμβασης Καινοτομίας</a:t>
            </a:r>
          </a:p>
          <a:p>
            <a:pPr algn="ctr"/>
            <a:r>
              <a:rPr lang="el-GR" sz="2800" dirty="0" smtClean="0">
                <a:solidFill>
                  <a:srgbClr val="04617B"/>
                </a:solidFill>
              </a:rPr>
              <a:t>Διαδικασία Αξιολόγησης</a:t>
            </a:r>
            <a:endParaRPr lang="en-GB" sz="2800" dirty="0">
              <a:solidFill>
                <a:schemeClr val="accent2"/>
              </a:solidFill>
            </a:endParaRPr>
          </a:p>
        </p:txBody>
      </p:sp>
    </p:spTree>
    <p:extLst>
      <p:ext uri="{BB962C8B-B14F-4D97-AF65-F5344CB8AC3E}">
        <p14:creationId xmlns="" xmlns:p14="http://schemas.microsoft.com/office/powerpoint/2010/main" val="24336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2" dur="50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50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4" dur="500"/>
                                        <p:tgtEl>
                                          <p:spTgt spid="3">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4" dur="500"/>
                                        <p:tgtEl>
                                          <p:spTgt spid="3">
                                            <p:txEl>
                                              <p:pRg st="3" end="3"/>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0" dur="500"/>
                                        <p:tgtEl>
                                          <p:spTgt spid="3">
                                            <p:txEl>
                                              <p:pRg st="5" end="5"/>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879</TotalTime>
  <Words>2574</Words>
  <Application>Microsoft Office PowerPoint</Application>
  <PresentationFormat>Προβολή στην οθόνη (4:3)</PresentationFormat>
  <Paragraphs>248</Paragraphs>
  <Slides>21</Slides>
  <Notes>13</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Ροή</vt:lpstr>
      <vt:lpstr>        2016 EU Innovation Procurement event  18–19th October 2016, Athens   Γενική Γραμματεία Εμπορίου και Προστασίας Καταναλωτή</vt:lpstr>
      <vt:lpstr>Καινοτομεί η Ελλάδα ;</vt:lpstr>
      <vt:lpstr>Καινοτομεί η Ελλάδα ;</vt:lpstr>
      <vt:lpstr>Περιβάλλον  για την Καινοτομία στον Δημόσιο Τομέα</vt:lpstr>
      <vt:lpstr>Διαφάνεια 5</vt:lpstr>
      <vt:lpstr>Διαφάνεια 6</vt:lpstr>
      <vt:lpstr>Διαφάνεια 7</vt:lpstr>
      <vt:lpstr>Διαφάνεια 8</vt:lpstr>
      <vt:lpstr>Διαφάνεια 9</vt:lpstr>
      <vt:lpstr>Δράσεις για την προώθηση των Δ.Σ.Κ</vt:lpstr>
      <vt:lpstr>Διαφάνεια 11</vt:lpstr>
      <vt:lpstr>Δράσεις για την προώθηση των Δ.Σ.Κ</vt:lpstr>
      <vt:lpstr>Διαφάνεια 13</vt:lpstr>
      <vt:lpstr>Δράσεις για την προώθηση των Δ.Σ.Κ</vt:lpstr>
      <vt:lpstr>Διαφάνεια 15</vt:lpstr>
      <vt:lpstr>Δράσεις για την προώθηση των Δ.Σ.Κ</vt:lpstr>
      <vt:lpstr>Διαφάνεια 17</vt:lpstr>
      <vt:lpstr>Δράσεις για την προώθηση των Δ.Σ.Κ</vt:lpstr>
      <vt:lpstr>Δράσεις για την προώθηση των Δ.Σ.Κ</vt:lpstr>
      <vt:lpstr>Δράσεις για την προώθηση των Δ.Σ.Κ</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Kostas</dc:creator>
  <cp:lastModifiedBy>Kostas</cp:lastModifiedBy>
  <cp:revision>182</cp:revision>
  <dcterms:created xsi:type="dcterms:W3CDTF">2016-10-13T18:29:49Z</dcterms:created>
  <dcterms:modified xsi:type="dcterms:W3CDTF">2016-10-17T20:05:21Z</dcterms:modified>
</cp:coreProperties>
</file>