
<file path=[Content_Types].xml><?xml version="1.0" encoding="utf-8"?>
<Types xmlns="http://schemas.openxmlformats.org/package/2006/content-types">
  <Override PartName="/ppt/slides/slide6.xml" ContentType="application/vnd.openxmlformats-officedocument.presentationml.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wdp" ContentType="image/vnd.ms-photo"/>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8"/>
  </p:notesMasterIdLst>
  <p:sldIdLst>
    <p:sldId id="258" r:id="rId2"/>
    <p:sldId id="356" r:id="rId3"/>
    <p:sldId id="281" r:id="rId4"/>
    <p:sldId id="289" r:id="rId5"/>
    <p:sldId id="340" r:id="rId6"/>
    <p:sldId id="368" r:id="rId7"/>
    <p:sldId id="339" r:id="rId8"/>
    <p:sldId id="357" r:id="rId9"/>
    <p:sldId id="358" r:id="rId10"/>
    <p:sldId id="359" r:id="rId11"/>
    <p:sldId id="367" r:id="rId12"/>
    <p:sldId id="372" r:id="rId13"/>
    <p:sldId id="346" r:id="rId14"/>
    <p:sldId id="363" r:id="rId15"/>
    <p:sldId id="365" r:id="rId16"/>
    <p:sldId id="370" r:id="rId17"/>
    <p:sldId id="366" r:id="rId18"/>
    <p:sldId id="350" r:id="rId19"/>
    <p:sldId id="347" r:id="rId20"/>
    <p:sldId id="351" r:id="rId21"/>
    <p:sldId id="371" r:id="rId22"/>
    <p:sldId id="349" r:id="rId23"/>
    <p:sldId id="353" r:id="rId24"/>
    <p:sldId id="354" r:id="rId25"/>
    <p:sldId id="355" r:id="rId26"/>
    <p:sldId id="360" r:id="rId27"/>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1" autoAdjust="0"/>
    <p:restoredTop sz="98976" autoAdjust="0"/>
  </p:normalViewPr>
  <p:slideViewPr>
    <p:cSldViewPr>
      <p:cViewPr varScale="1">
        <p:scale>
          <a:sx n="113" d="100"/>
          <a:sy n="113" d="100"/>
        </p:scale>
        <p:origin x="-9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51D1F6-D5B5-4FA9-94E7-763B067FD17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1216524-F876-4C16-8322-A8EC46D28D3A}">
      <dgm:prSet phldrT="[Texto]" custT="1"/>
      <dgm:spPr/>
      <dgm:t>
        <a:bodyPr/>
        <a:lstStyle/>
        <a:p>
          <a:r>
            <a:rPr lang="en-US" sz="2000" dirty="0" smtClean="0"/>
            <a:t>Training</a:t>
          </a:r>
          <a:endParaRPr lang="en-US" sz="2000" dirty="0"/>
        </a:p>
      </dgm:t>
    </dgm:pt>
    <dgm:pt modelId="{E2230C8F-D541-4FE9-AF45-674DF655FD62}" type="parTrans" cxnId="{60AD8D21-F711-4325-92E4-5615061DAE79}">
      <dgm:prSet/>
      <dgm:spPr/>
      <dgm:t>
        <a:bodyPr/>
        <a:lstStyle/>
        <a:p>
          <a:endParaRPr lang="en-US"/>
        </a:p>
      </dgm:t>
    </dgm:pt>
    <dgm:pt modelId="{0330E270-F6DC-4E0F-8FBB-B10284DD9EA4}" type="sibTrans" cxnId="{60AD8D21-F711-4325-92E4-5615061DAE79}">
      <dgm:prSet/>
      <dgm:spPr/>
      <dgm:t>
        <a:bodyPr/>
        <a:lstStyle/>
        <a:p>
          <a:endParaRPr lang="en-US"/>
        </a:p>
      </dgm:t>
    </dgm:pt>
    <dgm:pt modelId="{A898CFF9-6799-4D1E-B9E6-110EF9F84336}">
      <dgm:prSet phldrT="[Texto]" custT="1"/>
      <dgm:spPr/>
      <dgm:t>
        <a:bodyPr/>
        <a:lstStyle/>
        <a:p>
          <a:r>
            <a:rPr lang="es-ES" sz="1800" dirty="0" smtClean="0"/>
            <a:t>PPI Training workshops for Healthcare procurers</a:t>
          </a:r>
          <a:endParaRPr lang="en-US" sz="1800" dirty="0"/>
        </a:p>
      </dgm:t>
    </dgm:pt>
    <dgm:pt modelId="{6082DBD5-C4BB-4CE9-B43C-BC257572CEE9}" type="parTrans" cxnId="{286D8563-3FEA-49CA-9CC8-63D68B88D3D0}">
      <dgm:prSet/>
      <dgm:spPr/>
      <dgm:t>
        <a:bodyPr/>
        <a:lstStyle/>
        <a:p>
          <a:endParaRPr lang="en-US"/>
        </a:p>
      </dgm:t>
    </dgm:pt>
    <dgm:pt modelId="{CD535F57-ADDB-4505-9419-0F4B924A65E7}" type="sibTrans" cxnId="{286D8563-3FEA-49CA-9CC8-63D68B88D3D0}">
      <dgm:prSet/>
      <dgm:spPr/>
      <dgm:t>
        <a:bodyPr/>
        <a:lstStyle/>
        <a:p>
          <a:endParaRPr lang="en-US"/>
        </a:p>
      </dgm:t>
    </dgm:pt>
    <dgm:pt modelId="{51D20720-1A87-40DE-BD7E-5601511C536F}">
      <dgm:prSet phldrT="[Texto]" custT="1"/>
      <dgm:spPr/>
      <dgm:t>
        <a:bodyPr/>
        <a:lstStyle/>
        <a:p>
          <a:r>
            <a:rPr lang="en-US" sz="1800" noProof="0" dirty="0" smtClean="0"/>
            <a:t>Community of Learning Visits (success stories).</a:t>
          </a:r>
          <a:endParaRPr lang="en-US" sz="1800" noProof="0" dirty="0"/>
        </a:p>
      </dgm:t>
    </dgm:pt>
    <dgm:pt modelId="{6E320EDA-0F12-419D-AEF7-C1D102ADD37C}" type="parTrans" cxnId="{8779AAD2-C7C8-40D8-A156-207DAC3D8D0D}">
      <dgm:prSet/>
      <dgm:spPr/>
      <dgm:t>
        <a:bodyPr/>
        <a:lstStyle/>
        <a:p>
          <a:endParaRPr lang="en-US"/>
        </a:p>
      </dgm:t>
    </dgm:pt>
    <dgm:pt modelId="{0ED51F55-AE06-409C-9989-24972FEF798F}" type="sibTrans" cxnId="{8779AAD2-C7C8-40D8-A156-207DAC3D8D0D}">
      <dgm:prSet/>
      <dgm:spPr/>
      <dgm:t>
        <a:bodyPr/>
        <a:lstStyle/>
        <a:p>
          <a:endParaRPr lang="en-US"/>
        </a:p>
      </dgm:t>
    </dgm:pt>
    <dgm:pt modelId="{4BDD7D8C-C660-4C60-A792-6BAD1FCFDCA9}" type="pres">
      <dgm:prSet presAssocID="{6B51D1F6-D5B5-4FA9-94E7-763B067FD179}" presName="Name0" presStyleCnt="0">
        <dgm:presLayoutVars>
          <dgm:dir/>
          <dgm:animLvl val="lvl"/>
          <dgm:resizeHandles/>
        </dgm:presLayoutVars>
      </dgm:prSet>
      <dgm:spPr/>
      <dgm:t>
        <a:bodyPr/>
        <a:lstStyle/>
        <a:p>
          <a:endParaRPr lang="en-US"/>
        </a:p>
      </dgm:t>
    </dgm:pt>
    <dgm:pt modelId="{68C7B8A6-F511-42ED-8455-24C0A3A142E7}" type="pres">
      <dgm:prSet presAssocID="{51216524-F876-4C16-8322-A8EC46D28D3A}" presName="linNode" presStyleCnt="0"/>
      <dgm:spPr/>
    </dgm:pt>
    <dgm:pt modelId="{2D9117ED-D537-4E06-A8A9-C1CE33A1FB95}" type="pres">
      <dgm:prSet presAssocID="{51216524-F876-4C16-8322-A8EC46D28D3A}" presName="parentShp" presStyleLbl="node1" presStyleIdx="0" presStyleCnt="1" custScaleX="74514" custScaleY="56766" custLinFactNeighborX="-81" custLinFactNeighborY="-9523">
        <dgm:presLayoutVars>
          <dgm:bulletEnabled val="1"/>
        </dgm:presLayoutVars>
      </dgm:prSet>
      <dgm:spPr/>
      <dgm:t>
        <a:bodyPr/>
        <a:lstStyle/>
        <a:p>
          <a:endParaRPr lang="en-US"/>
        </a:p>
      </dgm:t>
    </dgm:pt>
    <dgm:pt modelId="{E967C04D-ED13-45CD-8640-79F4A73FFE8B}" type="pres">
      <dgm:prSet presAssocID="{51216524-F876-4C16-8322-A8EC46D28D3A}" presName="childShp" presStyleLbl="bgAccFollowNode1" presStyleIdx="0" presStyleCnt="1" custScaleX="116991" custScaleY="53122" custLinFactNeighborX="-869" custLinFactNeighborY="-10360">
        <dgm:presLayoutVars>
          <dgm:bulletEnabled val="1"/>
        </dgm:presLayoutVars>
      </dgm:prSet>
      <dgm:spPr/>
      <dgm:t>
        <a:bodyPr/>
        <a:lstStyle/>
        <a:p>
          <a:endParaRPr lang="en-US"/>
        </a:p>
      </dgm:t>
    </dgm:pt>
  </dgm:ptLst>
  <dgm:cxnLst>
    <dgm:cxn modelId="{8779AAD2-C7C8-40D8-A156-207DAC3D8D0D}" srcId="{51216524-F876-4C16-8322-A8EC46D28D3A}" destId="{51D20720-1A87-40DE-BD7E-5601511C536F}" srcOrd="1" destOrd="0" parTransId="{6E320EDA-0F12-419D-AEF7-C1D102ADD37C}" sibTransId="{0ED51F55-AE06-409C-9989-24972FEF798F}"/>
    <dgm:cxn modelId="{7F57DD60-821F-4808-8B9F-B9A78E4CA3A0}" type="presOf" srcId="{51D20720-1A87-40DE-BD7E-5601511C536F}" destId="{E967C04D-ED13-45CD-8640-79F4A73FFE8B}" srcOrd="0" destOrd="1" presId="urn:microsoft.com/office/officeart/2005/8/layout/vList6"/>
    <dgm:cxn modelId="{F06EBDC9-5710-4C8E-9851-78FB407E96ED}" type="presOf" srcId="{51216524-F876-4C16-8322-A8EC46D28D3A}" destId="{2D9117ED-D537-4E06-A8A9-C1CE33A1FB95}" srcOrd="0" destOrd="0" presId="urn:microsoft.com/office/officeart/2005/8/layout/vList6"/>
    <dgm:cxn modelId="{60AD8D21-F711-4325-92E4-5615061DAE79}" srcId="{6B51D1F6-D5B5-4FA9-94E7-763B067FD179}" destId="{51216524-F876-4C16-8322-A8EC46D28D3A}" srcOrd="0" destOrd="0" parTransId="{E2230C8F-D541-4FE9-AF45-674DF655FD62}" sibTransId="{0330E270-F6DC-4E0F-8FBB-B10284DD9EA4}"/>
    <dgm:cxn modelId="{286D8563-3FEA-49CA-9CC8-63D68B88D3D0}" srcId="{51216524-F876-4C16-8322-A8EC46D28D3A}" destId="{A898CFF9-6799-4D1E-B9E6-110EF9F84336}" srcOrd="0" destOrd="0" parTransId="{6082DBD5-C4BB-4CE9-B43C-BC257572CEE9}" sibTransId="{CD535F57-ADDB-4505-9419-0F4B924A65E7}"/>
    <dgm:cxn modelId="{D8FF0A16-F219-40BE-AAD2-FBB2055FEBD2}" type="presOf" srcId="{A898CFF9-6799-4D1E-B9E6-110EF9F84336}" destId="{E967C04D-ED13-45CD-8640-79F4A73FFE8B}" srcOrd="0" destOrd="0" presId="urn:microsoft.com/office/officeart/2005/8/layout/vList6"/>
    <dgm:cxn modelId="{AC05B6E6-D5CF-483F-9672-ABCA91AE4584}" type="presOf" srcId="{6B51D1F6-D5B5-4FA9-94E7-763B067FD179}" destId="{4BDD7D8C-C660-4C60-A792-6BAD1FCFDCA9}" srcOrd="0" destOrd="0" presId="urn:microsoft.com/office/officeart/2005/8/layout/vList6"/>
    <dgm:cxn modelId="{1D60D545-4D09-46CE-A39A-0101F258B150}" type="presParOf" srcId="{4BDD7D8C-C660-4C60-A792-6BAD1FCFDCA9}" destId="{68C7B8A6-F511-42ED-8455-24C0A3A142E7}" srcOrd="0" destOrd="0" presId="urn:microsoft.com/office/officeart/2005/8/layout/vList6"/>
    <dgm:cxn modelId="{AE24CCA2-D866-4506-A070-26AD9C51DD70}" type="presParOf" srcId="{68C7B8A6-F511-42ED-8455-24C0A3A142E7}" destId="{2D9117ED-D537-4E06-A8A9-C1CE33A1FB95}" srcOrd="0" destOrd="0" presId="urn:microsoft.com/office/officeart/2005/8/layout/vList6"/>
    <dgm:cxn modelId="{28AFB796-C327-439B-86AD-1F94640D97C8}" type="presParOf" srcId="{68C7B8A6-F511-42ED-8455-24C0A3A142E7}" destId="{E967C04D-ED13-45CD-8640-79F4A73FFE8B}"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51D1F6-D5B5-4FA9-94E7-763B067FD17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D8A7E06-D360-45BC-AA98-8346F8247247}">
      <dgm:prSet phldrT="[Texto]" custT="1"/>
      <dgm:spPr/>
      <dgm:t>
        <a:bodyPr/>
        <a:lstStyle/>
        <a:p>
          <a:r>
            <a:rPr lang="en-US" sz="2500" b="1" dirty="0" smtClean="0"/>
            <a:t>Suppliers  </a:t>
          </a:r>
          <a:r>
            <a:rPr lang="en-US" sz="2500" dirty="0" smtClean="0"/>
            <a:t>to </a:t>
          </a:r>
          <a:r>
            <a:rPr lang="en-US" sz="2500" b="1" dirty="0" smtClean="0"/>
            <a:t>Procurers </a:t>
          </a:r>
          <a:r>
            <a:rPr lang="en-US" sz="2500" dirty="0" smtClean="0"/>
            <a:t>perspective </a:t>
          </a:r>
          <a:r>
            <a:rPr lang="en-US" sz="2500" noProof="0" dirty="0" smtClean="0"/>
            <a:t>analysis</a:t>
          </a:r>
          <a:r>
            <a:rPr lang="en-US" sz="2500" dirty="0" smtClean="0"/>
            <a:t> </a:t>
          </a:r>
        </a:p>
      </dgm:t>
    </dgm:pt>
    <dgm:pt modelId="{364A7323-27DB-4D14-A5C8-40E008B240B9}" type="parTrans" cxnId="{36BCE92F-F076-4951-8853-D900300CF740}">
      <dgm:prSet/>
      <dgm:spPr/>
      <dgm:t>
        <a:bodyPr/>
        <a:lstStyle/>
        <a:p>
          <a:endParaRPr lang="en-US"/>
        </a:p>
      </dgm:t>
    </dgm:pt>
    <dgm:pt modelId="{A8B253B7-A701-4350-9968-6BB5594F9856}" type="sibTrans" cxnId="{36BCE92F-F076-4951-8853-D900300CF740}">
      <dgm:prSet/>
      <dgm:spPr/>
      <dgm:t>
        <a:bodyPr/>
        <a:lstStyle/>
        <a:p>
          <a:endParaRPr lang="en-US"/>
        </a:p>
      </dgm:t>
    </dgm:pt>
    <dgm:pt modelId="{70823698-D5EA-49B8-827A-3F73B442CEDC}">
      <dgm:prSet custT="1"/>
      <dgm:spPr/>
      <dgm:t>
        <a:bodyPr/>
        <a:lstStyle/>
        <a:p>
          <a:r>
            <a:rPr lang="en-US" sz="2400" noProof="0" dirty="0" smtClean="0"/>
            <a:t>- Online survey</a:t>
          </a:r>
          <a:endParaRPr lang="en-US" sz="2400" noProof="0" dirty="0"/>
        </a:p>
      </dgm:t>
    </dgm:pt>
    <dgm:pt modelId="{6A4B7480-2E1C-4920-BECB-D099DDE05139}" type="parTrans" cxnId="{A28F7336-18F8-418D-8998-371DE3FE8A4A}">
      <dgm:prSet/>
      <dgm:spPr/>
      <dgm:t>
        <a:bodyPr/>
        <a:lstStyle/>
        <a:p>
          <a:endParaRPr lang="en-US"/>
        </a:p>
      </dgm:t>
    </dgm:pt>
    <dgm:pt modelId="{ED0B3402-8D9A-4C77-8F88-1DEA6D0440D6}" type="sibTrans" cxnId="{A28F7336-18F8-418D-8998-371DE3FE8A4A}">
      <dgm:prSet/>
      <dgm:spPr/>
      <dgm:t>
        <a:bodyPr/>
        <a:lstStyle/>
        <a:p>
          <a:endParaRPr lang="en-US"/>
        </a:p>
      </dgm:t>
    </dgm:pt>
    <dgm:pt modelId="{0049E6F3-EFF5-4F9A-ACE0-0F9C10322D66}">
      <dgm:prSet custT="1"/>
      <dgm:spPr/>
      <dgm:t>
        <a:bodyPr/>
        <a:lstStyle/>
        <a:p>
          <a:r>
            <a:rPr lang="en-US" sz="2400" b="1" noProof="0" dirty="0" smtClean="0"/>
            <a:t>Indentify barriers / opportunities. </a:t>
          </a:r>
          <a:endParaRPr lang="en-US" sz="2400" noProof="0" dirty="0"/>
        </a:p>
      </dgm:t>
    </dgm:pt>
    <dgm:pt modelId="{19F41AC3-B66C-4CD7-B63D-FF37DB25F246}" type="parTrans" cxnId="{3DDF0869-2E38-401F-9163-C2216213EF71}">
      <dgm:prSet/>
      <dgm:spPr/>
      <dgm:t>
        <a:bodyPr/>
        <a:lstStyle/>
        <a:p>
          <a:endParaRPr lang="en-US"/>
        </a:p>
      </dgm:t>
    </dgm:pt>
    <dgm:pt modelId="{50C9337D-5EFC-499E-87BB-C4A6A4CF4B26}" type="sibTrans" cxnId="{3DDF0869-2E38-401F-9163-C2216213EF71}">
      <dgm:prSet/>
      <dgm:spPr/>
      <dgm:t>
        <a:bodyPr/>
        <a:lstStyle/>
        <a:p>
          <a:endParaRPr lang="en-US"/>
        </a:p>
      </dgm:t>
    </dgm:pt>
    <dgm:pt modelId="{D5C7A3F7-934E-4105-AD5C-A2C551AF265C}">
      <dgm:prSet custT="1"/>
      <dgm:spPr/>
      <dgm:t>
        <a:bodyPr/>
        <a:lstStyle/>
        <a:p>
          <a:r>
            <a:rPr lang="en-US" sz="2400" noProof="0" dirty="0" smtClean="0"/>
            <a:t>- In person interview</a:t>
          </a:r>
          <a:endParaRPr lang="en-US" sz="2400" noProof="0" dirty="0"/>
        </a:p>
      </dgm:t>
    </dgm:pt>
    <dgm:pt modelId="{BFCD1900-EF1D-4500-A3B8-C4A5BE3C7585}" type="parTrans" cxnId="{9A60535F-148A-4756-896A-6776DAAC8F25}">
      <dgm:prSet/>
      <dgm:spPr/>
      <dgm:t>
        <a:bodyPr/>
        <a:lstStyle/>
        <a:p>
          <a:endParaRPr lang="es-ES"/>
        </a:p>
      </dgm:t>
    </dgm:pt>
    <dgm:pt modelId="{D441CC75-E652-4357-9CD7-7712C56EAA57}" type="sibTrans" cxnId="{9A60535F-148A-4756-896A-6776DAAC8F25}">
      <dgm:prSet/>
      <dgm:spPr/>
      <dgm:t>
        <a:bodyPr/>
        <a:lstStyle/>
        <a:p>
          <a:endParaRPr lang="es-ES"/>
        </a:p>
      </dgm:t>
    </dgm:pt>
    <dgm:pt modelId="{09592F9A-1427-4AA4-A8E1-2DE1CBEC0382}">
      <dgm:prSet custT="1"/>
      <dgm:spPr/>
      <dgm:t>
        <a:bodyPr/>
        <a:lstStyle/>
        <a:p>
          <a:r>
            <a:rPr lang="en-US" sz="2400" noProof="0" dirty="0" smtClean="0"/>
            <a:t>- Market consultation</a:t>
          </a:r>
          <a:endParaRPr lang="en-US" sz="2400" noProof="0" dirty="0"/>
        </a:p>
      </dgm:t>
    </dgm:pt>
    <dgm:pt modelId="{017E3CF8-F481-497B-AD56-5FC6BB644FA0}" type="parTrans" cxnId="{A526841E-EBCE-4EA6-9621-C217F15D9827}">
      <dgm:prSet/>
      <dgm:spPr/>
      <dgm:t>
        <a:bodyPr/>
        <a:lstStyle/>
        <a:p>
          <a:endParaRPr lang="es-ES"/>
        </a:p>
      </dgm:t>
    </dgm:pt>
    <dgm:pt modelId="{306AD15B-7696-4345-ACE4-0F6EB2E4A141}" type="sibTrans" cxnId="{A526841E-EBCE-4EA6-9621-C217F15D9827}">
      <dgm:prSet/>
      <dgm:spPr/>
      <dgm:t>
        <a:bodyPr/>
        <a:lstStyle/>
        <a:p>
          <a:endParaRPr lang="es-ES"/>
        </a:p>
      </dgm:t>
    </dgm:pt>
    <dgm:pt modelId="{4BDD7D8C-C660-4C60-A792-6BAD1FCFDCA9}" type="pres">
      <dgm:prSet presAssocID="{6B51D1F6-D5B5-4FA9-94E7-763B067FD179}" presName="Name0" presStyleCnt="0">
        <dgm:presLayoutVars>
          <dgm:dir/>
          <dgm:animLvl val="lvl"/>
          <dgm:resizeHandles/>
        </dgm:presLayoutVars>
      </dgm:prSet>
      <dgm:spPr/>
      <dgm:t>
        <a:bodyPr/>
        <a:lstStyle/>
        <a:p>
          <a:endParaRPr lang="en-US"/>
        </a:p>
      </dgm:t>
    </dgm:pt>
    <dgm:pt modelId="{F9BEE8C0-60A2-47C3-88A1-ADBC05A8842F}" type="pres">
      <dgm:prSet presAssocID="{FD8A7E06-D360-45BC-AA98-8346F8247247}" presName="linNode" presStyleCnt="0"/>
      <dgm:spPr/>
    </dgm:pt>
    <dgm:pt modelId="{181E0664-A765-44B0-B3BF-8E8BB6B5BF2C}" type="pres">
      <dgm:prSet presAssocID="{FD8A7E06-D360-45BC-AA98-8346F8247247}" presName="parentShp" presStyleLbl="node1" presStyleIdx="0" presStyleCnt="1" custScaleX="59818" custScaleY="43509" custLinFactNeighborX="503" custLinFactNeighborY="-33559">
        <dgm:presLayoutVars>
          <dgm:bulletEnabled val="1"/>
        </dgm:presLayoutVars>
      </dgm:prSet>
      <dgm:spPr/>
      <dgm:t>
        <a:bodyPr/>
        <a:lstStyle/>
        <a:p>
          <a:endParaRPr lang="en-US"/>
        </a:p>
      </dgm:t>
    </dgm:pt>
    <dgm:pt modelId="{40FC13D8-4E00-4729-8FD6-3A58FBADF467}" type="pres">
      <dgm:prSet presAssocID="{FD8A7E06-D360-45BC-AA98-8346F8247247}" presName="childShp" presStyleLbl="bgAccFollowNode1" presStyleIdx="0" presStyleCnt="1" custScaleX="133769" custScaleY="48321" custLinFactNeighborX="-5236" custLinFactNeighborY="-34400">
        <dgm:presLayoutVars>
          <dgm:bulletEnabled val="1"/>
        </dgm:presLayoutVars>
      </dgm:prSet>
      <dgm:spPr/>
      <dgm:t>
        <a:bodyPr/>
        <a:lstStyle/>
        <a:p>
          <a:endParaRPr lang="en-US"/>
        </a:p>
      </dgm:t>
    </dgm:pt>
  </dgm:ptLst>
  <dgm:cxnLst>
    <dgm:cxn modelId="{A526841E-EBCE-4EA6-9621-C217F15D9827}" srcId="{FD8A7E06-D360-45BC-AA98-8346F8247247}" destId="{09592F9A-1427-4AA4-A8E1-2DE1CBEC0382}" srcOrd="3" destOrd="0" parTransId="{017E3CF8-F481-497B-AD56-5FC6BB644FA0}" sibTransId="{306AD15B-7696-4345-ACE4-0F6EB2E4A141}"/>
    <dgm:cxn modelId="{9A60535F-148A-4756-896A-6776DAAC8F25}" srcId="{FD8A7E06-D360-45BC-AA98-8346F8247247}" destId="{D5C7A3F7-934E-4105-AD5C-A2C551AF265C}" srcOrd="1" destOrd="0" parTransId="{BFCD1900-EF1D-4500-A3B8-C4A5BE3C7585}" sibTransId="{D441CC75-E652-4357-9CD7-7712C56EAA57}"/>
    <dgm:cxn modelId="{36BCE92F-F076-4951-8853-D900300CF740}" srcId="{6B51D1F6-D5B5-4FA9-94E7-763B067FD179}" destId="{FD8A7E06-D360-45BC-AA98-8346F8247247}" srcOrd="0" destOrd="0" parTransId="{364A7323-27DB-4D14-A5C8-40E008B240B9}" sibTransId="{A8B253B7-A701-4350-9968-6BB5594F9856}"/>
    <dgm:cxn modelId="{B70C83F8-3A2F-4ADD-A242-6259FB7F9E7E}" type="presOf" srcId="{0049E6F3-EFF5-4F9A-ACE0-0F9C10322D66}" destId="{40FC13D8-4E00-4729-8FD6-3A58FBADF467}" srcOrd="0" destOrd="0" presId="urn:microsoft.com/office/officeart/2005/8/layout/vList6"/>
    <dgm:cxn modelId="{66935952-34A3-4EF3-BC61-4868840CD787}" type="presOf" srcId="{FD8A7E06-D360-45BC-AA98-8346F8247247}" destId="{181E0664-A765-44B0-B3BF-8E8BB6B5BF2C}" srcOrd="0" destOrd="0" presId="urn:microsoft.com/office/officeart/2005/8/layout/vList6"/>
    <dgm:cxn modelId="{3DDF0869-2E38-401F-9163-C2216213EF71}" srcId="{FD8A7E06-D360-45BC-AA98-8346F8247247}" destId="{0049E6F3-EFF5-4F9A-ACE0-0F9C10322D66}" srcOrd="0" destOrd="0" parTransId="{19F41AC3-B66C-4CD7-B63D-FF37DB25F246}" sibTransId="{50C9337D-5EFC-499E-87BB-C4A6A4CF4B26}"/>
    <dgm:cxn modelId="{A28F7336-18F8-418D-8998-371DE3FE8A4A}" srcId="{FD8A7E06-D360-45BC-AA98-8346F8247247}" destId="{70823698-D5EA-49B8-827A-3F73B442CEDC}" srcOrd="2" destOrd="0" parTransId="{6A4B7480-2E1C-4920-BECB-D099DDE05139}" sibTransId="{ED0B3402-8D9A-4C77-8F88-1DEA6D0440D6}"/>
    <dgm:cxn modelId="{953EE972-29B4-4605-B8FE-F37346C14263}" type="presOf" srcId="{70823698-D5EA-49B8-827A-3F73B442CEDC}" destId="{40FC13D8-4E00-4729-8FD6-3A58FBADF467}" srcOrd="0" destOrd="2" presId="urn:microsoft.com/office/officeart/2005/8/layout/vList6"/>
    <dgm:cxn modelId="{5D4BDFA0-6066-4D8D-81B7-02C12C5E74D8}" type="presOf" srcId="{09592F9A-1427-4AA4-A8E1-2DE1CBEC0382}" destId="{40FC13D8-4E00-4729-8FD6-3A58FBADF467}" srcOrd="0" destOrd="3" presId="urn:microsoft.com/office/officeart/2005/8/layout/vList6"/>
    <dgm:cxn modelId="{36DDC8E0-B852-4621-BED8-1114956F5ACD}" type="presOf" srcId="{D5C7A3F7-934E-4105-AD5C-A2C551AF265C}" destId="{40FC13D8-4E00-4729-8FD6-3A58FBADF467}" srcOrd="0" destOrd="1" presId="urn:microsoft.com/office/officeart/2005/8/layout/vList6"/>
    <dgm:cxn modelId="{1772A1D4-5788-4241-9091-3314B1148899}" type="presOf" srcId="{6B51D1F6-D5B5-4FA9-94E7-763B067FD179}" destId="{4BDD7D8C-C660-4C60-A792-6BAD1FCFDCA9}" srcOrd="0" destOrd="0" presId="urn:microsoft.com/office/officeart/2005/8/layout/vList6"/>
    <dgm:cxn modelId="{3A87AA3F-A561-4C2A-B158-A6CCF8A6CC31}" type="presParOf" srcId="{4BDD7D8C-C660-4C60-A792-6BAD1FCFDCA9}" destId="{F9BEE8C0-60A2-47C3-88A1-ADBC05A8842F}" srcOrd="0" destOrd="0" presId="urn:microsoft.com/office/officeart/2005/8/layout/vList6"/>
    <dgm:cxn modelId="{AB7EFD88-9BF5-41A2-BB38-78BF367D4B15}" type="presParOf" srcId="{F9BEE8C0-60A2-47C3-88A1-ADBC05A8842F}" destId="{181E0664-A765-44B0-B3BF-8E8BB6B5BF2C}" srcOrd="0" destOrd="0" presId="urn:microsoft.com/office/officeart/2005/8/layout/vList6"/>
    <dgm:cxn modelId="{38D93E57-1266-429A-BD4C-D863F1A38E24}" type="presParOf" srcId="{F9BEE8C0-60A2-47C3-88A1-ADBC05A8842F}" destId="{40FC13D8-4E00-4729-8FD6-3A58FBADF467}"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67C04D-ED13-45CD-8640-79F4A73FFE8B}">
      <dsp:nvSpPr>
        <dsp:cNvPr id="0" name=""/>
        <dsp:cNvSpPr/>
      </dsp:nvSpPr>
      <dsp:spPr>
        <a:xfrm>
          <a:off x="2413513" y="215587"/>
          <a:ext cx="5741583" cy="87563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PPI Training workshops for Healthcare procurers</a:t>
          </a:r>
          <a:endParaRPr lang="en-US" sz="1800" kern="1200" dirty="0"/>
        </a:p>
        <a:p>
          <a:pPr marL="171450" lvl="1" indent="-171450" algn="l" defTabSz="800100">
            <a:lnSpc>
              <a:spcPct val="90000"/>
            </a:lnSpc>
            <a:spcBef>
              <a:spcPct val="0"/>
            </a:spcBef>
            <a:spcAft>
              <a:spcPct val="15000"/>
            </a:spcAft>
            <a:buChar char="••"/>
          </a:pPr>
          <a:r>
            <a:rPr lang="en-US" sz="1800" kern="1200" noProof="0" dirty="0" smtClean="0"/>
            <a:t>Community of Learning Visits (success stories).</a:t>
          </a:r>
          <a:endParaRPr lang="en-US" sz="1800" kern="1200" noProof="0" dirty="0"/>
        </a:p>
      </dsp:txBody>
      <dsp:txXfrm>
        <a:off x="2413513" y="215587"/>
        <a:ext cx="5741583" cy="875637"/>
      </dsp:txXfrm>
    </dsp:sp>
    <dsp:sp modelId="{2D9117ED-D537-4E06-A8A9-C1CE33A1FB95}">
      <dsp:nvSpPr>
        <dsp:cNvPr id="0" name=""/>
        <dsp:cNvSpPr/>
      </dsp:nvSpPr>
      <dsp:spPr>
        <a:xfrm>
          <a:off x="14" y="199351"/>
          <a:ext cx="2437956" cy="9357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Training</a:t>
          </a:r>
          <a:endParaRPr lang="en-US" sz="2000" kern="1200" dirty="0"/>
        </a:p>
      </dsp:txBody>
      <dsp:txXfrm>
        <a:off x="14" y="199351"/>
        <a:ext cx="2437956" cy="93570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FC13D8-4E00-4729-8FD6-3A58FBADF467}">
      <dsp:nvSpPr>
        <dsp:cNvPr id="0" name=""/>
        <dsp:cNvSpPr/>
      </dsp:nvSpPr>
      <dsp:spPr>
        <a:xfrm>
          <a:off x="1880722" y="0"/>
          <a:ext cx="6899915" cy="21920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b="1" kern="1200" noProof="0" dirty="0" smtClean="0"/>
            <a:t>Indentify barriers / opportunities. </a:t>
          </a:r>
          <a:endParaRPr lang="en-US" sz="2400" kern="1200" noProof="0" dirty="0"/>
        </a:p>
        <a:p>
          <a:pPr marL="228600" lvl="1" indent="-228600" algn="l" defTabSz="1066800">
            <a:lnSpc>
              <a:spcPct val="90000"/>
            </a:lnSpc>
            <a:spcBef>
              <a:spcPct val="0"/>
            </a:spcBef>
            <a:spcAft>
              <a:spcPct val="15000"/>
            </a:spcAft>
            <a:buChar char="••"/>
          </a:pPr>
          <a:r>
            <a:rPr lang="en-US" sz="2400" kern="1200" noProof="0" dirty="0" smtClean="0"/>
            <a:t>- In person interview</a:t>
          </a:r>
          <a:endParaRPr lang="en-US" sz="2400" kern="1200" noProof="0" dirty="0"/>
        </a:p>
        <a:p>
          <a:pPr marL="228600" lvl="1" indent="-228600" algn="l" defTabSz="1066800">
            <a:lnSpc>
              <a:spcPct val="90000"/>
            </a:lnSpc>
            <a:spcBef>
              <a:spcPct val="0"/>
            </a:spcBef>
            <a:spcAft>
              <a:spcPct val="15000"/>
            </a:spcAft>
            <a:buChar char="••"/>
          </a:pPr>
          <a:r>
            <a:rPr lang="en-US" sz="2400" kern="1200" noProof="0" dirty="0" smtClean="0"/>
            <a:t>- Online survey</a:t>
          </a:r>
          <a:endParaRPr lang="en-US" sz="2400" kern="1200" noProof="0" dirty="0"/>
        </a:p>
        <a:p>
          <a:pPr marL="228600" lvl="1" indent="-228600" algn="l" defTabSz="1066800">
            <a:lnSpc>
              <a:spcPct val="90000"/>
            </a:lnSpc>
            <a:spcBef>
              <a:spcPct val="0"/>
            </a:spcBef>
            <a:spcAft>
              <a:spcPct val="15000"/>
            </a:spcAft>
            <a:buChar char="••"/>
          </a:pPr>
          <a:r>
            <a:rPr lang="en-US" sz="2400" kern="1200" noProof="0" dirty="0" smtClean="0"/>
            <a:t>- Market consultation</a:t>
          </a:r>
          <a:endParaRPr lang="en-US" sz="2400" kern="1200" noProof="0" dirty="0"/>
        </a:p>
      </dsp:txBody>
      <dsp:txXfrm>
        <a:off x="1880722" y="0"/>
        <a:ext cx="6899915" cy="2192084"/>
      </dsp:txXfrm>
    </dsp:sp>
    <dsp:sp modelId="{181E0664-A765-44B0-B3BF-8E8BB6B5BF2C}">
      <dsp:nvSpPr>
        <dsp:cNvPr id="0" name=""/>
        <dsp:cNvSpPr/>
      </dsp:nvSpPr>
      <dsp:spPr>
        <a:xfrm>
          <a:off x="29744" y="0"/>
          <a:ext cx="2056974" cy="19737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smtClean="0"/>
            <a:t>Suppliers  </a:t>
          </a:r>
          <a:r>
            <a:rPr lang="en-US" sz="2500" kern="1200" dirty="0" smtClean="0"/>
            <a:t>to </a:t>
          </a:r>
          <a:r>
            <a:rPr lang="en-US" sz="2500" b="1" kern="1200" dirty="0" smtClean="0"/>
            <a:t>Procurers </a:t>
          </a:r>
          <a:r>
            <a:rPr lang="en-US" sz="2500" kern="1200" dirty="0" smtClean="0"/>
            <a:t>perspective </a:t>
          </a:r>
          <a:r>
            <a:rPr lang="en-US" sz="2500" kern="1200" noProof="0" dirty="0" smtClean="0"/>
            <a:t>analysis</a:t>
          </a:r>
          <a:r>
            <a:rPr lang="en-US" sz="2500" kern="1200" dirty="0" smtClean="0"/>
            <a:t> </a:t>
          </a:r>
        </a:p>
      </dsp:txBody>
      <dsp:txXfrm>
        <a:off x="29744" y="0"/>
        <a:ext cx="2056974" cy="197378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B2240CE-E0DC-43EF-88F4-0B401BA1B489}" type="datetimeFigureOut">
              <a:rPr lang="es-ES" smtClean="0"/>
              <a:pPr/>
              <a:t>13/10/2016</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04813BE-82DD-4323-99DB-928B585073A6}"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FB07C8B-4085-4690-997E-C9B68B50A716}" type="datetimeFigureOut">
              <a:rPr lang="es-ES" smtClean="0"/>
              <a:pPr/>
              <a:t>13/10/2016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4A0861B-BB6D-489B-95A2-CE17496CC6F0}" type="slidenum">
              <a:rPr lang="es-ES" smtClean="0"/>
              <a:pPr/>
              <a:t>‹Nº›</a:t>
            </a:fld>
            <a:endParaRPr lang="es-ES"/>
          </a:p>
        </p:txBody>
      </p:sp>
    </p:spTree>
    <p:extLst>
      <p:ext uri="{BB962C8B-B14F-4D97-AF65-F5344CB8AC3E}">
        <p14:creationId xmlns="" xmlns:p14="http://schemas.microsoft.com/office/powerpoint/2010/main" val="4352364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763" y="5990866"/>
            <a:ext cx="9134475" cy="87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11"/>
          <p:cNvSpPr txBox="1">
            <a:spLocks noChangeArrowheads="1"/>
          </p:cNvSpPr>
          <p:nvPr userDrawn="1"/>
        </p:nvSpPr>
        <p:spPr bwMode="auto">
          <a:xfrm>
            <a:off x="721708" y="6634188"/>
            <a:ext cx="4426356" cy="20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7" tIns="45708" rIns="91417" bIns="45708">
            <a:spAutoFit/>
          </a:bodyPr>
          <a:lstStyle>
            <a:lvl1pPr eaLnBrk="0" hangingPunct="0">
              <a:defRPr sz="2400" b="1">
                <a:solidFill>
                  <a:schemeClr val="tx1"/>
                </a:solidFill>
                <a:latin typeface="Arial" pitchFamily="34" charset="0"/>
                <a:ea typeface="ＭＳ Ｐゴシック" charset="-128"/>
              </a:defRPr>
            </a:lvl1pPr>
            <a:lvl2pPr marL="742950" indent="-285750" eaLnBrk="0" hangingPunct="0">
              <a:defRPr sz="2400" b="1">
                <a:solidFill>
                  <a:schemeClr val="tx1"/>
                </a:solidFill>
                <a:latin typeface="Arial" pitchFamily="34" charset="0"/>
                <a:ea typeface="ＭＳ Ｐゴシック" charset="-128"/>
              </a:defRPr>
            </a:lvl2pPr>
            <a:lvl3pPr marL="1143000" indent="-228600" eaLnBrk="0" hangingPunct="0">
              <a:defRPr sz="2400" b="1">
                <a:solidFill>
                  <a:schemeClr val="tx1"/>
                </a:solidFill>
                <a:latin typeface="Arial" pitchFamily="34" charset="0"/>
                <a:ea typeface="ＭＳ Ｐゴシック" charset="-128"/>
              </a:defRPr>
            </a:lvl3pPr>
            <a:lvl4pPr marL="1600200" indent="-228600" eaLnBrk="0" hangingPunct="0">
              <a:defRPr sz="2400" b="1">
                <a:solidFill>
                  <a:schemeClr val="tx1"/>
                </a:solidFill>
                <a:latin typeface="Arial" pitchFamily="34" charset="0"/>
                <a:ea typeface="ＭＳ Ｐゴシック" charset="-128"/>
              </a:defRPr>
            </a:lvl4pPr>
            <a:lvl5pPr marL="2057400" indent="-228600" eaLnBrk="0" hangingPunct="0">
              <a:defRPr sz="2400" b="1">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charset="-128"/>
              </a:defRPr>
            </a:lvl9pPr>
          </a:lstStyle>
          <a:p>
            <a:pPr eaLnBrk="1" hangingPunct="1"/>
            <a:r>
              <a:rPr lang="en-US" sz="700" b="1" dirty="0" smtClean="0">
                <a:solidFill>
                  <a:schemeClr val="bg1"/>
                </a:solidFill>
                <a:latin typeface="Arial"/>
                <a:cs typeface="Arial"/>
              </a:rPr>
              <a:t>Project</a:t>
            </a:r>
            <a:r>
              <a:rPr lang="en-US" sz="700" b="1" baseline="0" dirty="0" smtClean="0">
                <a:solidFill>
                  <a:schemeClr val="bg1"/>
                </a:solidFill>
                <a:latin typeface="Arial"/>
                <a:cs typeface="Arial"/>
              </a:rPr>
              <a:t> funded by the European Commission under the H2020 programme. GA: 644461 </a:t>
            </a:r>
            <a:endParaRPr lang="en-US" sz="700" b="1" dirty="0">
              <a:solidFill>
                <a:schemeClr val="bg1"/>
              </a:solidFill>
              <a:latin typeface="Arial"/>
              <a:cs typeface="Arial"/>
            </a:endParaRPr>
          </a:p>
        </p:txBody>
      </p:sp>
      <p:pic>
        <p:nvPicPr>
          <p:cNvPr id="9" name="Picture 4" descr="PPT Intro 16-10.png"/>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rcRect b="40891"/>
          <a:stretch/>
        </p:blipFill>
        <p:spPr>
          <a:xfrm>
            <a:off x="13994" y="0"/>
            <a:ext cx="9134550" cy="3273151"/>
          </a:xfrm>
          <a:prstGeom prst="rect">
            <a:avLst/>
          </a:prstGeom>
        </p:spPr>
      </p:pic>
      <p:pic>
        <p:nvPicPr>
          <p:cNvPr id="1026" name="Picture 2" descr="C:\Users\u958acacio\Desktop\ppt health\Sin título.jpg"/>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420047" y="1286978"/>
            <a:ext cx="733284" cy="92278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6"/>
          <p:cNvSpPr txBox="1"/>
          <p:nvPr userDrawn="1"/>
        </p:nvSpPr>
        <p:spPr>
          <a:xfrm>
            <a:off x="971600" y="1959218"/>
            <a:ext cx="6243716" cy="677694"/>
          </a:xfrm>
          <a:prstGeom prst="rect">
            <a:avLst/>
          </a:prstGeom>
          <a:noFill/>
        </p:spPr>
        <p:txBody>
          <a:bodyPr wrap="square" lIns="61539" tIns="30770" rIns="61539" bIns="30770" rtlCol="0">
            <a:spAutoFit/>
          </a:bodyPr>
          <a:lstStyle/>
          <a:p>
            <a:r>
              <a:rPr lang="es-ES" sz="4000" b="1" dirty="0" smtClean="0">
                <a:solidFill>
                  <a:schemeClr val="bg1"/>
                </a:solidFill>
                <a:cs typeface="Arial"/>
              </a:rPr>
              <a:t>EPP eHealth</a:t>
            </a:r>
            <a:endParaRPr lang="es-ES" sz="4000" b="1" dirty="0">
              <a:solidFill>
                <a:schemeClr val="bg1"/>
              </a:solidFill>
              <a:cs typeface="Aria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Picture 22" descr="Brand PPT Content template5.png"/>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4763" y="5990866"/>
            <a:ext cx="9134475" cy="87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11"/>
          <p:cNvSpPr txBox="1">
            <a:spLocks noChangeArrowheads="1"/>
          </p:cNvSpPr>
          <p:nvPr userDrawn="1"/>
        </p:nvSpPr>
        <p:spPr bwMode="auto">
          <a:xfrm>
            <a:off x="721708" y="6634188"/>
            <a:ext cx="5074428" cy="20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7" tIns="45708" rIns="91417" bIns="45708">
            <a:spAutoFit/>
          </a:bodyPr>
          <a:lstStyle>
            <a:lvl1pPr eaLnBrk="0" hangingPunct="0">
              <a:defRPr sz="2400" b="1">
                <a:solidFill>
                  <a:schemeClr val="tx1"/>
                </a:solidFill>
                <a:latin typeface="Arial" pitchFamily="34" charset="0"/>
                <a:ea typeface="ＭＳ Ｐゴシック" charset="-128"/>
              </a:defRPr>
            </a:lvl1pPr>
            <a:lvl2pPr marL="742950" indent="-285750" eaLnBrk="0" hangingPunct="0">
              <a:defRPr sz="2400" b="1">
                <a:solidFill>
                  <a:schemeClr val="tx1"/>
                </a:solidFill>
                <a:latin typeface="Arial" pitchFamily="34" charset="0"/>
                <a:ea typeface="ＭＳ Ｐゴシック" charset="-128"/>
              </a:defRPr>
            </a:lvl2pPr>
            <a:lvl3pPr marL="1143000" indent="-228600" eaLnBrk="0" hangingPunct="0">
              <a:defRPr sz="2400" b="1">
                <a:solidFill>
                  <a:schemeClr val="tx1"/>
                </a:solidFill>
                <a:latin typeface="Arial" pitchFamily="34" charset="0"/>
                <a:ea typeface="ＭＳ Ｐゴシック" charset="-128"/>
              </a:defRPr>
            </a:lvl3pPr>
            <a:lvl4pPr marL="1600200" indent="-228600" eaLnBrk="0" hangingPunct="0">
              <a:defRPr sz="2400" b="1">
                <a:solidFill>
                  <a:schemeClr val="tx1"/>
                </a:solidFill>
                <a:latin typeface="Arial" pitchFamily="34" charset="0"/>
                <a:ea typeface="ＭＳ Ｐゴシック" charset="-128"/>
              </a:defRPr>
            </a:lvl4pPr>
            <a:lvl5pPr marL="2057400" indent="-228600" eaLnBrk="0" hangingPunct="0">
              <a:defRPr sz="2400" b="1">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charset="-128"/>
              </a:defRPr>
            </a:lvl9pPr>
          </a:lstStyle>
          <a:p>
            <a:pPr eaLnBrk="1" hangingPunct="1"/>
            <a:r>
              <a:rPr lang="en-US" sz="700" b="1" dirty="0" smtClean="0">
                <a:solidFill>
                  <a:schemeClr val="bg1"/>
                </a:solidFill>
                <a:latin typeface="Arial"/>
                <a:cs typeface="Arial"/>
              </a:rPr>
              <a:t>Project</a:t>
            </a:r>
            <a:r>
              <a:rPr lang="en-US" sz="700" b="1" baseline="0" dirty="0" smtClean="0">
                <a:solidFill>
                  <a:schemeClr val="bg1"/>
                </a:solidFill>
                <a:latin typeface="Arial"/>
                <a:cs typeface="Arial"/>
              </a:rPr>
              <a:t> funded by the European Commission  under the H2020 programme. GA: 644461</a:t>
            </a:r>
            <a:endParaRPr lang="en-US" sz="700" b="1" dirty="0">
              <a:solidFill>
                <a:schemeClr val="bg1"/>
              </a:solidFill>
              <a:latin typeface="Arial"/>
              <a:cs typeface="Arial"/>
            </a:endParaRPr>
          </a:p>
        </p:txBody>
      </p:sp>
      <p:sp>
        <p:nvSpPr>
          <p:cNvPr id="10" name="9 Rectángulo"/>
          <p:cNvSpPr/>
          <p:nvPr userDrawn="1"/>
        </p:nvSpPr>
        <p:spPr>
          <a:xfrm>
            <a:off x="6119883" y="0"/>
            <a:ext cx="3024117" cy="764704"/>
          </a:xfrm>
          <a:prstGeom prst="rect">
            <a:avLst/>
          </a:prstGeom>
          <a:solidFill>
            <a:srgbClr val="3B3B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n>
                <a:noFill/>
              </a:ln>
            </a:endParaRPr>
          </a:p>
        </p:txBody>
      </p:sp>
      <p:pic>
        <p:nvPicPr>
          <p:cNvPr id="2050" name="Picture 2" descr="C:\Users\u958acacio\Desktop\ppt health\LogoTextoEHealth.png"/>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6303490" y="123925"/>
            <a:ext cx="2520280" cy="51685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Título"/>
          <p:cNvSpPr>
            <a:spLocks noGrp="1"/>
          </p:cNvSpPr>
          <p:nvPr>
            <p:ph type="title"/>
          </p:nvPr>
        </p:nvSpPr>
        <p:spPr>
          <a:xfrm>
            <a:off x="721708" y="137319"/>
            <a:ext cx="5074428" cy="490066"/>
          </a:xfrm>
        </p:spPr>
        <p:txBody>
          <a:bodyPr>
            <a:noAutofit/>
          </a:bodyPr>
          <a:lstStyle>
            <a:lvl1pPr>
              <a:defRPr lang="es-ES" sz="2800" b="1" kern="1200" dirty="0">
                <a:solidFill>
                  <a:schemeClr val="bg1"/>
                </a:solidFill>
                <a:latin typeface="+mn-lt"/>
                <a:ea typeface="+mn-ea"/>
                <a:cs typeface="Arial"/>
              </a:defRPr>
            </a:lvl1pPr>
          </a:lstStyle>
          <a:p>
            <a:endParaRPr lang="es-ES" dirty="0"/>
          </a:p>
        </p:txBody>
      </p:sp>
      <p:sp>
        <p:nvSpPr>
          <p:cNvPr id="9" name="8 Marcador de texto"/>
          <p:cNvSpPr>
            <a:spLocks noGrp="1"/>
          </p:cNvSpPr>
          <p:nvPr>
            <p:ph type="body" sz="quarter" idx="10"/>
          </p:nvPr>
        </p:nvSpPr>
        <p:spPr>
          <a:xfrm>
            <a:off x="323850" y="908050"/>
            <a:ext cx="8499475" cy="5521325"/>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 xmlns:p14="http://schemas.microsoft.com/office/powerpoint/2010/main" val="19424706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564918" y="6657636"/>
            <a:ext cx="2235201" cy="23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789" tIns="47895" rIns="95789" bIns="47895">
            <a:spAutoFit/>
          </a:bodyPr>
          <a:lstStyle>
            <a:lvl1pPr eaLnBrk="0" hangingPunct="0">
              <a:defRPr sz="2400" b="1">
                <a:solidFill>
                  <a:schemeClr val="tx1"/>
                </a:solidFill>
                <a:latin typeface="Arial" pitchFamily="34" charset="0"/>
                <a:ea typeface="ＭＳ Ｐゴシック" charset="-128"/>
              </a:defRPr>
            </a:lvl1pPr>
            <a:lvl2pPr marL="742950" indent="-285750" eaLnBrk="0" hangingPunct="0">
              <a:defRPr sz="2400" b="1">
                <a:solidFill>
                  <a:schemeClr val="tx1"/>
                </a:solidFill>
                <a:latin typeface="Arial" pitchFamily="34" charset="0"/>
                <a:ea typeface="ＭＳ Ｐゴシック" charset="-128"/>
              </a:defRPr>
            </a:lvl2pPr>
            <a:lvl3pPr marL="1143000" indent="-228600" eaLnBrk="0" hangingPunct="0">
              <a:defRPr sz="2400" b="1">
                <a:solidFill>
                  <a:schemeClr val="tx1"/>
                </a:solidFill>
                <a:latin typeface="Arial" pitchFamily="34" charset="0"/>
                <a:ea typeface="ＭＳ Ｐゴシック" charset="-128"/>
              </a:defRPr>
            </a:lvl3pPr>
            <a:lvl4pPr marL="1600200" indent="-228600" eaLnBrk="0" hangingPunct="0">
              <a:defRPr sz="2400" b="1">
                <a:solidFill>
                  <a:schemeClr val="tx1"/>
                </a:solidFill>
                <a:latin typeface="Arial" pitchFamily="34" charset="0"/>
                <a:ea typeface="ＭＳ Ｐゴシック" charset="-128"/>
              </a:defRPr>
            </a:lvl4pPr>
            <a:lvl5pPr marL="2057400" indent="-228600" eaLnBrk="0" hangingPunct="0">
              <a:defRPr sz="2400" b="1">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charset="-128"/>
              </a:defRPr>
            </a:lvl9pPr>
          </a:lstStyle>
          <a:p>
            <a:pPr eaLnBrk="1" hangingPunct="1"/>
            <a:r>
              <a:rPr lang="en-US" sz="900" b="0" dirty="0">
                <a:solidFill>
                  <a:schemeClr val="bg1"/>
                </a:solidFill>
                <a:latin typeface="Calibri" pitchFamily="34" charset="0"/>
                <a:cs typeface="Calibri" pitchFamily="34" charset="0"/>
              </a:rPr>
              <a:t>©ALL RIGHTS RESERVED - Confidential</a:t>
            </a:r>
          </a:p>
        </p:txBody>
      </p:sp>
      <p:sp>
        <p:nvSpPr>
          <p:cNvPr id="7" name="Rectangle 16"/>
          <p:cNvSpPr txBox="1">
            <a:spLocks noChangeArrowheads="1"/>
          </p:cNvSpPr>
          <p:nvPr userDrawn="1"/>
        </p:nvSpPr>
        <p:spPr bwMode="auto">
          <a:xfrm>
            <a:off x="6416610" y="6635237"/>
            <a:ext cx="2241550" cy="269875"/>
          </a:xfrm>
          <a:prstGeom prst="rect">
            <a:avLst/>
          </a:prstGeom>
          <a:noFill/>
          <a:ln w="9525">
            <a:noFill/>
            <a:miter lim="800000"/>
            <a:headEnd/>
            <a:tailEnd/>
          </a:ln>
        </p:spPr>
        <p:txBody>
          <a:bodyPr lIns="95789" tIns="47895" rIns="95789" bIns="47895"/>
          <a:lstStyle/>
          <a:p>
            <a:pPr algn="r"/>
            <a:fld id="{1A90B114-118D-46FA-AB2F-4132AA06FDEE}" type="slidenum">
              <a:rPr lang="en-US" sz="1100">
                <a:solidFill>
                  <a:schemeClr val="bg1"/>
                </a:solidFill>
                <a:latin typeface="Arial" pitchFamily="34" charset="0"/>
                <a:cs typeface="Arial" pitchFamily="34" charset="0"/>
              </a:rPr>
              <a:pPr algn="r"/>
              <a:t>‹Nº›</a:t>
            </a:fld>
            <a:endParaRPr lang="en-US" sz="1100" dirty="0">
              <a:solidFill>
                <a:schemeClr val="bg1"/>
              </a:solidFill>
              <a:latin typeface="Arial" pitchFamily="34" charset="0"/>
              <a:cs typeface="Arial" pitchFamily="34" charset="0"/>
            </a:endParaRPr>
          </a:p>
        </p:txBody>
      </p:sp>
      <p:pic>
        <p:nvPicPr>
          <p:cNvPr id="9" name="Picture 6" descr="growth.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93930" y="0"/>
            <a:ext cx="10012429" cy="6858000"/>
          </a:xfrm>
          <a:prstGeom prst="rect">
            <a:avLst/>
          </a:prstGeom>
        </p:spPr>
      </p:pic>
      <p:pic>
        <p:nvPicPr>
          <p:cNvPr id="5" name="Picture 4" descr="BravoSolution_logo blk.png"/>
          <p:cNvPicPr>
            <a:picLocks noChangeAspect="1"/>
          </p:cNvPicPr>
          <p:nvPr userDrawn="1"/>
        </p:nvPicPr>
        <p:blipFill>
          <a:blip r:embed="rId3" cstate="print"/>
          <a:srcRect/>
          <a:stretch>
            <a:fillRect/>
          </a:stretch>
        </p:blipFill>
        <p:spPr bwMode="auto">
          <a:xfrm>
            <a:off x="3259138" y="2190750"/>
            <a:ext cx="3398837" cy="1184275"/>
          </a:xfrm>
          <a:prstGeom prst="rect">
            <a:avLst/>
          </a:prstGeom>
          <a:noFill/>
          <a:ln w="9525">
            <a:noFill/>
            <a:miter lim="800000"/>
            <a:headEnd/>
            <a:tailEnd/>
          </a:ln>
        </p:spPr>
      </p:pic>
      <p:sp>
        <p:nvSpPr>
          <p:cNvPr id="8" name="Text Box 12"/>
          <p:cNvSpPr txBox="1">
            <a:spLocks noChangeArrowheads="1"/>
          </p:cNvSpPr>
          <p:nvPr userDrawn="1"/>
        </p:nvSpPr>
        <p:spPr bwMode="auto">
          <a:xfrm>
            <a:off x="3214678" y="6182045"/>
            <a:ext cx="3117927" cy="461665"/>
          </a:xfrm>
          <a:prstGeom prst="rect">
            <a:avLst/>
          </a:prstGeom>
          <a:noFill/>
          <a:ln w="9525">
            <a:noFill/>
            <a:miter lim="800000"/>
            <a:headEnd/>
            <a:tailEnd/>
          </a:ln>
        </p:spPr>
        <p:txBody>
          <a:bodyPr wrap="square">
            <a:spAutoFit/>
          </a:bodyPr>
          <a:lstStyle/>
          <a:p>
            <a:pPr>
              <a:spcBef>
                <a:spcPct val="20000"/>
              </a:spcBef>
              <a:buClr>
                <a:srgbClr val="F7770D"/>
              </a:buClr>
              <a:buSzPct val="90000"/>
              <a:buFont typeface="Arial" pitchFamily="34" charset="0"/>
              <a:buNone/>
            </a:pPr>
            <a:r>
              <a:rPr lang="en-GB" sz="2400" b="1" dirty="0" smtClean="0">
                <a:solidFill>
                  <a:srgbClr val="FD7F05"/>
                </a:solidFill>
                <a:latin typeface="Calibri" pitchFamily="34" charset="0"/>
              </a:rPr>
              <a:t>www.bravosolution.es</a:t>
            </a:r>
            <a:endParaRPr lang="en-GB" sz="2400" b="1" dirty="0">
              <a:latin typeface="Calibri" pitchFamily="34" charset="0"/>
            </a:endParaRPr>
          </a:p>
        </p:txBody>
      </p:sp>
      <p:sp>
        <p:nvSpPr>
          <p:cNvPr id="10" name="Rectangle 3"/>
          <p:cNvSpPr txBox="1">
            <a:spLocks noChangeArrowheads="1"/>
          </p:cNvSpPr>
          <p:nvPr userDrawn="1"/>
        </p:nvSpPr>
        <p:spPr>
          <a:xfrm>
            <a:off x="1800078" y="5260998"/>
            <a:ext cx="2867025" cy="1382712"/>
          </a:xfrm>
          <a:prstGeom prst="rect">
            <a:avLst/>
          </a:prstGeom>
        </p:spPr>
        <p:txBody>
          <a:bodyPr vert="horz" lIns="91428" tIns="45714" rIns="91428" bIns="45714" rtlCol="0">
            <a:noAutofit/>
          </a:bodyPr>
          <a:lstStyle/>
          <a:p>
            <a:pPr marL="169842" marR="0" lvl="0" indent="-169842" algn="l" defTabSz="457143" rtl="0" eaLnBrk="1" fontAlgn="auto" latinLnBrk="0" hangingPunct="1">
              <a:lnSpc>
                <a:spcPct val="80000"/>
              </a:lnSpc>
              <a:spcBef>
                <a:spcPts val="0"/>
              </a:spcBef>
              <a:spcAft>
                <a:spcPts val="0"/>
              </a:spcAft>
              <a:buClrTx/>
              <a:buSzTx/>
              <a:buFont typeface="Arial" pitchFamily="34" charset="0"/>
              <a:buNone/>
              <a:tabLst/>
              <a:defRPr/>
            </a:pPr>
            <a:r>
              <a:rPr kumimoji="0" lang="es-ES" sz="1600" b="1" i="0" u="none" strike="noStrike" kern="1200" cap="none" spc="0" normalizeH="0" baseline="0" noProof="0" dirty="0" err="1" smtClean="0">
                <a:ln>
                  <a:noFill/>
                </a:ln>
                <a:solidFill>
                  <a:schemeClr val="tx1">
                    <a:lumMod val="85000"/>
                    <a:lumOff val="15000"/>
                  </a:schemeClr>
                </a:solidFill>
                <a:effectLst/>
                <a:uLnTx/>
                <a:uFillTx/>
                <a:latin typeface="Arial"/>
                <a:ea typeface="+mn-ea"/>
                <a:cs typeface="Arial"/>
              </a:rPr>
              <a:t>BravoSolution</a:t>
            </a:r>
            <a:r>
              <a:rPr kumimoji="0" lang="es-ES" sz="1600" b="1" i="0" u="none" strike="noStrike" kern="1200" cap="none" spc="0" normalizeH="0" baseline="0" noProof="0" dirty="0" smtClean="0">
                <a:ln>
                  <a:noFill/>
                </a:ln>
                <a:solidFill>
                  <a:schemeClr val="tx1">
                    <a:lumMod val="85000"/>
                    <a:lumOff val="15000"/>
                  </a:schemeClr>
                </a:solidFill>
                <a:effectLst/>
                <a:uLnTx/>
                <a:uFillTx/>
                <a:latin typeface="Arial"/>
                <a:ea typeface="+mn-ea"/>
                <a:cs typeface="Arial"/>
              </a:rPr>
              <a:t> España</a:t>
            </a:r>
          </a:p>
          <a:p>
            <a:pPr marL="169842" marR="0" lvl="0" indent="-169842" algn="l" defTabSz="457143" rtl="0" eaLnBrk="1" fontAlgn="auto" latinLnBrk="0" hangingPunct="1">
              <a:lnSpc>
                <a:spcPct val="80000"/>
              </a:lnSpc>
              <a:spcBef>
                <a:spcPts val="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Avda. </a:t>
            </a:r>
            <a:r>
              <a:rPr kumimoji="0" lang="es-ES" sz="1400" b="0" i="0" u="none" strike="noStrike" kern="1200" cap="none" spc="0" normalizeH="0" baseline="0" noProof="0" dirty="0" err="1" smtClean="0">
                <a:ln>
                  <a:noFill/>
                </a:ln>
                <a:solidFill>
                  <a:schemeClr val="tx1">
                    <a:lumMod val="75000"/>
                    <a:lumOff val="25000"/>
                  </a:schemeClr>
                </a:solidFill>
                <a:effectLst/>
                <a:uLnTx/>
                <a:uFillTx/>
                <a:latin typeface="Arial"/>
                <a:ea typeface="+mn-ea"/>
                <a:cs typeface="Arial"/>
              </a:rPr>
              <a:t>Manoteras</a:t>
            </a: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 42</a:t>
            </a:r>
          </a:p>
          <a:p>
            <a:pPr marL="169842" marR="0" lvl="0" indent="-169842" algn="l" defTabSz="457143" rtl="0" eaLnBrk="1" fontAlgn="auto" latinLnBrk="0" hangingPunct="1">
              <a:lnSpc>
                <a:spcPct val="80000"/>
              </a:lnSpc>
              <a:spcBef>
                <a:spcPts val="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Calle 3 Edificio </a:t>
            </a:r>
            <a:r>
              <a:rPr kumimoji="0" lang="es-ES" sz="1400" b="0" i="0" u="none" strike="noStrike" kern="1200" cap="none" spc="0" normalizeH="0" baseline="0" noProof="0" dirty="0" err="1" smtClean="0">
                <a:ln>
                  <a:noFill/>
                </a:ln>
                <a:solidFill>
                  <a:schemeClr val="tx1">
                    <a:lumMod val="75000"/>
                    <a:lumOff val="25000"/>
                  </a:schemeClr>
                </a:solidFill>
                <a:effectLst/>
                <a:uLnTx/>
                <a:uFillTx/>
                <a:latin typeface="Arial"/>
                <a:ea typeface="+mn-ea"/>
                <a:cs typeface="Arial"/>
              </a:rPr>
              <a:t>Esindus</a:t>
            </a: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 planta 1</a:t>
            </a:r>
          </a:p>
          <a:p>
            <a:pPr marL="169842" marR="0" lvl="0" indent="-169842" algn="l" defTabSz="457143" rtl="0" eaLnBrk="1" fontAlgn="auto" latinLnBrk="0" hangingPunct="1">
              <a:lnSpc>
                <a:spcPct val="80000"/>
              </a:lnSpc>
              <a:spcBef>
                <a:spcPts val="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28050 Madrid</a:t>
            </a:r>
          </a:p>
          <a:p>
            <a:pPr marL="169842" marR="0" lvl="0" indent="-169842" algn="l" defTabSz="457143" rtl="0" eaLnBrk="1" fontAlgn="auto" latinLnBrk="0" hangingPunct="1">
              <a:lnSpc>
                <a:spcPct val="80000"/>
              </a:lnSpc>
              <a:spcBef>
                <a:spcPts val="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lumMod val="75000"/>
                    <a:lumOff val="25000"/>
                  </a:schemeClr>
                </a:solidFill>
                <a:effectLst/>
                <a:uLnTx/>
                <a:uFillTx/>
                <a:latin typeface="Arial"/>
                <a:ea typeface="+mn-ea"/>
                <a:cs typeface="Arial"/>
              </a:rPr>
              <a:t>España</a:t>
            </a:r>
          </a:p>
        </p:txBody>
      </p:sp>
      <p:sp>
        <p:nvSpPr>
          <p:cNvPr id="11" name="Rectangle 4"/>
          <p:cNvSpPr>
            <a:spLocks noChangeArrowheads="1"/>
          </p:cNvSpPr>
          <p:nvPr userDrawn="1"/>
        </p:nvSpPr>
        <p:spPr bwMode="auto">
          <a:xfrm>
            <a:off x="4679497" y="5260998"/>
            <a:ext cx="3678717" cy="1331912"/>
          </a:xfrm>
          <a:prstGeom prst="rect">
            <a:avLst/>
          </a:prstGeom>
          <a:noFill/>
          <a:ln w="9525">
            <a:noFill/>
            <a:miter lim="800000"/>
            <a:headEnd/>
            <a:tailEnd/>
          </a:ln>
        </p:spPr>
        <p:txBody>
          <a:bodyPr/>
          <a:lstStyle/>
          <a:p>
            <a:pPr marL="185738" indent="-185738">
              <a:spcBef>
                <a:spcPct val="20000"/>
              </a:spcBef>
              <a:buClr>
                <a:srgbClr val="F7770D"/>
              </a:buClr>
              <a:buSzPct val="90000"/>
              <a:buFont typeface="Arial" pitchFamily="34" charset="0"/>
              <a:buNone/>
            </a:pPr>
            <a:r>
              <a:rPr lang="fr-FR" sz="1400" b="0" dirty="0">
                <a:solidFill>
                  <a:srgbClr val="FD7F05"/>
                </a:solidFill>
                <a:latin typeface="Calibri" pitchFamily="34" charset="0"/>
              </a:rPr>
              <a:t>Tel.</a:t>
            </a:r>
            <a:r>
              <a:rPr lang="fr-FR" sz="1400" b="0" dirty="0">
                <a:latin typeface="Calibri" pitchFamily="34" charset="0"/>
              </a:rPr>
              <a:t>	</a:t>
            </a:r>
            <a:r>
              <a:rPr lang="en-GB" sz="1400" b="0" dirty="0">
                <a:solidFill>
                  <a:schemeClr val="tx1">
                    <a:lumMod val="85000"/>
                    <a:lumOff val="15000"/>
                  </a:schemeClr>
                </a:solidFill>
                <a:latin typeface="Calibri" pitchFamily="34" charset="0"/>
              </a:rPr>
              <a:t>+34 91 </a:t>
            </a:r>
            <a:r>
              <a:rPr lang="en-GB" sz="1400" b="0" dirty="0" smtClean="0">
                <a:solidFill>
                  <a:schemeClr val="tx1">
                    <a:lumMod val="85000"/>
                    <a:lumOff val="15000"/>
                  </a:schemeClr>
                </a:solidFill>
                <a:latin typeface="Calibri" pitchFamily="34" charset="0"/>
              </a:rPr>
              <a:t>787 02 00 </a:t>
            </a:r>
          </a:p>
          <a:p>
            <a:pPr marL="185738" indent="-185738">
              <a:spcBef>
                <a:spcPct val="20000"/>
              </a:spcBef>
              <a:buClr>
                <a:srgbClr val="F7770D"/>
              </a:buClr>
              <a:buSzPct val="90000"/>
              <a:buFont typeface="Arial" pitchFamily="34" charset="0"/>
              <a:buNone/>
            </a:pPr>
            <a:r>
              <a:rPr lang="fr-FR" sz="1400" b="0" dirty="0" smtClean="0">
                <a:solidFill>
                  <a:srgbClr val="FD7F05"/>
                </a:solidFill>
                <a:latin typeface="Calibri" pitchFamily="34" charset="0"/>
              </a:rPr>
              <a:t>Fax</a:t>
            </a:r>
            <a:r>
              <a:rPr lang="fr-FR" sz="1400" b="0" dirty="0">
                <a:latin typeface="Calibri" pitchFamily="34" charset="0"/>
              </a:rPr>
              <a:t>	</a:t>
            </a:r>
            <a:r>
              <a:rPr lang="en-GB" sz="1400" b="0" dirty="0">
                <a:latin typeface="Calibri" pitchFamily="34" charset="0"/>
              </a:rPr>
              <a:t>+34 </a:t>
            </a:r>
            <a:r>
              <a:rPr lang="en-GB" sz="1400" b="0" dirty="0" smtClean="0">
                <a:latin typeface="Calibri" pitchFamily="34" charset="0"/>
              </a:rPr>
              <a:t>91 787 02 01</a:t>
            </a:r>
            <a:endParaRPr lang="en-GB" sz="1400" b="0" dirty="0">
              <a:latin typeface="Calibri" pitchFamily="34" charset="0"/>
            </a:endParaRPr>
          </a:p>
          <a:p>
            <a:pPr marL="185738" indent="-185738">
              <a:spcBef>
                <a:spcPct val="20000"/>
              </a:spcBef>
              <a:buClr>
                <a:srgbClr val="F7770D"/>
              </a:buClr>
              <a:buSzPct val="90000"/>
              <a:buFont typeface="Arial" pitchFamily="34" charset="0"/>
              <a:buNone/>
            </a:pPr>
            <a:r>
              <a:rPr lang="en-GB" sz="1400" b="0" dirty="0">
                <a:solidFill>
                  <a:srgbClr val="FD7F05"/>
                </a:solidFill>
                <a:latin typeface="Calibri" pitchFamily="34" charset="0"/>
              </a:rPr>
              <a:t>Email</a:t>
            </a:r>
            <a:r>
              <a:rPr lang="en-GB" sz="1400" b="0" dirty="0">
                <a:latin typeface="Calibri" pitchFamily="34" charset="0"/>
              </a:rPr>
              <a:t>	</a:t>
            </a:r>
            <a:r>
              <a:rPr lang="en-GB" sz="1400" b="0" dirty="0">
                <a:solidFill>
                  <a:schemeClr val="tx1">
                    <a:lumMod val="85000"/>
                    <a:lumOff val="15000"/>
                  </a:schemeClr>
                </a:solidFill>
                <a:latin typeface="Calibri" pitchFamily="34" charset="0"/>
              </a:rPr>
              <a:t>atencion.cliente@bravosolution.es</a:t>
            </a:r>
            <a:br>
              <a:rPr lang="en-GB" sz="1400" b="0" dirty="0">
                <a:solidFill>
                  <a:schemeClr val="tx1">
                    <a:lumMod val="85000"/>
                    <a:lumOff val="15000"/>
                  </a:schemeClr>
                </a:solidFill>
                <a:latin typeface="Calibri" pitchFamily="34" charset="0"/>
              </a:rPr>
            </a:br>
            <a:endParaRPr lang="en-GB" sz="1400" b="0" dirty="0">
              <a:solidFill>
                <a:schemeClr val="tx1">
                  <a:lumMod val="85000"/>
                  <a:lumOff val="15000"/>
                </a:schemeClr>
              </a:solidFill>
              <a:latin typeface="Calibri" pitchFamily="34" charset="0"/>
            </a:endParaRPr>
          </a:p>
        </p:txBody>
      </p:sp>
      <p:sp>
        <p:nvSpPr>
          <p:cNvPr id="12" name="Line 10"/>
          <p:cNvSpPr>
            <a:spLocks noChangeShapeType="1"/>
          </p:cNvSpPr>
          <p:nvPr userDrawn="1"/>
        </p:nvSpPr>
        <p:spPr bwMode="auto">
          <a:xfrm>
            <a:off x="4608059" y="5072074"/>
            <a:ext cx="0" cy="1168400"/>
          </a:xfrm>
          <a:prstGeom prst="line">
            <a:avLst/>
          </a:prstGeom>
          <a:noFill/>
          <a:ln w="9525">
            <a:solidFill>
              <a:schemeClr val="tx1"/>
            </a:solidFill>
            <a:round/>
            <a:headEnd/>
            <a:tailEnd/>
          </a:ln>
        </p:spPr>
        <p:txBody>
          <a:bodyPr/>
          <a:lstStyle/>
          <a:p>
            <a:endParaRPr lang="es-ES"/>
          </a:p>
        </p:txBody>
      </p:sp>
    </p:spTree>
    <p:extLst>
      <p:ext uri="{BB962C8B-B14F-4D97-AF65-F5344CB8AC3E}">
        <p14:creationId xmlns="" xmlns:p14="http://schemas.microsoft.com/office/powerpoint/2010/main" val="31744617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07C8B-4085-4690-997E-C9B68B50A716}" type="datetimeFigureOut">
              <a:rPr lang="es-ES" smtClean="0"/>
              <a:pPr/>
              <a:t>13/10/2016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0861B-BB6D-489B-95A2-CE17496CC6F0}" type="slidenum">
              <a:rPr lang="es-ES" smtClean="0"/>
              <a:pPr/>
              <a:t>‹Nº›</a:t>
            </a:fld>
            <a:endParaRPr lang="es-ES"/>
          </a:p>
        </p:txBody>
      </p:sp>
    </p:spTree>
    <p:extLst>
      <p:ext uri="{BB962C8B-B14F-4D97-AF65-F5344CB8AC3E}">
        <p14:creationId xmlns="" xmlns:p14="http://schemas.microsoft.com/office/powerpoint/2010/main" val="781330675"/>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60" r:id="rId3"/>
    <p:sldLayoutId id="2147483675"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www.innovationithospitals.com/"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422" y="1655087"/>
            <a:ext cx="9364863" cy="280831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6 Título"/>
          <p:cNvSpPr txBox="1">
            <a:spLocks/>
          </p:cNvSpPr>
          <p:nvPr/>
        </p:nvSpPr>
        <p:spPr>
          <a:xfrm>
            <a:off x="611560" y="4941168"/>
            <a:ext cx="7799692" cy="845286"/>
          </a:xfrm>
          <a:prstGeom prst="rect">
            <a:avLst/>
          </a:prstGeom>
        </p:spPr>
        <p:txBody>
          <a:bodyPr vert="horz" lIns="91440" tIns="45720" rIns="91440" bIns="45720" rtlCol="0" anchor="ctr">
            <a:noAutofit/>
          </a:bodyPr>
          <a:lstStyle/>
          <a:p>
            <a:pPr>
              <a:defRPr/>
            </a:pPr>
            <a:r>
              <a:rPr lang="en-US" sz="2200" b="1" i="1" dirty="0" smtClean="0"/>
              <a:t>EPP-eHealth Project / Parallel Session PM-19</a:t>
            </a:r>
            <a:endParaRPr lang="en-US" sz="2200" dirty="0" smtClean="0"/>
          </a:p>
          <a:p>
            <a:pPr>
              <a:defRPr/>
            </a:pPr>
            <a:endParaRPr lang="en-US" sz="1600" dirty="0" smtClean="0"/>
          </a:p>
          <a:p>
            <a:pPr>
              <a:defRPr/>
            </a:pPr>
            <a:r>
              <a:rPr lang="en-US" sz="1600" dirty="0" smtClean="0"/>
              <a:t>EAFIP MAJOR EVENT, Athens 19</a:t>
            </a:r>
            <a:r>
              <a:rPr lang="en-US" sz="1600" baseline="30000" dirty="0" smtClean="0"/>
              <a:t>th</a:t>
            </a:r>
            <a:r>
              <a:rPr lang="en-US" sz="1600" dirty="0" smtClean="0"/>
              <a:t> October 2016</a:t>
            </a:r>
          </a:p>
          <a:p>
            <a:pPr>
              <a:defRPr/>
            </a:pPr>
            <a:r>
              <a:rPr lang="en-US" sz="1600" dirty="0" smtClean="0"/>
              <a:t>Laura Sánchez </a:t>
            </a:r>
          </a:p>
          <a:p>
            <a:pPr>
              <a:defRPr/>
            </a:pPr>
            <a:r>
              <a:rPr lang="en-US" sz="1600" dirty="0" smtClean="0"/>
              <a:t>BravoSolution</a:t>
            </a:r>
          </a:p>
          <a:p>
            <a:pPr marL="0" marR="0" lvl="0" indent="0" defTabSz="914400" rtl="0" eaLnBrk="1" fontAlgn="auto" latinLnBrk="0" hangingPunct="1">
              <a:lnSpc>
                <a:spcPct val="100000"/>
              </a:lnSpc>
              <a:spcBef>
                <a:spcPct val="0"/>
              </a:spcBef>
              <a:spcAft>
                <a:spcPts val="0"/>
              </a:spcAft>
              <a:buClrTx/>
              <a:buSzTx/>
              <a:buFontTx/>
              <a:buNone/>
              <a:tabLst/>
              <a:defRPr/>
            </a:pPr>
            <a:r>
              <a:rPr lang="en-US" sz="2600" b="1" dirty="0" smtClean="0">
                <a:latin typeface="+mj-lt"/>
                <a:ea typeface="+mj-ea"/>
                <a:cs typeface="+mj-cs"/>
              </a:rPr>
              <a:t> </a:t>
            </a:r>
            <a:endParaRPr kumimoji="0" lang="en-US" sz="2600" b="1" i="0" u="none" strike="noStrike" kern="1200" cap="none" spc="0" normalizeH="0" baseline="0" dirty="0">
              <a:ln>
                <a:noFill/>
              </a:ln>
              <a:effectLst/>
              <a:uLnTx/>
              <a:uFillTx/>
              <a:latin typeface="+mj-lt"/>
              <a:ea typeface="+mj-ea"/>
              <a:cs typeface="+mj-cs"/>
            </a:endParaRPr>
          </a:p>
        </p:txBody>
      </p:sp>
      <p:cxnSp>
        <p:nvCxnSpPr>
          <p:cNvPr id="6" name="5 Conector recto"/>
          <p:cNvCxnSpPr/>
          <p:nvPr/>
        </p:nvCxnSpPr>
        <p:spPr>
          <a:xfrm>
            <a:off x="827583" y="4959226"/>
            <a:ext cx="6480720"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11 Título"/>
          <p:cNvSpPr txBox="1">
            <a:spLocks/>
          </p:cNvSpPr>
          <p:nvPr/>
        </p:nvSpPr>
        <p:spPr>
          <a:xfrm>
            <a:off x="827583" y="154804"/>
            <a:ext cx="4934424" cy="5378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sz="1600" b="1" dirty="0">
              <a:solidFill>
                <a:schemeClr val="bg1"/>
              </a:solidFill>
            </a:endParaRPr>
          </a:p>
        </p:txBody>
      </p:sp>
    </p:spTree>
    <p:extLst>
      <p:ext uri="{BB962C8B-B14F-4D97-AF65-F5344CB8AC3E}">
        <p14:creationId xmlns="" xmlns:p14="http://schemas.microsoft.com/office/powerpoint/2010/main" val="2014696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721708" y="137319"/>
            <a:ext cx="5074428" cy="490066"/>
          </a:xfrm>
        </p:spPr>
        <p:txBody>
          <a:bodyPr/>
          <a:lstStyle/>
          <a:p>
            <a:pPr algn="just"/>
            <a:r>
              <a:rPr lang="en-US" sz="2300" dirty="0" smtClean="0"/>
              <a:t>PPI Training</a:t>
            </a:r>
            <a:endParaRPr lang="en-US" sz="2300" dirty="0"/>
          </a:p>
        </p:txBody>
      </p:sp>
      <p:pic>
        <p:nvPicPr>
          <p:cNvPr id="17" name="Picture 3" descr="C:\Users\u958duran\Desktop\Diseños logo EPP\Diseños\Logo Completo\Turquesa.png"/>
          <p:cNvPicPr>
            <a:picLocks noChangeAspect="1" noChangeArrowheads="1"/>
          </p:cNvPicPr>
          <p:nvPr/>
        </p:nvPicPr>
        <p:blipFill>
          <a:blip r:embed="rId2" cstate="print"/>
          <a:srcRect l="19345"/>
          <a:stretch>
            <a:fillRect/>
          </a:stretch>
        </p:blipFill>
        <p:spPr bwMode="auto">
          <a:xfrm>
            <a:off x="647373" y="809969"/>
            <a:ext cx="2977308" cy="757033"/>
          </a:xfrm>
          <a:prstGeom prst="rect">
            <a:avLst/>
          </a:prstGeom>
          <a:noFill/>
        </p:spPr>
      </p:pic>
      <p:sp>
        <p:nvSpPr>
          <p:cNvPr id="19" name="18 CuadroTexto"/>
          <p:cNvSpPr txBox="1"/>
          <p:nvPr/>
        </p:nvSpPr>
        <p:spPr>
          <a:xfrm>
            <a:off x="5345739" y="967629"/>
            <a:ext cx="2603860" cy="954107"/>
          </a:xfrm>
          <a:prstGeom prst="rect">
            <a:avLst/>
          </a:prstGeom>
          <a:noFill/>
        </p:spPr>
        <p:txBody>
          <a:bodyPr wrap="square" rtlCol="0">
            <a:spAutoFit/>
          </a:bodyPr>
          <a:lstStyle/>
          <a:p>
            <a:pPr algn="just"/>
            <a:r>
              <a:rPr lang="es-ES" sz="2800" b="1" dirty="0" smtClean="0">
                <a:solidFill>
                  <a:prstClr val="black"/>
                </a:solidFill>
              </a:rPr>
              <a:t>Methodology </a:t>
            </a:r>
          </a:p>
          <a:p>
            <a:pPr algn="just"/>
            <a:endParaRPr lang="es-ES" sz="2800" b="1" dirty="0" smtClean="0">
              <a:solidFill>
                <a:prstClr val="black"/>
              </a:solidFill>
            </a:endParaRPr>
          </a:p>
        </p:txBody>
      </p:sp>
      <p:graphicFrame>
        <p:nvGraphicFramePr>
          <p:cNvPr id="20" name="19 Diagrama"/>
          <p:cNvGraphicFramePr/>
          <p:nvPr>
            <p:extLst>
              <p:ext uri="{D42A27DB-BD31-4B8C-83A1-F6EECF244321}">
                <p14:modId xmlns:p14="http://schemas.microsoft.com/office/powerpoint/2010/main" xmlns="" val="346883892"/>
              </p:ext>
            </p:extLst>
          </p:nvPr>
        </p:nvGraphicFramePr>
        <p:xfrm>
          <a:off x="488937" y="1420608"/>
          <a:ext cx="8187519" cy="164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7" descr="C:\Users\Patri\Downloads\IMG_2120.JPG"/>
          <p:cNvPicPr>
            <a:picLocks noChangeAspect="1" noChangeArrowheads="1"/>
          </p:cNvPicPr>
          <p:nvPr/>
        </p:nvPicPr>
        <p:blipFill>
          <a:blip r:embed="rId8" cstate="print"/>
          <a:srcRect/>
          <a:stretch>
            <a:fillRect/>
          </a:stretch>
        </p:blipFill>
        <p:spPr bwMode="auto">
          <a:xfrm>
            <a:off x="3707904" y="2924944"/>
            <a:ext cx="4905612" cy="2753275"/>
          </a:xfrm>
          <a:prstGeom prst="rect">
            <a:avLst/>
          </a:prstGeom>
          <a:noFill/>
        </p:spPr>
      </p:pic>
      <p:pic>
        <p:nvPicPr>
          <p:cNvPr id="22" name="Picture 2" descr="C:\Users\u958pmartinez\AppData\Local\Microsoft\Windows\Temporary Internet Files\Content.Outlook\YV04I5HN\20160113_101946_resized.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1560" y="2924944"/>
            <a:ext cx="2048614" cy="2731485"/>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22 CuadroTexto"/>
          <p:cNvSpPr txBox="1"/>
          <p:nvPr/>
        </p:nvSpPr>
        <p:spPr>
          <a:xfrm>
            <a:off x="539552" y="5694347"/>
            <a:ext cx="2214623" cy="830997"/>
          </a:xfrm>
          <a:prstGeom prst="rect">
            <a:avLst/>
          </a:prstGeom>
          <a:noFill/>
        </p:spPr>
        <p:txBody>
          <a:bodyPr wrap="square" rtlCol="0">
            <a:spAutoFit/>
          </a:bodyPr>
          <a:lstStyle/>
          <a:p>
            <a:pPr algn="just"/>
            <a:r>
              <a:rPr lang="en-US" sz="1200" i="1" dirty="0" smtClean="0">
                <a:solidFill>
                  <a:prstClr val="black"/>
                </a:solidFill>
              </a:rPr>
              <a:t>Learning visit to Erasmus Medical Hospital (Rotterdam)</a:t>
            </a:r>
          </a:p>
          <a:p>
            <a:pPr algn="just"/>
            <a:r>
              <a:rPr lang="en-US" sz="1200" i="1" dirty="0" smtClean="0">
                <a:solidFill>
                  <a:prstClr val="black"/>
                </a:solidFill>
              </a:rPr>
              <a:t>Bed washing robot – PPI Netherland project</a:t>
            </a:r>
          </a:p>
        </p:txBody>
      </p:sp>
      <p:sp>
        <p:nvSpPr>
          <p:cNvPr id="9" name="8 CuadroTexto"/>
          <p:cNvSpPr txBox="1"/>
          <p:nvPr/>
        </p:nvSpPr>
        <p:spPr>
          <a:xfrm>
            <a:off x="3643306" y="5715016"/>
            <a:ext cx="5072098" cy="276999"/>
          </a:xfrm>
          <a:prstGeom prst="rect">
            <a:avLst/>
          </a:prstGeom>
          <a:noFill/>
        </p:spPr>
        <p:txBody>
          <a:bodyPr wrap="square" rtlCol="0">
            <a:spAutoFit/>
          </a:bodyPr>
          <a:lstStyle/>
          <a:p>
            <a:pPr algn="just"/>
            <a:r>
              <a:rPr lang="en-US" sz="1200" i="1" dirty="0" smtClean="0">
                <a:solidFill>
                  <a:prstClr val="black"/>
                </a:solidFill>
              </a:rPr>
              <a:t>PPI Stakeholder Workshop co-</a:t>
            </a:r>
            <a:r>
              <a:rPr lang="en-US" sz="1200" i="1" dirty="0" err="1" smtClean="0">
                <a:solidFill>
                  <a:prstClr val="black"/>
                </a:solidFill>
              </a:rPr>
              <a:t>organised</a:t>
            </a:r>
            <a:r>
              <a:rPr lang="en-US" sz="1200" i="1" dirty="0" smtClean="0">
                <a:solidFill>
                  <a:prstClr val="black"/>
                </a:solidFill>
              </a:rPr>
              <a:t> with the EU in Brussels, May 2016</a:t>
            </a: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721708" y="137319"/>
            <a:ext cx="5074428" cy="490066"/>
          </a:xfrm>
        </p:spPr>
        <p:txBody>
          <a:bodyPr/>
          <a:lstStyle/>
          <a:p>
            <a:pPr algn="just"/>
            <a:r>
              <a:rPr lang="en-US" dirty="0" smtClean="0"/>
              <a:t>Indentification of unmet needs</a:t>
            </a:r>
            <a:endParaRPr lang="en-US" dirty="0"/>
          </a:p>
        </p:txBody>
      </p:sp>
      <p:pic>
        <p:nvPicPr>
          <p:cNvPr id="11" name="10 Imagen"/>
          <p:cNvPicPr/>
          <p:nvPr/>
        </p:nvPicPr>
        <p:blipFill>
          <a:blip r:embed="rId2" cstate="print"/>
          <a:srcRect l="53480" t="31862" r="9913" b="15776"/>
          <a:stretch>
            <a:fillRect/>
          </a:stretch>
        </p:blipFill>
        <p:spPr bwMode="auto">
          <a:xfrm>
            <a:off x="971600" y="980728"/>
            <a:ext cx="7243738" cy="4735428"/>
          </a:xfrm>
          <a:prstGeom prst="rect">
            <a:avLst/>
          </a:prstGeom>
          <a:noFill/>
          <a:ln w="9525">
            <a:noFill/>
            <a:miter lim="800000"/>
            <a:headEnd/>
            <a:tailEnd/>
          </a:ln>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cstate="print"/>
          <a:srcRect l="63315" t="11009" r="19048" b="27064"/>
          <a:stretch>
            <a:fillRect/>
          </a:stretch>
        </p:blipFill>
        <p:spPr bwMode="auto">
          <a:xfrm>
            <a:off x="5508104" y="908720"/>
            <a:ext cx="2736304" cy="4104456"/>
          </a:xfrm>
          <a:prstGeom prst="rect">
            <a:avLst/>
          </a:prstGeom>
          <a:noFill/>
          <a:ln w="6350">
            <a:solidFill>
              <a:schemeClr val="tx1"/>
            </a:solidFill>
            <a:miter lim="800000"/>
            <a:headEnd/>
            <a:tailEnd/>
          </a:ln>
        </p:spPr>
      </p:pic>
      <p:sp>
        <p:nvSpPr>
          <p:cNvPr id="6" name="1 Título"/>
          <p:cNvSpPr>
            <a:spLocks noGrp="1"/>
          </p:cNvSpPr>
          <p:nvPr>
            <p:ph type="title"/>
          </p:nvPr>
        </p:nvSpPr>
        <p:spPr>
          <a:xfrm>
            <a:off x="721708" y="137319"/>
            <a:ext cx="5074428" cy="490066"/>
          </a:xfrm>
        </p:spPr>
        <p:txBody>
          <a:bodyPr/>
          <a:lstStyle/>
          <a:p>
            <a:pPr algn="just"/>
            <a:r>
              <a:rPr lang="en-US" dirty="0" smtClean="0"/>
              <a:t>Indentification of unmet needs</a:t>
            </a:r>
            <a:endParaRPr lang="en-US" dirty="0"/>
          </a:p>
        </p:txBody>
      </p:sp>
      <p:pic>
        <p:nvPicPr>
          <p:cNvPr id="8" name="7 Imagen"/>
          <p:cNvPicPr/>
          <p:nvPr/>
        </p:nvPicPr>
        <p:blipFill>
          <a:blip r:embed="rId3" cstate="print"/>
          <a:srcRect l="49206" t="22936" r="12698" b="16055"/>
          <a:stretch>
            <a:fillRect/>
          </a:stretch>
        </p:blipFill>
        <p:spPr bwMode="auto">
          <a:xfrm>
            <a:off x="3779912" y="3645024"/>
            <a:ext cx="5040560" cy="2952328"/>
          </a:xfrm>
          <a:prstGeom prst="rect">
            <a:avLst/>
          </a:prstGeom>
          <a:noFill/>
          <a:ln w="9525">
            <a:noFill/>
            <a:miter lim="800000"/>
            <a:headEnd/>
            <a:tailEnd/>
          </a:ln>
        </p:spPr>
      </p:pic>
      <p:sp>
        <p:nvSpPr>
          <p:cNvPr id="5" name="4 Rectángulo"/>
          <p:cNvSpPr/>
          <p:nvPr/>
        </p:nvSpPr>
        <p:spPr>
          <a:xfrm>
            <a:off x="611560" y="980728"/>
            <a:ext cx="4104456" cy="3754874"/>
          </a:xfrm>
          <a:prstGeom prst="rect">
            <a:avLst/>
          </a:prstGeom>
        </p:spPr>
        <p:txBody>
          <a:bodyPr wrap="square">
            <a:spAutoFit/>
          </a:bodyPr>
          <a:lstStyle/>
          <a:p>
            <a:pPr algn="just"/>
            <a:r>
              <a:rPr lang="en-US" sz="1700" b="1" dirty="0" smtClean="0"/>
              <a:t>Synthesis Report</a:t>
            </a:r>
            <a:r>
              <a:rPr lang="en-US" sz="1700" dirty="0" smtClean="0"/>
              <a:t>: The synthesis report highlights common areas of unmet needs identified in the healthcare sector which eHealth (ICT) technologies could support and/or address.  </a:t>
            </a:r>
            <a:endParaRPr lang="en-US" sz="1700" dirty="0" smtClean="0"/>
          </a:p>
          <a:p>
            <a:pPr algn="just"/>
            <a:endParaRPr lang="en-US" sz="1700" dirty="0" smtClean="0"/>
          </a:p>
          <a:p>
            <a:pPr algn="just"/>
            <a:r>
              <a:rPr lang="en-US" sz="1700" dirty="0" smtClean="0"/>
              <a:t>This </a:t>
            </a:r>
            <a:r>
              <a:rPr lang="en-US" sz="1700" dirty="0" smtClean="0"/>
              <a:t>is based on previous project </a:t>
            </a:r>
            <a:r>
              <a:rPr lang="en-US" sz="1700" b="1" dirty="0" smtClean="0"/>
              <a:t>experience (EcoQUIP), desk research </a:t>
            </a:r>
            <a:r>
              <a:rPr lang="en-US" sz="1700" dirty="0" smtClean="0"/>
              <a:t>and analysis from </a:t>
            </a:r>
            <a:r>
              <a:rPr lang="en-US" sz="1700" b="1" dirty="0" smtClean="0"/>
              <a:t>qualitative research undertaken </a:t>
            </a:r>
            <a:r>
              <a:rPr lang="en-US" sz="1700" dirty="0" smtClean="0"/>
              <a:t>during the project and outcomes from the </a:t>
            </a:r>
            <a:r>
              <a:rPr lang="en-US" sz="1700" b="1" dirty="0" smtClean="0"/>
              <a:t>Synthesis Workshop</a:t>
            </a:r>
            <a:r>
              <a:rPr lang="en-US" sz="1700" dirty="0" smtClean="0"/>
              <a:t>. This is therefore a summary of unmet needs that can be translated into procurement requirements and communicated to the supply chain</a:t>
            </a:r>
            <a:endParaRPr lang="es-ES" sz="1700"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Unmet Need</a:t>
            </a:r>
            <a:endParaRPr lang="en-US" sz="2400" dirty="0"/>
          </a:p>
        </p:txBody>
      </p:sp>
      <p:sp>
        <p:nvSpPr>
          <p:cNvPr id="4" name="Text Placeholder 2"/>
          <p:cNvSpPr txBox="1">
            <a:spLocks/>
          </p:cNvSpPr>
          <p:nvPr/>
        </p:nvSpPr>
        <p:spPr>
          <a:xfrm>
            <a:off x="683568" y="2924944"/>
            <a:ext cx="7920880" cy="3024336"/>
          </a:xfrm>
          <a:prstGeom prst="rect">
            <a:avLst/>
          </a:prstGeom>
        </p:spPr>
        <p:txBody>
          <a:bodyPr vert="horz" lIns="91440" tIns="45720" rIns="91440" bIns="45720" numCol="1" spcCol="360000" rtlCol="0">
            <a:noAutofit/>
          </a:bodyPr>
          <a:lstStyle/>
          <a:p>
            <a:pPr marL="177800" marR="0" lvl="0" indent="-177800" algn="just" defTabSz="914400" rtl="0" eaLnBrk="1" fontAlgn="auto" latinLnBrk="0" hangingPunct="1">
              <a:lnSpc>
                <a:spcPct val="100000"/>
              </a:lnSpc>
              <a:spcBef>
                <a:spcPct val="20000"/>
              </a:spcBef>
              <a:spcAft>
                <a:spcPts val="0"/>
              </a:spcAft>
              <a:buClrTx/>
              <a:buSzTx/>
              <a:tabLst/>
              <a:defRPr/>
            </a:pPr>
            <a:r>
              <a:rPr lang="en-GB" sz="2200" dirty="0" smtClean="0"/>
              <a:t>How to </a:t>
            </a:r>
            <a:r>
              <a:rPr lang="en-GB" sz="2200" b="1" dirty="0" smtClean="0"/>
              <a:t>identify an unmet need</a:t>
            </a:r>
            <a:r>
              <a:rPr lang="en-GB" sz="2200" dirty="0" smtClean="0"/>
              <a:t>...</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dirty="0" smtClean="0"/>
              <a:t>What is the </a:t>
            </a:r>
            <a:r>
              <a:rPr lang="en-GB" sz="2200" b="1" dirty="0" smtClean="0"/>
              <a:t>current situation?</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u="none" strike="noStrike" kern="1200" cap="none" spc="0" normalizeH="0" dirty="0" smtClean="0">
                <a:ln>
                  <a:noFill/>
                </a:ln>
                <a:effectLst/>
                <a:uLnTx/>
                <a:uFillTx/>
                <a:latin typeface="+mn-lt"/>
                <a:ea typeface="+mn-ea"/>
                <a:cs typeface="+mn-cs"/>
              </a:rPr>
              <a:t>How would we like it to be </a:t>
            </a:r>
            <a:r>
              <a:rPr kumimoji="0" lang="en-GB" sz="2200" b="1" u="none" strike="noStrike" kern="1200" cap="none" spc="0" normalizeH="0" dirty="0" smtClean="0">
                <a:ln>
                  <a:noFill/>
                </a:ln>
                <a:effectLst/>
                <a:uLnTx/>
                <a:uFillTx/>
                <a:latin typeface="+mn-lt"/>
                <a:ea typeface="+mn-ea"/>
                <a:cs typeface="+mn-cs"/>
              </a:rPr>
              <a:t>different?</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dirty="0" smtClean="0"/>
              <a:t>What are the </a:t>
            </a:r>
            <a:r>
              <a:rPr lang="en-GB" sz="2200" b="1" dirty="0" smtClean="0"/>
              <a:t>outcomes</a:t>
            </a:r>
            <a:r>
              <a:rPr lang="en-GB" sz="2200" dirty="0" smtClean="0"/>
              <a:t> that we need?</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u="none" strike="noStrike" kern="1200" cap="none" spc="0" normalizeH="0" dirty="0" smtClean="0">
                <a:ln>
                  <a:noFill/>
                </a:ln>
                <a:effectLst/>
                <a:uLnTx/>
                <a:uFillTx/>
                <a:latin typeface="+mn-lt"/>
                <a:ea typeface="+mn-ea"/>
                <a:cs typeface="+mn-cs"/>
              </a:rPr>
              <a:t>Would we </a:t>
            </a:r>
            <a:r>
              <a:rPr kumimoji="0" lang="en-GB" sz="2200" b="1" u="none" strike="noStrike" kern="1200" cap="none" spc="0" normalizeH="0" dirty="0" smtClean="0">
                <a:ln>
                  <a:noFill/>
                </a:ln>
                <a:effectLst/>
                <a:uLnTx/>
                <a:uFillTx/>
                <a:latin typeface="+mn-lt"/>
                <a:ea typeface="+mn-ea"/>
                <a:cs typeface="+mn-cs"/>
              </a:rPr>
              <a:t>buy</a:t>
            </a:r>
            <a:r>
              <a:rPr kumimoji="0" lang="en-GB" sz="2200" b="0" u="none" strike="noStrike" kern="1200" cap="none" spc="0" normalizeH="0" dirty="0" smtClean="0">
                <a:ln>
                  <a:noFill/>
                </a:ln>
                <a:effectLst/>
                <a:uLnTx/>
                <a:uFillTx/>
                <a:latin typeface="+mn-lt"/>
                <a:ea typeface="+mn-ea"/>
                <a:cs typeface="+mn-cs"/>
              </a:rPr>
              <a:t> a product or service if it delivered these outcomes </a:t>
            </a:r>
            <a:r>
              <a:rPr lang="en-GB" sz="2200" dirty="0" smtClean="0"/>
              <a:t>(in a cost effective way)?</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u="none" strike="noStrike" kern="1200" cap="none" spc="0" normalizeH="0" dirty="0" smtClean="0">
                <a:ln>
                  <a:noFill/>
                </a:ln>
                <a:effectLst/>
                <a:uLnTx/>
                <a:uFillTx/>
                <a:latin typeface="+mn-lt"/>
                <a:ea typeface="+mn-ea"/>
                <a:cs typeface="+mn-cs"/>
              </a:rPr>
              <a:t>Do </a:t>
            </a:r>
            <a:r>
              <a:rPr kumimoji="0" lang="en-GB" sz="2200" b="1" u="none" strike="noStrike" kern="1200" cap="none" spc="0" normalizeH="0" dirty="0" smtClean="0">
                <a:ln>
                  <a:noFill/>
                </a:ln>
                <a:effectLst/>
                <a:uLnTx/>
                <a:uFillTx/>
                <a:latin typeface="+mn-lt"/>
                <a:ea typeface="+mn-ea"/>
                <a:cs typeface="+mn-cs"/>
              </a:rPr>
              <a:t>other healthcare </a:t>
            </a:r>
            <a:r>
              <a:rPr kumimoji="0" lang="en-GB" sz="2200" b="0" u="none" strike="noStrike" kern="1200" cap="none" spc="0" normalizeH="0" dirty="0" smtClean="0">
                <a:ln>
                  <a:noFill/>
                </a:ln>
                <a:effectLst/>
                <a:uLnTx/>
                <a:uFillTx/>
                <a:latin typeface="+mn-lt"/>
                <a:ea typeface="+mn-ea"/>
                <a:cs typeface="+mn-cs"/>
              </a:rPr>
              <a:t>providers share this need?</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dirty="0" smtClean="0"/>
              <a:t>Can we present a </a:t>
            </a:r>
            <a:r>
              <a:rPr lang="en-GB" sz="2200" b="1" dirty="0" smtClean="0"/>
              <a:t>credible demand </a:t>
            </a:r>
            <a:r>
              <a:rPr lang="en-GB" sz="2200" dirty="0" smtClean="0"/>
              <a:t>to the market?</a:t>
            </a:r>
            <a:endParaRPr kumimoji="0" lang="en-GB" sz="22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1"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
        <p:nvSpPr>
          <p:cNvPr id="7" name="6 CuadroTexto"/>
          <p:cNvSpPr txBox="1"/>
          <p:nvPr/>
        </p:nvSpPr>
        <p:spPr>
          <a:xfrm>
            <a:off x="683568" y="1124744"/>
            <a:ext cx="7992888"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en-US" sz="2400" dirty="0" smtClean="0"/>
              <a:t>An unmet need is a </a:t>
            </a:r>
            <a:r>
              <a:rPr lang="en-US" sz="2400" b="1" dirty="0" smtClean="0"/>
              <a:t>problem, bottleneck or desire </a:t>
            </a:r>
            <a:r>
              <a:rPr lang="en-US" sz="2400" dirty="0" smtClean="0"/>
              <a:t>of </a:t>
            </a:r>
            <a:r>
              <a:rPr lang="en-US" sz="2400" b="1" u="sng" dirty="0" smtClean="0"/>
              <a:t>functionality</a:t>
            </a:r>
            <a:r>
              <a:rPr lang="en-US" sz="2400" dirty="0" smtClean="0"/>
              <a:t> with </a:t>
            </a:r>
            <a:r>
              <a:rPr lang="en-US" sz="2400" b="1" u="sng" dirty="0" smtClean="0"/>
              <a:t>no current good solution in the market </a:t>
            </a:r>
            <a:r>
              <a:rPr lang="en-US" sz="2400" dirty="0" smtClean="0"/>
              <a:t>or at an affordable price. It is a market gap that could be exploited to start a profitable business around it. </a:t>
            </a:r>
            <a:endParaRPr lang="en-US" sz="2400"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pPr algn="just"/>
            <a:r>
              <a:rPr lang="en-US" smtClean="0"/>
              <a:t>Identifying unmet needs</a:t>
            </a:r>
            <a:endParaRPr lang="en-US"/>
          </a:p>
        </p:txBody>
      </p:sp>
      <p:graphicFrame>
        <p:nvGraphicFramePr>
          <p:cNvPr id="10" name="9 Diagrama"/>
          <p:cNvGraphicFramePr/>
          <p:nvPr>
            <p:extLst>
              <p:ext uri="{D42A27DB-BD31-4B8C-83A1-F6EECF244321}">
                <p14:modId xmlns:p14="http://schemas.microsoft.com/office/powerpoint/2010/main" xmlns="" val="3326853848"/>
              </p:ext>
            </p:extLst>
          </p:nvPr>
        </p:nvGraphicFramePr>
        <p:xfrm>
          <a:off x="322420" y="1124745"/>
          <a:ext cx="896448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p:cNvPicPr>
            <a:picLocks noChangeAspect="1" noChangeArrowheads="1"/>
          </p:cNvPicPr>
          <p:nvPr/>
        </p:nvPicPr>
        <p:blipFill>
          <a:blip r:embed="rId7" cstate="print"/>
          <a:srcRect/>
          <a:stretch>
            <a:fillRect/>
          </a:stretch>
        </p:blipFill>
        <p:spPr bwMode="auto">
          <a:xfrm>
            <a:off x="3643306" y="2857496"/>
            <a:ext cx="4087205" cy="3677823"/>
          </a:xfrm>
          <a:prstGeom prst="rect">
            <a:avLst/>
          </a:prstGeom>
          <a:noFill/>
          <a:ln w="9525">
            <a:noFill/>
            <a:miter lim="800000"/>
            <a:headEnd/>
            <a:tailEnd/>
          </a:ln>
        </p:spPr>
      </p:pic>
      <p:sp>
        <p:nvSpPr>
          <p:cNvPr id="12" name="11 Flecha a la derecha con bandas"/>
          <p:cNvSpPr/>
          <p:nvPr/>
        </p:nvSpPr>
        <p:spPr>
          <a:xfrm>
            <a:off x="448584" y="3786190"/>
            <a:ext cx="3837664" cy="243288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bg1"/>
                </a:solidFill>
              </a:rPr>
              <a:t>EPP-eHealth Suppliers Survey OPEN!</a:t>
            </a:r>
          </a:p>
        </p:txBody>
      </p:sp>
    </p:spTree>
    <p:extLst>
      <p:ext uri="{BB962C8B-B14F-4D97-AF65-F5344CB8AC3E}">
        <p14:creationId xmlns="" xmlns:p14="http://schemas.microsoft.com/office/powerpoint/2010/main" val="1196563421"/>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Survey Statistics</a:t>
            </a:r>
            <a:endParaRPr lang="en-US" sz="2400" dirty="0"/>
          </a:p>
        </p:txBody>
      </p:sp>
      <p:sp>
        <p:nvSpPr>
          <p:cNvPr id="7" name="6 CuadroTexto"/>
          <p:cNvSpPr txBox="1"/>
          <p:nvPr/>
        </p:nvSpPr>
        <p:spPr>
          <a:xfrm>
            <a:off x="928662" y="1214422"/>
            <a:ext cx="7572428" cy="3693319"/>
          </a:xfrm>
          <a:prstGeom prst="rect">
            <a:avLst/>
          </a:prstGeom>
          <a:noFill/>
        </p:spPr>
        <p:txBody>
          <a:bodyPr wrap="square" rtlCol="0">
            <a:spAutoFit/>
          </a:bodyPr>
          <a:lstStyle/>
          <a:p>
            <a:pPr algn="just">
              <a:buFont typeface="Arial" pitchFamily="34" charset="0"/>
              <a:buChar char="•"/>
            </a:pPr>
            <a:r>
              <a:rPr lang="en-US" sz="2600" dirty="0" smtClean="0"/>
              <a:t> Over </a:t>
            </a:r>
            <a:r>
              <a:rPr lang="en-US" sz="2600" b="1" dirty="0" smtClean="0"/>
              <a:t>+200 surveys </a:t>
            </a:r>
            <a:r>
              <a:rPr lang="en-US" sz="2600" dirty="0" smtClean="0"/>
              <a:t>collected healthcare procurers approach</a:t>
            </a:r>
          </a:p>
          <a:p>
            <a:pPr algn="just">
              <a:buFont typeface="Arial" pitchFamily="34" charset="0"/>
              <a:buChar char="•"/>
            </a:pPr>
            <a:r>
              <a:rPr lang="en-US" sz="2600" dirty="0" smtClean="0"/>
              <a:t> Launched </a:t>
            </a:r>
            <a:r>
              <a:rPr lang="en-US" sz="2600" b="1" dirty="0" smtClean="0"/>
              <a:t>online survey suppliers perspective</a:t>
            </a:r>
            <a:r>
              <a:rPr lang="en-US" sz="2600" dirty="0" smtClean="0"/>
              <a:t>. Open until the 29</a:t>
            </a:r>
            <a:r>
              <a:rPr lang="en-US" sz="2600" baseline="30000" dirty="0" smtClean="0"/>
              <a:t>th</a:t>
            </a:r>
            <a:r>
              <a:rPr lang="en-US" sz="2600" dirty="0" smtClean="0"/>
              <a:t> of October</a:t>
            </a:r>
          </a:p>
          <a:p>
            <a:pPr algn="just">
              <a:buFont typeface="Arial" pitchFamily="34" charset="0"/>
              <a:buChar char="•"/>
            </a:pPr>
            <a:r>
              <a:rPr lang="en-US" sz="2600" dirty="0" smtClean="0"/>
              <a:t> Survey available in </a:t>
            </a:r>
            <a:r>
              <a:rPr lang="en-US" sz="2600" b="1" dirty="0" smtClean="0"/>
              <a:t>English, Polish, Danish </a:t>
            </a:r>
            <a:r>
              <a:rPr lang="en-US" sz="2600" dirty="0" smtClean="0"/>
              <a:t>and </a:t>
            </a:r>
            <a:r>
              <a:rPr lang="en-US" sz="2600" b="1" dirty="0" smtClean="0"/>
              <a:t>Spanish</a:t>
            </a:r>
          </a:p>
          <a:p>
            <a:pPr algn="just">
              <a:buFont typeface="Arial" pitchFamily="34" charset="0"/>
              <a:buChar char="•"/>
            </a:pPr>
            <a:r>
              <a:rPr lang="en-US" sz="2600" dirty="0" smtClean="0"/>
              <a:t> </a:t>
            </a:r>
            <a:r>
              <a:rPr lang="en-US" sz="2600" b="1" dirty="0" smtClean="0"/>
              <a:t>Online</a:t>
            </a:r>
            <a:r>
              <a:rPr lang="en-US" sz="2600" dirty="0" smtClean="0"/>
              <a:t> questionnaire </a:t>
            </a:r>
          </a:p>
          <a:p>
            <a:pPr algn="just">
              <a:buFont typeface="Arial" pitchFamily="34" charset="0"/>
              <a:buChar char="•"/>
            </a:pPr>
            <a:r>
              <a:rPr lang="en-US" sz="2600" dirty="0" smtClean="0"/>
              <a:t> Computer assisted </a:t>
            </a:r>
            <a:r>
              <a:rPr lang="en-US" sz="2600" b="1" dirty="0" smtClean="0"/>
              <a:t>telephone interviews</a:t>
            </a:r>
          </a:p>
          <a:p>
            <a:pPr algn="just">
              <a:buFont typeface="Arial" pitchFamily="34" charset="0"/>
              <a:buChar char="•"/>
            </a:pPr>
            <a:r>
              <a:rPr lang="en-US" sz="2600" dirty="0" smtClean="0"/>
              <a:t> Data collection on workshops and conferences  </a:t>
            </a: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Survey outcomes: healthcare perspective</a:t>
            </a:r>
            <a:endParaRPr lang="en-US" sz="2400" dirty="0"/>
          </a:p>
        </p:txBody>
      </p:sp>
      <p:pic>
        <p:nvPicPr>
          <p:cNvPr id="6" name="5 Imagen"/>
          <p:cNvPicPr/>
          <p:nvPr/>
        </p:nvPicPr>
        <p:blipFill>
          <a:blip r:embed="rId2" cstate="print"/>
          <a:srcRect l="53290" t="44784" r="7661" b="15522"/>
          <a:stretch>
            <a:fillRect/>
          </a:stretch>
        </p:blipFill>
        <p:spPr bwMode="auto">
          <a:xfrm>
            <a:off x="571472" y="1500174"/>
            <a:ext cx="8072494" cy="4000528"/>
          </a:xfrm>
          <a:prstGeom prst="rect">
            <a:avLst/>
          </a:prstGeom>
          <a:noFill/>
          <a:ln w="9525">
            <a:noFill/>
            <a:miter lim="800000"/>
            <a:headEnd/>
            <a:tailEnd/>
          </a:ln>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eHealth areas of intervention – Solving through ICTs</a:t>
            </a:r>
            <a:endParaRPr lang="en-US" sz="2400" dirty="0">
              <a:solidFill>
                <a:srgbClr val="FF0000"/>
              </a:solidFill>
            </a:endParaRPr>
          </a:p>
        </p:txBody>
      </p:sp>
      <p:pic>
        <p:nvPicPr>
          <p:cNvPr id="4" name="3 Imagen"/>
          <p:cNvPicPr/>
          <p:nvPr/>
        </p:nvPicPr>
        <p:blipFill>
          <a:blip r:embed="rId2" cstate="print"/>
          <a:srcRect l="53285" t="44530" r="7759" b="24427"/>
          <a:stretch>
            <a:fillRect/>
          </a:stretch>
        </p:blipFill>
        <p:spPr bwMode="auto">
          <a:xfrm>
            <a:off x="857224" y="1785926"/>
            <a:ext cx="7715304" cy="3000396"/>
          </a:xfrm>
          <a:prstGeom prst="rect">
            <a:avLst/>
          </a:prstGeom>
          <a:noFill/>
          <a:ln w="9525">
            <a:noFill/>
            <a:miter lim="800000"/>
            <a:headEnd/>
            <a:tailEnd/>
          </a:ln>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r>
              <a:rPr lang="en-US" sz="2400" dirty="0" smtClean="0"/>
              <a:t>Primary eHealth areas of intervention</a:t>
            </a:r>
            <a:endParaRPr lang="en-US" sz="2400" dirty="0">
              <a:solidFill>
                <a:srgbClr val="FF0000"/>
              </a:solidFill>
            </a:endParaRPr>
          </a:p>
        </p:txBody>
      </p:sp>
      <p:sp>
        <p:nvSpPr>
          <p:cNvPr id="4" name="Text Placeholder 2"/>
          <p:cNvSpPr txBox="1">
            <a:spLocks/>
          </p:cNvSpPr>
          <p:nvPr/>
        </p:nvSpPr>
        <p:spPr>
          <a:xfrm>
            <a:off x="723086" y="1123604"/>
            <a:ext cx="7920880" cy="5020040"/>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GB" sz="2400" b="1" u="none" strike="noStrike" kern="1200" cap="none" spc="0" normalizeH="0" baseline="0" noProof="0" dirty="0" smtClean="0">
                <a:ln>
                  <a:noFill/>
                </a:ln>
                <a:effectLst/>
                <a:uLnTx/>
                <a:uFillTx/>
                <a:latin typeface="+mn-lt"/>
                <a:ea typeface="+mn-ea"/>
                <a:cs typeface="+mn-cs"/>
              </a:rPr>
              <a:t>Ageing</a:t>
            </a:r>
            <a:r>
              <a:rPr kumimoji="0" lang="en-GB" sz="2400" b="1" u="none" strike="noStrike" kern="1200" cap="none" spc="0" normalizeH="0" noProof="0" dirty="0" smtClean="0">
                <a:ln>
                  <a:noFill/>
                </a:ln>
                <a:effectLst/>
                <a:uLnTx/>
                <a:uFillTx/>
                <a:latin typeface="+mn-lt"/>
                <a:ea typeface="+mn-ea"/>
                <a:cs typeface="+mn-cs"/>
              </a:rPr>
              <a:t> population</a:t>
            </a:r>
          </a:p>
          <a:p>
            <a:pPr marL="914400" lvl="1" indent="-457200" algn="just">
              <a:spcBef>
                <a:spcPct val="20000"/>
              </a:spcBef>
              <a:buFont typeface="Wingdings" pitchFamily="2" charset="2"/>
              <a:buChar char="§"/>
              <a:defRPr/>
            </a:pPr>
            <a:r>
              <a:rPr lang="en-GB" sz="2000" dirty="0" smtClean="0"/>
              <a:t>One of the greatest </a:t>
            </a:r>
            <a:r>
              <a:rPr lang="en-GB" sz="2000" b="1" dirty="0" smtClean="0"/>
              <a:t>social and economic challenges </a:t>
            </a:r>
            <a:r>
              <a:rPr lang="en-GB" sz="2000" dirty="0" smtClean="0"/>
              <a:t>of the 21</a:t>
            </a:r>
            <a:r>
              <a:rPr lang="en-GB" sz="2000" baseline="30000" dirty="0" smtClean="0"/>
              <a:t>st</a:t>
            </a:r>
            <a:r>
              <a:rPr lang="en-GB" sz="2000" dirty="0" smtClean="0"/>
              <a:t> century and it will affect all EU countries (economy, social security, labour and healthcare systems).</a:t>
            </a:r>
          </a:p>
          <a:p>
            <a:pPr marL="914400" lvl="1" indent="-457200" algn="just">
              <a:spcBef>
                <a:spcPct val="20000"/>
              </a:spcBef>
              <a:buFont typeface="Wingdings" pitchFamily="2" charset="2"/>
              <a:buChar char="§"/>
              <a:defRPr/>
            </a:pPr>
            <a:r>
              <a:rPr kumimoji="0" lang="en-GB" sz="2000" b="0" u="none" strike="noStrike" kern="1200" cap="none" spc="0" normalizeH="0" noProof="0" dirty="0" smtClean="0">
                <a:ln>
                  <a:noFill/>
                </a:ln>
                <a:effectLst/>
                <a:uLnTx/>
                <a:uFillTx/>
                <a:latin typeface="+mn-lt"/>
                <a:ea typeface="+mn-ea"/>
                <a:cs typeface="+mn-cs"/>
              </a:rPr>
              <a:t>Healthcare systems across Europe must be able to </a:t>
            </a:r>
            <a:r>
              <a:rPr kumimoji="0" lang="en-GB" sz="2000" b="1" u="none" strike="noStrike" kern="1200" cap="none" spc="0" normalizeH="0" noProof="0" dirty="0" smtClean="0">
                <a:ln>
                  <a:noFill/>
                </a:ln>
                <a:effectLst/>
                <a:uLnTx/>
                <a:uFillTx/>
                <a:latin typeface="+mn-lt"/>
                <a:ea typeface="+mn-ea"/>
                <a:cs typeface="+mn-cs"/>
              </a:rPr>
              <a:t>adapt in order to continue providing adequate levels of care </a:t>
            </a:r>
            <a:r>
              <a:rPr kumimoji="0" lang="en-GB" sz="2000" b="0" u="none" strike="noStrike" kern="1200" cap="none" spc="0" normalizeH="0" noProof="0" dirty="0" smtClean="0">
                <a:ln>
                  <a:noFill/>
                </a:ln>
                <a:effectLst/>
                <a:uLnTx/>
                <a:uFillTx/>
                <a:latin typeface="+mn-lt"/>
                <a:ea typeface="+mn-ea"/>
                <a:cs typeface="+mn-cs"/>
              </a:rPr>
              <a:t>whilst remaining </a:t>
            </a:r>
            <a:r>
              <a:rPr kumimoji="0" lang="en-GB" sz="2000" b="1" u="none" strike="noStrike" kern="1200" cap="none" spc="0" normalizeH="0" noProof="0" dirty="0" smtClean="0">
                <a:ln>
                  <a:noFill/>
                </a:ln>
                <a:effectLst/>
                <a:uLnTx/>
                <a:uFillTx/>
                <a:latin typeface="+mn-lt"/>
                <a:ea typeface="+mn-ea"/>
                <a:cs typeface="+mn-cs"/>
              </a:rPr>
              <a:t>financially sustainable.</a:t>
            </a:r>
          </a:p>
          <a:p>
            <a:pPr marL="457200" lvl="0" indent="-457200" algn="just">
              <a:spcBef>
                <a:spcPct val="20000"/>
              </a:spcBef>
              <a:buFont typeface="Wingdings" pitchFamily="2" charset="2"/>
              <a:buChar char="§"/>
              <a:defRPr/>
            </a:pPr>
            <a:r>
              <a:rPr lang="en-GB" sz="2400" b="1" dirty="0" smtClean="0"/>
              <a:t>Diagnosis decision-making</a:t>
            </a:r>
          </a:p>
          <a:p>
            <a:pPr marL="914400" lvl="1" indent="-457200" algn="just">
              <a:spcBef>
                <a:spcPct val="20000"/>
              </a:spcBef>
              <a:buFont typeface="Wingdings" pitchFamily="2" charset="2"/>
              <a:buChar char="§"/>
              <a:defRPr/>
            </a:pPr>
            <a:r>
              <a:rPr lang="en-GB" sz="2000" dirty="0" smtClean="0"/>
              <a:t>Particularly in relation to </a:t>
            </a:r>
            <a:r>
              <a:rPr lang="en-GB" sz="2000" b="1" dirty="0" smtClean="0"/>
              <a:t>cancer diagnoses</a:t>
            </a:r>
            <a:r>
              <a:rPr lang="en-GB" sz="2000" dirty="0" smtClean="0"/>
              <a:t>, but believed that timeframe solutions should be applied to other diagnoses.</a:t>
            </a:r>
          </a:p>
          <a:p>
            <a:pPr marL="914400" lvl="1" indent="-457200" algn="just">
              <a:spcBef>
                <a:spcPct val="20000"/>
              </a:spcBef>
              <a:buFont typeface="Wingdings" pitchFamily="2" charset="2"/>
              <a:buChar char="§"/>
              <a:defRPr/>
            </a:pPr>
            <a:r>
              <a:rPr lang="en-GB" sz="2000" b="1" dirty="0" smtClean="0"/>
              <a:t>Recognised at a policy level </a:t>
            </a:r>
            <a:r>
              <a:rPr lang="en-GB" sz="2000" dirty="0" smtClean="0"/>
              <a:t>e.g.: the UK Government have set cancer waiting time targets.</a:t>
            </a:r>
          </a:p>
          <a:p>
            <a:pPr marL="914400" lvl="1" indent="-457200" algn="just">
              <a:spcBef>
                <a:spcPct val="20000"/>
              </a:spcBef>
              <a:buFont typeface="Wingdings" pitchFamily="2" charset="2"/>
              <a:buChar char="§"/>
              <a:defRPr/>
            </a:pPr>
            <a:r>
              <a:rPr lang="en-GB" sz="2000" dirty="0" smtClean="0"/>
              <a:t>Need for a solution is further evidenced with the anticipated </a:t>
            </a:r>
            <a:r>
              <a:rPr lang="en-GB" sz="2000" b="1" dirty="0" smtClean="0"/>
              <a:t>increase in the number of cancer patients.</a:t>
            </a:r>
          </a:p>
          <a:p>
            <a:pPr marL="914400" lvl="1" indent="-457200" algn="just">
              <a:spcBef>
                <a:spcPct val="20000"/>
              </a:spcBef>
              <a:buFont typeface="Wingdings" pitchFamily="2" charset="2"/>
              <a:buChar char="§"/>
              <a:defRPr/>
            </a:pPr>
            <a:endParaRPr kumimoji="0" lang="en-GB" sz="2000" b="0" u="none" strike="noStrike" kern="1200" cap="none" spc="0" normalizeH="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Primary eHealth areas of intervention</a:t>
            </a:r>
            <a:endParaRPr lang="en-US" sz="2400" dirty="0">
              <a:solidFill>
                <a:srgbClr val="FF0000"/>
              </a:solidFill>
            </a:endParaRPr>
          </a:p>
        </p:txBody>
      </p:sp>
      <p:sp>
        <p:nvSpPr>
          <p:cNvPr id="4" name="Text Placeholder 2"/>
          <p:cNvSpPr txBox="1">
            <a:spLocks/>
          </p:cNvSpPr>
          <p:nvPr/>
        </p:nvSpPr>
        <p:spPr>
          <a:xfrm>
            <a:off x="683568" y="857232"/>
            <a:ext cx="7920880" cy="5544616"/>
          </a:xfrm>
          <a:prstGeom prst="rect">
            <a:avLst/>
          </a:prstGeom>
        </p:spPr>
        <p:txBody>
          <a:bodyPr vert="horz" lIns="91440" tIns="45720" rIns="91440" bIns="45720" numCol="1" spcCol="360000" rtlCol="0">
            <a:noAutofit/>
          </a:bodyPr>
          <a:lstStyle/>
          <a:p>
            <a:pPr marL="457200" lvl="0" indent="-457200" algn="just">
              <a:spcBef>
                <a:spcPct val="20000"/>
              </a:spcBef>
              <a:buFont typeface="Wingdings" pitchFamily="2" charset="2"/>
              <a:buChar char="§"/>
              <a:defRPr/>
            </a:pPr>
            <a:r>
              <a:rPr lang="en-GB" sz="2400" b="1" dirty="0" smtClean="0"/>
              <a:t>Chronic disease management</a:t>
            </a:r>
          </a:p>
          <a:p>
            <a:pPr marL="914400" lvl="1" indent="-457200" algn="just">
              <a:spcBef>
                <a:spcPct val="20000"/>
              </a:spcBef>
              <a:buFont typeface="Wingdings" pitchFamily="2" charset="2"/>
              <a:buChar char="§"/>
              <a:defRPr/>
            </a:pPr>
            <a:r>
              <a:rPr lang="en-GB" sz="2000" b="1" dirty="0" smtClean="0"/>
              <a:t>Leading cause of mortality </a:t>
            </a:r>
            <a:r>
              <a:rPr lang="en-GB" sz="2000" dirty="0" smtClean="0"/>
              <a:t>in Europe.</a:t>
            </a:r>
          </a:p>
          <a:p>
            <a:pPr marL="914400" lvl="1" indent="-457200" algn="just">
              <a:spcBef>
                <a:spcPct val="20000"/>
              </a:spcBef>
              <a:buFont typeface="Wingdings" pitchFamily="2" charset="2"/>
              <a:buChar char="§"/>
              <a:defRPr/>
            </a:pPr>
            <a:r>
              <a:rPr lang="en-GB" sz="2000" b="1" dirty="0" smtClean="0"/>
              <a:t>Enhance functional status, </a:t>
            </a:r>
            <a:r>
              <a:rPr lang="en-GB" sz="2000" dirty="0" smtClean="0"/>
              <a:t>minimise distressing symptoms, prolong life and enhance the quality of life.</a:t>
            </a:r>
          </a:p>
          <a:p>
            <a:pPr marL="914400" lvl="1" indent="-457200" algn="just">
              <a:spcBef>
                <a:spcPct val="20000"/>
              </a:spcBef>
              <a:buFont typeface="Wingdings" pitchFamily="2" charset="2"/>
              <a:buChar char="§"/>
              <a:defRPr/>
            </a:pPr>
            <a:r>
              <a:rPr lang="en-GB" sz="2000" dirty="0" smtClean="0"/>
              <a:t>Need for management solutions to tackle this </a:t>
            </a:r>
            <a:r>
              <a:rPr lang="en-GB" sz="2000" b="1" dirty="0" smtClean="0"/>
              <a:t>increasingly common challenge.</a:t>
            </a:r>
          </a:p>
          <a:p>
            <a:pPr marL="457200" lvl="0" indent="-457200" algn="just">
              <a:spcBef>
                <a:spcPct val="20000"/>
              </a:spcBef>
              <a:buFont typeface="Wingdings" pitchFamily="2" charset="2"/>
              <a:buChar char="§"/>
              <a:defRPr/>
            </a:pPr>
            <a:r>
              <a:rPr lang="en-GB" sz="2400" b="1" dirty="0" smtClean="0"/>
              <a:t>Patient self-management</a:t>
            </a:r>
          </a:p>
          <a:p>
            <a:pPr marL="914400" lvl="1" indent="-457200" algn="just">
              <a:spcBef>
                <a:spcPct val="20000"/>
              </a:spcBef>
              <a:buFont typeface="Wingdings" pitchFamily="2" charset="2"/>
              <a:buChar char="§"/>
              <a:defRPr/>
            </a:pPr>
            <a:r>
              <a:rPr lang="en-GB" sz="2000" dirty="0" smtClean="0"/>
              <a:t>Giving patients with long-term conditions the </a:t>
            </a:r>
            <a:r>
              <a:rPr lang="en-GB" sz="2000" b="1" dirty="0" smtClean="0"/>
              <a:t>tools, skills and support they need to improve their own wellbeing and health</a:t>
            </a:r>
            <a:r>
              <a:rPr lang="en-GB" sz="2000" dirty="0" smtClean="0"/>
              <a:t>.</a:t>
            </a:r>
          </a:p>
          <a:p>
            <a:pPr marL="914400" lvl="1" indent="-457200" algn="just">
              <a:spcBef>
                <a:spcPct val="20000"/>
              </a:spcBef>
              <a:buFont typeface="Wingdings" pitchFamily="2" charset="2"/>
              <a:buChar char="§"/>
              <a:defRPr/>
            </a:pPr>
            <a:r>
              <a:rPr lang="en-GB" sz="2000" dirty="0" smtClean="0"/>
              <a:t>The </a:t>
            </a:r>
            <a:r>
              <a:rPr lang="en-GB" sz="2000" b="1" dirty="0" smtClean="0"/>
              <a:t>rising number of patients with long-term illness</a:t>
            </a:r>
          </a:p>
          <a:p>
            <a:pPr marL="457200" lvl="0" indent="-457200" algn="just">
              <a:spcBef>
                <a:spcPct val="20000"/>
              </a:spcBef>
              <a:buFont typeface="Wingdings" pitchFamily="2" charset="2"/>
              <a:buChar char="§"/>
              <a:defRPr/>
            </a:pPr>
            <a:r>
              <a:rPr lang="en-GB" sz="2400" b="1" dirty="0" smtClean="0"/>
              <a:t>Skills shortage</a:t>
            </a:r>
          </a:p>
          <a:p>
            <a:pPr marL="914400" lvl="1" indent="-457200" algn="just">
              <a:spcBef>
                <a:spcPct val="20000"/>
              </a:spcBef>
              <a:buFont typeface="Wingdings" pitchFamily="2" charset="2"/>
              <a:buChar char="§"/>
              <a:defRPr/>
            </a:pPr>
            <a:r>
              <a:rPr lang="en-GB" sz="2000" dirty="0" smtClean="0"/>
              <a:t>Increasingly, healthcare professionals require a relatively </a:t>
            </a:r>
            <a:r>
              <a:rPr lang="en-GB" sz="2000" b="1" dirty="0" smtClean="0"/>
              <a:t>high level of technical know-how</a:t>
            </a:r>
          </a:p>
          <a:p>
            <a:pPr marL="914400" lvl="1" indent="-457200" algn="just">
              <a:spcBef>
                <a:spcPct val="20000"/>
              </a:spcBef>
              <a:buFont typeface="Wingdings" pitchFamily="2" charset="2"/>
              <a:buChar char="§"/>
              <a:defRPr/>
            </a:pPr>
            <a:r>
              <a:rPr lang="en-GB" sz="2000" dirty="0" smtClean="0"/>
              <a:t>Investment in skills is vital as health professionals will need to develop </a:t>
            </a:r>
            <a:r>
              <a:rPr lang="en-GB" sz="2000" b="1" dirty="0" smtClean="0"/>
              <a:t>new skills and competences </a:t>
            </a:r>
            <a:r>
              <a:rPr lang="en-GB" sz="2000" dirty="0" smtClean="0"/>
              <a:t>required for new treatments and new delivery models.</a:t>
            </a:r>
          </a:p>
          <a:p>
            <a:pPr marL="914400" lvl="1" indent="-457200" algn="just">
              <a:spcBef>
                <a:spcPct val="20000"/>
              </a:spcBef>
              <a:buFont typeface="Wingdings" pitchFamily="2" charset="2"/>
              <a:buChar char="§"/>
              <a:defRPr/>
            </a:pPr>
            <a:endParaRPr lang="en-GB" sz="2000" dirty="0" smtClean="0"/>
          </a:p>
          <a:p>
            <a:pPr marL="0" marR="0" lvl="0" indent="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323850" y="1052736"/>
            <a:ext cx="8499475" cy="3313038"/>
          </a:xfrm>
        </p:spPr>
        <p:txBody>
          <a:bodyPr>
            <a:normAutofit fontScale="85000" lnSpcReduction="10000"/>
          </a:bodyPr>
          <a:lstStyle/>
          <a:p>
            <a:pPr marL="0" indent="0" algn="ctr">
              <a:buNone/>
              <a:tabLst>
                <a:tab pos="0" algn="l"/>
              </a:tabLst>
            </a:pPr>
            <a:r>
              <a:rPr lang="es-ES" i="1" dirty="0" smtClean="0"/>
              <a:t>“</a:t>
            </a:r>
            <a:r>
              <a:rPr lang="en-US" b="1" i="1" dirty="0" smtClean="0"/>
              <a:t>European Procurers Platform – eHealth Transforming the market for eHealth Solutions”/ CSA</a:t>
            </a:r>
          </a:p>
          <a:p>
            <a:pPr marL="0" indent="0" algn="just">
              <a:buNone/>
              <a:tabLst>
                <a:tab pos="0" algn="l"/>
              </a:tabLst>
            </a:pPr>
            <a:endParaRPr lang="es-ES" b="1" dirty="0" smtClean="0"/>
          </a:p>
          <a:p>
            <a:pPr marL="266700" indent="-266700" algn="just"/>
            <a:r>
              <a:rPr lang="en-US" sz="2600" dirty="0" smtClean="0"/>
              <a:t>Funded by the H2020 programme. GA: 644461</a:t>
            </a:r>
          </a:p>
          <a:p>
            <a:pPr marL="266700" indent="-266700" algn="just"/>
            <a:r>
              <a:rPr lang="en-US" sz="2600" dirty="0" smtClean="0"/>
              <a:t>Consortium: 7 partners, 4 EU countries</a:t>
            </a:r>
          </a:p>
          <a:p>
            <a:pPr marL="266700" indent="-266700" algn="just"/>
            <a:r>
              <a:rPr lang="en-US" sz="2600" dirty="0" smtClean="0"/>
              <a:t>Duration: 2 years</a:t>
            </a:r>
          </a:p>
          <a:p>
            <a:pPr marL="266700" indent="-266700" algn="just"/>
            <a:r>
              <a:rPr lang="en-US" sz="2600" dirty="0" smtClean="0"/>
              <a:t>Started: 1</a:t>
            </a:r>
            <a:r>
              <a:rPr lang="en-US" sz="2600" baseline="30000" dirty="0" smtClean="0"/>
              <a:t>st</a:t>
            </a:r>
            <a:r>
              <a:rPr lang="en-US" sz="2600" dirty="0" smtClean="0"/>
              <a:t> January 2015</a:t>
            </a:r>
          </a:p>
          <a:p>
            <a:pPr marL="266700" indent="-266700" algn="just"/>
            <a:r>
              <a:rPr lang="en-US" sz="2600" dirty="0" smtClean="0"/>
              <a:t>Total budget: 771 k€ </a:t>
            </a:r>
            <a:endParaRPr lang="en-US" sz="2600" dirty="0"/>
          </a:p>
        </p:txBody>
      </p:sp>
      <p:pic>
        <p:nvPicPr>
          <p:cNvPr id="12290" name="Picture 2" descr="C:\Users\u958lsanchez\Desktop\Guias EU\Horizon2020.jpg"/>
          <p:cNvPicPr>
            <a:picLocks noChangeAspect="1" noChangeArrowheads="1"/>
          </p:cNvPicPr>
          <p:nvPr/>
        </p:nvPicPr>
        <p:blipFill>
          <a:blip r:embed="rId2" cstate="print"/>
          <a:srcRect/>
          <a:stretch>
            <a:fillRect/>
          </a:stretch>
        </p:blipFill>
        <p:spPr bwMode="auto">
          <a:xfrm>
            <a:off x="4788022" y="4293096"/>
            <a:ext cx="2880321" cy="2105281"/>
          </a:xfrm>
          <a:prstGeom prst="rect">
            <a:avLst/>
          </a:prstGeom>
          <a:ln>
            <a:noFill/>
          </a:ln>
          <a:effectLst>
            <a:outerShdw blurRad="292100" dist="139700" dir="2700000" algn="tl" rotWithShape="0">
              <a:srgbClr val="333333">
                <a:alpha val="65000"/>
              </a:srgbClr>
            </a:outerShdw>
          </a:effectLst>
        </p:spPr>
      </p:pic>
      <p:pic>
        <p:nvPicPr>
          <p:cNvPr id="12291" name="Picture 3" descr="C:\Users\u958lsanchez\Desktop\Guias EU\flag_yellow_high.jpg"/>
          <p:cNvPicPr>
            <a:picLocks noChangeAspect="1" noChangeArrowheads="1"/>
          </p:cNvPicPr>
          <p:nvPr/>
        </p:nvPicPr>
        <p:blipFill>
          <a:blip r:embed="rId3" cstate="print"/>
          <a:srcRect/>
          <a:stretch>
            <a:fillRect/>
          </a:stretch>
        </p:blipFill>
        <p:spPr bwMode="auto">
          <a:xfrm>
            <a:off x="1331640" y="4293096"/>
            <a:ext cx="3049148" cy="2090511"/>
          </a:xfrm>
          <a:prstGeom prst="rect">
            <a:avLst/>
          </a:prstGeom>
          <a:ln>
            <a:noFill/>
          </a:ln>
          <a:effectLst>
            <a:outerShdw blurRad="292100" dist="139700" dir="2700000" algn="tl" rotWithShape="0">
              <a:srgbClr val="333333">
                <a:alpha val="65000"/>
              </a:srgbClr>
            </a:outerShdw>
          </a:effectLst>
        </p:spPr>
      </p:pic>
      <p:sp>
        <p:nvSpPr>
          <p:cNvPr id="5" name="1 Título"/>
          <p:cNvSpPr>
            <a:spLocks noGrp="1"/>
          </p:cNvSpPr>
          <p:nvPr>
            <p:ph type="title"/>
          </p:nvPr>
        </p:nvSpPr>
        <p:spPr>
          <a:xfrm>
            <a:off x="721708" y="137319"/>
            <a:ext cx="5074428" cy="490066"/>
          </a:xfrm>
        </p:spPr>
        <p:txBody>
          <a:bodyPr/>
          <a:lstStyle/>
          <a:p>
            <a:pPr algn="l"/>
            <a:r>
              <a:rPr sz="2300" smtClean="0"/>
              <a:t>Key facts</a:t>
            </a:r>
            <a:endParaRPr lang="es-ES" sz="2300"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Primary eHealth areas of intervention </a:t>
            </a:r>
            <a:endParaRPr lang="en-US" sz="2400" dirty="0">
              <a:solidFill>
                <a:srgbClr val="FF0000"/>
              </a:solidFill>
            </a:endParaRPr>
          </a:p>
        </p:txBody>
      </p:sp>
      <p:sp>
        <p:nvSpPr>
          <p:cNvPr id="4" name="Text Placeholder 2"/>
          <p:cNvSpPr txBox="1">
            <a:spLocks/>
          </p:cNvSpPr>
          <p:nvPr/>
        </p:nvSpPr>
        <p:spPr>
          <a:xfrm>
            <a:off x="682428" y="1099094"/>
            <a:ext cx="8175852" cy="5544616"/>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lang="en-GB" sz="2400" b="1" noProof="0" dirty="0" smtClean="0"/>
              <a:t>Interoperability / Integration and standards</a:t>
            </a:r>
          </a:p>
          <a:p>
            <a:pPr marL="914400" lvl="1" indent="-457200" algn="just">
              <a:spcBef>
                <a:spcPct val="20000"/>
              </a:spcBef>
              <a:buFont typeface="Wingdings" pitchFamily="2" charset="2"/>
              <a:buChar char="§"/>
              <a:defRPr/>
            </a:pPr>
            <a:r>
              <a:rPr lang="en-GB" sz="2000" dirty="0" smtClean="0"/>
              <a:t>Lack of </a:t>
            </a:r>
            <a:r>
              <a:rPr lang="en-GB" sz="2000" b="1" dirty="0" smtClean="0"/>
              <a:t>universal standard-based EHR </a:t>
            </a:r>
            <a:r>
              <a:rPr lang="en-GB" sz="2000" dirty="0" smtClean="0"/>
              <a:t>system adoption. </a:t>
            </a:r>
          </a:p>
          <a:p>
            <a:pPr marL="914400" lvl="1" indent="-457200" algn="just">
              <a:spcBef>
                <a:spcPct val="20000"/>
              </a:spcBef>
              <a:buFont typeface="Wingdings" pitchFamily="2" charset="2"/>
              <a:buChar char="§"/>
              <a:defRPr/>
            </a:pPr>
            <a:r>
              <a:rPr lang="en-GB" sz="2000" noProof="0" dirty="0" smtClean="0"/>
              <a:t>Existing healthcare processes must be </a:t>
            </a:r>
            <a:r>
              <a:rPr lang="en-GB" sz="2000" b="1" noProof="0" dirty="0" smtClean="0"/>
              <a:t>redesigned to incorporate new technologies. </a:t>
            </a:r>
          </a:p>
          <a:p>
            <a:pPr marL="914400" lvl="1" indent="-457200" algn="just">
              <a:spcBef>
                <a:spcPct val="20000"/>
              </a:spcBef>
              <a:buFont typeface="Wingdings" pitchFamily="2" charset="2"/>
              <a:buChar char="§"/>
              <a:defRPr/>
            </a:pPr>
            <a:r>
              <a:rPr lang="en-GB" sz="2000" dirty="0" smtClean="0"/>
              <a:t>Complex </a:t>
            </a:r>
            <a:r>
              <a:rPr lang="en-GB" sz="2000" b="1" dirty="0" smtClean="0"/>
              <a:t>privacy and security challenges</a:t>
            </a:r>
          </a:p>
          <a:p>
            <a:pPr marL="914400" lvl="1" indent="-457200" algn="just">
              <a:spcBef>
                <a:spcPct val="20000"/>
              </a:spcBef>
              <a:buFont typeface="Wingdings" pitchFamily="2" charset="2"/>
              <a:buChar char="§"/>
              <a:defRPr/>
            </a:pPr>
            <a:r>
              <a:rPr lang="en-GB" sz="2000" b="1" dirty="0" smtClean="0"/>
              <a:t>Standards are a huge barrier to ICT  </a:t>
            </a:r>
            <a:r>
              <a:rPr lang="en-GB" sz="2000" dirty="0" smtClean="0"/>
              <a:t>adoption in healthcare. Synchronous collective action among multiple stakeholders; standards and rules must be uniform to bridge existing and future networks.</a:t>
            </a:r>
            <a:r>
              <a:rPr lang="en-GB" sz="2000" b="1" dirty="0" smtClean="0"/>
              <a:t> </a:t>
            </a:r>
          </a:p>
          <a:p>
            <a:pPr marL="457200" indent="-457200" algn="just">
              <a:spcBef>
                <a:spcPct val="20000"/>
              </a:spcBef>
              <a:buFont typeface="Wingdings" pitchFamily="2" charset="2"/>
              <a:buChar char="§"/>
              <a:defRPr/>
            </a:pPr>
            <a:r>
              <a:rPr lang="en-GB" sz="2400" b="1" dirty="0" smtClean="0"/>
              <a:t>Patient empowerment</a:t>
            </a:r>
          </a:p>
          <a:p>
            <a:pPr marL="914400" lvl="1" indent="-457200" algn="just">
              <a:spcBef>
                <a:spcPct val="20000"/>
              </a:spcBef>
              <a:buFont typeface="Wingdings" pitchFamily="2" charset="2"/>
              <a:buChar char="§"/>
              <a:defRPr/>
            </a:pPr>
            <a:r>
              <a:rPr lang="en-GB" sz="2000" b="1" dirty="0" smtClean="0"/>
              <a:t>Understanding by the patient of his/her role</a:t>
            </a:r>
            <a:r>
              <a:rPr lang="en-GB" sz="2000" dirty="0" smtClean="0"/>
              <a:t>;</a:t>
            </a:r>
          </a:p>
          <a:p>
            <a:pPr marL="914400" lvl="1" indent="-457200" algn="just">
              <a:spcBef>
                <a:spcPct val="20000"/>
              </a:spcBef>
              <a:buFont typeface="Wingdings" pitchFamily="2" charset="2"/>
              <a:buChar char="§"/>
              <a:defRPr/>
            </a:pPr>
            <a:r>
              <a:rPr lang="en-GB" sz="2000" dirty="0" smtClean="0"/>
              <a:t>Acquisition by </a:t>
            </a:r>
            <a:r>
              <a:rPr lang="en-GB" sz="2000" b="1" dirty="0" smtClean="0"/>
              <a:t>patients of sufficient knowledge/skills </a:t>
            </a:r>
            <a:r>
              <a:rPr lang="en-GB" sz="2000" dirty="0" smtClean="0"/>
              <a:t>to engage with their healthcare provider.</a:t>
            </a:r>
          </a:p>
          <a:p>
            <a:pPr marL="914400" lvl="1" indent="-457200" algn="just">
              <a:spcBef>
                <a:spcPct val="20000"/>
              </a:spcBef>
              <a:buFont typeface="Wingdings" pitchFamily="2" charset="2"/>
              <a:buChar char="§"/>
              <a:defRPr/>
            </a:pPr>
            <a:r>
              <a:rPr lang="en-GB" sz="2000" dirty="0" smtClean="0"/>
              <a:t>And the presence of a </a:t>
            </a:r>
            <a:r>
              <a:rPr lang="en-GB" sz="2000" b="1" dirty="0" smtClean="0"/>
              <a:t>facilitating environment</a:t>
            </a:r>
            <a:r>
              <a:rPr lang="en-GB" sz="2000" dirty="0" smtClean="0"/>
              <a:t>.</a:t>
            </a:r>
            <a:r>
              <a:rPr lang="en-GB" sz="2000" b="1" dirty="0" smtClean="0"/>
              <a:t> </a:t>
            </a:r>
          </a:p>
          <a:p>
            <a:pPr marL="914400" lvl="1" indent="-457200" algn="just">
              <a:spcBef>
                <a:spcPct val="20000"/>
              </a:spcBef>
              <a:buFont typeface="Wingdings" pitchFamily="2" charset="2"/>
              <a:buChar char="§"/>
              <a:defRPr/>
            </a:pPr>
            <a:endParaRPr lang="en-GB" sz="2000" noProof="0" dirty="0" smtClean="0"/>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de cocreation workshop"/>
          <p:cNvPicPr>
            <a:picLocks noChangeAspect="1" noChangeArrowheads="1"/>
          </p:cNvPicPr>
          <p:nvPr/>
        </p:nvPicPr>
        <p:blipFill>
          <a:blip r:embed="rId2" cstate="print"/>
          <a:srcRect/>
          <a:stretch>
            <a:fillRect/>
          </a:stretch>
        </p:blipFill>
        <p:spPr bwMode="auto">
          <a:xfrm>
            <a:off x="5143472" y="785794"/>
            <a:ext cx="4000528" cy="2896383"/>
          </a:xfrm>
          <a:prstGeom prst="rect">
            <a:avLst/>
          </a:prstGeom>
          <a:noFill/>
        </p:spPr>
      </p:pic>
      <p:sp>
        <p:nvSpPr>
          <p:cNvPr id="5" name="1 Título"/>
          <p:cNvSpPr>
            <a:spLocks noGrp="1"/>
          </p:cNvSpPr>
          <p:nvPr>
            <p:ph type="title"/>
          </p:nvPr>
        </p:nvSpPr>
        <p:spPr>
          <a:xfrm>
            <a:off x="721708" y="137319"/>
            <a:ext cx="5362460" cy="490066"/>
          </a:xfrm>
        </p:spPr>
        <p:txBody>
          <a:bodyPr/>
          <a:lstStyle/>
          <a:p>
            <a:pPr algn="just"/>
            <a:r>
              <a:rPr lang="en-US" sz="2400" dirty="0" smtClean="0"/>
              <a:t>Project procurers unmet needs </a:t>
            </a:r>
            <a:endParaRPr lang="en-US" sz="2400" dirty="0">
              <a:solidFill>
                <a:srgbClr val="FF0000"/>
              </a:solidFill>
            </a:endParaRPr>
          </a:p>
        </p:txBody>
      </p:sp>
      <p:pic>
        <p:nvPicPr>
          <p:cNvPr id="1026" name="Picture 2" descr="https://portal.cor.europa.eu/mlgcharter-archive/PublishingImages/co-creation-workshop2.jpg"/>
          <p:cNvPicPr>
            <a:picLocks noChangeAspect="1" noChangeArrowheads="1"/>
          </p:cNvPicPr>
          <p:nvPr/>
        </p:nvPicPr>
        <p:blipFill>
          <a:blip r:embed="rId3" cstate="print"/>
          <a:srcRect/>
          <a:stretch>
            <a:fillRect/>
          </a:stretch>
        </p:blipFill>
        <p:spPr bwMode="auto">
          <a:xfrm>
            <a:off x="785786" y="3429000"/>
            <a:ext cx="7747328" cy="2643206"/>
          </a:xfrm>
          <a:prstGeom prst="rect">
            <a:avLst/>
          </a:prstGeom>
          <a:noFill/>
        </p:spPr>
      </p:pic>
      <p:sp>
        <p:nvSpPr>
          <p:cNvPr id="6" name="1 Título"/>
          <p:cNvSpPr txBox="1">
            <a:spLocks/>
          </p:cNvSpPr>
          <p:nvPr/>
        </p:nvSpPr>
        <p:spPr>
          <a:xfrm>
            <a:off x="642910" y="1785926"/>
            <a:ext cx="5362460" cy="49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dirty="0" smtClean="0">
                <a:effectLst>
                  <a:outerShdw blurRad="38100" dist="38100" dir="2700000" algn="tl">
                    <a:srgbClr val="000000">
                      <a:alpha val="43137"/>
                    </a:srgbClr>
                  </a:outerShdw>
                </a:effectLst>
                <a:cs typeface="Arial"/>
              </a:rPr>
              <a:t>Co-creation workshops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dirty="0" smtClean="0">
                <a:effectLst>
                  <a:outerShdw blurRad="38100" dist="38100" dir="2700000" algn="tl">
                    <a:srgbClr val="000000">
                      <a:alpha val="43137"/>
                    </a:srgbClr>
                  </a:outerShdw>
                </a:effectLst>
                <a:cs typeface="Arial"/>
              </a:rPr>
              <a:t>Hospital level</a:t>
            </a:r>
            <a:endParaRPr kumimoji="0" lang="en-US" sz="33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mn-ea"/>
              <a:cs typeface="Arial"/>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Key Lessons Learned</a:t>
            </a:r>
            <a:endParaRPr lang="en-US" sz="2400" dirty="0"/>
          </a:p>
        </p:txBody>
      </p:sp>
      <p:sp>
        <p:nvSpPr>
          <p:cNvPr id="3" name="Text Placeholder 2"/>
          <p:cNvSpPr txBox="1">
            <a:spLocks/>
          </p:cNvSpPr>
          <p:nvPr/>
        </p:nvSpPr>
        <p:spPr>
          <a:xfrm>
            <a:off x="794524" y="1142984"/>
            <a:ext cx="7920880" cy="5112568"/>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tabLst/>
              <a:defRPr/>
            </a:pPr>
            <a:r>
              <a:rPr lang="en-GB" sz="2400" b="1" dirty="0" smtClean="0"/>
              <a:t>Definition of PCP objectives and the specifications</a:t>
            </a:r>
            <a:endParaRPr lang="en-GB" sz="2400" b="1" noProof="0" dirty="0" smtClean="0"/>
          </a:p>
          <a:p>
            <a:pPr marL="457200" indent="-457200" algn="just">
              <a:spcBef>
                <a:spcPct val="20000"/>
              </a:spcBef>
              <a:buFont typeface="Arial" pitchFamily="34" charset="0"/>
              <a:buChar char="•"/>
              <a:defRPr/>
            </a:pPr>
            <a:r>
              <a:rPr lang="en-GB" sz="2000" b="1" noProof="0" dirty="0" smtClean="0"/>
              <a:t>Training and support needs of the procuring authorities.</a:t>
            </a:r>
            <a:endParaRPr lang="en-GB" sz="2000" noProof="0" dirty="0" smtClean="0"/>
          </a:p>
          <a:p>
            <a:pPr marL="457200" indent="-457200" algn="just">
              <a:spcBef>
                <a:spcPct val="20000"/>
              </a:spcBef>
              <a:buFont typeface="Arial" pitchFamily="34" charset="0"/>
              <a:buChar char="•"/>
              <a:defRPr/>
            </a:pPr>
            <a:r>
              <a:rPr kumimoji="0" lang="en-GB" sz="2000" b="0" u="none" strike="noStrike" kern="1200" cap="none" spc="0" normalizeH="0" baseline="0" dirty="0" smtClean="0">
                <a:ln>
                  <a:noFill/>
                </a:ln>
                <a:effectLst/>
                <a:uLnTx/>
                <a:uFillTx/>
                <a:latin typeface="+mn-lt"/>
                <a:ea typeface="+mn-ea"/>
                <a:cs typeface="+mn-cs"/>
              </a:rPr>
              <a:t>The</a:t>
            </a:r>
            <a:r>
              <a:rPr kumimoji="0" lang="en-GB" sz="2000" b="0" u="none" strike="noStrike" kern="1200" cap="none" spc="0" normalizeH="0" dirty="0" smtClean="0">
                <a:ln>
                  <a:noFill/>
                </a:ln>
                <a:effectLst/>
                <a:uLnTx/>
                <a:uFillTx/>
                <a:latin typeface="+mn-lt"/>
                <a:ea typeface="+mn-ea"/>
                <a:cs typeface="+mn-cs"/>
              </a:rPr>
              <a:t> </a:t>
            </a:r>
            <a:r>
              <a:rPr kumimoji="0" lang="en-GB" sz="2000" b="1" u="none" strike="noStrike" kern="1200" cap="none" spc="0" normalizeH="0" dirty="0" smtClean="0">
                <a:ln>
                  <a:noFill/>
                </a:ln>
                <a:effectLst/>
                <a:uLnTx/>
                <a:uFillTx/>
                <a:latin typeface="+mn-lt"/>
                <a:ea typeface="+mn-ea"/>
                <a:cs typeface="+mn-cs"/>
              </a:rPr>
              <a:t>PCP preparation </a:t>
            </a:r>
            <a:r>
              <a:rPr kumimoji="0" lang="en-GB" sz="2000" b="0" u="none" strike="noStrike" kern="1200" cap="none" spc="0" normalizeH="0" dirty="0" smtClean="0">
                <a:ln>
                  <a:noFill/>
                </a:ln>
                <a:effectLst/>
                <a:uLnTx/>
                <a:uFillTx/>
                <a:latin typeface="+mn-lt"/>
                <a:ea typeface="+mn-ea"/>
                <a:cs typeface="+mn-cs"/>
              </a:rPr>
              <a:t>should be led by a combination of </a:t>
            </a:r>
            <a:r>
              <a:rPr kumimoji="0" lang="en-GB" sz="2000" b="1" u="none" strike="noStrike" kern="1200" cap="none" spc="0" normalizeH="0" dirty="0" smtClean="0">
                <a:ln>
                  <a:noFill/>
                </a:ln>
                <a:effectLst/>
                <a:uLnTx/>
                <a:uFillTx/>
                <a:latin typeface="+mn-lt"/>
                <a:ea typeface="+mn-ea"/>
                <a:cs typeface="+mn-cs"/>
              </a:rPr>
              <a:t>clinicians and hospital managers and commissioners of service</a:t>
            </a:r>
            <a:r>
              <a:rPr kumimoji="0" lang="en-GB" sz="2000" b="0" u="none" strike="noStrike" kern="1200" cap="none" spc="0" normalizeH="0" dirty="0" smtClean="0">
                <a:ln>
                  <a:noFill/>
                </a:ln>
                <a:effectLst/>
                <a:uLnTx/>
                <a:uFillTx/>
                <a:latin typeface="+mn-lt"/>
                <a:ea typeface="+mn-ea"/>
                <a:cs typeface="+mn-cs"/>
              </a:rPr>
              <a:t>, working very closely with the procuring </a:t>
            </a:r>
            <a:r>
              <a:rPr kumimoji="0" lang="en-GB" sz="2000" b="1" u="none" strike="noStrike" kern="1200" cap="none" spc="0" normalizeH="0" dirty="0" smtClean="0">
                <a:ln>
                  <a:noFill/>
                </a:ln>
                <a:effectLst/>
                <a:uLnTx/>
                <a:uFillTx/>
                <a:latin typeface="+mn-lt"/>
                <a:ea typeface="+mn-ea"/>
                <a:cs typeface="+mn-cs"/>
              </a:rPr>
              <a:t>authority responsible</a:t>
            </a:r>
            <a:endParaRPr kumimoji="0" lang="en-GB" sz="2000" b="0" u="none" strike="noStrike" kern="1200" cap="none" spc="0" normalizeH="0" dirty="0" smtClean="0">
              <a:ln>
                <a:noFill/>
              </a:ln>
              <a:effectLst/>
              <a:uLnTx/>
              <a:uFillTx/>
              <a:latin typeface="+mn-lt"/>
              <a:ea typeface="+mn-ea"/>
              <a:cs typeface="+mn-cs"/>
            </a:endParaRPr>
          </a:p>
          <a:p>
            <a:pPr marL="457200" indent="-457200" algn="just">
              <a:spcBef>
                <a:spcPct val="20000"/>
              </a:spcBef>
              <a:buFont typeface="Arial" pitchFamily="34" charset="0"/>
              <a:buChar char="•"/>
              <a:defRPr/>
            </a:pPr>
            <a:r>
              <a:rPr lang="en-GB" sz="2000" dirty="0" smtClean="0"/>
              <a:t>The </a:t>
            </a:r>
            <a:r>
              <a:rPr lang="en-GB" sz="2000" b="1" dirty="0" smtClean="0"/>
              <a:t>importance of a though needs assessment – real need</a:t>
            </a:r>
            <a:r>
              <a:rPr lang="en-GB" sz="2000" dirty="0" smtClean="0"/>
              <a:t>: t</a:t>
            </a:r>
            <a:r>
              <a:rPr lang="en-GB" sz="2000" noProof="0" dirty="0" smtClean="0"/>
              <a:t>he ability to describe the user need clearly is essential for the whole procurement process</a:t>
            </a:r>
            <a:r>
              <a:rPr lang="en-GB" sz="2000" dirty="0" smtClean="0"/>
              <a:t>.</a:t>
            </a:r>
          </a:p>
          <a:p>
            <a:pPr marL="457200" indent="-457200" algn="just">
              <a:spcBef>
                <a:spcPct val="20000"/>
              </a:spcBef>
              <a:buFont typeface="Arial" pitchFamily="34" charset="0"/>
              <a:buChar char="•"/>
              <a:defRPr/>
            </a:pPr>
            <a:r>
              <a:rPr lang="en-GB" sz="2000" b="1" noProof="0" dirty="0" smtClean="0"/>
              <a:t>Establish and fulfil a detail planning </a:t>
            </a:r>
            <a:r>
              <a:rPr lang="en-GB" sz="2000" noProof="0" dirty="0" smtClean="0"/>
              <a:t>from the project very beginning. Timeframes too tight.</a:t>
            </a:r>
          </a:p>
          <a:p>
            <a:pPr marL="457200" indent="-457200" algn="just">
              <a:spcBef>
                <a:spcPct val="20000"/>
              </a:spcBef>
              <a:buFont typeface="Arial" pitchFamily="34" charset="0"/>
              <a:buChar char="•"/>
              <a:defRPr/>
            </a:pPr>
            <a:r>
              <a:rPr lang="en-GB" sz="2000" b="1" dirty="0" smtClean="0"/>
              <a:t>Importance </a:t>
            </a:r>
            <a:r>
              <a:rPr lang="en-GB" sz="2000" dirty="0" smtClean="0"/>
              <a:t>of the value of anchoring of the strategy, and the </a:t>
            </a:r>
            <a:r>
              <a:rPr lang="en-GB" sz="2000" b="1" dirty="0" smtClean="0"/>
              <a:t>involvement of user groups. Expansion of Ecosystems</a:t>
            </a:r>
            <a:endParaRPr lang="en-GB" sz="2000" noProof="0" dirty="0" smtClean="0"/>
          </a:p>
          <a:p>
            <a:pPr marL="914400" lvl="1" indent="-457200" algn="just">
              <a:spcBef>
                <a:spcPct val="20000"/>
              </a:spcBef>
              <a:buFont typeface="Arial" pitchFamily="34" charset="0"/>
              <a:buChar char="•"/>
              <a:defRPr/>
            </a:pPr>
            <a:endParaRPr kumimoji="0" lang="en-GB" sz="2000" b="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Key Lessons Learned</a:t>
            </a:r>
            <a:endParaRPr lang="en-US" sz="2400" dirty="0"/>
          </a:p>
        </p:txBody>
      </p:sp>
      <p:sp>
        <p:nvSpPr>
          <p:cNvPr id="3" name="Text Placeholder 2"/>
          <p:cNvSpPr txBox="1">
            <a:spLocks/>
          </p:cNvSpPr>
          <p:nvPr/>
        </p:nvSpPr>
        <p:spPr>
          <a:xfrm>
            <a:off x="723086" y="1027656"/>
            <a:ext cx="7920880" cy="5544616"/>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tabLst/>
              <a:defRPr/>
            </a:pPr>
            <a:r>
              <a:rPr lang="en-GB" sz="2400" b="1" dirty="0" smtClean="0"/>
              <a:t>PCP preparation</a:t>
            </a:r>
            <a:endParaRPr lang="en-GB" sz="2400" b="1" noProof="0" dirty="0" smtClean="0"/>
          </a:p>
          <a:p>
            <a:pPr marL="457200" indent="-457200" algn="just">
              <a:spcBef>
                <a:spcPct val="20000"/>
              </a:spcBef>
              <a:buFont typeface="Arial" pitchFamily="34" charset="0"/>
              <a:buChar char="•"/>
              <a:defRPr/>
            </a:pPr>
            <a:r>
              <a:rPr lang="en-GB" sz="2000" noProof="0" dirty="0" smtClean="0"/>
              <a:t>The </a:t>
            </a:r>
            <a:r>
              <a:rPr lang="en-GB" sz="2000" b="1" noProof="0" dirty="0" smtClean="0"/>
              <a:t>lack of proper integration </a:t>
            </a:r>
            <a:r>
              <a:rPr lang="en-GB" sz="2000" noProof="0" dirty="0" smtClean="0"/>
              <a:t>with existing solutions, and issues related to aging infrastructure in hospitals might hinder innovation.</a:t>
            </a:r>
          </a:p>
          <a:p>
            <a:pPr marL="896938" lvl="2" indent="17463" algn="just">
              <a:spcBef>
                <a:spcPct val="20000"/>
              </a:spcBef>
              <a:defRPr/>
            </a:pPr>
            <a:r>
              <a:rPr lang="en-GB" sz="2000" dirty="0" smtClean="0"/>
              <a:t>To facilitate the implementation of innovative solution, potential obstacles as a result of existing </a:t>
            </a:r>
            <a:r>
              <a:rPr lang="en-GB" sz="2000" b="1" dirty="0" smtClean="0"/>
              <a:t>technical infrastructure should be widely documented and articulated </a:t>
            </a:r>
            <a:r>
              <a:rPr lang="en-GB" sz="2000" dirty="0" smtClean="0"/>
              <a:t>during the preparation phase.</a:t>
            </a:r>
          </a:p>
          <a:p>
            <a:pPr marL="439738" indent="-447675" algn="just">
              <a:spcBef>
                <a:spcPct val="20000"/>
              </a:spcBef>
              <a:buFont typeface="Arial" pitchFamily="34" charset="0"/>
              <a:buChar char="•"/>
              <a:defRPr/>
            </a:pPr>
            <a:r>
              <a:rPr lang="en-GB" sz="2000" dirty="0" smtClean="0"/>
              <a:t> The </a:t>
            </a:r>
            <a:r>
              <a:rPr lang="en-GB" sz="2000" b="1" dirty="0" smtClean="0"/>
              <a:t>cost-benefit analysis </a:t>
            </a:r>
            <a:r>
              <a:rPr lang="en-GB" sz="2000" dirty="0" smtClean="0"/>
              <a:t>should be integrated into all innovative procurement processes.</a:t>
            </a:r>
          </a:p>
          <a:p>
            <a:pPr marL="896938" lvl="1" indent="-447675" algn="just">
              <a:spcBef>
                <a:spcPct val="20000"/>
              </a:spcBef>
              <a:defRPr/>
            </a:pPr>
            <a:r>
              <a:rPr lang="en-GB" sz="2000" dirty="0" smtClean="0"/>
              <a:t>	</a:t>
            </a:r>
            <a:r>
              <a:rPr lang="en-GB" sz="2000" b="1" dirty="0" smtClean="0"/>
              <a:t>Documentation of the financial effects of the innovation </a:t>
            </a:r>
            <a:r>
              <a:rPr lang="en-GB" sz="2000" dirty="0" smtClean="0"/>
              <a:t>is often missing in pre-commercial projects. </a:t>
            </a:r>
          </a:p>
          <a:p>
            <a:pPr marL="896938" lvl="1" indent="-447675" algn="just">
              <a:spcBef>
                <a:spcPct val="20000"/>
              </a:spcBef>
              <a:defRPr/>
            </a:pPr>
            <a:r>
              <a:rPr lang="en-GB" sz="2000" dirty="0" smtClean="0"/>
              <a:t>	Lack of proper business case generally results in </a:t>
            </a:r>
            <a:r>
              <a:rPr lang="en-GB" sz="2000" b="1" dirty="0" smtClean="0"/>
              <a:t>discontinuation of the process into commercialisation. </a:t>
            </a:r>
            <a:endParaRPr lang="en-GB" sz="2000" b="1"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Key Lessons Learned</a:t>
            </a:r>
            <a:endParaRPr lang="en-US" sz="2400" dirty="0"/>
          </a:p>
        </p:txBody>
      </p:sp>
      <p:sp>
        <p:nvSpPr>
          <p:cNvPr id="3" name="Text Placeholder 2"/>
          <p:cNvSpPr txBox="1">
            <a:spLocks/>
          </p:cNvSpPr>
          <p:nvPr/>
        </p:nvSpPr>
        <p:spPr>
          <a:xfrm>
            <a:off x="683568" y="836712"/>
            <a:ext cx="7920880" cy="5544616"/>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tabLst/>
              <a:defRPr/>
            </a:pPr>
            <a:r>
              <a:rPr lang="en-GB" sz="2400" b="1" dirty="0" smtClean="0"/>
              <a:t>Market consultation</a:t>
            </a:r>
            <a:endParaRPr lang="en-GB" sz="2400" b="1" noProof="0" dirty="0" smtClean="0"/>
          </a:p>
          <a:p>
            <a:pPr marL="457200" indent="-457200" algn="just">
              <a:spcBef>
                <a:spcPct val="20000"/>
              </a:spcBef>
              <a:buFont typeface="Arial" pitchFamily="34" charset="0"/>
              <a:buChar char="•"/>
              <a:defRPr/>
            </a:pPr>
            <a:r>
              <a:rPr lang="en-GB" sz="2000" dirty="0" smtClean="0"/>
              <a:t>Both </a:t>
            </a:r>
            <a:r>
              <a:rPr lang="en-GB" sz="2000" b="1" dirty="0" smtClean="0"/>
              <a:t>user involvement and market dialogue </a:t>
            </a:r>
            <a:r>
              <a:rPr lang="en-GB" sz="2000" dirty="0" smtClean="0"/>
              <a:t>are a </a:t>
            </a:r>
            <a:r>
              <a:rPr lang="en-GB" sz="2000" b="1" dirty="0" smtClean="0"/>
              <a:t>co-creation process</a:t>
            </a:r>
            <a:r>
              <a:rPr lang="en-GB" sz="2000" dirty="0" smtClean="0"/>
              <a:t>. This approach helps to think how the solution to be developed would actually be exploited and what would be the additional value compared to an application already available on the market.</a:t>
            </a:r>
          </a:p>
          <a:p>
            <a:pPr marL="457200" indent="-457200" algn="just">
              <a:spcBef>
                <a:spcPct val="20000"/>
              </a:spcBef>
              <a:buFont typeface="Arial" pitchFamily="34" charset="0"/>
              <a:buChar char="•"/>
              <a:defRPr/>
            </a:pPr>
            <a:r>
              <a:rPr lang="en-GB" sz="2000" b="1" dirty="0" smtClean="0"/>
              <a:t>Market dialogue </a:t>
            </a:r>
            <a:r>
              <a:rPr lang="en-GB" sz="2000" dirty="0" smtClean="0"/>
              <a:t>with the supply side actors is a </a:t>
            </a:r>
            <a:r>
              <a:rPr lang="en-GB" sz="2000" b="1" dirty="0" smtClean="0"/>
              <a:t>must activity</a:t>
            </a:r>
            <a:r>
              <a:rPr lang="en-GB" sz="2000" dirty="0" smtClean="0"/>
              <a:t>. e.g.: provide support to the technical dialogue, feasibility check and market scanning for existing solutions.</a:t>
            </a:r>
          </a:p>
          <a:p>
            <a:pPr marL="457200" indent="-457200" algn="just">
              <a:spcBef>
                <a:spcPct val="20000"/>
              </a:spcBef>
              <a:buFont typeface="Arial" pitchFamily="34" charset="0"/>
              <a:buChar char="•"/>
              <a:defRPr/>
            </a:pPr>
            <a:r>
              <a:rPr lang="en-GB" sz="2000" b="1" dirty="0" smtClean="0"/>
              <a:t>Relevance of the dissemination </a:t>
            </a:r>
            <a:r>
              <a:rPr lang="en-GB" sz="2000" dirty="0" smtClean="0"/>
              <a:t>of the Market consultation to gather enough feedback from suppliers.</a:t>
            </a:r>
          </a:p>
          <a:p>
            <a:pPr marL="457200" indent="-457200" algn="just">
              <a:spcBef>
                <a:spcPct val="20000"/>
              </a:spcBef>
              <a:buFont typeface="Arial" pitchFamily="34" charset="0"/>
              <a:buChar char="•"/>
              <a:defRPr/>
            </a:pPr>
            <a:r>
              <a:rPr lang="en-GB" sz="2000" b="1" dirty="0" smtClean="0"/>
              <a:t>Proper treatment of information gathered </a:t>
            </a:r>
            <a:r>
              <a:rPr lang="en-GB" sz="2000" dirty="0" smtClean="0"/>
              <a:t>during the market consultation is vital for future involvement from the suppliers. Being able to transform the information gathered into an innovation friendly tender specification is important for their future involvement.</a:t>
            </a:r>
          </a:p>
          <a:p>
            <a:pPr marL="457200" indent="-457200" algn="just">
              <a:spcBef>
                <a:spcPct val="20000"/>
              </a:spcBef>
              <a:buFont typeface="Arial" pitchFamily="34" charset="0"/>
              <a:buChar char="•"/>
              <a:defRPr/>
            </a:pPr>
            <a:r>
              <a:rPr lang="en-GB" sz="2000" b="1" dirty="0" smtClean="0"/>
              <a:t>Establishing an open dialogue and clear assumptions </a:t>
            </a:r>
            <a:r>
              <a:rPr lang="en-GB" sz="2000" dirty="0" smtClean="0"/>
              <a:t>concerning </a:t>
            </a:r>
            <a:r>
              <a:rPr lang="en-GB" sz="2000" b="1" dirty="0" smtClean="0"/>
              <a:t>IPR</a:t>
            </a:r>
            <a:r>
              <a:rPr lang="en-GB" sz="2000" dirty="0" smtClean="0"/>
              <a:t> of the results in early phases is an important </a:t>
            </a:r>
            <a:r>
              <a:rPr lang="en-GB" sz="2000" b="1" dirty="0" smtClean="0"/>
              <a:t>success factor</a:t>
            </a:r>
            <a:r>
              <a:rPr lang="en-GB" sz="2000" dirty="0" smtClean="0"/>
              <a:t>.</a:t>
            </a:r>
          </a:p>
          <a:p>
            <a:pPr marL="439738" indent="-447675" algn="just">
              <a:spcBef>
                <a:spcPct val="20000"/>
              </a:spcBef>
              <a:defRPr/>
            </a:pPr>
            <a:r>
              <a:rPr lang="en-GB" sz="2000" dirty="0" smtClean="0"/>
              <a:t> </a:t>
            </a:r>
            <a:endParaRPr lang="en-GB" sz="2000"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362460" cy="490066"/>
          </a:xfrm>
        </p:spPr>
        <p:txBody>
          <a:bodyPr/>
          <a:lstStyle/>
          <a:p>
            <a:pPr algn="just"/>
            <a:r>
              <a:rPr lang="en-US" sz="2400" dirty="0" smtClean="0"/>
              <a:t>Key Lessons Learned</a:t>
            </a:r>
            <a:endParaRPr lang="en-US" sz="2400" dirty="0"/>
          </a:p>
        </p:txBody>
      </p:sp>
      <p:sp>
        <p:nvSpPr>
          <p:cNvPr id="3" name="Text Placeholder 2"/>
          <p:cNvSpPr txBox="1">
            <a:spLocks/>
          </p:cNvSpPr>
          <p:nvPr/>
        </p:nvSpPr>
        <p:spPr>
          <a:xfrm>
            <a:off x="683568" y="836712"/>
            <a:ext cx="7920880" cy="5544616"/>
          </a:xfrm>
          <a:prstGeom prst="rect">
            <a:avLst/>
          </a:prstGeom>
        </p:spPr>
        <p:txBody>
          <a:bodyPr vert="horz" lIns="91440" tIns="45720" rIns="91440" bIns="45720" numCol="1" spcCol="360000" rtlCol="0">
            <a:noAutofit/>
          </a:bodyPr>
          <a:lstStyle/>
          <a:p>
            <a:pPr marL="457200" marR="0" lvl="0" indent="-457200" algn="just" defTabSz="914400" rtl="0" eaLnBrk="1" fontAlgn="auto" latinLnBrk="0" hangingPunct="1">
              <a:lnSpc>
                <a:spcPct val="100000"/>
              </a:lnSpc>
              <a:spcBef>
                <a:spcPct val="20000"/>
              </a:spcBef>
              <a:spcAft>
                <a:spcPts val="0"/>
              </a:spcAft>
              <a:buClrTx/>
              <a:buSzTx/>
              <a:tabLst/>
              <a:defRPr/>
            </a:pPr>
            <a:r>
              <a:rPr lang="en-GB" sz="2400" b="1" noProof="0" dirty="0" smtClean="0"/>
              <a:t>In general...</a:t>
            </a:r>
          </a:p>
          <a:p>
            <a:pPr marL="457200" indent="-457200" algn="just">
              <a:spcBef>
                <a:spcPct val="20000"/>
              </a:spcBef>
              <a:buFont typeface="Arial" pitchFamily="34" charset="0"/>
              <a:buChar char="•"/>
              <a:defRPr/>
            </a:pPr>
            <a:r>
              <a:rPr lang="en-GB" sz="2000" dirty="0" smtClean="0"/>
              <a:t>Focus on </a:t>
            </a:r>
            <a:r>
              <a:rPr lang="en-GB" sz="2000" b="1" dirty="0" smtClean="0"/>
              <a:t>initial need assessment </a:t>
            </a:r>
            <a:r>
              <a:rPr lang="en-GB" sz="2000" dirty="0" smtClean="0"/>
              <a:t>and a </a:t>
            </a:r>
            <a:r>
              <a:rPr lang="en-GB" sz="2000" b="1" dirty="0" smtClean="0"/>
              <a:t>dialogue with suppliers </a:t>
            </a:r>
            <a:r>
              <a:rPr lang="en-GB" sz="2000" dirty="0" smtClean="0"/>
              <a:t>shows positive results.</a:t>
            </a:r>
          </a:p>
          <a:p>
            <a:pPr marL="457200" indent="-457200" algn="just">
              <a:spcBef>
                <a:spcPct val="20000"/>
              </a:spcBef>
              <a:buFont typeface="Arial" pitchFamily="34" charset="0"/>
              <a:buChar char="•"/>
              <a:defRPr/>
            </a:pPr>
            <a:r>
              <a:rPr lang="en-GB" sz="2000" b="1" dirty="0" smtClean="0"/>
              <a:t>The tender specification should be based on functionality </a:t>
            </a:r>
            <a:r>
              <a:rPr lang="en-GB" sz="2000" dirty="0" smtClean="0"/>
              <a:t>rather than detailed technical requirements.</a:t>
            </a:r>
          </a:p>
          <a:p>
            <a:pPr marL="457200" indent="-457200" algn="just">
              <a:spcBef>
                <a:spcPct val="20000"/>
              </a:spcBef>
              <a:buFont typeface="Arial" pitchFamily="34" charset="0"/>
              <a:buChar char="•"/>
              <a:defRPr/>
            </a:pPr>
            <a:r>
              <a:rPr lang="en-GB" sz="2000" dirty="0" smtClean="0"/>
              <a:t>Lack of risk assessment and </a:t>
            </a:r>
            <a:r>
              <a:rPr lang="en-GB" sz="2000" b="1" dirty="0" smtClean="0"/>
              <a:t>cost benefit calculations </a:t>
            </a:r>
            <a:r>
              <a:rPr lang="en-GB" sz="2000" dirty="0" smtClean="0"/>
              <a:t>hinders innovation.</a:t>
            </a:r>
          </a:p>
          <a:p>
            <a:pPr marL="457200" indent="-457200" algn="just">
              <a:spcBef>
                <a:spcPct val="20000"/>
              </a:spcBef>
              <a:buFont typeface="Arial" pitchFamily="34" charset="0"/>
              <a:buChar char="•"/>
              <a:defRPr/>
            </a:pPr>
            <a:r>
              <a:rPr lang="en-US" sz="2000" dirty="0" smtClean="0"/>
              <a:t>Projects fail to take into account the issues of </a:t>
            </a:r>
            <a:r>
              <a:rPr lang="en-US" sz="2000" b="1" dirty="0" smtClean="0"/>
              <a:t>integration, implementation and operational challenges </a:t>
            </a:r>
          </a:p>
          <a:p>
            <a:pPr marL="457200" indent="-457200" algn="just">
              <a:spcBef>
                <a:spcPct val="20000"/>
              </a:spcBef>
              <a:buFont typeface="Arial" pitchFamily="34" charset="0"/>
              <a:buChar char="•"/>
              <a:defRPr/>
            </a:pPr>
            <a:r>
              <a:rPr lang="en-US" sz="2000" dirty="0" smtClean="0"/>
              <a:t>High impact projects have failed due to </a:t>
            </a:r>
            <a:r>
              <a:rPr lang="en-US" sz="2000" b="1" dirty="0" smtClean="0"/>
              <a:t>silo thinking within the health </a:t>
            </a:r>
            <a:r>
              <a:rPr lang="en-US" sz="2000" b="1" dirty="0" err="1" smtClean="0"/>
              <a:t>organisation</a:t>
            </a:r>
            <a:r>
              <a:rPr lang="en-US" sz="2000" b="1" dirty="0" smtClean="0"/>
              <a:t>. </a:t>
            </a:r>
            <a:r>
              <a:rPr lang="en-US" sz="2000" dirty="0" smtClean="0"/>
              <a:t>Idealists are in charge of the project, and tend to fail during the anchoring phase </a:t>
            </a:r>
          </a:p>
          <a:p>
            <a:pPr marL="457200" indent="-457200" algn="just">
              <a:spcBef>
                <a:spcPct val="20000"/>
              </a:spcBef>
              <a:buFont typeface="Arial" pitchFamily="34" charset="0"/>
              <a:buChar char="•"/>
              <a:defRPr/>
            </a:pPr>
            <a:r>
              <a:rPr lang="en-US" sz="2000" dirty="0" smtClean="0"/>
              <a:t>There is a need for </a:t>
            </a:r>
            <a:r>
              <a:rPr lang="en-US" sz="2000" b="1" dirty="0" smtClean="0"/>
              <a:t>more knowledge and experience with innovative procurement </a:t>
            </a:r>
          </a:p>
          <a:p>
            <a:pPr marL="457200" indent="-457200" algn="just">
              <a:spcBef>
                <a:spcPct val="20000"/>
              </a:spcBef>
              <a:buFont typeface="Arial" pitchFamily="34" charset="0"/>
              <a:buChar char="•"/>
              <a:defRPr/>
            </a:pPr>
            <a:r>
              <a:rPr lang="en-US" sz="2000" dirty="0" smtClean="0"/>
              <a:t>Procurement of Innovation is about </a:t>
            </a:r>
            <a:r>
              <a:rPr lang="en-US" sz="2000" b="1" dirty="0" smtClean="0"/>
              <a:t>total cost of ownership – not the lowest price per piece </a:t>
            </a:r>
          </a:p>
          <a:p>
            <a:pPr marL="914400" lvl="1" indent="-457200" algn="just">
              <a:spcBef>
                <a:spcPct val="20000"/>
              </a:spcBef>
              <a:defRPr/>
            </a:pPr>
            <a:endParaRPr lang="en-GB" sz="2000" dirty="0"/>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a:spLocks noGrp="1"/>
          </p:cNvSpPr>
          <p:nvPr>
            <p:ph type="title"/>
          </p:nvPr>
        </p:nvSpPr>
        <p:spPr>
          <a:xfrm>
            <a:off x="721708" y="137319"/>
            <a:ext cx="5074428" cy="490066"/>
          </a:xfrm>
        </p:spPr>
        <p:txBody>
          <a:bodyPr/>
          <a:lstStyle/>
          <a:p>
            <a:pPr algn="just"/>
            <a:r>
              <a:rPr lang="en-US" dirty="0" smtClean="0"/>
              <a:t>Join our Statement!</a:t>
            </a:r>
            <a:endParaRPr lang="en-US" dirty="0"/>
          </a:p>
        </p:txBody>
      </p:sp>
      <p:sp>
        <p:nvSpPr>
          <p:cNvPr id="4" name="Text Placeholder 2"/>
          <p:cNvSpPr>
            <a:spLocks noGrp="1"/>
          </p:cNvSpPr>
          <p:nvPr>
            <p:ph type="body" sz="quarter" idx="10"/>
          </p:nvPr>
        </p:nvSpPr>
        <p:spPr>
          <a:xfrm>
            <a:off x="320675" y="764704"/>
            <a:ext cx="8571805" cy="1656853"/>
          </a:xfrm>
        </p:spPr>
        <p:txBody>
          <a:bodyPr>
            <a:normAutofit/>
          </a:bodyPr>
          <a:lstStyle/>
          <a:p>
            <a:pPr marL="0" indent="0" algn="just">
              <a:buNone/>
            </a:pPr>
            <a:r>
              <a:rPr lang="en-GB" sz="2700" b="1" i="1" dirty="0" smtClean="0">
                <a:solidFill>
                  <a:schemeClr val="accent6">
                    <a:lumMod val="75000"/>
                  </a:schemeClr>
                </a:solidFill>
              </a:rPr>
              <a:t>Follow us </a:t>
            </a:r>
            <a:r>
              <a:rPr lang="en-GB" sz="2700" i="1" dirty="0" smtClean="0">
                <a:solidFill>
                  <a:schemeClr val="accent6">
                    <a:lumMod val="75000"/>
                  </a:schemeClr>
                </a:solidFill>
              </a:rPr>
              <a:t>on social media </a:t>
            </a:r>
            <a:r>
              <a:rPr lang="en-GB" sz="2700" b="1" i="1" dirty="0" smtClean="0">
                <a:solidFill>
                  <a:schemeClr val="accent6">
                    <a:lumMod val="75000"/>
                  </a:schemeClr>
                </a:solidFill>
              </a:rPr>
              <a:t>@EPPeHealth</a:t>
            </a:r>
          </a:p>
          <a:p>
            <a:pPr marL="0" indent="0" algn="just">
              <a:buNone/>
            </a:pPr>
            <a:r>
              <a:rPr lang="en-GB" sz="2700" i="1" dirty="0" smtClean="0">
                <a:solidFill>
                  <a:schemeClr val="accent6">
                    <a:lumMod val="75000"/>
                  </a:schemeClr>
                </a:solidFill>
              </a:rPr>
              <a:t>EPP-eHealth :</a:t>
            </a:r>
            <a:r>
              <a:rPr lang="es-ES" sz="2800" i="1" dirty="0" smtClean="0">
                <a:hlinkClick r:id="rId2"/>
              </a:rPr>
              <a:t>http://www.innovationithospitals.com/</a:t>
            </a:r>
            <a:endParaRPr lang="es-ES" sz="2800" i="1" dirty="0" smtClean="0"/>
          </a:p>
          <a:p>
            <a:pPr marL="0" indent="0" algn="ctr">
              <a:buNone/>
            </a:pPr>
            <a:endParaRPr lang="en-GB" sz="2700" i="1" dirty="0">
              <a:solidFill>
                <a:schemeClr val="accent6">
                  <a:lumMod val="75000"/>
                </a:schemeClr>
              </a:solidFill>
            </a:endParaRPr>
          </a:p>
          <a:p>
            <a:pPr marL="0" indent="0">
              <a:buNone/>
            </a:pPr>
            <a:endParaRPr lang="en-GB" sz="2700" dirty="0">
              <a:solidFill>
                <a:schemeClr val="accent6">
                  <a:lumMod val="75000"/>
                </a:schemeClr>
              </a:solidFill>
            </a:endParaRPr>
          </a:p>
          <a:p>
            <a:pPr marL="0" indent="0">
              <a:buNone/>
            </a:pPr>
            <a:endParaRPr lang="en-GB" sz="2700" dirty="0">
              <a:solidFill>
                <a:schemeClr val="accent6">
                  <a:lumMod val="75000"/>
                </a:schemeClr>
              </a:solidFill>
            </a:endParaRPr>
          </a:p>
        </p:txBody>
      </p:sp>
      <p:sp>
        <p:nvSpPr>
          <p:cNvPr id="3074" name="AutoShape 2"/>
          <p:cNvSpPr>
            <a:spLocks noChangeAspect="1" noChangeArrowheads="1"/>
          </p:cNvSpPr>
          <p:nvPr/>
        </p:nvSpPr>
        <p:spPr bwMode="auto">
          <a:xfrm>
            <a:off x="63500" y="-547688"/>
            <a:ext cx="2857500" cy="11525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Picture 4" descr="http://i.blogs.es/3c991e/twitter-bird/original.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168" y="836712"/>
            <a:ext cx="852664" cy="63869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8 Imagen"/>
          <p:cNvPicPr/>
          <p:nvPr/>
        </p:nvPicPr>
        <p:blipFill>
          <a:blip r:embed="rId4" cstate="print"/>
          <a:srcRect l="52991" t="9160" r="8542" b="13232"/>
          <a:stretch>
            <a:fillRect/>
          </a:stretch>
        </p:blipFill>
        <p:spPr bwMode="auto">
          <a:xfrm>
            <a:off x="4283968" y="1772816"/>
            <a:ext cx="4608512" cy="3240360"/>
          </a:xfrm>
          <a:prstGeom prst="rect">
            <a:avLst/>
          </a:prstGeom>
          <a:noFill/>
          <a:ln w="9525">
            <a:noFill/>
            <a:miter lim="800000"/>
            <a:headEnd/>
            <a:tailEnd/>
          </a:ln>
        </p:spPr>
      </p:pic>
      <p:pic>
        <p:nvPicPr>
          <p:cNvPr id="7" name="6 Imagen"/>
          <p:cNvPicPr/>
          <p:nvPr/>
        </p:nvPicPr>
        <p:blipFill>
          <a:blip r:embed="rId5" cstate="print"/>
          <a:srcRect l="49231" t="8806" r="1457" b="17222"/>
          <a:stretch>
            <a:fillRect/>
          </a:stretch>
        </p:blipFill>
        <p:spPr bwMode="auto">
          <a:xfrm>
            <a:off x="5652120" y="4869160"/>
            <a:ext cx="3096344" cy="1656184"/>
          </a:xfrm>
          <a:prstGeom prst="rect">
            <a:avLst/>
          </a:prstGeom>
          <a:noFill/>
          <a:ln w="9525">
            <a:noFill/>
            <a:miter lim="800000"/>
            <a:headEnd/>
            <a:tailEnd/>
          </a:ln>
        </p:spPr>
      </p:pic>
      <p:pic>
        <p:nvPicPr>
          <p:cNvPr id="10" name="9 Imagen"/>
          <p:cNvPicPr/>
          <p:nvPr/>
        </p:nvPicPr>
        <p:blipFill>
          <a:blip r:embed="rId6" cstate="print"/>
          <a:srcRect l="53086" t="9880" r="3704" b="11009"/>
          <a:stretch>
            <a:fillRect/>
          </a:stretch>
        </p:blipFill>
        <p:spPr bwMode="auto">
          <a:xfrm>
            <a:off x="467544" y="2060848"/>
            <a:ext cx="3816424" cy="2736304"/>
          </a:xfrm>
          <a:prstGeom prst="rect">
            <a:avLst/>
          </a:prstGeom>
          <a:noFill/>
          <a:ln w="9525">
            <a:noFill/>
            <a:miter lim="800000"/>
            <a:headEnd/>
            <a:tailEnd/>
          </a:ln>
        </p:spPr>
      </p:pic>
      <p:pic>
        <p:nvPicPr>
          <p:cNvPr id="8" name="7 Imagen"/>
          <p:cNvPicPr/>
          <p:nvPr/>
        </p:nvPicPr>
        <p:blipFill>
          <a:blip r:embed="rId7" cstate="print"/>
          <a:srcRect l="45640" t="11202" r="9524" b="29816"/>
          <a:stretch>
            <a:fillRect/>
          </a:stretch>
        </p:blipFill>
        <p:spPr bwMode="auto">
          <a:xfrm>
            <a:off x="683568" y="4437112"/>
            <a:ext cx="4104456" cy="2068438"/>
          </a:xfrm>
          <a:prstGeom prst="rect">
            <a:avLst/>
          </a:prstGeom>
          <a:noFill/>
          <a:ln w="9525">
            <a:noFill/>
            <a:miter lim="800000"/>
            <a:headEnd/>
            <a:tailEnd/>
          </a:ln>
        </p:spPr>
      </p:pic>
    </p:spTree>
    <p:extLst>
      <p:ext uri="{BB962C8B-B14F-4D97-AF65-F5344CB8AC3E}">
        <p14:creationId xmlns:p14="http://schemas.microsoft.com/office/powerpoint/2010/main" xmlns="" val="1196563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721708" y="137319"/>
            <a:ext cx="5074428" cy="490066"/>
          </a:xfrm>
        </p:spPr>
        <p:txBody>
          <a:bodyPr/>
          <a:lstStyle/>
          <a:p>
            <a:pPr algn="l"/>
            <a:r>
              <a:rPr lang="es-ES" sz="2300" dirty="0" smtClean="0"/>
              <a:t>European Healthcare challenges</a:t>
            </a:r>
            <a:endParaRPr lang="es-ES" sz="2300" dirty="0"/>
          </a:p>
        </p:txBody>
      </p:sp>
      <p:sp>
        <p:nvSpPr>
          <p:cNvPr id="8" name="Text Placeholder 2"/>
          <p:cNvSpPr txBox="1">
            <a:spLocks/>
          </p:cNvSpPr>
          <p:nvPr/>
        </p:nvSpPr>
        <p:spPr>
          <a:xfrm>
            <a:off x="753296" y="1051596"/>
            <a:ext cx="7676356" cy="5234924"/>
          </a:xfrm>
          <a:prstGeom prst="rect">
            <a:avLst/>
          </a:prstGeom>
        </p:spPr>
        <p:txBody>
          <a:bodyPr vert="horz" lIns="91440" tIns="45720" rIns="91440" bIns="45720" numCol="1" spcCol="360000" rtlCol="0">
            <a:noAutofit/>
          </a:bodyPr>
          <a:lstStyle/>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noProof="0" dirty="0" smtClean="0"/>
              <a:t>Upward pressure</a:t>
            </a:r>
            <a:r>
              <a:rPr lang="en-GB" sz="2200" b="1" dirty="0" smtClean="0"/>
              <a:t> on the costs </a:t>
            </a:r>
            <a:r>
              <a:rPr lang="en-GB" sz="2200" dirty="0" smtClean="0"/>
              <a:t>of providing care</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dirty="0" smtClean="0"/>
              <a:t>Downwards  pressure on budgets</a:t>
            </a:r>
            <a:r>
              <a:rPr lang="en-GB" sz="2200" dirty="0" smtClean="0"/>
              <a:t>, public finances constrained</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noProof="0" dirty="0" smtClean="0"/>
              <a:t>Unresolved gap between the service on offer and healthcare needs</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noProof="0" dirty="0" smtClean="0"/>
              <a:t>New challenges </a:t>
            </a:r>
            <a:r>
              <a:rPr lang="en-GB" sz="2200" noProof="0" dirty="0" smtClean="0"/>
              <a:t>in healthcare... </a:t>
            </a:r>
            <a:r>
              <a:rPr lang="en-GB" sz="2200" dirty="0" smtClean="0"/>
              <a:t>Infection control issues, climate changes pressures</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1" u="none" strike="noStrike" kern="1200" cap="none" spc="0" normalizeH="0" baseline="0" noProof="0" dirty="0" smtClean="0">
                <a:ln>
                  <a:noFill/>
                </a:ln>
                <a:effectLst/>
                <a:uLnTx/>
                <a:uFillTx/>
                <a:latin typeface="+mn-lt"/>
                <a:ea typeface="+mn-ea"/>
                <a:cs typeface="+mn-cs"/>
              </a:rPr>
              <a:t>Changes</a:t>
            </a:r>
            <a:r>
              <a:rPr kumimoji="0" lang="en-GB" sz="2200" b="1" u="none" strike="noStrike" kern="1200" cap="none" spc="0" normalizeH="0" noProof="0" dirty="0" smtClean="0">
                <a:ln>
                  <a:noFill/>
                </a:ln>
                <a:effectLst/>
                <a:uLnTx/>
                <a:uFillTx/>
                <a:latin typeface="+mn-lt"/>
                <a:ea typeface="+mn-ea"/>
                <a:cs typeface="+mn-cs"/>
              </a:rPr>
              <a:t> in healthcare delivery</a:t>
            </a:r>
            <a:r>
              <a:rPr kumimoji="0" lang="en-GB" sz="2200" b="0" u="none" strike="noStrike" kern="1200" cap="none" spc="0" normalizeH="0" noProof="0" dirty="0" smtClean="0">
                <a:ln>
                  <a:noFill/>
                </a:ln>
                <a:effectLst/>
                <a:uLnTx/>
                <a:uFillTx/>
                <a:latin typeface="+mn-lt"/>
                <a:ea typeface="+mn-ea"/>
                <a:cs typeface="+mn-cs"/>
              </a:rPr>
              <a:t>, patient expectations and an aging population </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dirty="0" smtClean="0"/>
              <a:t>Regulatory challenges</a:t>
            </a:r>
            <a:endParaRPr kumimoji="0" lang="en-GB" sz="2200" b="1" u="none" strike="noStrike" kern="1200" cap="none" spc="0" normalizeH="0" noProof="0" dirty="0" smtClean="0">
              <a:ln>
                <a:noFill/>
              </a:ln>
              <a:effectLst/>
              <a:uLnTx/>
              <a:uFillTx/>
              <a:latin typeface="+mn-lt"/>
              <a:ea typeface="+mn-ea"/>
              <a:cs typeface="+mn-cs"/>
            </a:endParaRP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noProof="0" dirty="0" smtClean="0"/>
              <a:t>Strategic </a:t>
            </a:r>
            <a:r>
              <a:rPr lang="en-GB" sz="2200" b="1" noProof="0" dirty="0" smtClean="0"/>
              <a:t>role of procurement not understood. </a:t>
            </a:r>
            <a:r>
              <a:rPr lang="en-GB" sz="2200" dirty="0" smtClean="0"/>
              <a:t>Lack of awareness and capacity</a:t>
            </a:r>
            <a:endParaRPr lang="en-GB" sz="2200" noProof="0" dirty="0" smtClean="0"/>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noProof="0" dirty="0" smtClean="0"/>
              <a:t>Innovation is worrying </a:t>
            </a:r>
            <a:r>
              <a:rPr lang="en-GB" sz="2200" noProof="0" dirty="0" smtClean="0"/>
              <a:t>; risk is not rewarded; change is difficult</a:t>
            </a:r>
            <a:endParaRPr kumimoji="0" lang="en-GB" sz="2200" b="0" u="none" strike="noStrike" kern="1200" cap="none" spc="0" normalizeH="0" noProof="0" dirty="0" smtClean="0">
              <a:ln>
                <a:noFill/>
              </a:ln>
              <a:effectLst/>
              <a:uLnTx/>
              <a:uFillTx/>
              <a:latin typeface="+mn-lt"/>
              <a:ea typeface="+mn-ea"/>
              <a:cs typeface="+mn-cs"/>
            </a:endParaRP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baseline="0" dirty="0" smtClean="0">
                <a:solidFill>
                  <a:srgbClr val="002060"/>
                </a:solidFill>
              </a:rPr>
              <a:t>...</a:t>
            </a:r>
            <a:r>
              <a:rPr kumimoji="0" lang="en-GB" sz="2200" b="1" i="1" u="none" strike="noStrike" kern="1200" cap="none" spc="0" normalizeH="0" noProof="0" dirty="0" smtClean="0">
                <a:ln>
                  <a:noFill/>
                </a:ln>
                <a:solidFill>
                  <a:srgbClr val="002060"/>
                </a:solidFill>
                <a:uLnTx/>
                <a:uFillTx/>
                <a:latin typeface="+mn-lt"/>
                <a:ea typeface="+mn-ea"/>
                <a:cs typeface="+mn-cs"/>
              </a:rPr>
              <a:t>No shortage of problems....</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2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1"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074428" cy="490066"/>
          </a:xfrm>
        </p:spPr>
        <p:txBody>
          <a:bodyPr/>
          <a:lstStyle/>
          <a:p>
            <a:pPr algn="just"/>
            <a:r>
              <a:rPr lang="es-ES" sz="2400" dirty="0" smtClean="0"/>
              <a:t>Context</a:t>
            </a:r>
            <a:endParaRPr lang="es-ES" sz="2400" dirty="0"/>
          </a:p>
        </p:txBody>
      </p:sp>
      <p:sp>
        <p:nvSpPr>
          <p:cNvPr id="6" name="Text Placeholder 2"/>
          <p:cNvSpPr txBox="1">
            <a:spLocks/>
          </p:cNvSpPr>
          <p:nvPr/>
        </p:nvSpPr>
        <p:spPr>
          <a:xfrm>
            <a:off x="683568" y="1052736"/>
            <a:ext cx="7920880" cy="5184576"/>
          </a:xfrm>
          <a:prstGeom prst="rect">
            <a:avLst/>
          </a:prstGeom>
        </p:spPr>
        <p:txBody>
          <a:bodyPr vert="horz" lIns="91440" tIns="45720" rIns="91440" bIns="45720" numCol="1" spcCol="360000" rtlCol="0">
            <a:noAutofit/>
          </a:bodyPr>
          <a:lstStyle/>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dirty="0" smtClean="0"/>
              <a:t>Challenging times</a:t>
            </a:r>
            <a:r>
              <a:rPr lang="en-GB" sz="2200" dirty="0" smtClean="0"/>
              <a:t>... need innovative responses</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1" u="none" strike="noStrike" kern="1200" cap="none" spc="0" normalizeH="0" baseline="0" noProof="0" dirty="0" smtClean="0">
                <a:ln>
                  <a:noFill/>
                </a:ln>
                <a:effectLst/>
                <a:uLnTx/>
                <a:uFillTx/>
                <a:latin typeface="+mn-lt"/>
                <a:ea typeface="+mn-ea"/>
                <a:cs typeface="+mn-cs"/>
              </a:rPr>
              <a:t>Innovation</a:t>
            </a:r>
            <a:r>
              <a:rPr kumimoji="0" lang="en-GB" sz="2200" b="1" u="none" strike="noStrike" kern="1200" cap="none" spc="0" normalizeH="0" noProof="0" dirty="0" smtClean="0">
                <a:ln>
                  <a:noFill/>
                </a:ln>
                <a:effectLst/>
                <a:uLnTx/>
                <a:uFillTx/>
                <a:latin typeface="+mn-lt"/>
                <a:ea typeface="+mn-ea"/>
                <a:cs typeface="+mn-cs"/>
              </a:rPr>
              <a:t> is the key </a:t>
            </a:r>
            <a:r>
              <a:rPr kumimoji="0" lang="en-GB" sz="2200" b="0" u="none" strike="noStrike" kern="1200" cap="none" spc="0" normalizeH="0" noProof="0" dirty="0" smtClean="0">
                <a:ln>
                  <a:noFill/>
                </a:ln>
                <a:effectLst/>
                <a:uLnTx/>
                <a:uFillTx/>
                <a:latin typeface="+mn-lt"/>
                <a:ea typeface="+mn-ea"/>
                <a:cs typeface="+mn-cs"/>
              </a:rPr>
              <a:t>to the challenges facing the healthcare sector</a:t>
            </a:r>
          </a:p>
          <a:p>
            <a:pPr marL="177800" marR="0" lvl="0" indent="-1778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GB" sz="2200" b="1" baseline="0" dirty="0" smtClean="0"/>
              <a:t>Healthcare is an ideal lead market </a:t>
            </a:r>
            <a:r>
              <a:rPr lang="en-GB" sz="2200" baseline="0" dirty="0" smtClean="0"/>
              <a:t>for innovation </a:t>
            </a:r>
          </a:p>
          <a:p>
            <a:pPr marL="177800" indent="-177800" algn="just">
              <a:spcBef>
                <a:spcPct val="20000"/>
              </a:spcBef>
              <a:buFont typeface="Arial" pitchFamily="34" charset="0"/>
              <a:buChar char="•"/>
            </a:pPr>
            <a:r>
              <a:rPr lang="en-GB" sz="2200" noProof="0" dirty="0" smtClean="0"/>
              <a:t>We need to </a:t>
            </a:r>
            <a:r>
              <a:rPr lang="en-GB" sz="2200" b="1" noProof="0" dirty="0" smtClean="0"/>
              <a:t>create the market conditions</a:t>
            </a:r>
            <a:r>
              <a:rPr lang="en-GB" sz="2200" noProof="0" dirty="0" smtClean="0"/>
              <a:t> where innovation can thrive:</a:t>
            </a:r>
          </a:p>
          <a:p>
            <a:pPr marL="635000" lvl="1" indent="-177800" algn="just">
              <a:spcBef>
                <a:spcPct val="20000"/>
              </a:spcBef>
              <a:buFont typeface="Arial" pitchFamily="34" charset="0"/>
              <a:buChar char="•"/>
            </a:pPr>
            <a:r>
              <a:rPr kumimoji="0" lang="en-GB" sz="2200" b="0" u="none" strike="noStrike" kern="1200" cap="none" spc="0" normalizeH="0" baseline="0" dirty="0" smtClean="0">
                <a:ln>
                  <a:noFill/>
                </a:ln>
                <a:effectLst/>
                <a:uLnTx/>
                <a:uFillTx/>
                <a:latin typeface="+mn-lt"/>
                <a:ea typeface="+mn-ea"/>
                <a:cs typeface="+mn-cs"/>
              </a:rPr>
              <a:t>Stimulating</a:t>
            </a:r>
            <a:r>
              <a:rPr kumimoji="0" lang="en-GB" sz="2200" b="0" u="none" strike="noStrike" kern="1200" cap="none" spc="0" normalizeH="0" dirty="0" smtClean="0">
                <a:ln>
                  <a:noFill/>
                </a:ln>
                <a:effectLst/>
                <a:uLnTx/>
                <a:uFillTx/>
                <a:latin typeface="+mn-lt"/>
                <a:ea typeface="+mn-ea"/>
                <a:cs typeface="+mn-cs"/>
              </a:rPr>
              <a:t> supplier innovation</a:t>
            </a:r>
          </a:p>
          <a:p>
            <a:pPr marL="635000" lvl="1" indent="-177800" algn="just">
              <a:spcBef>
                <a:spcPct val="20000"/>
              </a:spcBef>
              <a:buFont typeface="Arial" pitchFamily="34" charset="0"/>
              <a:buChar char="•"/>
            </a:pPr>
            <a:r>
              <a:rPr lang="en-GB" sz="2200" baseline="0" noProof="0" dirty="0" smtClean="0"/>
              <a:t>Early adopt</a:t>
            </a:r>
            <a:r>
              <a:rPr lang="en-GB" sz="2200" noProof="0" dirty="0" smtClean="0"/>
              <a:t> innovative goods and services</a:t>
            </a:r>
          </a:p>
          <a:p>
            <a:pPr marL="635000" lvl="1" indent="-177800" algn="just">
              <a:spcBef>
                <a:spcPct val="20000"/>
              </a:spcBef>
              <a:buFont typeface="Arial" pitchFamily="34" charset="0"/>
              <a:buChar char="•"/>
            </a:pPr>
            <a:r>
              <a:rPr kumimoji="0" lang="en-GB" sz="2200" b="0" u="none" strike="noStrike" kern="1200" cap="none" spc="0" normalizeH="0" baseline="0" dirty="0" smtClean="0">
                <a:ln>
                  <a:noFill/>
                </a:ln>
                <a:effectLst/>
                <a:uLnTx/>
                <a:uFillTx/>
                <a:latin typeface="+mn-lt"/>
                <a:ea typeface="+mn-ea"/>
                <a:cs typeface="+mn-cs"/>
              </a:rPr>
              <a:t>Collaborating</a:t>
            </a:r>
            <a:r>
              <a:rPr kumimoji="0" lang="en-GB" sz="2200" b="0" u="none" strike="noStrike" kern="1200" cap="none" spc="0" normalizeH="0" dirty="0" smtClean="0">
                <a:ln>
                  <a:noFill/>
                </a:ln>
                <a:effectLst/>
                <a:uLnTx/>
                <a:uFillTx/>
                <a:latin typeface="+mn-lt"/>
                <a:ea typeface="+mn-ea"/>
                <a:cs typeface="+mn-cs"/>
              </a:rPr>
              <a:t> to create market demand </a:t>
            </a:r>
          </a:p>
          <a:p>
            <a:pPr marL="635000" lvl="1" indent="-177800" algn="just">
              <a:spcBef>
                <a:spcPct val="20000"/>
              </a:spcBef>
              <a:buFont typeface="Arial" pitchFamily="34" charset="0"/>
              <a:buChar char="•"/>
            </a:pPr>
            <a:r>
              <a:rPr kumimoji="0" lang="en-GB" sz="2200" b="0" u="none" strike="noStrike" kern="1200" cap="none" spc="0" normalizeH="0" dirty="0" smtClean="0">
                <a:ln>
                  <a:noFill/>
                </a:ln>
                <a:effectLst/>
                <a:uLnTx/>
                <a:uFillTx/>
                <a:latin typeface="+mn-lt"/>
                <a:ea typeface="+mn-ea"/>
                <a:cs typeface="+mn-cs"/>
              </a:rPr>
              <a:t>replicating good ideas</a:t>
            </a:r>
          </a:p>
          <a:p>
            <a:pPr marL="177800" indent="-177800" algn="just">
              <a:spcBef>
                <a:spcPct val="20000"/>
              </a:spcBef>
              <a:buFont typeface="Arial" pitchFamily="34" charset="0"/>
              <a:buChar char="•"/>
            </a:pPr>
            <a:r>
              <a:rPr lang="en-GB" sz="2200" dirty="0" smtClean="0"/>
              <a:t>Yet </a:t>
            </a:r>
            <a:r>
              <a:rPr lang="en-GB" sz="2200" b="1" dirty="0" smtClean="0"/>
              <a:t>current procurement practices tend to stifle innovation </a:t>
            </a:r>
            <a:r>
              <a:rPr lang="en-GB" sz="2200" dirty="0" smtClean="0"/>
              <a:t>and lock in old solutions</a:t>
            </a:r>
          </a:p>
          <a:p>
            <a:pPr marL="177800" indent="-177800" algn="just">
              <a:spcBef>
                <a:spcPct val="20000"/>
              </a:spcBef>
              <a:buFont typeface="Arial" pitchFamily="34" charset="0"/>
              <a:buChar char="•"/>
            </a:pPr>
            <a:r>
              <a:rPr kumimoji="0" lang="en-GB" sz="2200" b="1" u="none" strike="noStrike" kern="1200" cap="none" spc="0" normalizeH="0" dirty="0" smtClean="0">
                <a:ln>
                  <a:noFill/>
                </a:ln>
                <a:effectLst/>
                <a:uLnTx/>
                <a:uFillTx/>
                <a:latin typeface="+mn-lt"/>
                <a:ea typeface="+mn-ea"/>
                <a:cs typeface="+mn-cs"/>
              </a:rPr>
              <a:t>Collaboration and replication </a:t>
            </a:r>
            <a:r>
              <a:rPr kumimoji="0" lang="en-GB" sz="2200" b="0" u="none" strike="noStrike" kern="1200" cap="none" spc="0" normalizeH="0" dirty="0" smtClean="0">
                <a:ln>
                  <a:noFill/>
                </a:ln>
                <a:effectLst/>
                <a:uLnTx/>
                <a:uFillTx/>
                <a:latin typeface="+mn-lt"/>
                <a:ea typeface="+mn-ea"/>
                <a:cs typeface="+mn-cs"/>
              </a:rPr>
              <a:t>seem to be the</a:t>
            </a:r>
            <a:r>
              <a:rPr kumimoji="0" lang="en-GB" sz="2200" b="1" u="none" strike="noStrike" kern="1200" cap="none" spc="0" normalizeH="0" dirty="0" smtClean="0">
                <a:ln>
                  <a:noFill/>
                </a:ln>
                <a:effectLst/>
                <a:uLnTx/>
                <a:uFillTx/>
                <a:latin typeface="+mn-lt"/>
                <a:ea typeface="+mn-ea"/>
                <a:cs typeface="+mn-cs"/>
              </a:rPr>
              <a:t> exception</a:t>
            </a:r>
          </a:p>
          <a:p>
            <a:pPr marL="635000" lvl="1" indent="-177800" algn="just">
              <a:spcBef>
                <a:spcPct val="20000"/>
              </a:spcBef>
              <a:buFont typeface="Arial" pitchFamily="34" charset="0"/>
              <a:buChar char="•"/>
            </a:pPr>
            <a:endParaRPr kumimoji="0" lang="en-GB" sz="2200" b="0" u="none" strike="noStrike" kern="1200" cap="none" spc="0" normalizeH="0" dirty="0" smtClean="0">
              <a:ln>
                <a:noFill/>
              </a:ln>
              <a:effectLst/>
              <a:uLnTx/>
              <a:uFillTx/>
              <a:latin typeface="+mn-lt"/>
              <a:ea typeface="+mn-ea"/>
              <a:cs typeface="+mn-cs"/>
            </a:endParaRPr>
          </a:p>
          <a:p>
            <a:pPr marL="635000" lvl="1" indent="-177800" algn="just">
              <a:spcBef>
                <a:spcPct val="20000"/>
              </a:spcBef>
              <a:buFont typeface="Arial" pitchFamily="34" charset="0"/>
              <a:buChar char="•"/>
            </a:pPr>
            <a:endParaRPr kumimoji="0" lang="en-GB" sz="2200" b="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1"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cstate="print"/>
          <a:srcRect l="23752" t="25640" r="23331" b="9670"/>
          <a:stretch>
            <a:fillRect/>
          </a:stretch>
        </p:blipFill>
        <p:spPr bwMode="auto">
          <a:xfrm>
            <a:off x="4000496" y="2214554"/>
            <a:ext cx="5000660" cy="4357718"/>
          </a:xfrm>
          <a:prstGeom prst="rect">
            <a:avLst/>
          </a:prstGeom>
          <a:noFill/>
          <a:ln w="9525">
            <a:noFill/>
            <a:miter lim="800000"/>
            <a:headEnd/>
            <a:tailEnd/>
          </a:ln>
        </p:spPr>
      </p:pic>
      <p:sp>
        <p:nvSpPr>
          <p:cNvPr id="6" name="1 Título"/>
          <p:cNvSpPr>
            <a:spLocks noGrp="1"/>
          </p:cNvSpPr>
          <p:nvPr>
            <p:ph type="title"/>
          </p:nvPr>
        </p:nvSpPr>
        <p:spPr>
          <a:xfrm>
            <a:off x="721708" y="137319"/>
            <a:ext cx="5074428" cy="490066"/>
          </a:xfrm>
        </p:spPr>
        <p:txBody>
          <a:bodyPr/>
          <a:lstStyle/>
          <a:p>
            <a:pPr algn="just"/>
            <a:r>
              <a:rPr lang="en-US" sz="2300" dirty="0" smtClean="0"/>
              <a:t>Public Procurement potential</a:t>
            </a:r>
            <a:endParaRPr lang="es-ES" sz="2300" dirty="0"/>
          </a:p>
        </p:txBody>
      </p:sp>
      <p:sp>
        <p:nvSpPr>
          <p:cNvPr id="4" name="Text Placeholder 2"/>
          <p:cNvSpPr>
            <a:spLocks noGrp="1"/>
          </p:cNvSpPr>
          <p:nvPr>
            <p:ph type="body" sz="quarter" idx="10"/>
          </p:nvPr>
        </p:nvSpPr>
        <p:spPr>
          <a:xfrm>
            <a:off x="539552" y="1124744"/>
            <a:ext cx="8283773" cy="1296144"/>
          </a:xfrm>
        </p:spPr>
        <p:txBody>
          <a:bodyPr>
            <a:normAutofit lnSpcReduction="10000"/>
          </a:bodyPr>
          <a:lstStyle/>
          <a:p>
            <a:pPr marL="0" indent="0" algn="ctr">
              <a:buNone/>
            </a:pPr>
            <a:r>
              <a:rPr lang="en-GB" sz="2700" b="1" dirty="0" smtClean="0">
                <a:solidFill>
                  <a:schemeClr val="bg2">
                    <a:lumMod val="25000"/>
                  </a:schemeClr>
                </a:solidFill>
              </a:rPr>
              <a:t>Demand-driven innovation </a:t>
            </a:r>
            <a:r>
              <a:rPr lang="en-GB" sz="2700" dirty="0" smtClean="0">
                <a:solidFill>
                  <a:schemeClr val="bg2">
                    <a:lumMod val="25000"/>
                  </a:schemeClr>
                </a:solidFill>
              </a:rPr>
              <a:t>is considered to have huge </a:t>
            </a:r>
            <a:r>
              <a:rPr lang="en-GB" sz="2700" b="1" dirty="0" smtClean="0">
                <a:solidFill>
                  <a:schemeClr val="bg2">
                    <a:lumMod val="25000"/>
                  </a:schemeClr>
                </a:solidFill>
              </a:rPr>
              <a:t>untapped potential to grow the EU economy </a:t>
            </a:r>
            <a:r>
              <a:rPr lang="en-GB" sz="2700" dirty="0" smtClean="0">
                <a:solidFill>
                  <a:schemeClr val="bg2">
                    <a:lumMod val="25000"/>
                  </a:schemeClr>
                </a:solidFill>
              </a:rPr>
              <a:t>and help address environmental and social challenges </a:t>
            </a:r>
          </a:p>
          <a:p>
            <a:pPr marL="0" indent="0" algn="ctr">
              <a:buNone/>
            </a:pPr>
            <a:endParaRPr lang="en-GB" sz="2700" i="1" dirty="0" smtClean="0">
              <a:solidFill>
                <a:schemeClr val="accent6">
                  <a:lumMod val="75000"/>
                </a:schemeClr>
              </a:solidFill>
            </a:endParaRPr>
          </a:p>
          <a:p>
            <a:pPr marL="0" indent="0" algn="just">
              <a:buNone/>
            </a:pPr>
            <a:endParaRPr lang="en-GB" sz="2700" i="1" dirty="0" smtClean="0">
              <a:solidFill>
                <a:schemeClr val="accent6">
                  <a:lumMod val="75000"/>
                </a:schemeClr>
              </a:solidFill>
            </a:endParaRPr>
          </a:p>
          <a:p>
            <a:pPr marL="0" indent="0">
              <a:buNone/>
            </a:pPr>
            <a:endParaRPr lang="en-GB" sz="2700" i="1" dirty="0">
              <a:solidFill>
                <a:schemeClr val="accent6">
                  <a:lumMod val="75000"/>
                </a:schemeClr>
              </a:solidFill>
            </a:endParaRPr>
          </a:p>
          <a:p>
            <a:pPr marL="0" indent="0">
              <a:buNone/>
            </a:pPr>
            <a:endParaRPr lang="en-GB" sz="2700" dirty="0">
              <a:solidFill>
                <a:schemeClr val="accent6">
                  <a:lumMod val="75000"/>
                </a:schemeClr>
              </a:solidFill>
            </a:endParaRPr>
          </a:p>
          <a:p>
            <a:pPr marL="0" indent="0">
              <a:buNone/>
            </a:pPr>
            <a:endParaRPr lang="en-GB" sz="2700" dirty="0">
              <a:solidFill>
                <a:schemeClr val="accent6">
                  <a:lumMod val="75000"/>
                </a:schemeClr>
              </a:solidFill>
            </a:endParaRPr>
          </a:p>
        </p:txBody>
      </p:sp>
      <p:sp>
        <p:nvSpPr>
          <p:cNvPr id="5" name="Text Placeholder 2"/>
          <p:cNvSpPr txBox="1">
            <a:spLocks/>
          </p:cNvSpPr>
          <p:nvPr/>
        </p:nvSpPr>
        <p:spPr>
          <a:xfrm>
            <a:off x="428596" y="2571744"/>
            <a:ext cx="3286148" cy="1928826"/>
          </a:xfrm>
          <a:prstGeom prst="rect">
            <a:avLst/>
          </a:prstGeom>
        </p:spPr>
        <p:txBody>
          <a:bodyPr vert="horz" lIns="91440" tIns="45720" rIns="91440" bIns="45720" numCol="1" spcCol="36000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2000" dirty="0" smtClean="0"/>
              <a:t>In 2010, in the EU the public sector spent over EUR 2 406 billion on goods, services and works – amounting to around 19.7% of EU GDP.</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sz="2000" noProof="0" dirty="0" smtClean="0"/>
              <a:t>In 2010, over 160 000 invitations to tender were published for a value of EUR 447 billion</a:t>
            </a:r>
            <a:endParaRPr kumimoji="0" lang="es-ES" sz="200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i="1"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i="1"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721708" y="137319"/>
            <a:ext cx="5074428" cy="490066"/>
          </a:xfrm>
        </p:spPr>
        <p:txBody>
          <a:bodyPr/>
          <a:lstStyle/>
          <a:p>
            <a:pPr algn="l"/>
            <a:r>
              <a:rPr lang="es-ES" sz="2300" dirty="0" smtClean="0"/>
              <a:t>European Healthcare challenges</a:t>
            </a:r>
            <a:endParaRPr lang="es-ES" sz="2300" dirty="0"/>
          </a:p>
        </p:txBody>
      </p:sp>
      <p:pic>
        <p:nvPicPr>
          <p:cNvPr id="9" name="8 Imagen"/>
          <p:cNvPicPr/>
          <p:nvPr/>
        </p:nvPicPr>
        <p:blipFill>
          <a:blip r:embed="rId2" cstate="print"/>
          <a:srcRect l="69287" t="9697" r="7572" b="11107"/>
          <a:stretch>
            <a:fillRect/>
          </a:stretch>
        </p:blipFill>
        <p:spPr bwMode="auto">
          <a:xfrm>
            <a:off x="1571604" y="1285860"/>
            <a:ext cx="6000792" cy="5072098"/>
          </a:xfrm>
          <a:prstGeom prst="rect">
            <a:avLst/>
          </a:prstGeom>
          <a:noFill/>
          <a:ln w="9525">
            <a:noFill/>
            <a:miter lim="800000"/>
            <a:headEnd/>
            <a:tailEnd/>
          </a:ln>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21708" y="137319"/>
            <a:ext cx="5074428" cy="490066"/>
          </a:xfrm>
        </p:spPr>
        <p:txBody>
          <a:bodyPr/>
          <a:lstStyle/>
          <a:p>
            <a:pPr algn="just"/>
            <a:r>
              <a:rPr lang="en-US" dirty="0" smtClean="0"/>
              <a:t>Change of paradigm</a:t>
            </a:r>
            <a:endParaRPr lang="en-US" dirty="0"/>
          </a:p>
        </p:txBody>
      </p:sp>
      <p:pic>
        <p:nvPicPr>
          <p:cNvPr id="4" name="3 Imagen"/>
          <p:cNvPicPr/>
          <p:nvPr/>
        </p:nvPicPr>
        <p:blipFill>
          <a:blip r:embed="rId2" cstate="print"/>
          <a:srcRect l="21997" t="28649" r="23331" b="19159"/>
          <a:stretch>
            <a:fillRect/>
          </a:stretch>
        </p:blipFill>
        <p:spPr bwMode="auto">
          <a:xfrm>
            <a:off x="1039048" y="1500174"/>
            <a:ext cx="6819100" cy="4087926"/>
          </a:xfrm>
          <a:prstGeom prst="rect">
            <a:avLst/>
          </a:prstGeom>
          <a:noFill/>
          <a:ln w="9525">
            <a:noFill/>
            <a:miter lim="800000"/>
            <a:headEnd/>
            <a:tailEnd/>
          </a:ln>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683568" y="1556792"/>
            <a:ext cx="2280845" cy="179727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marL="177800" indent="-177800" algn="ctr"/>
            <a:r>
              <a:rPr lang="en-US" sz="2000" b="1" dirty="0" smtClean="0">
                <a:solidFill>
                  <a:schemeClr val="bg2">
                    <a:lumMod val="25000"/>
                  </a:schemeClr>
                </a:solidFill>
              </a:rPr>
              <a:t>Create a network of healthcare procuring organisations</a:t>
            </a:r>
          </a:p>
        </p:txBody>
      </p:sp>
      <p:sp>
        <p:nvSpPr>
          <p:cNvPr id="3" name="2 Rectángulo redondeado"/>
          <p:cNvSpPr/>
          <p:nvPr/>
        </p:nvSpPr>
        <p:spPr>
          <a:xfrm>
            <a:off x="3635896" y="1556792"/>
            <a:ext cx="2280845" cy="1797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gn="ctr"/>
            <a:r>
              <a:rPr lang="en-US" sz="2000" b="1" dirty="0" smtClean="0">
                <a:solidFill>
                  <a:schemeClr val="bg1"/>
                </a:solidFill>
              </a:rPr>
              <a:t>Training in PPI schemes and practices</a:t>
            </a:r>
          </a:p>
        </p:txBody>
      </p:sp>
      <p:sp>
        <p:nvSpPr>
          <p:cNvPr id="4" name="3 Rectángulo redondeado"/>
          <p:cNvSpPr/>
          <p:nvPr/>
        </p:nvSpPr>
        <p:spPr>
          <a:xfrm>
            <a:off x="6516216" y="1556792"/>
            <a:ext cx="2280845" cy="17972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77800" indent="-177800" algn="ctr"/>
            <a:r>
              <a:rPr lang="en-US" sz="2000" b="1" dirty="0" smtClean="0">
                <a:solidFill>
                  <a:schemeClr val="bg2">
                    <a:lumMod val="25000"/>
                  </a:schemeClr>
                </a:solidFill>
              </a:rPr>
              <a:t>Identification and communication of common unmet eHealth needs</a:t>
            </a:r>
          </a:p>
        </p:txBody>
      </p:sp>
      <p:sp>
        <p:nvSpPr>
          <p:cNvPr id="5" name="4 Rectángulo redondeado"/>
          <p:cNvSpPr/>
          <p:nvPr/>
        </p:nvSpPr>
        <p:spPr>
          <a:xfrm>
            <a:off x="683568" y="4091523"/>
            <a:ext cx="7944149" cy="149771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177800" indent="-177800" algn="ctr"/>
            <a:r>
              <a:rPr lang="en-US" sz="2000" b="1" dirty="0" smtClean="0">
                <a:solidFill>
                  <a:schemeClr val="bg1"/>
                </a:solidFill>
              </a:rPr>
              <a:t>Development of a  “Joint Statement of Unmet needs” as basis for launching the PPI Strategy to address these needs</a:t>
            </a:r>
          </a:p>
        </p:txBody>
      </p:sp>
      <p:sp>
        <p:nvSpPr>
          <p:cNvPr id="6" name="1 Título"/>
          <p:cNvSpPr>
            <a:spLocks noGrp="1"/>
          </p:cNvSpPr>
          <p:nvPr>
            <p:ph type="title"/>
          </p:nvPr>
        </p:nvSpPr>
        <p:spPr>
          <a:xfrm>
            <a:off x="721708" y="137319"/>
            <a:ext cx="5074428" cy="490066"/>
          </a:xfrm>
        </p:spPr>
        <p:txBody>
          <a:bodyPr/>
          <a:lstStyle/>
          <a:p>
            <a:pPr algn="just"/>
            <a:r>
              <a:rPr lang="es-ES" dirty="0" smtClean="0"/>
              <a:t>EPP-eHealth Specific objectives</a:t>
            </a:r>
            <a:endParaRPr lang="es-ES" dirty="0"/>
          </a:p>
        </p:txBody>
      </p:sp>
      <p:sp>
        <p:nvSpPr>
          <p:cNvPr id="7" name="6 Flecha derecha"/>
          <p:cNvSpPr/>
          <p:nvPr/>
        </p:nvSpPr>
        <p:spPr>
          <a:xfrm>
            <a:off x="3059832" y="2348880"/>
            <a:ext cx="432048" cy="3600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7 Flecha derecha"/>
          <p:cNvSpPr/>
          <p:nvPr/>
        </p:nvSpPr>
        <p:spPr>
          <a:xfrm>
            <a:off x="6012160" y="2348880"/>
            <a:ext cx="432048" cy="3600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9" name="8 Flecha abajo"/>
          <p:cNvSpPr/>
          <p:nvPr/>
        </p:nvSpPr>
        <p:spPr>
          <a:xfrm>
            <a:off x="7524328" y="3573016"/>
            <a:ext cx="360040" cy="36004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721708" y="137319"/>
            <a:ext cx="5074428" cy="490066"/>
          </a:xfrm>
        </p:spPr>
        <p:txBody>
          <a:bodyPr/>
          <a:lstStyle/>
          <a:p>
            <a:pPr algn="just"/>
            <a:r>
              <a:rPr lang="en-US" sz="2300" dirty="0" smtClean="0"/>
              <a:t>Network of procuring organisations</a:t>
            </a:r>
            <a:endParaRPr lang="en-US" sz="2300" dirty="0"/>
          </a:p>
        </p:txBody>
      </p:sp>
      <p:pic>
        <p:nvPicPr>
          <p:cNvPr id="1026" name="Picture 2" descr="C:\Users\u958lsanchez\Desktop\FEEDBACK PERSONAL\Mapas\EPP-eHealth.png"/>
          <p:cNvPicPr>
            <a:picLocks noChangeAspect="1" noChangeArrowheads="1"/>
          </p:cNvPicPr>
          <p:nvPr/>
        </p:nvPicPr>
        <p:blipFill>
          <a:blip r:embed="rId2" cstate="print"/>
          <a:srcRect/>
          <a:stretch>
            <a:fillRect/>
          </a:stretch>
        </p:blipFill>
        <p:spPr bwMode="auto">
          <a:xfrm>
            <a:off x="2771800" y="1340768"/>
            <a:ext cx="4608512" cy="4714542"/>
          </a:xfrm>
          <a:prstGeom prst="rect">
            <a:avLst/>
          </a:prstGeom>
          <a:noFill/>
        </p:spPr>
      </p:pic>
      <p:pic>
        <p:nvPicPr>
          <p:cNvPr id="1027" name="Picture 3" descr="\\Mdprons01\grupos\OPERACIONES\PROYECTOS\20140923-H2020-EPP eHealth\LOGOS\Lapaz_idipaz_high.jpg"/>
          <p:cNvPicPr>
            <a:picLocks noChangeAspect="1" noChangeArrowheads="1"/>
          </p:cNvPicPr>
          <p:nvPr/>
        </p:nvPicPr>
        <p:blipFill>
          <a:blip r:embed="rId3" cstate="print"/>
          <a:srcRect/>
          <a:stretch>
            <a:fillRect/>
          </a:stretch>
        </p:blipFill>
        <p:spPr bwMode="auto">
          <a:xfrm>
            <a:off x="107504" y="4581128"/>
            <a:ext cx="2715730" cy="504056"/>
          </a:xfrm>
          <a:prstGeom prst="rect">
            <a:avLst/>
          </a:prstGeom>
          <a:noFill/>
        </p:spPr>
      </p:pic>
      <p:pic>
        <p:nvPicPr>
          <p:cNvPr id="1028" name="Picture 4" descr="\\Mdprons01\grupos\OPERACIONES\PROYECTOS\20140923-H2020-EPP eHealth\LOGOS\logo SAS.jpg"/>
          <p:cNvPicPr>
            <a:picLocks noChangeAspect="1" noChangeArrowheads="1"/>
          </p:cNvPicPr>
          <p:nvPr/>
        </p:nvPicPr>
        <p:blipFill>
          <a:blip r:embed="rId4" cstate="print"/>
          <a:srcRect/>
          <a:stretch>
            <a:fillRect/>
          </a:stretch>
        </p:blipFill>
        <p:spPr bwMode="auto">
          <a:xfrm>
            <a:off x="251520" y="5373216"/>
            <a:ext cx="2482443" cy="648072"/>
          </a:xfrm>
          <a:prstGeom prst="rect">
            <a:avLst/>
          </a:prstGeom>
          <a:noFill/>
        </p:spPr>
      </p:pic>
      <p:pic>
        <p:nvPicPr>
          <p:cNvPr id="1029" name="Picture 5" descr="\\Mdprons01\grupos\OPERACIONES\PROYECTOS\20140923-H2020-EPP eHealth\LOGOS\Logos alta definición\optimat_logo.jpg"/>
          <p:cNvPicPr>
            <a:picLocks noChangeAspect="1" noChangeArrowheads="1"/>
          </p:cNvPicPr>
          <p:nvPr/>
        </p:nvPicPr>
        <p:blipFill>
          <a:blip r:embed="rId5" cstate="print"/>
          <a:srcRect/>
          <a:stretch>
            <a:fillRect/>
          </a:stretch>
        </p:blipFill>
        <p:spPr bwMode="auto">
          <a:xfrm>
            <a:off x="2343604" y="2348880"/>
            <a:ext cx="1292292" cy="504056"/>
          </a:xfrm>
          <a:prstGeom prst="rect">
            <a:avLst/>
          </a:prstGeom>
          <a:noFill/>
        </p:spPr>
      </p:pic>
      <p:pic>
        <p:nvPicPr>
          <p:cNvPr id="1030" name="Picture 6" descr="\\Mdprons01\grupos\OPERACIONES\PROYECTOS\20140923-H2020-EPP eHealth\LOGOS\Logos alta definición\logo1.jpg"/>
          <p:cNvPicPr>
            <a:picLocks noChangeAspect="1" noChangeArrowheads="1"/>
          </p:cNvPicPr>
          <p:nvPr/>
        </p:nvPicPr>
        <p:blipFill>
          <a:blip r:embed="rId6" cstate="print"/>
          <a:srcRect/>
          <a:stretch>
            <a:fillRect/>
          </a:stretch>
        </p:blipFill>
        <p:spPr bwMode="auto">
          <a:xfrm>
            <a:off x="7740352" y="2276872"/>
            <a:ext cx="813476" cy="1224532"/>
          </a:xfrm>
          <a:prstGeom prst="rect">
            <a:avLst/>
          </a:prstGeom>
          <a:noFill/>
        </p:spPr>
      </p:pic>
      <p:pic>
        <p:nvPicPr>
          <p:cNvPr id="1031" name="Picture 7" descr="C:\Users\U958LS~1\AppData\Local\Temp\Rar$DIa0.091\DANE-I-ANALIZY.PL - logo_rgb.jpg"/>
          <p:cNvPicPr>
            <a:picLocks noChangeAspect="1" noChangeArrowheads="1"/>
          </p:cNvPicPr>
          <p:nvPr/>
        </p:nvPicPr>
        <p:blipFill>
          <a:blip r:embed="rId7" cstate="print"/>
          <a:srcRect/>
          <a:stretch>
            <a:fillRect/>
          </a:stretch>
        </p:blipFill>
        <p:spPr bwMode="auto">
          <a:xfrm>
            <a:off x="6887585" y="3933056"/>
            <a:ext cx="2055975" cy="360040"/>
          </a:xfrm>
          <a:prstGeom prst="rect">
            <a:avLst/>
          </a:prstGeom>
          <a:noFill/>
        </p:spPr>
      </p:pic>
      <p:pic>
        <p:nvPicPr>
          <p:cNvPr id="1032" name="Picture 8" descr="\\Mdprons01\grupos\OPERACIONES\PROYECTOS\20140923-H2020-EPP eHealth\LOGOS\BravoSolution Logo sin fondo.png"/>
          <p:cNvPicPr>
            <a:picLocks noChangeAspect="1" noChangeArrowheads="1"/>
          </p:cNvPicPr>
          <p:nvPr/>
        </p:nvPicPr>
        <p:blipFill>
          <a:blip r:embed="rId8" cstate="print"/>
          <a:srcRect/>
          <a:stretch>
            <a:fillRect/>
          </a:stretch>
        </p:blipFill>
        <p:spPr bwMode="auto">
          <a:xfrm>
            <a:off x="179512" y="3717032"/>
            <a:ext cx="2063844" cy="576064"/>
          </a:xfrm>
          <a:prstGeom prst="rect">
            <a:avLst/>
          </a:prstGeom>
          <a:noFill/>
        </p:spPr>
      </p:pic>
      <p:pic>
        <p:nvPicPr>
          <p:cNvPr id="15" name="Picture 4" descr="Vetfd_RGB_Or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a:xfrm>
            <a:off x="3203848" y="980728"/>
            <a:ext cx="1512168" cy="797429"/>
          </a:xfrm>
          <a:prstGeom prst="rect">
            <a:avLst/>
          </a:prstGeom>
        </p:spPr>
      </p:pic>
    </p:spTree>
    <p:extLst>
      <p:ext uri="{BB962C8B-B14F-4D97-AF65-F5344CB8AC3E}">
        <p14:creationId xmlns="" xmlns:p14="http://schemas.microsoft.com/office/powerpoint/2010/main" val="1196563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Personalizado 6">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0BC7F3"/>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2400</TotalTime>
  <Words>1437</Words>
  <Application>Microsoft Office PowerPoint</Application>
  <PresentationFormat>Presentación en pantalla (4:3)</PresentationFormat>
  <Paragraphs>168</Paragraphs>
  <Slides>26</Slides>
  <Notes>0</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Diseño personalizado</vt:lpstr>
      <vt:lpstr>Diapositiva 1</vt:lpstr>
      <vt:lpstr>Key facts</vt:lpstr>
      <vt:lpstr>European Healthcare challenges</vt:lpstr>
      <vt:lpstr>Context</vt:lpstr>
      <vt:lpstr>Public Procurement potential</vt:lpstr>
      <vt:lpstr>European Healthcare challenges</vt:lpstr>
      <vt:lpstr>Change of paradigm</vt:lpstr>
      <vt:lpstr>EPP-eHealth Specific objectives</vt:lpstr>
      <vt:lpstr>Network of procuring organisations</vt:lpstr>
      <vt:lpstr>PPI Training</vt:lpstr>
      <vt:lpstr>Indentification of unmet needs</vt:lpstr>
      <vt:lpstr>Indentification of unmet needs</vt:lpstr>
      <vt:lpstr>Unmet Need</vt:lpstr>
      <vt:lpstr>Identifying unmet needs</vt:lpstr>
      <vt:lpstr>Survey Statistics</vt:lpstr>
      <vt:lpstr>Survey outcomes: healthcare perspective</vt:lpstr>
      <vt:lpstr>eHealth areas of intervention – Solving through ICTs</vt:lpstr>
      <vt:lpstr>Primary eHealth areas of intervention</vt:lpstr>
      <vt:lpstr>Primary eHealth areas of intervention</vt:lpstr>
      <vt:lpstr>Primary eHealth areas of intervention </vt:lpstr>
      <vt:lpstr>Project procurers unmet needs </vt:lpstr>
      <vt:lpstr>Key Lessons Learned</vt:lpstr>
      <vt:lpstr>Key Lessons Learned</vt:lpstr>
      <vt:lpstr>Key Lessons Learned</vt:lpstr>
      <vt:lpstr>Key Lessons Learned</vt:lpstr>
      <vt:lpstr>Join our Statement!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ACACIO Sergio</dc:creator>
  <cp:lastModifiedBy>u958lsanchez</cp:lastModifiedBy>
  <cp:revision>420</cp:revision>
  <dcterms:created xsi:type="dcterms:W3CDTF">2015-01-27T12:48:14Z</dcterms:created>
  <dcterms:modified xsi:type="dcterms:W3CDTF">2016-10-13T10:16:33Z</dcterms:modified>
</cp:coreProperties>
</file>