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8" r:id="rId2"/>
    <p:sldId id="285" r:id="rId3"/>
    <p:sldId id="324" r:id="rId4"/>
    <p:sldId id="275" r:id="rId5"/>
    <p:sldId id="276" r:id="rId6"/>
    <p:sldId id="278" r:id="rId7"/>
    <p:sldId id="287" r:id="rId8"/>
    <p:sldId id="313" r:id="rId9"/>
    <p:sldId id="279" r:id="rId10"/>
    <p:sldId id="307" r:id="rId11"/>
    <p:sldId id="319" r:id="rId12"/>
    <p:sldId id="320" r:id="rId13"/>
    <p:sldId id="323" r:id="rId14"/>
    <p:sldId id="286" r:id="rId15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192"/>
    <a:srgbClr val="434544"/>
    <a:srgbClr val="3166CF"/>
    <a:srgbClr val="99CCFF"/>
    <a:srgbClr val="3C2B4B"/>
    <a:srgbClr val="4EC3E0"/>
    <a:srgbClr val="434445"/>
    <a:srgbClr val="555655"/>
    <a:srgbClr val="444543"/>
    <a:srgbClr val="4DB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84382" autoAdjust="0"/>
  </p:normalViewPr>
  <p:slideViewPr>
    <p:cSldViewPr snapToGrid="0">
      <p:cViewPr varScale="1">
        <p:scale>
          <a:sx n="140" d="100"/>
          <a:sy n="140" d="100"/>
        </p:scale>
        <p:origin x="-30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4026" y="-102"/>
      </p:cViewPr>
      <p:guideLst>
        <p:guide orient="horz" pos="3131"/>
        <p:guide pos="214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B56DCF6-0B53-44AE-BA3C-C956A88F26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820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6FBC6C1-5A18-478C-A62A-817C83F33E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688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C6C1-5A18-478C-A62A-817C83F33EC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585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C6C1-5A18-478C-A62A-817C83F33EC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760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612">
              <a:lnSpc>
                <a:spcPct val="150000"/>
              </a:lnSpc>
              <a:buSzPct val="100000"/>
              <a:defRPr/>
            </a:pPr>
            <a:r>
              <a:rPr lang="en-GB" b="1" dirty="0" smtClean="0"/>
              <a:t>H2020</a:t>
            </a:r>
          </a:p>
          <a:p>
            <a:pPr marL="400612">
              <a:lnSpc>
                <a:spcPct val="150000"/>
              </a:lnSpc>
              <a:buSzPct val="100000"/>
              <a:defRPr/>
            </a:pPr>
            <a:r>
              <a:rPr lang="en-GB" dirty="0" smtClean="0"/>
              <a:t>Industrial leadership:</a:t>
            </a:r>
          </a:p>
          <a:p>
            <a:pPr marL="801223" lvl="1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dirty="0" smtClean="0"/>
              <a:t>Sustainable Industry Low Carbon Scheme (SILC II)</a:t>
            </a:r>
          </a:p>
          <a:p>
            <a:pPr marL="801223" lvl="1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dirty="0" smtClean="0"/>
              <a:t>Innovation in SMEs</a:t>
            </a:r>
          </a:p>
          <a:p>
            <a:pPr marL="801223" lvl="1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dirty="0" smtClean="0"/>
              <a:t>Leadership in enabling and industrial technologies (LEIT)</a:t>
            </a:r>
          </a:p>
          <a:p>
            <a:pPr marL="400612">
              <a:lnSpc>
                <a:spcPct val="150000"/>
              </a:lnSpc>
              <a:buSzPct val="100000"/>
              <a:defRPr/>
            </a:pPr>
            <a:r>
              <a:rPr lang="en-GB" dirty="0" smtClean="0"/>
              <a:t>The SME instrument</a:t>
            </a:r>
          </a:p>
          <a:p>
            <a:pPr marL="400612">
              <a:lnSpc>
                <a:spcPct val="150000"/>
              </a:lnSpc>
              <a:buSzPct val="100000"/>
              <a:defRPr/>
            </a:pPr>
            <a:r>
              <a:rPr lang="fr-BE" dirty="0" err="1" smtClean="0"/>
              <a:t>Fast</a:t>
            </a:r>
            <a:r>
              <a:rPr lang="fr-BE" dirty="0" smtClean="0"/>
              <a:t> </a:t>
            </a:r>
            <a:r>
              <a:rPr lang="fr-BE" dirty="0" err="1" smtClean="0"/>
              <a:t>Track</a:t>
            </a:r>
            <a:r>
              <a:rPr lang="fr-BE" dirty="0" smtClean="0"/>
              <a:t> to Innovation pilot</a:t>
            </a:r>
            <a:endParaRPr lang="en-GB" dirty="0" smtClean="0"/>
          </a:p>
          <a:p>
            <a:pPr marL="400612">
              <a:lnSpc>
                <a:spcPct val="150000"/>
              </a:lnSpc>
              <a:buSzPct val="100000"/>
              <a:defRPr/>
            </a:pPr>
            <a:endParaRPr lang="en-GB" dirty="0" smtClean="0"/>
          </a:p>
          <a:p>
            <a:pPr marL="400612">
              <a:lnSpc>
                <a:spcPct val="150000"/>
              </a:lnSpc>
              <a:buSzPct val="100000"/>
              <a:defRPr/>
            </a:pPr>
            <a:r>
              <a:rPr lang="en-GB" dirty="0" smtClean="0"/>
              <a:t>Part of 'Secure, clean and efficient energy' challenge: Energy efficiency calls</a:t>
            </a:r>
          </a:p>
          <a:p>
            <a:pPr marL="400612">
              <a:lnSpc>
                <a:spcPct val="150000"/>
              </a:lnSpc>
              <a:buSzPct val="100000"/>
              <a:defRPr/>
            </a:pPr>
            <a:endParaRPr lang="en-GB" dirty="0" smtClean="0"/>
          </a:p>
          <a:p>
            <a:pPr marL="400612">
              <a:lnSpc>
                <a:spcPct val="150000"/>
              </a:lnSpc>
              <a:buSzPct val="100000"/>
              <a:defRPr/>
            </a:pPr>
            <a:r>
              <a:rPr lang="en-GB" dirty="0" smtClean="0"/>
              <a:t>Part of 'Climate action, environment, resource efficiency and raw materials' challenge:</a:t>
            </a:r>
          </a:p>
          <a:p>
            <a:pPr marL="801223" lvl="1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dirty="0" smtClean="0"/>
              <a:t>Eco-innovation</a:t>
            </a:r>
          </a:p>
          <a:p>
            <a:pPr marL="801223" lvl="1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dirty="0" smtClean="0"/>
              <a:t>Raw materials</a:t>
            </a:r>
          </a:p>
          <a:p>
            <a:pPr marL="801223" lvl="1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dirty="0" smtClean="0"/>
              <a:t>Research projects</a:t>
            </a:r>
          </a:p>
          <a:p>
            <a:pPr marL="801223" lvl="1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endParaRPr lang="en-GB" dirty="0" smtClean="0"/>
          </a:p>
          <a:p>
            <a:pPr marL="400612">
              <a:lnSpc>
                <a:spcPct val="150000"/>
              </a:lnSpc>
              <a:buSzPct val="100000"/>
              <a:defRPr/>
            </a:pPr>
            <a:r>
              <a:rPr lang="fr-BE" b="1" dirty="0" smtClean="0"/>
              <a:t>COSME</a:t>
            </a:r>
          </a:p>
          <a:p>
            <a:pPr marL="400612">
              <a:lnSpc>
                <a:spcPct val="150000"/>
              </a:lnSpc>
              <a:buSzPct val="100000"/>
              <a:defRPr/>
            </a:pPr>
            <a:endParaRPr lang="fr-BE" b="1" dirty="0" smtClean="0"/>
          </a:p>
          <a:p>
            <a:pPr marL="400612">
              <a:buSzPct val="100000"/>
              <a:defRPr/>
            </a:pPr>
            <a:r>
              <a:rPr lang="en-GB" i="0" dirty="0" smtClean="0"/>
              <a:t>EU programme for the Competitiveness of SMEs</a:t>
            </a:r>
          </a:p>
          <a:p>
            <a:pPr marL="400612">
              <a:buSzPct val="100000"/>
              <a:defRPr/>
            </a:pPr>
            <a:endParaRPr lang="en-GB" i="0" dirty="0" smtClean="0"/>
          </a:p>
          <a:p>
            <a:pPr marL="400612">
              <a:buSzPct val="100000"/>
              <a:defRPr/>
            </a:pPr>
            <a:r>
              <a:rPr lang="en-GB" i="0" dirty="0" smtClean="0"/>
              <a:t>Budget: €2,3 bn. 2014-2020</a:t>
            </a:r>
          </a:p>
          <a:p>
            <a:pPr marL="400612">
              <a:buSzPct val="100000"/>
              <a:defRPr/>
            </a:pPr>
            <a:endParaRPr lang="en-GB" i="0" dirty="0" smtClean="0"/>
          </a:p>
          <a:p>
            <a:pPr marL="400612">
              <a:buSzPct val="100000"/>
              <a:defRPr/>
            </a:pPr>
            <a:r>
              <a:rPr lang="en-GB" i="0" dirty="0" smtClean="0"/>
              <a:t>Objectives (% budget):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Improving access to </a:t>
            </a:r>
            <a:r>
              <a:rPr lang="en-GB" b="0" i="0" dirty="0" err="1" smtClean="0"/>
              <a:t>to</a:t>
            </a:r>
            <a:r>
              <a:rPr lang="en-GB" b="0" i="0" dirty="0" smtClean="0"/>
              <a:t> finance (min. 60%) 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Improving access to markets (ca. 21,5%)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Improving framework conditions (ca. 11,5%)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Promoting entrepreneurship (ca. 2,5%)</a:t>
            </a:r>
          </a:p>
          <a:p>
            <a:pPr marL="400612">
              <a:lnSpc>
                <a:spcPct val="150000"/>
              </a:lnSpc>
              <a:buSzPct val="100000"/>
              <a:defRPr/>
            </a:pPr>
            <a:endParaRPr lang="fr-BE" b="1" dirty="0" smtClean="0"/>
          </a:p>
          <a:p>
            <a:pPr marL="400612">
              <a:lnSpc>
                <a:spcPct val="150000"/>
              </a:lnSpc>
              <a:buSzPct val="100000"/>
              <a:defRPr/>
            </a:pPr>
            <a:r>
              <a:rPr lang="en-GB" b="1" dirty="0" smtClean="0"/>
              <a:t>LIFE</a:t>
            </a:r>
          </a:p>
          <a:p>
            <a:pPr marL="400612">
              <a:lnSpc>
                <a:spcPct val="150000"/>
              </a:lnSpc>
              <a:buSzPct val="100000"/>
              <a:defRPr/>
            </a:pPr>
            <a:endParaRPr lang="en-GB" b="1" dirty="0" smtClean="0"/>
          </a:p>
          <a:p>
            <a:pPr marL="400612">
              <a:buSzPct val="100000"/>
              <a:defRPr/>
            </a:pPr>
            <a:r>
              <a:rPr lang="en-GB" i="0" dirty="0" smtClean="0"/>
              <a:t>EU programme for the Environment and Climate action</a:t>
            </a:r>
          </a:p>
          <a:p>
            <a:pPr marL="400612">
              <a:buSzPct val="100000"/>
              <a:defRPr/>
            </a:pPr>
            <a:endParaRPr lang="en-GB" i="0" dirty="0" smtClean="0"/>
          </a:p>
          <a:p>
            <a:pPr marL="400612">
              <a:buSzPct val="100000"/>
              <a:defRPr/>
            </a:pPr>
            <a:r>
              <a:rPr lang="en-GB" i="0" dirty="0" smtClean="0"/>
              <a:t>Budget: €3,4 bn. 2014-2020</a:t>
            </a:r>
          </a:p>
          <a:p>
            <a:pPr marL="400612">
              <a:buSzPct val="100000"/>
              <a:defRPr/>
            </a:pPr>
            <a:endParaRPr lang="en-GB" i="0" dirty="0" smtClean="0"/>
          </a:p>
          <a:p>
            <a:pPr marL="400612">
              <a:buSzPct val="100000"/>
              <a:defRPr/>
            </a:pPr>
            <a:r>
              <a:rPr lang="en-GB" i="0" dirty="0" smtClean="0"/>
              <a:t>Sub-programme Environment: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Environment and resource efficiency;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Nature and biodiversity;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Environmental governance and information.</a:t>
            </a:r>
          </a:p>
          <a:p>
            <a:pPr marL="400612">
              <a:buSzPct val="100000"/>
              <a:defRPr/>
            </a:pPr>
            <a:endParaRPr lang="en-GB" i="0" dirty="0" smtClean="0"/>
          </a:p>
          <a:p>
            <a:pPr marL="400612">
              <a:buSzPct val="100000"/>
              <a:defRPr/>
            </a:pPr>
            <a:r>
              <a:rPr lang="en-GB" i="0" dirty="0" smtClean="0"/>
              <a:t>Sub-programme Climate action: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Climate change mitigation;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Climate change adaptation;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Climate governance and information.</a:t>
            </a:r>
          </a:p>
          <a:p>
            <a:pPr marL="400612">
              <a:lnSpc>
                <a:spcPct val="150000"/>
              </a:lnSpc>
              <a:buSzPct val="100000"/>
              <a:defRPr/>
            </a:pPr>
            <a:endParaRPr lang="en-GB" b="1" dirty="0" smtClean="0"/>
          </a:p>
          <a:p>
            <a:pPr marL="400612">
              <a:lnSpc>
                <a:spcPct val="150000"/>
              </a:lnSpc>
              <a:buSzPct val="100000"/>
              <a:defRPr/>
            </a:pPr>
            <a:r>
              <a:rPr lang="en-GB" b="1" dirty="0" smtClean="0"/>
              <a:t>European Maritime and Fisheries Fund</a:t>
            </a:r>
          </a:p>
          <a:p>
            <a:pPr marL="400612">
              <a:lnSpc>
                <a:spcPct val="150000"/>
              </a:lnSpc>
              <a:buSzPct val="100000"/>
              <a:defRPr/>
            </a:pPr>
            <a:endParaRPr lang="en-GB" b="1" dirty="0" smtClean="0"/>
          </a:p>
          <a:p>
            <a:pPr marL="400612">
              <a:buSzPct val="100000"/>
              <a:defRPr/>
            </a:pPr>
            <a:r>
              <a:rPr lang="en-GB" i="0" dirty="0" smtClean="0"/>
              <a:t>Objectives: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Transition to sustainable fishing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Economic diversification of coastal communities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Job creation and quality of life improvement in coastal areas</a:t>
            </a:r>
          </a:p>
          <a:p>
            <a:pPr marL="801223" lvl="1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b="0" i="0" dirty="0" smtClean="0"/>
              <a:t>Easier access to finance</a:t>
            </a:r>
          </a:p>
          <a:p>
            <a:pPr marL="400612">
              <a:buSzPct val="100000"/>
              <a:defRPr/>
            </a:pPr>
            <a:endParaRPr lang="en-GB" i="0" dirty="0" smtClean="0"/>
          </a:p>
          <a:p>
            <a:pPr marL="400612">
              <a:buSzPct val="100000"/>
              <a:defRPr/>
            </a:pPr>
            <a:r>
              <a:rPr lang="en-GB" i="0" dirty="0" smtClean="0"/>
              <a:t>Budget: €6,5 bn. 2014-2020</a:t>
            </a:r>
          </a:p>
          <a:p>
            <a:pPr marL="400612">
              <a:buSzPct val="100000"/>
              <a:defRPr/>
            </a:pPr>
            <a:endParaRPr lang="lt-LT" b="1" i="0" dirty="0" smtClean="0"/>
          </a:p>
          <a:p>
            <a:pPr>
              <a:buFontTx/>
              <a:buChar char="•"/>
            </a:pPr>
            <a:r>
              <a:rPr lang="fr-BE" altLang="en-US" b="1" dirty="0" err="1" smtClean="0"/>
              <a:t>Legacy</a:t>
            </a:r>
            <a:r>
              <a:rPr lang="fr-BE" altLang="en-US" b="1" dirty="0" smtClean="0"/>
              <a:t> of IEE </a:t>
            </a:r>
          </a:p>
          <a:p>
            <a:pPr>
              <a:buFontTx/>
              <a:buChar char="•"/>
            </a:pPr>
            <a:r>
              <a:rPr lang="fr-BE" altLang="en-US" b="1" dirty="0" err="1" smtClean="0"/>
              <a:t>Legacy</a:t>
            </a:r>
            <a:r>
              <a:rPr lang="fr-BE" altLang="en-US" b="1" dirty="0" smtClean="0"/>
              <a:t> of Eco-innovation</a:t>
            </a:r>
            <a:endParaRPr lang="en-GB" altLang="en-US" b="1" dirty="0" smtClean="0"/>
          </a:p>
          <a:p>
            <a:pPr marL="400612">
              <a:buSzPct val="100000"/>
              <a:defRPr/>
            </a:pPr>
            <a:endParaRPr lang="en-GB" i="0" dirty="0" smtClean="0"/>
          </a:p>
          <a:p>
            <a:pPr marL="400612">
              <a:lnSpc>
                <a:spcPct val="150000"/>
              </a:lnSpc>
              <a:buSzPct val="100000"/>
              <a:defRPr/>
            </a:pPr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9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C6C1-5A18-478C-A62A-817C83F33EC7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83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7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06" y="265906"/>
            <a:ext cx="1446950" cy="1006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5" y="6309320"/>
            <a:ext cx="704850" cy="561975"/>
          </a:xfrm>
          <a:prstGeom prst="rect">
            <a:avLst/>
          </a:prstGeom>
          <a:ln w="12700">
            <a:noFill/>
          </a:ln>
        </p:spPr>
      </p:pic>
      <p:pic>
        <p:nvPicPr>
          <p:cNvPr id="15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628800"/>
            <a:ext cx="7096125" cy="1524000"/>
          </a:xfrm>
          <a:prstGeom prst="rect">
            <a:avLst/>
          </a:prstGeom>
        </p:spPr>
      </p:pic>
      <p:grpSp>
        <p:nvGrpSpPr>
          <p:cNvPr id="16" name="Groupe 11"/>
          <p:cNvGrpSpPr/>
          <p:nvPr userDrawn="1"/>
        </p:nvGrpSpPr>
        <p:grpSpPr>
          <a:xfrm>
            <a:off x="840123" y="3429000"/>
            <a:ext cx="7463754" cy="1905000"/>
            <a:chOff x="866164" y="5661248"/>
            <a:chExt cx="7463754" cy="1905000"/>
          </a:xfrm>
        </p:grpSpPr>
        <p:pic>
          <p:nvPicPr>
            <p:cNvPr id="17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082" y="5661248"/>
              <a:ext cx="1905000" cy="1905000"/>
            </a:xfrm>
            <a:prstGeom prst="rect">
              <a:avLst/>
            </a:prstGeom>
          </p:spPr>
        </p:pic>
        <p:pic>
          <p:nvPicPr>
            <p:cNvPr id="18" name="Imag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661248"/>
              <a:ext cx="1905000" cy="1905000"/>
            </a:xfrm>
            <a:prstGeom prst="rect">
              <a:avLst/>
            </a:prstGeom>
          </p:spPr>
        </p:pic>
        <p:pic>
          <p:nvPicPr>
            <p:cNvPr id="28" name="Imag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918" y="5661248"/>
              <a:ext cx="1905000" cy="1905000"/>
            </a:xfrm>
            <a:prstGeom prst="rect">
              <a:avLst/>
            </a:prstGeom>
          </p:spPr>
        </p:pic>
        <p:pic>
          <p:nvPicPr>
            <p:cNvPr id="29" name="Imag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64" y="5661248"/>
              <a:ext cx="1905000" cy="1905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7" y="1290134"/>
            <a:ext cx="425767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2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1339850"/>
            <a:ext cx="7924801" cy="936625"/>
          </a:xfrm>
          <a:prstGeom prst="rect">
            <a:avLst/>
          </a:prstGeom>
        </p:spPr>
        <p:txBody>
          <a:bodyPr/>
          <a:lstStyle>
            <a:lvl1pPr marL="0" algn="l">
              <a:defRPr sz="2400" b="1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smtClean="0"/>
              <a:t>Click</a:t>
            </a:r>
            <a:r>
              <a:rPr lang="en-GB" dirty="0" smtClean="0"/>
              <a:t> to </a:t>
            </a:r>
            <a:r>
              <a:rPr lang="en-GB" noProof="0" dirty="0" smtClean="0"/>
              <a:t>edit</a:t>
            </a:r>
            <a:r>
              <a:rPr lang="en-GB" dirty="0" smtClean="0"/>
              <a:t>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75"/>
            <a:ext cx="7950200" cy="3529013"/>
          </a:xfrm>
          <a:prstGeom prst="rect">
            <a:avLst/>
          </a:prstGeom>
        </p:spPr>
        <p:txBody>
          <a:bodyPr/>
          <a:lstStyle>
            <a:lvl1pPr marL="271463" indent="-271463">
              <a:buClr>
                <a:srgbClr val="434544"/>
              </a:buClr>
              <a:defRPr sz="2200" i="0">
                <a:solidFill>
                  <a:srgbClr val="434544"/>
                </a:solidFill>
                <a:latin typeface="+mj-lt"/>
              </a:defRPr>
            </a:lvl1pPr>
            <a:lvl2pPr marL="539750" indent="-285750">
              <a:buClr>
                <a:srgbClr val="434544"/>
              </a:buClr>
              <a:defRPr sz="2000" b="0">
                <a:solidFill>
                  <a:srgbClr val="434544"/>
                </a:solidFill>
                <a:latin typeface="+mj-lt"/>
              </a:defRPr>
            </a:lvl2pPr>
            <a:lvl3pPr marL="717550" indent="-176213">
              <a:buFont typeface="Arial" panose="020B0604020202020204" pitchFamily="34" charset="0"/>
              <a:buChar char="•"/>
              <a:defRPr sz="1800">
                <a:solidFill>
                  <a:srgbClr val="434544"/>
                </a:solidFill>
                <a:latin typeface="+mj-lt"/>
              </a:defRPr>
            </a:lvl3pPr>
            <a:lvl4pPr marL="8969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600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747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400">
                <a:solidFill>
                  <a:srgbClr val="434544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</a:t>
            </a:r>
            <a:r>
              <a:rPr lang="en-GB" noProof="0" dirty="0" smtClean="0"/>
              <a:t>to</a:t>
            </a:r>
            <a:r>
              <a:rPr lang="en-GB" dirty="0" smtClean="0"/>
              <a:t> edit Master text styles</a:t>
            </a:r>
          </a:p>
          <a:p>
            <a:pPr lvl="1"/>
            <a:r>
              <a:rPr lang="en-GB" dirty="0" smtClean="0"/>
              <a:t>2nd level</a:t>
            </a:r>
          </a:p>
          <a:p>
            <a:pPr lvl="2"/>
            <a:r>
              <a:rPr lang="en-GB" dirty="0" smtClean="0"/>
              <a:t>3rd level</a:t>
            </a:r>
          </a:p>
          <a:p>
            <a:pPr lvl="3"/>
            <a:r>
              <a:rPr lang="en-GB" dirty="0" smtClean="0"/>
              <a:t>4th level</a:t>
            </a:r>
          </a:p>
          <a:p>
            <a:pPr lvl="4"/>
            <a:r>
              <a:rPr lang="en-GB" dirty="0" smtClean="0"/>
              <a:t>5th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41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8667"/>
            <a:ext cx="3818467" cy="4529666"/>
          </a:xfrm>
          <a:prstGeom prst="rect">
            <a:avLst/>
          </a:prstGeom>
        </p:spPr>
        <p:txBody>
          <a:bodyPr/>
          <a:lstStyle>
            <a:lvl1pPr marL="271463" indent="-271463">
              <a:buClr>
                <a:srgbClr val="434544"/>
              </a:buClr>
              <a:defRPr sz="2200" i="0">
                <a:solidFill>
                  <a:srgbClr val="434544"/>
                </a:solidFill>
                <a:latin typeface="+mj-lt"/>
              </a:defRPr>
            </a:lvl1pPr>
            <a:lvl2pPr marL="539750" indent="-285750">
              <a:buClr>
                <a:srgbClr val="434544"/>
              </a:buClr>
              <a:defRPr sz="2000" b="0">
                <a:solidFill>
                  <a:srgbClr val="434544"/>
                </a:solidFill>
                <a:latin typeface="+mj-lt"/>
              </a:defRPr>
            </a:lvl2pPr>
            <a:lvl3pPr marL="717550" indent="-176213">
              <a:buFont typeface="Arial" panose="020B0604020202020204" pitchFamily="34" charset="0"/>
              <a:buChar char="•"/>
              <a:defRPr sz="1800">
                <a:solidFill>
                  <a:srgbClr val="434544"/>
                </a:solidFill>
                <a:latin typeface="+mj-lt"/>
              </a:defRPr>
            </a:lvl3pPr>
            <a:lvl4pPr marL="8969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600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747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400">
                <a:solidFill>
                  <a:srgbClr val="434544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2nd level</a:t>
            </a:r>
          </a:p>
          <a:p>
            <a:pPr lvl="2"/>
            <a:r>
              <a:rPr lang="en-GB" noProof="0" dirty="0" smtClean="0"/>
              <a:t>3rd level</a:t>
            </a:r>
          </a:p>
          <a:p>
            <a:pPr lvl="3"/>
            <a:r>
              <a:rPr lang="en-GB" noProof="0" dirty="0" smtClean="0"/>
              <a:t>4th level</a:t>
            </a:r>
          </a:p>
          <a:p>
            <a:pPr lvl="4"/>
            <a:r>
              <a:rPr lang="en-GB" noProof="0" dirty="0" smtClean="0"/>
              <a:t>5th level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90534" y="1608667"/>
            <a:ext cx="3818467" cy="4529666"/>
          </a:xfrm>
          <a:prstGeom prst="rect">
            <a:avLst/>
          </a:prstGeom>
        </p:spPr>
        <p:txBody>
          <a:bodyPr/>
          <a:lstStyle>
            <a:lvl1pPr marL="271463" indent="-271463">
              <a:buClr>
                <a:srgbClr val="434544"/>
              </a:buClr>
              <a:defRPr sz="2200" i="0">
                <a:solidFill>
                  <a:srgbClr val="434544"/>
                </a:solidFill>
                <a:latin typeface="+mj-lt"/>
              </a:defRPr>
            </a:lvl1pPr>
            <a:lvl2pPr marL="539750" indent="-285750">
              <a:buClr>
                <a:srgbClr val="434544"/>
              </a:buClr>
              <a:defRPr b="0">
                <a:solidFill>
                  <a:srgbClr val="434544"/>
                </a:solidFill>
                <a:latin typeface="+mj-lt"/>
              </a:defRPr>
            </a:lvl2pPr>
            <a:lvl3pPr marL="717550" indent="-176213">
              <a:buFont typeface="Arial" panose="020B0604020202020204" pitchFamily="34" charset="0"/>
              <a:buChar char="•"/>
              <a:defRPr sz="1800">
                <a:solidFill>
                  <a:srgbClr val="434544"/>
                </a:solidFill>
                <a:latin typeface="+mj-lt"/>
              </a:defRPr>
            </a:lvl3pPr>
            <a:lvl4pPr marL="8969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600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747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400">
                <a:solidFill>
                  <a:srgbClr val="434544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2nd level</a:t>
            </a:r>
          </a:p>
          <a:p>
            <a:pPr lvl="2"/>
            <a:r>
              <a:rPr lang="en-GB" noProof="0" dirty="0" smtClean="0"/>
              <a:t>3rd level</a:t>
            </a:r>
          </a:p>
          <a:p>
            <a:pPr lvl="3"/>
            <a:r>
              <a:rPr lang="en-GB" noProof="0" dirty="0" smtClean="0"/>
              <a:t>4th level</a:t>
            </a:r>
          </a:p>
          <a:p>
            <a:pPr lvl="4"/>
            <a:r>
              <a:rPr lang="en-GB" noProof="0" dirty="0" smtClean="0"/>
              <a:t>5th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582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7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06" y="265906"/>
            <a:ext cx="1446950" cy="1006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5" y="6317787"/>
            <a:ext cx="704850" cy="561975"/>
          </a:xfrm>
          <a:prstGeom prst="rect">
            <a:avLst/>
          </a:prstGeom>
        </p:spPr>
      </p:pic>
      <p:pic>
        <p:nvPicPr>
          <p:cNvPr id="14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628800"/>
            <a:ext cx="7096125" cy="1524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327460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noProof="0" smtClean="0">
                <a:solidFill>
                  <a:srgbClr val="444543"/>
                </a:solidFill>
              </a:rPr>
              <a:t>THANK YOU</a:t>
            </a:r>
            <a:br>
              <a:rPr lang="en-GB" sz="3200" b="1" noProof="0" smtClean="0">
                <a:solidFill>
                  <a:srgbClr val="444543"/>
                </a:solidFill>
              </a:rPr>
            </a:br>
            <a:r>
              <a:rPr lang="en-GB" sz="3200" b="1" noProof="0" smtClean="0">
                <a:solidFill>
                  <a:srgbClr val="444543"/>
                </a:solidFill>
              </a:rPr>
              <a:t>FOR YOUR ATTENTION</a:t>
            </a:r>
            <a:endParaRPr lang="en-GB" sz="3200" b="1" noProof="0">
              <a:solidFill>
                <a:srgbClr val="44454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19" y="5893228"/>
            <a:ext cx="325103" cy="32510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770159" y="5929229"/>
            <a:ext cx="1344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mtClean="0">
                <a:solidFill>
                  <a:srgbClr val="444543"/>
                </a:solidFill>
              </a:rPr>
              <a:t>EASME on Twitter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40023" y="5929230"/>
            <a:ext cx="3868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mtClean="0">
                <a:solidFill>
                  <a:srgbClr val="444543"/>
                </a:solidFill>
              </a:rPr>
              <a:t>@</a:t>
            </a:r>
            <a:r>
              <a:rPr lang="en-GB" sz="1000">
                <a:solidFill>
                  <a:srgbClr val="444543"/>
                </a:solidFill>
              </a:rPr>
              <a:t>H2020EE • @</a:t>
            </a:r>
            <a:r>
              <a:rPr lang="en-GB" sz="1000" smtClean="0">
                <a:solidFill>
                  <a:srgbClr val="444543"/>
                </a:solidFill>
              </a:rPr>
              <a:t>H2020SME • </a:t>
            </a:r>
            <a:r>
              <a:rPr lang="en-GB" sz="1000">
                <a:solidFill>
                  <a:srgbClr val="444543"/>
                </a:solidFill>
              </a:rPr>
              <a:t>@</a:t>
            </a:r>
            <a:r>
              <a:rPr lang="en-GB" sz="1000" smtClean="0">
                <a:solidFill>
                  <a:srgbClr val="444543"/>
                </a:solidFill>
              </a:rPr>
              <a:t>EEN_EU • @EU_ECOINNO</a:t>
            </a:r>
            <a:endParaRPr lang="en-GB" sz="1000">
              <a:solidFill>
                <a:srgbClr val="444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676" y="6244754"/>
            <a:ext cx="2133554" cy="476490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defRPr/>
            </a:lvl1pPr>
          </a:lstStyle>
          <a:p>
            <a:fld id="{B3F3E299-2D65-4C87-BCDC-2064397EEC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802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CE88-8370-4917-AD28-5F819B0881D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132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"/>
            <a:ext cx="9144000" cy="982800"/>
          </a:xfrm>
          <a:prstGeom prst="rect">
            <a:avLst/>
          </a:prstGeom>
          <a:solidFill>
            <a:srgbClr val="0B619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06" y="266954"/>
            <a:ext cx="1446950" cy="1006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5" y="6309320"/>
            <a:ext cx="704850" cy="561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  <p:sldLayoutId id="2147483656" r:id="rId5"/>
    <p:sldLayoutId id="2147483658" r:id="rId6"/>
    <p:sldLayoutId id="2147483659" r:id="rId7"/>
  </p:sldLayoutIdLst>
  <p:timing>
    <p:tnLst>
      <p:par>
        <p:cTn id="1" dur="indefinite" restart="never" nodeType="tmRoot"/>
      </p:par>
    </p:tnLst>
  </p:timing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pregions.eu/home/" TargetMode="External"/><Relationship Id="rId2" Type="http://schemas.openxmlformats.org/officeDocument/2006/relationships/hyperlink" Target="http://www.ceppi.eu/home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irus-project.eu/" TargetMode="External"/><Relationship Id="rId2" Type="http://schemas.openxmlformats.org/officeDocument/2006/relationships/hyperlink" Target="http://eureca-project.eu/home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vation-procurement.org/" TargetMode="External"/><Relationship Id="rId2" Type="http://schemas.openxmlformats.org/officeDocument/2006/relationships/hyperlink" Target="http://www.prolitepartnership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afip.e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urement-forum.eu/" TargetMode="External"/><Relationship Id="rId7" Type="http://schemas.openxmlformats.org/officeDocument/2006/relationships/hyperlink" Target="http://ec.europa.eu/research/participants/portal4/desktop/en/support/national_contact_points.html" TargetMode="External"/><Relationship Id="rId2" Type="http://schemas.openxmlformats.org/officeDocument/2006/relationships/hyperlink" Target="https://ec.europa.eu/easme/en/energ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c.europa.eu/research/participants/portal/desktop/en/funding/index.html" TargetMode="External"/><Relationship Id="rId5" Type="http://schemas.openxmlformats.org/officeDocument/2006/relationships/hyperlink" Target="https://ec.europa.eu/digital-single-market/news/innovation-procurement-initiatives-around-europe" TargetMode="External"/><Relationship Id="rId4" Type="http://schemas.openxmlformats.org/officeDocument/2006/relationships/hyperlink" Target="https://www.linkedin.com/groups/3971446/profil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mailto:cecile.kerebel@ec.europa.eu" TargetMode="External"/><Relationship Id="rId4" Type="http://schemas.openxmlformats.org/officeDocument/2006/relationships/hyperlink" Target="mailto:olav.luyckx@ec.europa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1339850"/>
            <a:ext cx="7924801" cy="543541"/>
          </a:xfrm>
        </p:spPr>
        <p:txBody>
          <a:bodyPr/>
          <a:lstStyle/>
          <a:p>
            <a:r>
              <a:rPr lang="en-GB" dirty="0" smtClean="0"/>
              <a:t>Relevant initiatives &amp;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5261"/>
            <a:ext cx="7950200" cy="4066128"/>
          </a:xfrm>
        </p:spPr>
        <p:txBody>
          <a:bodyPr/>
          <a:lstStyle/>
          <a:p>
            <a:r>
              <a:rPr lang="en-GB" sz="1800" b="1" dirty="0">
                <a:solidFill>
                  <a:srgbClr val="0B6192"/>
                </a:solidFill>
              </a:rPr>
              <a:t>CEPPI 2 (649720)</a:t>
            </a:r>
          </a:p>
          <a:p>
            <a:pPr lvl="1"/>
            <a:r>
              <a:rPr lang="en-GB" sz="1800" b="1" i="1" dirty="0"/>
              <a:t>Capacity building </a:t>
            </a:r>
            <a:r>
              <a:rPr lang="en-GB" sz="1800" dirty="0"/>
              <a:t>for city authorities to embed (PPI) principles within the normal procurement processes of </a:t>
            </a:r>
            <a:r>
              <a:rPr lang="en-GB" sz="1800" dirty="0" smtClean="0"/>
              <a:t>cities;</a:t>
            </a:r>
            <a:endParaRPr lang="en-GB" sz="1800" dirty="0"/>
          </a:p>
          <a:p>
            <a:pPr lvl="1"/>
            <a:r>
              <a:rPr lang="en-GB" sz="1800" dirty="0"/>
              <a:t>F</a:t>
            </a:r>
            <a:r>
              <a:rPr lang="en-GB" sz="1800" dirty="0" smtClean="0"/>
              <a:t>ive </a:t>
            </a:r>
            <a:r>
              <a:rPr lang="en-GB" sz="1800" dirty="0"/>
              <a:t>peer learning </a:t>
            </a:r>
            <a:r>
              <a:rPr lang="en-GB" sz="1800" dirty="0" smtClean="0"/>
              <a:t>workshops open to interested cities;</a:t>
            </a:r>
            <a:endParaRPr lang="en-GB" sz="1800" dirty="0"/>
          </a:p>
          <a:p>
            <a:pPr lvl="1"/>
            <a:r>
              <a:rPr lang="en-GB" sz="1800" dirty="0">
                <a:hlinkClick r:id="rId2"/>
              </a:rPr>
              <a:t>http://www.ceppi.eu/home</a:t>
            </a:r>
            <a:r>
              <a:rPr lang="en-GB" sz="1800" dirty="0" smtClean="0">
                <a:hlinkClick r:id="rId2"/>
              </a:rPr>
              <a:t>/</a:t>
            </a:r>
            <a:r>
              <a:rPr lang="en-GB" sz="1800" dirty="0" smtClean="0"/>
              <a:t> </a:t>
            </a:r>
          </a:p>
          <a:p>
            <a:pPr marL="254000" lvl="1" indent="0">
              <a:buNone/>
            </a:pPr>
            <a:endParaRPr lang="en-GB" sz="1800" dirty="0"/>
          </a:p>
          <a:p>
            <a:r>
              <a:rPr lang="en-GB" sz="1800" b="1" dirty="0">
                <a:solidFill>
                  <a:srgbClr val="0B6192"/>
                </a:solidFill>
              </a:rPr>
              <a:t>SPP Regions (649718)</a:t>
            </a:r>
          </a:p>
          <a:p>
            <a:pPr lvl="1"/>
            <a:r>
              <a:rPr lang="en-GB" sz="1800" dirty="0"/>
              <a:t>Promote </a:t>
            </a:r>
            <a:r>
              <a:rPr lang="en-GB" sz="1800" b="1" i="1" dirty="0"/>
              <a:t>networking and collaboration</a:t>
            </a:r>
            <a:r>
              <a:rPr lang="en-GB" sz="1800" dirty="0"/>
              <a:t> at European and subnational regional level on sustainable and innovative procurement (SPP/PPI</a:t>
            </a:r>
            <a:r>
              <a:rPr lang="en-GB" sz="1800" dirty="0" smtClean="0"/>
              <a:t>);</a:t>
            </a:r>
            <a:endParaRPr lang="en-GB" sz="1800" dirty="0"/>
          </a:p>
          <a:p>
            <a:pPr lvl="1"/>
            <a:r>
              <a:rPr lang="en-GB" sz="1800" dirty="0"/>
              <a:t>Establish a Sustainable Procurement and Innovation </a:t>
            </a:r>
            <a:r>
              <a:rPr lang="en-GB" sz="1800" dirty="0" smtClean="0"/>
              <a:t>Network;</a:t>
            </a:r>
            <a:endParaRPr lang="en-GB" sz="1800" dirty="0"/>
          </a:p>
          <a:p>
            <a:pPr lvl="1"/>
            <a:r>
              <a:rPr lang="en-GB" sz="1800" dirty="0">
                <a:hlinkClick r:id="rId3"/>
              </a:rPr>
              <a:t>http://www.sppregions.eu/home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6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initiatives &amp;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5261"/>
            <a:ext cx="7950200" cy="4066128"/>
          </a:xfrm>
        </p:spPr>
        <p:txBody>
          <a:bodyPr/>
          <a:lstStyle/>
          <a:p>
            <a:r>
              <a:rPr lang="en-GB" sz="1800" b="1" dirty="0" smtClean="0">
                <a:solidFill>
                  <a:srgbClr val="0B6192"/>
                </a:solidFill>
              </a:rPr>
              <a:t>EURECA </a:t>
            </a:r>
            <a:r>
              <a:rPr lang="en-GB" sz="1800" b="1" dirty="0">
                <a:solidFill>
                  <a:srgbClr val="0B6192"/>
                </a:solidFill>
              </a:rPr>
              <a:t>(</a:t>
            </a:r>
            <a:r>
              <a:rPr lang="en-GB" sz="1800" b="1" dirty="0" smtClean="0">
                <a:solidFill>
                  <a:srgbClr val="0B6192"/>
                </a:solidFill>
              </a:rPr>
              <a:t>649972)</a:t>
            </a:r>
          </a:p>
          <a:p>
            <a:pPr lvl="1"/>
            <a:r>
              <a:rPr lang="en-GB" sz="1600" dirty="0" smtClean="0"/>
              <a:t>Development of common </a:t>
            </a:r>
            <a:r>
              <a:rPr lang="en-GB" sz="1600" dirty="0"/>
              <a:t>practices </a:t>
            </a:r>
            <a:r>
              <a:rPr lang="en-GB" sz="1600" dirty="0" smtClean="0"/>
              <a:t>&amp; </a:t>
            </a:r>
            <a:r>
              <a:rPr lang="en-GB" sz="1600" dirty="0"/>
              <a:t>procedures for </a:t>
            </a:r>
            <a:r>
              <a:rPr lang="en-GB" sz="1600" dirty="0" smtClean="0"/>
              <a:t>PPI </a:t>
            </a:r>
            <a:r>
              <a:rPr lang="en-GB" sz="1600" dirty="0"/>
              <a:t>and </a:t>
            </a:r>
            <a:r>
              <a:rPr lang="en-GB" sz="1600" dirty="0" smtClean="0"/>
              <a:t>PCP for </a:t>
            </a:r>
            <a:r>
              <a:rPr lang="en-GB" sz="1600" dirty="0"/>
              <a:t>the procurement of </a:t>
            </a:r>
            <a:r>
              <a:rPr lang="en-GB" sz="1600" b="1" i="1" dirty="0"/>
              <a:t>Green Data </a:t>
            </a:r>
            <a:r>
              <a:rPr lang="en-GB" sz="1600" b="1" i="1" dirty="0" smtClean="0"/>
              <a:t>Centres</a:t>
            </a:r>
            <a:r>
              <a:rPr lang="en-GB" sz="1600" dirty="0" smtClean="0"/>
              <a:t>;</a:t>
            </a:r>
          </a:p>
          <a:p>
            <a:pPr lvl="1"/>
            <a:r>
              <a:rPr lang="en-GB" sz="1600" dirty="0" smtClean="0"/>
              <a:t>Platform </a:t>
            </a:r>
            <a:r>
              <a:rPr lang="en-GB" sz="1600" dirty="0"/>
              <a:t>for networking activities for public </a:t>
            </a:r>
            <a:r>
              <a:rPr lang="en-GB" sz="1600" dirty="0" smtClean="0"/>
              <a:t>procurers;</a:t>
            </a:r>
          </a:p>
          <a:p>
            <a:pPr lvl="1"/>
            <a:r>
              <a:rPr lang="en-GB" sz="1600" dirty="0"/>
              <a:t>T</a:t>
            </a:r>
            <a:r>
              <a:rPr lang="en-GB" sz="1600" dirty="0" smtClean="0"/>
              <a:t>ailored </a:t>
            </a:r>
            <a:r>
              <a:rPr lang="en-GB" sz="1600" dirty="0"/>
              <a:t>procurement practical training </a:t>
            </a:r>
            <a:r>
              <a:rPr lang="en-GB" sz="1600" dirty="0" smtClean="0"/>
              <a:t>&amp; awareness </a:t>
            </a:r>
            <a:r>
              <a:rPr lang="en-GB" sz="1600" dirty="0"/>
              <a:t>programmes </a:t>
            </a:r>
            <a:r>
              <a:rPr lang="en-GB" sz="1600" dirty="0" smtClean="0"/>
              <a:t>on environmental</a:t>
            </a:r>
            <a:r>
              <a:rPr lang="en-GB" sz="1600" dirty="0"/>
              <a:t>, legal, social, economic and technological aspect of data centre </a:t>
            </a:r>
            <a:r>
              <a:rPr lang="en-GB" sz="1600" dirty="0" smtClean="0"/>
              <a:t>procurement;</a:t>
            </a:r>
          </a:p>
          <a:p>
            <a:pPr lvl="1"/>
            <a:r>
              <a:rPr lang="en-GB" sz="1600" u="sng" dirty="0">
                <a:hlinkClick r:id="rId2"/>
              </a:rPr>
              <a:t>http://</a:t>
            </a:r>
            <a:r>
              <a:rPr lang="en-GB" sz="1600" u="sng" dirty="0" smtClean="0">
                <a:hlinkClick r:id="rId2"/>
              </a:rPr>
              <a:t>eureca-project.eu/home</a:t>
            </a:r>
            <a:endParaRPr lang="en-GB" sz="1600" u="sng" dirty="0" smtClean="0"/>
          </a:p>
          <a:p>
            <a:pPr lvl="1"/>
            <a:endParaRPr lang="fr-BE" sz="1600" b="1" u="sng" dirty="0"/>
          </a:p>
          <a:p>
            <a:r>
              <a:rPr lang="fr-BE" sz="1800" b="1" dirty="0" smtClean="0">
                <a:solidFill>
                  <a:srgbClr val="0B6192"/>
                </a:solidFill>
              </a:rPr>
              <a:t>PAPIRUS PROJECT (CIP – programme)</a:t>
            </a:r>
          </a:p>
          <a:p>
            <a:pPr lvl="1"/>
            <a:r>
              <a:rPr lang="en-US" sz="1600" dirty="0" smtClean="0"/>
              <a:t>PPI for providing </a:t>
            </a:r>
            <a:r>
              <a:rPr lang="en-US" sz="1600" dirty="0"/>
              <a:t>materials characterized by near zero energy consumption for the </a:t>
            </a:r>
            <a:r>
              <a:rPr lang="en-US" sz="1600" b="1" i="1" dirty="0"/>
              <a:t>repair and construction of </a:t>
            </a:r>
            <a:r>
              <a:rPr lang="en-US" sz="1600" b="1" i="1" dirty="0" smtClean="0"/>
              <a:t>buildings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err="1" smtClean="0"/>
              <a:t>E-learning</a:t>
            </a:r>
            <a:r>
              <a:rPr lang="en-US" sz="1600" dirty="0" smtClean="0"/>
              <a:t> course on PPI;</a:t>
            </a:r>
          </a:p>
          <a:p>
            <a:pPr lvl="1"/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://www.papirus-project.eu</a:t>
            </a:r>
            <a:r>
              <a:rPr lang="en-GB" sz="1600" dirty="0" smtClean="0">
                <a:hlinkClick r:id="rId3"/>
              </a:rPr>
              <a:t>/</a:t>
            </a:r>
            <a:r>
              <a:rPr lang="en-GB" sz="1600" dirty="0" smtClean="0"/>
              <a:t> </a:t>
            </a:r>
          </a:p>
          <a:p>
            <a:pPr lvl="1"/>
            <a:endParaRPr lang="fr-BE" sz="1600" b="1" u="sng" dirty="0"/>
          </a:p>
          <a:p>
            <a:endParaRPr lang="en-GB" sz="1800" dirty="0" smtClean="0"/>
          </a:p>
          <a:p>
            <a:pPr lvl="1"/>
            <a:endParaRPr lang="en-GB" sz="1600" b="1" dirty="0">
              <a:solidFill>
                <a:srgbClr val="0B619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initiatives &amp;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5261"/>
            <a:ext cx="7950200" cy="4357990"/>
          </a:xfrm>
        </p:spPr>
        <p:txBody>
          <a:bodyPr/>
          <a:lstStyle/>
          <a:p>
            <a:r>
              <a:rPr lang="en-GB" sz="1600" b="1" dirty="0" smtClean="0">
                <a:solidFill>
                  <a:srgbClr val="0B6192"/>
                </a:solidFill>
              </a:rPr>
              <a:t>PRO-LITE partnership</a:t>
            </a:r>
          </a:p>
          <a:p>
            <a:pPr lvl="1"/>
            <a:r>
              <a:rPr lang="en-GB" sz="1400" dirty="0" smtClean="0"/>
              <a:t>P</a:t>
            </a:r>
            <a:r>
              <a:rPr lang="en-US" sz="1400" dirty="0" err="1" smtClean="0"/>
              <a:t>rocurement</a:t>
            </a:r>
            <a:r>
              <a:rPr lang="en-US" sz="1400" dirty="0" smtClean="0"/>
              <a:t> </a:t>
            </a:r>
            <a:r>
              <a:rPr lang="en-US" sz="1400" dirty="0"/>
              <a:t>of innovative </a:t>
            </a:r>
            <a:r>
              <a:rPr lang="en-US" sz="1400" b="1" i="1" dirty="0"/>
              <a:t>lighting technologies </a:t>
            </a:r>
            <a:r>
              <a:rPr lang="en-US" sz="1400" dirty="0"/>
              <a:t>and </a:t>
            </a:r>
            <a:r>
              <a:rPr lang="en-US" sz="1400" dirty="0" smtClean="0"/>
              <a:t>solutions in Europe;</a:t>
            </a:r>
          </a:p>
          <a:p>
            <a:pPr lvl="1"/>
            <a:r>
              <a:rPr lang="en-US" sz="1400" dirty="0" smtClean="0"/>
              <a:t>Develop </a:t>
            </a:r>
            <a:r>
              <a:rPr lang="en-US" sz="1400" dirty="0"/>
              <a:t>new procurement frameworks or contracts for </a:t>
            </a:r>
            <a:r>
              <a:rPr lang="en-US" sz="1400" dirty="0" smtClean="0"/>
              <a:t>lighting;</a:t>
            </a:r>
          </a:p>
          <a:p>
            <a:pPr lvl="1"/>
            <a:r>
              <a:rPr lang="en-US" sz="1400" dirty="0" smtClean="0"/>
              <a:t>Case studies &amp; guidance; </a:t>
            </a:r>
            <a:endParaRPr lang="en-GB" sz="1400" dirty="0" smtClean="0"/>
          </a:p>
          <a:p>
            <a:pPr lvl="1"/>
            <a:r>
              <a:rPr lang="fr-BE" sz="1400" u="sng" dirty="0">
                <a:hlinkClick r:id="rId2"/>
              </a:rPr>
              <a:t>http://www.prolitepartnership.eu</a:t>
            </a:r>
            <a:r>
              <a:rPr lang="fr-BE" sz="1400" u="sng" dirty="0" smtClean="0">
                <a:hlinkClick r:id="rId2"/>
              </a:rPr>
              <a:t>/</a:t>
            </a:r>
            <a:r>
              <a:rPr lang="fr-BE" sz="1400" u="sng" dirty="0" smtClean="0"/>
              <a:t>  </a:t>
            </a:r>
          </a:p>
          <a:p>
            <a:endParaRPr lang="fr-BE" sz="1800" u="sng" dirty="0"/>
          </a:p>
          <a:p>
            <a:r>
              <a:rPr lang="fr-BE" sz="1600" b="1" dirty="0" smtClean="0">
                <a:solidFill>
                  <a:schemeClr val="tx2"/>
                </a:solidFill>
              </a:rPr>
              <a:t>Procurement of Innovation Platform</a:t>
            </a:r>
          </a:p>
          <a:p>
            <a:pPr lvl="1"/>
            <a:r>
              <a:rPr lang="fr-BE" sz="1400" dirty="0" smtClean="0"/>
              <a:t>Web site, Procurement Forum &amp; Resource center on PPI &amp; PCP;</a:t>
            </a:r>
          </a:p>
          <a:p>
            <a:pPr lvl="1"/>
            <a:r>
              <a:rPr lang="fr-BE" sz="1400" dirty="0">
                <a:hlinkClick r:id="rId3"/>
              </a:rPr>
              <a:t>https://</a:t>
            </a:r>
            <a:r>
              <a:rPr lang="fr-BE" sz="1400" dirty="0" smtClean="0">
                <a:hlinkClick r:id="rId3"/>
              </a:rPr>
              <a:t>www.innovation-procurement.org</a:t>
            </a:r>
            <a:r>
              <a:rPr lang="fr-BE" sz="1400" dirty="0" smtClean="0"/>
              <a:t> </a:t>
            </a:r>
          </a:p>
          <a:p>
            <a:pPr lvl="1"/>
            <a:endParaRPr lang="fr-BE" sz="1600" b="1" dirty="0"/>
          </a:p>
          <a:p>
            <a:r>
              <a:rPr lang="fr-BE" sz="1600" b="1" dirty="0" smtClean="0">
                <a:solidFill>
                  <a:schemeClr val="tx2"/>
                </a:solidFill>
              </a:rPr>
              <a:t>European Assistance for Innovation Procurement</a:t>
            </a:r>
          </a:p>
          <a:p>
            <a:pPr lvl="1"/>
            <a:r>
              <a:rPr lang="en-GB" sz="1400" dirty="0"/>
              <a:t>Toolkit </a:t>
            </a:r>
            <a:r>
              <a:rPr lang="en-GB" sz="1400" dirty="0" smtClean="0"/>
              <a:t>for policy </a:t>
            </a:r>
            <a:r>
              <a:rPr lang="en-GB" sz="1400" dirty="0"/>
              <a:t>makers, public procurers and legal services </a:t>
            </a:r>
            <a:r>
              <a:rPr lang="en-GB" sz="1400" dirty="0" smtClean="0"/>
              <a:t>on PCP </a:t>
            </a:r>
            <a:r>
              <a:rPr lang="en-GB" sz="1400" dirty="0"/>
              <a:t>and PPI procurement </a:t>
            </a:r>
            <a:r>
              <a:rPr lang="en-GB" sz="1400" dirty="0" smtClean="0"/>
              <a:t>procedures;</a:t>
            </a:r>
          </a:p>
          <a:p>
            <a:pPr lvl="1"/>
            <a:r>
              <a:rPr lang="en-GB" sz="1400" dirty="0" smtClean="0"/>
              <a:t>Events: </a:t>
            </a:r>
            <a:r>
              <a:rPr lang="en-GB" sz="1400" i="1" dirty="0" smtClean="0"/>
              <a:t>23 November – energy sector - </a:t>
            </a:r>
            <a:r>
              <a:rPr lang="en-GB" sz="1400" b="1" i="1" dirty="0" smtClean="0"/>
              <a:t>Stockholm</a:t>
            </a:r>
          </a:p>
          <a:p>
            <a:pPr lvl="1"/>
            <a:r>
              <a:rPr lang="en-GB" sz="1400" dirty="0" smtClean="0"/>
              <a:t>No assistance to EU funded project (cross-funding!!!);</a:t>
            </a:r>
          </a:p>
          <a:p>
            <a:pPr lvl="1"/>
            <a:r>
              <a:rPr lang="fr-BE" sz="1400" dirty="0">
                <a:hlinkClick r:id="rId4"/>
              </a:rPr>
              <a:t>http://eafip.eu</a:t>
            </a:r>
            <a:r>
              <a:rPr lang="fr-BE" sz="1400" dirty="0" smtClean="0">
                <a:hlinkClick r:id="rId4"/>
              </a:rPr>
              <a:t>/</a:t>
            </a:r>
            <a:r>
              <a:rPr lang="fr-BE" sz="1400" dirty="0" smtClean="0"/>
              <a:t> </a:t>
            </a:r>
            <a:endParaRPr lang="fr-BE" sz="1400" dirty="0"/>
          </a:p>
          <a:p>
            <a:pPr marL="254000" lvl="1" indent="0">
              <a:buNone/>
            </a:pPr>
            <a:endParaRPr lang="fr-BE" sz="1600" b="1" u="sng" dirty="0"/>
          </a:p>
          <a:p>
            <a:endParaRPr lang="en-GB" sz="1800" dirty="0" smtClean="0"/>
          </a:p>
          <a:p>
            <a:pPr lvl="1"/>
            <a:endParaRPr lang="en-GB" sz="1600" b="1" dirty="0">
              <a:solidFill>
                <a:srgbClr val="0B619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6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5181"/>
            <a:ext cx="7950200" cy="4636208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Partners </a:t>
            </a:r>
            <a:r>
              <a:rPr lang="en-GB" sz="1600" b="1" dirty="0"/>
              <a:t>&amp; s</a:t>
            </a:r>
            <a:r>
              <a:rPr lang="en-GB" sz="1600" b="1" dirty="0" smtClean="0"/>
              <a:t>upport for proposal preparation </a:t>
            </a:r>
            <a:endParaRPr lang="en-GB" sz="1600" b="1" dirty="0"/>
          </a:p>
          <a:p>
            <a:endParaRPr lang="en-GB" sz="1400" dirty="0" smtClean="0"/>
          </a:p>
          <a:p>
            <a:r>
              <a:rPr lang="fr-BE" sz="1400" dirty="0"/>
              <a:t>EASME (</a:t>
            </a:r>
            <a:r>
              <a:rPr lang="fr-BE" sz="1400" dirty="0">
                <a:hlinkClick r:id="rId2"/>
              </a:rPr>
              <a:t>https://</a:t>
            </a:r>
            <a:r>
              <a:rPr lang="fr-BE" sz="1400" dirty="0" smtClean="0">
                <a:hlinkClick r:id="rId2"/>
              </a:rPr>
              <a:t>ec.europa.eu/easme/en/energy</a:t>
            </a:r>
            <a:r>
              <a:rPr lang="fr-BE" sz="1400" dirty="0" smtClean="0"/>
              <a:t>) </a:t>
            </a:r>
            <a:endParaRPr lang="en-GB" sz="1400" dirty="0" smtClean="0"/>
          </a:p>
          <a:p>
            <a:r>
              <a:rPr lang="en-GB" sz="1400" dirty="0" smtClean="0"/>
              <a:t>EU </a:t>
            </a:r>
            <a:r>
              <a:rPr lang="en-GB" sz="1400" dirty="0"/>
              <a:t>procurement forum (</a:t>
            </a:r>
            <a:r>
              <a:rPr lang="en-GB" sz="1400" dirty="0">
                <a:hlinkClick r:id="rId3"/>
              </a:rPr>
              <a:t>https://procurement-forum.eu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) </a:t>
            </a:r>
            <a:endParaRPr lang="en-GB" sz="1400" dirty="0"/>
          </a:p>
          <a:p>
            <a:r>
              <a:rPr lang="en-GB" sz="1400" dirty="0" err="1"/>
              <a:t>Linkedin</a:t>
            </a:r>
            <a:r>
              <a:rPr lang="en-GB" sz="1400" dirty="0"/>
              <a:t> (e.g. PCP/PPI </a:t>
            </a:r>
            <a:r>
              <a:rPr lang="en-GB" sz="1400" dirty="0" err="1"/>
              <a:t>Linkedin</a:t>
            </a:r>
            <a:r>
              <a:rPr lang="en-GB" sz="1400" dirty="0"/>
              <a:t> </a:t>
            </a:r>
            <a:r>
              <a:rPr lang="en-GB" sz="1400" dirty="0" smtClean="0"/>
              <a:t>group </a:t>
            </a:r>
            <a:r>
              <a:rPr lang="en-GB" sz="1400" dirty="0">
                <a:hlinkClick r:id="rId4"/>
              </a:rPr>
              <a:t>https://www.linkedin.com/groups/3971446/profile</a:t>
            </a:r>
            <a:r>
              <a:rPr lang="en-GB" sz="1400" dirty="0" smtClean="0"/>
              <a:t>) </a:t>
            </a:r>
            <a:endParaRPr lang="en-GB" sz="1400" dirty="0"/>
          </a:p>
          <a:p>
            <a:r>
              <a:rPr lang="en-GB" sz="1400" dirty="0" smtClean="0"/>
              <a:t>Ongoing </a:t>
            </a:r>
            <a:r>
              <a:rPr lang="en-GB" sz="1400" dirty="0"/>
              <a:t>PCP/PPI initiatives in countries around Europe (</a:t>
            </a:r>
            <a:r>
              <a:rPr lang="en-GB" sz="1400" dirty="0">
                <a:hlinkClick r:id="rId5"/>
              </a:rPr>
              <a:t>https://</a:t>
            </a:r>
            <a:r>
              <a:rPr lang="en-GB" sz="1400" dirty="0" smtClean="0">
                <a:hlinkClick r:id="rId5"/>
              </a:rPr>
              <a:t>ec.europa.eu/digital-single-market/news/innovation-procurement-initiatives-around-europe</a:t>
            </a:r>
            <a:r>
              <a:rPr lang="en-GB" sz="1400" dirty="0" smtClean="0"/>
              <a:t>) </a:t>
            </a:r>
            <a:endParaRPr lang="en-GB" sz="1400" dirty="0"/>
          </a:p>
          <a:p>
            <a:r>
              <a:rPr lang="en-GB" sz="1400" dirty="0"/>
              <a:t>National/regional competence </a:t>
            </a:r>
            <a:r>
              <a:rPr lang="en-GB" sz="1400" dirty="0" err="1"/>
              <a:t>centers</a:t>
            </a:r>
            <a:r>
              <a:rPr lang="en-GB" sz="1400" dirty="0"/>
              <a:t>/support programs for PCP/PPI (</a:t>
            </a:r>
            <a:r>
              <a:rPr lang="en-GB" sz="1400" dirty="0">
                <a:hlinkClick r:id="rId5"/>
              </a:rPr>
              <a:t>https://</a:t>
            </a:r>
            <a:r>
              <a:rPr lang="en-GB" sz="1400" dirty="0" smtClean="0">
                <a:hlinkClick r:id="rId5"/>
              </a:rPr>
              <a:t>ec.europa.eu/digital-single-market/news/innovation-procurement-initiatives-around-europe</a:t>
            </a:r>
            <a:r>
              <a:rPr lang="en-GB" sz="1400" dirty="0" smtClean="0"/>
              <a:t>) </a:t>
            </a:r>
            <a:endParaRPr lang="en-GB" sz="1400" dirty="0"/>
          </a:p>
          <a:p>
            <a:r>
              <a:rPr lang="en-GB" sz="1400" dirty="0"/>
              <a:t>Horizon 2020 participant portal (</a:t>
            </a:r>
            <a:r>
              <a:rPr lang="en-GB" sz="1400" dirty="0">
                <a:hlinkClick r:id="rId6"/>
              </a:rPr>
              <a:t>http://ec.europa.eu/research/participants/portal/desktop/en/funding/index.html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Your </a:t>
            </a:r>
            <a:r>
              <a:rPr lang="en-GB" sz="1400" dirty="0"/>
              <a:t>own network of colleague procurers/public services in your field, </a:t>
            </a:r>
            <a:r>
              <a:rPr lang="en-GB" sz="1400" dirty="0" err="1" smtClean="0"/>
              <a:t>etc</a:t>
            </a:r>
            <a:r>
              <a:rPr lang="en-GB" sz="1400" dirty="0" smtClean="0"/>
              <a:t>;</a:t>
            </a:r>
            <a:endParaRPr lang="en-GB" sz="1400" dirty="0"/>
          </a:p>
          <a:p>
            <a:r>
              <a:rPr lang="en-GB" sz="1400" dirty="0" smtClean="0"/>
              <a:t>National </a:t>
            </a:r>
            <a:r>
              <a:rPr lang="en-GB" sz="1400" dirty="0"/>
              <a:t>Contact Points for Horizon 2020 (</a:t>
            </a:r>
            <a:r>
              <a:rPr lang="en-GB" sz="1400" dirty="0">
                <a:hlinkClick r:id="rId7"/>
              </a:rPr>
              <a:t>http://</a:t>
            </a:r>
            <a:r>
              <a:rPr lang="en-GB" sz="1400" dirty="0" smtClean="0">
                <a:hlinkClick r:id="rId7"/>
              </a:rPr>
              <a:t>ec.europa.eu/research/participants/portal4/desktop/en/support/national_contact_points.html</a:t>
            </a:r>
            <a:r>
              <a:rPr lang="en-GB" sz="1400" dirty="0" smtClean="0"/>
              <a:t>) </a:t>
            </a:r>
            <a:endParaRPr lang="en-GB" sz="1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2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327460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mtClean="0">
                <a:solidFill>
                  <a:srgbClr val="444543"/>
                </a:solidFill>
              </a:rPr>
              <a:t>THANK YOU</a:t>
            </a:r>
            <a:br>
              <a:rPr lang="en-GB" sz="3200" b="1" smtClean="0">
                <a:solidFill>
                  <a:srgbClr val="444543"/>
                </a:solidFill>
              </a:rPr>
            </a:br>
            <a:r>
              <a:rPr lang="en-GB" sz="3200" b="1" smtClean="0">
                <a:solidFill>
                  <a:srgbClr val="444543"/>
                </a:solidFill>
              </a:rPr>
              <a:t>FOR YOUR ATTENTION</a:t>
            </a:r>
            <a:endParaRPr lang="en-GB" sz="3200" b="1">
              <a:solidFill>
                <a:srgbClr val="44454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638299"/>
            <a:ext cx="7096125" cy="15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54112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444543"/>
                </a:solidFill>
              </a:rPr>
              <a:t>Olav </a:t>
            </a:r>
            <a:r>
              <a:rPr lang="en-GB" sz="1600" dirty="0" err="1" smtClean="0">
                <a:solidFill>
                  <a:srgbClr val="444543"/>
                </a:solidFill>
              </a:rPr>
              <a:t>Luyckx</a:t>
            </a:r>
            <a:r>
              <a:rPr lang="en-GB" sz="1600" dirty="0" smtClean="0">
                <a:solidFill>
                  <a:srgbClr val="444543"/>
                </a:solidFill>
              </a:rPr>
              <a:t> &amp; Cécile </a:t>
            </a:r>
            <a:r>
              <a:rPr lang="en-GB" sz="1600" dirty="0" err="1" smtClean="0">
                <a:solidFill>
                  <a:srgbClr val="444543"/>
                </a:solidFill>
              </a:rPr>
              <a:t>Kérébel</a:t>
            </a:r>
            <a:endParaRPr lang="en-GB" sz="1600" dirty="0" smtClean="0">
              <a:solidFill>
                <a:srgbClr val="444543"/>
              </a:solidFill>
            </a:endParaRPr>
          </a:p>
          <a:p>
            <a:pPr algn="ctr"/>
            <a:r>
              <a:rPr lang="en-GB" dirty="0" smtClean="0">
                <a:solidFill>
                  <a:srgbClr val="444543"/>
                </a:solidFill>
              </a:rPr>
              <a:t>Project advisor / Department B - LIFE </a:t>
            </a:r>
            <a:r>
              <a:rPr lang="en-GB" dirty="0">
                <a:solidFill>
                  <a:srgbClr val="444543"/>
                </a:solidFill>
              </a:rPr>
              <a:t>and H2020 Energy, Environment, </a:t>
            </a:r>
            <a:r>
              <a:rPr lang="en-GB" dirty="0" smtClean="0">
                <a:solidFill>
                  <a:srgbClr val="444543"/>
                </a:solidFill>
              </a:rPr>
              <a:t>Resources / Sector - Public </a:t>
            </a:r>
            <a:r>
              <a:rPr lang="en-GB" dirty="0">
                <a:solidFill>
                  <a:srgbClr val="444543"/>
                </a:solidFill>
              </a:rPr>
              <a:t>Authorities, Energy Services and Financing</a:t>
            </a:r>
            <a:br>
              <a:rPr lang="en-GB" dirty="0">
                <a:solidFill>
                  <a:srgbClr val="444543"/>
                </a:solidFill>
              </a:rPr>
            </a:br>
            <a:r>
              <a:rPr lang="en-GB" dirty="0" smtClean="0">
                <a:solidFill>
                  <a:srgbClr val="444543"/>
                </a:solidFill>
              </a:rPr>
              <a:t/>
            </a:r>
            <a:br>
              <a:rPr lang="en-GB" dirty="0" smtClean="0">
                <a:solidFill>
                  <a:srgbClr val="444543"/>
                </a:solidFill>
              </a:rPr>
            </a:br>
            <a:r>
              <a:rPr lang="en-GB" sz="1600" dirty="0" smtClean="0">
                <a:solidFill>
                  <a:srgbClr val="444543"/>
                </a:solidFill>
                <a:hlinkClick r:id="rId4"/>
              </a:rPr>
              <a:t>olav.luyckx@ec.europa.eu</a:t>
            </a:r>
            <a:endParaRPr lang="en-GB" sz="1600" dirty="0" smtClean="0">
              <a:solidFill>
                <a:srgbClr val="444543"/>
              </a:solidFill>
            </a:endParaRPr>
          </a:p>
          <a:p>
            <a:pPr algn="ctr"/>
            <a:r>
              <a:rPr lang="en-GB" sz="1600" dirty="0">
                <a:solidFill>
                  <a:srgbClr val="444543"/>
                </a:solidFill>
                <a:hlinkClick r:id="rId5"/>
              </a:rPr>
              <a:t>c</a:t>
            </a:r>
            <a:r>
              <a:rPr lang="en-GB" sz="1600" dirty="0" smtClean="0">
                <a:solidFill>
                  <a:srgbClr val="444543"/>
                </a:solidFill>
                <a:hlinkClick r:id="rId5"/>
              </a:rPr>
              <a:t>ecile.kerebel@ec.europa.eu</a:t>
            </a:r>
            <a:r>
              <a:rPr lang="en-GB" sz="1600" dirty="0" smtClean="0">
                <a:solidFill>
                  <a:srgbClr val="444543"/>
                </a:solidFill>
              </a:rPr>
              <a:t>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19" y="5893228"/>
            <a:ext cx="325103" cy="3251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70159" y="5929229"/>
            <a:ext cx="1344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mtClean="0">
                <a:solidFill>
                  <a:srgbClr val="444543"/>
                </a:solidFill>
              </a:rPr>
              <a:t>EASME on Twitter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0023" y="5929230"/>
            <a:ext cx="3868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mtClean="0">
                <a:solidFill>
                  <a:srgbClr val="444543"/>
                </a:solidFill>
              </a:rPr>
              <a:t>@</a:t>
            </a:r>
            <a:r>
              <a:rPr lang="en-GB" sz="1000">
                <a:solidFill>
                  <a:srgbClr val="444543"/>
                </a:solidFill>
              </a:rPr>
              <a:t>H2020EE • @</a:t>
            </a:r>
            <a:r>
              <a:rPr lang="en-GB" sz="1000" smtClean="0">
                <a:solidFill>
                  <a:srgbClr val="444543"/>
                </a:solidFill>
              </a:rPr>
              <a:t>H2020SME • </a:t>
            </a:r>
            <a:r>
              <a:rPr lang="en-GB" sz="1000">
                <a:solidFill>
                  <a:srgbClr val="444543"/>
                </a:solidFill>
              </a:rPr>
              <a:t>@</a:t>
            </a:r>
            <a:r>
              <a:rPr lang="en-GB" sz="1000" smtClean="0">
                <a:solidFill>
                  <a:srgbClr val="444543"/>
                </a:solidFill>
              </a:rPr>
              <a:t>EEN_EU • @EU_ECOINNO</a:t>
            </a:r>
            <a:endParaRPr lang="en-GB" sz="1000">
              <a:solidFill>
                <a:srgbClr val="444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571866"/>
            <a:ext cx="4868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444543"/>
                </a:solidFill>
              </a:rPr>
              <a:t>EE19 Public Procurement of Innovation in </a:t>
            </a:r>
            <a:r>
              <a:rPr lang="fr-BE" sz="2000" b="1" dirty="0" err="1" smtClean="0">
                <a:solidFill>
                  <a:srgbClr val="444543"/>
                </a:solidFill>
              </a:rPr>
              <a:t>energy-efficiency</a:t>
            </a:r>
            <a:endParaRPr lang="en-GB" sz="2000" b="1" dirty="0">
              <a:solidFill>
                <a:srgbClr val="4445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" y="4787002"/>
            <a:ext cx="48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444543"/>
                </a:solidFill>
              </a:rPr>
              <a:t>2016 EU Innovation Procurement </a:t>
            </a:r>
            <a:r>
              <a:rPr lang="fr-FR" sz="1800" dirty="0" err="1">
                <a:solidFill>
                  <a:srgbClr val="444543"/>
                </a:solidFill>
              </a:rPr>
              <a:t>event</a:t>
            </a:r>
            <a:endParaRPr lang="en-GB" sz="1800" dirty="0" smtClean="0">
              <a:solidFill>
                <a:srgbClr val="444543"/>
              </a:solidFill>
            </a:endParaRPr>
          </a:p>
          <a:p>
            <a:pPr algn="ctr"/>
            <a:r>
              <a:rPr lang="en-GB" sz="1800" dirty="0" smtClean="0">
                <a:solidFill>
                  <a:srgbClr val="444543"/>
                </a:solidFill>
              </a:rPr>
              <a:t>18-19 October 2016 / Athens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" y="3999774"/>
            <a:ext cx="486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444543"/>
                </a:solidFill>
              </a:rPr>
              <a:t>Olav </a:t>
            </a:r>
            <a:r>
              <a:rPr lang="en-GB" sz="1800" dirty="0" err="1" smtClean="0">
                <a:solidFill>
                  <a:srgbClr val="444543"/>
                </a:solidFill>
              </a:rPr>
              <a:t>Luyckx</a:t>
            </a:r>
            <a:endParaRPr lang="en-GB" sz="1800" dirty="0" smtClean="0">
              <a:solidFill>
                <a:srgbClr val="444543"/>
              </a:solidFill>
            </a:endParaRPr>
          </a:p>
          <a:p>
            <a:pPr algn="ctr"/>
            <a:r>
              <a:rPr lang="en-GB" sz="1800" dirty="0" smtClean="0">
                <a:solidFill>
                  <a:srgbClr val="444543"/>
                </a:solidFill>
              </a:rPr>
              <a:t>Project Advisor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3" y="990598"/>
            <a:ext cx="4275667" cy="5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My Documents\Templates communication\EASME-infographic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 b="26998"/>
          <a:stretch/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56" y="2492896"/>
            <a:ext cx="3756065" cy="1665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50" y="1844824"/>
            <a:ext cx="4788377" cy="2044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77072"/>
            <a:ext cx="5149585" cy="90005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740352" y="6381328"/>
            <a:ext cx="802294" cy="365125"/>
          </a:xfrm>
          <a:prstGeom prst="rect">
            <a:avLst/>
          </a:prstGeom>
        </p:spPr>
        <p:txBody>
          <a:bodyPr/>
          <a:lstStyle/>
          <a:p>
            <a:fld id="{FDBCCE88-8370-4917-AD28-5F819B0881D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91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7073"/>
            <a:ext cx="7950200" cy="4965488"/>
          </a:xfrm>
        </p:spPr>
        <p:txBody>
          <a:bodyPr/>
          <a:lstStyle/>
          <a:p>
            <a:pPr indent="0">
              <a:buNone/>
            </a:pPr>
            <a:endParaRPr lang="fr-BE" sz="1600" b="1" u="sng" dirty="0" smtClean="0"/>
          </a:p>
          <a:p>
            <a:pPr indent="0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Call deadlines: 19 </a:t>
            </a:r>
            <a:r>
              <a:rPr lang="en-GB" sz="1600" b="1" dirty="0">
                <a:solidFill>
                  <a:srgbClr val="00B0F0"/>
                </a:solidFill>
              </a:rPr>
              <a:t>January </a:t>
            </a:r>
            <a:r>
              <a:rPr lang="en-GB" sz="1600" b="1" dirty="0" smtClean="0">
                <a:solidFill>
                  <a:srgbClr val="00B0F0"/>
                </a:solidFill>
              </a:rPr>
              <a:t>2017 (open) </a:t>
            </a:r>
            <a:r>
              <a:rPr lang="en-GB" sz="1600" b="1" dirty="0">
                <a:solidFill>
                  <a:srgbClr val="00B0F0"/>
                </a:solidFill>
              </a:rPr>
              <a:t>- 7 June </a:t>
            </a:r>
            <a:r>
              <a:rPr lang="en-GB" sz="1600" b="1" dirty="0" smtClean="0">
                <a:solidFill>
                  <a:srgbClr val="00B0F0"/>
                </a:solidFill>
              </a:rPr>
              <a:t>2017 (closed) </a:t>
            </a:r>
            <a:endParaRPr lang="fr-BE" sz="1600" b="1" u="sng" dirty="0"/>
          </a:p>
          <a:p>
            <a:pPr indent="0">
              <a:buNone/>
            </a:pPr>
            <a:endParaRPr lang="fr-BE" sz="1600" b="1" u="sng" dirty="0" smtClean="0"/>
          </a:p>
          <a:p>
            <a:pPr indent="0">
              <a:buNone/>
            </a:pPr>
            <a:r>
              <a:rPr lang="fr-BE" sz="1600" b="1" u="sng" dirty="0" smtClean="0"/>
              <a:t>The challenge</a:t>
            </a:r>
          </a:p>
          <a:p>
            <a:pPr indent="0">
              <a:buNone/>
            </a:pPr>
            <a:endParaRPr lang="en-GB" sz="1600" b="1" u="sng" dirty="0" smtClean="0"/>
          </a:p>
          <a:p>
            <a:r>
              <a:rPr lang="en-GB" sz="1600" dirty="0" smtClean="0"/>
              <a:t>Public spending around 19% of EU GDP (2009) -&gt;public sector constitute important driver to stimulate market transformation towards more sustainable energy-related products and services;</a:t>
            </a:r>
          </a:p>
          <a:p>
            <a:endParaRPr lang="en-GB" sz="1600" dirty="0" smtClean="0"/>
          </a:p>
          <a:p>
            <a:r>
              <a:rPr lang="en-GB" sz="1600" dirty="0" smtClean="0"/>
              <a:t>The Energy Efficiency Directive requires that central governments purchase only products, services and buildings with high energy-efficiency performance;</a:t>
            </a:r>
          </a:p>
          <a:p>
            <a:endParaRPr lang="en-GB" sz="1600" dirty="0" smtClean="0"/>
          </a:p>
          <a:p>
            <a:r>
              <a:rPr lang="en-GB" sz="1600" dirty="0" smtClean="0"/>
              <a:t>Public Procurement of Innovative solutions (PPI) is not sufficiently developed in the field of energy efficiency although it could support the market up-take of energy efficient goods, services or buildings.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285592"/>
            <a:ext cx="8673152" cy="5042780"/>
          </a:xfrm>
        </p:spPr>
        <p:txBody>
          <a:bodyPr/>
          <a:lstStyle/>
          <a:p>
            <a:pPr indent="0">
              <a:buNone/>
            </a:pPr>
            <a:r>
              <a:rPr lang="fr-BE" sz="1600" b="1" u="sng" dirty="0"/>
              <a:t>The scope</a:t>
            </a:r>
          </a:p>
          <a:p>
            <a:endParaRPr lang="en-GB" sz="1400" dirty="0" smtClean="0"/>
          </a:p>
          <a:p>
            <a:r>
              <a:rPr lang="en-GB" sz="1400" dirty="0" smtClean="0"/>
              <a:t>Actions enabling a group of buyers (buyers group)</a:t>
            </a:r>
            <a:r>
              <a:rPr lang="en-GB" sz="1400" b="1" dirty="0" smtClean="0"/>
              <a:t> </a:t>
            </a:r>
            <a:r>
              <a:rPr lang="en-GB" sz="1400" dirty="0" smtClean="0"/>
              <a:t>to undertake a </a:t>
            </a:r>
            <a:r>
              <a:rPr lang="en-GB" sz="1400" b="1" dirty="0" smtClean="0">
                <a:solidFill>
                  <a:schemeClr val="tx1"/>
                </a:solidFill>
              </a:rPr>
              <a:t>one joint procurement or several separate but coordinated PPI procurements </a:t>
            </a:r>
            <a:r>
              <a:rPr lang="en-GB" sz="1400" dirty="0" smtClean="0">
                <a:solidFill>
                  <a:schemeClr val="tx1"/>
                </a:solidFill>
              </a:rPr>
              <a:t>per PPI action </a:t>
            </a:r>
            <a:r>
              <a:rPr lang="en-GB" sz="1400" dirty="0" smtClean="0"/>
              <a:t>for innovative solutions for products, services or buildings (NZEB, renovation), which are not yet available on a large-scale commercial basis, and which have energy performance levels that are better than the best levels available on the market;</a:t>
            </a:r>
          </a:p>
          <a:p>
            <a:endParaRPr lang="en-GB" sz="1400" dirty="0" smtClean="0"/>
          </a:p>
          <a:p>
            <a:r>
              <a:rPr lang="en-GB" sz="1400" dirty="0" smtClean="0"/>
              <a:t>Actions should lead to</a:t>
            </a:r>
            <a:r>
              <a:rPr lang="en-GB" sz="1400" b="1" dirty="0" smtClean="0"/>
              <a:t> first application / commercialisation </a:t>
            </a:r>
            <a:r>
              <a:rPr lang="en-GB" sz="1400" dirty="0" smtClean="0"/>
              <a:t>of the innovative solution, in order to assure its market uptake;</a:t>
            </a:r>
          </a:p>
          <a:p>
            <a:endParaRPr lang="en-GB" sz="1400" dirty="0" smtClean="0"/>
          </a:p>
          <a:p>
            <a:r>
              <a:rPr lang="en-GB" sz="1400" dirty="0" smtClean="0"/>
              <a:t>Where </a:t>
            </a:r>
            <a:r>
              <a:rPr lang="en-GB" sz="1400" dirty="0"/>
              <a:t>appropriate, </a:t>
            </a:r>
            <a:r>
              <a:rPr lang="en-GB" sz="1400" b="1" dirty="0" smtClean="0"/>
              <a:t>build </a:t>
            </a:r>
            <a:r>
              <a:rPr lang="en-GB" sz="1400" b="1" dirty="0"/>
              <a:t>upon </a:t>
            </a:r>
            <a:r>
              <a:rPr lang="en-GB" sz="1400" dirty="0"/>
              <a:t>the outputs of on-going projects (including the Project Development Assistance projects), networks, guides, tools, and rely on the use of cost – benefit analysis (e.g. using a life- cycle approach</a:t>
            </a:r>
            <a:r>
              <a:rPr lang="en-GB" sz="1400" dirty="0" smtClean="0"/>
              <a:t>);</a:t>
            </a:r>
          </a:p>
          <a:p>
            <a:endParaRPr lang="en-GB" sz="1400" dirty="0"/>
          </a:p>
          <a:p>
            <a:r>
              <a:rPr lang="en-GB" sz="1400" dirty="0" smtClean="0"/>
              <a:t>The </a:t>
            </a:r>
            <a:r>
              <a:rPr lang="en-GB" sz="1400" dirty="0"/>
              <a:t>procurement of innovation process should be associated with </a:t>
            </a:r>
            <a:r>
              <a:rPr lang="en-GB" sz="1400" b="1" dirty="0"/>
              <a:t>coordination and networking activities</a:t>
            </a:r>
            <a:r>
              <a:rPr lang="en-GB" sz="1400" dirty="0"/>
              <a:t> </a:t>
            </a:r>
            <a:r>
              <a:rPr lang="en-GB" sz="1400" dirty="0" smtClean="0"/>
              <a:t>and </a:t>
            </a:r>
            <a:r>
              <a:rPr lang="en-GB" sz="1400" b="1" dirty="0"/>
              <a:t>awareness and knowledge sharing </a:t>
            </a:r>
            <a:r>
              <a:rPr lang="en-GB" sz="1400" b="1" dirty="0" smtClean="0"/>
              <a:t>activities</a:t>
            </a:r>
            <a:r>
              <a:rPr lang="en-GB" sz="1400" dirty="0" smtClean="0"/>
              <a:t>; </a:t>
            </a:r>
          </a:p>
          <a:p>
            <a:endParaRPr lang="en-GB" sz="1600" dirty="0" smtClean="0"/>
          </a:p>
          <a:p>
            <a:r>
              <a:rPr lang="en-GB" sz="1400" b="1" dirty="0" smtClean="0"/>
              <a:t>Other entities </a:t>
            </a:r>
            <a:r>
              <a:rPr lang="en-GB" sz="1400" dirty="0" smtClean="0"/>
              <a:t>(</a:t>
            </a:r>
            <a:r>
              <a:rPr lang="en-US" sz="1400" dirty="0"/>
              <a:t>end-users, certification bodies, private/NGO procurers that provide services of public </a:t>
            </a:r>
            <a:r>
              <a:rPr lang="en-US" sz="1400" dirty="0" smtClean="0"/>
              <a:t>interest)</a:t>
            </a:r>
            <a:r>
              <a:rPr lang="en-GB" sz="1400" dirty="0" smtClean="0"/>
              <a:t> that share the same procurement need can participate.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1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417" y="1361872"/>
            <a:ext cx="7950200" cy="4620639"/>
          </a:xfrm>
        </p:spPr>
        <p:txBody>
          <a:bodyPr/>
          <a:lstStyle/>
          <a:p>
            <a:pPr indent="0">
              <a:buNone/>
            </a:pPr>
            <a:r>
              <a:rPr lang="en-GB" sz="1800" b="1" u="sng" dirty="0"/>
              <a:t>Type of Action</a:t>
            </a:r>
            <a:r>
              <a:rPr lang="en-GB" sz="1800" b="1" dirty="0"/>
              <a:t>: Public Procurement of Innovative solutions</a:t>
            </a:r>
            <a:r>
              <a:rPr lang="en-GB" sz="1000" dirty="0"/>
              <a:t/>
            </a:r>
            <a:br>
              <a:rPr lang="en-GB" sz="1000" dirty="0"/>
            </a:br>
            <a:endParaRPr lang="fr-BE" sz="1000" dirty="0"/>
          </a:p>
          <a:p>
            <a:endParaRPr lang="fr-BE" sz="1600" dirty="0" smtClean="0"/>
          </a:p>
          <a:p>
            <a:r>
              <a:rPr lang="fr-BE" sz="1600" dirty="0" smtClean="0"/>
              <a:t>EU </a:t>
            </a:r>
            <a:r>
              <a:rPr lang="fr-BE" sz="1600" dirty="0"/>
              <a:t>Contribution 1.0 – 2.0 </a:t>
            </a:r>
            <a:r>
              <a:rPr lang="fr-BE" sz="1600" dirty="0" err="1"/>
              <a:t>Mio</a:t>
            </a:r>
            <a:r>
              <a:rPr lang="fr-BE" sz="1600" dirty="0"/>
              <a:t> </a:t>
            </a:r>
            <a:r>
              <a:rPr lang="fr-BE" sz="1600" dirty="0" smtClean="0"/>
              <a:t>EUR (</a:t>
            </a:r>
            <a:r>
              <a:rPr lang="en-GB" sz="1600" dirty="0"/>
              <a:t>this does not preclude submission and selection of proposals requesting other </a:t>
            </a:r>
            <a:r>
              <a:rPr lang="en-GB" sz="1600" dirty="0" smtClean="0"/>
              <a:t>amounts);</a:t>
            </a:r>
            <a:endParaRPr lang="fr-BE" sz="1600" dirty="0"/>
          </a:p>
          <a:p>
            <a:endParaRPr lang="en-US" sz="1600" dirty="0"/>
          </a:p>
          <a:p>
            <a:r>
              <a:rPr lang="en-US" sz="1600" dirty="0" smtClean="0"/>
              <a:t>35% </a:t>
            </a:r>
            <a:r>
              <a:rPr lang="en-US" sz="1600" dirty="0"/>
              <a:t>funding </a:t>
            </a:r>
            <a:r>
              <a:rPr lang="en-US" sz="1600" dirty="0" smtClean="0"/>
              <a:t>rate to leverage </a:t>
            </a:r>
            <a:r>
              <a:rPr lang="en-GB" sz="1600" dirty="0"/>
              <a:t>co-financing from the </a:t>
            </a:r>
            <a:r>
              <a:rPr lang="en-GB" sz="1600" dirty="0" smtClean="0"/>
              <a:t>procurers;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At </a:t>
            </a:r>
            <a:r>
              <a:rPr lang="en-US" sz="1600" dirty="0"/>
              <a:t>least 3 legal entities from 3 different MS/AC of which at least 2 legal entities from 2 different MS/AC that are public </a:t>
            </a:r>
            <a:r>
              <a:rPr lang="en-US" sz="1600" dirty="0" smtClean="0"/>
              <a:t>procurers (buyers group).</a:t>
            </a:r>
            <a:endParaRPr lang="en-US" sz="1600" dirty="0"/>
          </a:p>
          <a:p>
            <a:endParaRPr lang="en-US" sz="1600" dirty="0"/>
          </a:p>
          <a:p>
            <a:pPr marL="0" indent="0" algn="just">
              <a:buNone/>
            </a:pPr>
            <a:r>
              <a:rPr lang="en-US" sz="1600" i="1" dirty="0" smtClean="0">
                <a:solidFill>
                  <a:srgbClr val="C00000"/>
                </a:solidFill>
              </a:rPr>
              <a:t>General </a:t>
            </a:r>
            <a:r>
              <a:rPr lang="en-US" sz="1600" i="1" dirty="0">
                <a:solidFill>
                  <a:srgbClr val="C00000"/>
                </a:solidFill>
              </a:rPr>
              <a:t>Annex </a:t>
            </a:r>
            <a:r>
              <a:rPr lang="en-US" sz="1600" i="1" dirty="0" smtClean="0">
                <a:solidFill>
                  <a:srgbClr val="C00000"/>
                </a:solidFill>
              </a:rPr>
              <a:t>D &amp; E of the H2020 Work </a:t>
            </a:r>
            <a:r>
              <a:rPr lang="en-US" sz="1600" i="1" dirty="0" err="1">
                <a:solidFill>
                  <a:srgbClr val="C00000"/>
                </a:solidFill>
              </a:rPr>
              <a:t>P</a:t>
            </a:r>
            <a:r>
              <a:rPr lang="en-US" sz="1600" i="1" dirty="0" err="1" smtClean="0">
                <a:solidFill>
                  <a:srgbClr val="C00000"/>
                </a:solidFill>
              </a:rPr>
              <a:t>rogramme</a:t>
            </a:r>
            <a:r>
              <a:rPr lang="en-US" sz="1600" i="1" dirty="0" smtClean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"Specific requirements for innovation procurement (PCP/PPI) supported by Horizon 2020 grants</a:t>
            </a:r>
            <a:r>
              <a:rPr lang="en-US" sz="1600" b="1" i="1" dirty="0" smtClean="0">
                <a:solidFill>
                  <a:srgbClr val="C00000"/>
                </a:solidFill>
              </a:rPr>
              <a:t>"</a:t>
            </a:r>
            <a:endParaRPr lang="fr-BE" sz="1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1272"/>
            <a:ext cx="7950200" cy="508198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35% of direct eligible </a:t>
            </a:r>
            <a:r>
              <a:rPr lang="en-GB" sz="1600" b="1" dirty="0" smtClean="0"/>
              <a:t>costs covered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Preparation and implementation of the PPI procurement</a:t>
            </a:r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b="1" i="1" dirty="0"/>
              <a:t>price of the PPI procurement </a:t>
            </a:r>
            <a:r>
              <a:rPr lang="en-GB" sz="1600" dirty="0"/>
              <a:t>(called the PPI subcontracting cost </a:t>
            </a:r>
            <a:r>
              <a:rPr lang="en-GB" sz="1600" dirty="0" smtClean="0"/>
              <a:t>in the </a:t>
            </a:r>
            <a:r>
              <a:rPr lang="en-GB" sz="1600" dirty="0"/>
              <a:t>budget table in the submission </a:t>
            </a:r>
            <a:r>
              <a:rPr lang="en-GB" sz="1600" dirty="0" smtClean="0"/>
              <a:t>system) </a:t>
            </a:r>
            <a:r>
              <a:rPr lang="en-GB" sz="1600" b="1" i="1" dirty="0" smtClean="0"/>
              <a:t>and</a:t>
            </a:r>
            <a:r>
              <a:rPr lang="en-GB" sz="1600" dirty="0" smtClean="0"/>
              <a:t> </a:t>
            </a:r>
          </a:p>
          <a:p>
            <a:r>
              <a:rPr lang="en-GB" sz="1600" dirty="0" smtClean="0"/>
              <a:t>The costs </a:t>
            </a:r>
            <a:r>
              <a:rPr lang="en-GB" sz="1600" dirty="0"/>
              <a:t>for related </a:t>
            </a:r>
            <a:r>
              <a:rPr lang="en-GB" sz="1600" b="1" i="1" dirty="0"/>
              <a:t>coordination and </a:t>
            </a:r>
            <a:r>
              <a:rPr lang="en-GB" sz="1600" b="1" i="1" dirty="0" smtClean="0"/>
              <a:t>networking activities </a:t>
            </a:r>
            <a:r>
              <a:rPr lang="en-GB" sz="1600" dirty="0"/>
              <a:t>to prepare, manage and </a:t>
            </a:r>
            <a:r>
              <a:rPr lang="en-GB" sz="1600" dirty="0" smtClean="0"/>
              <a:t>follow-up the </a:t>
            </a:r>
            <a:r>
              <a:rPr lang="en-GB" sz="1600" dirty="0"/>
              <a:t>PPI </a:t>
            </a:r>
            <a:r>
              <a:rPr lang="en-GB" sz="1600" dirty="0" smtClean="0"/>
              <a:t>procurement:</a:t>
            </a:r>
          </a:p>
          <a:p>
            <a:endParaRPr lang="en-GB" sz="1600" dirty="0" smtClean="0"/>
          </a:p>
          <a:p>
            <a:pPr lvl="1"/>
            <a:r>
              <a:rPr lang="en-GB" sz="1400" dirty="0" smtClean="0"/>
              <a:t>preparation </a:t>
            </a:r>
            <a:r>
              <a:rPr lang="en-GB" sz="1400" dirty="0"/>
              <a:t>of </a:t>
            </a:r>
            <a:r>
              <a:rPr lang="en-GB" sz="1400" dirty="0" smtClean="0"/>
              <a:t>tender specifications </a:t>
            </a:r>
            <a:r>
              <a:rPr lang="en-GB" sz="1400" dirty="0"/>
              <a:t>and open market consultation</a:t>
            </a:r>
            <a:r>
              <a:rPr lang="en-GB" sz="1400" dirty="0" smtClean="0"/>
              <a:t>, monitoring </a:t>
            </a:r>
            <a:r>
              <a:rPr lang="en-GB" sz="1400" dirty="0"/>
              <a:t>of on-going R&amp;D, validation and testing of solutions at the procurer's premises</a:t>
            </a:r>
            <a:r>
              <a:rPr lang="en-GB" sz="1400" dirty="0" smtClean="0"/>
              <a:t>, dissemination </a:t>
            </a:r>
            <a:r>
              <a:rPr lang="en-GB" sz="1400" dirty="0"/>
              <a:t>activities, travel for networking activities </a:t>
            </a:r>
            <a:r>
              <a:rPr lang="en-GB" sz="1400" dirty="0" smtClean="0"/>
              <a:t>etc.; </a:t>
            </a:r>
          </a:p>
          <a:p>
            <a:pPr lvl="1"/>
            <a:r>
              <a:rPr lang="en-GB" sz="1400" dirty="0" smtClean="0"/>
              <a:t>but also coordination &amp; networking activities related to contribution </a:t>
            </a:r>
            <a:r>
              <a:rPr lang="en-GB" sz="1400" dirty="0"/>
              <a:t>to standardisation, certification, regulation</a:t>
            </a:r>
            <a:r>
              <a:rPr lang="en-GB" sz="1400" dirty="0" smtClean="0"/>
              <a:t>, preparation </a:t>
            </a:r>
            <a:r>
              <a:rPr lang="en-GB" sz="1400" dirty="0"/>
              <a:t>of follow-up PPI procurements to deploy the innovative solutions even more </a:t>
            </a:r>
            <a:r>
              <a:rPr lang="en-GB" sz="1400" dirty="0" smtClean="0"/>
              <a:t>widely;</a:t>
            </a:r>
          </a:p>
          <a:p>
            <a:pPr lvl="1"/>
            <a:endParaRPr lang="en-GB" sz="1400" dirty="0" smtClean="0"/>
          </a:p>
          <a:p>
            <a:r>
              <a:rPr lang="en-GB" sz="1600" dirty="0" smtClean="0"/>
              <a:t>Coordination &amp; networking = </a:t>
            </a:r>
            <a:r>
              <a:rPr lang="en-GB" sz="1600" b="1" dirty="0" smtClean="0"/>
              <a:t>max 50% </a:t>
            </a:r>
            <a:r>
              <a:rPr lang="en-GB" sz="1600" dirty="0" smtClean="0"/>
              <a:t>of the requested grant;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b="1" dirty="0"/>
              <a:t>Indirect costs </a:t>
            </a:r>
            <a:r>
              <a:rPr lang="en-GB" sz="1600" dirty="0" smtClean="0"/>
              <a:t>= </a:t>
            </a:r>
            <a:r>
              <a:rPr lang="en-GB" sz="1600" dirty="0"/>
              <a:t>flat rate of 25% of the direct </a:t>
            </a:r>
            <a:r>
              <a:rPr lang="en-GB" sz="1600" dirty="0" smtClean="0"/>
              <a:t>costs.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2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4" y="1429293"/>
            <a:ext cx="3817938" cy="223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294" y="3821957"/>
            <a:ext cx="3764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35% H2020 co-financing </a:t>
            </a:r>
            <a:r>
              <a:rPr lang="en-GB" u="sng" dirty="0" smtClean="0"/>
              <a:t>can</a:t>
            </a:r>
            <a:r>
              <a:rPr lang="en-GB" dirty="0" smtClean="0"/>
              <a:t> be distributed as </a:t>
            </a:r>
          </a:p>
          <a:p>
            <a:r>
              <a:rPr lang="en-GB" dirty="0" smtClean="0"/>
              <a:t>follows (theoretical example):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Maximum allowed amount for coordination and networking (50%) = € 1,0 Mio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50% for actual procurement = € 1,0 Mio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Own contribution also contributes then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50% to </a:t>
            </a:r>
            <a:r>
              <a:rPr lang="en-GB" dirty="0" err="1" smtClean="0"/>
              <a:t>coord</a:t>
            </a:r>
            <a:r>
              <a:rPr lang="en-GB" dirty="0" smtClean="0"/>
              <a:t> &amp; network cost = </a:t>
            </a:r>
            <a:r>
              <a:rPr lang="en-GB" dirty="0"/>
              <a:t>€ </a:t>
            </a:r>
            <a:r>
              <a:rPr lang="en-GB" dirty="0" smtClean="0"/>
              <a:t>1,85 Mio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50% to procurement cost = </a:t>
            </a:r>
            <a:r>
              <a:rPr lang="en-GB" dirty="0"/>
              <a:t>€ 1,85 Mio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429293"/>
            <a:ext cx="3817937" cy="223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8452" y="3831675"/>
            <a:ext cx="3910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35% H2020 co-financing </a:t>
            </a:r>
            <a:r>
              <a:rPr lang="en-GB" u="sng" dirty="0" smtClean="0"/>
              <a:t>can</a:t>
            </a:r>
            <a:r>
              <a:rPr lang="en-GB" dirty="0" smtClean="0"/>
              <a:t> also be distributed as follows (theoretical example):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Less than 50% (43,9%) for coordination and networking i.e. € 0,8 Mio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Leaving € 1,02 Mio for actual procurement</a:t>
            </a:r>
          </a:p>
          <a:p>
            <a:endParaRPr lang="en-GB" dirty="0" smtClean="0"/>
          </a:p>
          <a:p>
            <a:r>
              <a:rPr lang="en-GB" dirty="0"/>
              <a:t>Own contribution also contributes then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&lt;</a:t>
            </a:r>
            <a:r>
              <a:rPr lang="en-GB" dirty="0" smtClean="0"/>
              <a:t>50</a:t>
            </a:r>
            <a:r>
              <a:rPr lang="en-GB" dirty="0"/>
              <a:t>% to </a:t>
            </a:r>
            <a:r>
              <a:rPr lang="en-GB" dirty="0" err="1"/>
              <a:t>coord</a:t>
            </a:r>
            <a:r>
              <a:rPr lang="en-GB" dirty="0"/>
              <a:t> &amp; network cost = € </a:t>
            </a:r>
            <a:r>
              <a:rPr lang="en-GB" dirty="0" smtClean="0"/>
              <a:t>1,48 </a:t>
            </a:r>
            <a:r>
              <a:rPr lang="en-GB" dirty="0"/>
              <a:t>Mio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&gt;50</a:t>
            </a:r>
            <a:r>
              <a:rPr lang="en-GB" dirty="0"/>
              <a:t>% to procurement cost = € </a:t>
            </a:r>
            <a:r>
              <a:rPr lang="en-GB" dirty="0" smtClean="0"/>
              <a:t>1,9 </a:t>
            </a:r>
            <a:r>
              <a:rPr lang="en-GB" dirty="0"/>
              <a:t>Mio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9574" y="5793622"/>
            <a:ext cx="769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H2020 co-financing reduces your risk, by taking on board part of the coordination and </a:t>
            </a:r>
          </a:p>
          <a:p>
            <a:r>
              <a:rPr lang="en-GB" b="1" i="1" dirty="0" smtClean="0"/>
              <a:t>networking costs and the actual procurement costs of the innovative solution</a:t>
            </a:r>
            <a:endParaRPr lang="en-GB" b="1" i="1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447800" y="2219325"/>
            <a:ext cx="2409825" cy="12287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019175" y="1495425"/>
            <a:ext cx="3187091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Total cost of the action (€ 5,7 Mio)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76" y="1485899"/>
            <a:ext cx="3187091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Total cost of the action (€ 5,2 Mio)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7550" y="2723762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</a:rPr>
              <a:t>50% spent on</a:t>
            </a:r>
          </a:p>
          <a:p>
            <a:r>
              <a:rPr lang="en-GB" sz="700" dirty="0" smtClean="0">
                <a:solidFill>
                  <a:schemeClr val="tx1"/>
                </a:solidFill>
              </a:rPr>
              <a:t>Coordination &amp; </a:t>
            </a:r>
          </a:p>
          <a:p>
            <a:r>
              <a:rPr lang="en-GB" sz="700" dirty="0" smtClean="0">
                <a:solidFill>
                  <a:schemeClr val="tx1"/>
                </a:solidFill>
              </a:rPr>
              <a:t>networking </a:t>
            </a:r>
          </a:p>
          <a:p>
            <a:r>
              <a:rPr lang="en-GB" sz="700" dirty="0" smtClean="0">
                <a:solidFill>
                  <a:schemeClr val="tx1"/>
                </a:solidFill>
              </a:rPr>
              <a:t>activities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8450" y="3333362"/>
            <a:ext cx="10038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</a:rPr>
              <a:t>50% spent on </a:t>
            </a:r>
          </a:p>
          <a:p>
            <a:r>
              <a:rPr lang="en-GB" sz="700" dirty="0" smtClean="0">
                <a:solidFill>
                  <a:schemeClr val="tx1"/>
                </a:solidFill>
              </a:rPr>
              <a:t>Procurement  cost</a:t>
            </a:r>
          </a:p>
          <a:p>
            <a:endParaRPr lang="en-GB" sz="7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38775" y="2047875"/>
            <a:ext cx="2571750" cy="12854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7372350" y="2562552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</a:rPr>
              <a:t>&lt;50% spent on</a:t>
            </a:r>
          </a:p>
          <a:p>
            <a:r>
              <a:rPr lang="en-GB" sz="700" dirty="0" smtClean="0">
                <a:solidFill>
                  <a:schemeClr val="tx1"/>
                </a:solidFill>
              </a:rPr>
              <a:t>Coordination &amp; </a:t>
            </a:r>
          </a:p>
          <a:p>
            <a:r>
              <a:rPr lang="en-GB" sz="700" dirty="0" smtClean="0">
                <a:solidFill>
                  <a:schemeClr val="tx1"/>
                </a:solidFill>
              </a:rPr>
              <a:t>networking </a:t>
            </a:r>
          </a:p>
          <a:p>
            <a:r>
              <a:rPr lang="en-GB" sz="700" dirty="0" smtClean="0">
                <a:solidFill>
                  <a:schemeClr val="tx1"/>
                </a:solidFill>
              </a:rPr>
              <a:t>activities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5150" y="3208882"/>
            <a:ext cx="10038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</a:rPr>
              <a:t>&gt;50% spent on </a:t>
            </a:r>
          </a:p>
          <a:p>
            <a:r>
              <a:rPr lang="en-GB" sz="700" dirty="0" smtClean="0">
                <a:solidFill>
                  <a:schemeClr val="tx1"/>
                </a:solidFill>
              </a:rPr>
              <a:t>Procurement  cost</a:t>
            </a:r>
          </a:p>
          <a:p>
            <a:endParaRPr lang="en-GB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2417"/>
            <a:ext cx="7950200" cy="5017440"/>
          </a:xfrm>
        </p:spPr>
        <p:txBody>
          <a:bodyPr/>
          <a:lstStyle/>
          <a:p>
            <a:pPr lvl="0" indent="0">
              <a:buNone/>
            </a:pPr>
            <a:r>
              <a:rPr lang="en-US" sz="1800" b="1" u="sng" dirty="0"/>
              <a:t>Expected Impact</a:t>
            </a:r>
          </a:p>
          <a:p>
            <a:pPr lvl="0" indent="0">
              <a:buNone/>
            </a:pPr>
            <a:endParaRPr lang="en-GB" sz="1200" b="1" u="sng" dirty="0"/>
          </a:p>
          <a:p>
            <a:r>
              <a:rPr lang="en-US" sz="1600" b="1" dirty="0" smtClean="0"/>
              <a:t>Prepare </a:t>
            </a:r>
            <a:r>
              <a:rPr lang="en-US" sz="1600" b="1" dirty="0"/>
              <a:t>and implement the PPI procurement and PPI contracts </a:t>
            </a:r>
            <a:r>
              <a:rPr lang="en-US" sz="1600" dirty="0"/>
              <a:t>within the timeframe of the project to ensure the first application / </a:t>
            </a:r>
            <a:r>
              <a:rPr lang="en-US" sz="1600" dirty="0" err="1"/>
              <a:t>commercialisation</a:t>
            </a:r>
            <a:r>
              <a:rPr lang="en-US" sz="1600" dirty="0"/>
              <a:t> of the innovative solutions. </a:t>
            </a:r>
          </a:p>
          <a:p>
            <a:endParaRPr lang="en-GB" sz="1600" dirty="0" smtClean="0"/>
          </a:p>
          <a:p>
            <a:r>
              <a:rPr lang="en-GB" sz="1600" dirty="0" smtClean="0"/>
              <a:t>Energy </a:t>
            </a:r>
            <a:r>
              <a:rPr lang="en-GB" sz="1600" dirty="0"/>
              <a:t>performance levels of </a:t>
            </a:r>
            <a:r>
              <a:rPr lang="en-GB" sz="1600" b="1" dirty="0"/>
              <a:t>new buildings</a:t>
            </a:r>
            <a:r>
              <a:rPr lang="en-GB" sz="1600" dirty="0"/>
              <a:t> should be at least 25% better than current regulations or reach NZEB performance </a:t>
            </a:r>
            <a:r>
              <a:rPr lang="en-GB" sz="1600" dirty="0" smtClean="0"/>
              <a:t>levels;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For </a:t>
            </a:r>
            <a:r>
              <a:rPr lang="en-GB" sz="1600" b="1" dirty="0"/>
              <a:t>existing buildings</a:t>
            </a:r>
            <a:r>
              <a:rPr lang="en-GB" sz="1600" dirty="0"/>
              <a:t>, energy savings of at least 60% compared to the existing building should be reached, using innovative </a:t>
            </a:r>
            <a:r>
              <a:rPr lang="en-GB" sz="1600" dirty="0" smtClean="0"/>
              <a:t>solutions;</a:t>
            </a:r>
          </a:p>
          <a:p>
            <a:pPr marL="0" indent="0">
              <a:buNone/>
            </a:pPr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1600" b="1" dirty="0"/>
              <a:t>Products and services</a:t>
            </a:r>
            <a:r>
              <a:rPr lang="en-GB" sz="1600" dirty="0"/>
              <a:t>, should demonstrate at least 25% better performance in terms of energy efficiency than best available solutions on the </a:t>
            </a:r>
            <a:r>
              <a:rPr lang="en-GB" sz="1600" dirty="0" smtClean="0"/>
              <a:t>market;</a:t>
            </a:r>
          </a:p>
          <a:p>
            <a:pPr indent="0">
              <a:buNone/>
            </a:pPr>
            <a:endParaRPr lang="en-GB" sz="1600" u="sng" dirty="0" smtClean="0">
              <a:solidFill>
                <a:srgbClr val="00B0F0"/>
              </a:solidFill>
            </a:endParaRPr>
          </a:p>
          <a:p>
            <a:pPr indent="0">
              <a:buNone/>
            </a:pPr>
            <a:r>
              <a:rPr lang="en-GB" sz="1600" u="sng" dirty="0" smtClean="0">
                <a:solidFill>
                  <a:srgbClr val="00B0F0"/>
                </a:solidFill>
              </a:rPr>
              <a:t>wherever </a:t>
            </a:r>
            <a:r>
              <a:rPr lang="en-GB" sz="1600" u="sng" dirty="0">
                <a:solidFill>
                  <a:srgbClr val="00B0F0"/>
                </a:solidFill>
              </a:rPr>
              <a:t>possible, use quantified indicators and targets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1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ASME-PPT-Theme">
      <a:dk1>
        <a:srgbClr val="434445"/>
      </a:dk1>
      <a:lt1>
        <a:srgbClr val="F2F2F2"/>
      </a:lt1>
      <a:dk2>
        <a:srgbClr val="0B6192"/>
      </a:dk2>
      <a:lt2>
        <a:srgbClr val="FFFFFF"/>
      </a:lt2>
      <a:accent1>
        <a:srgbClr val="434544"/>
      </a:accent1>
      <a:accent2>
        <a:srgbClr val="EB775B"/>
      </a:accent2>
      <a:accent3>
        <a:srgbClr val="F8B334"/>
      </a:accent3>
      <a:accent4>
        <a:srgbClr val="97BF0D"/>
      </a:accent4>
      <a:accent5>
        <a:srgbClr val="4DB9C7"/>
      </a:accent5>
      <a:accent6>
        <a:srgbClr val="F2F2F2"/>
      </a:accent6>
      <a:hlink>
        <a:srgbClr val="3AAEF0"/>
      </a:hlink>
      <a:folHlink>
        <a:srgbClr val="434544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6452</TotalTime>
  <Words>1383</Words>
  <Application>Microsoft Office PowerPoint</Application>
  <PresentationFormat>On-screen Show (4:3)</PresentationFormat>
  <Paragraphs>211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Relevant initiatives &amp; guidance</vt:lpstr>
      <vt:lpstr>Relevant initiatives &amp; guidance</vt:lpstr>
      <vt:lpstr>Relevant initiatives &amp; guidance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LEUNG Derek (EASME)</dc:creator>
  <cp:lastModifiedBy>LUYCKX Olav (EASME)</cp:lastModifiedBy>
  <cp:revision>284</cp:revision>
  <cp:lastPrinted>2016-02-15T17:20:58Z</cp:lastPrinted>
  <dcterms:created xsi:type="dcterms:W3CDTF">2015-08-25T14:23:48Z</dcterms:created>
  <dcterms:modified xsi:type="dcterms:W3CDTF">2016-10-14T10:07:12Z</dcterms:modified>
</cp:coreProperties>
</file>