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17" r:id="rId2"/>
  </p:sldMasterIdLst>
  <p:notesMasterIdLst>
    <p:notesMasterId r:id="rId12"/>
  </p:notesMasterIdLst>
  <p:sldIdLst>
    <p:sldId id="276" r:id="rId3"/>
    <p:sldId id="280" r:id="rId4"/>
    <p:sldId id="281" r:id="rId5"/>
    <p:sldId id="294" r:id="rId6"/>
    <p:sldId id="282" r:id="rId7"/>
    <p:sldId id="293" r:id="rId8"/>
    <p:sldId id="292" r:id="rId9"/>
    <p:sldId id="289" r:id="rId10"/>
    <p:sldId id="277" r:id="rId1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s Fragakis" initials="CF" lastIdx="4" clrIdx="0">
    <p:extLst/>
  </p:cmAuthor>
  <p:cmAuthor id="2" name="FRAGAKIS Christos (RTD)" initials="CF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494"/>
    <a:srgbClr val="00C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83C81-4B08-4548-AE70-254D96371D4C}" type="datetimeFigureOut">
              <a:rPr lang="fr-BE" smtClean="0"/>
              <a:t>14/10/2016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2B90C-1280-47AB-A11F-6F00463F4B3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811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7485" indent="-274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03214" indent="-2206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44499" indent="-2206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87371" indent="-2206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44530" indent="-2206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01689" indent="-2206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58848" indent="-2206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16007" indent="-2206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695B45-4783-4864-B40D-92C88C10881B}" type="slidenum">
              <a:rPr lang="en-GB" altLang="en-US" sz="130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GB" altLang="en-US" sz="13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686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u="sng" smtClean="0">
              <a:latin typeface="Arial" panose="020B0604020202020204" pitchFamily="34" charset="0"/>
            </a:endParaRPr>
          </a:p>
          <a:p>
            <a:endParaRPr lang="en-GB" altLang="en-US" u="sng" smtClean="0">
              <a:latin typeface="Arial" panose="020B0604020202020204" pitchFamily="34" charset="0"/>
            </a:endParaRP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9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8FD3F4-C6EF-49E2-8AC9-19C787E36D44}" type="slidenum">
              <a:rPr lang="en-GB" altLang="en-US"/>
              <a:pPr eaLnBrk="1" hangingPunct="1">
                <a:spcBef>
                  <a:spcPct val="0"/>
                </a:spcBef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3021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u="sng" smtClean="0">
              <a:latin typeface="Arial" panose="020B0604020202020204" pitchFamily="34" charset="0"/>
            </a:endParaRPr>
          </a:p>
          <a:p>
            <a:endParaRPr lang="en-GB" altLang="en-US" u="sng" smtClean="0">
              <a:latin typeface="Arial" panose="020B0604020202020204" pitchFamily="34" charset="0"/>
            </a:endParaRP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9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B7318E-F677-4882-9FDB-5449A9C99D5C}" type="slidenum">
              <a:rPr lang="en-GB" altLang="en-US"/>
              <a:pPr eaLnBrk="1" hangingPunct="1">
                <a:spcBef>
                  <a:spcPct val="0"/>
                </a:spcBef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1962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u="sng" smtClean="0">
              <a:latin typeface="Arial" panose="020B0604020202020204" pitchFamily="34" charset="0"/>
            </a:endParaRPr>
          </a:p>
          <a:p>
            <a:endParaRPr lang="en-GB" altLang="en-US" u="sng" smtClean="0">
              <a:latin typeface="Arial" panose="020B0604020202020204" pitchFamily="34" charset="0"/>
            </a:endParaRP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9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B7318E-F677-4882-9FDB-5449A9C99D5C}" type="slidenum">
              <a:rPr lang="en-GB" altLang="en-US"/>
              <a:pPr eaLnBrk="1" hangingPunct="1">
                <a:spcBef>
                  <a:spcPct val="0"/>
                </a:spcBef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1962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u="sng" smtClean="0">
              <a:latin typeface="Arial" panose="020B0604020202020204" pitchFamily="34" charset="0"/>
            </a:endParaRPr>
          </a:p>
          <a:p>
            <a:endParaRPr lang="en-GB" altLang="en-US" u="sng" smtClean="0">
              <a:latin typeface="Arial" panose="020B0604020202020204" pitchFamily="34" charset="0"/>
            </a:endParaRP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9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C98CEF-5C27-4062-B102-FACE9C6E2AE9}" type="slidenum">
              <a:rPr lang="en-GB" altLang="en-US"/>
              <a:pPr eaLnBrk="1" hangingPunct="1">
                <a:spcBef>
                  <a:spcPct val="0"/>
                </a:spcBef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2219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>
              <a:latin typeface="Times" pitchFamily="18" charset="0"/>
            </a:endParaRP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>
              <a:defRPr b="1" i="1">
                <a:solidFill>
                  <a:schemeClr val="tx1"/>
                </a:solidFill>
                <a:latin typeface="Trebuchet MS" pitchFamily="34" charset="0"/>
              </a:defRPr>
            </a:lvl1pPr>
            <a:lvl2pPr marL="749300" indent="-287338" defTabSz="919163">
              <a:defRPr b="1" i="1">
                <a:solidFill>
                  <a:schemeClr val="tx1"/>
                </a:solidFill>
                <a:latin typeface="Trebuchet MS" pitchFamily="34" charset="0"/>
              </a:defRPr>
            </a:lvl2pPr>
            <a:lvl3pPr marL="1152525" indent="-230188" defTabSz="919163">
              <a:defRPr b="1" i="1">
                <a:solidFill>
                  <a:schemeClr val="tx1"/>
                </a:solidFill>
                <a:latin typeface="Trebuchet MS" pitchFamily="34" charset="0"/>
              </a:defRPr>
            </a:lvl3pPr>
            <a:lvl4pPr marL="1614488" indent="-230188" defTabSz="919163">
              <a:defRPr b="1" i="1">
                <a:solidFill>
                  <a:schemeClr val="tx1"/>
                </a:solidFill>
                <a:latin typeface="Trebuchet MS" pitchFamily="34" charset="0"/>
              </a:defRPr>
            </a:lvl4pPr>
            <a:lvl5pPr marL="2074863" indent="-230188" defTabSz="919163">
              <a:defRPr b="1" i="1">
                <a:solidFill>
                  <a:schemeClr val="tx1"/>
                </a:solidFill>
                <a:latin typeface="Trebuchet MS" pitchFamily="34" charset="0"/>
              </a:defRPr>
            </a:lvl5pPr>
            <a:lvl6pPr marL="2532063" indent="-230188" algn="ctr" defTabSz="919163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rebuchet MS" pitchFamily="34" charset="0"/>
              </a:defRPr>
            </a:lvl6pPr>
            <a:lvl7pPr marL="2989263" indent="-230188" algn="ctr" defTabSz="919163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rebuchet MS" pitchFamily="34" charset="0"/>
              </a:defRPr>
            </a:lvl7pPr>
            <a:lvl8pPr marL="3446463" indent="-230188" algn="ctr" defTabSz="919163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rebuchet MS" pitchFamily="34" charset="0"/>
              </a:defRPr>
            </a:lvl8pPr>
            <a:lvl9pPr marL="3903663" indent="-230188" algn="ctr" defTabSz="919163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88D5DCB4-A5DF-42C6-818E-F8CE02345A2A}" type="slidenum">
              <a:rPr lang="en-GB" altLang="en-US" b="0" i="0" smtClean="0">
                <a:latin typeface="Times" pitchFamily="18" charset="0"/>
              </a:rPr>
              <a:pPr/>
              <a:t>6</a:t>
            </a:fld>
            <a:endParaRPr lang="en-GB" altLang="en-US" b="0" i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u="sng" smtClean="0">
              <a:latin typeface="Arial" panose="020B0604020202020204" pitchFamily="34" charset="0"/>
            </a:endParaRPr>
          </a:p>
          <a:p>
            <a:endParaRPr lang="en-GB" altLang="en-US" u="sng" smtClean="0">
              <a:latin typeface="Arial" panose="020B0604020202020204" pitchFamily="34" charset="0"/>
            </a:endParaRP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9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667A15B-F1F3-4214-AB91-A9CED5E7D9D9}" type="slidenum">
              <a:rPr lang="en-GB" altLang="en-US"/>
              <a:pPr eaLnBrk="1" hangingPunct="1">
                <a:spcBef>
                  <a:spcPct val="0"/>
                </a:spcBef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7935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7550" indent="-274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03313" indent="-2206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44638" indent="-2206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87550" indent="-2206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4475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0195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5915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16350" indent="-22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8A0072-CEFF-4519-9E88-19FBBD4960AC}" type="slidenum">
              <a:rPr lang="en-GB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z="13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436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387600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4251600" y="6497638"/>
            <a:ext cx="611188" cy="360362"/>
          </a:xfrm>
          <a:prstGeom prst="rect">
            <a:avLst/>
          </a:prstGeom>
          <a:solidFill>
            <a:srgbClr val="00BEFF"/>
          </a:solidFill>
          <a:ln w="9525">
            <a:solidFill>
              <a:srgbClr val="00BEFF"/>
            </a:solidFill>
            <a:miter lim="800000"/>
            <a:headEnd/>
            <a:tailEnd/>
          </a:ln>
          <a:effectLst/>
        </p:spPr>
        <p:txBody>
          <a:bodyPr lIns="0" tIns="36000" rIns="54000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IE" sz="600" i="1" dirty="0">
                <a:solidFill>
                  <a:srgbClr val="FFFFFF"/>
                </a:solidFill>
              </a:rPr>
              <a:t> Research and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IE" sz="600" i="1" dirty="0">
                <a:solidFill>
                  <a:srgbClr val="FFFFFF"/>
                </a:solidFill>
              </a:rPr>
              <a:t> Innovation</a:t>
            </a:r>
            <a:endParaRPr lang="en-GB" sz="600" i="1" dirty="0">
              <a:solidFill>
                <a:srgbClr val="FFFFFF"/>
              </a:solidFill>
            </a:endParaRPr>
          </a:p>
        </p:txBody>
      </p:sp>
      <p:sp>
        <p:nvSpPr>
          <p:cNvPr id="15" name="Rectangle 23"/>
          <p:cNvSpPr>
            <a:spLocks noChangeArrowheads="1"/>
          </p:cNvSpPr>
          <p:nvPr userDrawn="1"/>
        </p:nvSpPr>
        <p:spPr bwMode="auto">
          <a:xfrm>
            <a:off x="4257675" y="1242000"/>
            <a:ext cx="619125" cy="36513"/>
          </a:xfrm>
          <a:prstGeom prst="rect">
            <a:avLst/>
          </a:prstGeom>
          <a:solidFill>
            <a:srgbClr val="00BE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7600" b="1">
              <a:solidFill>
                <a:srgbClr val="FFD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7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FFFFFF"/>
                </a:solidFill>
              </a:rPr>
              <a:t>                             </a:t>
            </a: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098550"/>
            <a:ext cx="914400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3933056"/>
            <a:ext cx="8640960" cy="1224136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1520" y="5389752"/>
            <a:ext cx="8640960" cy="91956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251600" y="6497638"/>
            <a:ext cx="611188" cy="360362"/>
          </a:xfrm>
          <a:prstGeom prst="rect">
            <a:avLst/>
          </a:prstGeom>
          <a:solidFill>
            <a:srgbClr val="00BEFF"/>
          </a:solidFill>
          <a:ln w="9525">
            <a:solidFill>
              <a:srgbClr val="00BEFF"/>
            </a:solidFill>
            <a:miter lim="800000"/>
            <a:headEnd/>
            <a:tailEnd/>
          </a:ln>
          <a:effectLst/>
        </p:spPr>
        <p:txBody>
          <a:bodyPr lIns="0" tIns="36000" rIns="54000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IE" sz="600" i="1" dirty="0">
                <a:solidFill>
                  <a:srgbClr val="FFFFFF"/>
                </a:solidFill>
              </a:rPr>
              <a:t> Research and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IE" sz="600" i="1" dirty="0">
                <a:solidFill>
                  <a:srgbClr val="FFFFFF"/>
                </a:solidFill>
              </a:rPr>
              <a:t> Innovation</a:t>
            </a:r>
            <a:endParaRPr lang="en-GB" sz="6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38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140200" y="6497638"/>
            <a:ext cx="611188" cy="360362"/>
          </a:xfrm>
          <a:prstGeom prst="rect">
            <a:avLst/>
          </a:prstGeom>
          <a:solidFill>
            <a:srgbClr val="00BEFF"/>
          </a:solidFill>
          <a:ln w="9525">
            <a:solidFill>
              <a:srgbClr val="00BEF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0" tIns="36000" rIns="54000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E" sz="600" i="1" dirty="0">
                <a:solidFill>
                  <a:srgbClr val="FFFFFF"/>
                </a:solidFill>
                <a:ea typeface="ＭＳ Ｐゴシック" pitchFamily="34" charset="-128"/>
              </a:rPr>
              <a:t> Research and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E" sz="600" i="1" dirty="0">
                <a:solidFill>
                  <a:srgbClr val="FFFFFF"/>
                </a:solidFill>
                <a:ea typeface="ＭＳ Ｐゴシック" pitchFamily="34" charset="-128"/>
              </a:rPr>
              <a:t> Innovation</a:t>
            </a:r>
            <a:endParaRPr lang="en-GB" sz="600" i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Rectangle 23"/>
          <p:cNvSpPr>
            <a:spLocks noChangeArrowheads="1"/>
          </p:cNvSpPr>
          <p:nvPr userDrawn="1"/>
        </p:nvSpPr>
        <p:spPr bwMode="auto">
          <a:xfrm>
            <a:off x="4144963" y="1222375"/>
            <a:ext cx="619125" cy="36513"/>
          </a:xfrm>
          <a:prstGeom prst="rect">
            <a:avLst/>
          </a:prstGeom>
          <a:solidFill>
            <a:srgbClr val="00B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F5494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  <a:prstGeom prst="rect">
            <a:avLst/>
          </a:prstGeo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F24C65F1-61FE-4D13-A27B-F3495CC03C9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70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AF195E-E477-4106-8CF2-1CB219044A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9385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pic>
        <p:nvPicPr>
          <p:cNvPr id="4" name="Picture 2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4205288" y="2143125"/>
            <a:ext cx="47513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4000" b="1" smtClean="0">
                <a:solidFill>
                  <a:srgbClr val="FFD624"/>
                </a:solidFill>
                <a:latin typeface="Verdana" pitchFamily="34" charset="0"/>
              </a:rPr>
              <a:t>Click to edit Master title style</a:t>
            </a:r>
            <a:endParaRPr lang="en-GB" sz="4000" b="1" smtClean="0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6430963"/>
            <a:ext cx="685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4204769" y="2935086"/>
            <a:ext cx="4752528" cy="187220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882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4" b="-2"/>
          <a:stretch>
            <a:fillRect/>
          </a:stretch>
        </p:blipFill>
        <p:spPr bwMode="auto">
          <a:xfrm>
            <a:off x="-17463" y="1104900"/>
            <a:ext cx="9197976" cy="58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6430963"/>
            <a:ext cx="685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122000" y="3212976"/>
            <a:ext cx="4536504" cy="187220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51520" y="1951427"/>
            <a:ext cx="8640960" cy="2088232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4122000" y="5301208"/>
            <a:ext cx="4456881" cy="7200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16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6244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140200" y="1978025"/>
            <a:ext cx="4535488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4000" b="1" smtClean="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Title</a:t>
            </a: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6430963"/>
            <a:ext cx="685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2"/>
          <p:cNvSpPr>
            <a:spLocks noGrp="1"/>
          </p:cNvSpPr>
          <p:nvPr>
            <p:ph idx="10"/>
          </p:nvPr>
        </p:nvSpPr>
        <p:spPr>
          <a:xfrm>
            <a:off x="4139952" y="2708920"/>
            <a:ext cx="4536504" cy="205942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716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 sz="23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2" y="1599673"/>
            <a:ext cx="8229057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>
              <a:spcBef>
                <a:spcPts val="0"/>
              </a:spcBef>
              <a:defRPr sz="20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>
              <a:spcBef>
                <a:spcPts val="0"/>
              </a:spcBef>
              <a:defRPr sz="18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46656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IOR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 sz="23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2" y="1599673"/>
            <a:ext cx="8229057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22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08307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 sz="23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2" y="1599673"/>
            <a:ext cx="8229057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266700" indent="-26670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95000"/>
              <a:buFont typeface="+mj-lt"/>
              <a:buAutoNum type="arabicPeriod"/>
              <a:defRPr sz="16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7675" indent="-180975">
              <a:spcBef>
                <a:spcPts val="300"/>
              </a:spcBef>
              <a:spcAft>
                <a:spcPts val="300"/>
              </a:spcAft>
              <a:buClr>
                <a:srgbClr val="00B0F0"/>
              </a:buClr>
              <a:buSzPct val="100000"/>
              <a:buFont typeface="Wingdings" pitchFamily="2" charset="2"/>
              <a:buChar char="ü"/>
              <a:defRPr sz="14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6815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1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 (only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 sz="23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2" y="1599673"/>
            <a:ext cx="8229057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200025" indent="-200025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95000"/>
              <a:buFont typeface="Arial" pitchFamily="34" charset="0"/>
              <a:buChar char="•"/>
              <a:defRPr sz="1800" b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7675" indent="-2667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Wingdings" pitchFamily="2" charset="2"/>
              <a:buChar char="ü"/>
              <a:defRPr sz="16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94256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 sz="23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473" y="1599673"/>
            <a:ext cx="5554687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200025" indent="-200025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95000"/>
              <a:buFont typeface="Arial" pitchFamily="34" charset="0"/>
              <a:buChar char="•"/>
              <a:defRPr sz="18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7675" indent="-2667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Wingdings" pitchFamily="2" charset="2"/>
              <a:buChar char="ü"/>
              <a:defRPr sz="16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0"/>
          </p:nvPr>
        </p:nvSpPr>
        <p:spPr>
          <a:xfrm>
            <a:off x="5292080" y="1599673"/>
            <a:ext cx="3394448" cy="4340327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 algn="r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95000"/>
              <a:buFontTx/>
              <a:buNone/>
              <a:defRPr sz="1800" b="1" i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47675" indent="-2667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Wingdings" pitchFamily="2" charset="2"/>
              <a:buChar char="ü"/>
              <a:defRPr sz="16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125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280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1523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387600"/>
            <a:ext cx="8229600" cy="36337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44B1C2-E3FC-41A2-B37E-722D693AA01A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038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_Titre et contenu (only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0788"/>
            <a:ext cx="15843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 marL="358775" indent="-358775">
              <a:tabLst/>
              <a:defRPr sz="24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1"/>
          </p:nvPr>
        </p:nvSpPr>
        <p:spPr>
          <a:xfrm>
            <a:off x="468313" y="1557338"/>
            <a:ext cx="8207375" cy="43830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i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9875" indent="-269875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ü"/>
              <a:defRPr sz="1400" b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>
              <a:spcBef>
                <a:spcPts val="1000"/>
              </a:spcBef>
              <a:buFontTx/>
              <a:buNone/>
              <a:defRPr sz="14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175" indent="0">
              <a:spcBef>
                <a:spcPts val="1400"/>
              </a:spcBef>
              <a:buFontTx/>
              <a:buNone/>
              <a:defRPr sz="12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GB" dirty="0" smtClean="0"/>
          </a:p>
          <a:p>
            <a:pPr lvl="3"/>
            <a:r>
              <a:rPr lang="en-US" dirty="0" smtClean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886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804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56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2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47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6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0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8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8D21B7-B314-438C-91E9-7FF9087DC078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3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30" r:id="rId13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0788"/>
            <a:ext cx="15843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41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5pPr>
      <a:lvl6pPr marL="2457290" indent="-228197" algn="l" defTabSz="44943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6pPr>
      <a:lvl7pPr marL="2858025" indent="-228197" algn="l" defTabSz="44943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7pPr>
      <a:lvl8pPr marL="3258761" indent="-228197" algn="l" defTabSz="44943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8pPr>
      <a:lvl9pPr marL="3659497" indent="-228197" algn="l" defTabSz="44943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005FA9"/>
          </a:solidFill>
          <a:latin typeface="Arial" charset="0"/>
        </a:defRPr>
      </a:lvl9pPr>
    </p:titleStyle>
    <p:bodyStyle>
      <a:lvl1pPr marL="341313" indent="-341313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4163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1413" indent="-227013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598613" indent="-227013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5813" indent="-227013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457290" indent="-228197" algn="l" defTabSz="449437" rtl="0" eaLnBrk="1" fontAlgn="base" hangingPunct="1">
        <a:spcBef>
          <a:spcPts val="50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858025" indent="-228197" algn="l" defTabSz="449437" rtl="0" eaLnBrk="1" fontAlgn="base" hangingPunct="1">
        <a:spcBef>
          <a:spcPts val="50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258761" indent="-228197" algn="l" defTabSz="449437" rtl="0" eaLnBrk="1" fontAlgn="base" hangingPunct="1">
        <a:spcBef>
          <a:spcPts val="50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659497" indent="-228197" algn="l" defTabSz="449437" rtl="0" eaLnBrk="1" fontAlgn="base" hangingPunct="1">
        <a:spcBef>
          <a:spcPts val="504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 bwMode="auto">
          <a:xfrm>
            <a:off x="107504" y="1484313"/>
            <a:ext cx="9036496" cy="2089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BE" sz="3600" dirty="0"/>
              <a:t>SC5-26-2017: </a:t>
            </a:r>
            <a:r>
              <a:rPr lang="fr-BE" sz="3600" dirty="0" err="1"/>
              <a:t>Pre</a:t>
            </a:r>
            <a:r>
              <a:rPr lang="fr-BE" sz="3600" dirty="0"/>
              <a:t>-commercial </a:t>
            </a:r>
            <a:r>
              <a:rPr lang="fr-BE" sz="3600" dirty="0" err="1"/>
              <a:t>procurement</a:t>
            </a:r>
            <a:r>
              <a:rPr lang="fr-BE" sz="3600" dirty="0"/>
              <a:t> on </a:t>
            </a:r>
            <a:r>
              <a:rPr lang="fr-BE" sz="3600" dirty="0" err="1"/>
              <a:t>soil</a:t>
            </a:r>
            <a:r>
              <a:rPr lang="fr-BE" sz="3600" dirty="0"/>
              <a:t> </a:t>
            </a:r>
            <a:r>
              <a:rPr lang="fr-BE" sz="3600" dirty="0" err="1"/>
              <a:t>decontamination</a:t>
            </a:r>
            <a:r>
              <a:rPr lang="el-GR" sz="3600" dirty="0"/>
              <a:t/>
            </a:r>
            <a:br>
              <a:rPr lang="el-GR" sz="3600" dirty="0"/>
            </a:br>
            <a:r>
              <a:rPr lang="en-GB" sz="3600" dirty="0"/>
              <a:t/>
            </a:r>
            <a:br>
              <a:rPr lang="en-GB" sz="3600" dirty="0"/>
            </a:br>
            <a:endParaRPr lang="en-GB" altLang="en-US" sz="3600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1"/>
          </p:nvPr>
        </p:nvSpPr>
        <p:spPr bwMode="auto">
          <a:xfrm>
            <a:off x="4932040" y="5157192"/>
            <a:ext cx="4211960" cy="12960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ct val="0"/>
              </a:spcAft>
            </a:pPr>
            <a:r>
              <a:rPr lang="en-GB" altLang="en-US" i="1" dirty="0">
                <a:solidFill>
                  <a:srgbClr val="FFD624"/>
                </a:solidFill>
              </a:rPr>
              <a:t>Christos Fragakis,</a:t>
            </a:r>
          </a:p>
          <a:p>
            <a:pPr>
              <a:spcAft>
                <a:spcPct val="0"/>
              </a:spcAft>
            </a:pPr>
            <a:r>
              <a:rPr lang="en-GB" altLang="en-US" i="1" dirty="0">
                <a:solidFill>
                  <a:srgbClr val="FFD624"/>
                </a:solidFill>
              </a:rPr>
              <a:t>Deputy Head of Unit,</a:t>
            </a:r>
            <a:br>
              <a:rPr lang="en-GB" altLang="en-US" i="1" dirty="0">
                <a:solidFill>
                  <a:srgbClr val="FFD624"/>
                </a:solidFill>
              </a:rPr>
            </a:br>
            <a:r>
              <a:rPr lang="en-GB" altLang="en-US" i="1" dirty="0">
                <a:solidFill>
                  <a:srgbClr val="FFD624"/>
                </a:solidFill>
              </a:rPr>
              <a:t>Sustainable Management of Natural Resources, </a:t>
            </a:r>
          </a:p>
          <a:p>
            <a:pPr>
              <a:spcAft>
                <a:spcPct val="0"/>
              </a:spcAft>
            </a:pPr>
            <a:r>
              <a:rPr lang="en-GB" altLang="en-US" i="1" dirty="0">
                <a:solidFill>
                  <a:srgbClr val="FFD624"/>
                </a:solidFill>
              </a:rPr>
              <a:t>DG Research and Innovation</a:t>
            </a:r>
          </a:p>
          <a:p>
            <a:pPr fontAlgn="auto">
              <a:spcAft>
                <a:spcPts val="0"/>
              </a:spcAft>
              <a:defRPr/>
            </a:pPr>
            <a:endParaRPr lang="en-GB" b="1" dirty="0">
              <a:solidFill>
                <a:srgbClr val="FFFFFF"/>
              </a:solidFill>
            </a:endParaRPr>
          </a:p>
          <a:p>
            <a:pPr algn="r"/>
            <a:endParaRPr lang="en-GB" altLang="en-US" sz="1800" dirty="0" smtClean="0"/>
          </a:p>
        </p:txBody>
      </p:sp>
      <p:sp>
        <p:nvSpPr>
          <p:cNvPr id="14340" name="Content Placeholder 2"/>
          <p:cNvSpPr>
            <a:spLocks noGrp="1"/>
          </p:cNvSpPr>
          <p:nvPr>
            <p:ph idx="11"/>
          </p:nvPr>
        </p:nvSpPr>
        <p:spPr bwMode="auto">
          <a:xfrm>
            <a:off x="2001761" y="3501008"/>
            <a:ext cx="7128792" cy="1008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sz="2000" dirty="0"/>
          </a:p>
          <a:p>
            <a:pPr algn="ctr"/>
            <a:r>
              <a:rPr lang="fr-BE" sz="2000" dirty="0">
                <a:solidFill>
                  <a:srgbClr val="FFFF00"/>
                </a:solidFill>
              </a:rPr>
              <a:t> </a:t>
            </a:r>
            <a:r>
              <a:rPr lang="fr-BE" sz="2000" b="1" dirty="0">
                <a:solidFill>
                  <a:srgbClr val="FFFF00"/>
                </a:solidFill>
              </a:rPr>
              <a:t>2016 EU Innovation </a:t>
            </a:r>
            <a:r>
              <a:rPr lang="fr-BE" sz="2000" b="1" dirty="0" err="1">
                <a:solidFill>
                  <a:srgbClr val="FFFF00"/>
                </a:solidFill>
              </a:rPr>
              <a:t>Procurement</a:t>
            </a:r>
            <a:r>
              <a:rPr lang="fr-BE" sz="2000" b="1" dirty="0">
                <a:solidFill>
                  <a:srgbClr val="FFFF00"/>
                </a:solidFill>
              </a:rPr>
              <a:t> </a:t>
            </a:r>
            <a:r>
              <a:rPr lang="fr-BE" sz="2000" b="1" dirty="0" err="1">
                <a:solidFill>
                  <a:srgbClr val="FFFF00"/>
                </a:solidFill>
              </a:rPr>
              <a:t>event</a:t>
            </a:r>
            <a:r>
              <a:rPr lang="fr-BE" sz="2000" b="1" dirty="0">
                <a:solidFill>
                  <a:srgbClr val="FFFF00"/>
                </a:solidFill>
              </a:rPr>
              <a:t> </a:t>
            </a:r>
            <a:endParaRPr lang="fr-BE" sz="2000" dirty="0">
              <a:solidFill>
                <a:srgbClr val="FFFF00"/>
              </a:solidFill>
            </a:endParaRPr>
          </a:p>
          <a:p>
            <a:pPr algn="ctr"/>
            <a:r>
              <a:rPr lang="ca-ES" sz="2000" b="1" dirty="0">
                <a:solidFill>
                  <a:srgbClr val="FFFF00"/>
                </a:solidFill>
              </a:rPr>
              <a:t>18–19th </a:t>
            </a:r>
            <a:r>
              <a:rPr lang="ca-ES" sz="2000" b="1" dirty="0" err="1">
                <a:solidFill>
                  <a:srgbClr val="FFFF00"/>
                </a:solidFill>
              </a:rPr>
              <a:t>October</a:t>
            </a:r>
            <a:r>
              <a:rPr lang="ca-ES" sz="2000" b="1" dirty="0">
                <a:solidFill>
                  <a:srgbClr val="FFFF00"/>
                </a:solidFill>
              </a:rPr>
              <a:t> 2016, </a:t>
            </a:r>
            <a:r>
              <a:rPr lang="ca-ES" sz="2000" b="1" dirty="0" err="1">
                <a:solidFill>
                  <a:srgbClr val="FFFF00"/>
                </a:solidFill>
              </a:rPr>
              <a:t>Athens</a:t>
            </a:r>
            <a:r>
              <a:rPr lang="ca-ES" sz="2000" b="1" dirty="0">
                <a:solidFill>
                  <a:srgbClr val="FFFF00"/>
                </a:solidFill>
              </a:rPr>
              <a:t> </a:t>
            </a:r>
            <a:endParaRPr lang="ca-E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54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Inhaltsplatzhalter 2"/>
          <p:cNvSpPr txBox="1">
            <a:spLocks/>
          </p:cNvSpPr>
          <p:nvPr/>
        </p:nvSpPr>
        <p:spPr bwMode="auto">
          <a:xfrm>
            <a:off x="755650" y="4508500"/>
            <a:ext cx="5905500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355600" indent="-27940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9350" indent="-28575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defRPr/>
            </a:pPr>
            <a:endParaRPr lang="en-GB" altLang="en-US" sz="1600" b="0" dirty="0" smtClean="0">
              <a:latin typeface="+mn-lt"/>
              <a:cs typeface="Arial" charset="0"/>
            </a:endParaRPr>
          </a:p>
        </p:txBody>
      </p:sp>
      <p:sp>
        <p:nvSpPr>
          <p:cNvPr id="7171" name="Titel 1"/>
          <p:cNvSpPr>
            <a:spLocks noGrp="1"/>
          </p:cNvSpPr>
          <p:nvPr>
            <p:ph type="title"/>
          </p:nvPr>
        </p:nvSpPr>
        <p:spPr>
          <a:xfrm>
            <a:off x="163512" y="764705"/>
            <a:ext cx="8368927" cy="791046"/>
          </a:xfrm>
        </p:spPr>
        <p:txBody>
          <a:bodyPr/>
          <a:lstStyle/>
          <a:p>
            <a:pPr algn="ctr"/>
            <a:r>
              <a:rPr lang="fr-BE" sz="2800" dirty="0">
                <a:solidFill>
                  <a:srgbClr val="FFC000"/>
                </a:solidFill>
              </a:rPr>
              <a:t>SC5-26-2017: </a:t>
            </a:r>
            <a:r>
              <a:rPr lang="fr-BE" sz="2800" dirty="0" err="1">
                <a:solidFill>
                  <a:srgbClr val="FFC000"/>
                </a:solidFill>
              </a:rPr>
              <a:t>Pre</a:t>
            </a:r>
            <a:r>
              <a:rPr lang="fr-BE" sz="2800" dirty="0">
                <a:solidFill>
                  <a:srgbClr val="FFC000"/>
                </a:solidFill>
              </a:rPr>
              <a:t>-commercial </a:t>
            </a:r>
            <a:r>
              <a:rPr lang="fr-BE" sz="2800" dirty="0" err="1">
                <a:solidFill>
                  <a:srgbClr val="FFC000"/>
                </a:solidFill>
              </a:rPr>
              <a:t>procurement</a:t>
            </a:r>
            <a:r>
              <a:rPr lang="fr-BE" sz="2800" dirty="0">
                <a:solidFill>
                  <a:srgbClr val="FFC000"/>
                </a:solidFill>
              </a:rPr>
              <a:t> on </a:t>
            </a:r>
            <a:r>
              <a:rPr lang="fr-BE" sz="2800" dirty="0" err="1">
                <a:solidFill>
                  <a:srgbClr val="FFC000"/>
                </a:solidFill>
              </a:rPr>
              <a:t>soil</a:t>
            </a:r>
            <a:r>
              <a:rPr lang="fr-BE" sz="2800" dirty="0">
                <a:solidFill>
                  <a:srgbClr val="FFC000"/>
                </a:solidFill>
              </a:rPr>
              <a:t> </a:t>
            </a:r>
            <a:r>
              <a:rPr lang="fr-BE" sz="2800" dirty="0" err="1">
                <a:solidFill>
                  <a:srgbClr val="FFC000"/>
                </a:solidFill>
              </a:rPr>
              <a:t>decontamination</a:t>
            </a:r>
            <a:endParaRPr lang="el-GR" sz="2800" dirty="0">
              <a:solidFill>
                <a:srgbClr val="FFC000"/>
              </a:solidFill>
            </a:endParaRPr>
          </a:p>
        </p:txBody>
      </p:sp>
      <p:sp>
        <p:nvSpPr>
          <p:cNvPr id="8" name="Rechteck 6"/>
          <p:cNvSpPr>
            <a:spLocks noChangeArrowheads="1"/>
          </p:cNvSpPr>
          <p:nvPr/>
        </p:nvSpPr>
        <p:spPr bwMode="auto">
          <a:xfrm>
            <a:off x="179512" y="1844824"/>
            <a:ext cx="52149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620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763" lvl="1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i="1" dirty="0" smtClean="0">
                <a:solidFill>
                  <a:schemeClr val="tx1"/>
                </a:solidFill>
                <a:latin typeface="+mn-lt"/>
                <a:cs typeface="Arial" charset="0"/>
              </a:rPr>
              <a:t>Specific Challenge</a:t>
            </a:r>
            <a:endParaRPr lang="en-GB" altLang="en-US" b="0" i="1" dirty="0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323528" y="2268190"/>
            <a:ext cx="8569325" cy="3969122"/>
          </a:xfrm>
          <a:prstGeom prst="rect">
            <a:avLst/>
          </a:prstGeom>
          <a:pattFill prst="narHorz">
            <a:fgClr>
              <a:schemeClr val="accent5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534988" indent="-452438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9350" indent="-28575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buClr>
                <a:srgbClr val="0F5494"/>
              </a:buClr>
            </a:pPr>
            <a:r>
              <a:rPr lang="en-US" sz="2000" b="1" i="0" dirty="0"/>
              <a:t>support</a:t>
            </a:r>
            <a:r>
              <a:rPr lang="en-US" sz="2000" i="0" dirty="0"/>
              <a:t> </a:t>
            </a:r>
            <a:r>
              <a:rPr lang="en-GB" sz="2000" i="0" dirty="0"/>
              <a:t>public authorities in </a:t>
            </a:r>
            <a:r>
              <a:rPr lang="en-GB" sz="2000" b="1" i="0" dirty="0"/>
              <a:t>identifying the most fit-for-purpose and cost-effective innovative solutions </a:t>
            </a:r>
            <a:r>
              <a:rPr lang="en-GB" sz="2000" i="0" dirty="0"/>
              <a:t>to address soil decontamination/remediation </a:t>
            </a:r>
            <a:r>
              <a:rPr lang="en-US" sz="2000" i="0" dirty="0"/>
              <a:t>avoiding 'dig and dump'</a:t>
            </a:r>
            <a:endParaRPr lang="el-GR" sz="2000" i="0" dirty="0"/>
          </a:p>
          <a:p>
            <a:pPr lvl="0">
              <a:buClr>
                <a:srgbClr val="0F5494"/>
              </a:buClr>
            </a:pPr>
            <a:r>
              <a:rPr lang="en-GB" sz="2000" b="1" i="0" dirty="0"/>
              <a:t>develop and fully test these solutions </a:t>
            </a:r>
            <a:r>
              <a:rPr lang="en-GB" sz="2000" i="0" dirty="0"/>
              <a:t>to make them readily available for </a:t>
            </a:r>
            <a:r>
              <a:rPr lang="en-US" sz="2000" i="0" dirty="0"/>
              <a:t>uptake </a:t>
            </a:r>
            <a:endParaRPr lang="el-GR" sz="2000" i="0" dirty="0"/>
          </a:p>
          <a:p>
            <a:pPr lvl="0">
              <a:buClr>
                <a:srgbClr val="0F5494"/>
              </a:buClr>
            </a:pPr>
            <a:r>
              <a:rPr lang="en-GB" sz="2000" b="1" i="0" dirty="0"/>
              <a:t>reduce fragmentation of demand for the solutions </a:t>
            </a:r>
            <a:r>
              <a:rPr lang="en-GB" sz="2000" i="0" dirty="0"/>
              <a:t>and </a:t>
            </a:r>
            <a:r>
              <a:rPr lang="en-US" sz="2000" i="0" dirty="0"/>
              <a:t>benefit from economies of scale for best value for money </a:t>
            </a:r>
            <a:endParaRPr lang="el-GR" sz="2000" i="0" dirty="0"/>
          </a:p>
          <a:p>
            <a:pPr lvl="0">
              <a:buClr>
                <a:srgbClr val="0F5494"/>
              </a:buClr>
            </a:pPr>
            <a:r>
              <a:rPr lang="en-US" sz="2000" b="1" i="0" dirty="0"/>
              <a:t>promote demand driven innovation </a:t>
            </a:r>
            <a:r>
              <a:rPr lang="en-US" sz="2000" i="0" dirty="0"/>
              <a:t>in the soil decontamination sector in Europe</a:t>
            </a:r>
            <a:endParaRPr lang="el-GR" sz="2000" i="0" dirty="0"/>
          </a:p>
          <a:p>
            <a:pPr lvl="0">
              <a:buClr>
                <a:srgbClr val="0F5494"/>
              </a:buClr>
            </a:pPr>
            <a:r>
              <a:rPr lang="en-US" sz="2000" b="1" i="0" dirty="0"/>
              <a:t>share cost/define common specifications </a:t>
            </a:r>
            <a:r>
              <a:rPr lang="en-US" sz="2000" i="0" dirty="0"/>
              <a:t>with other procurers and </a:t>
            </a:r>
            <a:r>
              <a:rPr lang="en-US" sz="2000" b="1" i="0" dirty="0"/>
              <a:t>create standards </a:t>
            </a:r>
            <a:endParaRPr lang="el-GR" sz="2000" b="1" i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F195E-E477-4106-8CF2-1CB219044A47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232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Inhaltsplatzhalter 2"/>
          <p:cNvSpPr txBox="1">
            <a:spLocks/>
          </p:cNvSpPr>
          <p:nvPr/>
        </p:nvSpPr>
        <p:spPr bwMode="auto">
          <a:xfrm>
            <a:off x="755650" y="4508500"/>
            <a:ext cx="5905500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355600" indent="-27940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9350" indent="-28575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defRPr/>
            </a:pPr>
            <a:endParaRPr lang="en-GB" altLang="en-US" sz="1600" b="0" dirty="0" smtClean="0">
              <a:latin typeface="+mn-lt"/>
              <a:cs typeface="Arial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70619" y="723096"/>
            <a:ext cx="8203133" cy="97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fr-BE" sz="2800" dirty="0">
                <a:solidFill>
                  <a:srgbClr val="FFC000"/>
                </a:solidFill>
              </a:rPr>
              <a:t>SC5-26-2017: </a:t>
            </a:r>
            <a:r>
              <a:rPr lang="fr-BE" sz="2800" dirty="0" err="1">
                <a:solidFill>
                  <a:srgbClr val="FFC000"/>
                </a:solidFill>
              </a:rPr>
              <a:t>Pre</a:t>
            </a:r>
            <a:r>
              <a:rPr lang="fr-BE" sz="2800" dirty="0">
                <a:solidFill>
                  <a:srgbClr val="FFC000"/>
                </a:solidFill>
              </a:rPr>
              <a:t>-commercial </a:t>
            </a:r>
            <a:r>
              <a:rPr lang="fr-BE" sz="2800" dirty="0" err="1">
                <a:solidFill>
                  <a:srgbClr val="FFC000"/>
                </a:solidFill>
              </a:rPr>
              <a:t>procurement</a:t>
            </a:r>
            <a:r>
              <a:rPr lang="fr-BE" sz="2800" dirty="0">
                <a:solidFill>
                  <a:srgbClr val="FFC000"/>
                </a:solidFill>
              </a:rPr>
              <a:t> on </a:t>
            </a:r>
            <a:r>
              <a:rPr lang="fr-BE" sz="2800" dirty="0" err="1">
                <a:solidFill>
                  <a:srgbClr val="FFC000"/>
                </a:solidFill>
              </a:rPr>
              <a:t>soil</a:t>
            </a:r>
            <a:r>
              <a:rPr lang="fr-BE" sz="2800" dirty="0">
                <a:solidFill>
                  <a:srgbClr val="FFC000"/>
                </a:solidFill>
              </a:rPr>
              <a:t> </a:t>
            </a:r>
            <a:r>
              <a:rPr lang="fr-BE" sz="2800" dirty="0" err="1">
                <a:solidFill>
                  <a:srgbClr val="FFC000"/>
                </a:solidFill>
              </a:rPr>
              <a:t>decontamination</a:t>
            </a:r>
            <a:r>
              <a:rPr lang="de-DE" altLang="en-US" sz="2800" kern="0" dirty="0" smtClean="0"/>
              <a:t> </a:t>
            </a:r>
            <a:endParaRPr lang="en-US" altLang="en-US" sz="2800" kern="0" dirty="0" smtClean="0"/>
          </a:p>
        </p:txBody>
      </p:sp>
      <p:sp>
        <p:nvSpPr>
          <p:cNvPr id="14" name="Rechteck 6"/>
          <p:cNvSpPr>
            <a:spLocks noChangeArrowheads="1"/>
          </p:cNvSpPr>
          <p:nvPr/>
        </p:nvSpPr>
        <p:spPr bwMode="auto">
          <a:xfrm>
            <a:off x="41275" y="1835159"/>
            <a:ext cx="521493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620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763" lvl="1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i="1" dirty="0" smtClean="0">
                <a:solidFill>
                  <a:schemeClr val="tx1"/>
                </a:solidFill>
                <a:latin typeface="+mn-lt"/>
                <a:cs typeface="Arial" charset="0"/>
              </a:rPr>
              <a:t>  Scope</a:t>
            </a:r>
            <a:endParaRPr lang="en-GB" altLang="en-US" b="0" i="1" dirty="0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5" name="Inhaltsplatzhalter 2"/>
          <p:cNvSpPr txBox="1">
            <a:spLocks/>
          </p:cNvSpPr>
          <p:nvPr/>
        </p:nvSpPr>
        <p:spPr bwMode="auto">
          <a:xfrm>
            <a:off x="323850" y="2372519"/>
            <a:ext cx="8640763" cy="4080669"/>
          </a:xfrm>
          <a:prstGeom prst="rect">
            <a:avLst/>
          </a:prstGeom>
          <a:pattFill prst="narHorz">
            <a:fgClr>
              <a:schemeClr val="accent5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534988" indent="-452438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9350" indent="-28575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buClr>
                <a:srgbClr val="0F5494"/>
              </a:buClr>
            </a:pPr>
            <a:r>
              <a:rPr lang="en-US" sz="2000" i="0" dirty="0"/>
              <a:t>Enable a </a:t>
            </a:r>
            <a:r>
              <a:rPr lang="en-US" sz="2000" b="1" i="0" dirty="0"/>
              <a:t>consortium of procurers </a:t>
            </a:r>
            <a:r>
              <a:rPr lang="en-US" sz="2000" i="0" dirty="0"/>
              <a:t>(buyers) to </a:t>
            </a:r>
            <a:r>
              <a:rPr lang="en-US" sz="2000" b="1" i="0" dirty="0"/>
              <a:t>launch a joint Pre-commercial procurement</a:t>
            </a:r>
            <a:r>
              <a:rPr lang="en-US" sz="2000" i="0" dirty="0"/>
              <a:t> to procure research and development for:</a:t>
            </a:r>
            <a:endParaRPr lang="el-GR" sz="2000" i="0" dirty="0"/>
          </a:p>
          <a:p>
            <a:pPr lvl="1"/>
            <a:r>
              <a:rPr lang="en-US" dirty="0"/>
              <a:t>identification and development of innovative solutions </a:t>
            </a:r>
            <a:r>
              <a:rPr lang="en-US" b="0" dirty="0"/>
              <a:t>for soil decontamination/remediation and avoid 'dig and dump'</a:t>
            </a:r>
            <a:endParaRPr lang="el-GR" b="0" dirty="0"/>
          </a:p>
          <a:p>
            <a:pPr lvl="1"/>
            <a:r>
              <a:rPr lang="en-US" dirty="0"/>
              <a:t>compare pros and cons of several competing alternative options</a:t>
            </a:r>
            <a:r>
              <a:rPr lang="en-US" b="0" dirty="0"/>
              <a:t> through open, competitive, non-discriminatory and transparent process to de-risk investments in large scale deployment;</a:t>
            </a:r>
            <a:endParaRPr lang="el-GR" b="0" dirty="0"/>
          </a:p>
          <a:p>
            <a:pPr lvl="1">
              <a:buClrTx/>
              <a:buFont typeface="Wingdings" pitchFamily="2" charset="2"/>
              <a:buChar char="ü"/>
              <a:defRPr/>
            </a:pPr>
            <a:endParaRPr lang="en-GB" altLang="en-US" b="0" dirty="0" smtClean="0"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F195E-E477-4106-8CF2-1CB219044A47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80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Inhaltsplatzhalter 2"/>
          <p:cNvSpPr txBox="1">
            <a:spLocks/>
          </p:cNvSpPr>
          <p:nvPr/>
        </p:nvSpPr>
        <p:spPr bwMode="auto">
          <a:xfrm>
            <a:off x="755650" y="4508500"/>
            <a:ext cx="5905500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355600" indent="-27940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9350" indent="-28575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defRPr/>
            </a:pPr>
            <a:endParaRPr lang="en-GB" altLang="en-US" sz="1600" b="0" dirty="0" smtClean="0">
              <a:latin typeface="+mn-lt"/>
              <a:cs typeface="Arial" charset="0"/>
            </a:endParaRPr>
          </a:p>
        </p:txBody>
      </p:sp>
      <p:sp>
        <p:nvSpPr>
          <p:cNvPr id="11" name="Rechteck 11"/>
          <p:cNvSpPr/>
          <p:nvPr/>
        </p:nvSpPr>
        <p:spPr>
          <a:xfrm>
            <a:off x="899592" y="604816"/>
            <a:ext cx="78678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BE" sz="2800" b="1" dirty="0">
                <a:solidFill>
                  <a:srgbClr val="FFC000"/>
                </a:solidFill>
              </a:rPr>
              <a:t>SC5-26-2017: </a:t>
            </a:r>
            <a:r>
              <a:rPr lang="fr-BE" sz="2800" b="1" dirty="0" err="1">
                <a:solidFill>
                  <a:srgbClr val="FFC000"/>
                </a:solidFill>
              </a:rPr>
              <a:t>Pre</a:t>
            </a:r>
            <a:r>
              <a:rPr lang="fr-BE" sz="2800" b="1" dirty="0">
                <a:solidFill>
                  <a:srgbClr val="FFC000"/>
                </a:solidFill>
              </a:rPr>
              <a:t>-commercial </a:t>
            </a:r>
            <a:r>
              <a:rPr lang="fr-BE" sz="2800" b="1" dirty="0" err="1">
                <a:solidFill>
                  <a:srgbClr val="FFC000"/>
                </a:solidFill>
              </a:rPr>
              <a:t>procurement</a:t>
            </a:r>
            <a:r>
              <a:rPr lang="fr-BE" sz="2800" b="1" dirty="0">
                <a:solidFill>
                  <a:srgbClr val="FFC000"/>
                </a:solidFill>
              </a:rPr>
              <a:t> on </a:t>
            </a:r>
            <a:r>
              <a:rPr lang="fr-BE" sz="2800" b="1" dirty="0" err="1">
                <a:solidFill>
                  <a:srgbClr val="FFC000"/>
                </a:solidFill>
              </a:rPr>
              <a:t>soil</a:t>
            </a:r>
            <a:r>
              <a:rPr lang="fr-BE" sz="2800" b="1" dirty="0">
                <a:solidFill>
                  <a:srgbClr val="FFC000"/>
                </a:solidFill>
              </a:rPr>
              <a:t> </a:t>
            </a:r>
            <a:r>
              <a:rPr lang="fr-BE" sz="2800" b="1" dirty="0" err="1">
                <a:solidFill>
                  <a:srgbClr val="FFC000"/>
                </a:solidFill>
              </a:rPr>
              <a:t>decontamination</a:t>
            </a:r>
            <a:r>
              <a:rPr lang="de-DE" altLang="en-US" sz="2800" b="1" kern="0" dirty="0"/>
              <a:t> </a:t>
            </a:r>
            <a:endParaRPr lang="en-US" altLang="en-US" sz="2800" b="1" kern="0" dirty="0"/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41275" y="1379538"/>
            <a:ext cx="32416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US" altLang="en-US" sz="2800" kern="0" dirty="0" smtClean="0"/>
          </a:p>
        </p:txBody>
      </p:sp>
      <p:sp>
        <p:nvSpPr>
          <p:cNvPr id="14" name="Rechteck 6"/>
          <p:cNvSpPr>
            <a:spLocks noChangeArrowheads="1"/>
          </p:cNvSpPr>
          <p:nvPr/>
        </p:nvSpPr>
        <p:spPr bwMode="auto">
          <a:xfrm>
            <a:off x="41275" y="1744672"/>
            <a:ext cx="521493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620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763" lvl="1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i="1" dirty="0" smtClean="0">
                <a:solidFill>
                  <a:schemeClr val="tx1"/>
                </a:solidFill>
                <a:latin typeface="+mn-lt"/>
                <a:cs typeface="Arial" charset="0"/>
              </a:rPr>
              <a:t>  Scope</a:t>
            </a:r>
            <a:endParaRPr lang="en-GB" altLang="en-US" b="0" i="1" dirty="0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5" name="Inhaltsplatzhalter 2"/>
          <p:cNvSpPr txBox="1">
            <a:spLocks/>
          </p:cNvSpPr>
          <p:nvPr/>
        </p:nvSpPr>
        <p:spPr bwMode="auto">
          <a:xfrm>
            <a:off x="323850" y="2221706"/>
            <a:ext cx="8640763" cy="4080669"/>
          </a:xfrm>
          <a:prstGeom prst="rect">
            <a:avLst/>
          </a:prstGeom>
          <a:pattFill prst="narHorz">
            <a:fgClr>
              <a:schemeClr val="accent5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534988" indent="-452438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9350" indent="-28575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GB" sz="2000" i="0" dirty="0" smtClean="0"/>
              <a:t>Activities </a:t>
            </a:r>
            <a:r>
              <a:rPr lang="en-GB" sz="2000" i="0" dirty="0"/>
              <a:t>shall include: </a:t>
            </a:r>
            <a:endParaRPr lang="en-GB" sz="2000" i="0" dirty="0" smtClean="0"/>
          </a:p>
          <a:p>
            <a:pPr>
              <a:buClr>
                <a:srgbClr val="0F5494"/>
              </a:buClr>
            </a:pPr>
            <a:r>
              <a:rPr lang="en-GB" sz="2000" b="1" i="0" dirty="0" smtClean="0"/>
              <a:t>networking</a:t>
            </a:r>
            <a:r>
              <a:rPr lang="en-GB" sz="2000" i="0" dirty="0" smtClean="0"/>
              <a:t> </a:t>
            </a:r>
            <a:r>
              <a:rPr lang="en-GB" sz="2000" i="0" dirty="0"/>
              <a:t>relating to preparation, management and coordination, </a:t>
            </a:r>
            <a:endParaRPr lang="en-GB" sz="2000" i="0" dirty="0" smtClean="0"/>
          </a:p>
          <a:p>
            <a:pPr>
              <a:buClr>
                <a:srgbClr val="0F5494"/>
              </a:buClr>
            </a:pPr>
            <a:r>
              <a:rPr lang="en-GB" sz="2000" b="1" i="0" dirty="0" smtClean="0"/>
              <a:t>joint </a:t>
            </a:r>
            <a:r>
              <a:rPr lang="en-GB" sz="2000" b="1" i="0" dirty="0"/>
              <a:t>research activities </a:t>
            </a:r>
            <a:r>
              <a:rPr lang="en-GB" sz="2000" i="0" dirty="0"/>
              <a:t>relating to the validation of the PCP strategy and </a:t>
            </a:r>
            <a:endParaRPr lang="en-GB" sz="2000" i="0" dirty="0" smtClean="0"/>
          </a:p>
          <a:p>
            <a:pPr>
              <a:buClr>
                <a:srgbClr val="0F5494"/>
              </a:buClr>
            </a:pPr>
            <a:r>
              <a:rPr lang="en-GB" sz="2000" b="1" i="0" dirty="0" smtClean="0"/>
              <a:t>activities </a:t>
            </a:r>
            <a:r>
              <a:rPr lang="en-GB" sz="2000" b="1" i="0" dirty="0"/>
              <a:t>for the follow-up of the joint procurement</a:t>
            </a:r>
            <a:r>
              <a:rPr lang="en-GB" sz="2000" i="0" dirty="0"/>
              <a:t>, such as activities for awareness raising, networking, training, evaluation, validation and dissemination of </a:t>
            </a:r>
            <a:r>
              <a:rPr lang="en-GB" sz="2000" i="0" dirty="0" smtClean="0"/>
              <a:t>results</a:t>
            </a:r>
          </a:p>
          <a:p>
            <a:pPr>
              <a:buClr>
                <a:srgbClr val="0F5494"/>
              </a:buClr>
            </a:pPr>
            <a:endParaRPr lang="en-GB" sz="2000" i="0" dirty="0" smtClean="0"/>
          </a:p>
          <a:p>
            <a:pPr marL="0" indent="0">
              <a:buClr>
                <a:srgbClr val="0F5494"/>
              </a:buClr>
              <a:buNone/>
            </a:pPr>
            <a:r>
              <a:rPr lang="en-GB" sz="2000" i="0" dirty="0"/>
              <a:t>Proposals should build on and take care to </a:t>
            </a:r>
            <a:r>
              <a:rPr lang="en-GB" sz="2000" b="1" i="0" dirty="0"/>
              <a:t>avoid duplication of </a:t>
            </a:r>
            <a:r>
              <a:rPr lang="en-GB" sz="2000" b="1" i="0" dirty="0" smtClean="0"/>
              <a:t>activities </a:t>
            </a:r>
            <a:r>
              <a:rPr lang="en-GB" sz="2000" b="1" i="0" dirty="0"/>
              <a:t>undertaken by </a:t>
            </a:r>
            <a:r>
              <a:rPr lang="en-GB" sz="2000" b="1" i="0" dirty="0" smtClean="0"/>
              <a:t>BRODISE </a:t>
            </a:r>
            <a:r>
              <a:rPr lang="en-GB" sz="2000" b="1" i="0" dirty="0" smtClean="0"/>
              <a:t>project</a:t>
            </a:r>
          </a:p>
          <a:p>
            <a:pPr lvl="1">
              <a:buClr>
                <a:srgbClr val="0F5494"/>
              </a:buClr>
              <a:buFont typeface="Wingdings" pitchFamily="2" charset="2"/>
              <a:buChar char="ü"/>
              <a:defRPr/>
            </a:pPr>
            <a:endParaRPr lang="en-GB" altLang="en-US" b="0" dirty="0" smtClean="0"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F195E-E477-4106-8CF2-1CB219044A47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854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Inhaltsplatzhalter 2"/>
          <p:cNvSpPr txBox="1">
            <a:spLocks/>
          </p:cNvSpPr>
          <p:nvPr/>
        </p:nvSpPr>
        <p:spPr bwMode="auto">
          <a:xfrm>
            <a:off x="755650" y="4508500"/>
            <a:ext cx="5905500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355600" indent="-27940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9350" indent="-28575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defRPr/>
            </a:pPr>
            <a:endParaRPr lang="en-GB" altLang="en-US" sz="1600" b="0" dirty="0" smtClean="0">
              <a:latin typeface="+mn-lt"/>
              <a:cs typeface="Arial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34925" y="1350963"/>
            <a:ext cx="32416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de-DE" altLang="en-US" sz="2800" kern="0" dirty="0" smtClean="0"/>
              <a:t> </a:t>
            </a:r>
            <a:endParaRPr lang="en-US" altLang="en-US" sz="2800" kern="0" dirty="0" smtClean="0"/>
          </a:p>
        </p:txBody>
      </p:sp>
      <p:sp>
        <p:nvSpPr>
          <p:cNvPr id="14" name="Rechteck 6"/>
          <p:cNvSpPr>
            <a:spLocks noChangeArrowheads="1"/>
          </p:cNvSpPr>
          <p:nvPr/>
        </p:nvSpPr>
        <p:spPr bwMode="auto">
          <a:xfrm>
            <a:off x="60325" y="1980407"/>
            <a:ext cx="521493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620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763" lvl="1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i="1" dirty="0" smtClean="0">
                <a:solidFill>
                  <a:schemeClr val="tx1"/>
                </a:solidFill>
                <a:latin typeface="+mn-lt"/>
                <a:cs typeface="Arial" charset="0"/>
              </a:rPr>
              <a:t>Expected Impact (2017)</a:t>
            </a:r>
            <a:endParaRPr lang="en-GB" altLang="en-US" b="0" i="1" dirty="0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5" name="Inhaltsplatzhalter 2"/>
          <p:cNvSpPr txBox="1">
            <a:spLocks/>
          </p:cNvSpPr>
          <p:nvPr/>
        </p:nvSpPr>
        <p:spPr bwMode="auto">
          <a:xfrm>
            <a:off x="323850" y="2587625"/>
            <a:ext cx="8712200" cy="3865563"/>
          </a:xfrm>
          <a:prstGeom prst="rect">
            <a:avLst/>
          </a:prstGeom>
          <a:pattFill prst="narHorz">
            <a:fgClr>
              <a:schemeClr val="accent5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825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9350" indent="-28575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buClr>
                <a:srgbClr val="0F5494"/>
              </a:buClr>
            </a:pPr>
            <a:r>
              <a:rPr lang="en-GB" sz="2000" i="0" dirty="0"/>
              <a:t>deployment of </a:t>
            </a:r>
            <a:r>
              <a:rPr lang="en-GB" sz="2000" b="1" i="0" dirty="0"/>
              <a:t>innovative beyond state-of-the-art solutions</a:t>
            </a:r>
            <a:r>
              <a:rPr lang="en-GB" sz="2000" i="0" dirty="0"/>
              <a:t>;  </a:t>
            </a:r>
            <a:endParaRPr lang="el-GR" sz="2000" i="0" dirty="0"/>
          </a:p>
          <a:p>
            <a:pPr lvl="0">
              <a:buClr>
                <a:srgbClr val="0F5494"/>
              </a:buClr>
            </a:pPr>
            <a:r>
              <a:rPr lang="en-GB" sz="2000" b="1" i="0" dirty="0"/>
              <a:t>reduced fragmentation of demand </a:t>
            </a:r>
            <a:r>
              <a:rPr lang="en-GB" sz="2000" i="0" dirty="0"/>
              <a:t>for innovative solutions by collectively implementing the PCP to address soil decontamination challenges;</a:t>
            </a:r>
            <a:endParaRPr lang="el-GR" sz="2000" i="0" dirty="0"/>
          </a:p>
          <a:p>
            <a:pPr lvl="0">
              <a:buClr>
                <a:srgbClr val="0F5494"/>
              </a:buClr>
            </a:pPr>
            <a:r>
              <a:rPr lang="en-GB" sz="2000" i="0" dirty="0"/>
              <a:t>opportunities </a:t>
            </a:r>
            <a:r>
              <a:rPr lang="en-GB" sz="2000" i="0" dirty="0"/>
              <a:t>for the supply side for </a:t>
            </a:r>
            <a:r>
              <a:rPr lang="en-GB" sz="2000" b="1" i="0" dirty="0"/>
              <a:t>wide market uptake </a:t>
            </a:r>
            <a:r>
              <a:rPr lang="en-GB" sz="2000" i="0" dirty="0"/>
              <a:t>and </a:t>
            </a:r>
            <a:r>
              <a:rPr lang="en-GB" sz="2000" b="1" i="0" dirty="0"/>
              <a:t>economies of </a:t>
            </a:r>
            <a:r>
              <a:rPr lang="en-GB" sz="2000" b="1" i="0" dirty="0" smtClean="0"/>
              <a:t>scale</a:t>
            </a:r>
            <a:r>
              <a:rPr lang="en-GB" sz="2000" i="0" dirty="0" smtClean="0"/>
              <a:t>;  </a:t>
            </a:r>
            <a:endParaRPr lang="el-GR" sz="2000" i="0" dirty="0"/>
          </a:p>
          <a:p>
            <a:pPr lvl="0">
              <a:buClr>
                <a:srgbClr val="0F5494"/>
              </a:buClr>
            </a:pPr>
            <a:r>
              <a:rPr lang="en-GB" sz="2000" b="1" i="0" dirty="0"/>
              <a:t>new products</a:t>
            </a:r>
            <a:r>
              <a:rPr lang="en-GB" sz="2000" i="0" dirty="0"/>
              <a:t>, </a:t>
            </a:r>
            <a:r>
              <a:rPr lang="en-GB" sz="2000" b="1" i="0" dirty="0"/>
              <a:t>processes</a:t>
            </a:r>
            <a:r>
              <a:rPr lang="en-GB" sz="2000" i="0" dirty="0"/>
              <a:t> and/or </a:t>
            </a:r>
            <a:r>
              <a:rPr lang="en-GB" sz="2000" b="1" i="0" dirty="0"/>
              <a:t>services</a:t>
            </a:r>
            <a:r>
              <a:rPr lang="en-GB" sz="2000" i="0" dirty="0"/>
              <a:t> leading to viable </a:t>
            </a:r>
            <a:r>
              <a:rPr lang="en-GB" sz="2000" b="1" i="0" dirty="0"/>
              <a:t>new businesses</a:t>
            </a:r>
            <a:r>
              <a:rPr lang="en-GB" sz="2000" i="0" dirty="0"/>
              <a:t>, </a:t>
            </a:r>
            <a:r>
              <a:rPr lang="en-GB" sz="2000" b="1" i="0" dirty="0"/>
              <a:t>jobs</a:t>
            </a:r>
            <a:r>
              <a:rPr lang="en-GB" sz="2000" i="0" dirty="0"/>
              <a:t> and </a:t>
            </a:r>
            <a:r>
              <a:rPr lang="en-GB" sz="2000" b="1" i="0" dirty="0"/>
              <a:t>growth</a:t>
            </a:r>
            <a:r>
              <a:rPr lang="en-GB" sz="2000" i="0" dirty="0"/>
              <a:t>;  </a:t>
            </a:r>
            <a:endParaRPr lang="el-GR" sz="2000" i="0" dirty="0"/>
          </a:p>
          <a:p>
            <a:pPr lvl="0">
              <a:buClr>
                <a:srgbClr val="0F5494"/>
              </a:buClr>
            </a:pPr>
            <a:r>
              <a:rPr lang="en-GB" sz="2000" i="0" dirty="0"/>
              <a:t>underpinning relevant </a:t>
            </a:r>
            <a:r>
              <a:rPr lang="en-GB" sz="2000" b="1" i="0" dirty="0"/>
              <a:t>Sustainable Development </a:t>
            </a:r>
            <a:r>
              <a:rPr lang="en-GB" sz="2000" b="1" i="0" dirty="0" smtClean="0"/>
              <a:t>Goals; </a:t>
            </a:r>
            <a:endParaRPr lang="el-GR" sz="2000" b="1" i="0" dirty="0"/>
          </a:p>
        </p:txBody>
      </p:sp>
      <p:sp>
        <p:nvSpPr>
          <p:cNvPr id="8" name="Rechteck 11"/>
          <p:cNvSpPr/>
          <p:nvPr/>
        </p:nvSpPr>
        <p:spPr>
          <a:xfrm>
            <a:off x="683569" y="572263"/>
            <a:ext cx="83032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BE" sz="2800" b="1" dirty="0">
                <a:solidFill>
                  <a:srgbClr val="FFC000"/>
                </a:solidFill>
              </a:rPr>
              <a:t>SC5-26-2017: </a:t>
            </a:r>
            <a:r>
              <a:rPr lang="fr-BE" sz="2800" b="1" dirty="0" err="1">
                <a:solidFill>
                  <a:srgbClr val="FFC000"/>
                </a:solidFill>
              </a:rPr>
              <a:t>Pre</a:t>
            </a:r>
            <a:r>
              <a:rPr lang="fr-BE" sz="2800" b="1" dirty="0">
                <a:solidFill>
                  <a:srgbClr val="FFC000"/>
                </a:solidFill>
              </a:rPr>
              <a:t>-commercial </a:t>
            </a:r>
            <a:r>
              <a:rPr lang="fr-BE" sz="2800" b="1" dirty="0" err="1">
                <a:solidFill>
                  <a:srgbClr val="FFC000"/>
                </a:solidFill>
              </a:rPr>
              <a:t>procurement</a:t>
            </a:r>
            <a:r>
              <a:rPr lang="fr-BE" sz="2800" b="1" dirty="0">
                <a:solidFill>
                  <a:srgbClr val="FFC000"/>
                </a:solidFill>
              </a:rPr>
              <a:t> on </a:t>
            </a:r>
            <a:r>
              <a:rPr lang="fr-BE" sz="2800" b="1" dirty="0" err="1">
                <a:solidFill>
                  <a:srgbClr val="FFC000"/>
                </a:solidFill>
              </a:rPr>
              <a:t>soil</a:t>
            </a:r>
            <a:r>
              <a:rPr lang="fr-BE" sz="2800" b="1" dirty="0">
                <a:solidFill>
                  <a:srgbClr val="FFC000"/>
                </a:solidFill>
              </a:rPr>
              <a:t> </a:t>
            </a:r>
            <a:r>
              <a:rPr lang="fr-BE" sz="2800" b="1" dirty="0" err="1">
                <a:solidFill>
                  <a:srgbClr val="FFC000"/>
                </a:solidFill>
              </a:rPr>
              <a:t>decontamination</a:t>
            </a:r>
            <a:r>
              <a:rPr lang="de-DE" altLang="en-US" sz="2800" b="1" kern="0" dirty="0"/>
              <a:t> </a:t>
            </a:r>
            <a:endParaRPr lang="en-US" altLang="en-US" sz="2800" b="1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F195E-E477-4106-8CF2-1CB219044A47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364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950" y="1052513"/>
            <a:ext cx="8856663" cy="561657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US" sz="18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b="1" dirty="0" smtClean="0"/>
              <a:t>Innovation Procurement: </a:t>
            </a:r>
          </a:p>
          <a:p>
            <a:pPr>
              <a:buFontTx/>
              <a:buChar char="-"/>
              <a:defRPr/>
            </a:pPr>
            <a:r>
              <a:rPr lang="en-US" sz="1800" dirty="0" smtClean="0"/>
              <a:t>Procurement of R&amp;D services to tackle specific public needs when </a:t>
            </a:r>
            <a:r>
              <a:rPr lang="en-US" sz="1800" b="1" dirty="0" smtClean="0"/>
              <a:t>solutions are not yet on the market </a:t>
            </a:r>
            <a:r>
              <a:rPr lang="en-US" sz="1800" dirty="0" smtClean="0"/>
              <a:t>(PCP)</a:t>
            </a:r>
          </a:p>
          <a:p>
            <a:pPr>
              <a:buFontTx/>
              <a:buChar char="-"/>
              <a:defRPr/>
            </a:pPr>
            <a:r>
              <a:rPr lang="en-US" sz="1800" dirty="0" smtClean="0"/>
              <a:t>Procurement of </a:t>
            </a:r>
            <a:r>
              <a:rPr lang="en-US" sz="1800" b="1" dirty="0" smtClean="0"/>
              <a:t>solutions </a:t>
            </a:r>
            <a:r>
              <a:rPr lang="en-GB" sz="1800" b="1" dirty="0" smtClean="0"/>
              <a:t>new to the market </a:t>
            </a:r>
            <a:r>
              <a:rPr lang="en-US" sz="1800" dirty="0" smtClean="0"/>
              <a:t>where the public sector acts as </a:t>
            </a:r>
            <a:r>
              <a:rPr lang="en-GB" sz="1800" dirty="0" smtClean="0"/>
              <a:t>first customer (PPI)</a:t>
            </a:r>
            <a:br>
              <a:rPr lang="en-GB" sz="1800" dirty="0" smtClean="0"/>
            </a:br>
            <a:r>
              <a:rPr lang="en-US" sz="1800" dirty="0" smtClean="0"/>
              <a:t> </a:t>
            </a:r>
            <a:r>
              <a:rPr lang="en-US" sz="1800" b="1" dirty="0" smtClean="0"/>
              <a:t> </a:t>
            </a:r>
            <a:endParaRPr lang="en-GB" sz="1800" b="1" dirty="0"/>
          </a:p>
        </p:txBody>
      </p:sp>
      <p:pic>
        <p:nvPicPr>
          <p:cNvPr id="103427" name="Picture 2" descr="http://ec.europa.eu/digital-agenda/sites/digital-agenda/files/PCP%20PPI%20chart%20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1" y="2780928"/>
            <a:ext cx="885666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9925" y="6400800"/>
            <a:ext cx="1143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mtClean="0"/>
              <a:t>••• </a:t>
            </a:r>
            <a:fld id="{74EA0BEB-7A8C-40DE-9D14-460FA63AFCB0}" type="slidenum">
              <a:rPr lang="fr-FR" smtClean="0">
                <a:solidFill>
                  <a:srgbClr val="0F5494"/>
                </a:solidFill>
              </a:rPr>
              <a:pPr>
                <a:defRPr/>
              </a:pPr>
              <a:t>6</a:t>
            </a:fld>
            <a:endParaRPr lang="fr-FR">
              <a:solidFill>
                <a:srgbClr val="0F549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88640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PCP and PPI </a:t>
            </a:r>
          </a:p>
          <a:p>
            <a:pPr>
              <a:defRPr/>
            </a:pPr>
            <a:r>
              <a:rPr lang="en-GB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complementary</a:t>
            </a:r>
            <a:br>
              <a:rPr lang="en-GB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en-GB" sz="36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97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/>
          </p:cNvSpPr>
          <p:nvPr/>
        </p:nvSpPr>
        <p:spPr bwMode="auto">
          <a:xfrm>
            <a:off x="257175" y="981075"/>
            <a:ext cx="4356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rgbClr val="0F5494"/>
              </a:buClr>
              <a:buFont typeface="Wingdings" pitchFamily="2" charset="2"/>
              <a:buChar char="q"/>
              <a:defRPr sz="3200">
                <a:solidFill>
                  <a:srgbClr val="0F5494"/>
                </a:solidFill>
                <a:latin typeface="Verdana" pitchFamily="34" charset="0"/>
              </a:defRPr>
            </a:lvl1pPr>
            <a:lvl2pPr algn="l">
              <a:spcBef>
                <a:spcPct val="20000"/>
              </a:spcBef>
              <a:buClr>
                <a:srgbClr val="0F5494"/>
              </a:buClr>
              <a:buChar char="–"/>
              <a:defRPr sz="28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rgbClr val="0F5494"/>
              </a:buClr>
              <a:buChar char="•"/>
              <a:defRPr sz="2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rgbClr val="0F5494"/>
              </a:buClr>
              <a:buChar char="–"/>
              <a:defRPr sz="20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rgbClr val="0F5494"/>
              </a:buClr>
              <a:buChar char="»"/>
              <a:defRPr sz="20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»"/>
              <a:defRPr sz="20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»"/>
              <a:defRPr sz="20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»"/>
              <a:defRPr sz="20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»"/>
              <a:defRPr sz="20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lvl="1" algn="ctr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endParaRPr lang="fr-BE" altLang="en-US" sz="20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type="subTitle" idx="1"/>
          </p:nvPr>
        </p:nvSpPr>
        <p:spPr>
          <a:xfrm>
            <a:off x="257175" y="1507332"/>
            <a:ext cx="8886825" cy="3721894"/>
          </a:xfrm>
        </p:spPr>
        <p:txBody>
          <a:bodyPr/>
          <a:lstStyle/>
          <a:p>
            <a:pPr marL="0" lvl="2">
              <a:spcBef>
                <a:spcPct val="0"/>
              </a:spcBef>
              <a:spcAft>
                <a:spcPts val="300"/>
              </a:spcAft>
            </a:pPr>
            <a:endParaRPr lang="en-GB" altLang="en-US" b="1" dirty="0" smtClean="0">
              <a:solidFill>
                <a:schemeClr val="tx1"/>
              </a:solidFill>
            </a:endParaRPr>
          </a:p>
          <a:p>
            <a:pPr marL="355600" lvl="3">
              <a:spcBef>
                <a:spcPct val="0"/>
              </a:spcBef>
              <a:spcAft>
                <a:spcPts val="300"/>
              </a:spcAft>
            </a:pPr>
            <a:endParaRPr lang="en-US" altLang="en-US" sz="1600" dirty="0" smtClean="0">
              <a:solidFill>
                <a:srgbClr val="0070C0"/>
              </a:solidFill>
            </a:endParaRPr>
          </a:p>
          <a:p>
            <a:pPr marL="355600" lvl="3">
              <a:spcBef>
                <a:spcPct val="0"/>
              </a:spcBef>
              <a:spcAft>
                <a:spcPts val="300"/>
              </a:spcAft>
            </a:pPr>
            <a:endParaRPr lang="en-GB" altLang="en-US" sz="1600" dirty="0" smtClean="0">
              <a:solidFill>
                <a:srgbClr val="0070C0"/>
              </a:solidFill>
            </a:endParaRPr>
          </a:p>
          <a:p>
            <a:pPr marL="355600" lvl="3">
              <a:spcBef>
                <a:spcPct val="0"/>
              </a:spcBef>
              <a:spcAft>
                <a:spcPts val="300"/>
              </a:spcAft>
            </a:pPr>
            <a:endParaRPr lang="en-GB" altLang="en-US" sz="1600" dirty="0" smtClean="0">
              <a:solidFill>
                <a:schemeClr val="tx1"/>
              </a:solidFill>
            </a:endParaRPr>
          </a:p>
          <a:p>
            <a:pPr marL="355600" lvl="3">
              <a:spcBef>
                <a:spcPct val="0"/>
              </a:spcBef>
              <a:spcAft>
                <a:spcPts val="300"/>
              </a:spcAft>
            </a:pPr>
            <a:endParaRPr lang="en-GB" altLang="en-US" sz="1600" dirty="0" smtClean="0">
              <a:solidFill>
                <a:schemeClr val="tx1"/>
              </a:solidFill>
            </a:endParaRPr>
          </a:p>
          <a:p>
            <a:pPr marL="355600" lvl="3">
              <a:spcBef>
                <a:spcPct val="0"/>
              </a:spcBef>
              <a:spcAft>
                <a:spcPts val="300"/>
              </a:spcAft>
            </a:pPr>
            <a:endParaRPr lang="en-GB" altLang="en-US" sz="16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rgbClr val="0F5494"/>
                </a:solidFill>
                <a:latin typeface="Verdana" pitchFamily="34" charset="0"/>
              </a:rPr>
              <a:t>The </a:t>
            </a:r>
            <a:r>
              <a:rPr lang="en-GB" sz="2400" b="1" kern="1200" dirty="0">
                <a:solidFill>
                  <a:srgbClr val="0F5494"/>
                </a:solidFill>
                <a:latin typeface="Verdana" pitchFamily="34" charset="0"/>
              </a:rPr>
              <a:t>core of the consortium </a:t>
            </a:r>
            <a:r>
              <a:rPr lang="en-GB" sz="2400" kern="1200" dirty="0">
                <a:solidFill>
                  <a:srgbClr val="0F5494"/>
                </a:solidFill>
                <a:latin typeface="Verdana" pitchFamily="34" charset="0"/>
              </a:rPr>
              <a:t>should be a qualified </a:t>
            </a:r>
            <a:r>
              <a:rPr lang="en-GB" sz="2400" b="1" kern="1200" dirty="0">
                <a:solidFill>
                  <a:srgbClr val="0F5494"/>
                </a:solidFill>
                <a:latin typeface="Verdana" pitchFamily="34" charset="0"/>
              </a:rPr>
              <a:t>'buyers group' </a:t>
            </a:r>
            <a:r>
              <a:rPr lang="en-GB" sz="2400" kern="1200" dirty="0">
                <a:solidFill>
                  <a:srgbClr val="0F5494"/>
                </a:solidFill>
                <a:latin typeface="Verdana" pitchFamily="34" charset="0"/>
              </a:rPr>
              <a:t>able to implement the action;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kern="1200" dirty="0">
                <a:solidFill>
                  <a:srgbClr val="0F5494"/>
                </a:solidFill>
                <a:latin typeface="Verdana" pitchFamily="34" charset="0"/>
              </a:rPr>
              <a:t>Additional partners </a:t>
            </a:r>
            <a:r>
              <a:rPr lang="en-GB" sz="2400" kern="1200" dirty="0">
                <a:solidFill>
                  <a:srgbClr val="0F5494"/>
                </a:solidFill>
                <a:latin typeface="Verdana" pitchFamily="34" charset="0"/>
              </a:rPr>
              <a:t>such as business/SME support organisations, innovation agencies or </a:t>
            </a:r>
            <a:r>
              <a:rPr lang="en-GB" sz="2400" kern="1200" dirty="0" err="1">
                <a:solidFill>
                  <a:srgbClr val="0F5494"/>
                </a:solidFill>
                <a:latin typeface="Verdana" pitchFamily="34" charset="0"/>
              </a:rPr>
              <a:t>sectoral</a:t>
            </a:r>
            <a:r>
              <a:rPr lang="en-GB" sz="2400" kern="1200" dirty="0">
                <a:solidFill>
                  <a:srgbClr val="0F5494"/>
                </a:solidFill>
                <a:latin typeface="Verdana" pitchFamily="34" charset="0"/>
              </a:rPr>
              <a:t> organisations may be included </a:t>
            </a:r>
            <a:r>
              <a:rPr lang="en-GB" sz="2400" b="1" kern="1200" dirty="0">
                <a:solidFill>
                  <a:srgbClr val="0F5494"/>
                </a:solidFill>
                <a:latin typeface="Verdana" pitchFamily="34" charset="0"/>
              </a:rPr>
              <a:t>to assist procurers</a:t>
            </a:r>
            <a:r>
              <a:rPr lang="en-GB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en-GB" altLang="en-US" sz="16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5600" lvl="3" algn="l">
              <a:spcBef>
                <a:spcPct val="0"/>
              </a:spcBef>
              <a:spcAft>
                <a:spcPts val="300"/>
              </a:spcAft>
            </a:pPr>
            <a:endParaRPr lang="en-GB" altLang="en-US" sz="16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5600" lvl="3">
              <a:spcBef>
                <a:spcPct val="0"/>
              </a:spcBef>
              <a:spcAft>
                <a:spcPts val="300"/>
              </a:spcAft>
            </a:pPr>
            <a:endParaRPr lang="en-GB" altLang="en-US" sz="1600" dirty="0" smtClean="0">
              <a:solidFill>
                <a:srgbClr val="0070C0"/>
              </a:solidFill>
            </a:endParaRP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257175" y="197719"/>
            <a:ext cx="8893175" cy="981075"/>
          </a:xfrm>
          <a:prstGeom prst="rect">
            <a:avLst/>
          </a:prstGeom>
          <a:noFill/>
          <a:ln/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D624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D624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D624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D624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D624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D624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D624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l">
              <a:defRPr/>
            </a:pPr>
            <a:endParaRPr lang="en-GB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914232"/>
              </p:ext>
            </p:extLst>
          </p:nvPr>
        </p:nvGraphicFramePr>
        <p:xfrm>
          <a:off x="1012825" y="1700213"/>
          <a:ext cx="7519988" cy="1728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9988"/>
              </a:tblGrid>
              <a:tr h="1728787">
                <a:tc>
                  <a:txBody>
                    <a:bodyPr/>
                    <a:lstStyle/>
                    <a:p>
                      <a:pPr algn="ctr"/>
                      <a:r>
                        <a:rPr kumimoji="0" lang="en-GB" sz="2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Minimum 3 independent participants from 3 different MS or AC, of which minimum 2 public procurers (buyers group) from 2 different MS or AC</a:t>
                      </a:r>
                      <a:endParaRPr lang="en-GB" sz="24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5" marR="91445" marT="45736" marB="45736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4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67481" y="576263"/>
            <a:ext cx="8891588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GB" sz="2400" b="1" i="0" dirty="0">
                <a:solidFill>
                  <a:srgbClr val="0F5494"/>
                </a:solidFill>
                <a:latin typeface="Verdana" pitchFamily="34" charset="0"/>
              </a:rPr>
              <a:t>PCP and PPI </a:t>
            </a:r>
            <a:r>
              <a:rPr lang="en-GB" sz="2400" b="1" i="0" dirty="0" err="1">
                <a:solidFill>
                  <a:srgbClr val="0F5494"/>
                </a:solidFill>
                <a:latin typeface="Verdana" pitchFamily="34" charset="0"/>
              </a:rPr>
              <a:t>cofund</a:t>
            </a:r>
            <a:r>
              <a:rPr lang="en-GB" sz="2400" b="1" i="0" dirty="0">
                <a:solidFill>
                  <a:srgbClr val="0F5494"/>
                </a:solidFill>
                <a:latin typeface="Verdana" pitchFamily="34" charset="0"/>
              </a:rPr>
              <a:t> actions – minimum participation requirement</a:t>
            </a:r>
          </a:p>
          <a:p>
            <a:pPr algn="l">
              <a:defRPr/>
            </a:pPr>
            <a:r>
              <a:rPr lang="en-GB" sz="2400" i="0" dirty="0">
                <a:solidFill>
                  <a:srgbClr val="CC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en-GB" sz="2400" i="0" dirty="0">
                <a:solidFill>
                  <a:srgbClr val="CC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en-GB" sz="2400" i="0" dirty="0">
              <a:solidFill>
                <a:srgbClr val="CC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7899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250825" y="1339850"/>
            <a:ext cx="8374063" cy="793750"/>
          </a:xfrm>
        </p:spPr>
        <p:txBody>
          <a:bodyPr/>
          <a:lstStyle/>
          <a:p>
            <a:endParaRPr lang="en-US" altLang="en-US" sz="2800" dirty="0" smtClean="0"/>
          </a:p>
        </p:txBody>
      </p:sp>
      <p:sp>
        <p:nvSpPr>
          <p:cNvPr id="16387" name="Content Placeholder 1"/>
          <p:cNvSpPr>
            <a:spLocks noGrp="1"/>
          </p:cNvSpPr>
          <p:nvPr>
            <p:ph idx="1"/>
          </p:nvPr>
        </p:nvSpPr>
        <p:spPr>
          <a:xfrm>
            <a:off x="504006" y="2564904"/>
            <a:ext cx="8229600" cy="388840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altLang="en-US" b="1" dirty="0" smtClean="0"/>
              <a:t>Deadlines: </a:t>
            </a:r>
            <a:r>
              <a:rPr lang="el-GR" dirty="0" smtClean="0"/>
              <a:t>07 </a:t>
            </a:r>
            <a:r>
              <a:rPr lang="el-GR" dirty="0" err="1"/>
              <a:t>Mar</a:t>
            </a:r>
            <a:r>
              <a:rPr lang="el-GR" dirty="0"/>
              <a:t> 2017</a:t>
            </a:r>
          </a:p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GB" altLang="en-US" b="1" dirty="0" smtClean="0"/>
              <a:t>Type of action: </a:t>
            </a:r>
            <a:r>
              <a:rPr lang="en-GB" altLang="en-US" dirty="0" smtClean="0"/>
              <a:t>PCP</a:t>
            </a:r>
            <a:endParaRPr lang="en-GB" altLang="en-US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altLang="en-US" b="1" dirty="0" smtClean="0"/>
              <a:t>Indicative budget: </a:t>
            </a:r>
            <a:r>
              <a:rPr lang="en-GB" altLang="en-US" dirty="0" smtClean="0"/>
              <a:t>5 M</a:t>
            </a:r>
            <a:r>
              <a:rPr lang="en-GB" altLang="en-US" dirty="0" smtClean="0"/>
              <a:t>€</a:t>
            </a:r>
          </a:p>
          <a:p>
            <a:pPr marL="0" indent="0">
              <a:buClr>
                <a:srgbClr val="0F5494"/>
              </a:buClr>
              <a:buNone/>
              <a:tabLst>
                <a:tab pos="266700" algn="l"/>
              </a:tabLst>
            </a:pPr>
            <a:r>
              <a:rPr lang="en-GB" altLang="en-US" dirty="0" smtClean="0"/>
              <a:t>	</a:t>
            </a:r>
            <a:r>
              <a:rPr lang="en-GB" altLang="en-US" b="1" dirty="0" smtClean="0"/>
              <a:t>Duration (</a:t>
            </a:r>
            <a:r>
              <a:rPr lang="en-GB" dirty="0"/>
              <a:t>Only </a:t>
            </a:r>
            <a:r>
              <a:rPr lang="en-GB" dirty="0" smtClean="0"/>
              <a:t>indicative)</a:t>
            </a:r>
            <a:r>
              <a:rPr lang="en-GB" altLang="en-US" b="1" dirty="0" smtClean="0"/>
              <a:t>: </a:t>
            </a:r>
            <a:r>
              <a:rPr lang="en-GB" dirty="0" smtClean="0"/>
              <a:t>Project(s</a:t>
            </a:r>
            <a:r>
              <a:rPr lang="en-GB" dirty="0"/>
              <a:t>) </a:t>
            </a:r>
            <a:r>
              <a:rPr lang="en-GB" b="1" dirty="0"/>
              <a:t>should</a:t>
            </a:r>
            <a:r>
              <a:rPr lang="en-GB" dirty="0"/>
              <a:t> </a:t>
            </a:r>
            <a:r>
              <a:rPr lang="en-GB" dirty="0" smtClean="0"/>
              <a:t> 	have </a:t>
            </a:r>
            <a:r>
              <a:rPr lang="en-GB" dirty="0"/>
              <a:t>a </a:t>
            </a:r>
            <a:r>
              <a:rPr lang="en-GB" dirty="0" smtClean="0"/>
              <a:t>maximum duration </a:t>
            </a:r>
            <a:r>
              <a:rPr lang="en-GB" dirty="0"/>
              <a:t>of 2 </a:t>
            </a:r>
            <a:r>
              <a:rPr lang="en-GB" dirty="0" smtClean="0"/>
              <a:t>years</a:t>
            </a:r>
            <a:endParaRPr lang="el-GR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GB" altLang="en-US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GB" altLang="en-US" dirty="0" smtClean="0"/>
          </a:p>
        </p:txBody>
      </p:sp>
      <p:sp>
        <p:nvSpPr>
          <p:cNvPr id="12" name="Rechteck 11"/>
          <p:cNvSpPr/>
          <p:nvPr/>
        </p:nvSpPr>
        <p:spPr>
          <a:xfrm>
            <a:off x="683568" y="836712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BE" sz="3200" b="1" dirty="0">
                <a:solidFill>
                  <a:srgbClr val="FFC000"/>
                </a:solidFill>
              </a:rPr>
              <a:t>SC5-26-2017: </a:t>
            </a:r>
            <a:r>
              <a:rPr lang="fr-BE" sz="3200" b="1" dirty="0" err="1">
                <a:solidFill>
                  <a:srgbClr val="FFC000"/>
                </a:solidFill>
              </a:rPr>
              <a:t>Pre</a:t>
            </a:r>
            <a:r>
              <a:rPr lang="fr-BE" sz="3200" b="1" dirty="0">
                <a:solidFill>
                  <a:srgbClr val="FFC000"/>
                </a:solidFill>
              </a:rPr>
              <a:t>-commercial </a:t>
            </a:r>
            <a:r>
              <a:rPr lang="fr-BE" sz="3200" b="1" dirty="0" err="1">
                <a:solidFill>
                  <a:srgbClr val="FFC000"/>
                </a:solidFill>
              </a:rPr>
              <a:t>procurement</a:t>
            </a:r>
            <a:r>
              <a:rPr lang="fr-BE" sz="3200" b="1" dirty="0">
                <a:solidFill>
                  <a:srgbClr val="FFC000"/>
                </a:solidFill>
              </a:rPr>
              <a:t> on </a:t>
            </a:r>
            <a:r>
              <a:rPr lang="fr-BE" sz="3200" b="1" dirty="0" err="1">
                <a:solidFill>
                  <a:srgbClr val="FFC000"/>
                </a:solidFill>
              </a:rPr>
              <a:t>soil</a:t>
            </a:r>
            <a:r>
              <a:rPr lang="fr-BE" sz="3200" b="1" dirty="0">
                <a:solidFill>
                  <a:srgbClr val="FFC000"/>
                </a:solidFill>
              </a:rPr>
              <a:t> </a:t>
            </a:r>
            <a:r>
              <a:rPr lang="fr-BE" sz="3200" b="1" dirty="0" err="1">
                <a:solidFill>
                  <a:srgbClr val="FFC000"/>
                </a:solidFill>
              </a:rPr>
              <a:t>decontamination</a:t>
            </a:r>
            <a:r>
              <a:rPr lang="de-DE" altLang="en-US" sz="3200" b="1" kern="0" dirty="0"/>
              <a:t> </a:t>
            </a:r>
            <a:endParaRPr lang="en-US" altLang="en-US" sz="3200" b="1" kern="0" dirty="0"/>
          </a:p>
          <a:p>
            <a:pPr eaLnBrk="0" hangingPunct="0">
              <a:spcBef>
                <a:spcPct val="20000"/>
              </a:spcBef>
              <a:buClr>
                <a:srgbClr val="FFFFFF"/>
              </a:buClr>
              <a:defRPr/>
            </a:pPr>
            <a:endParaRPr lang="en-GB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Folded Corner 8"/>
          <p:cNvSpPr/>
          <p:nvPr/>
        </p:nvSpPr>
        <p:spPr bwMode="auto">
          <a:xfrm>
            <a:off x="7596336" y="2348880"/>
            <a:ext cx="1079500" cy="1223962"/>
          </a:xfrm>
          <a:prstGeom prst="foldedCorner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anchor="ctr"/>
          <a:lstStyle/>
          <a:p>
            <a:pPr marL="358775" indent="-358775" algn="ctr" eaLnBrk="0" hangingPunct="0">
              <a:defRPr/>
            </a:pPr>
            <a:r>
              <a:rPr lang="fr-BE" sz="3600" i="1" dirty="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PCP</a:t>
            </a:r>
            <a:endParaRPr lang="fr-BE" sz="3600" i="1" dirty="0">
              <a:solidFill>
                <a:schemeClr val="tx1"/>
              </a:solidFill>
              <a:latin typeface="Cambria" pitchFamily="18" charset="0"/>
              <a:cs typeface="Arial" charset="0"/>
            </a:endParaRPr>
          </a:p>
          <a:p>
            <a:pPr marL="358775" indent="-358775" algn="ctr" eaLnBrk="0" hangingPunct="0">
              <a:defRPr/>
            </a:pPr>
            <a:r>
              <a:rPr lang="fr-BE" sz="2400" i="1" dirty="0">
                <a:latin typeface="Cambria" pitchFamily="18" charset="0"/>
                <a:cs typeface="Arial" charset="0"/>
              </a:rPr>
              <a:t>9</a:t>
            </a:r>
            <a:r>
              <a:rPr lang="fr-BE" sz="2400" i="1" dirty="0" smtClean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0</a:t>
            </a:r>
            <a:r>
              <a:rPr lang="fr-BE" sz="2400" i="1" dirty="0">
                <a:solidFill>
                  <a:schemeClr val="tx1"/>
                </a:solidFill>
                <a:latin typeface="Cambria" pitchFamily="18" charset="0"/>
                <a:cs typeface="Arial" charset="0"/>
              </a:rPr>
              <a:t>%</a:t>
            </a:r>
            <a:endParaRPr lang="en-GB" sz="2400" i="1" dirty="0">
              <a:solidFill>
                <a:schemeClr val="tx1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F195E-E477-4106-8CF2-1CB219044A47}" type="slidenum">
              <a:rPr lang="en-GB" altLang="en-US" smtClean="0"/>
              <a:pPr/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2898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4"/>
          <p:cNvSpPr>
            <a:spLocks noGrp="1"/>
          </p:cNvSpPr>
          <p:nvPr>
            <p:ph type="title"/>
          </p:nvPr>
        </p:nvSpPr>
        <p:spPr bwMode="auto">
          <a:xfrm>
            <a:off x="179512" y="3501008"/>
            <a:ext cx="8642350" cy="1728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Thank you </a:t>
            </a:r>
            <a:br>
              <a:rPr lang="en-GB" altLang="en-US" dirty="0" smtClean="0"/>
            </a:br>
            <a:r>
              <a:rPr lang="en-GB" altLang="en-US" dirty="0" smtClean="0"/>
              <a:t>for your attention</a:t>
            </a:r>
            <a:r>
              <a:rPr lang="en-GB" altLang="en-US" dirty="0" smtClean="0"/>
              <a:t>!</a:t>
            </a:r>
            <a:br>
              <a:rPr lang="en-GB" altLang="en-US" dirty="0" smtClean="0"/>
            </a:br>
            <a:r>
              <a:rPr lang="en-GB" altLang="en-US" sz="2000" i="1" dirty="0" smtClean="0"/>
              <a:t>Christos.fragakis@ec.europa.eu</a:t>
            </a:r>
            <a:br>
              <a:rPr lang="en-GB" altLang="en-US" sz="2000" i="1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</p:txBody>
      </p:sp>
      <p:sp>
        <p:nvSpPr>
          <p:cNvPr id="102403" name="Content Placeholder 5"/>
          <p:cNvSpPr>
            <a:spLocks noGrp="1"/>
          </p:cNvSpPr>
          <p:nvPr>
            <p:ph idx="1"/>
          </p:nvPr>
        </p:nvSpPr>
        <p:spPr bwMode="auto">
          <a:xfrm>
            <a:off x="250825" y="5389563"/>
            <a:ext cx="8642350" cy="91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b="1" dirty="0" smtClean="0"/>
              <a:t>Find out more: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www.ec.europa/research/horizon2020</a:t>
            </a:r>
          </a:p>
        </p:txBody>
      </p:sp>
    </p:spTree>
    <p:extLst>
      <p:ext uri="{BB962C8B-B14F-4D97-AF65-F5344CB8AC3E}">
        <p14:creationId xmlns:p14="http://schemas.microsoft.com/office/powerpoint/2010/main" val="150405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H2020_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27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27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497</Words>
  <Application>Microsoft Office PowerPoint</Application>
  <PresentationFormat>On-screen Show (4:3)</PresentationFormat>
  <Paragraphs>82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2_Default Design</vt:lpstr>
      <vt:lpstr>1_H2020_template</vt:lpstr>
      <vt:lpstr>SC5-26-2017: Pre-commercial procurement on soil decontamination  </vt:lpstr>
      <vt:lpstr>SC5-26-2017: Pre-commercial procurement on soil decontamination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 for your attention! Christos.fragakis@ec.europa.eu  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RIGGIO Rossella (RTD)</dc:creator>
  <cp:lastModifiedBy>FRAGAKIS Christos (RTD)</cp:lastModifiedBy>
  <cp:revision>37</cp:revision>
  <cp:lastPrinted>2016-10-14T16:08:03Z</cp:lastPrinted>
  <dcterms:created xsi:type="dcterms:W3CDTF">2016-05-24T09:19:32Z</dcterms:created>
  <dcterms:modified xsi:type="dcterms:W3CDTF">2016-10-14T16:09:16Z</dcterms:modified>
</cp:coreProperties>
</file>