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331" r:id="rId4"/>
    <p:sldId id="327" r:id="rId5"/>
    <p:sldId id="304" r:id="rId6"/>
    <p:sldId id="300" r:id="rId7"/>
    <p:sldId id="301" r:id="rId8"/>
    <p:sldId id="302" r:id="rId9"/>
    <p:sldId id="299" r:id="rId10"/>
    <p:sldId id="280" r:id="rId11"/>
    <p:sldId id="270" r:id="rId12"/>
    <p:sldId id="309" r:id="rId13"/>
    <p:sldId id="262" r:id="rId14"/>
    <p:sldId id="313" r:id="rId15"/>
    <p:sldId id="269" r:id="rId16"/>
    <p:sldId id="333" r:id="rId17"/>
    <p:sldId id="329" r:id="rId18"/>
    <p:sldId id="305" r:id="rId19"/>
    <p:sldId id="292" r:id="rId20"/>
    <p:sldId id="330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2" r:id="rId29"/>
    <p:sldId id="319" r:id="rId30"/>
    <p:sldId id="343" r:id="rId31"/>
    <p:sldId id="321" r:id="rId32"/>
    <p:sldId id="344" r:id="rId33"/>
    <p:sldId id="298" r:id="rId34"/>
    <p:sldId id="296" r:id="rId35"/>
    <p:sldId id="316" r:id="rId36"/>
    <p:sldId id="326" r:id="rId37"/>
    <p:sldId id="310" r:id="rId38"/>
    <p:sldId id="31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38"/>
    <p:restoredTop sz="94707"/>
  </p:normalViewPr>
  <p:slideViewPr>
    <p:cSldViewPr snapToGrid="0" snapToObjects="1">
      <p:cViewPr varScale="1">
        <p:scale>
          <a:sx n="85" d="100"/>
          <a:sy n="85" d="100"/>
        </p:scale>
        <p:origin x="1000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45C473-DFEF-3F42-999E-7B97B949943C}" type="doc">
      <dgm:prSet loTypeId="urn:microsoft.com/office/officeart/2005/8/layout/pList2" loCatId="" qsTypeId="urn:microsoft.com/office/officeart/2005/8/quickstyle/simple4" qsCatId="simple" csTypeId="urn:microsoft.com/office/officeart/2005/8/colors/accent1_2" csCatId="accent1" phldr="1"/>
      <dgm:spPr/>
    </dgm:pt>
    <dgm:pt modelId="{8524427E-FB14-E64C-98B6-B9ECB2BFB274}">
      <dgm:prSet phldrT="[Text]" custT="1"/>
      <dgm:sp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l"/>
          <a:r>
            <a:rPr lang="en-GB" sz="1400" dirty="0" smtClean="0"/>
            <a:t>Bologna University Authority – St. </a:t>
          </a:r>
          <a:r>
            <a:rPr lang="en-GB" sz="1400" dirty="0" err="1" smtClean="0"/>
            <a:t>Orsola</a:t>
          </a:r>
          <a:r>
            <a:rPr lang="en-GB" sz="1400" dirty="0" smtClean="0"/>
            <a:t>-Malpighi Polyclinic</a:t>
          </a:r>
        </a:p>
        <a:p>
          <a:pPr algn="l"/>
          <a:r>
            <a:rPr lang="en-GB" sz="1400" dirty="0" smtClean="0">
              <a:solidFill>
                <a:schemeClr val="bg1"/>
              </a:solidFill>
            </a:rPr>
            <a:t>Erasmus University Medical Centre</a:t>
          </a:r>
        </a:p>
        <a:p>
          <a:pPr algn="l"/>
          <a:r>
            <a:rPr lang="en-GB" sz="1400" dirty="0" smtClean="0"/>
            <a:t>Nottingham University Hospitals NHS Trust</a:t>
          </a:r>
        </a:p>
        <a:p>
          <a:pPr algn="l"/>
          <a:r>
            <a:rPr lang="en-GB" sz="1400" dirty="0" err="1" smtClean="0"/>
            <a:t>Sucha</a:t>
          </a:r>
          <a:r>
            <a:rPr lang="en-GB" sz="1400" dirty="0" smtClean="0"/>
            <a:t> </a:t>
          </a:r>
          <a:r>
            <a:rPr lang="en-GB" sz="1400" dirty="0" err="1" smtClean="0"/>
            <a:t>Beskidzka</a:t>
          </a:r>
          <a:r>
            <a:rPr lang="en-GB" sz="1400" dirty="0" smtClean="0"/>
            <a:t> Hospital</a:t>
          </a:r>
        </a:p>
        <a:p>
          <a:pPr algn="l"/>
          <a:r>
            <a:rPr lang="en-GB" sz="1400" dirty="0" err="1" smtClean="0"/>
            <a:t>Semmelweis</a:t>
          </a:r>
          <a:r>
            <a:rPr lang="en-GB" sz="1400" dirty="0" smtClean="0"/>
            <a:t> University Health Services Management Training Centre</a:t>
          </a:r>
        </a:p>
        <a:p>
          <a:pPr algn="l"/>
          <a:r>
            <a:rPr lang="en-GB" sz="1400" dirty="0" smtClean="0"/>
            <a:t>The Rotherham NHS Foundation Trust</a:t>
          </a:r>
          <a:endParaRPr lang="en-GB" sz="1400" dirty="0"/>
        </a:p>
      </dgm:t>
    </dgm:pt>
    <dgm:pt modelId="{59A60470-8838-AD46-A09A-738CF7DE1292}" type="parTrans" cxnId="{04103451-C996-314E-B269-B2B26C40627F}">
      <dgm:prSet/>
      <dgm:spPr/>
      <dgm:t>
        <a:bodyPr/>
        <a:lstStyle/>
        <a:p>
          <a:endParaRPr lang="en-GB"/>
        </a:p>
      </dgm:t>
    </dgm:pt>
    <dgm:pt modelId="{CD8EBF6C-EF69-C543-9CA3-C1852F212CB6}" type="sibTrans" cxnId="{04103451-C996-314E-B269-B2B26C40627F}">
      <dgm:prSet/>
      <dgm:spPr/>
      <dgm:t>
        <a:bodyPr/>
        <a:lstStyle/>
        <a:p>
          <a:endParaRPr lang="en-GB"/>
        </a:p>
      </dgm:t>
    </dgm:pt>
    <dgm:pt modelId="{5920FB35-35A0-FD43-8533-657342BB834C}">
      <dgm:prSet phldrT="[Text]" custT="1"/>
      <dgm:spPr>
        <a:gradFill flip="none" rotWithShape="0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pPr lvl="0" algn="l"/>
          <a:r>
            <a:rPr lang="en-GB" sz="1800" dirty="0" smtClean="0"/>
            <a:t>Department for Business, Innovation and Skills </a:t>
          </a:r>
        </a:p>
        <a:p>
          <a:pPr lvl="0" algn="l"/>
          <a:r>
            <a:rPr lang="en-GB" sz="1800" dirty="0" smtClean="0"/>
            <a:t>Optimat Ltd</a:t>
          </a:r>
        </a:p>
        <a:p>
          <a:pPr lvl="0" algn="l"/>
          <a:r>
            <a:rPr lang="en-GB" sz="1800" dirty="0" smtClean="0"/>
            <a:t>JERA Consulting Ltd</a:t>
          </a:r>
        </a:p>
        <a:p>
          <a:pPr lvl="0" algn="l"/>
          <a:r>
            <a:rPr lang="en-GB" sz="1800" dirty="0" smtClean="0"/>
            <a:t>Department of Health England</a:t>
          </a:r>
          <a:endParaRPr lang="en-GB" dirty="0"/>
        </a:p>
      </dgm:t>
    </dgm:pt>
    <dgm:pt modelId="{C585412D-2EC4-2742-A987-FE4051AA2249}" type="parTrans" cxnId="{E13A9DBB-D019-CC43-809C-C0B158F432B5}">
      <dgm:prSet/>
      <dgm:spPr/>
      <dgm:t>
        <a:bodyPr/>
        <a:lstStyle/>
        <a:p>
          <a:endParaRPr lang="en-GB"/>
        </a:p>
      </dgm:t>
    </dgm:pt>
    <dgm:pt modelId="{AF58B348-51AE-E84B-A19B-3E70D97D0CD7}" type="sibTrans" cxnId="{E13A9DBB-D019-CC43-809C-C0B158F432B5}">
      <dgm:prSet/>
      <dgm:spPr/>
      <dgm:t>
        <a:bodyPr/>
        <a:lstStyle/>
        <a:p>
          <a:endParaRPr lang="en-GB"/>
        </a:p>
      </dgm:t>
    </dgm:pt>
    <dgm:pt modelId="{2CC7F810-51C4-A94A-91FD-375094BC7618}">
      <dgm:prSet phldrT="[Text]" custT="1"/>
      <dgm:spPr>
        <a:gradFill flip="none" rotWithShape="0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lvl="0" algn="l"/>
          <a:r>
            <a:rPr lang="en-GB" sz="1800" dirty="0" smtClean="0"/>
            <a:t>European Health Property Network</a:t>
          </a:r>
        </a:p>
        <a:p>
          <a:pPr lvl="0" algn="l"/>
          <a:r>
            <a:rPr lang="en-GB" sz="1800" dirty="0" smtClean="0"/>
            <a:t>Heath Care Without Harm Europe</a:t>
          </a:r>
        </a:p>
        <a:p>
          <a:pPr marL="0" indent="0" algn="l">
            <a:lnSpc>
              <a:spcPct val="50000"/>
            </a:lnSpc>
            <a:buNone/>
          </a:pPr>
          <a:endParaRPr lang="en-US" sz="1050" b="1" dirty="0" smtClean="0"/>
        </a:p>
        <a:p>
          <a:pPr marL="0" indent="0" algn="l">
            <a:buNone/>
          </a:pPr>
          <a:endParaRPr lang="en-GB" sz="1050" dirty="0" smtClean="0"/>
        </a:p>
        <a:p>
          <a:pPr algn="ctr"/>
          <a:endParaRPr lang="en-GB" dirty="0"/>
        </a:p>
      </dgm:t>
    </dgm:pt>
    <dgm:pt modelId="{D9A38B85-8543-D14E-9265-EA45D9950DFD}" type="parTrans" cxnId="{327D8D1E-BAB7-7F49-B8B6-0A677B47E2F3}">
      <dgm:prSet/>
      <dgm:spPr/>
      <dgm:t>
        <a:bodyPr/>
        <a:lstStyle/>
        <a:p>
          <a:endParaRPr lang="en-GB"/>
        </a:p>
      </dgm:t>
    </dgm:pt>
    <dgm:pt modelId="{DD440E11-BAB4-104F-9422-E33D51E8440D}" type="sibTrans" cxnId="{327D8D1E-BAB7-7F49-B8B6-0A677B47E2F3}">
      <dgm:prSet/>
      <dgm:spPr/>
      <dgm:t>
        <a:bodyPr/>
        <a:lstStyle/>
        <a:p>
          <a:endParaRPr lang="en-GB"/>
        </a:p>
      </dgm:t>
    </dgm:pt>
    <dgm:pt modelId="{FC6833E6-C765-694E-B440-9C37F5CFD41B}" type="pres">
      <dgm:prSet presAssocID="{8545C473-DFEF-3F42-999E-7B97B949943C}" presName="Name0" presStyleCnt="0">
        <dgm:presLayoutVars>
          <dgm:dir/>
          <dgm:resizeHandles val="exact"/>
        </dgm:presLayoutVars>
      </dgm:prSet>
      <dgm:spPr/>
    </dgm:pt>
    <dgm:pt modelId="{1F1B0B94-8926-F049-B9BE-2C11AE56AF1B}" type="pres">
      <dgm:prSet presAssocID="{8545C473-DFEF-3F42-999E-7B97B949943C}" presName="bkgdShp" presStyleLbl="alignAccFollowNode1" presStyleIdx="0" presStyleCnt="1"/>
      <dgm:spPr/>
    </dgm:pt>
    <dgm:pt modelId="{B459F747-5520-F849-8AB2-92AFECA9DCCC}" type="pres">
      <dgm:prSet presAssocID="{8545C473-DFEF-3F42-999E-7B97B949943C}" presName="linComp" presStyleCnt="0"/>
      <dgm:spPr/>
    </dgm:pt>
    <dgm:pt modelId="{9FD9EA65-AC82-D444-8F01-C35930E13AB0}" type="pres">
      <dgm:prSet presAssocID="{8524427E-FB14-E64C-98B6-B9ECB2BFB274}" presName="compNode" presStyleCnt="0"/>
      <dgm:spPr/>
    </dgm:pt>
    <dgm:pt modelId="{E8709448-7ABC-B442-87FE-1FA19AA0E810}" type="pres">
      <dgm:prSet presAssocID="{8524427E-FB14-E64C-98B6-B9ECB2BFB274}" presName="node" presStyleLbl="node1" presStyleIdx="0" presStyleCnt="3" custScaleY="11333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7E59F2-A764-5B44-8B86-0A7A47D47BE5}" type="pres">
      <dgm:prSet presAssocID="{8524427E-FB14-E64C-98B6-B9ECB2BFB274}" presName="invisiNode" presStyleLbl="node1" presStyleIdx="0" presStyleCnt="3"/>
      <dgm:spPr/>
    </dgm:pt>
    <dgm:pt modelId="{25B6EEFF-0DDF-DB4B-9F67-879D69DE7C54}" type="pres">
      <dgm:prSet presAssocID="{8524427E-FB14-E64C-98B6-B9ECB2BFB27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8B9157D-701B-7943-8BDA-AB96C10A448C}" type="pres">
      <dgm:prSet presAssocID="{CD8EBF6C-EF69-C543-9CA3-C1852F212CB6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9A6CC43-546D-9D44-89CF-A7381A6DAA75}" type="pres">
      <dgm:prSet presAssocID="{5920FB35-35A0-FD43-8533-657342BB834C}" presName="compNode" presStyleCnt="0"/>
      <dgm:spPr/>
    </dgm:pt>
    <dgm:pt modelId="{CDCCEB6B-50E5-494B-BBC1-F479C23D5263}" type="pres">
      <dgm:prSet presAssocID="{5920FB35-35A0-FD43-8533-657342BB834C}" presName="node" presStyleLbl="node1" presStyleIdx="1" presStyleCnt="3" custScaleY="872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5B0912-EA5C-EA4F-8962-7F32A82E4B4D}" type="pres">
      <dgm:prSet presAssocID="{5920FB35-35A0-FD43-8533-657342BB834C}" presName="invisiNode" presStyleLbl="node1" presStyleIdx="1" presStyleCnt="3"/>
      <dgm:spPr/>
    </dgm:pt>
    <dgm:pt modelId="{D3D803D8-51AE-6E45-A560-120A2A1D66C2}" type="pres">
      <dgm:prSet presAssocID="{5920FB35-35A0-FD43-8533-657342BB834C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D74EE23-4B05-304B-A8DA-08D3DEA0A33D}" type="pres">
      <dgm:prSet presAssocID="{AF58B348-51AE-E84B-A19B-3E70D97D0CD7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4D0D05A-3EAC-4241-96E8-7DE53D2B063B}" type="pres">
      <dgm:prSet presAssocID="{2CC7F810-51C4-A94A-91FD-375094BC7618}" presName="compNode" presStyleCnt="0"/>
      <dgm:spPr/>
    </dgm:pt>
    <dgm:pt modelId="{82A5495A-90ED-404B-8B62-570E5D9844EF}" type="pres">
      <dgm:prSet presAssocID="{2CC7F810-51C4-A94A-91FD-375094BC7618}" presName="node" presStyleLbl="node1" presStyleIdx="2" presStyleCnt="3" custScaleY="6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400092-D5AF-D340-9503-2CDFD0241ECD}" type="pres">
      <dgm:prSet presAssocID="{2CC7F810-51C4-A94A-91FD-375094BC7618}" presName="invisiNode" presStyleLbl="node1" presStyleIdx="2" presStyleCnt="3"/>
      <dgm:spPr/>
    </dgm:pt>
    <dgm:pt modelId="{B0E10DBE-A636-C042-A9AA-772BBBDEE0FB}" type="pres">
      <dgm:prSet presAssocID="{2CC7F810-51C4-A94A-91FD-375094BC7618}" presName="imagNode" presStyleLbl="fgImgPlace1" presStyleIdx="2" presStyleCnt="3" custLinFactNeighborY="-1464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ACD10A5D-A983-B445-84C3-B172D00359F7}" type="presOf" srcId="{AF58B348-51AE-E84B-A19B-3E70D97D0CD7}" destId="{1D74EE23-4B05-304B-A8DA-08D3DEA0A33D}" srcOrd="0" destOrd="0" presId="urn:microsoft.com/office/officeart/2005/8/layout/pList2"/>
    <dgm:cxn modelId="{16E02D41-E2B1-0348-BAC3-C2A453D243B0}" type="presOf" srcId="{5920FB35-35A0-FD43-8533-657342BB834C}" destId="{CDCCEB6B-50E5-494B-BBC1-F479C23D5263}" srcOrd="0" destOrd="0" presId="urn:microsoft.com/office/officeart/2005/8/layout/pList2"/>
    <dgm:cxn modelId="{04103451-C996-314E-B269-B2B26C40627F}" srcId="{8545C473-DFEF-3F42-999E-7B97B949943C}" destId="{8524427E-FB14-E64C-98B6-B9ECB2BFB274}" srcOrd="0" destOrd="0" parTransId="{59A60470-8838-AD46-A09A-738CF7DE1292}" sibTransId="{CD8EBF6C-EF69-C543-9CA3-C1852F212CB6}"/>
    <dgm:cxn modelId="{441E7169-D1D3-2B46-AEEF-15658F85BCC8}" type="presOf" srcId="{8545C473-DFEF-3F42-999E-7B97B949943C}" destId="{FC6833E6-C765-694E-B440-9C37F5CFD41B}" srcOrd="0" destOrd="0" presId="urn:microsoft.com/office/officeart/2005/8/layout/pList2"/>
    <dgm:cxn modelId="{327D8D1E-BAB7-7F49-B8B6-0A677B47E2F3}" srcId="{8545C473-DFEF-3F42-999E-7B97B949943C}" destId="{2CC7F810-51C4-A94A-91FD-375094BC7618}" srcOrd="2" destOrd="0" parTransId="{D9A38B85-8543-D14E-9265-EA45D9950DFD}" sibTransId="{DD440E11-BAB4-104F-9422-E33D51E8440D}"/>
    <dgm:cxn modelId="{7B0A7C63-3556-2448-ADE1-BB25C17003D4}" type="presOf" srcId="{8524427E-FB14-E64C-98B6-B9ECB2BFB274}" destId="{E8709448-7ABC-B442-87FE-1FA19AA0E810}" srcOrd="0" destOrd="0" presId="urn:microsoft.com/office/officeart/2005/8/layout/pList2"/>
    <dgm:cxn modelId="{E13A9DBB-D019-CC43-809C-C0B158F432B5}" srcId="{8545C473-DFEF-3F42-999E-7B97B949943C}" destId="{5920FB35-35A0-FD43-8533-657342BB834C}" srcOrd="1" destOrd="0" parTransId="{C585412D-2EC4-2742-A987-FE4051AA2249}" sibTransId="{AF58B348-51AE-E84B-A19B-3E70D97D0CD7}"/>
    <dgm:cxn modelId="{04E0A180-453F-6344-84A6-7FFF5CAE3FF0}" type="presOf" srcId="{CD8EBF6C-EF69-C543-9CA3-C1852F212CB6}" destId="{48B9157D-701B-7943-8BDA-AB96C10A448C}" srcOrd="0" destOrd="0" presId="urn:microsoft.com/office/officeart/2005/8/layout/pList2"/>
    <dgm:cxn modelId="{7278CD37-2987-6A43-B2FD-5622D8A9D58B}" type="presOf" srcId="{2CC7F810-51C4-A94A-91FD-375094BC7618}" destId="{82A5495A-90ED-404B-8B62-570E5D9844EF}" srcOrd="0" destOrd="0" presId="urn:microsoft.com/office/officeart/2005/8/layout/pList2"/>
    <dgm:cxn modelId="{01ACBD93-A94F-EF42-906B-E9592B640B36}" type="presParOf" srcId="{FC6833E6-C765-694E-B440-9C37F5CFD41B}" destId="{1F1B0B94-8926-F049-B9BE-2C11AE56AF1B}" srcOrd="0" destOrd="0" presId="urn:microsoft.com/office/officeart/2005/8/layout/pList2"/>
    <dgm:cxn modelId="{BD46DFAD-3114-A844-826B-87B4A7B62ED7}" type="presParOf" srcId="{FC6833E6-C765-694E-B440-9C37F5CFD41B}" destId="{B459F747-5520-F849-8AB2-92AFECA9DCCC}" srcOrd="1" destOrd="0" presId="urn:microsoft.com/office/officeart/2005/8/layout/pList2"/>
    <dgm:cxn modelId="{52F09424-02BA-BE4D-BDE2-7186E7FCF120}" type="presParOf" srcId="{B459F747-5520-F849-8AB2-92AFECA9DCCC}" destId="{9FD9EA65-AC82-D444-8F01-C35930E13AB0}" srcOrd="0" destOrd="0" presId="urn:microsoft.com/office/officeart/2005/8/layout/pList2"/>
    <dgm:cxn modelId="{3EB64EE9-58E0-5F4B-8B4F-C1EB53ACC9FC}" type="presParOf" srcId="{9FD9EA65-AC82-D444-8F01-C35930E13AB0}" destId="{E8709448-7ABC-B442-87FE-1FA19AA0E810}" srcOrd="0" destOrd="0" presId="urn:microsoft.com/office/officeart/2005/8/layout/pList2"/>
    <dgm:cxn modelId="{6C6AC571-31AB-BF42-8131-B09BDDDDC23F}" type="presParOf" srcId="{9FD9EA65-AC82-D444-8F01-C35930E13AB0}" destId="{A17E59F2-A764-5B44-8B86-0A7A47D47BE5}" srcOrd="1" destOrd="0" presId="urn:microsoft.com/office/officeart/2005/8/layout/pList2"/>
    <dgm:cxn modelId="{A3E4740B-73BC-5F4A-BC61-3D4539BCF6D9}" type="presParOf" srcId="{9FD9EA65-AC82-D444-8F01-C35930E13AB0}" destId="{25B6EEFF-0DDF-DB4B-9F67-879D69DE7C54}" srcOrd="2" destOrd="0" presId="urn:microsoft.com/office/officeart/2005/8/layout/pList2"/>
    <dgm:cxn modelId="{7DC1C124-C940-0646-BD55-CDE1B3DC5C3D}" type="presParOf" srcId="{B459F747-5520-F849-8AB2-92AFECA9DCCC}" destId="{48B9157D-701B-7943-8BDA-AB96C10A448C}" srcOrd="1" destOrd="0" presId="urn:microsoft.com/office/officeart/2005/8/layout/pList2"/>
    <dgm:cxn modelId="{0B6548A7-ADD0-CC46-8981-826007BAFBC1}" type="presParOf" srcId="{B459F747-5520-F849-8AB2-92AFECA9DCCC}" destId="{89A6CC43-546D-9D44-89CF-A7381A6DAA75}" srcOrd="2" destOrd="0" presId="urn:microsoft.com/office/officeart/2005/8/layout/pList2"/>
    <dgm:cxn modelId="{88069619-C66A-AC42-A6EA-E0420E521A6A}" type="presParOf" srcId="{89A6CC43-546D-9D44-89CF-A7381A6DAA75}" destId="{CDCCEB6B-50E5-494B-BBC1-F479C23D5263}" srcOrd="0" destOrd="0" presId="urn:microsoft.com/office/officeart/2005/8/layout/pList2"/>
    <dgm:cxn modelId="{186DD431-C4D3-934B-A467-0126C457FF7E}" type="presParOf" srcId="{89A6CC43-546D-9D44-89CF-A7381A6DAA75}" destId="{D65B0912-EA5C-EA4F-8962-7F32A82E4B4D}" srcOrd="1" destOrd="0" presId="urn:microsoft.com/office/officeart/2005/8/layout/pList2"/>
    <dgm:cxn modelId="{9EFBF8CB-4FEA-F041-836F-22D887B6117C}" type="presParOf" srcId="{89A6CC43-546D-9D44-89CF-A7381A6DAA75}" destId="{D3D803D8-51AE-6E45-A560-120A2A1D66C2}" srcOrd="2" destOrd="0" presId="urn:microsoft.com/office/officeart/2005/8/layout/pList2"/>
    <dgm:cxn modelId="{E38F554C-9FF0-F349-9946-36FCDA2AA3BE}" type="presParOf" srcId="{B459F747-5520-F849-8AB2-92AFECA9DCCC}" destId="{1D74EE23-4B05-304B-A8DA-08D3DEA0A33D}" srcOrd="3" destOrd="0" presId="urn:microsoft.com/office/officeart/2005/8/layout/pList2"/>
    <dgm:cxn modelId="{9BA92FB6-F1F7-7C4C-A260-A7D4EF2BF7B3}" type="presParOf" srcId="{B459F747-5520-F849-8AB2-92AFECA9DCCC}" destId="{74D0D05A-3EAC-4241-96E8-7DE53D2B063B}" srcOrd="4" destOrd="0" presId="urn:microsoft.com/office/officeart/2005/8/layout/pList2"/>
    <dgm:cxn modelId="{3F6DB180-746A-7C46-BA21-5004B0CCD719}" type="presParOf" srcId="{74D0D05A-3EAC-4241-96E8-7DE53D2B063B}" destId="{82A5495A-90ED-404B-8B62-570E5D9844EF}" srcOrd="0" destOrd="0" presId="urn:microsoft.com/office/officeart/2005/8/layout/pList2"/>
    <dgm:cxn modelId="{B3E4B76A-F0D5-8D4B-8E70-FB2C84EC298C}" type="presParOf" srcId="{74D0D05A-3EAC-4241-96E8-7DE53D2B063B}" destId="{D1400092-D5AF-D340-9503-2CDFD0241ECD}" srcOrd="1" destOrd="0" presId="urn:microsoft.com/office/officeart/2005/8/layout/pList2"/>
    <dgm:cxn modelId="{6F3CF7C8-6B8A-0746-8776-AC80387D1BDD}" type="presParOf" srcId="{74D0D05A-3EAC-4241-96E8-7DE53D2B063B}" destId="{B0E10DBE-A636-C042-A9AA-772BBBDEE0F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4E1162-6389-3945-9285-B7F9C6BA424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B73B2B89-0F2C-864B-83A4-BB3527DE9211}">
      <dgm:prSet phldrT="[Text]" custT="1"/>
      <dgm:spPr>
        <a:solidFill>
          <a:srgbClr val="232C6E">
            <a:alpha val="85000"/>
          </a:srgbClr>
        </a:solidFill>
      </dgm:spPr>
      <dgm:t>
        <a:bodyPr/>
        <a:lstStyle/>
        <a:p>
          <a:r>
            <a:rPr lang="en-US" sz="2100" dirty="0" smtClean="0"/>
            <a:t>Fund supply side research</a:t>
          </a:r>
          <a:endParaRPr lang="en-US" sz="2100" dirty="0"/>
        </a:p>
      </dgm:t>
    </dgm:pt>
    <dgm:pt modelId="{500C30A3-DB04-9A43-9D48-941B1D8BCC20}" type="parTrans" cxnId="{BD636C5B-DEDE-A54C-BFBF-99B5918D8B42}">
      <dgm:prSet/>
      <dgm:spPr/>
      <dgm:t>
        <a:bodyPr/>
        <a:lstStyle/>
        <a:p>
          <a:endParaRPr lang="en-US"/>
        </a:p>
      </dgm:t>
    </dgm:pt>
    <dgm:pt modelId="{967DFD0E-879D-E54D-AE64-E27A4E0C3373}" type="sibTrans" cxnId="{BD636C5B-DEDE-A54C-BFBF-99B5918D8B42}">
      <dgm:prSet/>
      <dgm:spPr/>
      <dgm:t>
        <a:bodyPr/>
        <a:lstStyle/>
        <a:p>
          <a:endParaRPr lang="en-US"/>
        </a:p>
      </dgm:t>
    </dgm:pt>
    <dgm:pt modelId="{61AC433E-2515-3546-BE0D-152D632555EA}">
      <dgm:prSet phldrT="[Text]" custT="1"/>
      <dgm:spPr>
        <a:solidFill>
          <a:srgbClr val="232C6E">
            <a:alpha val="85000"/>
          </a:srgbClr>
        </a:solidFill>
      </dgm:spPr>
      <dgm:t>
        <a:bodyPr/>
        <a:lstStyle/>
        <a:p>
          <a:r>
            <a:rPr lang="en-US" sz="2000" dirty="0" smtClean="0"/>
            <a:t>Stimulate supply side </a:t>
          </a:r>
          <a:endParaRPr lang="en-US" sz="2000" dirty="0"/>
        </a:p>
      </dgm:t>
    </dgm:pt>
    <dgm:pt modelId="{1C04EE79-DB93-164B-9C7D-39404C65C242}" type="parTrans" cxnId="{D9CA8E3F-B5C4-464A-8E2A-D575DAE9713E}">
      <dgm:prSet/>
      <dgm:spPr/>
      <dgm:t>
        <a:bodyPr/>
        <a:lstStyle/>
        <a:p>
          <a:endParaRPr lang="en-US"/>
        </a:p>
      </dgm:t>
    </dgm:pt>
    <dgm:pt modelId="{E4048D2D-34A3-CF4B-9019-619BCE339BA4}" type="sibTrans" cxnId="{D9CA8E3F-B5C4-464A-8E2A-D575DAE9713E}">
      <dgm:prSet/>
      <dgm:spPr/>
      <dgm:t>
        <a:bodyPr/>
        <a:lstStyle/>
        <a:p>
          <a:endParaRPr lang="en-US"/>
        </a:p>
      </dgm:t>
    </dgm:pt>
    <dgm:pt modelId="{4E79AFA1-51DA-5249-8FA1-F600F842DFC8}">
      <dgm:prSet custT="1"/>
      <dgm:spPr>
        <a:solidFill>
          <a:srgbClr val="232C6E">
            <a:alpha val="85000"/>
          </a:srgbClr>
        </a:solidFill>
      </dgm:spPr>
      <dgm:t>
        <a:bodyPr/>
        <a:lstStyle/>
        <a:p>
          <a:r>
            <a:rPr lang="en-US" sz="1800" dirty="0" smtClean="0"/>
            <a:t>Trails and Demonstrations</a:t>
          </a:r>
          <a:endParaRPr lang="en-US" sz="1800" dirty="0"/>
        </a:p>
      </dgm:t>
    </dgm:pt>
    <dgm:pt modelId="{FAD87915-DB57-F54C-93DB-B582554355CA}" type="parTrans" cxnId="{4CAAFF9C-F474-8641-8302-67DBFF0D3C94}">
      <dgm:prSet/>
      <dgm:spPr/>
      <dgm:t>
        <a:bodyPr/>
        <a:lstStyle/>
        <a:p>
          <a:endParaRPr lang="en-US"/>
        </a:p>
      </dgm:t>
    </dgm:pt>
    <dgm:pt modelId="{4130596B-53BD-E94E-BDF7-7EAF9CD90A6A}" type="sibTrans" cxnId="{4CAAFF9C-F474-8641-8302-67DBFF0D3C94}">
      <dgm:prSet/>
      <dgm:spPr/>
      <dgm:t>
        <a:bodyPr/>
        <a:lstStyle/>
        <a:p>
          <a:endParaRPr lang="en-US"/>
        </a:p>
      </dgm:t>
    </dgm:pt>
    <dgm:pt modelId="{72EDB4E8-70E9-5644-BA93-55130944DCFB}">
      <dgm:prSet custT="1"/>
      <dgm:spPr>
        <a:solidFill>
          <a:srgbClr val="232C6E">
            <a:alpha val="85000"/>
          </a:srgbClr>
        </a:solidFill>
      </dgm:spPr>
      <dgm:t>
        <a:bodyPr/>
        <a:lstStyle/>
        <a:p>
          <a:r>
            <a:rPr lang="en-US" sz="2000" dirty="0" smtClean="0"/>
            <a:t>Early adopt</a:t>
          </a:r>
          <a:endParaRPr lang="en-US" sz="2000" dirty="0"/>
        </a:p>
      </dgm:t>
    </dgm:pt>
    <dgm:pt modelId="{CA55F61F-8BCC-A24F-8632-107B2E9653E3}" type="parTrans" cxnId="{16A92DD8-995C-C146-B3A4-0643052DF468}">
      <dgm:prSet/>
      <dgm:spPr/>
      <dgm:t>
        <a:bodyPr/>
        <a:lstStyle/>
        <a:p>
          <a:endParaRPr lang="en-US"/>
        </a:p>
      </dgm:t>
    </dgm:pt>
    <dgm:pt modelId="{7D97B29C-0E13-1345-A83E-B04945A387FB}" type="sibTrans" cxnId="{16A92DD8-995C-C146-B3A4-0643052DF468}">
      <dgm:prSet/>
      <dgm:spPr/>
      <dgm:t>
        <a:bodyPr/>
        <a:lstStyle/>
        <a:p>
          <a:endParaRPr lang="en-US"/>
        </a:p>
      </dgm:t>
    </dgm:pt>
    <dgm:pt modelId="{2E293BF0-78CE-B84D-8511-9FBD42402D13}" type="pres">
      <dgm:prSet presAssocID="{004E1162-6389-3945-9285-B7F9C6BA4241}" presName="Name0" presStyleCnt="0">
        <dgm:presLayoutVars>
          <dgm:dir/>
          <dgm:animLvl val="lvl"/>
          <dgm:resizeHandles val="exact"/>
        </dgm:presLayoutVars>
      </dgm:prSet>
      <dgm:spPr/>
    </dgm:pt>
    <dgm:pt modelId="{2EC96533-19D3-444E-8B43-EBD89C1D8ACD}" type="pres">
      <dgm:prSet presAssocID="{B73B2B89-0F2C-864B-83A4-BB3527DE9211}" presName="parTxOnly" presStyleLbl="node1" presStyleIdx="0" presStyleCnt="4" custScaleX="138879" custLinFactNeighborX="225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2A2D3-E5D3-D34E-B3F0-E61F54BF4BAD}" type="pres">
      <dgm:prSet presAssocID="{967DFD0E-879D-E54D-AE64-E27A4E0C3373}" presName="parTxOnlySpace" presStyleCnt="0"/>
      <dgm:spPr/>
    </dgm:pt>
    <dgm:pt modelId="{85BBB925-7FE7-144A-8369-52AD604637DB}" type="pres">
      <dgm:prSet presAssocID="{61AC433E-2515-3546-BE0D-152D632555EA}" presName="parTxOnly" presStyleLbl="node1" presStyleIdx="1" presStyleCnt="4" custScaleX="1121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6DA30-2396-EE4B-9584-38CE2F1356FB}" type="pres">
      <dgm:prSet presAssocID="{E4048D2D-34A3-CF4B-9019-619BCE339BA4}" presName="parTxOnlySpace" presStyleCnt="0"/>
      <dgm:spPr/>
    </dgm:pt>
    <dgm:pt modelId="{0F409A3D-8135-6B45-ADB6-560AD1E0DF95}" type="pres">
      <dgm:prSet presAssocID="{4E79AFA1-51DA-5249-8FA1-F600F842DFC8}" presName="parTxOnly" presStyleLbl="node1" presStyleIdx="2" presStyleCnt="4" custScaleX="1237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E0A68-1B84-B244-A56F-684C6BC584E3}" type="pres">
      <dgm:prSet presAssocID="{4130596B-53BD-E94E-BDF7-7EAF9CD90A6A}" presName="parTxOnlySpace" presStyleCnt="0"/>
      <dgm:spPr/>
    </dgm:pt>
    <dgm:pt modelId="{C33CAB1B-E5D0-474E-ACC4-6163885498D2}" type="pres">
      <dgm:prSet presAssocID="{72EDB4E8-70E9-5644-BA93-55130944DCFB}" presName="parTxOnly" presStyleLbl="node1" presStyleIdx="3" presStyleCnt="4" custScaleX="816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85C86E-4987-7840-8DEF-9CC749015650}" type="presOf" srcId="{61AC433E-2515-3546-BE0D-152D632555EA}" destId="{85BBB925-7FE7-144A-8369-52AD604637DB}" srcOrd="0" destOrd="0" presId="urn:microsoft.com/office/officeart/2005/8/layout/chevron1"/>
    <dgm:cxn modelId="{3670C4B3-DA1A-CC4A-9CAA-D601442A487F}" type="presOf" srcId="{72EDB4E8-70E9-5644-BA93-55130944DCFB}" destId="{C33CAB1B-E5D0-474E-ACC4-6163885498D2}" srcOrd="0" destOrd="0" presId="urn:microsoft.com/office/officeart/2005/8/layout/chevron1"/>
    <dgm:cxn modelId="{BD636C5B-DEDE-A54C-BFBF-99B5918D8B42}" srcId="{004E1162-6389-3945-9285-B7F9C6BA4241}" destId="{B73B2B89-0F2C-864B-83A4-BB3527DE9211}" srcOrd="0" destOrd="0" parTransId="{500C30A3-DB04-9A43-9D48-941B1D8BCC20}" sibTransId="{967DFD0E-879D-E54D-AE64-E27A4E0C3373}"/>
    <dgm:cxn modelId="{A13A25DD-EF23-A64B-BBC2-E3FDC0607D6D}" type="presOf" srcId="{B73B2B89-0F2C-864B-83A4-BB3527DE9211}" destId="{2EC96533-19D3-444E-8B43-EBD89C1D8ACD}" srcOrd="0" destOrd="0" presId="urn:microsoft.com/office/officeart/2005/8/layout/chevron1"/>
    <dgm:cxn modelId="{4CAAFF9C-F474-8641-8302-67DBFF0D3C94}" srcId="{004E1162-6389-3945-9285-B7F9C6BA4241}" destId="{4E79AFA1-51DA-5249-8FA1-F600F842DFC8}" srcOrd="2" destOrd="0" parTransId="{FAD87915-DB57-F54C-93DB-B582554355CA}" sibTransId="{4130596B-53BD-E94E-BDF7-7EAF9CD90A6A}"/>
    <dgm:cxn modelId="{D9CA8E3F-B5C4-464A-8E2A-D575DAE9713E}" srcId="{004E1162-6389-3945-9285-B7F9C6BA4241}" destId="{61AC433E-2515-3546-BE0D-152D632555EA}" srcOrd="1" destOrd="0" parTransId="{1C04EE79-DB93-164B-9C7D-39404C65C242}" sibTransId="{E4048D2D-34A3-CF4B-9019-619BCE339BA4}"/>
    <dgm:cxn modelId="{16A92DD8-995C-C146-B3A4-0643052DF468}" srcId="{004E1162-6389-3945-9285-B7F9C6BA4241}" destId="{72EDB4E8-70E9-5644-BA93-55130944DCFB}" srcOrd="3" destOrd="0" parTransId="{CA55F61F-8BCC-A24F-8632-107B2E9653E3}" sibTransId="{7D97B29C-0E13-1345-A83E-B04945A387FB}"/>
    <dgm:cxn modelId="{DDD7E74C-366F-7E4B-BA6C-D18664EB4236}" type="presOf" srcId="{004E1162-6389-3945-9285-B7F9C6BA4241}" destId="{2E293BF0-78CE-B84D-8511-9FBD42402D13}" srcOrd="0" destOrd="0" presId="urn:microsoft.com/office/officeart/2005/8/layout/chevron1"/>
    <dgm:cxn modelId="{9DCBA091-45FF-5B45-BF24-B703D3ECB9B8}" type="presOf" srcId="{4E79AFA1-51DA-5249-8FA1-F600F842DFC8}" destId="{0F409A3D-8135-6B45-ADB6-560AD1E0DF95}" srcOrd="0" destOrd="0" presId="urn:microsoft.com/office/officeart/2005/8/layout/chevron1"/>
    <dgm:cxn modelId="{B053B165-760E-C645-A025-2D7E3DCDA25E}" type="presParOf" srcId="{2E293BF0-78CE-B84D-8511-9FBD42402D13}" destId="{2EC96533-19D3-444E-8B43-EBD89C1D8ACD}" srcOrd="0" destOrd="0" presId="urn:microsoft.com/office/officeart/2005/8/layout/chevron1"/>
    <dgm:cxn modelId="{A0294065-4065-C041-9A17-FF15FDBD5A9D}" type="presParOf" srcId="{2E293BF0-78CE-B84D-8511-9FBD42402D13}" destId="{D112A2D3-E5D3-D34E-B3F0-E61F54BF4BAD}" srcOrd="1" destOrd="0" presId="urn:microsoft.com/office/officeart/2005/8/layout/chevron1"/>
    <dgm:cxn modelId="{42B21614-E99C-F449-B1F0-EF532FACFCB5}" type="presParOf" srcId="{2E293BF0-78CE-B84D-8511-9FBD42402D13}" destId="{85BBB925-7FE7-144A-8369-52AD604637DB}" srcOrd="2" destOrd="0" presId="urn:microsoft.com/office/officeart/2005/8/layout/chevron1"/>
    <dgm:cxn modelId="{731AE324-E59B-A543-87FE-05B0D4F544A2}" type="presParOf" srcId="{2E293BF0-78CE-B84D-8511-9FBD42402D13}" destId="{D1B6DA30-2396-EE4B-9584-38CE2F1356FB}" srcOrd="3" destOrd="0" presId="urn:microsoft.com/office/officeart/2005/8/layout/chevron1"/>
    <dgm:cxn modelId="{05FC3A8F-7F29-884B-AFAE-6E1FEAC67750}" type="presParOf" srcId="{2E293BF0-78CE-B84D-8511-9FBD42402D13}" destId="{0F409A3D-8135-6B45-ADB6-560AD1E0DF95}" srcOrd="4" destOrd="0" presId="urn:microsoft.com/office/officeart/2005/8/layout/chevron1"/>
    <dgm:cxn modelId="{94DF4131-ED4B-204F-ABDC-CA2BAA2B96F0}" type="presParOf" srcId="{2E293BF0-78CE-B84D-8511-9FBD42402D13}" destId="{0B2E0A68-1B84-B244-A56F-684C6BC584E3}" srcOrd="5" destOrd="0" presId="urn:microsoft.com/office/officeart/2005/8/layout/chevron1"/>
    <dgm:cxn modelId="{240AF9C4-E06C-384A-B250-B7AFCA007786}" type="presParOf" srcId="{2E293BF0-78CE-B84D-8511-9FBD42402D13}" destId="{C33CAB1B-E5D0-474E-ACC4-6163885498D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B0B94-8926-F049-B9BE-2C11AE56AF1B}">
      <dsp:nvSpPr>
        <dsp:cNvPr id="0" name=""/>
        <dsp:cNvSpPr/>
      </dsp:nvSpPr>
      <dsp:spPr>
        <a:xfrm>
          <a:off x="0" y="0"/>
          <a:ext cx="7512496" cy="24302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6EEFF-0DDF-DB4B-9F67-879D69DE7C54}">
      <dsp:nvSpPr>
        <dsp:cNvPr id="0" name=""/>
        <dsp:cNvSpPr/>
      </dsp:nvSpPr>
      <dsp:spPr>
        <a:xfrm>
          <a:off x="228822" y="225027"/>
          <a:ext cx="2204640" cy="1782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709448-7ABC-B442-87FE-1FA19AA0E810}">
      <dsp:nvSpPr>
        <dsp:cNvPr id="0" name=""/>
        <dsp:cNvSpPr/>
      </dsp:nvSpPr>
      <dsp:spPr>
        <a:xfrm rot="10800000">
          <a:off x="228822" y="2133244"/>
          <a:ext cx="2204640" cy="3366364"/>
        </a:xfrm>
        <a:prstGeom prst="round2SameRect">
          <a:avLst>
            <a:gd name="adj1" fmla="val 10500"/>
            <a:gd name="adj2" fmla="val 0"/>
          </a:avLst>
        </a:prstGeom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Bologna University Authority – St. </a:t>
          </a:r>
          <a:r>
            <a:rPr lang="en-GB" sz="1400" kern="1200" dirty="0" err="1" smtClean="0"/>
            <a:t>Orsola</a:t>
          </a:r>
          <a:r>
            <a:rPr lang="en-GB" sz="1400" kern="1200" dirty="0" smtClean="0"/>
            <a:t>-Malpighi Polyclinic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bg1"/>
              </a:solidFill>
            </a:rPr>
            <a:t>Erasmus University Medical Centre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Nottingham University Hospitals NHS Trust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err="1" smtClean="0"/>
            <a:t>Sucha</a:t>
          </a:r>
          <a:r>
            <a:rPr lang="en-GB" sz="1400" kern="1200" dirty="0" smtClean="0"/>
            <a:t> </a:t>
          </a:r>
          <a:r>
            <a:rPr lang="en-GB" sz="1400" kern="1200" dirty="0" err="1" smtClean="0"/>
            <a:t>Beskidzka</a:t>
          </a:r>
          <a:r>
            <a:rPr lang="en-GB" sz="1400" kern="1200" dirty="0" smtClean="0"/>
            <a:t> Hospital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err="1" smtClean="0"/>
            <a:t>Semmelweis</a:t>
          </a:r>
          <a:r>
            <a:rPr lang="en-GB" sz="1400" kern="1200" dirty="0" smtClean="0"/>
            <a:t> University Health Services Management Training Centre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The Rotherham NHS Foundation Trust</a:t>
          </a:r>
          <a:endParaRPr lang="en-GB" sz="1400" kern="1200" dirty="0"/>
        </a:p>
      </dsp:txBody>
      <dsp:txXfrm rot="10800000">
        <a:off x="296622" y="2133244"/>
        <a:ext cx="2069040" cy="3298564"/>
      </dsp:txXfrm>
    </dsp:sp>
    <dsp:sp modelId="{D3D803D8-51AE-6E45-A560-120A2A1D66C2}">
      <dsp:nvSpPr>
        <dsp:cNvPr id="0" name=""/>
        <dsp:cNvSpPr/>
      </dsp:nvSpPr>
      <dsp:spPr>
        <a:xfrm>
          <a:off x="2653927" y="418544"/>
          <a:ext cx="2204640" cy="1782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CCEB6B-50E5-494B-BBC1-F479C23D5263}">
      <dsp:nvSpPr>
        <dsp:cNvPr id="0" name=""/>
        <dsp:cNvSpPr/>
      </dsp:nvSpPr>
      <dsp:spPr>
        <a:xfrm rot="10800000">
          <a:off x="2653927" y="2713795"/>
          <a:ext cx="2204640" cy="2592296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Department for Business, Innovation and Skills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Optimat Ltd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JERA Consulting Ltd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Department of Health England</a:t>
          </a:r>
          <a:endParaRPr lang="en-GB" kern="1200" dirty="0"/>
        </a:p>
      </dsp:txBody>
      <dsp:txXfrm rot="10800000">
        <a:off x="2721727" y="2713795"/>
        <a:ext cx="2069040" cy="2524496"/>
      </dsp:txXfrm>
    </dsp:sp>
    <dsp:sp modelId="{B0E10DBE-A636-C042-A9AA-772BBBDEE0FB}">
      <dsp:nvSpPr>
        <dsp:cNvPr id="0" name=""/>
        <dsp:cNvSpPr/>
      </dsp:nvSpPr>
      <dsp:spPr>
        <a:xfrm>
          <a:off x="5079032" y="360048"/>
          <a:ext cx="2204640" cy="1782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A5495A-90ED-404B-8B62-570E5D9844EF}">
      <dsp:nvSpPr>
        <dsp:cNvPr id="0" name=""/>
        <dsp:cNvSpPr/>
      </dsp:nvSpPr>
      <dsp:spPr>
        <a:xfrm rot="10800000">
          <a:off x="5079032" y="3321369"/>
          <a:ext cx="2204640" cy="1782198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European Health Property Network</a:t>
          </a:r>
        </a:p>
        <a:p>
          <a:pPr lvl="0" algn="l" defTabSz="800100"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Heath Care Without Harm Europe</a:t>
          </a:r>
        </a:p>
        <a:p>
          <a:pPr marL="0" indent="0" algn="l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 dirty="0" smtClean="0"/>
        </a:p>
        <a:p>
          <a:pPr marL="0" indent="0" algn="l" defTabSz="800100">
            <a:spcBef>
              <a:spcPct val="0"/>
            </a:spcBef>
            <a:spcAft>
              <a:spcPct val="35000"/>
            </a:spcAft>
            <a:buNone/>
          </a:pPr>
          <a:endParaRPr lang="en-GB" sz="1050" kern="1200" dirty="0" smtClean="0"/>
        </a:p>
        <a:p>
          <a:pPr algn="ctr" defTabSz="800100">
            <a:spcBef>
              <a:spcPct val="0"/>
            </a:spcBef>
            <a:spcAft>
              <a:spcPct val="35000"/>
            </a:spcAft>
          </a:pPr>
          <a:endParaRPr lang="en-GB" kern="1200" dirty="0"/>
        </a:p>
      </dsp:txBody>
      <dsp:txXfrm rot="10800000">
        <a:off x="5133841" y="3321369"/>
        <a:ext cx="2095022" cy="1727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96533-19D3-444E-8B43-EBD89C1D8ACD}">
      <dsp:nvSpPr>
        <dsp:cNvPr id="0" name=""/>
        <dsp:cNvSpPr/>
      </dsp:nvSpPr>
      <dsp:spPr>
        <a:xfrm>
          <a:off x="48399" y="1050161"/>
          <a:ext cx="2835006" cy="816539"/>
        </a:xfrm>
        <a:prstGeom prst="chevron">
          <a:avLst/>
        </a:prstGeom>
        <a:solidFill>
          <a:srgbClr val="232C6E">
            <a:alpha val="8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Fund supply side research</a:t>
          </a:r>
          <a:endParaRPr lang="en-US" sz="2100" kern="1200" dirty="0"/>
        </a:p>
      </dsp:txBody>
      <dsp:txXfrm>
        <a:off x="456669" y="1050161"/>
        <a:ext cx="2018467" cy="816539"/>
      </dsp:txXfrm>
    </dsp:sp>
    <dsp:sp modelId="{85BBB925-7FE7-144A-8369-52AD604637DB}">
      <dsp:nvSpPr>
        <dsp:cNvPr id="0" name=""/>
        <dsp:cNvSpPr/>
      </dsp:nvSpPr>
      <dsp:spPr>
        <a:xfrm>
          <a:off x="2633184" y="1050161"/>
          <a:ext cx="2288618" cy="816540"/>
        </a:xfrm>
        <a:prstGeom prst="chevron">
          <a:avLst/>
        </a:prstGeom>
        <a:solidFill>
          <a:srgbClr val="232C6E">
            <a:alpha val="8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Stimulate supply side </a:t>
          </a:r>
          <a:endParaRPr lang="en-US" sz="2000" kern="1200" dirty="0"/>
        </a:p>
      </dsp:txBody>
      <dsp:txXfrm>
        <a:off x="3041454" y="1050161"/>
        <a:ext cx="1472078" cy="816540"/>
      </dsp:txXfrm>
    </dsp:sp>
    <dsp:sp modelId="{0F409A3D-8135-6B45-ADB6-560AD1E0DF95}">
      <dsp:nvSpPr>
        <dsp:cNvPr id="0" name=""/>
        <dsp:cNvSpPr/>
      </dsp:nvSpPr>
      <dsp:spPr>
        <a:xfrm>
          <a:off x="4717668" y="1050161"/>
          <a:ext cx="2526864" cy="816539"/>
        </a:xfrm>
        <a:prstGeom prst="chevron">
          <a:avLst/>
        </a:prstGeom>
        <a:solidFill>
          <a:srgbClr val="232C6E">
            <a:alpha val="8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Trails and Demonstrations</a:t>
          </a:r>
          <a:endParaRPr lang="en-US" sz="1800" kern="1200" dirty="0"/>
        </a:p>
      </dsp:txBody>
      <dsp:txXfrm>
        <a:off x="5125938" y="1050161"/>
        <a:ext cx="1710325" cy="816539"/>
      </dsp:txXfrm>
    </dsp:sp>
    <dsp:sp modelId="{C33CAB1B-E5D0-474E-ACC4-6163885498D2}">
      <dsp:nvSpPr>
        <dsp:cNvPr id="0" name=""/>
        <dsp:cNvSpPr/>
      </dsp:nvSpPr>
      <dsp:spPr>
        <a:xfrm>
          <a:off x="7040398" y="1050161"/>
          <a:ext cx="1667048" cy="816540"/>
        </a:xfrm>
        <a:prstGeom prst="chevron">
          <a:avLst/>
        </a:prstGeom>
        <a:solidFill>
          <a:srgbClr val="232C6E">
            <a:alpha val="8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Early adopt</a:t>
          </a:r>
          <a:endParaRPr lang="en-US" sz="2000" kern="1200" dirty="0"/>
        </a:p>
      </dsp:txBody>
      <dsp:txXfrm>
        <a:off x="7448668" y="1050161"/>
        <a:ext cx="850508" cy="816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C82B3-C5EE-C440-9252-91B445578151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3176E-3FDD-DC4D-A232-E893BCE37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12 project partners</a:t>
            </a:r>
            <a:r>
              <a:rPr lang="en-GB" baseline="0" dirty="0" smtClean="0"/>
              <a:t> consisting of hospitals, enablers - government departments, innovation procurement experts, networks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approach we took was based on the FCP approach – </a:t>
            </a:r>
            <a:r>
              <a:rPr lang="en-GB" dirty="0" err="1" smtClean="0"/>
              <a:t>breals</a:t>
            </a:r>
            <a:r>
              <a:rPr lang="en-GB" dirty="0" smtClean="0"/>
              <a:t> the process down into stages and helps to manage the perceived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risjk</a:t>
            </a:r>
            <a:r>
              <a:rPr lang="en-GB" baseline="0" dirty="0" smtClean="0"/>
              <a:t> on the part of the supplier and the customer</a:t>
            </a:r>
            <a:endParaRPr lang="en-GB" dirty="0" smtClean="0"/>
          </a:p>
          <a:p>
            <a:r>
              <a:rPr lang="en-GB" dirty="0" smtClean="0"/>
              <a:t>The</a:t>
            </a:r>
            <a:r>
              <a:rPr lang="en-GB" baseline="0" dirty="0" smtClean="0"/>
              <a:t> importance of identifying a clear, credible and accurate demand and a receptive environment for new ideas meant that engaging stakeholders has been a crucial under pinning for the pilot projects</a:t>
            </a:r>
          </a:p>
          <a:p>
            <a:r>
              <a:rPr lang="en-GB" baseline="0" dirty="0" smtClean="0"/>
              <a:t>Defining needs in terms of outcomes rather than goods enables suppliers room to be creative and </a:t>
            </a:r>
            <a:r>
              <a:rPr lang="en-GB" baseline="0" dirty="0" err="1" smtClean="0"/>
              <a:t>distimguish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teir</a:t>
            </a:r>
            <a:r>
              <a:rPr lang="en-GB" baseline="0" dirty="0" smtClean="0"/>
              <a:t> offering on factors other than price</a:t>
            </a:r>
          </a:p>
          <a:p>
            <a:r>
              <a:rPr lang="en-GB" baseline="0" dirty="0" smtClean="0"/>
              <a:t>Wherever possible, engaging and enrolling a wider market to encourage suppliers and facilitate roll out of new ideas</a:t>
            </a:r>
          </a:p>
          <a:p>
            <a:r>
              <a:rPr lang="en-GB" baseline="0" dirty="0" smtClean="0"/>
              <a:t>Pre-</a:t>
            </a:r>
            <a:r>
              <a:rPr lang="en-GB" baseline="0" dirty="0" err="1" smtClean="0"/>
              <a:t>procurment</a:t>
            </a:r>
            <a:r>
              <a:rPr lang="en-GB" baseline="0" dirty="0" smtClean="0"/>
              <a:t> market engagement is another key feature we see as important – giving early warning to suppliers and enabling customers to get feedback on their outcome specifications before committing to the </a:t>
            </a:r>
            <a:r>
              <a:rPr lang="en-GB" baseline="0" dirty="0" err="1" smtClean="0"/>
              <a:t>procurment</a:t>
            </a:r>
            <a:r>
              <a:rPr lang="en-GB" baseline="0" dirty="0" smtClean="0"/>
              <a:t> process, also helps to </a:t>
            </a:r>
            <a:r>
              <a:rPr lang="en-GB" baseline="0" dirty="0" err="1" smtClean="0"/>
              <a:t>dnefy</a:t>
            </a:r>
            <a:r>
              <a:rPr lang="en-GB" baseline="0" dirty="0" smtClean="0"/>
              <a:t> barriers</a:t>
            </a:r>
          </a:p>
          <a:p>
            <a:r>
              <a:rPr lang="en-GB" baseline="0" dirty="0" smtClean="0"/>
              <a:t>Finally – creating a </a:t>
            </a:r>
            <a:r>
              <a:rPr lang="en-GB" baseline="0" dirty="0" err="1" smtClean="0"/>
              <a:t>procurment</a:t>
            </a:r>
            <a:r>
              <a:rPr lang="en-GB" baseline="0" dirty="0" smtClean="0"/>
              <a:t> process that provides a level playing field for innovative solutions, new suppliers, SMEs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7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12 project partners</a:t>
            </a:r>
            <a:r>
              <a:rPr lang="en-GB" baseline="0" dirty="0" smtClean="0"/>
              <a:t> consisting of hospitals, innovation agencies and innovation procurement experts.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96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12 project partners</a:t>
            </a:r>
            <a:r>
              <a:rPr lang="en-GB" baseline="0" dirty="0" smtClean="0"/>
              <a:t> consisting of hospitals, innovation agencies and innovation procurement experts.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01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12 project partners</a:t>
            </a:r>
            <a:r>
              <a:rPr lang="en-GB" baseline="0" dirty="0" smtClean="0"/>
              <a:t> consisting of hospitals, innovation agencies and innovation procurement experts.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3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176E-3FDD-DC4D-A232-E893BCE379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78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12 project partners</a:t>
            </a:r>
            <a:r>
              <a:rPr lang="en-GB" baseline="0" dirty="0" smtClean="0"/>
              <a:t> consisting of hospitals, innovation agencies and innovation procurement experts.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EB9CD-7AA9-497A-B8E6-27C4B7F895F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40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176E-3FDD-DC4D-A232-E893BCE379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0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5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4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6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9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7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5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1" descr="http://ec.europa.eu/cip/images/cip-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45213"/>
            <a:ext cx="13684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6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46AAEB-DD7A-5F4F-BAAE-943746985997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85A577-BFAA-7941-B186-B328728F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79910"/>
            <a:ext cx="8229600" cy="90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16463"/>
            <a:ext cx="8229600" cy="3084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6" descr="EC 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62" y="6000723"/>
            <a:ext cx="847715" cy="5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2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jpe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quip.eu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190" y="1561936"/>
            <a:ext cx="809664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Innovation procurement in action in the Healthcare Sector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Gaynor Whyles </a:t>
            </a:r>
            <a:endParaRPr lang="en-US" sz="2400" dirty="0"/>
          </a:p>
          <a:p>
            <a:pPr algn="ctr"/>
            <a:r>
              <a:rPr lang="en-US" sz="2400" dirty="0" smtClean="0"/>
              <a:t>EcoQUIP Coordination Team</a:t>
            </a:r>
          </a:p>
          <a:p>
            <a:pPr algn="ctr"/>
            <a:r>
              <a:rPr lang="en-US" sz="2400" dirty="0" smtClean="0"/>
              <a:t>JERA Consulting</a:t>
            </a:r>
          </a:p>
          <a:p>
            <a:pPr algn="ctr"/>
            <a:endParaRPr lang="en-US" sz="2400" dirty="0"/>
          </a:p>
          <a:p>
            <a:pPr algn="ctr"/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gaynor.whyles@jeraconsulting.com</a:t>
            </a:r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n-US" sz="2400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27" y="315144"/>
            <a:ext cx="6170968" cy="1246792"/>
          </a:xfrm>
          <a:prstGeom prst="rect">
            <a:avLst/>
          </a:prstGeom>
        </p:spPr>
      </p:pic>
      <p:pic>
        <p:nvPicPr>
          <p:cNvPr id="4" name="Picture 11" descr="http://ec.europa.eu/cip/images/cip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" y="5824902"/>
            <a:ext cx="1724363" cy="89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6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2269" y="1147482"/>
            <a:ext cx="8630366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Developing new products incurs 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technical risk </a:t>
            </a:r>
            <a:r>
              <a:rPr lang="en-GB" sz="2600" dirty="0"/>
              <a:t>and requires 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investments </a:t>
            </a:r>
            <a:r>
              <a:rPr lang="en-GB" sz="2600" dirty="0"/>
              <a:t>of time and money</a:t>
            </a:r>
          </a:p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endParaRPr lang="en-GB" sz="2600" dirty="0"/>
          </a:p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Rational suppliers innovate and develop new products only if they 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have to, </a:t>
            </a:r>
            <a:r>
              <a:rPr lang="en-GB" sz="2600" dirty="0"/>
              <a:t>e.g. </a:t>
            </a: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to protect margins</a:t>
            </a: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to win business </a:t>
            </a: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to retain business</a:t>
            </a:r>
          </a:p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endParaRPr lang="en-GB" sz="2600" dirty="0"/>
          </a:p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Technical and resource risks are under the control of the supplier and can be managed </a:t>
            </a:r>
          </a:p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endParaRPr lang="en-GB" sz="2600" dirty="0"/>
          </a:p>
          <a:p>
            <a:pPr marL="257175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The risk that the supplier cannot control is:</a:t>
            </a: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Having developed the product will someone 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buy </a:t>
            </a:r>
            <a:r>
              <a:rPr lang="en-GB" sz="2600" dirty="0"/>
              <a:t>it? </a:t>
            </a: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GB" sz="2600" dirty="0"/>
              <a:t>Is there a 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genuine and credible demand</a:t>
            </a:r>
            <a:r>
              <a:rPr lang="en-GB" sz="2600" b="1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GB" sz="2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endParaRPr lang="en-GB" sz="2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600075" lvl="1" indent="-257175">
              <a:lnSpc>
                <a:spcPct val="90000"/>
              </a:lnSpc>
              <a:buClr>
                <a:schemeClr val="tx1"/>
              </a:buClr>
              <a:buFont typeface="Arial"/>
              <a:buChar char="•"/>
              <a:defRPr/>
            </a:pPr>
            <a:endParaRPr lang="en-GB" sz="2600" dirty="0">
              <a:solidFill>
                <a:srgbClr val="FF9B0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54755"/>
            <a:ext cx="860003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1" indent="-257175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400" i="1" dirty="0"/>
          </a:p>
          <a:p>
            <a:pPr marL="257175" indent="-257175">
              <a:lnSpc>
                <a:spcPct val="80000"/>
              </a:lnSpc>
              <a:buClr>
                <a:schemeClr val="accent2"/>
              </a:buClr>
              <a:buFont typeface="Arial"/>
              <a:buChar char="•"/>
              <a:defRPr/>
            </a:pPr>
            <a:endParaRPr lang="en-GB" sz="2400" dirty="0"/>
          </a:p>
          <a:p>
            <a:pPr marL="600075" lvl="1" indent="-257175">
              <a:buClr>
                <a:schemeClr val="accent2"/>
              </a:buClr>
              <a:buFont typeface="Arial"/>
              <a:buChar char="•"/>
              <a:defRPr/>
            </a:pPr>
            <a:endParaRPr lang="en-GB" sz="24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4246" y="320613"/>
            <a:ext cx="6471459" cy="309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suppliers view of innovation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6093" y="2679713"/>
            <a:ext cx="4428659" cy="2086725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GB" sz="3600" b="1" i="1">
                <a:solidFill>
                  <a:schemeClr val="accent4">
                    <a:lumMod val="75000"/>
                  </a:schemeClr>
                </a:solidFill>
              </a:rPr>
              <a:t>How can we encourage and enable suppliers to innovate?</a:t>
            </a:r>
            <a:endParaRPr lang="en-GB" sz="36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4" name="Picture 3" descr="../../../Desktop/Screen%20Shot%202016-08-25%20at%2013.48.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5" y="1349115"/>
            <a:ext cx="7779895" cy="41972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75665" y="6104080"/>
            <a:ext cx="5801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Whyles, van </a:t>
            </a:r>
            <a:r>
              <a:rPr lang="en-US" sz="2000" dirty="0" err="1" smtClean="0"/>
              <a:t>Meerveld</a:t>
            </a:r>
            <a:r>
              <a:rPr lang="en-US" sz="2000" dirty="0" smtClean="0"/>
              <a:t> and </a:t>
            </a:r>
            <a:r>
              <a:rPr lang="en-US" sz="2000" dirty="0" err="1" smtClean="0"/>
              <a:t>Nauta</a:t>
            </a:r>
            <a:r>
              <a:rPr lang="en-US" sz="2000" dirty="0" smtClean="0"/>
              <a:t>, 2014,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81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95" y="320613"/>
            <a:ext cx="6153462" cy="713267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</a:rPr>
              <a:t>What do we mean by innovation?</a:t>
            </a:r>
            <a:r>
              <a:rPr lang="en-GB" dirty="0">
                <a:solidFill>
                  <a:srgbClr val="4F8E97"/>
                </a:solidFill>
              </a:rPr>
              <a:t/>
            </a:r>
            <a:br>
              <a:rPr lang="en-GB" dirty="0">
                <a:solidFill>
                  <a:srgbClr val="4F8E97"/>
                </a:solidFill>
              </a:rPr>
            </a:b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6" name="Picture 5" descr="Screen Shot 2015-06-29 at 13.05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" y="2357539"/>
            <a:ext cx="4967893" cy="1038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383" y="1922980"/>
            <a:ext cx="5083403" cy="1708160"/>
          </a:xfrm>
          <a:prstGeom prst="rect">
            <a:avLst/>
          </a:prstGeom>
          <a:noFill/>
          <a:ln w="793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1">
              <a:buClr>
                <a:schemeClr val="accent2"/>
              </a:buClr>
              <a:defRPr/>
            </a:pPr>
            <a:endParaRPr lang="en-GB" sz="1500" dirty="0"/>
          </a:p>
          <a:p>
            <a:pPr lvl="1">
              <a:buClr>
                <a:schemeClr val="accent2"/>
              </a:buClr>
              <a:defRPr/>
            </a:pPr>
            <a:endParaRPr lang="en-GB" sz="1500" dirty="0"/>
          </a:p>
          <a:p>
            <a:pPr lvl="1">
              <a:buClr>
                <a:schemeClr val="accent2"/>
              </a:buClr>
              <a:defRPr/>
            </a:pPr>
            <a:endParaRPr lang="en-GB" sz="1500" dirty="0"/>
          </a:p>
          <a:p>
            <a:pPr lvl="1">
              <a:buClr>
                <a:schemeClr val="accent2"/>
              </a:buClr>
              <a:defRPr/>
            </a:pPr>
            <a:endParaRPr lang="en-GB" sz="1500" dirty="0"/>
          </a:p>
          <a:p>
            <a:pPr lvl="1">
              <a:buClr>
                <a:schemeClr val="accent2"/>
              </a:buClr>
              <a:defRPr/>
            </a:pPr>
            <a:endParaRPr lang="en-GB" sz="1500" dirty="0"/>
          </a:p>
          <a:p>
            <a:pPr lvl="1">
              <a:buClr>
                <a:schemeClr val="accent2"/>
              </a:buClr>
              <a:defRPr/>
            </a:pPr>
            <a:endParaRPr lang="en-GB" sz="1500" dirty="0"/>
          </a:p>
          <a:p>
            <a:pPr lvl="1">
              <a:buClr>
                <a:schemeClr val="accent2"/>
              </a:buClr>
              <a:defRPr/>
            </a:pPr>
            <a:endParaRPr lang="en-GB" sz="1500" dirty="0"/>
          </a:p>
        </p:txBody>
      </p:sp>
      <p:pic>
        <p:nvPicPr>
          <p:cNvPr id="8" name="Picture 7" descr="Screen Shot 2015-06-29 at 13.01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75" y="874552"/>
            <a:ext cx="4882665" cy="965272"/>
          </a:xfrm>
          <a:prstGeom prst="rect">
            <a:avLst/>
          </a:prstGeom>
        </p:spPr>
      </p:pic>
      <p:pic>
        <p:nvPicPr>
          <p:cNvPr id="9" name="Picture 8" descr="Screen Shot 2015-06-29 at 13.06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58" y="2925668"/>
            <a:ext cx="3430382" cy="1140647"/>
          </a:xfrm>
          <a:prstGeom prst="rect">
            <a:avLst/>
          </a:prstGeom>
        </p:spPr>
      </p:pic>
      <p:pic>
        <p:nvPicPr>
          <p:cNvPr id="10" name="Picture 9" descr="Screen Shot 2015-06-29 at 13.08.4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57" y="4121739"/>
            <a:ext cx="2623466" cy="47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9621" y="1957122"/>
            <a:ext cx="35027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“Innovation can be viewed as the application of better solutions that meet new requirements, in articulated needs, or existing market needs”.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06968" y="4701115"/>
            <a:ext cx="5195980" cy="1815882"/>
          </a:xfrm>
          <a:prstGeom prst="rect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>
              <a:lnSpc>
                <a:spcPct val="80000"/>
              </a:lnSpc>
              <a:buClr>
                <a:schemeClr val="accent2"/>
              </a:buClr>
              <a:buFont typeface="Arial"/>
              <a:buChar char="•"/>
              <a:defRPr/>
            </a:pPr>
            <a:r>
              <a:rPr lang="en-GB" sz="2000" dirty="0"/>
              <a:t>A key success factor for innovation is an accurate understanding of the </a:t>
            </a: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unmet need </a:t>
            </a:r>
            <a:r>
              <a:rPr lang="en-GB" sz="2000" dirty="0"/>
              <a:t>it is targeting </a:t>
            </a:r>
          </a:p>
          <a:p>
            <a:pPr marL="257175" indent="-257175">
              <a:lnSpc>
                <a:spcPct val="80000"/>
              </a:lnSpc>
              <a:buClr>
                <a:schemeClr val="accent2"/>
              </a:buClr>
              <a:buFont typeface="Arial"/>
              <a:buChar char="•"/>
              <a:defRPr/>
            </a:pPr>
            <a:endParaRPr lang="en-GB" sz="2000" dirty="0"/>
          </a:p>
          <a:p>
            <a:pPr marL="257175" indent="-257175">
              <a:lnSpc>
                <a:spcPct val="80000"/>
              </a:lnSpc>
              <a:buClr>
                <a:schemeClr val="accent2"/>
              </a:buClr>
              <a:buFont typeface="Arial"/>
              <a:buChar char="•"/>
              <a:defRPr/>
            </a:pPr>
            <a:r>
              <a:rPr lang="en-GB" sz="2000" dirty="0"/>
              <a:t>Successful innovation </a:t>
            </a:r>
            <a:r>
              <a:rPr lang="en-GB" sz="2000" dirty="0" smtClean="0"/>
              <a:t>procurement requires that customers accurately define their unmet needs and requirements </a:t>
            </a:r>
            <a:endParaRPr lang="en-GB" sz="2000" dirty="0"/>
          </a:p>
        </p:txBody>
      </p:sp>
      <p:pic>
        <p:nvPicPr>
          <p:cNvPr id="13" name="Picture 12" descr="images innovation arro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0" y="4014270"/>
            <a:ext cx="1782198" cy="1242138"/>
          </a:xfrm>
          <a:prstGeom prst="rect">
            <a:avLst/>
          </a:prstGeom>
        </p:spPr>
      </p:pic>
      <p:pic>
        <p:nvPicPr>
          <p:cNvPr id="14" name="Picture 13" descr="images innovation arrow u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5" y="5494545"/>
            <a:ext cx="1852103" cy="12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Innovation Procurement?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806"/>
            <a:ext cx="5575591" cy="2069991"/>
          </a:xfrm>
        </p:spPr>
        <p:txBody>
          <a:bodyPr>
            <a:normAutofit/>
          </a:bodyPr>
          <a:lstStyle/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i="1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  <a:p>
            <a:pPr algn="l"/>
            <a:endParaRPr lang="en-US" dirty="0"/>
          </a:p>
          <a:p>
            <a:pPr marL="0" indent="0" algn="l">
              <a:buNone/>
            </a:pPr>
            <a:endParaRPr lang="en-US" dirty="0" smtClean="0">
              <a:solidFill>
                <a:srgbClr val="604A7B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7" name="Picture 6" descr="Screen Shot 2016-05-11 at 22.57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63" y="2550695"/>
            <a:ext cx="5208332" cy="4217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5199" y="987905"/>
            <a:ext cx="8134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9B02"/>
              </a:buClr>
              <a:buFont typeface="Arial"/>
              <a:buChar char="•"/>
              <a:defRPr/>
            </a:pPr>
            <a:r>
              <a:rPr lang="en-US" sz="2400" dirty="0"/>
              <a:t>Customers tend to buy what is available, rather than asking for what they </a:t>
            </a:r>
            <a:r>
              <a:rPr lang="en-US" sz="2400" dirty="0" smtClean="0"/>
              <a:t>need</a:t>
            </a:r>
          </a:p>
          <a:p>
            <a:pPr marL="342900" indent="-342900">
              <a:buClr>
                <a:srgbClr val="FF9B02"/>
              </a:buClr>
              <a:buFont typeface="Arial"/>
              <a:buChar char="•"/>
              <a:defRPr/>
            </a:pPr>
            <a:r>
              <a:rPr lang="en-US" sz="2400" dirty="0" smtClean="0"/>
              <a:t>Suppliers </a:t>
            </a:r>
            <a:r>
              <a:rPr lang="en-US" sz="2400" dirty="0"/>
              <a:t>respond to customer </a:t>
            </a:r>
            <a:r>
              <a:rPr lang="en-US" sz="2400" dirty="0" smtClean="0"/>
              <a:t>and market demand</a:t>
            </a:r>
            <a:r>
              <a:rPr lang="en-US" sz="2400" dirty="0"/>
              <a:t>. </a:t>
            </a:r>
          </a:p>
          <a:p>
            <a:pPr marL="342900" indent="-342900">
              <a:buClr>
                <a:srgbClr val="FF9B02"/>
              </a:buClr>
              <a:buFont typeface="Arial"/>
              <a:buChar char="•"/>
              <a:defRPr/>
            </a:pPr>
            <a:r>
              <a:rPr lang="en-US" sz="2400" dirty="0"/>
              <a:t>In the absence of a clear </a:t>
            </a:r>
            <a:r>
              <a:rPr lang="en-US" sz="2400" dirty="0" smtClean="0"/>
              <a:t>demand </a:t>
            </a:r>
            <a:r>
              <a:rPr lang="en-US" sz="2400" dirty="0"/>
              <a:t>suppliers </a:t>
            </a:r>
            <a:r>
              <a:rPr lang="en-US" sz="2400" dirty="0" smtClean="0"/>
              <a:t>push ideas and products</a:t>
            </a:r>
          </a:p>
          <a:p>
            <a:pPr marL="342900" indent="-342900">
              <a:buClr>
                <a:srgbClr val="FF9B02"/>
              </a:buClr>
              <a:buFont typeface="Arial"/>
              <a:buChar char="•"/>
              <a:defRPr/>
            </a:pPr>
            <a:endParaRPr lang="en-US" sz="2400" b="1" dirty="0">
              <a:solidFill>
                <a:srgbClr val="232C6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965462"/>
            <a:ext cx="2960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9B02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It would be better for everyone if customers expressed their needs to suppliers</a:t>
            </a:r>
          </a:p>
        </p:txBody>
      </p:sp>
    </p:spTree>
    <p:extLst>
      <p:ext uri="{BB962C8B-B14F-4D97-AF65-F5344CB8AC3E}">
        <p14:creationId xmlns:p14="http://schemas.microsoft.com/office/powerpoint/2010/main" val="9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Buyer Supplier Paradox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806"/>
            <a:ext cx="4249711" cy="1650266"/>
          </a:xfrm>
        </p:spPr>
        <p:txBody>
          <a:bodyPr>
            <a:normAutofit/>
          </a:bodyPr>
          <a:lstStyle/>
          <a:p>
            <a:pPr marL="0" lvl="1" indent="0" algn="l">
              <a:buNone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Typical problem? 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Buyer –Suppler Paradox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  <a:p>
            <a:pPr algn="l"/>
            <a:endParaRPr lang="en-US" dirty="0"/>
          </a:p>
          <a:p>
            <a:pPr marL="0" indent="0" algn="l">
              <a:buNone/>
            </a:pPr>
            <a:endParaRPr lang="en-US" dirty="0" smtClean="0">
              <a:solidFill>
                <a:srgbClr val="604A7B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16117" y="2663074"/>
            <a:ext cx="3528392" cy="2448272"/>
          </a:xfrm>
          <a:prstGeom prst="wedgeRoundRectCallout">
            <a:avLst>
              <a:gd name="adj1" fmla="val -40497"/>
              <a:gd name="adj2" fmla="val 84526"/>
              <a:gd name="adj3" fmla="val 16667"/>
            </a:avLst>
          </a:prstGeom>
          <a:solidFill>
            <a:srgbClr val="4F8E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If there was a viable and affordable </a:t>
            </a:r>
            <a:r>
              <a:rPr lang="en-US" sz="2800" b="1" dirty="0" smtClean="0">
                <a:solidFill>
                  <a:srgbClr val="FFC000"/>
                </a:solidFill>
              </a:rPr>
              <a:t>solution</a:t>
            </a:r>
            <a:r>
              <a:rPr lang="en-US" sz="2800" dirty="0" smtClean="0"/>
              <a:t> to my problem we would buy it</a:t>
            </a:r>
            <a:endParaRPr lang="en-US" sz="28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5215254" y="1713936"/>
            <a:ext cx="3600400" cy="2448272"/>
          </a:xfrm>
          <a:prstGeom prst="wedgeRoundRectCallout">
            <a:avLst>
              <a:gd name="adj1" fmla="val 46026"/>
              <a:gd name="adj2" fmla="val 93763"/>
              <a:gd name="adj3" fmla="val 16667"/>
            </a:avLst>
          </a:prstGeom>
          <a:solidFill>
            <a:srgbClr val="4F8E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If there was a </a:t>
            </a:r>
            <a:r>
              <a:rPr lang="en-US" sz="2800" b="1" dirty="0" smtClean="0">
                <a:solidFill>
                  <a:srgbClr val="FFC000"/>
                </a:solidFill>
              </a:rPr>
              <a:t>demand</a:t>
            </a:r>
            <a:r>
              <a:rPr lang="en-US" sz="2800" dirty="0" smtClean="0"/>
              <a:t> we would invest to supply solutions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157105"/>
            <a:ext cx="461697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Innovation procurement creates the missing </a:t>
            </a:r>
            <a:r>
              <a:rPr lang="en-US" sz="2400" b="1" dirty="0" smtClean="0"/>
              <a:t>demand </a:t>
            </a:r>
            <a:r>
              <a:rPr lang="en-US" sz="2400" dirty="0" smtClean="0"/>
              <a:t>and brings new </a:t>
            </a:r>
            <a:r>
              <a:rPr lang="en-US" sz="2400" b="1" dirty="0" smtClean="0"/>
              <a:t>solutions </a:t>
            </a:r>
            <a:r>
              <a:rPr lang="en-US" sz="2400" dirty="0" smtClean="0"/>
              <a:t>and options to the customer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03883" y="5288340"/>
            <a:ext cx="744011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EcoQUIP Pilots customers accurately identified </a:t>
            </a:r>
            <a:r>
              <a:rPr lang="en-US" sz="2400" dirty="0"/>
              <a:t>their unmet needs and then </a:t>
            </a:r>
            <a:r>
              <a:rPr lang="en-US" sz="2400" dirty="0" smtClean="0"/>
              <a:t>communicated </a:t>
            </a:r>
            <a:r>
              <a:rPr lang="en-US" sz="2400" dirty="0"/>
              <a:t>them to the market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in a way that </a:t>
            </a:r>
            <a:r>
              <a:rPr lang="en-US" sz="2400" dirty="0"/>
              <a:t>stimulated suppliers to </a:t>
            </a:r>
            <a:r>
              <a:rPr lang="en-US" sz="2400" dirty="0" smtClean="0"/>
              <a:t>respond with new solutions.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703883" y="5105263"/>
            <a:ext cx="7440117" cy="18774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Arial" charset="0"/>
              </a:rPr>
              <a:t>“The key to success was to begin by asking for what was needed – not what we thought was available or affordable. The results have exceeded all </a:t>
            </a:r>
            <a:r>
              <a:rPr lang="en-US" sz="2400" dirty="0" smtClean="0">
                <a:solidFill>
                  <a:schemeClr val="bg1"/>
                </a:solidFill>
                <a:cs typeface="Arial" charset="0"/>
              </a:rPr>
              <a:t>expectations”</a:t>
            </a:r>
            <a:r>
              <a:rPr lang="en-US" sz="2400" dirty="0">
                <a:solidFill>
                  <a:schemeClr val="bg1"/>
                </a:solidFill>
                <a:cs typeface="Arial" charset="0"/>
              </a:rPr>
              <a:t>.  </a:t>
            </a:r>
            <a:r>
              <a:rPr lang="en-AU" sz="2000" i="1" dirty="0" smtClean="0">
                <a:solidFill>
                  <a:schemeClr val="bg1"/>
                </a:solidFill>
                <a:cs typeface="Arial" charset="0"/>
              </a:rPr>
              <a:t>John </a:t>
            </a:r>
            <a:r>
              <a:rPr lang="en-AU" sz="2000" i="1" dirty="0">
                <a:solidFill>
                  <a:schemeClr val="bg1"/>
                </a:solidFill>
                <a:cs typeface="Arial" charset="0"/>
              </a:rPr>
              <a:t>Cartwright, Director of Estates and Facilities, Rotherham NHS Foundation Trust.</a:t>
            </a:r>
          </a:p>
        </p:txBody>
      </p:sp>
    </p:spTree>
    <p:extLst>
      <p:ext uri="{BB962C8B-B14F-4D97-AF65-F5344CB8AC3E}">
        <p14:creationId xmlns:p14="http://schemas.microsoft.com/office/powerpoint/2010/main" val="14497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93" y="390830"/>
            <a:ext cx="6198433" cy="71326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>
                <a:solidFill>
                  <a:schemeClr val="accent4">
                    <a:lumMod val="75000"/>
                  </a:schemeClr>
                </a:solidFill>
              </a:rPr>
              <a:t>Methodology: </a:t>
            </a:r>
            <a:br>
              <a:rPr lang="en-US" sz="3600" b="1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b="1">
                <a:solidFill>
                  <a:schemeClr val="accent4">
                    <a:lumMod val="75000"/>
                  </a:schemeClr>
                </a:solidFill>
              </a:rPr>
              <a:t>Forward Commitment Procurement 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806"/>
            <a:ext cx="8229600" cy="5374646"/>
          </a:xfrm>
        </p:spPr>
        <p:txBody>
          <a:bodyPr>
            <a:normAutofit/>
          </a:bodyPr>
          <a:lstStyle/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i="1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A three-stage process: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  <a:p>
            <a:pPr algn="l"/>
            <a:endParaRPr lang="en-US" dirty="0"/>
          </a:p>
          <a:p>
            <a:pPr marL="0" indent="0" algn="l">
              <a:buNone/>
            </a:pPr>
            <a:endParaRPr lang="en-US" dirty="0" smtClean="0">
              <a:solidFill>
                <a:srgbClr val="604A7B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635050" y="4169838"/>
            <a:ext cx="2520280" cy="2016224"/>
          </a:xfrm>
          <a:prstGeom prst="hexagon">
            <a:avLst/>
          </a:prstGeom>
          <a:solidFill>
            <a:srgbClr val="232C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Customers </a:t>
            </a:r>
            <a:r>
              <a:rPr lang="en-US" dirty="0" smtClean="0"/>
              <a:t>establish an </a:t>
            </a:r>
            <a:r>
              <a:rPr lang="en-US" b="1" dirty="0" smtClean="0">
                <a:solidFill>
                  <a:srgbClr val="FBA676"/>
                </a:solidFill>
              </a:rPr>
              <a:t>accurate </a:t>
            </a:r>
            <a:r>
              <a:rPr lang="en-US" dirty="0"/>
              <a:t>understanding of </a:t>
            </a:r>
            <a:r>
              <a:rPr lang="en-US" dirty="0" smtClean="0"/>
              <a:t>their </a:t>
            </a:r>
            <a:r>
              <a:rPr lang="en-US" dirty="0"/>
              <a:t>unmet and future needs</a:t>
            </a:r>
          </a:p>
        </p:txBody>
      </p:sp>
      <p:sp>
        <p:nvSpPr>
          <p:cNvPr id="8" name="Hexagon 7"/>
          <p:cNvSpPr/>
          <p:nvPr/>
        </p:nvSpPr>
        <p:spPr>
          <a:xfrm>
            <a:off x="3244977" y="4169838"/>
            <a:ext cx="2520280" cy="2016224"/>
          </a:xfrm>
          <a:prstGeom prst="hexagon">
            <a:avLst/>
          </a:prstGeom>
          <a:solidFill>
            <a:srgbClr val="232C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</a:t>
            </a:r>
            <a:r>
              <a:rPr lang="en-US" dirty="0"/>
              <a:t>Customers </a:t>
            </a:r>
            <a:r>
              <a:rPr lang="en-US" dirty="0" smtClean="0"/>
              <a:t>then </a:t>
            </a:r>
            <a:r>
              <a:rPr lang="en-US" b="1" dirty="0" smtClean="0">
                <a:solidFill>
                  <a:srgbClr val="FBA676"/>
                </a:solidFill>
              </a:rPr>
              <a:t>communicate </a:t>
            </a:r>
            <a:r>
              <a:rPr lang="en-US" dirty="0" smtClean="0"/>
              <a:t>this </a:t>
            </a:r>
            <a:r>
              <a:rPr lang="en-US" b="1" dirty="0">
                <a:solidFill>
                  <a:srgbClr val="FBA676"/>
                </a:solidFill>
              </a:rPr>
              <a:t>early</a:t>
            </a:r>
            <a:r>
              <a:rPr lang="en-US" dirty="0" smtClean="0"/>
              <a:t> in an </a:t>
            </a:r>
            <a:r>
              <a:rPr lang="en-US" dirty="0" smtClean="0">
                <a:solidFill>
                  <a:schemeClr val="bg1"/>
                </a:solidFill>
              </a:rPr>
              <a:t>accurate</a:t>
            </a:r>
            <a:r>
              <a:rPr lang="en-US" dirty="0" smtClean="0"/>
              <a:t> &amp; </a:t>
            </a:r>
            <a:r>
              <a:rPr lang="en-US" b="1" dirty="0">
                <a:solidFill>
                  <a:srgbClr val="FBA676"/>
                </a:solidFill>
              </a:rPr>
              <a:t>convincing </a:t>
            </a:r>
            <a:r>
              <a:rPr lang="en-US" dirty="0" smtClean="0"/>
              <a:t>way to suppliers</a:t>
            </a:r>
            <a:endParaRPr lang="en-US" dirty="0"/>
          </a:p>
        </p:txBody>
      </p:sp>
      <p:sp>
        <p:nvSpPr>
          <p:cNvPr id="9" name="Hexagon 8"/>
          <p:cNvSpPr/>
          <p:nvPr/>
        </p:nvSpPr>
        <p:spPr>
          <a:xfrm>
            <a:off x="5765257" y="4169838"/>
            <a:ext cx="2520280" cy="2016224"/>
          </a:xfrm>
          <a:prstGeom prst="hexagon">
            <a:avLst/>
          </a:prstGeom>
          <a:solidFill>
            <a:srgbClr val="232C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Customers provide an </a:t>
            </a:r>
            <a:r>
              <a:rPr lang="en-US" b="1" dirty="0" smtClean="0">
                <a:solidFill>
                  <a:srgbClr val="FBA676"/>
                </a:solidFill>
              </a:rPr>
              <a:t>opportunity </a:t>
            </a:r>
            <a:r>
              <a:rPr lang="en-US" dirty="0" smtClean="0"/>
              <a:t>to offer new solutions on an </a:t>
            </a:r>
            <a:r>
              <a:rPr lang="en-US" b="1" dirty="0" smtClean="0">
                <a:solidFill>
                  <a:srgbClr val="FBA676"/>
                </a:solidFill>
              </a:rPr>
              <a:t>equal</a:t>
            </a:r>
            <a:r>
              <a:rPr lang="en-US" b="1" dirty="0" smtClean="0"/>
              <a:t> </a:t>
            </a:r>
            <a:r>
              <a:rPr lang="en-US" dirty="0" smtClean="0"/>
              <a:t>playing field</a:t>
            </a:r>
            <a:endParaRPr lang="en-US" dirty="0"/>
          </a:p>
        </p:txBody>
      </p:sp>
      <p:pic>
        <p:nvPicPr>
          <p:cNvPr id="10" name="Picture 9" descr="4530_Optimat_TRANSFORM_Graphics-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9" y="2325296"/>
            <a:ext cx="818719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626968" cy="1143000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solidFill>
                  <a:srgbClr val="92D050"/>
                </a:solidFill>
              </a:rPr>
              <a:t>Forward Commitment Procurement (FCP)</a:t>
            </a:r>
            <a:endParaRPr lang="en-GB" sz="3200" dirty="0">
              <a:solidFill>
                <a:srgbClr val="92D050"/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664"/>
            <a:ext cx="2728344" cy="5648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100" dirty="0">
              <a:solidFill>
                <a:srgbClr val="FF8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100" b="1" dirty="0"/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3" name="Picture 2" descr="4530_Optimat_TRANSFORM_Graphics-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83585"/>
            <a:ext cx="8928992" cy="50251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2411760" y="3068960"/>
            <a:ext cx="864096" cy="50405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2411760" y="4149080"/>
            <a:ext cx="864096" cy="50405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Arrow 8"/>
          <p:cNvSpPr/>
          <p:nvPr/>
        </p:nvSpPr>
        <p:spPr>
          <a:xfrm>
            <a:off x="2411760" y="5949280"/>
            <a:ext cx="864096" cy="50405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Arrow 9"/>
          <p:cNvSpPr/>
          <p:nvPr/>
        </p:nvSpPr>
        <p:spPr>
          <a:xfrm>
            <a:off x="5580112" y="1628800"/>
            <a:ext cx="864096" cy="50405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Arrow 10"/>
          <p:cNvSpPr/>
          <p:nvPr/>
        </p:nvSpPr>
        <p:spPr>
          <a:xfrm flipH="1">
            <a:off x="5868144" y="2636912"/>
            <a:ext cx="927720" cy="50405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87" y="78129"/>
            <a:ext cx="6108492" cy="71326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Diverse set of projects addressing </a:t>
            </a:r>
            <a:r>
              <a:rPr lang="en-US" sz="3600" b="1" u="sng" dirty="0" smtClean="0">
                <a:solidFill>
                  <a:schemeClr val="accent4">
                    <a:lumMod val="75000"/>
                  </a:schemeClr>
                </a:solidFill>
              </a:rPr>
              <a:t>genuine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 unmet needs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87" y="1100331"/>
            <a:ext cx="7892321" cy="575766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800" dirty="0" smtClean="0"/>
              <a:t>Erasmus </a:t>
            </a:r>
            <a:r>
              <a:rPr lang="en-US" sz="1800" dirty="0"/>
              <a:t>MC, Rotterdam, The </a:t>
            </a:r>
            <a:r>
              <a:rPr lang="en-US" sz="1800" dirty="0" smtClean="0"/>
              <a:t>Netherlands</a:t>
            </a:r>
          </a:p>
          <a:p>
            <a:pPr algn="l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Sustainable and effective bed-cleaning</a:t>
            </a:r>
          </a:p>
          <a:p>
            <a:pPr algn="l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Beds and mattresses for improved patient outcomes</a:t>
            </a:r>
            <a:endParaRPr lang="en-US" sz="1800" dirty="0"/>
          </a:p>
          <a:p>
            <a:pPr algn="l"/>
            <a:endParaRPr lang="en-US" sz="1000" dirty="0" smtClean="0"/>
          </a:p>
          <a:p>
            <a:pPr marL="0" indent="0" algn="l">
              <a:buNone/>
            </a:pPr>
            <a:r>
              <a:rPr lang="en-US" sz="1800" dirty="0" smtClean="0"/>
              <a:t>The </a:t>
            </a:r>
            <a:r>
              <a:rPr lang="en-US" sz="1800" dirty="0"/>
              <a:t>Rotherham NHS Foundation Trust, Rotherham, UK </a:t>
            </a:r>
            <a:endParaRPr lang="en-US" sz="1800" dirty="0" smtClean="0"/>
          </a:p>
          <a:p>
            <a:pPr algn="l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Ultra-efficient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Lighting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for Future Wards </a:t>
            </a:r>
            <a:endParaRPr lang="en-US" sz="1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Flexible and adaptable pressure care management mattresses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People Centred Low Carbon Catering Services for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Hospitals</a:t>
            </a:r>
            <a:endParaRPr lang="en-US" sz="1800" dirty="0"/>
          </a:p>
          <a:p>
            <a:pPr algn="l"/>
            <a:endParaRPr lang="en-US" sz="900" dirty="0" smtClean="0"/>
          </a:p>
          <a:p>
            <a:pPr marL="0" indent="0" algn="l">
              <a:buNone/>
            </a:pPr>
            <a:r>
              <a:rPr lang="en-US" sz="1800" dirty="0" smtClean="0"/>
              <a:t>The </a:t>
            </a:r>
            <a:r>
              <a:rPr lang="en-US" sz="1800" dirty="0"/>
              <a:t>University Hospital of Bologna (AOSP), Emilia – Romagna Region, Italy </a:t>
            </a:r>
          </a:p>
          <a:p>
            <a:pPr algn="l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Integrated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people-centered and environmentally sustainable facilities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services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1100" dirty="0"/>
              <a:t> </a:t>
            </a:r>
            <a:endParaRPr lang="en-US" sz="1000" dirty="0"/>
          </a:p>
          <a:p>
            <a:pPr marL="0" indent="0" algn="l">
              <a:buNone/>
            </a:pPr>
            <a:r>
              <a:rPr lang="en-US" sz="1800" dirty="0"/>
              <a:t>Nottingham University Hospitals NHS Trust, Nottingham UK</a:t>
            </a:r>
          </a:p>
          <a:p>
            <a:pPr algn="l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Ultra-Low Emission Energy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Solution</a:t>
            </a:r>
          </a:p>
          <a:p>
            <a:pPr algn="l"/>
            <a:r>
              <a:rPr lang="en-US" sz="1800" dirty="0"/>
              <a:t> 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Supply chain challenges in 6 clinical areas</a:t>
            </a:r>
          </a:p>
          <a:p>
            <a:pPr marL="0" indent="0" algn="l">
              <a:buNone/>
            </a:pPr>
            <a:endParaRPr lang="en-US" sz="800" dirty="0"/>
          </a:p>
          <a:p>
            <a:pPr marL="0" indent="0" algn="l">
              <a:buNone/>
            </a:pPr>
            <a:r>
              <a:rPr lang="en-US" sz="1800" dirty="0"/>
              <a:t>Sucha </a:t>
            </a:r>
            <a:r>
              <a:rPr lang="en-US" sz="1800" dirty="0" err="1"/>
              <a:t>Beskidzka</a:t>
            </a:r>
            <a:r>
              <a:rPr lang="en-US" sz="1800" dirty="0"/>
              <a:t> </a:t>
            </a:r>
            <a:r>
              <a:rPr lang="en-US" sz="1800" dirty="0" smtClean="0"/>
              <a:t>Hospital and </a:t>
            </a:r>
            <a:r>
              <a:rPr lang="en-US" sz="1800" dirty="0" err="1" smtClean="0"/>
              <a:t>Rawicz</a:t>
            </a:r>
            <a:r>
              <a:rPr lang="en-US" sz="1800" dirty="0" smtClean="0"/>
              <a:t> </a:t>
            </a:r>
            <a:r>
              <a:rPr lang="en-US" sz="1800" dirty="0" err="1" smtClean="0"/>
              <a:t>Hosital</a:t>
            </a:r>
            <a:r>
              <a:rPr lang="en-US" sz="1800" dirty="0" smtClean="0"/>
              <a:t>, Poland</a:t>
            </a:r>
            <a:endParaRPr lang="en-US" sz="1800" dirty="0"/>
          </a:p>
          <a:p>
            <a:pPr algn="l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Low carbon, sustainable uniforms for staff comfort</a:t>
            </a:r>
          </a:p>
          <a:p>
            <a:pPr algn="l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Thermal Comfort for staff and patients </a:t>
            </a:r>
            <a:endParaRPr lang="en-GB" sz="1200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Outcomes of Pilot Projects?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905"/>
            <a:ext cx="8358454" cy="5674547"/>
          </a:xfrm>
        </p:spPr>
        <p:txBody>
          <a:bodyPr>
            <a:normAutofit/>
          </a:bodyPr>
          <a:lstStyle/>
          <a:p>
            <a:pPr marL="0" lvl="1" indent="0" algn="l">
              <a:buNone/>
            </a:pPr>
            <a:endParaRPr lang="en-GB" sz="1000" dirty="0" smtClean="0"/>
          </a:p>
          <a:p>
            <a:pPr marL="0" lvl="1" indent="0" algn="l">
              <a:buNone/>
            </a:pPr>
            <a:endParaRPr lang="en-US" sz="100" dirty="0" smtClean="0"/>
          </a:p>
          <a:p>
            <a:pPr marL="0" lvl="1" indent="0" algn="l">
              <a:buNone/>
            </a:pPr>
            <a:endParaRPr lang="en-GB" sz="10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sz="2800" dirty="0" smtClean="0"/>
              <a:t>Pilots have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clearly demonstrated </a:t>
            </a:r>
            <a:r>
              <a:rPr lang="en-GB" sz="2800" dirty="0" smtClean="0"/>
              <a:t>that it is possible to:</a:t>
            </a:r>
          </a:p>
          <a:p>
            <a:pPr marL="742950" lvl="2" indent="-342900" algn="l">
              <a:buFont typeface="Arial" panose="020B0604020202020204" pitchFamily="34" charset="0"/>
              <a:buChar char="•"/>
            </a:pPr>
            <a:r>
              <a:rPr lang="en-GB" sz="2800" dirty="0"/>
              <a:t>Change procurement practices for better outcomes</a:t>
            </a:r>
          </a:p>
          <a:p>
            <a:pPr marL="742950" lvl="2" indent="-342900" algn="l">
              <a:buFont typeface="Arial" panose="020B0604020202020204" pitchFamily="34" charset="0"/>
              <a:buChar char="•"/>
            </a:pPr>
            <a:r>
              <a:rPr lang="en-GB" sz="2800" dirty="0" smtClean="0"/>
              <a:t>Stimulate the supply chain to bring forward, and invest in, innovative </a:t>
            </a:r>
            <a:r>
              <a:rPr lang="en-GB" sz="2800" dirty="0"/>
              <a:t>solutions and </a:t>
            </a:r>
            <a:r>
              <a:rPr lang="en-GB" sz="2800" dirty="0" smtClean="0"/>
              <a:t>products</a:t>
            </a:r>
          </a:p>
          <a:p>
            <a:pPr marL="742950" lvl="2" indent="-342900" algn="l">
              <a:buFont typeface="Arial" panose="020B0604020202020204" pitchFamily="34" charset="0"/>
              <a:buChar char="•"/>
            </a:pPr>
            <a:r>
              <a:rPr lang="en-GB" sz="2800" dirty="0"/>
              <a:t>D</a:t>
            </a:r>
            <a:r>
              <a:rPr lang="en-GB" sz="2800" dirty="0" smtClean="0"/>
              <a:t>eliver efficiency, quality </a:t>
            </a:r>
            <a:r>
              <a:rPr lang="en-GB" sz="2800" b="1" u="sng" dirty="0" smtClean="0">
                <a:solidFill>
                  <a:schemeClr val="accent4">
                    <a:lumMod val="75000"/>
                  </a:schemeClr>
                </a:solidFill>
              </a:rPr>
              <a:t>and </a:t>
            </a:r>
            <a:r>
              <a:rPr lang="en-GB" sz="2800" dirty="0" smtClean="0"/>
              <a:t>sustainability using innovation procurement approaches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sz="2800" dirty="0" smtClean="0"/>
              <a:t>Regulatory, cultural and process barriers </a:t>
            </a:r>
            <a:r>
              <a:rPr lang="en-GB" sz="2800" b="1" u="sng" dirty="0" smtClean="0">
                <a:solidFill>
                  <a:schemeClr val="accent4">
                    <a:lumMod val="75000"/>
                  </a:schemeClr>
                </a:solidFill>
              </a:rPr>
              <a:t>can</a:t>
            </a:r>
            <a:r>
              <a:rPr lang="en-GB" sz="2800" dirty="0" smtClean="0"/>
              <a:t> be overcome</a:t>
            </a:r>
          </a:p>
          <a:p>
            <a:pPr marL="742950" lvl="2" indent="-342900" algn="l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sz="2800" b="1" u="sng" dirty="0" smtClean="0">
                <a:solidFill>
                  <a:schemeClr val="accent4">
                    <a:lumMod val="75000"/>
                  </a:schemeClr>
                </a:solidFill>
              </a:rPr>
              <a:t>Better </a:t>
            </a:r>
            <a:r>
              <a:rPr lang="en-GB" sz="2800" b="1" u="sng" dirty="0">
                <a:solidFill>
                  <a:schemeClr val="accent4">
                    <a:lumMod val="75000"/>
                  </a:schemeClr>
                </a:solidFill>
              </a:rPr>
              <a:t>and more sustainable does not mean more </a:t>
            </a:r>
            <a:r>
              <a:rPr lang="en-GB" sz="2800" b="1" u="sng" dirty="0" smtClean="0">
                <a:solidFill>
                  <a:schemeClr val="accent4">
                    <a:lumMod val="75000"/>
                  </a:schemeClr>
                </a:solidFill>
              </a:rPr>
              <a:t>cost – innovation procurement delivers! </a:t>
            </a:r>
            <a:endParaRPr lang="en-GB" sz="2800" u="sng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  <a:p>
            <a:pPr algn="l"/>
            <a:endParaRPr lang="en-US" dirty="0"/>
          </a:p>
          <a:p>
            <a:pPr marL="0" indent="0" algn="l">
              <a:buNone/>
            </a:pPr>
            <a:endParaRPr lang="en-US" dirty="0" smtClean="0">
              <a:solidFill>
                <a:srgbClr val="604A7B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99370"/>
            <a:ext cx="5575591" cy="713267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The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University Hospital of Bologna</a:t>
            </a:r>
            <a:r>
              <a:rPr lang="en-GB" dirty="0"/>
              <a:t/>
            </a:r>
            <a:br>
              <a:rPr lang="en-GB" dirty="0"/>
            </a:b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36896" y="791396"/>
            <a:ext cx="6457813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2300" dirty="0"/>
              <a:t>Transforming service delivery through innovation </a:t>
            </a:r>
            <a:r>
              <a:rPr lang="en-US" sz="2300" dirty="0" smtClean="0"/>
              <a:t>procurement</a:t>
            </a:r>
            <a:endParaRPr lang="en-GB" sz="23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GB" sz="2300" b="1" dirty="0" smtClean="0"/>
              <a:t>The opportunity?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 smtClean="0"/>
              <a:t>Re-tendering of soft facilities services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GB" sz="2300" b="1" dirty="0" smtClean="0"/>
              <a:t>The problem?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300" dirty="0" smtClean="0"/>
              <a:t>Large, complex undertaking (35 </a:t>
            </a:r>
            <a:r>
              <a:rPr lang="en-GB" sz="2300" dirty="0" err="1" smtClean="0"/>
              <a:t>pavillions</a:t>
            </a:r>
            <a:r>
              <a:rPr lang="en-GB" sz="2300" dirty="0" smtClean="0"/>
              <a:t>, 1500 beds, </a:t>
            </a:r>
            <a:r>
              <a:rPr lang="is-IS" sz="2300" dirty="0" smtClean="0"/>
              <a:t>…million patients</a:t>
            </a:r>
            <a:endParaRPr lang="en-GB" sz="2300" dirty="0" smtClean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300" dirty="0" smtClean="0"/>
              <a:t>Staff unclear about roles and responsibilities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300" dirty="0" smtClean="0"/>
              <a:t>Too may important issues ‘falling through the gaps’, putting patients at risk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GB" sz="2300" b="1" dirty="0" smtClean="0"/>
              <a:t>The unmet need? </a:t>
            </a:r>
            <a:r>
              <a:rPr lang="en-US" sz="2300" b="1" dirty="0" smtClean="0">
                <a:solidFill>
                  <a:schemeClr val="accent4">
                    <a:lumMod val="75000"/>
                  </a:schemeClr>
                </a:solidFill>
              </a:rPr>
              <a:t>Integrated </a:t>
            </a: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</a:rPr>
              <a:t>people-centered and environmentally sustainable facilities </a:t>
            </a:r>
            <a:r>
              <a:rPr lang="en-US" sz="2300" b="1" dirty="0" smtClean="0">
                <a:solidFill>
                  <a:schemeClr val="accent4">
                    <a:lumMod val="75000"/>
                  </a:schemeClr>
                </a:solidFill>
              </a:rPr>
              <a:t>services</a:t>
            </a:r>
            <a:endParaRPr lang="en-GB" sz="23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endParaRPr lang="en-GB" sz="2300" dirty="0" smtClean="0"/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endParaRPr lang="en-GB" sz="2300" dirty="0"/>
          </a:p>
        </p:txBody>
      </p:sp>
      <p:pic>
        <p:nvPicPr>
          <p:cNvPr id="6" name="Picture 5" descr="Screen Shot 2016-05-09 at 13.04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17" y="1945750"/>
            <a:ext cx="2775320" cy="32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EcoQUIP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1396"/>
            <a:ext cx="8229600" cy="483835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en-US" sz="24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AIM? To </a:t>
            </a:r>
            <a:r>
              <a:rPr lang="en-US" dirty="0"/>
              <a:t>demonstrate how to improve the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efficiency, quality 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</a:rPr>
              <a:t>and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environmental sustainability</a:t>
            </a:r>
            <a:r>
              <a:rPr lang="en-US" dirty="0"/>
              <a:t> of healthcare through innovation procurement. </a:t>
            </a:r>
            <a:endParaRPr lang="en-US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Creating </a:t>
            </a:r>
            <a:r>
              <a:rPr lang="en-US" dirty="0"/>
              <a:t>an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‘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Innovation Procurement Leaders Group’ </a:t>
            </a:r>
            <a:r>
              <a:rPr lang="en-US" dirty="0"/>
              <a:t>of </a:t>
            </a:r>
            <a:r>
              <a:rPr lang="en-US" dirty="0" smtClean="0"/>
              <a:t>individuals that </a:t>
            </a:r>
            <a:r>
              <a:rPr lang="en-US" dirty="0"/>
              <a:t>have competence in innovation procurement and the capacity to pioneer new approaches to </a:t>
            </a:r>
            <a:r>
              <a:rPr lang="en-US" dirty="0" smtClean="0"/>
              <a:t>procurement.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Funded through the EC CIP programme – DG Growth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4.5 </a:t>
            </a:r>
            <a:r>
              <a:rPr lang="en-US" dirty="0"/>
              <a:t>years - April 2012 – October </a:t>
            </a:r>
            <a:r>
              <a:rPr lang="en-US" dirty="0" smtClean="0"/>
              <a:t>2016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92D050"/>
              </a:solidFill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Built on the experience of LCB-Healthcare (Lead </a:t>
            </a:r>
            <a:r>
              <a:rPr lang="en-US" dirty="0"/>
              <a:t>M</a:t>
            </a:r>
            <a:r>
              <a:rPr lang="en-US" dirty="0" smtClean="0"/>
              <a:t>arket Initiative  - DG Growth)</a:t>
            </a:r>
            <a:endParaRPr lang="en-US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2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2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l"/>
            <a:endParaRPr lang="en-US" dirty="0"/>
          </a:p>
        </p:txBody>
      </p:sp>
      <p:pic>
        <p:nvPicPr>
          <p:cNvPr id="4" name="Picture 3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5" name="Picture 11" descr="http://ec.europa.eu/cip/images/cip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90" y="5940396"/>
            <a:ext cx="1482095" cy="77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0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8129"/>
            <a:ext cx="5823679" cy="713267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The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University Hospital of Bologna</a:t>
            </a:r>
            <a:r>
              <a:rPr lang="en-GB" dirty="0"/>
              <a:t/>
            </a:r>
            <a:br>
              <a:rPr lang="en-GB" dirty="0"/>
            </a:b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74754" y="556004"/>
            <a:ext cx="6443033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GB" sz="2300" b="1" dirty="0"/>
              <a:t>Innovation procurement approach?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/>
              <a:t>Building relationships with the local procurement agency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b="1" dirty="0">
                <a:solidFill>
                  <a:schemeClr val="accent4">
                    <a:lumMod val="75000"/>
                  </a:schemeClr>
                </a:solidFill>
              </a:rPr>
              <a:t>Stakeholder consultation and </a:t>
            </a:r>
            <a:r>
              <a:rPr lang="en-GB" sz="2300" b="1" u="sng" dirty="0">
                <a:solidFill>
                  <a:schemeClr val="accent4">
                    <a:lumMod val="75000"/>
                  </a:schemeClr>
                </a:solidFill>
              </a:rPr>
              <a:t>engagement</a:t>
            </a:r>
            <a:r>
              <a:rPr lang="en-GB" sz="23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/>
              <a:t>Established a </a:t>
            </a:r>
            <a:r>
              <a:rPr lang="en-GB" sz="2300" b="1" dirty="0">
                <a:solidFill>
                  <a:schemeClr val="accent4">
                    <a:lumMod val="75000"/>
                  </a:schemeClr>
                </a:solidFill>
              </a:rPr>
              <a:t>thorough understanding </a:t>
            </a:r>
            <a:r>
              <a:rPr lang="en-GB" sz="2300" dirty="0"/>
              <a:t>of the current situation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 smtClean="0"/>
              <a:t>Market engagement in advance of formal procurement 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 smtClean="0"/>
              <a:t>Responding </a:t>
            </a:r>
            <a:r>
              <a:rPr lang="en-GB" sz="2300" dirty="0"/>
              <a:t>to suppliers feedback following consultation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 smtClean="0"/>
              <a:t>Pre-tender trial of integrated approach to convince suppliers and reduce risk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300" dirty="0" smtClean="0"/>
              <a:t>Progressive improvements and innovation will be sought within the contract</a:t>
            </a: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endParaRPr lang="en-GB" sz="2300" dirty="0" smtClean="0"/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endParaRPr lang="en-GB" sz="2300" dirty="0"/>
          </a:p>
        </p:txBody>
      </p:sp>
      <p:pic>
        <p:nvPicPr>
          <p:cNvPr id="6" name="Picture 5" descr="Screen Shot 2016-05-09 at 13.1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79" y="2720896"/>
            <a:ext cx="3163618" cy="2976475"/>
          </a:xfrm>
          <a:prstGeom prst="rect">
            <a:avLst/>
          </a:prstGeom>
        </p:spPr>
      </p:pic>
      <p:pic>
        <p:nvPicPr>
          <p:cNvPr id="8" name="Picture 7" descr="Screen Shot 2016-05-09 at 13.04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79" y="320613"/>
            <a:ext cx="2987824" cy="21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27 at 14.3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25931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163" y="2748726"/>
            <a:ext cx="6041413" cy="415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kern="1200" dirty="0" smtClean="0"/>
              <a:t>The need and opportunity?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kern="1200" dirty="0" smtClean="0"/>
              <a:t>Budget to replace staff uniforms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kern="1200" dirty="0" smtClean="0"/>
              <a:t>Uniforms heavy cotton and costly to launder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kern="1200" dirty="0" smtClean="0"/>
              <a:t>User consultation showed uniforms to be uncomfortable, poor quality, not fit for purpose</a:t>
            </a:r>
          </a:p>
          <a:p>
            <a:pPr algn="l"/>
            <a:endParaRPr lang="en-US" sz="2400" kern="1200" dirty="0" smtClean="0"/>
          </a:p>
          <a:p>
            <a:pPr algn="l"/>
            <a:r>
              <a:rPr lang="en-US" sz="2400" kern="1200" dirty="0" smtClean="0"/>
              <a:t>Unmet need? </a:t>
            </a:r>
          </a:p>
          <a:p>
            <a:pPr marL="342900" indent="-342900" algn="l">
              <a:buFont typeface="Arial"/>
              <a:buChar char="•"/>
            </a:pPr>
            <a:r>
              <a:rPr lang="pl-PL" sz="2400" b="0" kern="1200" dirty="0" err="1"/>
              <a:t>F</a:t>
            </a:r>
            <a:r>
              <a:rPr lang="pl-PL" sz="2400" b="0" kern="1200" dirty="0" err="1" smtClean="0"/>
              <a:t>unctional</a:t>
            </a:r>
            <a:r>
              <a:rPr lang="pl-PL" sz="2400" b="0" kern="1200" dirty="0"/>
              <a:t>, </a:t>
            </a:r>
            <a:r>
              <a:rPr lang="pl-PL" sz="2400" b="0" kern="1200" dirty="0" err="1"/>
              <a:t>attractive,and</a:t>
            </a:r>
            <a:r>
              <a:rPr lang="pl-PL" sz="2400" b="0" kern="1200" dirty="0"/>
              <a:t>  </a:t>
            </a:r>
            <a:r>
              <a:rPr lang="pl-PL" sz="2400" b="0" kern="1200" dirty="0" err="1"/>
              <a:t>user</a:t>
            </a:r>
            <a:r>
              <a:rPr lang="pl-PL" sz="2400" b="0" kern="1200" dirty="0"/>
              <a:t> </a:t>
            </a:r>
            <a:r>
              <a:rPr lang="pl-PL" sz="2400" b="0" kern="1200" dirty="0" err="1"/>
              <a:t>friendly</a:t>
            </a:r>
            <a:r>
              <a:rPr lang="pl-PL" sz="2400" b="0" kern="1200" dirty="0"/>
              <a:t>, </a:t>
            </a:r>
            <a:r>
              <a:rPr lang="pl-PL" sz="2400" b="0" kern="1200" dirty="0" err="1"/>
              <a:t>easy</a:t>
            </a:r>
            <a:r>
              <a:rPr lang="pl-PL" sz="2400" b="0" kern="1200" dirty="0"/>
              <a:t> to </a:t>
            </a:r>
            <a:r>
              <a:rPr lang="pl-PL" sz="2400" b="0" kern="1200" dirty="0" err="1"/>
              <a:t>clean</a:t>
            </a:r>
            <a:r>
              <a:rPr lang="pl-PL" sz="2400" b="0" kern="1200" dirty="0"/>
              <a:t>, </a:t>
            </a:r>
            <a:r>
              <a:rPr lang="pl-PL" sz="2400" b="0" kern="1200" dirty="0" err="1"/>
              <a:t>durable</a:t>
            </a:r>
            <a:r>
              <a:rPr lang="pl-PL" sz="2400" b="0" kern="1200" dirty="0"/>
              <a:t>, </a:t>
            </a:r>
            <a:r>
              <a:rPr lang="pl-PL" sz="2400" b="0" kern="1200" dirty="0" err="1"/>
              <a:t>cost</a:t>
            </a:r>
            <a:r>
              <a:rPr lang="pl-PL" sz="2400" b="0" kern="1200" dirty="0"/>
              <a:t> </a:t>
            </a:r>
            <a:r>
              <a:rPr lang="pl-PL" sz="2400" b="0" kern="1200" dirty="0" err="1"/>
              <a:t>effective</a:t>
            </a:r>
            <a:r>
              <a:rPr lang="pl-PL" sz="2400" b="0" kern="1200" dirty="0"/>
              <a:t> and </a:t>
            </a:r>
            <a:r>
              <a:rPr lang="pl-PL" sz="2400" b="0" kern="1200" dirty="0" err="1" smtClean="0"/>
              <a:t>environmentally</a:t>
            </a:r>
            <a:r>
              <a:rPr lang="pl-PL" sz="2400" b="0" kern="1200" dirty="0" smtClean="0"/>
              <a:t> </a:t>
            </a:r>
            <a:r>
              <a:rPr lang="pl-PL" sz="2400" b="0" kern="1200" dirty="0" err="1" smtClean="0"/>
              <a:t>sustainable</a:t>
            </a:r>
            <a:r>
              <a:rPr lang="pl-PL" sz="2400" b="0" kern="1200" dirty="0" smtClean="0"/>
              <a:t>.</a:t>
            </a:r>
            <a:endParaRPr lang="en-US" sz="2400" b="0" kern="1200" dirty="0"/>
          </a:p>
        </p:txBody>
      </p:sp>
      <p:pic>
        <p:nvPicPr>
          <p:cNvPr id="10" name="Picture 9" descr="Screen Shot 2014-04-27 at 09.42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3" y="3834251"/>
            <a:ext cx="2964112" cy="15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27 at 14.3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69"/>
            <a:ext cx="9144000" cy="2593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853" y="2575112"/>
            <a:ext cx="70617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kern="1200" dirty="0" smtClean="0"/>
              <a:t>Outcome?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</a:t>
            </a:r>
            <a:r>
              <a:rPr lang="en-US" sz="2400" dirty="0" smtClean="0"/>
              <a:t>niforms </a:t>
            </a:r>
            <a:r>
              <a:rPr lang="en-US" sz="2400" dirty="0"/>
              <a:t>at lower whole life costs (-20%)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Light, comfortable and durable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Lower </a:t>
            </a:r>
            <a:r>
              <a:rPr lang="en-US" sz="2400" dirty="0"/>
              <a:t>carbon life-cycle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Moisture management and better hygiene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Environmentally sustainable eco-textile 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(</a:t>
            </a:r>
            <a:r>
              <a:rPr lang="en-US" sz="2400" dirty="0"/>
              <a:t>Eucalyptus </a:t>
            </a:r>
            <a:r>
              <a:rPr lang="en-US" sz="2400" dirty="0" err="1"/>
              <a:t>fibre</a:t>
            </a:r>
            <a:r>
              <a:rPr lang="en-US" sz="2400" dirty="0"/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When compared to </a:t>
            </a:r>
            <a:r>
              <a:rPr lang="en-US" sz="2400" dirty="0" smtClean="0"/>
              <a:t>cotton produced with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f</a:t>
            </a:r>
            <a:r>
              <a:rPr lang="en-US" sz="2400" dirty="0" smtClean="0"/>
              <a:t>ewer pesticides and less </a:t>
            </a:r>
            <a:r>
              <a:rPr lang="en-US" sz="2400" dirty="0"/>
              <a:t>water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Higher </a:t>
            </a:r>
            <a:r>
              <a:rPr lang="en-US" sz="2400" dirty="0" err="1"/>
              <a:t>fibre</a:t>
            </a:r>
            <a:r>
              <a:rPr lang="en-US" sz="2400" dirty="0"/>
              <a:t> yields per hectare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And</a:t>
            </a:r>
            <a:r>
              <a:rPr lang="en-US" sz="2400" dirty="0"/>
              <a:t>….a local </a:t>
            </a:r>
            <a:r>
              <a:rPr lang="en-US" sz="2400" dirty="0" smtClean="0"/>
              <a:t>company....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endParaRPr lang="en-US" sz="2400" kern="1200" dirty="0"/>
          </a:p>
        </p:txBody>
      </p:sp>
      <p:pic>
        <p:nvPicPr>
          <p:cNvPr id="7" name="Picture 6" descr="zdjecie 4 - mudndury testowane (w środku bawełna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08920"/>
            <a:ext cx="2664296" cy="2449657"/>
          </a:xfrm>
          <a:prstGeom prst="rect">
            <a:avLst/>
          </a:prstGeom>
        </p:spPr>
      </p:pic>
      <p:pic>
        <p:nvPicPr>
          <p:cNvPr id="11" name="Picture 10" descr="eco_468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731894"/>
            <a:ext cx="2864154" cy="95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27 at 14.49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53"/>
            <a:ext cx="8853968" cy="2738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2564904"/>
            <a:ext cx="65142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problem?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South facing </a:t>
            </a:r>
            <a:r>
              <a:rPr lang="en-US" sz="2400" dirty="0" smtClean="0"/>
              <a:t>aspect, </a:t>
            </a:r>
            <a:r>
              <a:rPr lang="en-US" sz="2400" dirty="0"/>
              <a:t>h</a:t>
            </a:r>
            <a:r>
              <a:rPr lang="en-US" sz="2400" dirty="0" smtClean="0"/>
              <a:t>igh temperatures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Legal </a:t>
            </a:r>
            <a:r>
              <a:rPr lang="en-US" sz="2400" dirty="0"/>
              <a:t>requirements to protect against direct solar radiation</a:t>
            </a:r>
          </a:p>
          <a:p>
            <a:r>
              <a:rPr lang="en-US" sz="2400" dirty="0"/>
              <a:t>Unmet need?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‘cost-effective and low carbon solution to maintain the thermal comfort of patients and staff in the County Hospital in Sucha </a:t>
            </a:r>
            <a:r>
              <a:rPr lang="en-GB" sz="2400" dirty="0" err="1"/>
              <a:t>Beskidzka</a:t>
            </a:r>
            <a:r>
              <a:rPr lang="en-GB" sz="2400" dirty="0"/>
              <a:t>’ </a:t>
            </a:r>
            <a:endParaRPr lang="en-GB" sz="2400" dirty="0" smtClean="0"/>
          </a:p>
          <a:p>
            <a:pPr marL="342900" indent="-342900">
              <a:buFont typeface="Arial"/>
              <a:buChar char="•"/>
            </a:pPr>
            <a:endParaRPr lang="en-GB" sz="100" dirty="0"/>
          </a:p>
          <a:p>
            <a:r>
              <a:rPr lang="en-GB" sz="2400" dirty="0" smtClean="0"/>
              <a:t>Outcome</a:t>
            </a:r>
            <a:r>
              <a:rPr lang="en-GB" sz="2400" dirty="0"/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Innovative retrofitted </a:t>
            </a:r>
            <a:r>
              <a:rPr lang="en-GB" sz="2400" dirty="0" smtClean="0"/>
              <a:t>awnings generating </a:t>
            </a:r>
            <a:r>
              <a:rPr lang="en-GB" sz="2400" dirty="0"/>
              <a:t>power from PV panels  - </a:t>
            </a:r>
            <a:r>
              <a:rPr lang="en-GB" sz="2400" b="1" dirty="0"/>
              <a:t>cost-benefit of circa €15k </a:t>
            </a:r>
            <a:r>
              <a:rPr lang="en-GB" sz="2400" b="1" dirty="0" smtClean="0"/>
              <a:t>pa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40" y="1732297"/>
            <a:ext cx="2160240" cy="142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236" y="5098872"/>
            <a:ext cx="2232248" cy="1473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0" y="3437993"/>
            <a:ext cx="2160240" cy="14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4-27 at 14.5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96"/>
            <a:ext cx="9144000" cy="2826191"/>
          </a:xfrm>
          <a:prstGeom prst="rect">
            <a:avLst/>
          </a:prstGeom>
        </p:spPr>
      </p:pic>
      <p:pic>
        <p:nvPicPr>
          <p:cNvPr id="8" name="Picture 7" descr="MSP front co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58" y="2708919"/>
            <a:ext cx="2996942" cy="4117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780928"/>
            <a:ext cx="61470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200" dirty="0"/>
              <a:t>An innovative integrated solution for the provision of high quality patient-appropriate meals that are enjoyable, attractive, support patient recovery and is delivered as an integral part of nursing </a:t>
            </a:r>
            <a:r>
              <a:rPr lang="en-GB" sz="2200" dirty="0" smtClean="0"/>
              <a:t>care</a:t>
            </a:r>
            <a:endParaRPr lang="en-GB" sz="2200" dirty="0"/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Shared vision across the </a:t>
            </a:r>
            <a:r>
              <a:rPr lang="en-GB" sz="2200" dirty="0" smtClean="0"/>
              <a:t>team</a:t>
            </a:r>
            <a:endParaRPr lang="en-GB" sz="2200" dirty="0"/>
          </a:p>
          <a:p>
            <a:pPr marL="285750" indent="-285750">
              <a:buFont typeface="Arial"/>
              <a:buChar char="•"/>
            </a:pPr>
            <a:r>
              <a:rPr lang="en-GB" sz="2200" dirty="0" smtClean="0"/>
              <a:t>Transformed the </a:t>
            </a:r>
            <a:r>
              <a:rPr lang="en-GB" sz="2200" dirty="0"/>
              <a:t>patient experience </a:t>
            </a:r>
            <a:endParaRPr lang="en-GB" sz="2200" dirty="0" smtClean="0"/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S</a:t>
            </a:r>
            <a:r>
              <a:rPr lang="en-GB" sz="2200" dirty="0" smtClean="0"/>
              <a:t>upplier </a:t>
            </a:r>
            <a:r>
              <a:rPr lang="en-GB" sz="2200" dirty="0"/>
              <a:t>investment (5+5 year contract) </a:t>
            </a:r>
            <a:endParaRPr lang="en-GB" sz="2200" dirty="0" smtClean="0"/>
          </a:p>
          <a:p>
            <a:pPr marL="285750" indent="-285750">
              <a:buFont typeface="Arial"/>
              <a:buChar char="•"/>
            </a:pPr>
            <a:r>
              <a:rPr lang="en-GB" sz="2200" u="sng" dirty="0" smtClean="0"/>
              <a:t>Savings </a:t>
            </a:r>
            <a:r>
              <a:rPr lang="en-GB" sz="2200" u="sng" dirty="0"/>
              <a:t>over the first </a:t>
            </a:r>
            <a:r>
              <a:rPr lang="en-GB" sz="2200" b="1" u="sng" dirty="0"/>
              <a:t>5 years of </a:t>
            </a:r>
            <a:r>
              <a:rPr lang="en-GB" sz="2200" b="1" u="sng" dirty="0" smtClean="0"/>
              <a:t>more than €</a:t>
            </a:r>
            <a:r>
              <a:rPr lang="en-GB" sz="2200" b="1" u="sng" dirty="0"/>
              <a:t>1 </a:t>
            </a:r>
            <a:r>
              <a:rPr lang="en-GB" sz="2200" b="1" u="sng" dirty="0" smtClean="0"/>
              <a:t>million</a:t>
            </a:r>
            <a:endParaRPr lang="en-GB" sz="2200" u="sng" dirty="0"/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Soil Association Bronze, Silver and now Gold for sustainable catering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51" y="2899211"/>
            <a:ext cx="7195278" cy="21236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>
                <a:solidFill>
                  <a:schemeClr val="bg1"/>
                </a:solidFill>
              </a:rPr>
              <a:t>“Yet again the FCP approach has proved highly effective in drawing out an innovative response from suppliers that delivers better services, better outcomes and better value’. </a:t>
            </a:r>
            <a:endParaRPr lang="en-US" sz="2000" dirty="0">
              <a:solidFill>
                <a:schemeClr val="bg1"/>
              </a:solidFill>
            </a:endParaRPr>
          </a:p>
          <a:p>
            <a:pPr lvl="1" algn="ctr"/>
            <a:r>
              <a:rPr lang="en-US" dirty="0">
                <a:solidFill>
                  <a:schemeClr val="bg1"/>
                </a:solidFill>
              </a:rPr>
              <a:t>John Cartwright, Director of Facilities, Rotherham NHS Foundation Trust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27 at 14.5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148"/>
            <a:ext cx="9144000" cy="2909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158" y="2364462"/>
            <a:ext cx="591648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200" kern="1200" dirty="0" smtClean="0">
              <a:solidFill>
                <a:srgbClr val="003366"/>
              </a:solidFill>
            </a:endParaRPr>
          </a:p>
          <a:p>
            <a:r>
              <a:rPr lang="en-US" sz="2200" b="1" dirty="0"/>
              <a:t>The problem?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Coal fired boiler coming to end of life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Steam distribution system over large site in need of repair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Lack of capital for major investment </a:t>
            </a:r>
          </a:p>
          <a:p>
            <a:pPr marL="285750" indent="-285750">
              <a:buFont typeface="Arial"/>
              <a:buChar char="•"/>
            </a:pPr>
            <a:endParaRPr lang="en-GB" sz="2200" dirty="0"/>
          </a:p>
          <a:p>
            <a:r>
              <a:rPr lang="en-GB" sz="2200" b="1" dirty="0"/>
              <a:t>Market dialogue explored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The adoption of Fuel Cell CHP 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Tri-generation for cost effective cooling 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Options for energy demand management 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Non-capital financing options </a:t>
            </a:r>
          </a:p>
          <a:p>
            <a:pPr marL="285750" indent="-285750">
              <a:buFont typeface="Arial"/>
              <a:buChar char="•"/>
            </a:pPr>
            <a:r>
              <a:rPr lang="en-GB" sz="2200" dirty="0"/>
              <a:t>Grants and demonstration funding</a:t>
            </a:r>
          </a:p>
        </p:txBody>
      </p:sp>
      <p:pic>
        <p:nvPicPr>
          <p:cNvPr id="7" name="Picture 6" descr="NUH boiler hous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4270585"/>
            <a:ext cx="3888432" cy="25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27 at 14.5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"/>
            <a:ext cx="9144000" cy="2909455"/>
          </a:xfrm>
          <a:prstGeom prst="rect">
            <a:avLst/>
          </a:prstGeom>
        </p:spPr>
      </p:pic>
      <p:pic>
        <p:nvPicPr>
          <p:cNvPr id="2" name="Picture 1" descr="Screen Shot 2016-04-27 at 16.32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8388424" cy="37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27 at 16.2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5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666"/>
            <a:ext cx="5482952" cy="1143000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solidFill>
                  <a:srgbClr val="92D050"/>
                </a:solidFill>
              </a:rPr>
              <a:t>Future Ward Solution</a:t>
            </a:r>
            <a:endParaRPr lang="en-GB" sz="3200" dirty="0">
              <a:solidFill>
                <a:srgbClr val="92D050"/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664"/>
            <a:ext cx="2728344" cy="5648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100" dirty="0">
              <a:solidFill>
                <a:srgbClr val="FF8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100" b="1" dirty="0"/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908720"/>
            <a:ext cx="633670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2675978"/>
            <a:ext cx="5400600" cy="363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300" dirty="0" smtClean="0"/>
              <a:t>The opportunity? </a:t>
            </a:r>
          </a:p>
          <a:p>
            <a:pPr marL="342900" indent="-342900" algn="l">
              <a:buFont typeface="Arial"/>
              <a:buChar char="•"/>
            </a:pPr>
            <a:r>
              <a:rPr lang="en-US" sz="2300" b="0" dirty="0"/>
              <a:t>W</a:t>
            </a:r>
            <a:r>
              <a:rPr lang="en-US" sz="2300" b="0" dirty="0" smtClean="0"/>
              <a:t>ard refurbishment over 8 years</a:t>
            </a:r>
          </a:p>
          <a:p>
            <a:pPr marL="342900" indent="-342900" algn="l">
              <a:buFont typeface="Arial"/>
              <a:buChar char="•"/>
            </a:pPr>
            <a:r>
              <a:rPr lang="en-US" sz="2300" b="0" dirty="0" smtClean="0"/>
              <a:t>Vision of CEO – hospital of the future</a:t>
            </a:r>
            <a:endParaRPr lang="en-US" sz="2300" dirty="0" smtClean="0"/>
          </a:p>
          <a:p>
            <a:pPr algn="l"/>
            <a:endParaRPr lang="en-US" sz="2300" dirty="0" smtClean="0"/>
          </a:p>
          <a:p>
            <a:pPr algn="l"/>
            <a:r>
              <a:rPr lang="en-US" sz="2300" dirty="0" smtClean="0"/>
              <a:t>Unmet need? </a:t>
            </a:r>
          </a:p>
          <a:p>
            <a:pPr marL="342900" indent="-342900" algn="l">
              <a:buFont typeface="Arial"/>
              <a:buChar char="•"/>
            </a:pPr>
            <a:r>
              <a:rPr lang="en-US" sz="2300" b="0" dirty="0" smtClean="0"/>
              <a:t>A ‘step change in the patient experience’</a:t>
            </a:r>
          </a:p>
          <a:p>
            <a:pPr marL="342900" indent="-342900" algn="l">
              <a:buFont typeface="Arial"/>
              <a:buChar char="•"/>
            </a:pPr>
            <a:r>
              <a:rPr lang="en-US" sz="2300" b="0" dirty="0" smtClean="0"/>
              <a:t>Ultra efficient lighting, future ready, progressive improvements</a:t>
            </a:r>
          </a:p>
          <a:p>
            <a:pPr marL="342900" indent="-342900" algn="l">
              <a:buFont typeface="Arial"/>
              <a:buChar char="•"/>
            </a:pPr>
            <a:r>
              <a:rPr lang="en-US" sz="2300" b="0" dirty="0" smtClean="0"/>
              <a:t>Cost effective - whole life costs</a:t>
            </a:r>
          </a:p>
          <a:p>
            <a:pPr marL="342900" indent="-342900" algn="l">
              <a:buFont typeface="Arial"/>
              <a:buChar char="•"/>
            </a:pPr>
            <a:r>
              <a:rPr lang="en-US" sz="2300" b="0" dirty="0" smtClean="0"/>
              <a:t>Efficiency, quality </a:t>
            </a:r>
            <a:r>
              <a:rPr lang="en-US" sz="2300" dirty="0" smtClean="0"/>
              <a:t>and</a:t>
            </a:r>
            <a:r>
              <a:rPr lang="en-US" sz="2300" b="0" dirty="0" smtClean="0"/>
              <a:t> sustainability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4242868"/>
            <a:ext cx="2448272" cy="261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TRFT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2656"/>
            <a:ext cx="2972048" cy="787593"/>
          </a:xfrm>
          <a:prstGeom prst="rect">
            <a:avLst/>
          </a:prstGeom>
        </p:spPr>
      </p:pic>
      <p:pic>
        <p:nvPicPr>
          <p:cNvPr id="13" name="Picture 12" descr="Screen Shot 2016-04-27 at 14.23.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19"/>
            <a:ext cx="9203971" cy="2734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8522" y="2276872"/>
            <a:ext cx="3265478" cy="244827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FF0066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ultiply 4"/>
          <p:cNvSpPr/>
          <p:nvPr/>
        </p:nvSpPr>
        <p:spPr>
          <a:xfrm>
            <a:off x="6300192" y="3356992"/>
            <a:ext cx="1800200" cy="2808312"/>
          </a:xfrm>
          <a:prstGeom prst="mathMultiply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The Pilot Projects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800" y="1137387"/>
            <a:ext cx="80317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The Rotherham NHS Foundation Trust, UK</a:t>
            </a:r>
            <a:endParaRPr lang="en-GB" sz="2400" dirty="0"/>
          </a:p>
          <a:p>
            <a:endParaRPr lang="en-US" sz="2400" dirty="0" smtClean="0">
              <a:solidFill>
                <a:srgbClr val="003366"/>
              </a:solidFill>
            </a:endParaRPr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rgbClr val="FF9B02"/>
              </a:buClr>
              <a:buFont typeface="Arial"/>
              <a:buChar char="•"/>
              <a:defRPr/>
            </a:pPr>
            <a:endParaRPr lang="en-GB" sz="2400" dirty="0"/>
          </a:p>
        </p:txBody>
      </p:sp>
      <p:pic>
        <p:nvPicPr>
          <p:cNvPr id="8" name="Picture 2" descr="\\cjp\London\Programs\MKTING\GRAPHICS_MATERIAL\imi\powerpoint\IMI POD PROTOTYP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71" y="115601"/>
            <a:ext cx="5482952" cy="1143000"/>
          </a:xfrm>
        </p:spPr>
        <p:txBody>
          <a:bodyPr/>
          <a:lstStyle/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Bringing together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hospital partners </a:t>
            </a:r>
            <a:r>
              <a:rPr lang="en-US" dirty="0" smtClean="0"/>
              <a:t>with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enabling and network</a:t>
            </a:r>
            <a:r>
              <a:rPr lang="en-US" dirty="0" smtClean="0"/>
              <a:t> organisations in Italy, Poland, Hungary, Netherlands, and UK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664"/>
            <a:ext cx="2728344" cy="5648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80528" y="1340768"/>
            <a:ext cx="8928992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>
              <a:solidFill>
                <a:srgbClr val="604A7B"/>
              </a:solidFill>
            </a:endParaRPr>
          </a:p>
          <a:p>
            <a:pPr lvl="0"/>
            <a:endParaRPr lang="en-GB" sz="2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49283489"/>
              </p:ext>
            </p:extLst>
          </p:nvPr>
        </p:nvGraphicFramePr>
        <p:xfrm>
          <a:off x="611560" y="1340768"/>
          <a:ext cx="75124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0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664"/>
            <a:ext cx="2728344" cy="5648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100" dirty="0">
              <a:solidFill>
                <a:srgbClr val="FF8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100" b="1" dirty="0"/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3" name="Picture 2" descr="TRFT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52" y="30328"/>
            <a:ext cx="2972048" cy="787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2616" y="2419004"/>
            <a:ext cx="5987008" cy="4185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Outcome? 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b="0" dirty="0"/>
              <a:t>New off-site built solution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dirty="0"/>
              <a:t>Future ready for LED / OLED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/>
              <a:t>Same </a:t>
            </a:r>
            <a:r>
              <a:rPr lang="en-US" sz="2400" b="1" dirty="0" smtClean="0"/>
              <a:t>price installed </a:t>
            </a:r>
            <a:r>
              <a:rPr lang="en-US" sz="2400" b="0" dirty="0" smtClean="0"/>
              <a:t>as </a:t>
            </a:r>
            <a:r>
              <a:rPr lang="en-US" sz="2400" b="0" dirty="0"/>
              <a:t>traditional refurbishment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/>
              <a:t>Lower operational </a:t>
            </a:r>
            <a:r>
              <a:rPr lang="en-US" sz="2400" b="0" dirty="0" smtClean="0"/>
              <a:t>cost</a:t>
            </a:r>
            <a:endParaRPr lang="en-US" sz="200" dirty="0" smtClean="0"/>
          </a:p>
          <a:p>
            <a:pPr algn="l"/>
            <a:r>
              <a:rPr lang="en-US" sz="2400" dirty="0" smtClean="0"/>
              <a:t>Innovation?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New product </a:t>
            </a:r>
            <a:r>
              <a:rPr lang="en-US" sz="2400" b="0" dirty="0" smtClean="0"/>
              <a:t>with LED, and OLED Lighting Off-site build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/>
              <a:t>And……new SME formed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/>
              <a:t>WINNER – Lux Lighting Award</a:t>
            </a:r>
            <a:endParaRPr lang="en-US" sz="2400" b="1" dirty="0"/>
          </a:p>
        </p:txBody>
      </p:sp>
      <p:pic>
        <p:nvPicPr>
          <p:cNvPr id="15" name="Picture 14" descr="Screen Shot 2016-04-27 at 14.23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-104035"/>
            <a:ext cx="8964488" cy="2663152"/>
          </a:xfrm>
          <a:prstGeom prst="rect">
            <a:avLst/>
          </a:prstGeom>
        </p:spPr>
      </p:pic>
      <p:pic>
        <p:nvPicPr>
          <p:cNvPr id="8" name="Picture 7" descr="Screen Shot 2016-04-27 at 14.2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2" y="2486273"/>
            <a:ext cx="3038814" cy="44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601541"/>
            <a:ext cx="9003323" cy="50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6275040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92D050"/>
                </a:solidFill>
              </a:rPr>
              <a:t>Robotic Bed Washing Facility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664"/>
            <a:ext cx="2728344" cy="564875"/>
          </a:xfrm>
          <a:prstGeom prst="rect">
            <a:avLst/>
          </a:prstGeom>
        </p:spPr>
      </p:pic>
      <p:pic>
        <p:nvPicPr>
          <p:cNvPr id="11" name="Picture 10" descr="Erasmus bed washing new 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8" y="2345976"/>
            <a:ext cx="7368988" cy="4214120"/>
          </a:xfrm>
          <a:prstGeom prst="rect">
            <a:avLst/>
          </a:prstGeom>
        </p:spPr>
      </p:pic>
      <p:pic>
        <p:nvPicPr>
          <p:cNvPr id="5" name="Picture 4" descr="Screen Shot 2016-04-27 at 14.22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26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Messages from EQ workshop: Enabling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factors?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4714" y="1093756"/>
            <a:ext cx="911036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582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New regulations, increasing profile </a:t>
            </a:r>
            <a:r>
              <a:rPr lang="en-GB" sz="2400" dirty="0" smtClean="0"/>
              <a:t>of innovation procurement</a:t>
            </a:r>
            <a:endParaRPr lang="en-GB" sz="2400" dirty="0"/>
          </a:p>
          <a:p>
            <a:pPr marL="88582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PPI Platform and new case examples</a:t>
            </a:r>
          </a:p>
          <a:p>
            <a:pPr marL="88582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The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type of action </a:t>
            </a:r>
            <a:r>
              <a:rPr lang="en-GB" sz="2400" dirty="0"/>
              <a:t>was </a:t>
            </a:r>
            <a:r>
              <a:rPr lang="en-GB" sz="2400" dirty="0" smtClean="0"/>
              <a:t>(really) important</a:t>
            </a:r>
            <a:r>
              <a:rPr lang="is-IS" sz="2400" dirty="0"/>
              <a:t>….</a:t>
            </a:r>
            <a:endParaRPr lang="en-GB" sz="2400" dirty="0"/>
          </a:p>
          <a:p>
            <a:pPr marL="1343025" lvl="2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Coordination action and Co-financing </a:t>
            </a:r>
          </a:p>
          <a:p>
            <a:pPr marL="1343025" lvl="2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Focus on healthcare as a sector – not a technology or solution </a:t>
            </a:r>
          </a:p>
          <a:p>
            <a:pPr marL="1343025" lvl="2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Breadth of scope of the original call – allowed identification of genuine needs as part of the action</a:t>
            </a:r>
          </a:p>
          <a:p>
            <a:pPr marL="1343025" lvl="2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Support for capacity building and network development and local external facilitators</a:t>
            </a:r>
          </a:p>
          <a:p>
            <a:pPr marL="1343025" lvl="2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4.5 year </a:t>
            </a:r>
            <a:r>
              <a:rPr lang="en-GB" sz="2400" dirty="0" smtClean="0"/>
              <a:t>project </a:t>
            </a:r>
            <a:r>
              <a:rPr lang="en-GB" sz="2400" dirty="0"/>
              <a:t>–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change and innovation take time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rgbClr val="FF9B02"/>
              </a:buClr>
              <a:buFont typeface="Arial"/>
              <a:buChar char="•"/>
              <a:defRPr/>
            </a:pPr>
            <a:endParaRPr lang="en-GB" sz="2400" dirty="0" smtClean="0"/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rgbClr val="FF9B02"/>
              </a:buClr>
              <a:buFont typeface="Arial"/>
              <a:buChar char="•"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947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28326" cy="713267"/>
          </a:xfrm>
        </p:spPr>
        <p:txBody>
          <a:bodyPr>
            <a:noAutofit/>
          </a:bodyPr>
          <a:lstStyle/>
          <a:p>
            <a:pPr algn="l"/>
            <a:r>
              <a:rPr lang="en-US" b="1">
                <a:solidFill>
                  <a:schemeClr val="accent4">
                    <a:lumMod val="75000"/>
                  </a:schemeClr>
                </a:solidFill>
              </a:rPr>
              <a:t>Messages from EQ workshop Innovation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Procurement into practice?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437" y="1197768"/>
            <a:ext cx="7615015" cy="556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accent2"/>
              </a:buClr>
              <a:defRPr/>
            </a:pPr>
            <a:endParaRPr lang="en-GB" sz="1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Requires new thinking and new approaches to procurement  - a cultural shift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endParaRPr lang="en-GB" sz="900" dirty="0" smtClean="0"/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Procurement needs to be seen as a a </a:t>
            </a:r>
            <a:r>
              <a:rPr lang="en-GB" sz="2400" b="1" dirty="0" smtClean="0">
                <a:solidFill>
                  <a:schemeClr val="accent4">
                    <a:lumMod val="75000"/>
                  </a:schemeClr>
                </a:solidFill>
              </a:rPr>
              <a:t>strategic</a:t>
            </a:r>
            <a:r>
              <a:rPr lang="en-GB" sz="2400" dirty="0" smtClean="0"/>
              <a:t> function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endParaRPr lang="en-GB" sz="10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Change within large complex organisations is difficult. And </a:t>
            </a:r>
            <a:r>
              <a:rPr lang="en-GB" sz="2400" dirty="0"/>
              <a:t>takes time. </a:t>
            </a:r>
            <a:r>
              <a:rPr lang="en-GB" sz="2400" dirty="0" smtClean="0"/>
              <a:t>But is possible. 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endParaRPr lang="en-GB" sz="2400" dirty="0" smtClean="0"/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Innovation procurement is still new and creating </a:t>
            </a:r>
            <a:r>
              <a:rPr lang="en-GB" sz="2400" b="1" dirty="0" smtClean="0">
                <a:solidFill>
                  <a:schemeClr val="accent4">
                    <a:lumMod val="75000"/>
                  </a:schemeClr>
                </a:solidFill>
              </a:rPr>
              <a:t>capacity and capability</a:t>
            </a:r>
            <a:r>
              <a:rPr lang="en-GB" sz="2400" b="1" dirty="0" smtClean="0"/>
              <a:t> </a:t>
            </a:r>
            <a:r>
              <a:rPr lang="en-GB" sz="2400" dirty="0" smtClean="0"/>
              <a:t>will take time and the right support measures and appropriate funding structures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endParaRPr lang="en-GB" sz="2400" dirty="0" smtClean="0"/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Don’t over specify solution or process – allow room for innovation and new approaches by the ‘procurers’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endParaRPr lang="en-GB" sz="1100" dirty="0"/>
          </a:p>
          <a:p>
            <a:pPr marL="342900" indent="-342900"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The PPI v PCP dilemma </a:t>
            </a:r>
            <a:endParaRPr lang="en-GB" sz="24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52544" y="3582295"/>
            <a:ext cx="6400800" cy="2998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7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78" y="987905"/>
            <a:ext cx="5764522" cy="5727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8942" y="6038485"/>
            <a:ext cx="58782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819590" y="0"/>
            <a:ext cx="5996064" cy="1821008"/>
          </a:xfrm>
          <a:prstGeom prst="wedgeRoundRectCallout">
            <a:avLst>
              <a:gd name="adj1" fmla="val -40497"/>
              <a:gd name="adj2" fmla="val 84526"/>
              <a:gd name="adj3" fmla="val 16667"/>
            </a:avLst>
          </a:prstGeom>
          <a:solidFill>
            <a:srgbClr val="4F8E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“How interesting</a:t>
            </a:r>
            <a:r>
              <a:rPr lang="is-IS" sz="2800" b="1" dirty="0" smtClean="0"/>
              <a:t>…this could really help us......</a:t>
            </a:r>
            <a:r>
              <a:rPr lang="is-IS" sz="2800" b="1" dirty="0"/>
              <a:t>so tell me </a:t>
            </a:r>
            <a:r>
              <a:rPr lang="is-IS" sz="2800" b="1" dirty="0" smtClean="0"/>
              <a:t>all about </a:t>
            </a:r>
            <a:r>
              <a:rPr lang="is-IS" sz="2800" b="1" dirty="0"/>
              <a:t>these case studies....”.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8942" y="5841976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 smtClean="0">
                <a:solidFill>
                  <a:schemeClr val="accent4">
                    <a:lumMod val="75000"/>
                  </a:schemeClr>
                </a:solidFill>
              </a:rPr>
              <a:t>Now</a:t>
            </a:r>
            <a:r>
              <a:rPr lang="is-IS" sz="3600" b="1" dirty="0" smtClean="0">
                <a:solidFill>
                  <a:schemeClr val="accent4">
                    <a:lumMod val="75000"/>
                  </a:schemeClr>
                </a:solidFill>
              </a:rPr>
              <a:t>…......?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0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7-13 at 09.5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52" y="3162925"/>
            <a:ext cx="2187163" cy="2988275"/>
          </a:xfrm>
          <a:prstGeom prst="rect">
            <a:avLst/>
          </a:prstGeom>
        </p:spPr>
      </p:pic>
      <p:pic>
        <p:nvPicPr>
          <p:cNvPr id="18" name="Picture 17" descr="Screen Shot 2015-11-03 at 12.34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84" y="2540521"/>
            <a:ext cx="2104694" cy="2960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" y="219417"/>
            <a:ext cx="4848637" cy="2783153"/>
          </a:xfrm>
          <a:prstGeom prst="rect">
            <a:avLst/>
          </a:prstGeom>
        </p:spPr>
      </p:pic>
      <p:pic>
        <p:nvPicPr>
          <p:cNvPr id="16" name="Picture 15" descr="Screen Shot 2015-11-03 at 12.33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1" y="2679963"/>
            <a:ext cx="2080077" cy="3148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184" y="410664"/>
            <a:ext cx="3347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92D050"/>
                </a:solidFill>
              </a:rPr>
              <a:t>EcoQUIP case </a:t>
            </a:r>
            <a:r>
              <a:rPr lang="en-US" sz="2400" b="1" dirty="0" smtClean="0">
                <a:solidFill>
                  <a:srgbClr val="92D050"/>
                </a:solidFill>
              </a:rPr>
              <a:t>study based final report published later this month: </a:t>
            </a:r>
            <a:r>
              <a:rPr lang="en-US" sz="2400" b="1" dirty="0" err="1" smtClean="0">
                <a:solidFill>
                  <a:srgbClr val="92D050"/>
                </a:solidFill>
              </a:rPr>
              <a:t>www.ecoquip.eu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3343" y="6151200"/>
            <a:ext cx="3690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92D050"/>
                </a:solidFill>
              </a:rPr>
              <a:t>gaynor.whyles@jeraconsulting.com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800" y="1137387"/>
            <a:ext cx="80317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rgbClr val="FF9B02"/>
              </a:buClr>
              <a:buFont typeface="Arial"/>
              <a:buChar char="•"/>
              <a:defRPr/>
            </a:pPr>
            <a:endParaRPr lang="en-GB" sz="2400" dirty="0" smtClean="0"/>
          </a:p>
          <a:p>
            <a:pPr marL="714375" lvl="1" indent="-257175">
              <a:spcBef>
                <a:spcPts val="600"/>
              </a:spcBef>
              <a:spcAft>
                <a:spcPts val="600"/>
              </a:spcAft>
              <a:buClr>
                <a:srgbClr val="FF9B02"/>
              </a:buClr>
              <a:buFont typeface="Arial"/>
              <a:buChar char="•"/>
              <a:defRPr/>
            </a:pP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791396"/>
            <a:ext cx="69164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92D050"/>
                </a:solidFill>
              </a:rPr>
              <a:t>Thank you!</a:t>
            </a:r>
          </a:p>
          <a:p>
            <a:pPr algn="ctr"/>
            <a:endParaRPr lang="en-US" sz="3200" dirty="0">
              <a:solidFill>
                <a:srgbClr val="7030A0"/>
              </a:solidFill>
            </a:endParaRP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b="1" dirty="0" smtClean="0">
                <a:solidFill>
                  <a:srgbClr val="92D050"/>
                </a:solidFill>
                <a:hlinkClick r:id="rId3"/>
              </a:rPr>
              <a:t>www.ecoquip.eu</a:t>
            </a:r>
            <a:endParaRPr lang="en-US" sz="3200" b="1" dirty="0" smtClean="0">
              <a:solidFill>
                <a:srgbClr val="92D050"/>
              </a:solidFill>
            </a:endParaRPr>
          </a:p>
          <a:p>
            <a:pPr algn="ctr"/>
            <a:endParaRPr lang="en-US" sz="3200" b="1" dirty="0">
              <a:solidFill>
                <a:srgbClr val="92D050"/>
              </a:solidFill>
            </a:endParaRPr>
          </a:p>
          <a:p>
            <a:pPr algn="ctr"/>
            <a:r>
              <a:rPr lang="en-US" sz="3200" b="1" dirty="0" err="1" smtClean="0">
                <a:solidFill>
                  <a:srgbClr val="92D050"/>
                </a:solidFill>
              </a:rPr>
              <a:t>gaynor.whyles@jeraconsulting.com</a:t>
            </a:r>
            <a:endParaRPr lang="en-US" sz="3200" b="1" dirty="0">
              <a:solidFill>
                <a:srgbClr val="92D050"/>
              </a:solidFill>
            </a:endParaRPr>
          </a:p>
        </p:txBody>
      </p:sp>
      <p:pic>
        <p:nvPicPr>
          <p:cNvPr id="7" name="Picture 6" descr="Screen Shot 2015-04-21 at 15.15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0" y="3933056"/>
            <a:ext cx="3949922" cy="2924944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62" y="3933056"/>
            <a:ext cx="2376264" cy="2928760"/>
          </a:xfrm>
          <a:prstGeom prst="rect">
            <a:avLst/>
          </a:prstGeom>
        </p:spPr>
      </p:pic>
      <p:pic>
        <p:nvPicPr>
          <p:cNvPr id="9" name="Picture 11" descr="http://ec.europa.eu/cip/images/cip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094" y="1076299"/>
            <a:ext cx="2008083" cy="104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3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224852" y="764498"/>
          <a:ext cx="8709760" cy="291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322482" y="3045369"/>
            <a:ext cx="2540639" cy="31700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 smtClean="0"/>
              <a:t>PCP </a:t>
            </a:r>
            <a:r>
              <a:rPr lang="en-US" sz="2000" i="1" dirty="0"/>
              <a:t>= </a:t>
            </a:r>
            <a:r>
              <a:rPr lang="en-US" sz="2000" i="1" dirty="0" smtClean="0"/>
              <a:t>Pre-Commercial </a:t>
            </a:r>
            <a:r>
              <a:rPr lang="en-US" sz="2000" i="1" dirty="0"/>
              <a:t>P</a:t>
            </a:r>
            <a:r>
              <a:rPr lang="en-US" sz="2000" i="1" dirty="0" smtClean="0"/>
              <a:t>rocurement</a:t>
            </a:r>
          </a:p>
          <a:p>
            <a:endParaRPr lang="en-US" sz="2000" dirty="0" smtClean="0"/>
          </a:p>
          <a:p>
            <a:r>
              <a:rPr lang="en-US" sz="2000" dirty="0" smtClean="0"/>
              <a:t>Customer funds / directs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towards developing essential goods </a:t>
            </a:r>
            <a:r>
              <a:rPr lang="en-US" sz="2000" dirty="0"/>
              <a:t>and </a:t>
            </a:r>
            <a:r>
              <a:rPr lang="en-US" sz="2000" dirty="0" smtClean="0"/>
              <a:t>services to meet an unmet  need / requirement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237393" y="3045369"/>
            <a:ext cx="5322946" cy="1631216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/>
              <a:t>PPI = </a:t>
            </a:r>
            <a:r>
              <a:rPr lang="en-US" sz="2000" i="1" dirty="0" smtClean="0"/>
              <a:t>Public Procurement </a:t>
            </a:r>
            <a:r>
              <a:rPr lang="en-US" sz="2000" i="1" dirty="0"/>
              <a:t>of </a:t>
            </a:r>
            <a:r>
              <a:rPr lang="en-US" sz="2000" i="1" dirty="0" smtClean="0"/>
              <a:t>Innovation </a:t>
            </a:r>
          </a:p>
          <a:p>
            <a:endParaRPr lang="en-US" sz="2000" i="1" dirty="0"/>
          </a:p>
          <a:p>
            <a:r>
              <a:rPr lang="en-US" sz="2000" dirty="0" smtClean="0"/>
              <a:t>Creating opportunities and market conditions for suppliers to develop and / or supply innovative or new to market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goods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482" y="375897"/>
            <a:ext cx="4441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Spectrum of </a:t>
            </a:r>
            <a:r>
              <a:rPr lang="en-US" sz="2400" smtClean="0">
                <a:solidFill>
                  <a:schemeClr val="accent4"/>
                </a:solidFill>
              </a:rPr>
              <a:t>innovation procurement?</a:t>
            </a:r>
            <a:endParaRPr lang="en-US"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EcoQUIP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1395"/>
            <a:ext cx="8229600" cy="530960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en-US" sz="24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Pilot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nnovation procurement projects </a:t>
            </a:r>
            <a:r>
              <a:rPr lang="en-US" sz="2800" dirty="0" smtClean="0"/>
              <a:t>at the heart of EcoQUIP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AIM? </a:t>
            </a:r>
            <a:r>
              <a:rPr lang="en-US" sz="2800" dirty="0"/>
              <a:t>To demonstrate what is possible and offer examples of good practice for the wider population of hospitals in Europe</a:t>
            </a:r>
            <a:r>
              <a:rPr lang="en-US" sz="2800" dirty="0" smtClean="0"/>
              <a:t>.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Across a diversity of countries: Italy, Poland, Hungary,  the Netherlands and UK</a:t>
            </a:r>
            <a:endParaRPr lang="en-US" sz="2400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l"/>
            <a:endParaRPr lang="en-US" dirty="0"/>
          </a:p>
        </p:txBody>
      </p:sp>
      <p:pic>
        <p:nvPicPr>
          <p:cNvPr id="4" name="Picture 3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75591" cy="71326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Innovation Procurement?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806"/>
            <a:ext cx="7725229" cy="5374646"/>
          </a:xfrm>
        </p:spPr>
        <p:txBody>
          <a:bodyPr>
            <a:normAutofit/>
          </a:bodyPr>
          <a:lstStyle/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“Undertaking </a:t>
            </a:r>
            <a:r>
              <a:rPr lang="en-GB" dirty="0" smtClean="0"/>
              <a:t>procurement </a:t>
            </a:r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</a:rPr>
              <a:t>in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a way </a:t>
            </a:r>
            <a:r>
              <a:rPr lang="en-GB" dirty="0"/>
              <a:t>that stimulates the supply chain to invest in developing better and innovative goods and services to meet the unmet needs of an organisation</a:t>
            </a:r>
            <a:r>
              <a:rPr lang="en-GB" dirty="0" smtClean="0"/>
              <a:t>”</a:t>
            </a:r>
            <a:endParaRPr lang="en-GB" i="1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This </a:t>
            </a:r>
            <a:r>
              <a:rPr lang="en-GB" dirty="0" smtClean="0"/>
              <a:t>meant </a:t>
            </a:r>
            <a:r>
              <a:rPr lang="en-GB" b="1" dirty="0">
                <a:solidFill>
                  <a:srgbClr val="604A7B"/>
                </a:solidFill>
              </a:rPr>
              <a:t>changing</a:t>
            </a:r>
            <a:r>
              <a:rPr lang="en-GB" dirty="0"/>
              <a:t> the way we think about and undertake procurement 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Procurement in a way that unlocks the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creativity and innovation potential of suppliers </a:t>
            </a:r>
            <a:r>
              <a:rPr lang="en-GB" dirty="0" smtClean="0"/>
              <a:t>to deliver better patient outcomes, cost effectively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0" lvl="1" indent="0" algn="l">
              <a:buNone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  <a:p>
            <a:pPr algn="l"/>
            <a:endParaRPr lang="en-US" dirty="0"/>
          </a:p>
          <a:p>
            <a:pPr marL="0" indent="0" algn="l">
              <a:buNone/>
            </a:pPr>
            <a:endParaRPr lang="en-US" dirty="0" smtClean="0">
              <a:solidFill>
                <a:srgbClr val="604A7B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6" name="Picture 5" descr="images-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93" y="4692583"/>
            <a:ext cx="3553507" cy="21654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5092792"/>
            <a:ext cx="4654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en-GB" sz="2400">
                <a:solidFill>
                  <a:srgbClr val="4F8E97"/>
                </a:solidFill>
              </a:rPr>
              <a:t>“The goods and services you need, when you need them, at a price that reflects their value”.</a:t>
            </a:r>
          </a:p>
          <a:p>
            <a:pPr lvl="2" algn="ctr">
              <a:defRPr/>
            </a:pPr>
            <a:endParaRPr lang="en-GB" sz="2400" dirty="0">
              <a:solidFill>
                <a:srgbClr val="4F8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0" y="714435"/>
            <a:ext cx="5933319" cy="589540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819590" y="0"/>
            <a:ext cx="5996064" cy="1821008"/>
          </a:xfrm>
          <a:prstGeom prst="wedgeRoundRectCallout">
            <a:avLst>
              <a:gd name="adj1" fmla="val -40497"/>
              <a:gd name="adj2" fmla="val 84526"/>
              <a:gd name="adj3" fmla="val 16667"/>
            </a:avLst>
          </a:prstGeom>
          <a:solidFill>
            <a:srgbClr val="4F8E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This really is </a:t>
            </a:r>
            <a:r>
              <a:rPr lang="en-US" sz="2800" smtClean="0"/>
              <a:t>an interesting </a:t>
            </a:r>
            <a:r>
              <a:rPr lang="en-US" sz="2800" dirty="0" smtClean="0"/>
              <a:t>approach, but I’m afraid we can’t consider it. It’s never been done before</a:t>
            </a:r>
            <a:endParaRPr lang="en-US" sz="2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77298" y="5896574"/>
            <a:ext cx="5575591" cy="713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In the beginning</a:t>
            </a:r>
            <a:r>
              <a:rPr lang="is-IS" sz="3600" b="1" dirty="0" smtClean="0">
                <a:solidFill>
                  <a:schemeClr val="accent4">
                    <a:lumMod val="75000"/>
                  </a:schemeClr>
                </a:solidFill>
              </a:rPr>
              <a:t>….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pic>
        <p:nvPicPr>
          <p:cNvPr id="8" name="Picture 7" descr="Screen Shot 2016-04-29 at 11.40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203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1633" y="2844383"/>
            <a:ext cx="2968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But plenty of reasons why</a:t>
            </a:r>
            <a:r>
              <a:rPr lang="is-IS" sz="2800" dirty="0" smtClean="0">
                <a:solidFill>
                  <a:schemeClr val="accent4">
                    <a:lumMod val="75000"/>
                  </a:schemeClr>
                </a:solidFill>
              </a:rPr>
              <a:t>….......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850" y="1332259"/>
            <a:ext cx="655485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Upward pressure on the costs of providing care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Downward pressure on </a:t>
            </a:r>
            <a:r>
              <a:rPr lang="en-GB" sz="2400" dirty="0" smtClean="0"/>
              <a:t>budgets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An </a:t>
            </a:r>
            <a:r>
              <a:rPr lang="en-GB" sz="2400" dirty="0"/>
              <a:t>unresolved gap between the service on offer and the healthcare needs of populations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Increased expectations that healthcare budgets and provision must be sustainable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Increasing hygiene and infection control issues</a:t>
            </a:r>
          </a:p>
          <a:p>
            <a:pPr marL="2571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Changes in healthcare delivery, patient expectations and an aging population</a:t>
            </a:r>
          </a:p>
          <a:p>
            <a:pPr marL="2571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/>
              <a:t>Environmental problems and targets </a:t>
            </a:r>
          </a:p>
          <a:p>
            <a:pPr marL="257175" lvl="1" indent="-25717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400" dirty="0" smtClean="0"/>
              <a:t>New </a:t>
            </a:r>
            <a:r>
              <a:rPr lang="en-GB" sz="2400" dirty="0"/>
              <a:t>technology creating new </a:t>
            </a:r>
            <a:r>
              <a:rPr lang="en-GB" sz="2400" dirty="0" smtClean="0"/>
              <a:t>opportunities</a:t>
            </a:r>
            <a:endParaRPr lang="en-GB" sz="2400" dirty="0"/>
          </a:p>
        </p:txBody>
      </p:sp>
      <p:pic>
        <p:nvPicPr>
          <p:cNvPr id="6" name="Picture 5" descr="MP9004439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14619" r="12222" b="37228"/>
          <a:stretch>
            <a:fillRect/>
          </a:stretch>
        </p:blipFill>
        <p:spPr bwMode="auto">
          <a:xfrm>
            <a:off x="6924941" y="1332259"/>
            <a:ext cx="1890713" cy="132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gical_money_like_manna_from_hea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41" y="2851058"/>
            <a:ext cx="1916832" cy="136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lehealth_telemedicine_an-operation-using-Ciscos-HealthPresence-tools-in-sess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41" y="4315878"/>
            <a:ext cx="1916832" cy="1277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850" y="230830"/>
            <a:ext cx="6967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Healthcare is facing 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major </a:t>
            </a:r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challenges that need innovative solutions </a:t>
            </a:r>
            <a:endParaRPr lang="en-GB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oQUIP Logo-purple-green-cent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6" y="320613"/>
            <a:ext cx="2330128" cy="470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761" y="791396"/>
            <a:ext cx="8363340" cy="677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Sensible procurers worry when they hear the word </a:t>
            </a:r>
            <a:r>
              <a:rPr lang="ja-JP" altLang="en-GB" sz="2400" dirty="0">
                <a:latin typeface="Arial"/>
              </a:rPr>
              <a:t>“</a:t>
            </a:r>
            <a:r>
              <a:rPr lang="en-GB" sz="2400" dirty="0"/>
              <a:t>new</a:t>
            </a:r>
            <a:r>
              <a:rPr lang="ja-JP" altLang="en-GB" sz="2400" dirty="0">
                <a:latin typeface="Arial"/>
              </a:rPr>
              <a:t>”</a:t>
            </a:r>
            <a:endParaRPr lang="en-GB" sz="2400" dirty="0"/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New products and services have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risks. 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They might…..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not work as expected 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not be delivered on time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cost more ….. and anyway, have no track record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We try to avoid innovation because it is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risky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  <a:defRPr/>
            </a:pPr>
            <a:endParaRPr lang="en-GB" sz="2400" b="1" dirty="0">
              <a:solidFill>
                <a:srgbClr val="993366"/>
              </a:solidFill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b="1" dirty="0"/>
              <a:t>But</a:t>
            </a:r>
            <a:r>
              <a:rPr lang="en-GB" sz="2400" b="1" dirty="0">
                <a:solidFill>
                  <a:srgbClr val="993366"/>
                </a:solidFill>
              </a:rPr>
              <a:t> </a:t>
            </a:r>
            <a:r>
              <a:rPr lang="en-GB" sz="2400" dirty="0"/>
              <a:t>in some cases (</a:t>
            </a:r>
            <a:r>
              <a:rPr lang="en-GB" sz="2400" u="sng" dirty="0"/>
              <a:t>more than we admit</a:t>
            </a:r>
            <a:r>
              <a:rPr lang="en-GB" sz="2400" dirty="0"/>
              <a:t>) we have no choice </a:t>
            </a:r>
            <a:r>
              <a:rPr lang="en-GB" sz="2400" dirty="0" smtClean="0"/>
              <a:t>–Many </a:t>
            </a:r>
            <a:r>
              <a:rPr lang="en-GB" sz="2400" dirty="0"/>
              <a:t>existing products and services cannot deliver what we need. 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If we keep buying them we will fail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New challenges need new solutions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dirty="0"/>
              <a:t>New technology offers new opportunities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The cost of NOT innovating – often </a:t>
            </a:r>
            <a:r>
              <a:rPr lang="en-GB" sz="2400" b="1" dirty="0" smtClean="0">
                <a:solidFill>
                  <a:schemeClr val="accent4">
                    <a:lumMod val="75000"/>
                  </a:schemeClr>
                </a:solidFill>
              </a:rPr>
              <a:t>overlooked</a:t>
            </a:r>
          </a:p>
          <a:p>
            <a:pPr marL="685800" lvl="1" indent="-342900">
              <a:buClr>
                <a:schemeClr val="tx1"/>
              </a:buClr>
              <a:buFont typeface="Arial" charset="0"/>
              <a:buChar char="•"/>
              <a:defRPr/>
            </a:pPr>
            <a:endParaRPr lang="en-GB" sz="24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endParaRPr lang="en-GB" dirty="0"/>
          </a:p>
          <a:p>
            <a:pPr marL="257175" indent="-257175">
              <a:lnSpc>
                <a:spcPct val="80000"/>
              </a:lnSpc>
              <a:buClr>
                <a:schemeClr val="accent2"/>
              </a:buClr>
              <a:buFont typeface="Arial"/>
              <a:buChar char="•"/>
              <a:defRPr/>
            </a:pPr>
            <a:endParaRPr lang="en-GB" dirty="0"/>
          </a:p>
          <a:p>
            <a:pPr marL="600075" lvl="1" indent="-257175">
              <a:buClr>
                <a:schemeClr val="accent2"/>
              </a:buClr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6761" y="162595"/>
            <a:ext cx="7268361" cy="235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procurers view of innovation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2658" y="2455399"/>
            <a:ext cx="4428659" cy="2308324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lvl="1">
              <a:buClr>
                <a:schemeClr val="tx1"/>
              </a:buClr>
              <a:defRPr/>
            </a:pPr>
            <a:r>
              <a:rPr lang="en-GB" sz="3600" b="1" i="1">
                <a:solidFill>
                  <a:schemeClr val="accent4">
                    <a:lumMod val="75000"/>
                  </a:schemeClr>
                </a:solidFill>
              </a:rPr>
              <a:t>How can we buy innovative goods and services sensibly? </a:t>
            </a:r>
            <a:endParaRPr lang="en-GB" sz="36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2158</Words>
  <Application>Microsoft Macintosh PowerPoint</Application>
  <PresentationFormat>On-screen Show (4:3)</PresentationFormat>
  <Paragraphs>381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ＭＳ Ｐゴシック</vt:lpstr>
      <vt:lpstr>Arial</vt:lpstr>
      <vt:lpstr>Office Theme</vt:lpstr>
      <vt:lpstr>PowerPoint Presentation</vt:lpstr>
      <vt:lpstr>EcoQUIP</vt:lpstr>
      <vt:lpstr>Bringing together hospital partners with enabling and network organisations in Italy, Poland, Hungary, Netherlands, and UK</vt:lpstr>
      <vt:lpstr>EcoQUIP</vt:lpstr>
      <vt:lpstr>Innovation Procurement?</vt:lpstr>
      <vt:lpstr>In the beginning….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mean by innovation? </vt:lpstr>
      <vt:lpstr>Innovation Procurement?</vt:lpstr>
      <vt:lpstr>Buyer Supplier Paradox</vt:lpstr>
      <vt:lpstr>Methodology:  Forward Commitment Procurement </vt:lpstr>
      <vt:lpstr>Forward Commitment Procurement (FCP)</vt:lpstr>
      <vt:lpstr>Diverse set of projects addressing genuine unmet needs</vt:lpstr>
      <vt:lpstr>Outcomes of Pilot Projects?</vt:lpstr>
      <vt:lpstr>The University Hospital of Bologna </vt:lpstr>
      <vt:lpstr>The University Hospital of Bologna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Ward Solution</vt:lpstr>
      <vt:lpstr>The Pilot Projects</vt:lpstr>
      <vt:lpstr>PowerPoint Presentation</vt:lpstr>
      <vt:lpstr>PowerPoint Presentation</vt:lpstr>
      <vt:lpstr>Robotic Bed Washing Facility</vt:lpstr>
      <vt:lpstr>Messages from EQ workshop: Enabling factors?</vt:lpstr>
      <vt:lpstr>Messages from EQ workshop Innovation Procurement into practice?</vt:lpstr>
      <vt:lpstr>Now…......?</vt:lpstr>
      <vt:lpstr>PowerPoint Presentation</vt:lpstr>
      <vt:lpstr>PowerPoint Presentation</vt:lpstr>
      <vt:lpstr>PowerPoint Presentation</vt:lpstr>
    </vt:vector>
  </TitlesOfParts>
  <Company>JERA Consulting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Gaynor Whyles</dc:creator>
  <cp:lastModifiedBy>gaynor.whyles@jeraconsulting.com</cp:lastModifiedBy>
  <cp:revision>115</cp:revision>
  <dcterms:created xsi:type="dcterms:W3CDTF">2015-03-31T15:10:07Z</dcterms:created>
  <dcterms:modified xsi:type="dcterms:W3CDTF">2016-10-17T18:03:16Z</dcterms:modified>
</cp:coreProperties>
</file>