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8"/>
  </p:notesMasterIdLst>
  <p:sldIdLst>
    <p:sldId id="256" r:id="rId4"/>
    <p:sldId id="271" r:id="rId5"/>
    <p:sldId id="258" r:id="rId6"/>
    <p:sldId id="260" r:id="rId7"/>
    <p:sldId id="261" r:id="rId8"/>
    <p:sldId id="262" r:id="rId9"/>
    <p:sldId id="268" r:id="rId10"/>
    <p:sldId id="264" r:id="rId11"/>
    <p:sldId id="265" r:id="rId12"/>
    <p:sldId id="263" r:id="rId13"/>
    <p:sldId id="266" r:id="rId14"/>
    <p:sldId id="269" r:id="rId15"/>
    <p:sldId id="267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13" d="100"/>
          <a:sy n="113" d="100"/>
        </p:scale>
        <p:origin x="12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4587C-765B-497F-9EAF-AFFDE062DE95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398B1-2762-4841-91C9-28AB5783C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761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398B1-2762-4841-91C9-28AB5783C04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156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55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55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55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55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E3F70B8-64E2-564E-B92D-4C8E442F2D28}" type="slidenum">
              <a:rPr lang="en-GB" sz="1300">
                <a:solidFill>
                  <a:prstClr val="black"/>
                </a:solidFill>
              </a:rPr>
              <a:pPr eaLnBrk="1" hangingPunct="1"/>
              <a:t>2</a:t>
            </a:fld>
            <a:endParaRPr lang="en-GB" sz="1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453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1D259332-D2E3-4030-81D2-6027D2B7E008}" type="datetime1">
              <a:rPr lang="en-GB" smtClean="0"/>
              <a:t>14/10/2016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36052F6A-383D-4658-9E2E-503D224663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050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E14C-ECCB-458D-8B7C-F84DC58068BB}" type="datetime1">
              <a:rPr lang="en-GB" smtClean="0"/>
              <a:t>14/10/2016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60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12776"/>
            <a:ext cx="2057400" cy="4713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12776"/>
            <a:ext cx="6019800" cy="4713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6170-7D2F-49EA-83DC-8B6A56CE69A9}" type="datetime1">
              <a:rPr lang="en-GB" smtClean="0"/>
              <a:t>14/10/2016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41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DD3F-0375-4A64-82F7-A42D7014DDC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190C-78A0-49C1-BC33-5024B2393A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252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48FB-F5F9-45FE-BF73-546514FD9E0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190C-78A0-49C1-BC33-5024B2393A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688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7F37-6CDE-44F0-89FA-91FDF597853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190C-78A0-49C1-BC33-5024B2393A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451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2173-0489-4918-9D41-7C98178FE9B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190C-78A0-49C1-BC33-5024B2393A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591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CECF-0E39-4F0F-B8E0-D1B5B4EF415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190C-78A0-49C1-BC33-5024B2393A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916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D7DF-1AB6-435E-B768-E25A36714C2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190C-78A0-49C1-BC33-5024B2393A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081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838-9C72-435A-AA60-68678C51637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190C-78A0-49C1-BC33-5024B2393A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062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BC39-CB87-4377-82E4-390167BAE45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190C-78A0-49C1-BC33-5024B2393A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7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2978-BC7B-4FE7-BF31-B0666140F633}" type="datetime1">
              <a:rPr lang="en-GB" smtClean="0"/>
              <a:t>14/10/2016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103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83ECA-91FB-4758-B7F8-9CD835F2151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190C-78A0-49C1-BC33-5024B2393A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173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354D-0695-41B5-8F50-06D80943C31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190C-78A0-49C1-BC33-5024B2393A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75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6E7F-36D4-4E60-BCA9-0BBD381BDF2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190C-78A0-49C1-BC33-5024B2393A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2859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1D259332-D2E3-4030-81D2-6027D2B7E008}" type="datetime1">
              <a:rPr lang="en-GB" smtClean="0"/>
              <a:pPr/>
              <a:t>14/10/2016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36052F6A-383D-4658-9E2E-503D224663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4630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2978-BC7B-4FE7-BF31-B0666140F633}" type="datetime1">
              <a:rPr lang="en-GB" smtClean="0"/>
              <a:pPr/>
              <a:t>14/10/2016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4067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5E77-13CE-445C-8A43-FE0F52DDF38D}" type="datetime1">
              <a:rPr lang="en-GB" smtClean="0"/>
              <a:pPr/>
              <a:t>14/10/2016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233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80928"/>
            <a:ext cx="4038600" cy="33452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80928"/>
            <a:ext cx="4038600" cy="33452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DD87-AB00-4D0C-9723-D139AA7DD3C0}" type="datetime1">
              <a:rPr lang="en-GB" smtClean="0"/>
              <a:pPr/>
              <a:t>14/10/2016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1190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78092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01008"/>
            <a:ext cx="4040188" cy="26251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278092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501007"/>
            <a:ext cx="4041775" cy="26251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B076-70B2-4278-A51C-D51646B532B2}" type="datetime1">
              <a:rPr lang="en-GB" smtClean="0"/>
              <a:pPr/>
              <a:t>14/10/2016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55257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C69C-5B55-4DA0-8E0D-FAB2AE3AA79F}" type="datetime1">
              <a:rPr lang="en-GB" smtClean="0"/>
              <a:pPr/>
              <a:t>14/10/2016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8074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CE10-375B-46DD-83B6-44CAD208D7B0}" type="datetime1">
              <a:rPr lang="en-GB" smtClean="0"/>
              <a:pPr/>
              <a:t>14/10/2016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142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5E77-13CE-445C-8A43-FE0F52DDF38D}" type="datetime1">
              <a:rPr lang="en-GB" smtClean="0"/>
              <a:t>14/10/2016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6075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84784"/>
            <a:ext cx="5111750" cy="46413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636912"/>
            <a:ext cx="3008313" cy="34892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6EF3-5F54-4B74-B247-6E69E43ACF50}" type="datetime1">
              <a:rPr lang="en-GB" smtClean="0"/>
              <a:pPr/>
              <a:t>14/10/2016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3429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12775"/>
            <a:ext cx="5486400" cy="33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2C40-1148-4886-8629-BF5DB0A3C3AB}" type="datetime1">
              <a:rPr lang="en-GB" smtClean="0"/>
              <a:pPr/>
              <a:t>14/10/2016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6486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E14C-ECCB-458D-8B7C-F84DC58068BB}" type="datetime1">
              <a:rPr lang="en-GB" smtClean="0"/>
              <a:pPr/>
              <a:t>14/10/2016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2135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12776"/>
            <a:ext cx="2057400" cy="4713387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12776"/>
            <a:ext cx="6019800" cy="4713387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6170-7D2F-49EA-83DC-8B6A56CE69A9}" type="datetime1">
              <a:rPr lang="en-GB" smtClean="0"/>
              <a:pPr/>
              <a:t>14/10/2016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46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80928"/>
            <a:ext cx="4038600" cy="33452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80928"/>
            <a:ext cx="4038600" cy="33452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DD87-AB00-4D0C-9723-D139AA7DD3C0}" type="datetime1">
              <a:rPr lang="en-GB" smtClean="0"/>
              <a:t>14/10/2016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92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78092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01008"/>
            <a:ext cx="4040188" cy="26251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278092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501007"/>
            <a:ext cx="4041775" cy="26251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B076-70B2-4278-A51C-D51646B532B2}" type="datetime1">
              <a:rPr lang="en-GB" smtClean="0"/>
              <a:t>14/10/2016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C69C-5B55-4DA0-8E0D-FAB2AE3AA79F}" type="datetime1">
              <a:rPr lang="en-GB" smtClean="0"/>
              <a:t>14/10/2016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10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CE10-375B-46DD-83B6-44CAD208D7B0}" type="datetime1">
              <a:rPr lang="en-GB" smtClean="0"/>
              <a:t>14/10/2016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02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84784"/>
            <a:ext cx="5111750" cy="46413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636912"/>
            <a:ext cx="3008313" cy="34892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6EF3-5F54-4B74-B247-6E69E43ACF50}" type="datetime1">
              <a:rPr lang="en-GB" smtClean="0"/>
              <a:t>14/10/2016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449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12775"/>
            <a:ext cx="5486400" cy="33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2C40-1148-4886-8629-BF5DB0A3C3AB}" type="datetime1">
              <a:rPr lang="en-GB" smtClean="0"/>
              <a:t>14/10/2016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91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363980"/>
            <a:ext cx="9144000" cy="1440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639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7408" y="1556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52936"/>
            <a:ext cx="8229600" cy="3273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22C9B1-6FF1-4FDE-8F9F-97A85D04A0A5}" type="datetime1">
              <a:rPr lang="en-GB" smtClean="0"/>
              <a:pPr/>
              <a:t>14/10/2016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Meeting name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6052F6A-383D-4658-9E2E-503D224663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38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19317B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19317B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19317B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9317B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9317B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19317B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75F9E-7A7F-4CDA-9B4C-49F4C2398BC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3190C-78A0-49C1-BC33-5024B2393A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01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363980"/>
            <a:ext cx="9144000" cy="1440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639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7408" y="1556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52936"/>
            <a:ext cx="8229600" cy="3273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9317B"/>
                </a:solidFill>
              </a:defRPr>
            </a:lvl1pPr>
          </a:lstStyle>
          <a:p>
            <a:fld id="{CF22C9B1-6FF1-4FDE-8F9F-97A85D04A0A5}" type="datetime1">
              <a:rPr lang="en-GB" smtClean="0"/>
              <a:pPr/>
              <a:t>14/10/2016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9317B"/>
                </a:solidFill>
              </a:defRPr>
            </a:lvl1pPr>
          </a:lstStyle>
          <a:p>
            <a:r>
              <a:rPr lang="en-US" dirty="0" smtClean="0"/>
              <a:t>Meeting name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9317B"/>
                </a:solidFill>
              </a:defRPr>
            </a:lvl1pPr>
          </a:lstStyle>
          <a:p>
            <a:fld id="{36052F6A-383D-4658-9E2E-503D224663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710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19317B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19317B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19317B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9317B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9317B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19317B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ce-ri.eu/pcp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91880" y="3645024"/>
            <a:ext cx="33523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 err="1" smtClean="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Iñigo</a:t>
            </a:r>
            <a:r>
              <a:rPr lang="en-GB" sz="1700" dirty="0" smtClean="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Yenes</a:t>
            </a:r>
          </a:p>
          <a:p>
            <a:r>
              <a:rPr lang="en-GB" sz="1700" dirty="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and Legal Officer</a:t>
            </a:r>
          </a:p>
          <a:p>
            <a:r>
              <a:rPr lang="en-GB" b="1" dirty="0" smtClean="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PRACE AISBL</a:t>
            </a:r>
          </a:p>
          <a:p>
            <a:endParaRPr lang="en-GB" sz="4400" dirty="0">
              <a:solidFill>
                <a:srgbClr val="1931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725144"/>
            <a:ext cx="2304256" cy="15712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41376" y="2368932"/>
            <a:ext cx="604867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2nd </a:t>
            </a:r>
            <a:r>
              <a:rPr lang="en-GB" sz="3200" b="1" dirty="0" err="1" smtClean="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eafip</a:t>
            </a:r>
            <a:r>
              <a:rPr lang="en-GB" sz="3200" b="1" dirty="0" smtClean="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event </a:t>
            </a:r>
            <a:endParaRPr lang="en-GB" sz="3200" b="1" dirty="0" smtClean="0">
              <a:solidFill>
                <a:srgbClr val="1931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700" dirty="0" smtClean="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Athens 18</a:t>
            </a:r>
            <a:r>
              <a:rPr lang="en-GB" sz="1700" baseline="30000" dirty="0" smtClean="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700" dirty="0" smtClean="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&amp;19</a:t>
            </a:r>
            <a:r>
              <a:rPr lang="en-GB" sz="1700" baseline="30000" dirty="0" smtClean="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700" dirty="0" smtClean="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October 2016</a:t>
            </a:r>
            <a:endParaRPr lang="en-GB" sz="1700" dirty="0">
              <a:solidFill>
                <a:srgbClr val="1931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637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408" y="1556792"/>
            <a:ext cx="8229600" cy="648072"/>
          </a:xfrm>
        </p:spPr>
        <p:txBody>
          <a:bodyPr>
            <a:normAutofit/>
          </a:bodyPr>
          <a:lstStyle/>
          <a:p>
            <a:r>
              <a:rPr lang="en-GB" sz="3000" dirty="0" smtClean="0"/>
              <a:t>LESSONS LEARNT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408" y="2204864"/>
            <a:ext cx="8255392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cap="all" dirty="0" smtClean="0"/>
              <a:t>Consortium</a:t>
            </a:r>
          </a:p>
          <a:p>
            <a:pPr marL="0" indent="0">
              <a:buNone/>
            </a:pPr>
            <a:endParaRPr lang="en-GB" sz="1100" cap="all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1900" b="1" dirty="0" smtClean="0"/>
              <a:t>Form of consortium</a:t>
            </a:r>
          </a:p>
          <a:p>
            <a:pPr marL="357188" indent="0">
              <a:buNone/>
            </a:pPr>
            <a:r>
              <a:rPr lang="en-GB" sz="1700" dirty="0" smtClean="0"/>
              <a:t>Choice limited by national/EU laws but also requirements from the EC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1900" b="1" dirty="0"/>
              <a:t>Election of Procuring entity</a:t>
            </a:r>
          </a:p>
          <a:p>
            <a:pPr marL="357188" indent="0">
              <a:buNone/>
            </a:pPr>
            <a:r>
              <a:rPr lang="en-GB" sz="1700" dirty="0"/>
              <a:t>Possible national or </a:t>
            </a:r>
            <a:r>
              <a:rPr lang="en-GB" sz="1700" dirty="0" smtClean="0"/>
              <a:t>local </a:t>
            </a:r>
            <a:r>
              <a:rPr lang="en-GB" sz="1700" dirty="0"/>
              <a:t>specific procedural rules, in particular affecting taxation and invoicing </a:t>
            </a:r>
            <a:endParaRPr lang="en-GB" sz="1700" dirty="0" smtClean="0"/>
          </a:p>
          <a:p>
            <a:pPr marL="355600" indent="-285750">
              <a:buFont typeface="Courier New" panose="02070309020205020404" pitchFamily="49" charset="0"/>
              <a:buChar char="o"/>
            </a:pPr>
            <a:r>
              <a:rPr lang="en-GB" sz="1900" b="1" dirty="0" smtClean="0"/>
              <a:t>Governance</a:t>
            </a:r>
            <a:endParaRPr lang="en-GB" sz="1900" b="1" dirty="0"/>
          </a:p>
          <a:p>
            <a:pPr marL="357188" indent="0">
              <a:buNone/>
            </a:pPr>
            <a:r>
              <a:rPr lang="en-GB" sz="1700" dirty="0" smtClean="0"/>
              <a:t>The bodies need to accommodate the specific ones of the Procuring entity</a:t>
            </a:r>
            <a:endParaRPr lang="en-GB" sz="17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1900" b="1" dirty="0"/>
              <a:t>Decision making</a:t>
            </a:r>
          </a:p>
          <a:p>
            <a:pPr marL="357188" indent="0">
              <a:buNone/>
            </a:pPr>
            <a:r>
              <a:rPr lang="en-GB" sz="1700" dirty="0"/>
              <a:t>Importance of choice of </a:t>
            </a:r>
            <a:r>
              <a:rPr lang="en-GB" sz="1700" dirty="0" smtClean="0"/>
              <a:t>majorities for </a:t>
            </a:r>
            <a:r>
              <a:rPr lang="en-GB" sz="1700" dirty="0"/>
              <a:t>each decision avoiding blockages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18/10/2016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2nd </a:t>
            </a:r>
            <a:r>
              <a:rPr lang="en-GB" dirty="0" err="1"/>
              <a:t>eafip</a:t>
            </a:r>
            <a:r>
              <a:rPr lang="en-GB" dirty="0"/>
              <a:t> Major event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36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408" y="1556792"/>
            <a:ext cx="8229600" cy="648072"/>
          </a:xfrm>
        </p:spPr>
        <p:txBody>
          <a:bodyPr>
            <a:normAutofit/>
          </a:bodyPr>
          <a:lstStyle/>
          <a:p>
            <a:r>
              <a:rPr lang="en-GB" sz="3000" dirty="0" smtClean="0"/>
              <a:t>LESSONS LEARNT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408" y="2204864"/>
            <a:ext cx="8255392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cap="all" dirty="0" smtClean="0"/>
              <a:t>Framework contract</a:t>
            </a:r>
          </a:p>
          <a:p>
            <a:pPr marL="0" indent="0">
              <a:buNone/>
            </a:pPr>
            <a:endParaRPr lang="en-GB" sz="1100" cap="all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sz="1900" b="1" dirty="0" smtClean="0"/>
              <a:t>IPR</a:t>
            </a:r>
          </a:p>
          <a:p>
            <a:pPr marL="357188" indent="0">
              <a:buNone/>
            </a:pPr>
            <a:r>
              <a:rPr lang="en-GB" sz="1700" dirty="0" smtClean="0"/>
              <a:t>An acceptable model for both, procurers and providers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900" b="1" dirty="0" smtClean="0"/>
              <a:t>Confidentiality</a:t>
            </a:r>
          </a:p>
          <a:p>
            <a:pPr marL="357188" indent="0">
              <a:buNone/>
            </a:pPr>
            <a:r>
              <a:rPr lang="en-GB" sz="1700" dirty="0"/>
              <a:t>Disclosure to 3rd Parties (e.g. the EC)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900" b="1" dirty="0"/>
              <a:t>Flexibility</a:t>
            </a:r>
          </a:p>
          <a:p>
            <a:pPr marL="357188" indent="0">
              <a:buNone/>
            </a:pPr>
            <a:r>
              <a:rPr lang="en-GB" sz="1700" dirty="0"/>
              <a:t>Adaptation mechanisms to the possible extent to avoid deadlocks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900" b="1" dirty="0"/>
              <a:t>Timing</a:t>
            </a:r>
          </a:p>
          <a:p>
            <a:pPr marL="357188" indent="0">
              <a:buNone/>
            </a:pPr>
            <a:r>
              <a:rPr lang="en-GB" sz="1700" dirty="0"/>
              <a:t>Length of interphases critical to avoid delays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sz="2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18/10/2016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2nd </a:t>
            </a:r>
            <a:r>
              <a:rPr lang="en-GB" dirty="0" err="1"/>
              <a:t>eafip</a:t>
            </a:r>
            <a:r>
              <a:rPr lang="en-GB" dirty="0"/>
              <a:t> Major event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630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408" y="1556792"/>
            <a:ext cx="8229600" cy="648072"/>
          </a:xfrm>
        </p:spPr>
        <p:txBody>
          <a:bodyPr>
            <a:normAutofit/>
          </a:bodyPr>
          <a:lstStyle/>
          <a:p>
            <a:r>
              <a:rPr lang="en-GB" sz="3000" dirty="0" smtClean="0"/>
              <a:t>LESSONS LEARNT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408" y="2204864"/>
            <a:ext cx="8255392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cap="all" dirty="0" smtClean="0"/>
              <a:t>Assessment of bids</a:t>
            </a:r>
          </a:p>
          <a:p>
            <a:pPr marL="0" indent="0">
              <a:buNone/>
            </a:pPr>
            <a:endParaRPr lang="en-GB" sz="800" cap="all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1900" b="1" dirty="0" smtClean="0"/>
              <a:t>Conflict of interest policy</a:t>
            </a:r>
          </a:p>
          <a:p>
            <a:pPr marL="357188" indent="0">
              <a:buNone/>
            </a:pPr>
            <a:r>
              <a:rPr lang="en-GB" sz="1700" dirty="0" smtClean="0"/>
              <a:t>To avoid blocking situations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1900" b="1" dirty="0" smtClean="0"/>
              <a:t>Clear instructions for the Assessment Committee</a:t>
            </a:r>
          </a:p>
          <a:p>
            <a:pPr marL="357188" indent="0">
              <a:buNone/>
            </a:pPr>
            <a:r>
              <a:rPr lang="en-GB" sz="1700" dirty="0" smtClean="0"/>
              <a:t>So they can perform the evaluation properly and uniformly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1900" b="1" dirty="0" smtClean="0"/>
              <a:t>Technical requirements</a:t>
            </a:r>
          </a:p>
          <a:p>
            <a:pPr marL="357188" indent="0">
              <a:buNone/>
            </a:pPr>
            <a:r>
              <a:rPr lang="en-GB" sz="1700" dirty="0" smtClean="0"/>
              <a:t>- Feasibility vs. beyond state of art </a:t>
            </a:r>
          </a:p>
          <a:p>
            <a:pPr marL="357188" indent="0">
              <a:buNone/>
            </a:pPr>
            <a:r>
              <a:rPr lang="en-GB" sz="1700" dirty="0" smtClean="0"/>
              <a:t>- Overall performance vs. partial</a:t>
            </a:r>
          </a:p>
          <a:p>
            <a:pPr marL="355600">
              <a:buFont typeface="Courier New" panose="02070309020205020404" pitchFamily="49" charset="0"/>
              <a:buChar char="o"/>
            </a:pPr>
            <a:r>
              <a:rPr lang="en-GB" sz="1900" b="1" dirty="0" smtClean="0"/>
              <a:t>R&amp;D Overall value</a:t>
            </a:r>
          </a:p>
          <a:p>
            <a:pPr marL="355600" indent="0">
              <a:buNone/>
            </a:pPr>
            <a:r>
              <a:rPr lang="en-GB" sz="1700" dirty="0"/>
              <a:t>The </a:t>
            </a:r>
            <a:r>
              <a:rPr lang="en-GB" sz="1700" dirty="0" smtClean="0"/>
              <a:t>overall cost </a:t>
            </a:r>
            <a:r>
              <a:rPr lang="en-GB" sz="1700" dirty="0"/>
              <a:t>of the R&amp;D needs to be </a:t>
            </a:r>
            <a:r>
              <a:rPr lang="en-GB" sz="1700" dirty="0" smtClean="0"/>
              <a:t>predominant</a:t>
            </a:r>
            <a:endParaRPr lang="en-GB" sz="1700" dirty="0"/>
          </a:p>
          <a:p>
            <a:pPr>
              <a:buFont typeface="Courier New" panose="02070309020205020404" pitchFamily="49" charset="0"/>
              <a:buChar char="o"/>
            </a:pPr>
            <a:endParaRPr lang="en-GB" sz="2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18/10/2016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2nd </a:t>
            </a:r>
            <a:r>
              <a:rPr lang="en-GB" dirty="0" err="1"/>
              <a:t>eafip</a:t>
            </a:r>
            <a:r>
              <a:rPr lang="en-GB" dirty="0"/>
              <a:t> Major event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442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408" y="1556792"/>
            <a:ext cx="8229600" cy="648072"/>
          </a:xfrm>
        </p:spPr>
        <p:txBody>
          <a:bodyPr>
            <a:normAutofit/>
          </a:bodyPr>
          <a:lstStyle/>
          <a:p>
            <a:r>
              <a:rPr lang="en-GB" sz="3000" dirty="0" smtClean="0"/>
              <a:t>LESSONS LEARNT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408" y="2204864"/>
            <a:ext cx="8255392" cy="38164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400" b="1" cap="all" dirty="0" smtClean="0"/>
              <a:t>Execution phases</a:t>
            </a:r>
          </a:p>
          <a:p>
            <a:pPr marL="0" indent="0">
              <a:buNone/>
            </a:pPr>
            <a:endParaRPr lang="en-GB" sz="2200" cap="all" dirty="0" smtClean="0"/>
          </a:p>
          <a:p>
            <a:r>
              <a:rPr lang="en-GB" sz="2200" b="1" dirty="0" smtClean="0"/>
              <a:t>Payments </a:t>
            </a:r>
            <a:r>
              <a:rPr lang="en-GB" sz="2200" b="1" dirty="0"/>
              <a:t>to </a:t>
            </a:r>
            <a:r>
              <a:rPr lang="en-GB" sz="2200" b="1" dirty="0" smtClean="0"/>
              <a:t>vendors</a:t>
            </a:r>
          </a:p>
          <a:p>
            <a:pPr marL="357188" indent="0">
              <a:buNone/>
            </a:pPr>
            <a:r>
              <a:rPr lang="en-GB" sz="2000" dirty="0" smtClean="0"/>
              <a:t>- Full payment vs. partial at the end of each phase</a:t>
            </a:r>
          </a:p>
          <a:p>
            <a:pPr marL="357188" indent="0">
              <a:buNone/>
            </a:pPr>
            <a:r>
              <a:rPr lang="en-GB" sz="2000" dirty="0" smtClean="0"/>
              <a:t>- Clause to transfer non-spent amounts to subsequent phase/s</a:t>
            </a:r>
          </a:p>
          <a:p>
            <a:r>
              <a:rPr lang="en-GB" sz="2200" b="1" dirty="0" smtClean="0"/>
              <a:t>Monitoring during the 2</a:t>
            </a:r>
            <a:r>
              <a:rPr lang="en-GB" sz="2200" b="1" baseline="30000" dirty="0" smtClean="0"/>
              <a:t>nd</a:t>
            </a:r>
            <a:r>
              <a:rPr lang="en-GB" sz="2200" b="1" dirty="0" smtClean="0"/>
              <a:t> Execution phase</a:t>
            </a:r>
          </a:p>
          <a:p>
            <a:pPr marL="357188" indent="0">
              <a:buNone/>
            </a:pPr>
            <a:r>
              <a:rPr lang="en-GB" sz="2000" dirty="0" smtClean="0"/>
              <a:t>To reassure the correct performance</a:t>
            </a:r>
            <a:endParaRPr lang="en-GB" sz="2000" dirty="0"/>
          </a:p>
          <a:p>
            <a:r>
              <a:rPr lang="en-GB" sz="2200" b="1" dirty="0" smtClean="0"/>
              <a:t>Changes to the legal framework </a:t>
            </a:r>
          </a:p>
          <a:p>
            <a:pPr marL="357188" indent="0">
              <a:buNone/>
            </a:pPr>
            <a:r>
              <a:rPr lang="en-GB" sz="2000" dirty="0"/>
              <a:t>Important to check this regularly in case any adaptation is needed</a:t>
            </a:r>
          </a:p>
          <a:p>
            <a:r>
              <a:rPr lang="en-GB" sz="2200" b="1" dirty="0" smtClean="0"/>
              <a:t>Exploitation plan for the prototypes</a:t>
            </a:r>
          </a:p>
          <a:p>
            <a:pPr marL="357188" indent="0">
              <a:buNone/>
            </a:pPr>
            <a:r>
              <a:rPr lang="en-GB" sz="2000" dirty="0" smtClean="0"/>
              <a:t>In order to evaluate properly the offers</a:t>
            </a:r>
          </a:p>
          <a:p>
            <a:pPr marL="355600"/>
            <a:r>
              <a:rPr lang="en-GB" sz="2200" b="1" dirty="0" smtClean="0"/>
              <a:t>Minimum number of selected providers</a:t>
            </a:r>
          </a:p>
          <a:p>
            <a:pPr marL="357188" indent="0">
              <a:buNone/>
            </a:pPr>
            <a:r>
              <a:rPr lang="en-GB" sz="2000" dirty="0"/>
              <a:t>“Competitive process”= at least 2 but more allowed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sz="2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18/10/2016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2nd </a:t>
            </a:r>
            <a:r>
              <a:rPr lang="en-GB" dirty="0" err="1"/>
              <a:t>eafip</a:t>
            </a:r>
            <a:r>
              <a:rPr lang="en-GB" dirty="0"/>
              <a:t> Major event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193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32014"/>
            <a:ext cx="8255392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800" b="1" cap="all" dirty="0" smtClean="0"/>
              <a:t>THANK YOU FOR YOUR ATTENTION</a:t>
            </a:r>
            <a:endParaRPr lang="en-GB" sz="1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18/10/2016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2nd </a:t>
            </a:r>
            <a:r>
              <a:rPr lang="en-GB" dirty="0" err="1"/>
              <a:t>eafip</a:t>
            </a:r>
            <a:r>
              <a:rPr lang="en-GB" dirty="0"/>
              <a:t> Major event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8857" y="2348880"/>
            <a:ext cx="825539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19317B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19317B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19317B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19317B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19317B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GB" sz="22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31408" y="2204864"/>
            <a:ext cx="8255392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19317B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19317B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19317B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19317B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19317B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200" b="1" dirty="0" smtClean="0"/>
              <a:t>More info at:</a:t>
            </a:r>
          </a:p>
          <a:p>
            <a:pPr marL="357188" indent="0" algn="ctr">
              <a:buNone/>
            </a:pPr>
            <a:r>
              <a:rPr lang="en-GB" sz="2000" dirty="0">
                <a:hlinkClick r:id="rId2"/>
              </a:rPr>
              <a:t>http://www.prace-ri.eu/pcp</a:t>
            </a:r>
            <a:r>
              <a:rPr lang="en-GB" sz="2000" dirty="0" smtClean="0">
                <a:hlinkClick r:id="rId2"/>
              </a:rPr>
              <a:t>/</a:t>
            </a:r>
            <a:endParaRPr lang="en-GB" sz="2000" dirty="0" smtClean="0"/>
          </a:p>
          <a:p>
            <a:pPr marL="357188" indent="0">
              <a:buNone/>
            </a:pP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3030845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31592" t="7885" r="16489" b="10823"/>
          <a:stretch/>
        </p:blipFill>
        <p:spPr>
          <a:xfrm>
            <a:off x="5242198" y="2280244"/>
            <a:ext cx="3879272" cy="4544291"/>
          </a:xfrm>
          <a:prstGeom prst="rect">
            <a:avLst/>
          </a:prstGeom>
        </p:spPr>
      </p:pic>
      <p:sp>
        <p:nvSpPr>
          <p:cNvPr id="38918" name="CuadroTexto 1"/>
          <p:cNvSpPr txBox="1">
            <a:spLocks noChangeArrowheads="1"/>
          </p:cNvSpPr>
          <p:nvPr/>
        </p:nvSpPr>
        <p:spPr bwMode="auto">
          <a:xfrm>
            <a:off x="1461978" y="385286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667923"/>
            <a:ext cx="570147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700" dirty="0" smtClean="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not-for-profit association under Belgian law, with its seat in Brussels.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rgbClr val="1931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700" dirty="0" smtClean="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counts 25 members and 2 observers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700" dirty="0">
              <a:solidFill>
                <a:srgbClr val="1931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700" dirty="0" smtClean="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Hosting Members (France, </a:t>
            </a:r>
            <a:r>
              <a:rPr lang="en-US" sz="1700" dirty="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700" dirty="0" smtClean="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ermany, Italy and Spain) and Non-Hosting Members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700" dirty="0">
              <a:solidFill>
                <a:srgbClr val="1931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700" dirty="0" smtClean="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unded by its members &amp; series of implementation projects supported by the European Commission</a:t>
            </a:r>
            <a:r>
              <a:rPr lang="en-US" dirty="0" smtClean="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rgbClr val="1931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665821"/>
            <a:ext cx="7987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 for Advanced Computing in Europe</a:t>
            </a:r>
            <a:endParaRPr lang="en-GB" sz="2800" dirty="0">
              <a:solidFill>
                <a:srgbClr val="1931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59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408" y="1556792"/>
            <a:ext cx="8229600" cy="648072"/>
          </a:xfrm>
        </p:spPr>
        <p:txBody>
          <a:bodyPr>
            <a:normAutofit/>
          </a:bodyPr>
          <a:lstStyle/>
          <a:p>
            <a:r>
              <a:rPr lang="en-GB" sz="3000" dirty="0" smtClean="0"/>
              <a:t>THE PRACE PCP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409" y="2204864"/>
            <a:ext cx="8229600" cy="3816424"/>
          </a:xfrm>
        </p:spPr>
        <p:txBody>
          <a:bodyPr>
            <a:normAutofit/>
          </a:bodyPr>
          <a:lstStyle/>
          <a:p>
            <a:r>
              <a:rPr lang="en-GB" sz="1900" b="1" dirty="0" smtClean="0"/>
              <a:t>Goal</a:t>
            </a:r>
            <a:r>
              <a:rPr lang="en-GB" sz="2200" dirty="0" smtClean="0"/>
              <a:t>: </a:t>
            </a:r>
            <a:r>
              <a:rPr lang="en-US" sz="1700" dirty="0" smtClean="0"/>
              <a:t>Whole </a:t>
            </a:r>
            <a:r>
              <a:rPr lang="en-US" sz="1700" dirty="0"/>
              <a:t>System Design for Energy Efficient </a:t>
            </a:r>
            <a:r>
              <a:rPr lang="en-US" sz="1700" dirty="0" smtClean="0"/>
              <a:t>HPC</a:t>
            </a:r>
          </a:p>
          <a:p>
            <a:endParaRPr lang="en-GB" sz="600" dirty="0" smtClean="0"/>
          </a:p>
          <a:p>
            <a:r>
              <a:rPr lang="en-GB" sz="1900" b="1" dirty="0" smtClean="0"/>
              <a:t>Group of Procurers</a:t>
            </a:r>
            <a:r>
              <a:rPr lang="en-GB" sz="1900" b="1" dirty="0"/>
              <a:t>: </a:t>
            </a:r>
            <a:r>
              <a:rPr lang="en-GB" sz="1700" dirty="0" smtClean="0"/>
              <a:t>5 PRACE-3IP Project Partners and PRACE AISBL as Observer:</a:t>
            </a:r>
          </a:p>
          <a:p>
            <a:pPr marL="0" indent="0">
              <a:buNone/>
            </a:pPr>
            <a:r>
              <a:rPr lang="en-GB" sz="1700" dirty="0" smtClean="0"/>
              <a:t>	- CINECA (Italy) as Procuring Entity</a:t>
            </a:r>
          </a:p>
          <a:p>
            <a:pPr marL="0" indent="0">
              <a:buNone/>
            </a:pPr>
            <a:r>
              <a:rPr lang="en-GB" sz="1700" dirty="0" smtClean="0"/>
              <a:t>	- GENCI (France)</a:t>
            </a:r>
          </a:p>
          <a:p>
            <a:pPr marL="0" indent="0">
              <a:buNone/>
            </a:pPr>
            <a:r>
              <a:rPr lang="en-GB" sz="1700" dirty="0" smtClean="0"/>
              <a:t>	- JUELICH (Germany)</a:t>
            </a:r>
          </a:p>
          <a:p>
            <a:pPr marL="0" indent="0">
              <a:buNone/>
            </a:pPr>
            <a:r>
              <a:rPr lang="en-GB" sz="1700" dirty="0" smtClean="0"/>
              <a:t>	- EPCC (UK)</a:t>
            </a:r>
          </a:p>
          <a:p>
            <a:pPr marL="0" indent="0">
              <a:buNone/>
            </a:pPr>
            <a:r>
              <a:rPr lang="en-GB" sz="1700" dirty="0" smtClean="0"/>
              <a:t>	- CSC (Finland)</a:t>
            </a:r>
          </a:p>
          <a:p>
            <a:pPr marL="0" indent="0">
              <a:buNone/>
            </a:pPr>
            <a:endParaRPr lang="en-GB" sz="800" dirty="0" smtClean="0"/>
          </a:p>
          <a:p>
            <a:r>
              <a:rPr lang="en-GB" sz="1900" b="1" dirty="0" smtClean="0"/>
              <a:t>Funding</a:t>
            </a:r>
            <a:r>
              <a:rPr lang="en-GB" sz="1900" dirty="0" smtClean="0"/>
              <a:t>: </a:t>
            </a:r>
            <a:r>
              <a:rPr lang="en-GB" sz="1700" dirty="0" smtClean="0"/>
              <a:t>9M </a:t>
            </a:r>
            <a:r>
              <a:rPr lang="en-GB" sz="1700" dirty="0"/>
              <a:t>€ </a:t>
            </a:r>
            <a:r>
              <a:rPr lang="en-GB" sz="1700" dirty="0" smtClean="0"/>
              <a:t>contributed </a:t>
            </a:r>
            <a:r>
              <a:rPr lang="en-GB" sz="1700" dirty="0"/>
              <a:t>by the procurers </a:t>
            </a:r>
            <a:r>
              <a:rPr lang="en-GB" sz="1700" dirty="0" smtClean="0"/>
              <a:t>&amp; EC </a:t>
            </a:r>
          </a:p>
          <a:p>
            <a:pPr marL="0" indent="0">
              <a:buNone/>
            </a:pPr>
            <a:r>
              <a:rPr lang="en-GB" sz="1700" dirty="0"/>
              <a:t> </a:t>
            </a:r>
            <a:r>
              <a:rPr lang="en-GB" sz="1700" dirty="0" smtClean="0"/>
              <a:t>     (50%/50%) through FP7 (GA No.312763)</a:t>
            </a:r>
            <a:endParaRPr lang="en-GB" sz="1700" dirty="0"/>
          </a:p>
          <a:p>
            <a:endParaRPr lang="en-GB" sz="2400" dirty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en-GB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18/10/2016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2nd </a:t>
            </a:r>
            <a:r>
              <a:rPr lang="en-GB" dirty="0" err="1"/>
              <a:t>eafip</a:t>
            </a:r>
            <a:r>
              <a:rPr lang="en-GB" dirty="0"/>
              <a:t> Major event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t>3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2545" y="5156000"/>
            <a:ext cx="1234909" cy="820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5087838"/>
            <a:ext cx="11430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40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408" y="1556792"/>
            <a:ext cx="8229600" cy="648072"/>
          </a:xfrm>
        </p:spPr>
        <p:txBody>
          <a:bodyPr>
            <a:normAutofit/>
          </a:bodyPr>
          <a:lstStyle/>
          <a:p>
            <a:r>
              <a:rPr lang="en-GB" sz="3000" dirty="0" smtClean="0"/>
              <a:t>THE PRACE PCP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409" y="2204864"/>
            <a:ext cx="8229600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500" b="1" dirty="0" smtClean="0"/>
          </a:p>
          <a:p>
            <a:r>
              <a:rPr lang="en-GB" sz="1900" b="1" dirty="0" smtClean="0"/>
              <a:t>Current Status: </a:t>
            </a:r>
            <a:r>
              <a:rPr lang="en-GB" sz="1800" dirty="0" smtClean="0"/>
              <a:t>3</a:t>
            </a:r>
            <a:r>
              <a:rPr lang="en-GB" sz="1800" baseline="30000" dirty="0" smtClean="0"/>
              <a:t>rd</a:t>
            </a:r>
            <a:r>
              <a:rPr lang="en-GB" sz="1800" dirty="0" smtClean="0"/>
              <a:t> and final Execution phase</a:t>
            </a:r>
            <a:r>
              <a:rPr lang="en-GB" sz="1800" dirty="0"/>
              <a:t> about to </a:t>
            </a:r>
            <a:r>
              <a:rPr lang="en-GB" sz="1800" dirty="0" smtClean="0"/>
              <a:t>start aiming at the “Provision of a Pre-Commercial </a:t>
            </a:r>
            <a:r>
              <a:rPr lang="en-GB" sz="1800" u="sng" dirty="0" smtClean="0"/>
              <a:t>Pilot system</a:t>
            </a:r>
            <a:r>
              <a:rPr lang="en-GB" sz="1800" dirty="0" smtClean="0"/>
              <a:t>”</a:t>
            </a:r>
          </a:p>
          <a:p>
            <a:pPr marL="0" indent="0">
              <a:buNone/>
            </a:pPr>
            <a:endParaRPr lang="en-GB" sz="1200" dirty="0" smtClean="0"/>
          </a:p>
          <a:p>
            <a:r>
              <a:rPr lang="en-GB" sz="1900" b="1" dirty="0" smtClean="0"/>
              <a:t>Expected impact:</a:t>
            </a:r>
          </a:p>
          <a:p>
            <a:pPr marL="0" indent="0">
              <a:buNone/>
            </a:pPr>
            <a:endParaRPr lang="en-GB" sz="1200" b="1" dirty="0" smtClean="0"/>
          </a:p>
          <a:p>
            <a:pPr marL="800100">
              <a:buFont typeface="Wingdings" panose="05000000000000000000" pitchFamily="2" charset="2"/>
              <a:buChar char="ü"/>
            </a:pPr>
            <a:r>
              <a:rPr lang="en-GB" sz="1700" dirty="0" smtClean="0"/>
              <a:t>Increase of competitiveness for EU </a:t>
            </a:r>
            <a:r>
              <a:rPr lang="en-GB" sz="1700" dirty="0"/>
              <a:t>HPC supply </a:t>
            </a:r>
            <a:r>
              <a:rPr lang="en-GB" sz="1700" dirty="0" smtClean="0"/>
              <a:t>industry</a:t>
            </a:r>
          </a:p>
          <a:p>
            <a:pPr marL="800100">
              <a:buFont typeface="Wingdings" panose="05000000000000000000" pitchFamily="2" charset="2"/>
              <a:buChar char="ü"/>
            </a:pPr>
            <a:r>
              <a:rPr lang="en-GB" sz="1700" dirty="0" smtClean="0"/>
              <a:t>Early </a:t>
            </a:r>
            <a:r>
              <a:rPr lang="en-GB" sz="1700" dirty="0"/>
              <a:t>access </a:t>
            </a:r>
            <a:r>
              <a:rPr lang="en-GB" sz="1700" dirty="0" smtClean="0"/>
              <a:t>for the EU </a:t>
            </a:r>
            <a:r>
              <a:rPr lang="en-GB" sz="1700" dirty="0"/>
              <a:t>HPC users </a:t>
            </a:r>
            <a:r>
              <a:rPr lang="en-GB" sz="1700" dirty="0" smtClean="0"/>
              <a:t>to </a:t>
            </a:r>
            <a:r>
              <a:rPr lang="en-GB" sz="1700" dirty="0"/>
              <a:t>disruptive </a:t>
            </a:r>
            <a:r>
              <a:rPr lang="en-GB" sz="1700" dirty="0" smtClean="0"/>
              <a:t>technology</a:t>
            </a:r>
          </a:p>
          <a:p>
            <a:pPr marL="800100">
              <a:buFont typeface="Wingdings" panose="05000000000000000000" pitchFamily="2" charset="2"/>
              <a:buChar char="ü"/>
            </a:pPr>
            <a:r>
              <a:rPr lang="en-GB" sz="1700" dirty="0" smtClean="0"/>
              <a:t>Learning on innovative procurement</a:t>
            </a:r>
          </a:p>
          <a:p>
            <a:pPr marL="800100">
              <a:buFont typeface="Wingdings" panose="05000000000000000000" pitchFamily="2" charset="2"/>
              <a:buChar char="ü"/>
            </a:pPr>
            <a:r>
              <a:rPr lang="en-GB" sz="1700" dirty="0"/>
              <a:t>Advantageous IP regime for the </a:t>
            </a:r>
            <a:r>
              <a:rPr lang="en-GB" sz="1700" dirty="0" smtClean="0"/>
              <a:t>Procurers</a:t>
            </a:r>
          </a:p>
          <a:p>
            <a:pPr marL="800100">
              <a:buFont typeface="Wingdings" panose="05000000000000000000" pitchFamily="2" charset="2"/>
              <a:buChar char="ü"/>
            </a:pPr>
            <a:r>
              <a:rPr lang="en-GB" sz="1700" dirty="0" smtClean="0"/>
              <a:t>Guide of Best Practices on PCP</a:t>
            </a:r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en-GB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18/10/2016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2nd </a:t>
            </a:r>
            <a:r>
              <a:rPr lang="en-GB" dirty="0" err="1"/>
              <a:t>eafip</a:t>
            </a:r>
            <a:r>
              <a:rPr lang="en-GB" dirty="0"/>
              <a:t> Major event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8510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408" y="1556792"/>
            <a:ext cx="8229600" cy="648072"/>
          </a:xfrm>
        </p:spPr>
        <p:txBody>
          <a:bodyPr>
            <a:normAutofit/>
          </a:bodyPr>
          <a:lstStyle/>
          <a:p>
            <a:r>
              <a:rPr lang="en-GB" sz="3000" dirty="0" smtClean="0"/>
              <a:t>LESSONS LEARNT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15148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4200" b="1" cap="all" dirty="0"/>
              <a:t>Advantages of </a:t>
            </a:r>
            <a:r>
              <a:rPr lang="en-GB" sz="4200" b="1" cap="all" dirty="0" smtClean="0"/>
              <a:t>the </a:t>
            </a:r>
            <a:r>
              <a:rPr lang="en-GB" sz="4200" b="1" cap="all" dirty="0"/>
              <a:t>Pre-Commercial </a:t>
            </a:r>
            <a:r>
              <a:rPr lang="en-GB" sz="4200" b="1" cap="all" dirty="0" smtClean="0"/>
              <a:t>Procurement (PCP) as a tool</a:t>
            </a:r>
          </a:p>
          <a:p>
            <a:pPr marL="0" indent="0">
              <a:buNone/>
            </a:pPr>
            <a:endParaRPr lang="en-GB" sz="23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4000" b="1" dirty="0" smtClean="0"/>
              <a:t>R&amp;D </a:t>
            </a:r>
            <a:r>
              <a:rPr lang="en-GB" sz="4000" b="1" dirty="0"/>
              <a:t>expense </a:t>
            </a:r>
            <a:r>
              <a:rPr lang="en-GB" sz="4000" b="1" dirty="0" smtClean="0"/>
              <a:t>optimization</a:t>
            </a:r>
          </a:p>
          <a:p>
            <a:pPr marL="357188" indent="0">
              <a:buNone/>
            </a:pPr>
            <a:r>
              <a:rPr lang="en-GB" sz="3600" dirty="0"/>
              <a:t>Procurers can align product developments with users’ and technical priorities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b="1" dirty="0"/>
              <a:t>Access to external funding</a:t>
            </a:r>
          </a:p>
          <a:p>
            <a:pPr marL="357188" indent="0">
              <a:buNone/>
            </a:pPr>
            <a:r>
              <a:rPr lang="en-GB" sz="3600" dirty="0"/>
              <a:t>Cost shared between the Procurers and the EC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b="1" dirty="0"/>
              <a:t>Risk reduction</a:t>
            </a:r>
          </a:p>
          <a:p>
            <a:pPr marL="357188" indent="0">
              <a:buNone/>
            </a:pPr>
            <a:r>
              <a:rPr lang="en-GB" sz="3600" dirty="0"/>
              <a:t>Between phases and also for the subsequent phase of Public Procurement of Innovation (PPI)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b="1" dirty="0"/>
              <a:t>Early assessment of prototypes </a:t>
            </a:r>
          </a:p>
          <a:p>
            <a:pPr marL="357188" indent="0">
              <a:buNone/>
            </a:pPr>
            <a:r>
              <a:rPr lang="en-GB" sz="3600" dirty="0"/>
              <a:t>Procurers can assess earlier the state of art of the industry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b="1" dirty="0"/>
              <a:t>Support from the EC</a:t>
            </a:r>
          </a:p>
          <a:p>
            <a:pPr marL="357188" indent="0">
              <a:buNone/>
            </a:pPr>
            <a:r>
              <a:rPr lang="en-GB" sz="3600" dirty="0"/>
              <a:t>During the whole process and through different tools: </a:t>
            </a:r>
            <a:r>
              <a:rPr lang="en-GB" sz="3600" dirty="0" err="1"/>
              <a:t>eafip</a:t>
            </a:r>
            <a:r>
              <a:rPr lang="en-GB" sz="3600" dirty="0"/>
              <a:t> is a good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18/10/2016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2nd </a:t>
            </a:r>
            <a:r>
              <a:rPr lang="en-GB" dirty="0" err="1"/>
              <a:t>eafip</a:t>
            </a:r>
            <a:r>
              <a:rPr lang="en-GB" dirty="0"/>
              <a:t> Major event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090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408" y="1556792"/>
            <a:ext cx="8229600" cy="648072"/>
          </a:xfrm>
        </p:spPr>
        <p:txBody>
          <a:bodyPr>
            <a:normAutofit/>
          </a:bodyPr>
          <a:lstStyle/>
          <a:p>
            <a:r>
              <a:rPr lang="en-GB" sz="3000" dirty="0" smtClean="0"/>
              <a:t>LESSONS LEARNT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408" y="2204864"/>
            <a:ext cx="8255392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cap="all" dirty="0"/>
              <a:t>Advantages of a </a:t>
            </a:r>
            <a:r>
              <a:rPr lang="en-GB" sz="2000" b="1" cap="all" dirty="0" smtClean="0"/>
              <a:t>CROSSBORDER </a:t>
            </a:r>
            <a:r>
              <a:rPr lang="en-GB" sz="2000" b="1" cap="all" dirty="0"/>
              <a:t>multi-partner </a:t>
            </a:r>
            <a:r>
              <a:rPr lang="en-GB" sz="2000" b="1" cap="all" dirty="0" smtClean="0"/>
              <a:t>PCP</a:t>
            </a:r>
          </a:p>
          <a:p>
            <a:pPr marL="0" indent="0">
              <a:buNone/>
            </a:pPr>
            <a:endParaRPr lang="en-GB" sz="1200" cap="all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1900" b="1" dirty="0" smtClean="0"/>
              <a:t>Economy </a:t>
            </a:r>
            <a:r>
              <a:rPr lang="en-GB" sz="1900" b="1" dirty="0"/>
              <a:t>of </a:t>
            </a:r>
            <a:r>
              <a:rPr lang="en-GB" sz="1900" b="1" dirty="0" smtClean="0"/>
              <a:t>scale</a:t>
            </a:r>
          </a:p>
          <a:p>
            <a:pPr marL="357188" indent="0">
              <a:buNone/>
            </a:pPr>
            <a:r>
              <a:rPr lang="en-GB" sz="1700" dirty="0"/>
              <a:t>C</a:t>
            </a:r>
            <a:r>
              <a:rPr lang="en-GB" sz="1700" dirty="0" smtClean="0"/>
              <a:t>ombined effort to reduce cost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GB" sz="1900" b="1" dirty="0"/>
              <a:t>Synergies</a:t>
            </a:r>
          </a:p>
          <a:p>
            <a:pPr marL="357188" indent="0">
              <a:buNone/>
            </a:pPr>
            <a:r>
              <a:rPr lang="en-GB" sz="1700" dirty="0"/>
              <a:t>Cooperation among procurers helps to increase the quality of the results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GB" sz="1900" b="1" dirty="0"/>
              <a:t>Good tool to tackle EU‐wide challenges</a:t>
            </a:r>
          </a:p>
          <a:p>
            <a:pPr marL="357188" indent="0">
              <a:buNone/>
            </a:pPr>
            <a:r>
              <a:rPr lang="en-GB" sz="1700" dirty="0"/>
              <a:t>Procurers can face jointly common needs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GB" sz="1900" b="1" dirty="0"/>
              <a:t>Multiplier effect</a:t>
            </a:r>
          </a:p>
          <a:p>
            <a:pPr marL="357188" indent="0">
              <a:buNone/>
            </a:pPr>
            <a:r>
              <a:rPr lang="en-GB" sz="1700" dirty="0" smtClean="0"/>
              <a:t>Especially if an international </a:t>
            </a:r>
            <a:r>
              <a:rPr lang="en-GB" sz="1700" dirty="0"/>
              <a:t>Association is taken on board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18/10/2016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2nd </a:t>
            </a:r>
            <a:r>
              <a:rPr lang="en-GB" dirty="0" err="1"/>
              <a:t>eafip</a:t>
            </a:r>
            <a:r>
              <a:rPr lang="en-GB" dirty="0"/>
              <a:t> Major event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009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408" y="1556792"/>
            <a:ext cx="8229600" cy="648072"/>
          </a:xfrm>
        </p:spPr>
        <p:txBody>
          <a:bodyPr>
            <a:normAutofit/>
          </a:bodyPr>
          <a:lstStyle/>
          <a:p>
            <a:r>
              <a:rPr lang="en-GB" sz="3000" dirty="0" smtClean="0"/>
              <a:t>LESSONS LEARNT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396" y="2209453"/>
            <a:ext cx="8229600" cy="4151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cap="all" dirty="0"/>
              <a:t>Advantages for </a:t>
            </a:r>
            <a:r>
              <a:rPr lang="en-GB" sz="2000" b="1" cap="all" dirty="0" smtClean="0"/>
              <a:t>providers participating in a PCP</a:t>
            </a:r>
          </a:p>
          <a:p>
            <a:pPr marL="0" indent="0">
              <a:buNone/>
            </a:pPr>
            <a:endParaRPr lang="en-GB" sz="1200" dirty="0" smtClean="0"/>
          </a:p>
          <a:p>
            <a:r>
              <a:rPr lang="en-GB" sz="1900" b="1" dirty="0"/>
              <a:t>Participation of SMEs</a:t>
            </a:r>
          </a:p>
          <a:p>
            <a:pPr marL="357188" indent="0">
              <a:buNone/>
            </a:pPr>
            <a:r>
              <a:rPr lang="en-GB" sz="1700" dirty="0"/>
              <a:t>They can compete in R&amp;D with big companies </a:t>
            </a:r>
            <a:endParaRPr lang="en-GB" sz="1700" dirty="0" smtClean="0"/>
          </a:p>
          <a:p>
            <a:pPr marL="355600"/>
            <a:r>
              <a:rPr lang="en-GB" sz="1900" b="1" dirty="0"/>
              <a:t>Influence on the demand</a:t>
            </a:r>
          </a:p>
          <a:p>
            <a:pPr marL="357188" indent="0">
              <a:buNone/>
            </a:pPr>
            <a:r>
              <a:rPr lang="en-GB" sz="1700" dirty="0" smtClean="0"/>
              <a:t>Providers </a:t>
            </a:r>
            <a:r>
              <a:rPr lang="en-GB" sz="1700" dirty="0"/>
              <a:t>can introduce their innovative solutions</a:t>
            </a:r>
          </a:p>
          <a:p>
            <a:pPr marL="355600"/>
            <a:r>
              <a:rPr lang="en-GB" sz="1900" b="1" dirty="0"/>
              <a:t>Potential access to bigger market</a:t>
            </a:r>
          </a:p>
          <a:p>
            <a:pPr marL="355600" indent="0">
              <a:buNone/>
            </a:pPr>
            <a:r>
              <a:rPr lang="en-GB" sz="1700" dirty="0"/>
              <a:t>Solutions can fit demand in different countries and subsequent phase of commercialisation at a larger scale</a:t>
            </a:r>
          </a:p>
          <a:p>
            <a:pPr marL="355600"/>
            <a:r>
              <a:rPr lang="en-GB" sz="1900" b="1" dirty="0"/>
              <a:t>Mutual learning</a:t>
            </a:r>
          </a:p>
          <a:p>
            <a:pPr marL="357188" indent="0">
              <a:buNone/>
            </a:pPr>
            <a:r>
              <a:rPr lang="en-GB" sz="1700" dirty="0" smtClean="0"/>
              <a:t>Thanks to the multiphase process they can adapt their solutions</a:t>
            </a:r>
            <a:endParaRPr lang="en-GB" sz="1700" dirty="0"/>
          </a:p>
          <a:p>
            <a:pPr marL="357188" indent="0">
              <a:buNone/>
            </a:pPr>
            <a:endParaRPr lang="en-GB" sz="3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18/10/2016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2nd </a:t>
            </a:r>
            <a:r>
              <a:rPr lang="en-GB" dirty="0" err="1"/>
              <a:t>eafip</a:t>
            </a:r>
            <a:r>
              <a:rPr lang="en-GB" dirty="0"/>
              <a:t> Major event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292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408" y="1556792"/>
            <a:ext cx="8229600" cy="648072"/>
          </a:xfrm>
        </p:spPr>
        <p:txBody>
          <a:bodyPr>
            <a:normAutofit/>
          </a:bodyPr>
          <a:lstStyle/>
          <a:p>
            <a:r>
              <a:rPr lang="en-GB" sz="3000" dirty="0" smtClean="0"/>
              <a:t>LESSONS LEARNT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408" y="2204864"/>
            <a:ext cx="8255392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cap="all" dirty="0" smtClean="0"/>
              <a:t>set up phase </a:t>
            </a:r>
          </a:p>
          <a:p>
            <a:pPr marL="0" indent="0">
              <a:buNone/>
            </a:pPr>
            <a:endParaRPr lang="en-GB" sz="1200" cap="all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sz="1900" b="1" dirty="0" smtClean="0"/>
              <a:t>Market consultation</a:t>
            </a:r>
          </a:p>
          <a:p>
            <a:pPr marL="357188" indent="0">
              <a:buNone/>
            </a:pPr>
            <a:r>
              <a:rPr lang="en-GB" sz="1700" dirty="0" smtClean="0"/>
              <a:t>Procurer’s expectation vs. current state of art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900" b="1" dirty="0"/>
              <a:t>Communication activities</a:t>
            </a:r>
          </a:p>
          <a:p>
            <a:pPr marL="357188" indent="0">
              <a:buNone/>
            </a:pPr>
            <a:r>
              <a:rPr lang="en-GB" sz="1700" dirty="0"/>
              <a:t>To involve potential providers at an early stage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900" b="1" dirty="0"/>
              <a:t>Legal framework and advice</a:t>
            </a:r>
          </a:p>
          <a:p>
            <a:pPr marL="357188" indent="0">
              <a:buNone/>
            </a:pPr>
            <a:r>
              <a:rPr lang="en-GB" sz="1700" dirty="0"/>
              <a:t>Respect of procedural and contracting rules (e.g. equal treatment) from the initial activities onwards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900" b="1" dirty="0"/>
              <a:t>Risk mitigation plan</a:t>
            </a:r>
          </a:p>
          <a:p>
            <a:pPr marL="357188" indent="0">
              <a:buNone/>
            </a:pPr>
            <a:r>
              <a:rPr lang="en-GB" sz="1700" dirty="0"/>
              <a:t>To anticipate critical risks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18/10/2016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2nd </a:t>
            </a:r>
            <a:r>
              <a:rPr lang="en-GB" dirty="0" err="1"/>
              <a:t>eafip</a:t>
            </a:r>
            <a:r>
              <a:rPr lang="en-GB" dirty="0"/>
              <a:t> Major event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183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408" y="1556792"/>
            <a:ext cx="8229600" cy="648072"/>
          </a:xfrm>
        </p:spPr>
        <p:txBody>
          <a:bodyPr>
            <a:normAutofit/>
          </a:bodyPr>
          <a:lstStyle/>
          <a:p>
            <a:r>
              <a:rPr lang="en-GB" sz="3000" dirty="0" smtClean="0"/>
              <a:t>LESSONS LEARNT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408" y="2204864"/>
            <a:ext cx="8255392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cap="all" dirty="0" smtClean="0"/>
              <a:t>set up phase – challenges</a:t>
            </a:r>
            <a:endParaRPr lang="en-GB" sz="2000" b="1" cap="all" dirty="0"/>
          </a:p>
          <a:p>
            <a:pPr marL="0" indent="0">
              <a:buNone/>
            </a:pPr>
            <a:endParaRPr lang="en-GB" sz="1100" cap="all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sz="1900" b="1" dirty="0" smtClean="0"/>
              <a:t>Different national </a:t>
            </a:r>
            <a:r>
              <a:rPr lang="en-GB" sz="1900" b="1" dirty="0"/>
              <a:t>legal </a:t>
            </a:r>
            <a:r>
              <a:rPr lang="en-GB" sz="1900" b="1" dirty="0" smtClean="0"/>
              <a:t>frameworks</a:t>
            </a:r>
          </a:p>
          <a:p>
            <a:pPr marL="357188" indent="0">
              <a:buNone/>
            </a:pPr>
            <a:r>
              <a:rPr lang="en-GB" sz="1700" dirty="0" smtClean="0"/>
              <a:t>Despite EU Directives some divergences may coexist</a:t>
            </a:r>
            <a:endParaRPr lang="en-GB" sz="17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1900" b="1" dirty="0"/>
              <a:t>Novelty</a:t>
            </a:r>
          </a:p>
          <a:p>
            <a:pPr marL="357188" indent="0">
              <a:buNone/>
            </a:pPr>
            <a:r>
              <a:rPr lang="en-GB" sz="1700" dirty="0" smtClean="0"/>
              <a:t>Many “pilot</a:t>
            </a:r>
            <a:r>
              <a:rPr lang="en-GB" sz="1700" dirty="0"/>
              <a:t>” </a:t>
            </a:r>
            <a:r>
              <a:rPr lang="en-GB" sz="1700" dirty="0" smtClean="0"/>
              <a:t>PCPs running in parallel but not so many finalized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900" b="1" dirty="0"/>
              <a:t>Sector</a:t>
            </a:r>
          </a:p>
          <a:p>
            <a:pPr marL="357188" indent="0">
              <a:buNone/>
            </a:pPr>
            <a:r>
              <a:rPr lang="en-GB" sz="1700" dirty="0"/>
              <a:t>Important to take into account the specificities of each </a:t>
            </a:r>
            <a:r>
              <a:rPr lang="en-GB" sz="1700" dirty="0" smtClean="0"/>
              <a:t>sector (concentration of providers, state of art, required investment..)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900" b="1" dirty="0"/>
              <a:t>Duration</a:t>
            </a:r>
          </a:p>
          <a:p>
            <a:pPr marL="357188" indent="0">
              <a:buNone/>
            </a:pPr>
            <a:r>
              <a:rPr lang="en-GB" sz="1700" dirty="0" smtClean="0"/>
              <a:t>The duration of each phase key to avoid market evolving faster </a:t>
            </a:r>
            <a:endParaRPr lang="en-GB" sz="1700" dirty="0"/>
          </a:p>
          <a:p>
            <a:pPr marL="357188" indent="0">
              <a:buNone/>
            </a:pPr>
            <a:endParaRPr lang="en-GB" sz="2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18/10/2016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2nd </a:t>
            </a:r>
            <a:r>
              <a:rPr lang="en-GB" dirty="0" err="1"/>
              <a:t>eafip</a:t>
            </a:r>
            <a:r>
              <a:rPr lang="en-GB" dirty="0"/>
              <a:t> Major event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F6A-383D-4658-9E2E-503D22466366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481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2015-03-05 Slide Master - TEMPLATE</Template>
  <TotalTime>719</TotalTime>
  <Words>813</Words>
  <Application>Microsoft Office PowerPoint</Application>
  <PresentationFormat>On-screen Show (4:3)</PresentationFormat>
  <Paragraphs>183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Calibri</vt:lpstr>
      <vt:lpstr>Courier New</vt:lpstr>
      <vt:lpstr>Wingdings</vt:lpstr>
      <vt:lpstr>Office Theme</vt:lpstr>
      <vt:lpstr>Custom Design</vt:lpstr>
      <vt:lpstr>1_Office Theme</vt:lpstr>
      <vt:lpstr>PowerPoint Presentation</vt:lpstr>
      <vt:lpstr>PowerPoint Presentation</vt:lpstr>
      <vt:lpstr>THE PRACE PCP</vt:lpstr>
      <vt:lpstr>THE PRACE PCP</vt:lpstr>
      <vt:lpstr>LESSONS LEARNT</vt:lpstr>
      <vt:lpstr>LESSONS LEARNT</vt:lpstr>
      <vt:lpstr>LESSONS LEARNT</vt:lpstr>
      <vt:lpstr>LESSONS LEARNT</vt:lpstr>
      <vt:lpstr>LESSONS LEARNT</vt:lpstr>
      <vt:lpstr>LESSONS LEARNT</vt:lpstr>
      <vt:lpstr>LESSONS LEARNT</vt:lpstr>
      <vt:lpstr>LESSONS LEARNT</vt:lpstr>
      <vt:lpstr>LESSONS LEARNT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Inigo Yenes</dc:creator>
  <cp:lastModifiedBy>Diana</cp:lastModifiedBy>
  <cp:revision>37</cp:revision>
  <dcterms:created xsi:type="dcterms:W3CDTF">2016-10-05T09:52:05Z</dcterms:created>
  <dcterms:modified xsi:type="dcterms:W3CDTF">2016-10-14T11:18:54Z</dcterms:modified>
</cp:coreProperties>
</file>