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6" r:id="rId3"/>
    <p:sldId id="367" r:id="rId4"/>
    <p:sldId id="369" r:id="rId5"/>
    <p:sldId id="370" r:id="rId6"/>
    <p:sldId id="372" r:id="rId7"/>
    <p:sldId id="337" r:id="rId8"/>
    <p:sldId id="322" r:id="rId9"/>
  </p:sldIdLst>
  <p:sldSz cx="14630400" cy="9144000"/>
  <p:notesSz cx="6858000" cy="9144000"/>
  <p:defaultTextStyle>
    <a:defPPr>
      <a:defRPr lang="en-US"/>
    </a:defPPr>
    <a:lvl1pPr marL="0" algn="l" defTabSz="67926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67926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67926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67926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67926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67926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67926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67926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67926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F4123"/>
    <a:srgbClr val="F9AB4D"/>
    <a:srgbClr val="FBC98D"/>
    <a:srgbClr val="001F30"/>
    <a:srgbClr val="F7941E"/>
    <a:srgbClr val="8EBF40"/>
    <a:srgbClr val="58595B"/>
    <a:srgbClr val="003F5F"/>
    <a:srgbClr val="36AEC7"/>
    <a:srgbClr val="323D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28" autoAdjust="0"/>
    <p:restoredTop sz="99821" autoAdjust="0"/>
  </p:normalViewPr>
  <p:slideViewPr>
    <p:cSldViewPr snapToGrid="0" snapToObjects="1" showGuides="1">
      <p:cViewPr varScale="1">
        <p:scale>
          <a:sx n="51" d="100"/>
          <a:sy n="51" d="100"/>
        </p:scale>
        <p:origin x="-1112" y="-92"/>
      </p:cViewPr>
      <p:guideLst>
        <p:guide orient="horz" pos="4675"/>
        <p:guide pos="46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6"/>
    </p:cViewPr>
  </p:sorterViewPr>
  <p:notesViewPr>
    <p:cSldViewPr snapToGrid="0" snapToObjects="1" showGuides="1">
      <p:cViewPr>
        <p:scale>
          <a:sx n="70" d="100"/>
          <a:sy n="70" d="100"/>
        </p:scale>
        <p:origin x="-2544" y="31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52AB4-AEC8-4918-9E28-7F2F6CCA9E1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E110F74-E06C-40C1-97B0-11A552E7CA88}">
      <dgm:prSet phldrT="[Texto]"/>
      <dgm:spPr/>
      <dgm:t>
        <a:bodyPr/>
        <a:lstStyle/>
        <a:p>
          <a:r>
            <a:rPr lang="en-US" noProof="0" smtClean="0"/>
            <a:t>Residential Care</a:t>
          </a:r>
          <a:endParaRPr lang="en-US" noProof="0"/>
        </a:p>
      </dgm:t>
    </dgm:pt>
    <dgm:pt modelId="{746ED5D0-3F89-4489-996E-53998EDEA809}" type="parTrans" cxnId="{0CD6F388-5CCB-4AA2-8BE6-FDCFBA18F319}">
      <dgm:prSet/>
      <dgm:spPr/>
      <dgm:t>
        <a:bodyPr/>
        <a:lstStyle/>
        <a:p>
          <a:endParaRPr lang="en-US" noProof="0"/>
        </a:p>
      </dgm:t>
    </dgm:pt>
    <dgm:pt modelId="{FA368BAC-1861-4A4B-8294-E5D978AF820E}" type="sibTrans" cxnId="{0CD6F388-5CCB-4AA2-8BE6-FDCFBA18F319}">
      <dgm:prSet/>
      <dgm:spPr/>
      <dgm:t>
        <a:bodyPr/>
        <a:lstStyle/>
        <a:p>
          <a:endParaRPr lang="en-US" noProof="0"/>
        </a:p>
      </dgm:t>
    </dgm:pt>
    <dgm:pt modelId="{4300390D-4005-4402-8990-29EC4B5F44AF}">
      <dgm:prSet phldrT="[Texto]"/>
      <dgm:spPr/>
      <dgm:t>
        <a:bodyPr/>
        <a:lstStyle/>
        <a:p>
          <a:r>
            <a:rPr lang="en-US" noProof="0" smtClean="0"/>
            <a:t>Day centres</a:t>
          </a:r>
          <a:endParaRPr lang="en-US" noProof="0"/>
        </a:p>
      </dgm:t>
    </dgm:pt>
    <dgm:pt modelId="{CCD369FE-5A0A-496C-BEE3-7E0DECE5E5AB}" type="parTrans" cxnId="{65C985B2-FF8E-4FFC-8E7D-261A09BDB04B}">
      <dgm:prSet/>
      <dgm:spPr/>
      <dgm:t>
        <a:bodyPr/>
        <a:lstStyle/>
        <a:p>
          <a:endParaRPr lang="en-US" noProof="0"/>
        </a:p>
      </dgm:t>
    </dgm:pt>
    <dgm:pt modelId="{613D5A71-D436-4F4D-AAD0-A3D42B31A1E5}" type="sibTrans" cxnId="{65C985B2-FF8E-4FFC-8E7D-261A09BDB04B}">
      <dgm:prSet/>
      <dgm:spPr/>
      <dgm:t>
        <a:bodyPr/>
        <a:lstStyle/>
        <a:p>
          <a:endParaRPr lang="en-US" noProof="0"/>
        </a:p>
      </dgm:t>
    </dgm:pt>
    <dgm:pt modelId="{31C4DDA5-B8A2-4E1C-A0F5-106FC86803B1}">
      <dgm:prSet phldrT="[Texto]"/>
      <dgm:spPr/>
      <dgm:t>
        <a:bodyPr/>
        <a:lstStyle/>
        <a:p>
          <a:r>
            <a:rPr lang="en-US" noProof="0" dirty="0" smtClean="0"/>
            <a:t>Home help service</a:t>
          </a:r>
          <a:endParaRPr lang="en-US" noProof="0" dirty="0"/>
        </a:p>
      </dgm:t>
    </dgm:pt>
    <dgm:pt modelId="{177ECC2A-F6F0-4EDD-96E9-49512F326434}" type="parTrans" cxnId="{0400AA0C-EE4B-4FC7-A5D1-6F13D45C5247}">
      <dgm:prSet/>
      <dgm:spPr/>
      <dgm:t>
        <a:bodyPr/>
        <a:lstStyle/>
        <a:p>
          <a:endParaRPr lang="en-US" noProof="0"/>
        </a:p>
      </dgm:t>
    </dgm:pt>
    <dgm:pt modelId="{E78D83BD-2119-4C5B-B172-190E9ED892D8}" type="sibTrans" cxnId="{0400AA0C-EE4B-4FC7-A5D1-6F13D45C5247}">
      <dgm:prSet/>
      <dgm:spPr/>
      <dgm:t>
        <a:bodyPr/>
        <a:lstStyle/>
        <a:p>
          <a:endParaRPr lang="en-US" noProof="0"/>
        </a:p>
      </dgm:t>
    </dgm:pt>
    <dgm:pt modelId="{38DA2508-F0D4-42F3-B0D1-26F170A66417}">
      <dgm:prSet phldrT="[Texto]"/>
      <dgm:spPr/>
      <dgm:t>
        <a:bodyPr/>
        <a:lstStyle/>
        <a:p>
          <a:r>
            <a:rPr lang="en-US" noProof="0" smtClean="0"/>
            <a:t>Meal delivery services </a:t>
          </a:r>
          <a:endParaRPr lang="en-US" noProof="0"/>
        </a:p>
      </dgm:t>
    </dgm:pt>
    <dgm:pt modelId="{44F617B4-1259-478F-825F-ACF7F44432AE}" type="parTrans" cxnId="{B6116A29-3C11-4A52-A955-F232EDF62309}">
      <dgm:prSet/>
      <dgm:spPr/>
      <dgm:t>
        <a:bodyPr/>
        <a:lstStyle/>
        <a:p>
          <a:endParaRPr lang="en-US" noProof="0"/>
        </a:p>
      </dgm:t>
    </dgm:pt>
    <dgm:pt modelId="{862AA2EA-C8B6-4093-8AD3-E2CD849E70CE}" type="sibTrans" cxnId="{B6116A29-3C11-4A52-A955-F232EDF62309}">
      <dgm:prSet/>
      <dgm:spPr/>
      <dgm:t>
        <a:bodyPr/>
        <a:lstStyle/>
        <a:p>
          <a:endParaRPr lang="en-US" noProof="0"/>
        </a:p>
      </dgm:t>
    </dgm:pt>
    <dgm:pt modelId="{F9841ECC-EB9A-4EC9-80DB-4593B5BFF869}">
      <dgm:prSet phldrT="[Texto]"/>
      <dgm:spPr/>
      <dgm:t>
        <a:bodyPr/>
        <a:lstStyle/>
        <a:p>
          <a:r>
            <a:rPr lang="en-US" noProof="0" smtClean="0"/>
            <a:t>Tele assistance</a:t>
          </a:r>
          <a:endParaRPr lang="en-US" noProof="0"/>
        </a:p>
      </dgm:t>
    </dgm:pt>
    <dgm:pt modelId="{2310D72D-0BF2-43F0-B6EC-E416D9395A1E}" type="parTrans" cxnId="{2663A96E-8634-4E70-B9F4-F2EAA539482D}">
      <dgm:prSet/>
      <dgm:spPr/>
      <dgm:t>
        <a:bodyPr/>
        <a:lstStyle/>
        <a:p>
          <a:endParaRPr lang="en-US" noProof="0"/>
        </a:p>
      </dgm:t>
    </dgm:pt>
    <dgm:pt modelId="{612F7D1F-34AD-4E98-818F-2866DA7DCEB8}" type="sibTrans" cxnId="{2663A96E-8634-4E70-B9F4-F2EAA539482D}">
      <dgm:prSet/>
      <dgm:spPr/>
      <dgm:t>
        <a:bodyPr/>
        <a:lstStyle/>
        <a:p>
          <a:endParaRPr lang="en-US" noProof="0"/>
        </a:p>
      </dgm:t>
    </dgm:pt>
    <dgm:pt modelId="{10F77E3E-D8E2-4182-9388-08BCA1DA8E98}" type="pres">
      <dgm:prSet presAssocID="{C5752AB4-AEC8-4918-9E28-7F2F6CCA9E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6829A6-620B-49F9-85B8-B3D52C9D7195}" type="pres">
      <dgm:prSet presAssocID="{AE110F74-E06C-40C1-97B0-11A552E7CA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955601-FD1D-4099-8E14-77C69C51ABE6}" type="pres">
      <dgm:prSet presAssocID="{FA368BAC-1861-4A4B-8294-E5D978AF820E}" presName="sibTrans" presStyleLbl="sibTrans2D1" presStyleIdx="0" presStyleCnt="5"/>
      <dgm:spPr/>
      <dgm:t>
        <a:bodyPr/>
        <a:lstStyle/>
        <a:p>
          <a:endParaRPr lang="es-ES"/>
        </a:p>
      </dgm:t>
    </dgm:pt>
    <dgm:pt modelId="{5CE9308E-B74A-4A8A-97B7-3A87067D4216}" type="pres">
      <dgm:prSet presAssocID="{FA368BAC-1861-4A4B-8294-E5D978AF820E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61F6001C-92BD-4D58-A6F7-A7FA05054923}" type="pres">
      <dgm:prSet presAssocID="{4300390D-4005-4402-8990-29EC4B5F44A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31B894-FAE6-4AFC-9045-D13E16A06738}" type="pres">
      <dgm:prSet presAssocID="{613D5A71-D436-4F4D-AAD0-A3D42B31A1E5}" presName="sibTrans" presStyleLbl="sibTrans2D1" presStyleIdx="1" presStyleCnt="5"/>
      <dgm:spPr/>
      <dgm:t>
        <a:bodyPr/>
        <a:lstStyle/>
        <a:p>
          <a:endParaRPr lang="es-ES"/>
        </a:p>
      </dgm:t>
    </dgm:pt>
    <dgm:pt modelId="{39484F51-2C74-4727-9F3A-90924545A304}" type="pres">
      <dgm:prSet presAssocID="{613D5A71-D436-4F4D-AAD0-A3D42B31A1E5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CE98223C-90A3-4534-B400-0752BB9DECC3}" type="pres">
      <dgm:prSet presAssocID="{31C4DDA5-B8A2-4E1C-A0F5-106FC86803B1}" presName="node" presStyleLbl="node1" presStyleIdx="2" presStyleCnt="5" custRadScaleRad="98964" custRadScaleInc="24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036DAA-8D0A-4D16-9C02-E3180A6DC099}" type="pres">
      <dgm:prSet presAssocID="{E78D83BD-2119-4C5B-B172-190E9ED892D8}" presName="sibTrans" presStyleLbl="sibTrans2D1" presStyleIdx="2" presStyleCnt="5"/>
      <dgm:spPr/>
      <dgm:t>
        <a:bodyPr/>
        <a:lstStyle/>
        <a:p>
          <a:endParaRPr lang="es-ES"/>
        </a:p>
      </dgm:t>
    </dgm:pt>
    <dgm:pt modelId="{20A99BF2-A623-47E1-ADCA-A113FE7FB0EF}" type="pres">
      <dgm:prSet presAssocID="{E78D83BD-2119-4C5B-B172-190E9ED892D8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01E55009-67C6-4466-917F-20F3BEABD7E2}" type="pres">
      <dgm:prSet presAssocID="{38DA2508-F0D4-42F3-B0D1-26F170A664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E81D99-80BE-48BC-A576-BA02AE217B9F}" type="pres">
      <dgm:prSet presAssocID="{862AA2EA-C8B6-4093-8AD3-E2CD849E70CE}" presName="sibTrans" presStyleLbl="sibTrans2D1" presStyleIdx="3" presStyleCnt="5"/>
      <dgm:spPr/>
      <dgm:t>
        <a:bodyPr/>
        <a:lstStyle/>
        <a:p>
          <a:endParaRPr lang="es-ES"/>
        </a:p>
      </dgm:t>
    </dgm:pt>
    <dgm:pt modelId="{777DEC7E-0FAD-406F-906B-A25F1B32DF85}" type="pres">
      <dgm:prSet presAssocID="{862AA2EA-C8B6-4093-8AD3-E2CD849E70CE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02F5AA81-F271-4999-AC28-6432184EF319}" type="pres">
      <dgm:prSet presAssocID="{F9841ECC-EB9A-4EC9-80DB-4593B5BFF8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91C0A4-AA8C-490E-AB28-A718F5F4CB37}" type="pres">
      <dgm:prSet presAssocID="{612F7D1F-34AD-4E98-818F-2866DA7DCEB8}" presName="sibTrans" presStyleLbl="sibTrans2D1" presStyleIdx="4" presStyleCnt="5"/>
      <dgm:spPr/>
      <dgm:t>
        <a:bodyPr/>
        <a:lstStyle/>
        <a:p>
          <a:endParaRPr lang="es-ES"/>
        </a:p>
      </dgm:t>
    </dgm:pt>
    <dgm:pt modelId="{C6875788-8841-4BB2-89CE-62EC29A9F75E}" type="pres">
      <dgm:prSet presAssocID="{612F7D1F-34AD-4E98-818F-2866DA7DCEB8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4A09200F-ADAE-4448-BD84-093F3E5C1D83}" type="presOf" srcId="{862AA2EA-C8B6-4093-8AD3-E2CD849E70CE}" destId="{33E81D99-80BE-48BC-A576-BA02AE217B9F}" srcOrd="0" destOrd="0" presId="urn:microsoft.com/office/officeart/2005/8/layout/cycle2"/>
    <dgm:cxn modelId="{C13B163E-2ADD-4A14-ABEC-540280AE9F4B}" type="presOf" srcId="{612F7D1F-34AD-4E98-818F-2866DA7DCEB8}" destId="{C6875788-8841-4BB2-89CE-62EC29A9F75E}" srcOrd="1" destOrd="0" presId="urn:microsoft.com/office/officeart/2005/8/layout/cycle2"/>
    <dgm:cxn modelId="{CBC7D56B-F4BF-4F4B-B883-D4AB88BB5688}" type="presOf" srcId="{612F7D1F-34AD-4E98-818F-2866DA7DCEB8}" destId="{D591C0A4-AA8C-490E-AB28-A718F5F4CB37}" srcOrd="0" destOrd="0" presId="urn:microsoft.com/office/officeart/2005/8/layout/cycle2"/>
    <dgm:cxn modelId="{2663A96E-8634-4E70-B9F4-F2EAA539482D}" srcId="{C5752AB4-AEC8-4918-9E28-7F2F6CCA9E1E}" destId="{F9841ECC-EB9A-4EC9-80DB-4593B5BFF869}" srcOrd="4" destOrd="0" parTransId="{2310D72D-0BF2-43F0-B6EC-E416D9395A1E}" sibTransId="{612F7D1F-34AD-4E98-818F-2866DA7DCEB8}"/>
    <dgm:cxn modelId="{DCF77256-D53C-424C-B7ED-5C2CEEC3ED10}" type="presOf" srcId="{4300390D-4005-4402-8990-29EC4B5F44AF}" destId="{61F6001C-92BD-4D58-A6F7-A7FA05054923}" srcOrd="0" destOrd="0" presId="urn:microsoft.com/office/officeart/2005/8/layout/cycle2"/>
    <dgm:cxn modelId="{0CD6F388-5CCB-4AA2-8BE6-FDCFBA18F319}" srcId="{C5752AB4-AEC8-4918-9E28-7F2F6CCA9E1E}" destId="{AE110F74-E06C-40C1-97B0-11A552E7CA88}" srcOrd="0" destOrd="0" parTransId="{746ED5D0-3F89-4489-996E-53998EDEA809}" sibTransId="{FA368BAC-1861-4A4B-8294-E5D978AF820E}"/>
    <dgm:cxn modelId="{FD3914BD-4A99-4D2E-B0BD-537F4EADEA80}" type="presOf" srcId="{FA368BAC-1861-4A4B-8294-E5D978AF820E}" destId="{E8955601-FD1D-4099-8E14-77C69C51ABE6}" srcOrd="0" destOrd="0" presId="urn:microsoft.com/office/officeart/2005/8/layout/cycle2"/>
    <dgm:cxn modelId="{67D18F8D-E65D-45D3-8E2C-04F7E7F3E7A9}" type="presOf" srcId="{613D5A71-D436-4F4D-AAD0-A3D42B31A1E5}" destId="{39484F51-2C74-4727-9F3A-90924545A304}" srcOrd="1" destOrd="0" presId="urn:microsoft.com/office/officeart/2005/8/layout/cycle2"/>
    <dgm:cxn modelId="{0400AA0C-EE4B-4FC7-A5D1-6F13D45C5247}" srcId="{C5752AB4-AEC8-4918-9E28-7F2F6CCA9E1E}" destId="{31C4DDA5-B8A2-4E1C-A0F5-106FC86803B1}" srcOrd="2" destOrd="0" parTransId="{177ECC2A-F6F0-4EDD-96E9-49512F326434}" sibTransId="{E78D83BD-2119-4C5B-B172-190E9ED892D8}"/>
    <dgm:cxn modelId="{DFE76E2B-4A0F-4575-A98E-B9354430649B}" type="presOf" srcId="{862AA2EA-C8B6-4093-8AD3-E2CD849E70CE}" destId="{777DEC7E-0FAD-406F-906B-A25F1B32DF85}" srcOrd="1" destOrd="0" presId="urn:microsoft.com/office/officeart/2005/8/layout/cycle2"/>
    <dgm:cxn modelId="{B6116A29-3C11-4A52-A955-F232EDF62309}" srcId="{C5752AB4-AEC8-4918-9E28-7F2F6CCA9E1E}" destId="{38DA2508-F0D4-42F3-B0D1-26F170A66417}" srcOrd="3" destOrd="0" parTransId="{44F617B4-1259-478F-825F-ACF7F44432AE}" sibTransId="{862AA2EA-C8B6-4093-8AD3-E2CD849E70CE}"/>
    <dgm:cxn modelId="{7D55859E-90AA-42CB-94A1-BA76B9E714CF}" type="presOf" srcId="{613D5A71-D436-4F4D-AAD0-A3D42B31A1E5}" destId="{6B31B894-FAE6-4AFC-9045-D13E16A06738}" srcOrd="0" destOrd="0" presId="urn:microsoft.com/office/officeart/2005/8/layout/cycle2"/>
    <dgm:cxn modelId="{8E19E277-DD23-482E-89E8-974C86D006AC}" type="presOf" srcId="{E78D83BD-2119-4C5B-B172-190E9ED892D8}" destId="{20A99BF2-A623-47E1-ADCA-A113FE7FB0EF}" srcOrd="1" destOrd="0" presId="urn:microsoft.com/office/officeart/2005/8/layout/cycle2"/>
    <dgm:cxn modelId="{65C985B2-FF8E-4FFC-8E7D-261A09BDB04B}" srcId="{C5752AB4-AEC8-4918-9E28-7F2F6CCA9E1E}" destId="{4300390D-4005-4402-8990-29EC4B5F44AF}" srcOrd="1" destOrd="0" parTransId="{CCD369FE-5A0A-496C-BEE3-7E0DECE5E5AB}" sibTransId="{613D5A71-D436-4F4D-AAD0-A3D42B31A1E5}"/>
    <dgm:cxn modelId="{583CA9EB-EFCB-4C3A-8A00-BB58F96DA8FE}" type="presOf" srcId="{AE110F74-E06C-40C1-97B0-11A552E7CA88}" destId="{F16829A6-620B-49F9-85B8-B3D52C9D7195}" srcOrd="0" destOrd="0" presId="urn:microsoft.com/office/officeart/2005/8/layout/cycle2"/>
    <dgm:cxn modelId="{B07D7B7F-2842-481D-9FEB-A5014B920BDD}" type="presOf" srcId="{C5752AB4-AEC8-4918-9E28-7F2F6CCA9E1E}" destId="{10F77E3E-D8E2-4182-9388-08BCA1DA8E98}" srcOrd="0" destOrd="0" presId="urn:microsoft.com/office/officeart/2005/8/layout/cycle2"/>
    <dgm:cxn modelId="{02F38C08-BD5C-461F-95EE-185A367742D5}" type="presOf" srcId="{FA368BAC-1861-4A4B-8294-E5D978AF820E}" destId="{5CE9308E-B74A-4A8A-97B7-3A87067D4216}" srcOrd="1" destOrd="0" presId="urn:microsoft.com/office/officeart/2005/8/layout/cycle2"/>
    <dgm:cxn modelId="{945D6EB4-D9FA-4B08-8DCC-DB4803637CEC}" type="presOf" srcId="{38DA2508-F0D4-42F3-B0D1-26F170A66417}" destId="{01E55009-67C6-4466-917F-20F3BEABD7E2}" srcOrd="0" destOrd="0" presId="urn:microsoft.com/office/officeart/2005/8/layout/cycle2"/>
    <dgm:cxn modelId="{76377037-D244-4509-8BA9-50307E1B673B}" type="presOf" srcId="{F9841ECC-EB9A-4EC9-80DB-4593B5BFF869}" destId="{02F5AA81-F271-4999-AC28-6432184EF319}" srcOrd="0" destOrd="0" presId="urn:microsoft.com/office/officeart/2005/8/layout/cycle2"/>
    <dgm:cxn modelId="{6CF939E5-AAA7-4313-B1E8-3180D675E4EB}" type="presOf" srcId="{31C4DDA5-B8A2-4E1C-A0F5-106FC86803B1}" destId="{CE98223C-90A3-4534-B400-0752BB9DECC3}" srcOrd="0" destOrd="0" presId="urn:microsoft.com/office/officeart/2005/8/layout/cycle2"/>
    <dgm:cxn modelId="{A84621E7-E421-423F-92C9-92301030C6FA}" type="presOf" srcId="{E78D83BD-2119-4C5B-B172-190E9ED892D8}" destId="{E4036DAA-8D0A-4D16-9C02-E3180A6DC099}" srcOrd="0" destOrd="0" presId="urn:microsoft.com/office/officeart/2005/8/layout/cycle2"/>
    <dgm:cxn modelId="{A216FEAD-14A9-4320-A997-B7DC32AB0EB2}" type="presParOf" srcId="{10F77E3E-D8E2-4182-9388-08BCA1DA8E98}" destId="{F16829A6-620B-49F9-85B8-B3D52C9D7195}" srcOrd="0" destOrd="0" presId="urn:microsoft.com/office/officeart/2005/8/layout/cycle2"/>
    <dgm:cxn modelId="{0C1D51F8-DCBB-4F0D-A1FB-D69DCDA031F3}" type="presParOf" srcId="{10F77E3E-D8E2-4182-9388-08BCA1DA8E98}" destId="{E8955601-FD1D-4099-8E14-77C69C51ABE6}" srcOrd="1" destOrd="0" presId="urn:microsoft.com/office/officeart/2005/8/layout/cycle2"/>
    <dgm:cxn modelId="{175C87DD-450D-4689-A983-561310929947}" type="presParOf" srcId="{E8955601-FD1D-4099-8E14-77C69C51ABE6}" destId="{5CE9308E-B74A-4A8A-97B7-3A87067D4216}" srcOrd="0" destOrd="0" presId="urn:microsoft.com/office/officeart/2005/8/layout/cycle2"/>
    <dgm:cxn modelId="{312A0E35-2629-40B2-B6EA-8BE28E634C19}" type="presParOf" srcId="{10F77E3E-D8E2-4182-9388-08BCA1DA8E98}" destId="{61F6001C-92BD-4D58-A6F7-A7FA05054923}" srcOrd="2" destOrd="0" presId="urn:microsoft.com/office/officeart/2005/8/layout/cycle2"/>
    <dgm:cxn modelId="{AB80289A-6409-4AB5-BD9A-9C9DC30A8138}" type="presParOf" srcId="{10F77E3E-D8E2-4182-9388-08BCA1DA8E98}" destId="{6B31B894-FAE6-4AFC-9045-D13E16A06738}" srcOrd="3" destOrd="0" presId="urn:microsoft.com/office/officeart/2005/8/layout/cycle2"/>
    <dgm:cxn modelId="{B285EFE9-2949-4D44-959D-3666A6B2B277}" type="presParOf" srcId="{6B31B894-FAE6-4AFC-9045-D13E16A06738}" destId="{39484F51-2C74-4727-9F3A-90924545A304}" srcOrd="0" destOrd="0" presId="urn:microsoft.com/office/officeart/2005/8/layout/cycle2"/>
    <dgm:cxn modelId="{F2C7BB96-AFD3-4656-9AD1-E6843702A433}" type="presParOf" srcId="{10F77E3E-D8E2-4182-9388-08BCA1DA8E98}" destId="{CE98223C-90A3-4534-B400-0752BB9DECC3}" srcOrd="4" destOrd="0" presId="urn:microsoft.com/office/officeart/2005/8/layout/cycle2"/>
    <dgm:cxn modelId="{330652B9-5105-44B4-8970-7547B833E764}" type="presParOf" srcId="{10F77E3E-D8E2-4182-9388-08BCA1DA8E98}" destId="{E4036DAA-8D0A-4D16-9C02-E3180A6DC099}" srcOrd="5" destOrd="0" presId="urn:microsoft.com/office/officeart/2005/8/layout/cycle2"/>
    <dgm:cxn modelId="{1BD71601-276C-4D6B-ACE5-60FDBA2F9141}" type="presParOf" srcId="{E4036DAA-8D0A-4D16-9C02-E3180A6DC099}" destId="{20A99BF2-A623-47E1-ADCA-A113FE7FB0EF}" srcOrd="0" destOrd="0" presId="urn:microsoft.com/office/officeart/2005/8/layout/cycle2"/>
    <dgm:cxn modelId="{EE254F0C-C0ED-433B-8828-1F8116F78FE5}" type="presParOf" srcId="{10F77E3E-D8E2-4182-9388-08BCA1DA8E98}" destId="{01E55009-67C6-4466-917F-20F3BEABD7E2}" srcOrd="6" destOrd="0" presId="urn:microsoft.com/office/officeart/2005/8/layout/cycle2"/>
    <dgm:cxn modelId="{3DF98E67-3F7B-4B44-B1D2-76CE9CCAFDE2}" type="presParOf" srcId="{10F77E3E-D8E2-4182-9388-08BCA1DA8E98}" destId="{33E81D99-80BE-48BC-A576-BA02AE217B9F}" srcOrd="7" destOrd="0" presId="urn:microsoft.com/office/officeart/2005/8/layout/cycle2"/>
    <dgm:cxn modelId="{49BB5BEC-7B46-4FCE-B112-893E4BA8712C}" type="presParOf" srcId="{33E81D99-80BE-48BC-A576-BA02AE217B9F}" destId="{777DEC7E-0FAD-406F-906B-A25F1B32DF85}" srcOrd="0" destOrd="0" presId="urn:microsoft.com/office/officeart/2005/8/layout/cycle2"/>
    <dgm:cxn modelId="{CD68FF6D-A8A8-4D51-A6AC-7637DA8C934C}" type="presParOf" srcId="{10F77E3E-D8E2-4182-9388-08BCA1DA8E98}" destId="{02F5AA81-F271-4999-AC28-6432184EF319}" srcOrd="8" destOrd="0" presId="urn:microsoft.com/office/officeart/2005/8/layout/cycle2"/>
    <dgm:cxn modelId="{F37CFA12-4C70-4761-B3F6-1875141883B3}" type="presParOf" srcId="{10F77E3E-D8E2-4182-9388-08BCA1DA8E98}" destId="{D591C0A4-AA8C-490E-AB28-A718F5F4CB37}" srcOrd="9" destOrd="0" presId="urn:microsoft.com/office/officeart/2005/8/layout/cycle2"/>
    <dgm:cxn modelId="{F05D5B9C-0D56-4B0E-8528-527AB776B565}" type="presParOf" srcId="{D591C0A4-AA8C-490E-AB28-A718F5F4CB37}" destId="{C6875788-8841-4BB2-89CE-62EC29A9F75E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6829A6-620B-49F9-85B8-B3D52C9D7195}">
      <dsp:nvSpPr>
        <dsp:cNvPr id="0" name=""/>
        <dsp:cNvSpPr/>
      </dsp:nvSpPr>
      <dsp:spPr>
        <a:xfrm>
          <a:off x="1794121" y="970"/>
          <a:ext cx="1448577" cy="14485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smtClean="0"/>
            <a:t>Residential Care</a:t>
          </a:r>
          <a:endParaRPr lang="en-US" sz="1500" kern="1200" noProof="0"/>
        </a:p>
      </dsp:txBody>
      <dsp:txXfrm>
        <a:off x="1794121" y="970"/>
        <a:ext cx="1448577" cy="1448577"/>
      </dsp:txXfrm>
    </dsp:sp>
    <dsp:sp modelId="{E8955601-FD1D-4099-8E14-77C69C51ABE6}">
      <dsp:nvSpPr>
        <dsp:cNvPr id="0" name=""/>
        <dsp:cNvSpPr/>
      </dsp:nvSpPr>
      <dsp:spPr>
        <a:xfrm rot="2160000">
          <a:off x="3196629" y="1113021"/>
          <a:ext cx="383884" cy="488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2160000">
        <a:off x="3196629" y="1113021"/>
        <a:ext cx="383884" cy="488894"/>
      </dsp:txXfrm>
    </dsp:sp>
    <dsp:sp modelId="{61F6001C-92BD-4D58-A6F7-A7FA05054923}">
      <dsp:nvSpPr>
        <dsp:cNvPr id="0" name=""/>
        <dsp:cNvSpPr/>
      </dsp:nvSpPr>
      <dsp:spPr>
        <a:xfrm>
          <a:off x="3552025" y="1278162"/>
          <a:ext cx="1448577" cy="14485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smtClean="0"/>
            <a:t>Day centres</a:t>
          </a:r>
          <a:endParaRPr lang="en-US" sz="1500" kern="1200" noProof="0"/>
        </a:p>
      </dsp:txBody>
      <dsp:txXfrm>
        <a:off x="3552025" y="1278162"/>
        <a:ext cx="1448577" cy="1448577"/>
      </dsp:txXfrm>
    </dsp:sp>
    <dsp:sp modelId="{6B31B894-FAE6-4AFC-9045-D13E16A06738}">
      <dsp:nvSpPr>
        <dsp:cNvPr id="0" name=""/>
        <dsp:cNvSpPr/>
      </dsp:nvSpPr>
      <dsp:spPr>
        <a:xfrm rot="6530841">
          <a:off x="3731950" y="2781309"/>
          <a:ext cx="390115" cy="488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6530841">
        <a:off x="3731950" y="2781309"/>
        <a:ext cx="390115" cy="488894"/>
      </dsp:txXfrm>
    </dsp:sp>
    <dsp:sp modelId="{CE98223C-90A3-4534-B400-0752BB9DECC3}">
      <dsp:nvSpPr>
        <dsp:cNvPr id="0" name=""/>
        <dsp:cNvSpPr/>
      </dsp:nvSpPr>
      <dsp:spPr>
        <a:xfrm>
          <a:off x="2846280" y="3345671"/>
          <a:ext cx="1448577" cy="14485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Home help service</a:t>
          </a:r>
          <a:endParaRPr lang="en-US" sz="1500" kern="1200" noProof="0" dirty="0"/>
        </a:p>
      </dsp:txBody>
      <dsp:txXfrm>
        <a:off x="2846280" y="3345671"/>
        <a:ext cx="1448577" cy="1448577"/>
      </dsp:txXfrm>
    </dsp:sp>
    <dsp:sp modelId="{E4036DAA-8D0A-4D16-9C02-E3180A6DC099}">
      <dsp:nvSpPr>
        <dsp:cNvPr id="0" name=""/>
        <dsp:cNvSpPr/>
      </dsp:nvSpPr>
      <dsp:spPr>
        <a:xfrm rot="10801558">
          <a:off x="2328760" y="3825032"/>
          <a:ext cx="365713" cy="488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10801558">
        <a:off x="2328760" y="3825032"/>
        <a:ext cx="365713" cy="488894"/>
      </dsp:txXfrm>
    </dsp:sp>
    <dsp:sp modelId="{01E55009-67C6-4466-917F-20F3BEABD7E2}">
      <dsp:nvSpPr>
        <dsp:cNvPr id="0" name=""/>
        <dsp:cNvSpPr/>
      </dsp:nvSpPr>
      <dsp:spPr>
        <a:xfrm>
          <a:off x="707676" y="3344702"/>
          <a:ext cx="1448577" cy="14485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smtClean="0"/>
            <a:t>Meal delivery services </a:t>
          </a:r>
          <a:endParaRPr lang="en-US" sz="1500" kern="1200" noProof="0"/>
        </a:p>
      </dsp:txBody>
      <dsp:txXfrm>
        <a:off x="707676" y="3344702"/>
        <a:ext cx="1448577" cy="1448577"/>
      </dsp:txXfrm>
    </dsp:sp>
    <dsp:sp modelId="{33E81D99-80BE-48BC-A576-BA02AE217B9F}">
      <dsp:nvSpPr>
        <dsp:cNvPr id="0" name=""/>
        <dsp:cNvSpPr/>
      </dsp:nvSpPr>
      <dsp:spPr>
        <a:xfrm rot="15120000">
          <a:off x="907650" y="2801606"/>
          <a:ext cx="383884" cy="488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15120000">
        <a:off x="907650" y="2801606"/>
        <a:ext cx="383884" cy="488894"/>
      </dsp:txXfrm>
    </dsp:sp>
    <dsp:sp modelId="{02F5AA81-F271-4999-AC28-6432184EF319}">
      <dsp:nvSpPr>
        <dsp:cNvPr id="0" name=""/>
        <dsp:cNvSpPr/>
      </dsp:nvSpPr>
      <dsp:spPr>
        <a:xfrm>
          <a:off x="36217" y="1278162"/>
          <a:ext cx="1448577" cy="14485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smtClean="0"/>
            <a:t>Tele assistance</a:t>
          </a:r>
          <a:endParaRPr lang="en-US" sz="1500" kern="1200" noProof="0"/>
        </a:p>
      </dsp:txBody>
      <dsp:txXfrm>
        <a:off x="36217" y="1278162"/>
        <a:ext cx="1448577" cy="1448577"/>
      </dsp:txXfrm>
    </dsp:sp>
    <dsp:sp modelId="{D591C0A4-AA8C-490E-AB28-A718F5F4CB37}">
      <dsp:nvSpPr>
        <dsp:cNvPr id="0" name=""/>
        <dsp:cNvSpPr/>
      </dsp:nvSpPr>
      <dsp:spPr>
        <a:xfrm rot="19440000">
          <a:off x="1438725" y="1125793"/>
          <a:ext cx="383884" cy="488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19440000">
        <a:off x="1438725" y="1125793"/>
        <a:ext cx="383884" cy="488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0" y="3"/>
            <a:ext cx="6418963" cy="52619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42878" y="64497"/>
            <a:ext cx="363175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Click to edit Master title style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6840" b="-1"/>
          <a:stretch/>
        </p:blipFill>
        <p:spPr>
          <a:xfrm>
            <a:off x="443958" y="9006833"/>
            <a:ext cx="6858000" cy="1479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42878" y="8975148"/>
            <a:ext cx="2553807" cy="210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© All Rights Reserved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438565" y="8975148"/>
            <a:ext cx="2971800" cy="2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E05F3-FD48-D646-8265-37B4070D424B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/>
              <a:t>‹Nº›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6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srgbClr val="464749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ln w="12700" cmpd="sng">
            <a:solidFill>
              <a:srgbClr val="464749"/>
            </a:solidFill>
          </a:ln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0" y="3"/>
            <a:ext cx="6418963" cy="526191"/>
          </a:xfrm>
          <a:prstGeom prst="rect">
            <a:avLst/>
          </a:prstGeom>
        </p:spPr>
      </p:pic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642878" y="64497"/>
            <a:ext cx="363175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Click to edit Master title style</a:t>
            </a:r>
          </a:p>
        </p:txBody>
      </p:sp>
      <p:pic>
        <p:nvPicPr>
          <p:cNvPr id="10" name="Picture 9" descr="Foot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6840" b="-1"/>
          <a:stretch/>
        </p:blipFill>
        <p:spPr>
          <a:xfrm>
            <a:off x="443958" y="9006833"/>
            <a:ext cx="6858000" cy="147971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42878" y="8975148"/>
            <a:ext cx="2553807" cy="210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© All Rights Reserved - Confidential</a:t>
            </a:r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438565" y="8975148"/>
            <a:ext cx="2971800" cy="2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E05F3-FD48-D646-8265-37B4070D424B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/>
              <a:t>‹Nº›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33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1" kern="1200">
        <a:ln>
          <a:noFill/>
        </a:ln>
        <a:solidFill>
          <a:srgbClr val="464749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ln>
          <a:noFill/>
        </a:ln>
        <a:solidFill>
          <a:srgbClr val="464749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ln>
          <a:noFill/>
        </a:ln>
        <a:solidFill>
          <a:srgbClr val="464749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ln>
          <a:noFill/>
        </a:ln>
        <a:solidFill>
          <a:srgbClr val="464749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ln>
          <a:noFill/>
        </a:ln>
        <a:solidFill>
          <a:srgbClr val="464749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(Recomme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637" y="6411754"/>
            <a:ext cx="3834916" cy="10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PT content 16-10 new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" t="95880" r="-127"/>
          <a:stretch/>
        </p:blipFill>
        <p:spPr>
          <a:xfrm>
            <a:off x="-27576" y="8779186"/>
            <a:ext cx="14690163" cy="378326"/>
          </a:xfrm>
          <a:prstGeom prst="rect">
            <a:avLst/>
          </a:prstGeom>
        </p:spPr>
      </p:pic>
      <p:sp>
        <p:nvSpPr>
          <p:cNvPr id="9" name="Rectangle 16"/>
          <p:cNvSpPr txBox="1">
            <a:spLocks noChangeArrowheads="1"/>
          </p:cNvSpPr>
          <p:nvPr userDrawn="1"/>
        </p:nvSpPr>
        <p:spPr bwMode="auto">
          <a:xfrm>
            <a:off x="9921637" y="8824544"/>
            <a:ext cx="358648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52" tIns="67926" rIns="135852" bIns="67926"/>
          <a:lstStyle/>
          <a:p>
            <a:pPr algn="r"/>
            <a:fld id="{1A90B114-118D-46FA-AB2F-4132AA06FDE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algn="r"/>
              <a:t>‹Nº›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154732" y="8843228"/>
            <a:ext cx="3576322" cy="3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300" b="0" dirty="0" smtClean="0">
                <a:solidFill>
                  <a:schemeClr val="bg1"/>
                </a:solidFill>
                <a:latin typeface="Arial"/>
                <a:cs typeface="Arial"/>
              </a:rPr>
              <a:t>© All</a:t>
            </a:r>
            <a:r>
              <a:rPr lang="en-US" sz="1300" b="0" baseline="0" dirty="0" smtClean="0">
                <a:solidFill>
                  <a:schemeClr val="bg1"/>
                </a:solidFill>
                <a:latin typeface="Arial"/>
                <a:cs typeface="Arial"/>
              </a:rPr>
              <a:t> Rights Reserved </a:t>
            </a:r>
            <a:r>
              <a:rPr lang="en-US" sz="1300" b="0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US" sz="1300" b="0" dirty="0">
                <a:solidFill>
                  <a:schemeClr val="bg1"/>
                </a:solidFill>
                <a:latin typeface="Arial"/>
                <a:cs typeface="Arial"/>
              </a:rPr>
              <a:t>Confidential</a:t>
            </a:r>
          </a:p>
        </p:txBody>
      </p:sp>
      <p:pic>
        <p:nvPicPr>
          <p:cNvPr id="10" name="Picture 9" descr="Untitled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5" b="44699"/>
          <a:stretch/>
        </p:blipFill>
        <p:spPr>
          <a:xfrm>
            <a:off x="754062" y="-13229"/>
            <a:ext cx="13902797" cy="509286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84785" y="563478"/>
            <a:ext cx="4786985" cy="492125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Supply Management Solutions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84785" y="2353140"/>
            <a:ext cx="4786985" cy="638011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BravoSolution</a:t>
            </a:r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84785" y="3016602"/>
            <a:ext cx="9121918" cy="1401905"/>
          </a:xfrm>
        </p:spPr>
        <p:txBody>
          <a:bodyPr>
            <a:noAutofit/>
          </a:bodyPr>
          <a:lstStyle>
            <a:lvl1pPr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of Presentation Here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384785" y="7002804"/>
            <a:ext cx="5956472" cy="1083220"/>
          </a:xfrm>
        </p:spPr>
        <p:txBody>
          <a:bodyPr anchor="t">
            <a:normAutofit/>
          </a:bodyPr>
          <a:lstStyle>
            <a:lvl1pPr marL="0" indent="0">
              <a:buNone/>
              <a:defRPr sz="2600" b="0" baseline="0">
                <a:solidFill>
                  <a:srgbClr val="323D47"/>
                </a:solidFill>
                <a:latin typeface="+mn-lt"/>
                <a:cs typeface="Arial"/>
              </a:defRPr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dirty="0" err="1" smtClean="0"/>
              <a:t>BravoSolution</a:t>
            </a:r>
            <a:r>
              <a:rPr lang="en-US" dirty="0" smtClean="0"/>
              <a:t>, Your Title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384785" y="6457041"/>
            <a:ext cx="5956472" cy="532796"/>
          </a:xfrm>
        </p:spPr>
        <p:txBody>
          <a:bodyPr anchor="t">
            <a:normAutofit/>
          </a:bodyPr>
          <a:lstStyle>
            <a:lvl1pPr marL="0" indent="0">
              <a:buNone/>
              <a:defRPr sz="2600" b="1" baseline="0">
                <a:solidFill>
                  <a:srgbClr val="323D47"/>
                </a:solidFill>
                <a:latin typeface="+mn-lt"/>
                <a:cs typeface="Arial"/>
              </a:defRPr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dirty="0" smtClean="0"/>
              <a:t>Your Name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384785" y="4437699"/>
            <a:ext cx="4786985" cy="492125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Fecha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251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 (Recomme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PPT content 16-10 ne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08"/>
          <a:stretch/>
        </p:blipFill>
        <p:spPr>
          <a:xfrm>
            <a:off x="-41087" y="2"/>
            <a:ext cx="14690163" cy="1229557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sz="quarter" idx="10"/>
          </p:nvPr>
        </p:nvSpPr>
        <p:spPr>
          <a:xfrm>
            <a:off x="1142963" y="1520006"/>
            <a:ext cx="12901035" cy="70143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pic>
        <p:nvPicPr>
          <p:cNvPr id="11" name="Picture 10" descr="PPT content 16-10 ne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" t="95880" r="-127"/>
          <a:stretch/>
        </p:blipFill>
        <p:spPr>
          <a:xfrm>
            <a:off x="-27576" y="8779186"/>
            <a:ext cx="14690163" cy="37832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144951" y="281108"/>
            <a:ext cx="8074265" cy="828320"/>
          </a:xfrm>
        </p:spPr>
        <p:txBody>
          <a:bodyPr anchor="t">
            <a:normAutofit/>
          </a:bodyPr>
          <a:lstStyle>
            <a:lvl1pPr algn="l"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 bwMode="auto">
          <a:xfrm>
            <a:off x="9921637" y="8824544"/>
            <a:ext cx="358648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52" tIns="67926" rIns="135852" bIns="67926"/>
          <a:lstStyle/>
          <a:p>
            <a:pPr algn="r"/>
            <a:fld id="{1A90B114-118D-46FA-AB2F-4132AA06FDE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algn="r"/>
              <a:t>‹Nº›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154732" y="8843228"/>
            <a:ext cx="3576322" cy="3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300" b="0" dirty="0" smtClean="0">
                <a:solidFill>
                  <a:schemeClr val="bg1"/>
                </a:solidFill>
                <a:latin typeface="Arial"/>
                <a:cs typeface="Arial"/>
              </a:rPr>
              <a:t>© All</a:t>
            </a:r>
            <a:r>
              <a:rPr lang="en-US" sz="1300" b="0" baseline="0" dirty="0" smtClean="0">
                <a:solidFill>
                  <a:schemeClr val="bg1"/>
                </a:solidFill>
                <a:latin typeface="Arial"/>
                <a:cs typeface="Arial"/>
              </a:rPr>
              <a:t> Rights Reserved </a:t>
            </a:r>
            <a:r>
              <a:rPr lang="en-US" sz="1300" b="0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US" sz="1300" b="0" dirty="0">
                <a:solidFill>
                  <a:schemeClr val="bg1"/>
                </a:solidFill>
                <a:latin typeface="Arial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="" xmlns:p14="http://schemas.microsoft.com/office/powerpoint/2010/main" val="332873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1 (Recomme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PPT content 16-10 ne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08"/>
          <a:stretch/>
        </p:blipFill>
        <p:spPr>
          <a:xfrm>
            <a:off x="-41087" y="2"/>
            <a:ext cx="14690163" cy="1229557"/>
          </a:xfrm>
          <a:prstGeom prst="rect">
            <a:avLst/>
          </a:prstGeom>
        </p:spPr>
      </p:pic>
      <p:pic>
        <p:nvPicPr>
          <p:cNvPr id="11" name="Picture 10" descr="PPT content 16-10 ne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" t="95880" r="-127"/>
          <a:stretch/>
        </p:blipFill>
        <p:spPr>
          <a:xfrm>
            <a:off x="-27576" y="8779186"/>
            <a:ext cx="14690163" cy="37832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144951" y="281108"/>
            <a:ext cx="8074265" cy="828320"/>
          </a:xfrm>
        </p:spPr>
        <p:txBody>
          <a:bodyPr anchor="t">
            <a:normAutofit/>
          </a:bodyPr>
          <a:lstStyle>
            <a:lvl1pPr algn="l"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 bwMode="auto">
          <a:xfrm>
            <a:off x="9921637" y="8824544"/>
            <a:ext cx="358648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52" tIns="67926" rIns="135852" bIns="67926"/>
          <a:lstStyle/>
          <a:p>
            <a:pPr algn="r"/>
            <a:fld id="{1A90B114-118D-46FA-AB2F-4132AA06FDE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algn="r"/>
              <a:t>‹Nº›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154732" y="8843228"/>
            <a:ext cx="3576322" cy="3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300" b="0" dirty="0" smtClean="0">
                <a:solidFill>
                  <a:schemeClr val="bg1"/>
                </a:solidFill>
                <a:latin typeface="Arial"/>
                <a:cs typeface="Arial"/>
              </a:rPr>
              <a:t>© All</a:t>
            </a:r>
            <a:r>
              <a:rPr lang="en-US" sz="1300" b="0" baseline="0" dirty="0" smtClean="0">
                <a:solidFill>
                  <a:schemeClr val="bg1"/>
                </a:solidFill>
                <a:latin typeface="Arial"/>
                <a:cs typeface="Arial"/>
              </a:rPr>
              <a:t> Rights Reserved </a:t>
            </a:r>
            <a:r>
              <a:rPr lang="en-US" sz="1300" b="0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US" sz="1300" b="0" dirty="0">
                <a:solidFill>
                  <a:schemeClr val="bg1"/>
                </a:solidFill>
                <a:latin typeface="Arial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="" xmlns:p14="http://schemas.microsoft.com/office/powerpoint/2010/main" val="419370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PPT content 16-10 ne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08"/>
          <a:stretch/>
        </p:blipFill>
        <p:spPr>
          <a:xfrm>
            <a:off x="-41087" y="2"/>
            <a:ext cx="14690163" cy="1229557"/>
          </a:xfrm>
          <a:prstGeom prst="rect">
            <a:avLst/>
          </a:prstGeom>
        </p:spPr>
      </p:pic>
      <p:pic>
        <p:nvPicPr>
          <p:cNvPr id="11" name="Picture 10" descr="PPT content 16-10 ne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" t="95880" r="-127"/>
          <a:stretch/>
        </p:blipFill>
        <p:spPr>
          <a:xfrm>
            <a:off x="-27576" y="8779186"/>
            <a:ext cx="14690163" cy="37832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144951" y="281108"/>
            <a:ext cx="8074265" cy="828320"/>
          </a:xfrm>
        </p:spPr>
        <p:txBody>
          <a:bodyPr anchor="t">
            <a:normAutofit/>
          </a:bodyPr>
          <a:lstStyle>
            <a:lvl1pPr algn="l"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 txBox="1">
            <a:spLocks noChangeArrowheads="1"/>
          </p:cNvSpPr>
          <p:nvPr userDrawn="1"/>
        </p:nvSpPr>
        <p:spPr bwMode="auto">
          <a:xfrm>
            <a:off x="9921637" y="8824544"/>
            <a:ext cx="358648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52" tIns="67926" rIns="135852" bIns="67926"/>
          <a:lstStyle/>
          <a:p>
            <a:pPr algn="r"/>
            <a:fld id="{1A90B114-118D-46FA-AB2F-4132AA06FDE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algn="r"/>
              <a:t>‹Nº›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42963" y="1520006"/>
            <a:ext cx="12901034" cy="612000"/>
          </a:xfrm>
          <a:ln w="19050">
            <a:solidFill>
              <a:srgbClr val="F7941E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rgbClr val="323D47"/>
                </a:solidFill>
                <a:latin typeface="+mn-lt"/>
                <a:cs typeface="Arial"/>
              </a:defRPr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dirty="0" smtClean="0"/>
              <a:t>Click add text</a:t>
            </a:r>
          </a:p>
        </p:txBody>
      </p:sp>
      <p:sp>
        <p:nvSpPr>
          <p:cNvPr id="19" name="TextBox 12"/>
          <p:cNvSpPr txBox="1">
            <a:spLocks noChangeArrowheads="1"/>
          </p:cNvSpPr>
          <p:nvPr userDrawn="1"/>
        </p:nvSpPr>
        <p:spPr bwMode="auto">
          <a:xfrm>
            <a:off x="1154732" y="8843228"/>
            <a:ext cx="3576322" cy="3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300" b="0" dirty="0" smtClean="0">
                <a:solidFill>
                  <a:schemeClr val="bg1"/>
                </a:solidFill>
                <a:latin typeface="Arial"/>
                <a:cs typeface="Arial"/>
              </a:rPr>
              <a:t>© All</a:t>
            </a:r>
            <a:r>
              <a:rPr lang="en-US" sz="1300" b="0" baseline="0" dirty="0" smtClean="0">
                <a:solidFill>
                  <a:schemeClr val="bg1"/>
                </a:solidFill>
                <a:latin typeface="Arial"/>
                <a:cs typeface="Arial"/>
              </a:rPr>
              <a:t> Rights Reserved </a:t>
            </a:r>
            <a:r>
              <a:rPr lang="en-US" sz="1300" b="0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US" sz="1300" b="0" dirty="0">
                <a:solidFill>
                  <a:schemeClr val="bg1"/>
                </a:solidFill>
                <a:latin typeface="Arial"/>
                <a:cs typeface="Arial"/>
              </a:rPr>
              <a:t>Confidential</a:t>
            </a:r>
          </a:p>
        </p:txBody>
      </p:sp>
      <p:sp>
        <p:nvSpPr>
          <p:cNvPr id="9" name="5 Marcador de contenido"/>
          <p:cNvSpPr>
            <a:spLocks noGrp="1"/>
          </p:cNvSpPr>
          <p:nvPr>
            <p:ph sz="quarter" idx="12"/>
          </p:nvPr>
        </p:nvSpPr>
        <p:spPr>
          <a:xfrm>
            <a:off x="1142963" y="2324100"/>
            <a:ext cx="12901035" cy="621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28048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PPT content 16-10 ne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08"/>
          <a:stretch/>
        </p:blipFill>
        <p:spPr>
          <a:xfrm>
            <a:off x="-41087" y="2"/>
            <a:ext cx="14690163" cy="1229557"/>
          </a:xfrm>
          <a:prstGeom prst="rect">
            <a:avLst/>
          </a:prstGeom>
        </p:spPr>
      </p:pic>
      <p:pic>
        <p:nvPicPr>
          <p:cNvPr id="11" name="Picture 10" descr="PPT content 16-10 ne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" t="95880" r="-127"/>
          <a:stretch/>
        </p:blipFill>
        <p:spPr>
          <a:xfrm>
            <a:off x="-27576" y="8779186"/>
            <a:ext cx="14690163" cy="37832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144951" y="281108"/>
            <a:ext cx="8074265" cy="828320"/>
          </a:xfrm>
        </p:spPr>
        <p:txBody>
          <a:bodyPr anchor="t">
            <a:normAutofit/>
          </a:bodyPr>
          <a:lstStyle>
            <a:lvl1pPr algn="l"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 txBox="1">
            <a:spLocks noChangeArrowheads="1"/>
          </p:cNvSpPr>
          <p:nvPr userDrawn="1"/>
        </p:nvSpPr>
        <p:spPr bwMode="auto">
          <a:xfrm>
            <a:off x="9921637" y="8824544"/>
            <a:ext cx="358648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52" tIns="67926" rIns="135852" bIns="67926"/>
          <a:lstStyle/>
          <a:p>
            <a:pPr algn="r"/>
            <a:fld id="{1A90B114-118D-46FA-AB2F-4132AA06FDE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algn="r"/>
              <a:t>‹Nº›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42963" y="1520006"/>
            <a:ext cx="12901034" cy="612000"/>
          </a:xfrm>
          <a:ln w="19050"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rgbClr val="323D47"/>
                </a:solidFill>
                <a:latin typeface="+mj-lt"/>
                <a:cs typeface="Arial"/>
              </a:defRPr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dirty="0" smtClean="0"/>
              <a:t>Click add text</a:t>
            </a:r>
          </a:p>
        </p:txBody>
      </p:sp>
      <p:sp>
        <p:nvSpPr>
          <p:cNvPr id="19" name="TextBox 12"/>
          <p:cNvSpPr txBox="1">
            <a:spLocks noChangeArrowheads="1"/>
          </p:cNvSpPr>
          <p:nvPr userDrawn="1"/>
        </p:nvSpPr>
        <p:spPr bwMode="auto">
          <a:xfrm>
            <a:off x="1154732" y="8843228"/>
            <a:ext cx="3576322" cy="3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300" b="0" dirty="0" smtClean="0">
                <a:solidFill>
                  <a:schemeClr val="bg1"/>
                </a:solidFill>
                <a:latin typeface="Arial"/>
                <a:cs typeface="Arial"/>
              </a:rPr>
              <a:t>© All</a:t>
            </a:r>
            <a:r>
              <a:rPr lang="en-US" sz="1300" b="0" baseline="0" dirty="0" smtClean="0">
                <a:solidFill>
                  <a:schemeClr val="bg1"/>
                </a:solidFill>
                <a:latin typeface="Arial"/>
                <a:cs typeface="Arial"/>
              </a:rPr>
              <a:t> Rights Reserved </a:t>
            </a:r>
            <a:r>
              <a:rPr lang="en-US" sz="1300" b="0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US" sz="1300" b="0" dirty="0">
                <a:solidFill>
                  <a:schemeClr val="bg1"/>
                </a:solidFill>
                <a:latin typeface="Arial"/>
                <a:cs typeface="Arial"/>
              </a:rPr>
              <a:t>Confidential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8623300" y="3213100"/>
            <a:ext cx="5432466" cy="3759200"/>
          </a:xfrm>
        </p:spPr>
        <p:txBody>
          <a:bodyPr anchor="ctr">
            <a:normAutofit/>
          </a:bodyPr>
          <a:lstStyle>
            <a:lvl1pPr marL="285750" indent="-285750" algn="just">
              <a:spcBef>
                <a:spcPts val="800"/>
              </a:spcBef>
              <a:buClr>
                <a:srgbClr val="36AEC7"/>
              </a:buClr>
              <a:buFont typeface="Wingdings" panose="05000000000000000000" pitchFamily="2" charset="2"/>
              <a:buChar char="§"/>
              <a:defRPr sz="1800" b="0">
                <a:solidFill>
                  <a:srgbClr val="58595B"/>
                </a:solidFill>
                <a:latin typeface="+mn-lt"/>
                <a:cs typeface="Arial"/>
              </a:defRPr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dirty="0" smtClean="0"/>
              <a:t>Click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142963" y="7123106"/>
            <a:ext cx="12901034" cy="1656080"/>
          </a:xfrm>
          <a:ln>
            <a:solidFill>
              <a:srgbClr val="36AEC7"/>
            </a:solidFill>
          </a:ln>
        </p:spPr>
        <p:txBody>
          <a:bodyPr lIns="360000" tIns="180000" bIns="180000" anchor="ctr">
            <a:normAutofit/>
          </a:bodyPr>
          <a:lstStyle>
            <a:lvl1pPr marL="285750" indent="-285750">
              <a:buClr>
                <a:srgbClr val="36AEC7"/>
              </a:buClr>
              <a:buFont typeface="Wingdings" panose="05000000000000000000" pitchFamily="2" charset="2"/>
              <a:buChar char="ü"/>
              <a:defRPr sz="1600" b="1">
                <a:solidFill>
                  <a:srgbClr val="323D47"/>
                </a:solidFill>
                <a:latin typeface="+mn-lt"/>
                <a:cs typeface="Arial"/>
              </a:defRPr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dirty="0" smtClean="0"/>
              <a:t>Click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155663" y="6705600"/>
            <a:ext cx="3575391" cy="417506"/>
          </a:xfrm>
          <a:solidFill>
            <a:srgbClr val="36AEC7"/>
          </a:solidFill>
          <a:ln w="19050">
            <a:solidFill>
              <a:srgbClr val="36AE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  <a:cs typeface="Arial"/>
              </a:defRPr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dirty="0" smtClean="0"/>
              <a:t>Click add text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6"/>
          </p:nvPr>
        </p:nvSpPr>
        <p:spPr>
          <a:xfrm>
            <a:off x="1155662" y="2208206"/>
            <a:ext cx="12900103" cy="94647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4017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902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03869" y="8876849"/>
            <a:ext cx="3576322" cy="34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314" tIns="71158" rIns="142314" bIns="7115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3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©ALL RIGHTS RESERVED - Confidential</a:t>
            </a:r>
          </a:p>
        </p:txBody>
      </p:sp>
      <p:sp>
        <p:nvSpPr>
          <p:cNvPr id="7" name="Rectangle 16"/>
          <p:cNvSpPr txBox="1">
            <a:spLocks noChangeArrowheads="1"/>
          </p:cNvSpPr>
          <p:nvPr userDrawn="1"/>
        </p:nvSpPr>
        <p:spPr bwMode="auto">
          <a:xfrm>
            <a:off x="10266576" y="8846984"/>
            <a:ext cx="358648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314" tIns="71158" rIns="142314" bIns="71158"/>
          <a:lstStyle/>
          <a:p>
            <a:pPr algn="r"/>
            <a:fld id="{1A90B114-118D-46FA-AB2F-4132AA06FDEE}" type="slidenum"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‹Nº›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growt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87" y="0"/>
            <a:ext cx="16019886" cy="9144000"/>
          </a:xfrm>
          <a:prstGeom prst="rect">
            <a:avLst/>
          </a:prstGeom>
        </p:spPr>
      </p:pic>
      <p:pic>
        <p:nvPicPr>
          <p:cNvPr id="5" name="Picture 4" descr="BravoSolution_logo bl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51" y="2921643"/>
            <a:ext cx="5437891" cy="1578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07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16"/>
          <a:stretch/>
        </p:blipFill>
        <p:spPr bwMode="auto">
          <a:xfrm>
            <a:off x="0" y="0"/>
            <a:ext cx="14630400" cy="77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 userDrawn="1"/>
        </p:nvSpPr>
        <p:spPr>
          <a:xfrm>
            <a:off x="444500" y="8036318"/>
            <a:ext cx="4622800" cy="680519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>
            <a:lvl1pPr algn="l" defTabSz="679262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s-ES" sz="2800" dirty="0" smtClean="0"/>
              <a:t>www.bravosolution.com</a:t>
            </a:r>
            <a:endParaRPr lang="es-ES" sz="2800" dirty="0"/>
          </a:p>
        </p:txBody>
      </p:sp>
      <p:sp>
        <p:nvSpPr>
          <p:cNvPr id="12" name="Rectangle 3"/>
          <p:cNvSpPr txBox="1">
            <a:spLocks noChangeArrowheads="1"/>
          </p:cNvSpPr>
          <p:nvPr userDrawn="1"/>
        </p:nvSpPr>
        <p:spPr>
          <a:xfrm>
            <a:off x="5130801" y="5379815"/>
            <a:ext cx="3136900" cy="1681386"/>
          </a:xfrm>
          <a:prstGeom prst="rect">
            <a:avLst/>
          </a:prstGeom>
        </p:spPr>
        <p:txBody>
          <a:bodyPr lIns="135852" tIns="67926" rIns="135852" bIns="67926"/>
          <a:lstStyle/>
          <a:p>
            <a:pPr marL="509447" indent="-509447" defTabSz="1358524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GB" sz="2000" b="1" dirty="0">
                <a:solidFill>
                  <a:schemeClr val="bg1"/>
                </a:solidFill>
              </a:rPr>
              <a:t>BravoSolution </a:t>
            </a:r>
            <a:r>
              <a:rPr lang="en-GB" sz="2000" b="1" dirty="0" err="1">
                <a:solidFill>
                  <a:schemeClr val="bg1"/>
                </a:solidFill>
              </a:rPr>
              <a:t>España</a:t>
            </a:r>
            <a:endParaRPr lang="en-GB" sz="2000" b="1" dirty="0">
              <a:solidFill>
                <a:schemeClr val="bg1"/>
              </a:solidFill>
            </a:endParaRPr>
          </a:p>
          <a:p>
            <a:pPr marL="509447" indent="-509447" defTabSz="1358524">
              <a:lnSpc>
                <a:spcPct val="80000"/>
              </a:lnSpc>
              <a:spcBef>
                <a:spcPts val="600"/>
              </a:spcBef>
              <a:defRPr/>
            </a:pPr>
            <a:r>
              <a:rPr lang="en-GB" sz="1400" dirty="0" err="1">
                <a:solidFill>
                  <a:schemeClr val="bg1"/>
                </a:solidFill>
              </a:rPr>
              <a:t>Avda</a:t>
            </a:r>
            <a:r>
              <a:rPr lang="en-GB" sz="1400" dirty="0">
                <a:solidFill>
                  <a:schemeClr val="bg1"/>
                </a:solidFill>
              </a:rPr>
              <a:t>. Manoteras, 42</a:t>
            </a:r>
          </a:p>
          <a:p>
            <a:pPr marL="509447" indent="-509447" defTabSz="1358524">
              <a:lnSpc>
                <a:spcPct val="80000"/>
              </a:lnSpc>
              <a:spcBef>
                <a:spcPts val="600"/>
              </a:spcBef>
              <a:defRPr/>
            </a:pPr>
            <a:r>
              <a:rPr lang="en-GB" sz="1400" dirty="0" err="1">
                <a:solidFill>
                  <a:schemeClr val="bg1"/>
                </a:solidFill>
              </a:rPr>
              <a:t>Edificio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Esindus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err="1">
                <a:solidFill>
                  <a:schemeClr val="bg1"/>
                </a:solidFill>
              </a:rPr>
              <a:t>planta</a:t>
            </a:r>
            <a:r>
              <a:rPr lang="en-GB" sz="1400" dirty="0">
                <a:solidFill>
                  <a:schemeClr val="bg1"/>
                </a:solidFill>
              </a:rPr>
              <a:t> 1</a:t>
            </a:r>
          </a:p>
          <a:p>
            <a:pPr marL="509447" indent="-509447" defTabSz="1358524">
              <a:lnSpc>
                <a:spcPct val="80000"/>
              </a:lnSpc>
              <a:spcBef>
                <a:spcPts val="600"/>
              </a:spcBef>
              <a:defRPr/>
            </a:pPr>
            <a:r>
              <a:rPr lang="en-GB" sz="1400" dirty="0">
                <a:solidFill>
                  <a:schemeClr val="bg1"/>
                </a:solidFill>
              </a:rPr>
              <a:t>28050 Madrid</a:t>
            </a:r>
          </a:p>
          <a:p>
            <a:pPr marL="509447" indent="-509447" defTabSz="1358524">
              <a:lnSpc>
                <a:spcPct val="80000"/>
              </a:lnSpc>
              <a:spcBef>
                <a:spcPts val="600"/>
              </a:spcBef>
              <a:defRPr/>
            </a:pPr>
            <a:r>
              <a:rPr lang="en-GB" sz="1400" dirty="0" err="1">
                <a:solidFill>
                  <a:schemeClr val="bg1"/>
                </a:solidFill>
              </a:rPr>
              <a:t>España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8509000" y="5359399"/>
            <a:ext cx="5067299" cy="1701802"/>
          </a:xfrm>
          <a:prstGeom prst="rect">
            <a:avLst/>
          </a:prstGeom>
        </p:spPr>
        <p:txBody>
          <a:bodyPr lIns="135852" tIns="67926" rIns="135852" bIns="67926" anchor="ctr"/>
          <a:lstStyle/>
          <a:p>
            <a:pPr marL="509447" indent="-509447" defTabSz="1358524">
              <a:lnSpc>
                <a:spcPct val="80000"/>
              </a:lnSpc>
              <a:spcBef>
                <a:spcPts val="1200"/>
              </a:spcBef>
              <a:defRPr/>
            </a:pPr>
            <a:r>
              <a:rPr lang="en-GB" sz="1800" b="1" dirty="0" smtClean="0">
                <a:solidFill>
                  <a:schemeClr val="bg1"/>
                </a:solidFill>
              </a:rPr>
              <a:t>Tel.	</a:t>
            </a:r>
            <a:r>
              <a:rPr lang="en-GB" sz="1800" b="1" dirty="0" smtClean="0">
                <a:solidFill>
                  <a:srgbClr val="58595B"/>
                </a:solidFill>
              </a:rPr>
              <a:t>   +34 91 7870200</a:t>
            </a:r>
          </a:p>
          <a:p>
            <a:pPr marL="509447" indent="-509447" defTabSz="1358524">
              <a:lnSpc>
                <a:spcPct val="80000"/>
              </a:lnSpc>
              <a:spcBef>
                <a:spcPts val="1200"/>
              </a:spcBef>
              <a:defRPr/>
            </a:pPr>
            <a:r>
              <a:rPr lang="en-GB" sz="1800" b="1" dirty="0" smtClean="0">
                <a:solidFill>
                  <a:schemeClr val="bg1"/>
                </a:solidFill>
              </a:rPr>
              <a:t>Fax	   </a:t>
            </a:r>
            <a:r>
              <a:rPr lang="en-GB" sz="1800" b="1" dirty="0" smtClean="0">
                <a:solidFill>
                  <a:srgbClr val="58595B"/>
                </a:solidFill>
              </a:rPr>
              <a:t>+34 917 870201</a:t>
            </a:r>
          </a:p>
          <a:p>
            <a:pPr marL="509447" indent="-509447" defTabSz="1358524">
              <a:lnSpc>
                <a:spcPct val="80000"/>
              </a:lnSpc>
              <a:spcBef>
                <a:spcPts val="1200"/>
              </a:spcBef>
              <a:defRPr/>
            </a:pPr>
            <a:r>
              <a:rPr lang="en-GB" sz="1800" b="1" dirty="0" smtClean="0">
                <a:solidFill>
                  <a:schemeClr val="bg1"/>
                </a:solidFill>
              </a:rPr>
              <a:t>Email  </a:t>
            </a:r>
            <a:r>
              <a:rPr lang="en-GB" sz="1800" b="1" dirty="0" smtClean="0">
                <a:solidFill>
                  <a:srgbClr val="58595B"/>
                </a:solidFill>
              </a:rPr>
              <a:t>atencion.cliente@bravosolution.es</a:t>
            </a:r>
            <a:endParaRPr lang="en-GB" sz="1800" b="1" dirty="0">
              <a:solidFill>
                <a:srgbClr val="58595B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130801" y="2370699"/>
            <a:ext cx="6896101" cy="648000"/>
          </a:xfrm>
        </p:spPr>
        <p:txBody>
          <a:bodyPr anchor="ctr">
            <a:noAutofit/>
          </a:bodyPr>
          <a:lstStyle>
            <a:lvl1pPr>
              <a:defRPr sz="3600" b="1">
                <a:solidFill>
                  <a:srgbClr val="003F5F"/>
                </a:solidFill>
              </a:defRPr>
            </a:lvl1pPr>
          </a:lstStyle>
          <a:p>
            <a:pPr lvl="0"/>
            <a:r>
              <a:rPr lang="es-ES" dirty="0" smtClean="0"/>
              <a:t>Nombre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130801" y="3018699"/>
            <a:ext cx="6896101" cy="504000"/>
          </a:xfrm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323D47"/>
                </a:solidFill>
              </a:defRPr>
            </a:lvl1pPr>
          </a:lstStyle>
          <a:p>
            <a:pPr lvl="0"/>
            <a:r>
              <a:rPr lang="es-ES" dirty="0" smtClean="0"/>
              <a:t>Cargo</a:t>
            </a:r>
          </a:p>
        </p:txBody>
      </p:sp>
      <p:sp>
        <p:nvSpPr>
          <p:cNvPr id="2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130801" y="3522699"/>
            <a:ext cx="6896101" cy="3600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rgbClr val="323D47"/>
                </a:solidFill>
              </a:defRPr>
            </a:lvl1pPr>
          </a:lstStyle>
          <a:p>
            <a:pPr lvl="0"/>
            <a:r>
              <a:rPr lang="es-ES" dirty="0" smtClean="0"/>
              <a:t>correo.electronico@bravosolution.com</a:t>
            </a:r>
          </a:p>
        </p:txBody>
      </p:sp>
      <p:sp>
        <p:nvSpPr>
          <p:cNvPr id="21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130801" y="3882699"/>
            <a:ext cx="6896101" cy="360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rgbClr val="323D47"/>
                </a:solidFill>
              </a:defRPr>
            </a:lvl1pPr>
          </a:lstStyle>
          <a:p>
            <a:pPr lvl="0"/>
            <a:r>
              <a:rPr lang="es-ES" dirty="0" smtClean="0"/>
              <a:t>+34 91 787 02 00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49" y="8053449"/>
            <a:ext cx="2603956" cy="72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371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5" y="1137586"/>
            <a:ext cx="12910821" cy="680519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6" y="2085474"/>
            <a:ext cx="12910819" cy="6362377"/>
          </a:xfrm>
          <a:prstGeom prst="rect">
            <a:avLst/>
          </a:prstGeom>
          <a:ln>
            <a:noFill/>
          </a:ln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grpSp>
        <p:nvGrpSpPr>
          <p:cNvPr id="10" name="9 Grupo"/>
          <p:cNvGrpSpPr/>
          <p:nvPr/>
        </p:nvGrpSpPr>
        <p:grpSpPr>
          <a:xfrm>
            <a:off x="14968400" y="542098"/>
            <a:ext cx="1451290" cy="738664"/>
            <a:chOff x="14968400" y="927710"/>
            <a:chExt cx="1451290" cy="738664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4968400" y="947888"/>
              <a:ext cx="720000" cy="718486"/>
            </a:xfrm>
            <a:prstGeom prst="rect">
              <a:avLst/>
            </a:prstGeom>
            <a:solidFill>
              <a:srgbClr val="F7941E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 userDrawn="1"/>
          </p:nvSpPr>
          <p:spPr>
            <a:xfrm>
              <a:off x="15688400" y="927710"/>
              <a:ext cx="731290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ES" sz="1400" b="0" dirty="0" smtClean="0">
                  <a:solidFill>
                    <a:srgbClr val="464749"/>
                  </a:solidFill>
                </a:rPr>
                <a:t>R: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247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G: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148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B: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30</a:t>
              </a: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968400" y="1527315"/>
            <a:ext cx="1441672" cy="738664"/>
            <a:chOff x="14968400" y="927710"/>
            <a:chExt cx="1441672" cy="738664"/>
          </a:xfrm>
        </p:grpSpPr>
        <p:sp>
          <p:nvSpPr>
            <p:cNvPr id="12" name="11 Rectángulo"/>
            <p:cNvSpPr/>
            <p:nvPr userDrawn="1"/>
          </p:nvSpPr>
          <p:spPr>
            <a:xfrm>
              <a:off x="14968400" y="947888"/>
              <a:ext cx="720000" cy="718486"/>
            </a:xfrm>
            <a:prstGeom prst="rect">
              <a:avLst/>
            </a:prstGeom>
            <a:solidFill>
              <a:srgbClr val="36AEC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 userDrawn="1"/>
          </p:nvSpPr>
          <p:spPr>
            <a:xfrm>
              <a:off x="15688400" y="927710"/>
              <a:ext cx="721672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ES" sz="1400" b="0" dirty="0" smtClean="0">
                  <a:solidFill>
                    <a:srgbClr val="464749"/>
                  </a:solidFill>
                </a:rPr>
                <a:t>R: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54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G: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174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B: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199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4968400" y="2512532"/>
            <a:ext cx="1342286" cy="738664"/>
            <a:chOff x="14968400" y="927710"/>
            <a:chExt cx="1342286" cy="738664"/>
          </a:xfrm>
        </p:grpSpPr>
        <p:sp>
          <p:nvSpPr>
            <p:cNvPr id="15" name="14 Rectángulo"/>
            <p:cNvSpPr/>
            <p:nvPr userDrawn="1"/>
          </p:nvSpPr>
          <p:spPr>
            <a:xfrm>
              <a:off x="14968400" y="947888"/>
              <a:ext cx="720000" cy="718486"/>
            </a:xfrm>
            <a:prstGeom prst="rect">
              <a:avLst/>
            </a:prstGeom>
            <a:solidFill>
              <a:srgbClr val="323D4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/>
            <p:cNvSpPr txBox="1"/>
            <p:nvPr userDrawn="1"/>
          </p:nvSpPr>
          <p:spPr>
            <a:xfrm>
              <a:off x="15688400" y="927710"/>
              <a:ext cx="622286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ES" sz="1400" b="0" dirty="0" smtClean="0">
                  <a:solidFill>
                    <a:srgbClr val="464749"/>
                  </a:solidFill>
                </a:rPr>
                <a:t>R: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50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G: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61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B: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71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14968400" y="3497749"/>
            <a:ext cx="1342286" cy="738664"/>
            <a:chOff x="14968400" y="927710"/>
            <a:chExt cx="1342286" cy="738664"/>
          </a:xfrm>
        </p:grpSpPr>
        <p:sp>
          <p:nvSpPr>
            <p:cNvPr id="18" name="17 Rectángulo"/>
            <p:cNvSpPr/>
            <p:nvPr userDrawn="1"/>
          </p:nvSpPr>
          <p:spPr>
            <a:xfrm>
              <a:off x="14968400" y="947888"/>
              <a:ext cx="720000" cy="718486"/>
            </a:xfrm>
            <a:prstGeom prst="rect">
              <a:avLst/>
            </a:prstGeom>
            <a:solidFill>
              <a:srgbClr val="58595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CuadroTexto"/>
            <p:cNvSpPr txBox="1"/>
            <p:nvPr userDrawn="1"/>
          </p:nvSpPr>
          <p:spPr>
            <a:xfrm>
              <a:off x="15688400" y="927710"/>
              <a:ext cx="622286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ES" sz="1400" b="0" dirty="0" smtClean="0">
                  <a:solidFill>
                    <a:srgbClr val="464749"/>
                  </a:solidFill>
                </a:rPr>
                <a:t>R: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88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G: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89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B: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91</a:t>
              </a:r>
            </a:p>
          </p:txBody>
        </p:sp>
      </p:grpSp>
      <p:sp>
        <p:nvSpPr>
          <p:cNvPr id="65" name="64 CuadroTexto"/>
          <p:cNvSpPr txBox="1"/>
          <p:nvPr/>
        </p:nvSpPr>
        <p:spPr>
          <a:xfrm>
            <a:off x="14968400" y="162677"/>
            <a:ext cx="1719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400" b="0" i="1" dirty="0" smtClean="0">
                <a:solidFill>
                  <a:srgbClr val="464749"/>
                </a:solidFill>
              </a:rPr>
              <a:t>Colores primarios</a:t>
            </a:r>
            <a:endParaRPr lang="es-ES" sz="1400" b="1" i="1" dirty="0" smtClean="0">
              <a:solidFill>
                <a:srgbClr val="464749"/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14968400" y="5082819"/>
            <a:ext cx="1451290" cy="738664"/>
            <a:chOff x="14968400" y="927710"/>
            <a:chExt cx="1451290" cy="738664"/>
          </a:xfrm>
        </p:grpSpPr>
        <p:sp>
          <p:nvSpPr>
            <p:cNvPr id="68" name="67 Rectángulo"/>
            <p:cNvSpPr/>
            <p:nvPr userDrawn="1"/>
          </p:nvSpPr>
          <p:spPr>
            <a:xfrm>
              <a:off x="14968400" y="947888"/>
              <a:ext cx="720000" cy="718486"/>
            </a:xfrm>
            <a:prstGeom prst="rect">
              <a:avLst/>
            </a:prstGeom>
            <a:solidFill>
              <a:srgbClr val="EF412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68 CuadroTexto"/>
            <p:cNvSpPr txBox="1"/>
            <p:nvPr userDrawn="1"/>
          </p:nvSpPr>
          <p:spPr>
            <a:xfrm>
              <a:off x="15688400" y="927710"/>
              <a:ext cx="731290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ES" sz="1400" b="0" dirty="0" smtClean="0">
                  <a:solidFill>
                    <a:srgbClr val="464749"/>
                  </a:solidFill>
                </a:rPr>
                <a:t>R: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239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G: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65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B: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35</a:t>
              </a:r>
            </a:p>
          </p:txBody>
        </p:sp>
      </p:grpSp>
      <p:grpSp>
        <p:nvGrpSpPr>
          <p:cNvPr id="70" name="69 Grupo"/>
          <p:cNvGrpSpPr/>
          <p:nvPr/>
        </p:nvGrpSpPr>
        <p:grpSpPr>
          <a:xfrm>
            <a:off x="14968400" y="6068036"/>
            <a:ext cx="1342286" cy="738664"/>
            <a:chOff x="14968400" y="927710"/>
            <a:chExt cx="1342286" cy="738664"/>
          </a:xfrm>
        </p:grpSpPr>
        <p:sp>
          <p:nvSpPr>
            <p:cNvPr id="71" name="70 Rectángulo"/>
            <p:cNvSpPr/>
            <p:nvPr userDrawn="1"/>
          </p:nvSpPr>
          <p:spPr>
            <a:xfrm>
              <a:off x="14968400" y="947888"/>
              <a:ext cx="720000" cy="718486"/>
            </a:xfrm>
            <a:prstGeom prst="rect">
              <a:avLst/>
            </a:prstGeom>
            <a:solidFill>
              <a:srgbClr val="003F5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71 CuadroTexto"/>
            <p:cNvSpPr txBox="1"/>
            <p:nvPr userDrawn="1"/>
          </p:nvSpPr>
          <p:spPr>
            <a:xfrm>
              <a:off x="15688400" y="927710"/>
              <a:ext cx="622286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ES" sz="1400" b="0" dirty="0" smtClean="0">
                  <a:solidFill>
                    <a:srgbClr val="464749"/>
                  </a:solidFill>
                </a:rPr>
                <a:t>R: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0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G: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63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B: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95</a:t>
              </a:r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14968400" y="7053253"/>
            <a:ext cx="1412562" cy="738664"/>
            <a:chOff x="14968400" y="927710"/>
            <a:chExt cx="1412562" cy="738664"/>
          </a:xfrm>
        </p:grpSpPr>
        <p:sp>
          <p:nvSpPr>
            <p:cNvPr id="74" name="73 Rectángulo"/>
            <p:cNvSpPr/>
            <p:nvPr userDrawn="1"/>
          </p:nvSpPr>
          <p:spPr>
            <a:xfrm>
              <a:off x="14968400" y="947888"/>
              <a:ext cx="720000" cy="718486"/>
            </a:xfrm>
            <a:prstGeom prst="rect">
              <a:avLst/>
            </a:prstGeom>
            <a:solidFill>
              <a:srgbClr val="50627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74 CuadroTexto"/>
            <p:cNvSpPr txBox="1"/>
            <p:nvPr userDrawn="1"/>
          </p:nvSpPr>
          <p:spPr>
            <a:xfrm>
              <a:off x="15688400" y="927710"/>
              <a:ext cx="692562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ES" sz="1400" b="0" dirty="0" smtClean="0">
                  <a:solidFill>
                    <a:srgbClr val="464749"/>
                  </a:solidFill>
                </a:rPr>
                <a:t>R: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80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G: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98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B: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115</a:t>
              </a:r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14968400" y="8038470"/>
            <a:ext cx="1441672" cy="738664"/>
            <a:chOff x="14968400" y="927710"/>
            <a:chExt cx="1441672" cy="738664"/>
          </a:xfrm>
        </p:grpSpPr>
        <p:sp>
          <p:nvSpPr>
            <p:cNvPr id="77" name="76 Rectángulo"/>
            <p:cNvSpPr/>
            <p:nvPr userDrawn="1"/>
          </p:nvSpPr>
          <p:spPr>
            <a:xfrm>
              <a:off x="14968400" y="947888"/>
              <a:ext cx="720000" cy="718486"/>
            </a:xfrm>
            <a:prstGeom prst="rect">
              <a:avLst/>
            </a:prstGeom>
            <a:solidFill>
              <a:srgbClr val="8EBF4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77 CuadroTexto"/>
            <p:cNvSpPr txBox="1"/>
            <p:nvPr userDrawn="1"/>
          </p:nvSpPr>
          <p:spPr>
            <a:xfrm>
              <a:off x="15688400" y="927710"/>
              <a:ext cx="721672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ES" sz="1400" b="0" dirty="0" smtClean="0">
                  <a:solidFill>
                    <a:srgbClr val="464749"/>
                  </a:solidFill>
                </a:rPr>
                <a:t>R: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142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G: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191</a:t>
              </a:r>
            </a:p>
            <a:p>
              <a:r>
                <a:rPr lang="es-ES" sz="1400" b="0" dirty="0" smtClean="0">
                  <a:solidFill>
                    <a:srgbClr val="464749"/>
                  </a:solidFill>
                </a:rPr>
                <a:t>B: </a:t>
              </a:r>
              <a:r>
                <a:rPr lang="es-ES" sz="1400" b="1" dirty="0" smtClean="0">
                  <a:solidFill>
                    <a:srgbClr val="464749"/>
                  </a:solidFill>
                </a:rPr>
                <a:t>64</a:t>
              </a:r>
            </a:p>
          </p:txBody>
        </p:sp>
      </p:grpSp>
      <p:sp>
        <p:nvSpPr>
          <p:cNvPr id="79" name="78 CuadroTexto"/>
          <p:cNvSpPr txBox="1"/>
          <p:nvPr/>
        </p:nvSpPr>
        <p:spPr>
          <a:xfrm>
            <a:off x="14968400" y="4708985"/>
            <a:ext cx="2049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400" b="0" i="1" dirty="0" smtClean="0">
                <a:solidFill>
                  <a:srgbClr val="464749"/>
                </a:solidFill>
              </a:rPr>
              <a:t>Colores</a:t>
            </a:r>
            <a:r>
              <a:rPr lang="es-ES" sz="1400" b="0" i="1" baseline="0" dirty="0" smtClean="0">
                <a:solidFill>
                  <a:srgbClr val="464749"/>
                </a:solidFill>
              </a:rPr>
              <a:t> secundarios</a:t>
            </a:r>
            <a:endParaRPr lang="es-ES" sz="1400" b="1" i="1" dirty="0" smtClean="0">
              <a:solidFill>
                <a:srgbClr val="46474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63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3" r:id="rId2"/>
    <p:sldLayoutId id="2147483722" r:id="rId3"/>
    <p:sldLayoutId id="2147483717" r:id="rId4"/>
    <p:sldLayoutId id="2147483719" r:id="rId5"/>
    <p:sldLayoutId id="2147483721" r:id="rId6"/>
    <p:sldLayoutId id="2147483716" r:id="rId7"/>
    <p:sldLayoutId id="2147483720" r:id="rId8"/>
  </p:sldLayoutIdLst>
  <p:timing>
    <p:tnLst>
      <p:par>
        <p:cTn id="1" dur="indefinite" restart="never" nodeType="tmRoot"/>
      </p:par>
    </p:tnLst>
  </p:timing>
  <p:txStyles>
    <p:titleStyle>
      <a:lvl1pPr algn="l" defTabSz="679262" rtl="0" eaLnBrk="1" latinLnBrk="0" hangingPunct="1">
        <a:spcBef>
          <a:spcPct val="0"/>
        </a:spcBef>
        <a:buNone/>
        <a:defRPr sz="3600" b="1" i="0" kern="1200">
          <a:solidFill>
            <a:schemeClr val="accent3"/>
          </a:solidFill>
          <a:latin typeface="Arial"/>
          <a:ea typeface="+mj-ea"/>
          <a:cs typeface="Arial"/>
        </a:defRPr>
      </a:lvl1pPr>
    </p:titleStyle>
    <p:bodyStyle>
      <a:lvl1pPr marL="0" indent="0" algn="l" defTabSz="679262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None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1103801" indent="-424539" algn="l" defTabSz="679262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–"/>
        <a:defRPr sz="2400" kern="1200">
          <a:solidFill>
            <a:srgbClr val="003F5F"/>
          </a:solidFill>
          <a:latin typeface="Arial"/>
          <a:ea typeface="+mn-ea"/>
          <a:cs typeface="Arial"/>
        </a:defRPr>
      </a:lvl2pPr>
      <a:lvl3pPr marL="1613247" indent="-254723" algn="l" defTabSz="679262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000" kern="1200">
          <a:solidFill>
            <a:srgbClr val="464749"/>
          </a:solidFill>
          <a:latin typeface="Arial"/>
          <a:ea typeface="+mn-ea"/>
          <a:cs typeface="Arial"/>
        </a:defRPr>
      </a:lvl3pPr>
      <a:lvl4pPr marL="2377417" indent="-339631" algn="l" defTabSz="679262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–"/>
        <a:defRPr sz="1800" kern="1200">
          <a:solidFill>
            <a:srgbClr val="58595B"/>
          </a:solidFill>
          <a:latin typeface="Arial"/>
          <a:ea typeface="+mn-ea"/>
          <a:cs typeface="Arial"/>
        </a:defRPr>
      </a:lvl4pPr>
      <a:lvl5pPr marL="3056679" indent="-339631" algn="l" defTabSz="679262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»"/>
        <a:defRPr sz="1600" kern="1200">
          <a:solidFill>
            <a:srgbClr val="464749"/>
          </a:solidFill>
          <a:latin typeface="Arial"/>
          <a:ea typeface="+mn-ea"/>
          <a:cs typeface="Arial"/>
        </a:defRPr>
      </a:lvl5pPr>
      <a:lvl6pPr marL="3735941" indent="-339631" algn="l" defTabSz="67926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67926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67926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67926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RELIEFprojectEU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relief-chronicpain.eu/" TargetMode="External"/><Relationship Id="rId12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novationithospitals.com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twitter.com/EPPeHealth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.martinez@bravosolution.es" TargetMode="External"/><Relationship Id="rId2" Type="http://schemas.openxmlformats.org/officeDocument/2006/relationships/hyperlink" Target="mailto:l.sanchez@bravosolution.es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Parallel Session ICT-27-2017</a:t>
            </a:r>
          </a:p>
          <a:p>
            <a:r>
              <a:rPr lang="es-ES" sz="3200" dirty="0" smtClean="0"/>
              <a:t>EAFIP, Athens 19th October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" name="Picture 145" descr="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408" y="1982501"/>
            <a:ext cx="1818792" cy="1818792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91375" y="5896312"/>
            <a:ext cx="7315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Laura Sánchez / Patricia Martínez</a:t>
            </a:r>
            <a:r>
              <a:rPr lang="es-ES" sz="1800" b="1" dirty="0" smtClean="0"/>
              <a:t> </a:t>
            </a:r>
          </a:p>
          <a:p>
            <a:r>
              <a:rPr lang="es-ES" sz="1800" dirty="0" smtClean="0"/>
              <a:t>EU Projects Department</a:t>
            </a:r>
            <a:endParaRPr lang="es-ES" sz="1800" dirty="0"/>
          </a:p>
        </p:txBody>
      </p:sp>
    </p:spTree>
    <p:extLst>
      <p:ext uri="{BB962C8B-B14F-4D97-AF65-F5344CB8AC3E}">
        <p14:creationId xmlns="" xmlns:p14="http://schemas.microsoft.com/office/powerpoint/2010/main" val="23399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CALL ICT-27-2017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282111" y="3657600"/>
            <a:ext cx="12079559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CHALLENGE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Take up of robotics systems by public authorities. Smart cities will provide a range of different applications where </a:t>
            </a:r>
            <a:r>
              <a:rPr lang="en-US" sz="2400" b="1" dirty="0" smtClean="0"/>
              <a:t>robotics technology may be able to provide opportunities for enhancing the utilisation of existing general infrastructur</a:t>
            </a:r>
            <a:r>
              <a:rPr lang="en-US" sz="2400" dirty="0" smtClean="0"/>
              <a:t>e, ensuring higher levels of service delivery and addressing demographic change.</a:t>
            </a:r>
            <a:endParaRPr lang="en-US" sz="2400" u="sng" dirty="0" smtClean="0"/>
          </a:p>
          <a:p>
            <a:pPr marL="354013" indent="-354013" algn="just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marL="354013" indent="-354013" algn="just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b="1" dirty="0" smtClean="0"/>
              <a:t>SCOPE</a:t>
            </a:r>
            <a:r>
              <a:rPr lang="en-US" sz="2400" dirty="0" smtClean="0"/>
              <a:t>: Demand-driven PCP actions will be pursued in the area of smart cities. Actions will aim at but not be limited to one or several of the following topics: waste management, transport (with focus on smart mobility), </a:t>
            </a:r>
            <a:r>
              <a:rPr lang="en-US" sz="2400" b="1" dirty="0" smtClean="0"/>
              <a:t>the provision of city-wide utilities and services, the provision of healthcare, social care and education (including social innovation)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70581" y="2240280"/>
            <a:ext cx="1309682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2800" b="1" dirty="0" smtClean="0">
                <a:latin typeface="Arial" pitchFamily="34" charset="0"/>
              </a:rPr>
              <a:t>ICT-27-2017:</a:t>
            </a:r>
            <a:r>
              <a:rPr lang="es-ES" sz="2800" dirty="0" err="1" smtClean="0"/>
              <a:t>System</a:t>
            </a:r>
            <a:r>
              <a:rPr lang="es-ES" sz="2800" dirty="0" smtClean="0"/>
              <a:t> </a:t>
            </a:r>
            <a:r>
              <a:rPr lang="es-ES" sz="2800" dirty="0" err="1" smtClean="0"/>
              <a:t>abilities</a:t>
            </a:r>
            <a:r>
              <a:rPr lang="es-ES" sz="2800" dirty="0" smtClean="0"/>
              <a:t>, SME &amp; benchmarking </a:t>
            </a:r>
            <a:r>
              <a:rPr lang="es-ES" sz="2800" dirty="0" err="1" smtClean="0"/>
              <a:t>actions</a:t>
            </a:r>
            <a:r>
              <a:rPr lang="es-ES" sz="2800" dirty="0" smtClean="0"/>
              <a:t>, safety </a:t>
            </a:r>
            <a:r>
              <a:rPr lang="es-ES" sz="2800" dirty="0" err="1" smtClean="0"/>
              <a:t>certification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[</a:t>
            </a:r>
            <a:r>
              <a:rPr lang="en-US" sz="2800" dirty="0" smtClean="0">
                <a:latin typeface="Arial" pitchFamily="34" charset="0"/>
              </a:rPr>
              <a:t>Deadline: 25 April 2017]</a:t>
            </a:r>
          </a:p>
        </p:txBody>
      </p:sp>
    </p:spTree>
    <p:extLst>
      <p:ext uri="{BB962C8B-B14F-4D97-AF65-F5344CB8AC3E}">
        <p14:creationId xmlns="" xmlns:p14="http://schemas.microsoft.com/office/powerpoint/2010/main" val="3204242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de humanoid robotic applied to social c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7275" y="5475588"/>
            <a:ext cx="2426955" cy="161376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CHALLENGE</a:t>
            </a:r>
            <a:endParaRPr lang="es-ES" dirty="0"/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1142963" y="1418803"/>
            <a:ext cx="12901034" cy="874642"/>
          </a:xfrm>
          <a:prstGeom prst="rect">
            <a:avLst/>
          </a:prstGeom>
          <a:ln w="28575">
            <a:solidFill>
              <a:srgbClr val="FF8000"/>
            </a:solidFill>
          </a:ln>
        </p:spPr>
        <p:txBody>
          <a:bodyPr vert="horz" lIns="360000" tIns="67926" rIns="135852" bIns="67926" rtlCol="0" anchor="ctr">
            <a:normAutofit/>
          </a:bodyPr>
          <a:lstStyle>
            <a:lvl1pPr marL="0" indent="0" algn="l" defTabSz="67926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None/>
              <a:defRPr sz="2600" b="0" kern="1200">
                <a:solidFill>
                  <a:srgbClr val="323D47"/>
                </a:solidFill>
                <a:latin typeface="+mn-lt"/>
                <a:ea typeface="+mn-ea"/>
                <a:cs typeface="Arial"/>
              </a:defRPr>
            </a:lvl1pPr>
            <a:lvl2pPr marL="679262" indent="0" algn="l" defTabSz="67926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None/>
              <a:defRPr sz="18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358524" indent="0" algn="l" defTabSz="67926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None/>
              <a:defRPr sz="15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2037786" indent="0" algn="l" defTabSz="67926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None/>
              <a:defRPr sz="13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2717048" indent="0" algn="l" defTabSz="67926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None/>
              <a:defRPr sz="13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3396310" indent="0" algn="l" defTabSz="679262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5572" indent="0" algn="l" defTabSz="679262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54834" indent="0" algn="l" defTabSz="679262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34096" indent="0" algn="l" defTabSz="679262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7" name="6 Rectángulo"/>
          <p:cNvSpPr/>
          <p:nvPr/>
        </p:nvSpPr>
        <p:spPr>
          <a:xfrm>
            <a:off x="1144951" y="1580079"/>
            <a:ext cx="12899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Applied robotics to Social care</a:t>
            </a:r>
            <a:endParaRPr lang="en-US" sz="3200" dirty="0" smtClean="0"/>
          </a:p>
        </p:txBody>
      </p:sp>
      <p:graphicFrame>
        <p:nvGraphicFramePr>
          <p:cNvPr id="9" name="8 Diagrama"/>
          <p:cNvGraphicFramePr/>
          <p:nvPr/>
        </p:nvGraphicFramePr>
        <p:xfrm>
          <a:off x="9243946" y="3692873"/>
          <a:ext cx="5036820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1077239" y="2510060"/>
            <a:ext cx="12551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Assistive social </a:t>
            </a:r>
            <a:r>
              <a:rPr lang="en-US" b="1" dirty="0" smtClean="0"/>
              <a:t>robots </a:t>
            </a:r>
            <a:r>
              <a:rPr lang="en-US" dirty="0" smtClean="0"/>
              <a:t>designed </a:t>
            </a:r>
            <a:r>
              <a:rPr lang="en-US" dirty="0" smtClean="0"/>
              <a:t>for </a:t>
            </a:r>
            <a:r>
              <a:rPr lang="en-US" b="1" u="sng" dirty="0" smtClean="0"/>
              <a:t>social interaction </a:t>
            </a:r>
            <a:r>
              <a:rPr lang="en-US" dirty="0" smtClean="0"/>
              <a:t>with </a:t>
            </a:r>
            <a:r>
              <a:rPr lang="en-US" dirty="0" smtClean="0"/>
              <a:t>humans </a:t>
            </a:r>
            <a:r>
              <a:rPr lang="en-US" dirty="0" smtClean="0"/>
              <a:t>play an important role with respect to </a:t>
            </a:r>
            <a:r>
              <a:rPr lang="en-US" b="1" dirty="0" smtClean="0"/>
              <a:t>health and psychological wellbeing of </a:t>
            </a:r>
            <a:r>
              <a:rPr lang="en-US" b="1" dirty="0" smtClean="0"/>
              <a:t>elderly.</a:t>
            </a:r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114817" y="3861414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 smtClean="0"/>
              <a:t>Older </a:t>
            </a:r>
            <a:r>
              <a:rPr lang="en-US" sz="2400" b="1" dirty="0" smtClean="0"/>
              <a:t>people are especially vulnerable to loneliness and social isolation – and it can have a serious effect on </a:t>
            </a:r>
            <a:r>
              <a:rPr lang="en-US" sz="2400" b="1" dirty="0" smtClean="0"/>
              <a:t>health (depression, decline in physical health and wellbeing).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dirty="0" smtClean="0"/>
              <a:t>Assistive </a:t>
            </a:r>
            <a:r>
              <a:rPr lang="en-US" sz="2400" dirty="0" smtClean="0"/>
              <a:t>social robots </a:t>
            </a:r>
            <a:r>
              <a:rPr lang="en-US" sz="2400" dirty="0" smtClean="0"/>
              <a:t>are useful in eldercare </a:t>
            </a:r>
            <a:r>
              <a:rPr lang="en-US" sz="2400" dirty="0" smtClean="0"/>
              <a:t>for two reasons, a </a:t>
            </a:r>
            <a:r>
              <a:rPr lang="en-US" sz="2400" b="1" dirty="0" smtClean="0"/>
              <a:t>functional one </a:t>
            </a:r>
            <a:r>
              <a:rPr lang="en-US" sz="2400" dirty="0" smtClean="0"/>
              <a:t>and an </a:t>
            </a:r>
            <a:r>
              <a:rPr lang="en-US" sz="2400" b="1" dirty="0" smtClean="0"/>
              <a:t>affective one</a:t>
            </a:r>
            <a:r>
              <a:rPr lang="en-US" sz="2400" dirty="0" smtClean="0"/>
              <a:t>. Such robots are developed to function as an </a:t>
            </a:r>
            <a:r>
              <a:rPr lang="en-US" sz="2400" b="1" dirty="0" smtClean="0"/>
              <a:t>interface for elderly to digital technology</a:t>
            </a:r>
            <a:r>
              <a:rPr lang="en-US" sz="2400" dirty="0" smtClean="0"/>
              <a:t>, and to help </a:t>
            </a:r>
            <a:r>
              <a:rPr lang="en-US" sz="2400" b="1" dirty="0" smtClean="0"/>
              <a:t>increase the quality of life of elderly </a:t>
            </a:r>
            <a:r>
              <a:rPr lang="en-US" sz="2400" dirty="0" smtClean="0"/>
              <a:t>by providing </a:t>
            </a:r>
            <a:r>
              <a:rPr lang="en-US" sz="2400" b="1" dirty="0" smtClean="0"/>
              <a:t>companionship</a:t>
            </a:r>
            <a:r>
              <a:rPr lang="en-US" sz="2400" dirty="0" smtClean="0"/>
              <a:t> respectively.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3204242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OBJECTIVES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144951" y="2147834"/>
            <a:ext cx="12899046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37359" y="1827746"/>
            <a:ext cx="1061847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54013" algn="just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Proof-of-concept and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validation of robotics technology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in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the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socia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l care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context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to encourage procurement by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stakeholders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of robotics technology for the benefit of citizens in everyday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social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applications.</a:t>
            </a:r>
          </a:p>
          <a:p>
            <a:pPr marL="432000" lvl="0" indent="-354013" algn="just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New market opportunities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for robotics technology suppliers to the smart city sector.</a:t>
            </a:r>
          </a:p>
          <a:p>
            <a:pPr marL="432000" lvl="0" indent="-354013" algn="just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Inroads into the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defragmentation of the market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and potential elaboration of standards for public procurement in this domain</a:t>
            </a:r>
            <a:endParaRPr lang="en-US" sz="2600" dirty="0" smtClean="0"/>
          </a:p>
          <a:p>
            <a:pPr marL="432000" indent="-354013" algn="just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Introduce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SMEs innovation capabilities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in problem-solving scheme</a:t>
            </a:r>
          </a:p>
          <a:p>
            <a:pPr marL="432000" indent="-354013" algn="just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600" dirty="0" smtClean="0"/>
              <a:t>Support forward looking, concerted public-sector investment strategies that benefit from jointly </a:t>
            </a:r>
            <a:r>
              <a:rPr lang="en-US" sz="2600" b="1" dirty="0" smtClean="0"/>
              <a:t>implementing PCPs across different countries around Europe</a:t>
            </a: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marL="432000" indent="-354013" algn="just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242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NEEDS</a:t>
            </a:r>
            <a:endParaRPr lang="es-ES" dirty="0"/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1142963" y="1644271"/>
            <a:ext cx="12901034" cy="874642"/>
          </a:xfrm>
          <a:prstGeom prst="rect">
            <a:avLst/>
          </a:prstGeom>
          <a:ln w="28575">
            <a:solidFill>
              <a:srgbClr val="FF8000"/>
            </a:solidFill>
          </a:ln>
        </p:spPr>
        <p:txBody>
          <a:bodyPr vert="horz" lIns="360000" tIns="67926" rIns="135852" bIns="67926" rtlCol="0" anchor="ctr">
            <a:normAutofit/>
          </a:bodyPr>
          <a:lstStyle>
            <a:lvl1pPr marL="0" indent="0" algn="l" defTabSz="67926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None/>
              <a:defRPr sz="2600" b="0" kern="1200">
                <a:solidFill>
                  <a:srgbClr val="323D47"/>
                </a:solidFill>
                <a:latin typeface="+mn-lt"/>
                <a:ea typeface="+mn-ea"/>
                <a:cs typeface="Arial"/>
              </a:defRPr>
            </a:lvl1pPr>
            <a:lvl2pPr marL="679262" indent="0" algn="l" defTabSz="67926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None/>
              <a:defRPr sz="18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358524" indent="0" algn="l" defTabSz="67926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None/>
              <a:defRPr sz="15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2037786" indent="0" algn="l" defTabSz="67926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None/>
              <a:defRPr sz="13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2717048" indent="0" algn="l" defTabSz="67926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None/>
              <a:defRPr sz="13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3396310" indent="0" algn="l" defTabSz="679262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5572" indent="0" algn="l" defTabSz="679262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54834" indent="0" algn="l" defTabSz="679262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34096" indent="0" algn="l" defTabSz="679262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7" name="6 Rectángulo"/>
          <p:cNvSpPr/>
          <p:nvPr/>
        </p:nvSpPr>
        <p:spPr>
          <a:xfrm>
            <a:off x="1144951" y="1780495"/>
            <a:ext cx="12899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What are we looking for?</a:t>
            </a:r>
            <a:endParaRPr lang="en-US" sz="32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144951" y="2879354"/>
            <a:ext cx="128990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Public Social Care Services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interested in acquiring the solution proposed and to perform these tasks:</a:t>
            </a:r>
          </a:p>
          <a:p>
            <a:pPr marL="182563" lvl="1" indent="-182563" algn="just">
              <a:buClr>
                <a:schemeClr val="accent1"/>
              </a:buClr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marL="861825" lvl="2" indent="-182563" algn="just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Market consultation</a:t>
            </a:r>
          </a:p>
          <a:p>
            <a:pPr marL="861825" lvl="2" indent="-182563" algn="just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Implementation of solutions in crossborder scenario</a:t>
            </a:r>
          </a:p>
          <a:p>
            <a:pPr marL="861825" lvl="2" indent="-182563" algn="just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Advice and definition for pathways</a:t>
            </a:r>
          </a:p>
          <a:p>
            <a:pPr marL="861825" lvl="2" indent="-182563" algn="just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Evaluation at pilot sites</a:t>
            </a:r>
          </a:p>
          <a:p>
            <a:pPr marL="861825" lvl="2" indent="-182563" algn="just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Legal assessment on crossborder PCP</a:t>
            </a:r>
          </a:p>
          <a:p>
            <a:pPr marL="182563" lvl="1" indent="-182563" algn="just">
              <a:buClr>
                <a:schemeClr val="accent1"/>
              </a:buClr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marL="182563" indent="-182563" algn="just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Communication Office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for healthcare dissemination and promotion</a:t>
            </a:r>
          </a:p>
          <a:p>
            <a:pPr marL="263525" indent="-263525" algn="just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Technical partner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to </a:t>
            </a:r>
            <a:r>
              <a:rPr lang="en-US" sz="2400" dirty="0" smtClean="0"/>
              <a:t>underpin the delivery of high quality, guaranteed, challenging and audited standards for the consumers of the service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242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\\Mdprons01\finalizadas\DEPT. PROY EU\EU Projects\2015_H2020-PCH27_RELIEF\Dissemination\CorporateImage\RELIEFLogo\Logo_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634" y="1347689"/>
            <a:ext cx="1812192" cy="10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BRAVOSOLUTION EXPERIENCE IN PPI</a:t>
            </a:r>
            <a:endParaRPr lang="es-ES" dirty="0"/>
          </a:p>
        </p:txBody>
      </p:sp>
      <p:sp>
        <p:nvSpPr>
          <p:cNvPr id="13" name="12 Marco"/>
          <p:cNvSpPr/>
          <p:nvPr/>
        </p:nvSpPr>
        <p:spPr>
          <a:xfrm>
            <a:off x="1137685" y="1254433"/>
            <a:ext cx="4082901" cy="4232758"/>
          </a:xfrm>
          <a:prstGeom prst="frame">
            <a:avLst>
              <a:gd name="adj1" fmla="val 29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4" name="Picture 3" descr="C:\Users\u958duran\Desktop\Diseños logo EPP\Diseños\Logo Completo\Turquesa.png"/>
          <p:cNvPicPr>
            <a:picLocks noChangeAspect="1" noChangeArrowheads="1"/>
          </p:cNvPicPr>
          <p:nvPr/>
        </p:nvPicPr>
        <p:blipFill>
          <a:blip r:embed="rId3" cstate="print"/>
          <a:srcRect l="19345"/>
          <a:stretch>
            <a:fillRect/>
          </a:stretch>
        </p:blipFill>
        <p:spPr bwMode="auto">
          <a:xfrm>
            <a:off x="1699890" y="1502374"/>
            <a:ext cx="2977308" cy="757033"/>
          </a:xfrm>
          <a:prstGeom prst="rect">
            <a:avLst/>
          </a:prstGeom>
          <a:noFill/>
        </p:spPr>
      </p:pic>
      <p:sp>
        <p:nvSpPr>
          <p:cNvPr id="15" name="2 Marcador de texto"/>
          <p:cNvSpPr txBox="1">
            <a:spLocks/>
          </p:cNvSpPr>
          <p:nvPr/>
        </p:nvSpPr>
        <p:spPr>
          <a:xfrm>
            <a:off x="1475656" y="2403199"/>
            <a:ext cx="3394056" cy="19022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indent="-26670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770D"/>
              </a:buClr>
              <a:buSzPct val="90000"/>
              <a:buFont typeface="Arial" charset="0"/>
              <a:buChar char="»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Funded by H2020 (CSA): GA: 644461</a:t>
            </a:r>
          </a:p>
          <a:p>
            <a:pPr marL="266700" indent="-26670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770D"/>
              </a:buClr>
              <a:buSzPct val="90000"/>
              <a:buFont typeface="Arial" charset="0"/>
              <a:buChar char="»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Consortium : 7 partners, 4 EU countries</a:t>
            </a:r>
          </a:p>
          <a:p>
            <a:pPr marL="266700" indent="-26670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770D"/>
              </a:buClr>
              <a:buSzPct val="90000"/>
              <a:buFont typeface="Arial" charset="0"/>
              <a:buChar char="»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Duration: 2 years</a:t>
            </a:r>
          </a:p>
          <a:p>
            <a:pPr marL="266700" indent="-26670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770D"/>
              </a:buClr>
              <a:buSzPct val="90000"/>
              <a:buFont typeface="Arial" charset="0"/>
              <a:buChar char="»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EC contribution: 771 k€ </a:t>
            </a:r>
            <a:endParaRPr lang="en-US" sz="1800" kern="0" dirty="0">
              <a:solidFill>
                <a:prstClr val="black"/>
              </a:solidFill>
            </a:endParaRPr>
          </a:p>
        </p:txBody>
      </p:sp>
      <p:pic>
        <p:nvPicPr>
          <p:cNvPr id="16" name="Picture 4" descr="http://i.blogs.es/3c991e/twitter-bird/orig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32" y="4834622"/>
            <a:ext cx="526372" cy="3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2698104" y="4826670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prstClr val="black"/>
                </a:solidFill>
                <a:hlinkClick r:id="rId5"/>
              </a:rPr>
              <a:t>@</a:t>
            </a:r>
            <a:r>
              <a:rPr lang="es-ES" sz="1400" b="1" dirty="0" err="1">
                <a:solidFill>
                  <a:prstClr val="black"/>
                </a:solidFill>
                <a:hlinkClick r:id="rId5"/>
              </a:rPr>
              <a:t>EPPeHealth</a:t>
            </a:r>
            <a:endParaRPr lang="es-ES" sz="1400" b="1" dirty="0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721156" y="4416260"/>
            <a:ext cx="3106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prstClr val="black"/>
                </a:solidFill>
                <a:hlinkClick r:id="rId6"/>
              </a:rPr>
              <a:t>www.innovationithospitals.com/</a:t>
            </a:r>
            <a:endParaRPr lang="es-ES" sz="1400" b="1" dirty="0" smtClean="0">
              <a:solidFill>
                <a:prstClr val="black"/>
              </a:solidFill>
            </a:endParaRPr>
          </a:p>
          <a:p>
            <a:endParaRPr lang="es-ES" sz="1400" b="1" dirty="0">
              <a:solidFill>
                <a:prstClr val="black"/>
              </a:solidFill>
            </a:endParaRPr>
          </a:p>
        </p:txBody>
      </p:sp>
      <p:sp>
        <p:nvSpPr>
          <p:cNvPr id="19" name="18 Marco"/>
          <p:cNvSpPr/>
          <p:nvPr/>
        </p:nvSpPr>
        <p:spPr>
          <a:xfrm>
            <a:off x="5478712" y="1243003"/>
            <a:ext cx="4199839" cy="4244188"/>
          </a:xfrm>
          <a:prstGeom prst="frame">
            <a:avLst>
              <a:gd name="adj1" fmla="val 29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116645" y="4442888"/>
            <a:ext cx="2966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7"/>
              </a:rPr>
              <a:t>www.relief-chronicpain.eu</a:t>
            </a:r>
            <a:endParaRPr lang="es-ES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" name="2 Marcador de texto"/>
          <p:cNvSpPr txBox="1">
            <a:spLocks/>
          </p:cNvSpPr>
          <p:nvPr/>
        </p:nvSpPr>
        <p:spPr>
          <a:xfrm>
            <a:off x="5863946" y="2457161"/>
            <a:ext cx="3394056" cy="19022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indent="-26670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770D"/>
              </a:buClr>
              <a:buSzPct val="90000"/>
              <a:buFont typeface="Arial" charset="0"/>
              <a:buChar char="»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Funded by H2020 (PCP): GA: </a:t>
            </a:r>
            <a:r>
              <a:rPr lang="en-US" sz="1800" dirty="0" smtClean="0">
                <a:solidFill>
                  <a:prstClr val="black"/>
                </a:solidFill>
              </a:rPr>
              <a:t>689476.</a:t>
            </a:r>
            <a:endParaRPr lang="en-US" sz="1800" kern="0" dirty="0" smtClean="0">
              <a:solidFill>
                <a:prstClr val="black"/>
              </a:solidFill>
            </a:endParaRPr>
          </a:p>
          <a:p>
            <a:pPr marL="266700" indent="-26670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770D"/>
              </a:buClr>
              <a:buSzPct val="90000"/>
              <a:buFont typeface="Arial" charset="0"/>
              <a:buChar char="»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Consortium: 6 partners, 3 EU countries</a:t>
            </a:r>
          </a:p>
          <a:p>
            <a:pPr marL="266700" indent="-26670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770D"/>
              </a:buClr>
              <a:buSzPct val="90000"/>
              <a:buFont typeface="Arial" charset="0"/>
              <a:buChar char="»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Duration: 3 years</a:t>
            </a:r>
          </a:p>
          <a:p>
            <a:pPr marL="266700" indent="-26670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770D"/>
              </a:buClr>
              <a:buSzPct val="90000"/>
              <a:buFont typeface="Arial" charset="0"/>
              <a:buChar char="»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EC contribution: 1.8 M€ </a:t>
            </a:r>
            <a:endParaRPr lang="en-US" sz="1800" kern="0" dirty="0">
              <a:solidFill>
                <a:prstClr val="black"/>
              </a:solidFill>
            </a:endParaRPr>
          </a:p>
        </p:txBody>
      </p:sp>
      <p:pic>
        <p:nvPicPr>
          <p:cNvPr id="23" name="Picture 4" descr="http://i.blogs.es/3c991e/twitter-bird/orig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386" y="4784295"/>
            <a:ext cx="526372" cy="3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6856740" y="4823892"/>
            <a:ext cx="2167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prstClr val="black"/>
                </a:solidFill>
                <a:hlinkClick r:id="rId8"/>
              </a:rPr>
              <a:t>@</a:t>
            </a:r>
            <a:r>
              <a:rPr lang="es-ES" sz="1400" b="1" dirty="0" err="1">
                <a:solidFill>
                  <a:prstClr val="black"/>
                </a:solidFill>
                <a:hlinkClick r:id="rId8"/>
              </a:rPr>
              <a:t>RELIEFprojectEU</a:t>
            </a:r>
            <a:endParaRPr lang="en-US" altLang="en-US" sz="1400" b="1" dirty="0">
              <a:solidFill>
                <a:srgbClr val="003F5F">
                  <a:lumMod val="75000"/>
                </a:srgbClr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2" name="11 Imagen"/>
          <p:cNvPicPr/>
          <p:nvPr/>
        </p:nvPicPr>
        <p:blipFill>
          <a:blip r:embed="rId9"/>
          <a:srcRect l="55038" t="8451" r="4549" b="11620"/>
          <a:stretch>
            <a:fillRect/>
          </a:stretch>
        </p:blipFill>
        <p:spPr bwMode="auto">
          <a:xfrm>
            <a:off x="9941441" y="1470850"/>
            <a:ext cx="412888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441" y="2909547"/>
            <a:ext cx="4128889" cy="306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/>
          <p:nvPr/>
        </p:nvPicPr>
        <p:blipFill>
          <a:blip r:embed="rId11"/>
          <a:srcRect l="52465" t="9158" r="7652" b="12997"/>
          <a:stretch>
            <a:fillRect/>
          </a:stretch>
        </p:blipFill>
        <p:spPr bwMode="auto">
          <a:xfrm>
            <a:off x="9884887" y="4626330"/>
            <a:ext cx="4242858" cy="32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Imagen"/>
          <p:cNvPicPr/>
          <p:nvPr/>
        </p:nvPicPr>
        <p:blipFill>
          <a:blip r:embed="rId12"/>
          <a:srcRect l="49231" t="8806" r="1457" b="17222"/>
          <a:stretch>
            <a:fillRect/>
          </a:stretch>
        </p:blipFill>
        <p:spPr bwMode="auto">
          <a:xfrm>
            <a:off x="9884026" y="5976229"/>
            <a:ext cx="4186304" cy="266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1315233" y="5736921"/>
            <a:ext cx="7342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err="1" smtClean="0">
                <a:solidFill>
                  <a:schemeClr val="accent3"/>
                </a:solidFill>
              </a:rPr>
              <a:t>BravoSolution</a:t>
            </a:r>
            <a:r>
              <a:rPr lang="es-ES" sz="3200" b="1" dirty="0" smtClean="0">
                <a:solidFill>
                  <a:schemeClr val="accent3"/>
                </a:solidFill>
              </a:rPr>
              <a:t> </a:t>
            </a:r>
            <a:r>
              <a:rPr lang="es-ES" sz="3200" b="1" dirty="0" err="1" smtClean="0">
                <a:solidFill>
                  <a:schemeClr val="accent3"/>
                </a:solidFill>
              </a:rPr>
              <a:t>is</a:t>
            </a:r>
            <a:r>
              <a:rPr lang="es-ES" sz="3200" b="1" dirty="0" smtClean="0">
                <a:solidFill>
                  <a:schemeClr val="accent3"/>
                </a:solidFill>
              </a:rPr>
              <a:t> ….</a:t>
            </a:r>
          </a:p>
          <a:p>
            <a:pPr algn="just"/>
            <a:endParaRPr lang="es-ES" sz="2600" dirty="0" smtClean="0">
              <a:solidFill>
                <a:schemeClr val="accent3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600" b="1" i="1" dirty="0" smtClean="0">
                <a:solidFill>
                  <a:schemeClr val="accent3"/>
                </a:solidFill>
              </a:rPr>
              <a:t> </a:t>
            </a:r>
            <a:r>
              <a:rPr lang="es-ES" sz="2600" b="1" i="1" dirty="0" err="1" smtClean="0">
                <a:solidFill>
                  <a:schemeClr val="accent3"/>
                </a:solidFill>
              </a:rPr>
              <a:t>Estrategic</a:t>
            </a:r>
            <a:r>
              <a:rPr lang="es-ES" sz="2600" b="1" i="1" dirty="0" smtClean="0">
                <a:solidFill>
                  <a:schemeClr val="accent3"/>
                </a:solidFill>
              </a:rPr>
              <a:t> procurement  </a:t>
            </a:r>
            <a:r>
              <a:rPr lang="es-ES" sz="2600" dirty="0" err="1" smtClean="0">
                <a:solidFill>
                  <a:schemeClr val="accent3"/>
                </a:solidFill>
              </a:rPr>
              <a:t>company</a:t>
            </a:r>
            <a:endParaRPr lang="es-ES" sz="2600" dirty="0" smtClean="0">
              <a:solidFill>
                <a:schemeClr val="accent3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3"/>
                </a:solidFill>
              </a:rPr>
              <a:t> </a:t>
            </a:r>
            <a:r>
              <a:rPr lang="es-ES" sz="2600" b="1" i="1" dirty="0" err="1" smtClean="0">
                <a:solidFill>
                  <a:schemeClr val="accent3"/>
                </a:solidFill>
              </a:rPr>
              <a:t>Worldwide</a:t>
            </a:r>
            <a:r>
              <a:rPr lang="es-ES" sz="2600" dirty="0" smtClean="0">
                <a:solidFill>
                  <a:schemeClr val="accent3"/>
                </a:solidFill>
              </a:rPr>
              <a:t> </a:t>
            </a:r>
            <a:r>
              <a:rPr lang="es-ES" sz="2600" dirty="0" err="1" smtClean="0">
                <a:solidFill>
                  <a:schemeClr val="accent3"/>
                </a:solidFill>
              </a:rPr>
              <a:t>presence</a:t>
            </a:r>
            <a:endParaRPr lang="es-ES" sz="2600" dirty="0" smtClean="0">
              <a:solidFill>
                <a:schemeClr val="accent3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3"/>
                </a:solidFill>
              </a:rPr>
              <a:t> </a:t>
            </a:r>
            <a:r>
              <a:rPr lang="es-ES" sz="2600" dirty="0" err="1" smtClean="0">
                <a:solidFill>
                  <a:schemeClr val="accent3"/>
                </a:solidFill>
              </a:rPr>
              <a:t>Over</a:t>
            </a:r>
            <a:r>
              <a:rPr lang="es-ES" sz="2600" dirty="0" smtClean="0">
                <a:solidFill>
                  <a:schemeClr val="accent3"/>
                </a:solidFill>
              </a:rPr>
              <a:t> </a:t>
            </a:r>
            <a:r>
              <a:rPr lang="es-ES" sz="2600" b="1" i="1" dirty="0" smtClean="0">
                <a:solidFill>
                  <a:schemeClr val="accent3"/>
                </a:solidFill>
              </a:rPr>
              <a:t>600 procurement </a:t>
            </a:r>
            <a:r>
              <a:rPr lang="es-ES" sz="2600" b="1" i="1" dirty="0" err="1" smtClean="0">
                <a:solidFill>
                  <a:schemeClr val="accent3"/>
                </a:solidFill>
              </a:rPr>
              <a:t>consultants</a:t>
            </a:r>
            <a:endParaRPr lang="es-ES" sz="2600" b="1" i="1" dirty="0" smtClean="0">
              <a:solidFill>
                <a:schemeClr val="accent3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3"/>
                </a:solidFill>
              </a:rPr>
              <a:t> </a:t>
            </a:r>
            <a:r>
              <a:rPr lang="es-ES" sz="2600" b="1" i="1" dirty="0" err="1" smtClean="0">
                <a:solidFill>
                  <a:schemeClr val="accent3"/>
                </a:solidFill>
              </a:rPr>
              <a:t>Experts</a:t>
            </a:r>
            <a:r>
              <a:rPr lang="es-ES" sz="2600" b="1" i="1" dirty="0" smtClean="0">
                <a:solidFill>
                  <a:schemeClr val="accent3"/>
                </a:solidFill>
              </a:rPr>
              <a:t> in PPI</a:t>
            </a:r>
            <a:r>
              <a:rPr lang="es-ES" sz="2600" dirty="0" smtClean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042429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/>
      <p:bldP spid="18" grpId="0"/>
      <p:bldP spid="19" grpId="0" animBg="1"/>
      <p:bldP spid="20" grpId="0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Laura Sánchez</a:t>
            </a:r>
          </a:p>
          <a:p>
            <a:r>
              <a:rPr lang="es-ES" dirty="0" smtClean="0"/>
              <a:t>Patricia Martínez</a:t>
            </a:r>
          </a:p>
          <a:p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EU Projects Department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>
          <a:xfrm>
            <a:off x="5130801" y="3636999"/>
            <a:ext cx="6896101" cy="61146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hlinkClick r:id="rId2"/>
              </a:rPr>
              <a:t>l.sanchez@bravosolution.es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p.martinez@bravosolution.es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5130801" y="4314158"/>
            <a:ext cx="6896101" cy="497871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+34 629 94 56 83</a:t>
            </a:r>
          </a:p>
          <a:p>
            <a:r>
              <a:rPr lang="es-ES" dirty="0" smtClean="0"/>
              <a:t>+34 606 34 94 64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485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669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04-BravoSolution-PropuestaPlataformaCompras-XXXXXXX">
  <a:themeElements>
    <a:clrScheme name="Bravo">
      <a:dk1>
        <a:sysClr val="windowText" lastClr="000000"/>
      </a:dk1>
      <a:lt1>
        <a:sysClr val="window" lastClr="FFFFFF"/>
      </a:lt1>
      <a:dk2>
        <a:srgbClr val="8EBF40"/>
      </a:dk2>
      <a:lt2>
        <a:srgbClr val="506273"/>
      </a:lt2>
      <a:accent1>
        <a:srgbClr val="F7941E"/>
      </a:accent1>
      <a:accent2>
        <a:srgbClr val="36AEC7"/>
      </a:accent2>
      <a:accent3>
        <a:srgbClr val="323D47"/>
      </a:accent3>
      <a:accent4>
        <a:srgbClr val="333333"/>
      </a:accent4>
      <a:accent5>
        <a:srgbClr val="EF4123"/>
      </a:accent5>
      <a:accent6>
        <a:srgbClr val="003F5F"/>
      </a:accent6>
      <a:hlink>
        <a:srgbClr val="3B4852"/>
      </a:hlink>
      <a:folHlink>
        <a:srgbClr val="6DB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201504-BravoSolution-PropuestaPlataformaCompras-XXXXXXX</Template>
  <TotalTime>4992</TotalTime>
  <Words>544</Words>
  <Application>Microsoft Office PowerPoint</Application>
  <PresentationFormat>Personalizado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201504-BravoSolution-PropuestaPlataformaCompras-XXXXXXX</vt:lpstr>
      <vt:lpstr>Diapositiva 1</vt:lpstr>
      <vt:lpstr>CALL ICT-27-2017</vt:lpstr>
      <vt:lpstr>CHALLENGE</vt:lpstr>
      <vt:lpstr>OBJECTIVES</vt:lpstr>
      <vt:lpstr>NEEDS</vt:lpstr>
      <vt:lpstr>BRAVOSOLUTION EXPERIENCE IN PPI</vt:lpstr>
      <vt:lpstr>Diapositiva 7</vt:lpstr>
      <vt:lpstr>Diapositiva 8</vt:lpstr>
    </vt:vector>
  </TitlesOfParts>
  <Company>Hewlett-Packard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MCMULLAN Alastair</dc:creator>
  <cp:lastModifiedBy>Laura Sanchez</cp:lastModifiedBy>
  <cp:revision>103</cp:revision>
  <cp:lastPrinted>2014-11-27T16:00:30Z</cp:lastPrinted>
  <dcterms:created xsi:type="dcterms:W3CDTF">2015-05-05T11:36:36Z</dcterms:created>
  <dcterms:modified xsi:type="dcterms:W3CDTF">2016-10-11T20:19:27Z</dcterms:modified>
</cp:coreProperties>
</file>