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5" r:id="rId1"/>
    <p:sldMasterId id="2147483673" r:id="rId2"/>
    <p:sldMasterId id="2147483661" r:id="rId3"/>
  </p:sldMasterIdLst>
  <p:notesMasterIdLst>
    <p:notesMasterId r:id="rId18"/>
  </p:notesMasterIdLst>
  <p:handoutMasterIdLst>
    <p:handoutMasterId r:id="rId19"/>
  </p:handoutMasterIdLst>
  <p:sldIdLst>
    <p:sldId id="470" r:id="rId4"/>
    <p:sldId id="492" r:id="rId5"/>
    <p:sldId id="471" r:id="rId6"/>
    <p:sldId id="473" r:id="rId7"/>
    <p:sldId id="502" r:id="rId8"/>
    <p:sldId id="497" r:id="rId9"/>
    <p:sldId id="498" r:id="rId10"/>
    <p:sldId id="500" r:id="rId11"/>
    <p:sldId id="478" r:id="rId12"/>
    <p:sldId id="496" r:id="rId13"/>
    <p:sldId id="485" r:id="rId14"/>
    <p:sldId id="494" r:id="rId15"/>
    <p:sldId id="491" r:id="rId16"/>
    <p:sldId id="493" r:id="rId17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221"/>
    <a:srgbClr val="227EB7"/>
    <a:srgbClr val="1B3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3" autoAdjust="0"/>
    <p:restoredTop sz="94554" autoAdjust="0"/>
  </p:normalViewPr>
  <p:slideViewPr>
    <p:cSldViewPr>
      <p:cViewPr>
        <p:scale>
          <a:sx n="110" d="100"/>
          <a:sy n="110" d="100"/>
        </p:scale>
        <p:origin x="-106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9E964-D650-4B46-8E4C-2A50A78DBD6C}" type="datetimeFigureOut">
              <a:rPr lang="sv-SE" smtClean="0"/>
              <a:t>2017-05-11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12B1A-E559-4CEE-89F2-F45A5B546F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342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B447E-F6EB-444B-9565-A1857ACF650B}" type="datetimeFigureOut">
              <a:rPr lang="de-AT" smtClean="0"/>
              <a:pPr/>
              <a:t>11.05.2017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1A83F-51BC-413C-AD2D-D13E8024EFE6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058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1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427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06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677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35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130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83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45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849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746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368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0EE458-3A02-4A4C-A5D8-C82D1F80E63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013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682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11.05.2017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2487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11.05.2017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6149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11.05.2017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6230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11.05.2017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4930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11.05.2017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63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11.05.2017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4783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11.05.2017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05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11.05.2017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7598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11.05.2017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5876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11.05.2017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4119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11.05.2017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792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C24D7-B39D-4393-A203-C91025519CAD}" type="datetimeFigureOut">
              <a:rPr lang="de-DE" smtClean="0"/>
              <a:pPr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Bild 4" descr="HG_4kreiscoverc_ppt0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Bild 9" descr="EU_co funded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309320"/>
            <a:ext cx="1466698" cy="3621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G_4kreisc_ppt01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Gerade Verbindung 2"/>
          <p:cNvCxnSpPr/>
          <p:nvPr/>
        </p:nvCxnSpPr>
        <p:spPr>
          <a:xfrm>
            <a:off x="611560" y="1196752"/>
            <a:ext cx="7992888" cy="0"/>
          </a:xfrm>
          <a:prstGeom prst="line">
            <a:avLst/>
          </a:prstGeom>
          <a:ln w="6350">
            <a:solidFill>
              <a:srgbClr val="1B3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611560" y="6381328"/>
            <a:ext cx="7992888" cy="0"/>
          </a:xfrm>
          <a:prstGeom prst="line">
            <a:avLst/>
          </a:prstGeom>
          <a:ln w="6350">
            <a:solidFill>
              <a:srgbClr val="1B3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2123728" y="6525344"/>
            <a:ext cx="61926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solidFill>
                  <a:srgbClr val="1B3276"/>
                </a:solidFill>
                <a:latin typeface="Vectora LT 45 Light"/>
                <a:cs typeface="Vectora LT 45 Light"/>
              </a:rPr>
              <a:t>© 2014 IMAILE</a:t>
            </a:r>
            <a:r>
              <a:rPr lang="de-DE" sz="1000" baseline="0" dirty="0">
                <a:solidFill>
                  <a:srgbClr val="1B3276"/>
                </a:solidFill>
                <a:latin typeface="Vectora LT 45 Light"/>
                <a:cs typeface="Vectora LT 45 Light"/>
              </a:rPr>
              <a:t> | I</a:t>
            </a:r>
            <a:r>
              <a:rPr lang="de-DE" sz="1000" dirty="0">
                <a:solidFill>
                  <a:srgbClr val="1B3276"/>
                </a:solidFill>
                <a:latin typeface="Vectora LT 45 Light"/>
                <a:cs typeface="Vectora LT 45 Light"/>
              </a:rPr>
              <a:t>nnovative</a:t>
            </a:r>
            <a:r>
              <a:rPr lang="de-DE" sz="1000" baseline="0" dirty="0">
                <a:solidFill>
                  <a:srgbClr val="1B3276"/>
                </a:solidFill>
                <a:latin typeface="Vectora LT 45 Light"/>
                <a:cs typeface="Vectora LT 45 Light"/>
              </a:rPr>
              <a:t> </a:t>
            </a:r>
            <a:r>
              <a:rPr lang="de-DE" sz="1000" baseline="0" dirty="0" err="1">
                <a:solidFill>
                  <a:srgbClr val="1B3276"/>
                </a:solidFill>
                <a:latin typeface="Vectora LT 45 Light"/>
                <a:cs typeface="Vectora LT 45 Light"/>
              </a:rPr>
              <a:t>Methods</a:t>
            </a:r>
            <a:r>
              <a:rPr lang="de-DE" sz="1000" baseline="0" dirty="0">
                <a:solidFill>
                  <a:srgbClr val="1B3276"/>
                </a:solidFill>
                <a:latin typeface="Vectora LT 45 Light"/>
                <a:cs typeface="Vectora LT 45 Light"/>
              </a:rPr>
              <a:t> </a:t>
            </a:r>
            <a:r>
              <a:rPr lang="de-DE" sz="1000" baseline="0" dirty="0" err="1">
                <a:solidFill>
                  <a:srgbClr val="1B3276"/>
                </a:solidFill>
                <a:latin typeface="Vectora LT 45 Light"/>
                <a:cs typeface="Vectora LT 45 Light"/>
              </a:rPr>
              <a:t>for</a:t>
            </a:r>
            <a:r>
              <a:rPr lang="de-DE" sz="1000" baseline="0" dirty="0">
                <a:solidFill>
                  <a:srgbClr val="1B3276"/>
                </a:solidFill>
                <a:latin typeface="Vectora LT 45 Light"/>
                <a:cs typeface="Vectora LT 45 Light"/>
              </a:rPr>
              <a:t> Award </a:t>
            </a:r>
            <a:r>
              <a:rPr lang="de-DE" sz="1000" baseline="0" dirty="0" err="1">
                <a:solidFill>
                  <a:srgbClr val="1B3276"/>
                </a:solidFill>
                <a:latin typeface="Vectora LT 45 Light"/>
                <a:cs typeface="Vectora LT 45 Light"/>
              </a:rPr>
              <a:t>Procedures</a:t>
            </a:r>
            <a:r>
              <a:rPr lang="de-DE" sz="1000" baseline="0" dirty="0">
                <a:solidFill>
                  <a:srgbClr val="1B3276"/>
                </a:solidFill>
                <a:latin typeface="Vectora LT 45 Light"/>
                <a:cs typeface="Vectora LT 45 Light"/>
              </a:rPr>
              <a:t> </a:t>
            </a:r>
            <a:r>
              <a:rPr lang="de-DE" sz="1000" baseline="0" dirty="0" err="1">
                <a:solidFill>
                  <a:srgbClr val="1B3276"/>
                </a:solidFill>
                <a:latin typeface="Vectora LT 45 Light"/>
                <a:cs typeface="Vectora LT 45 Light"/>
              </a:rPr>
              <a:t>of</a:t>
            </a:r>
            <a:r>
              <a:rPr lang="de-DE" sz="1000" baseline="0" dirty="0">
                <a:solidFill>
                  <a:srgbClr val="1B3276"/>
                </a:solidFill>
                <a:latin typeface="Vectora LT 45 Light"/>
                <a:cs typeface="Vectora LT 45 Light"/>
              </a:rPr>
              <a:t> ICT learning in Europe</a:t>
            </a:r>
            <a:endParaRPr lang="de-DE" sz="1000" dirty="0">
              <a:solidFill>
                <a:srgbClr val="1B3276"/>
              </a:solidFill>
              <a:latin typeface="Vectora LT 45 Light"/>
              <a:cs typeface="Vectora LT 45 Light"/>
            </a:endParaRPr>
          </a:p>
        </p:txBody>
      </p:sp>
      <p:pic>
        <p:nvPicPr>
          <p:cNvPr id="8" name="Bild 7" descr="EU_co funded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420474"/>
            <a:ext cx="1320028" cy="3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8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50" r:id="rId12"/>
    <p:sldLayoutId id="214748366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65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G_4kreiscoverc_ppt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" y="260648"/>
            <a:ext cx="9144000" cy="6858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339752" y="1628800"/>
            <a:ext cx="6408712" cy="3200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endParaRPr lang="de-AT" sz="3200" b="1" dirty="0" smtClean="0">
              <a:solidFill>
                <a:srgbClr val="227EB7"/>
              </a:solidFill>
              <a:latin typeface="Vectora LT 75 Bold"/>
              <a:cs typeface="Vectora LT 75 Bold"/>
            </a:endParaRPr>
          </a:p>
          <a:p>
            <a:pPr algn="r"/>
            <a:r>
              <a:rPr lang="de-AT" sz="3200" b="1" dirty="0" smtClean="0">
                <a:solidFill>
                  <a:srgbClr val="227EB7"/>
                </a:solidFill>
                <a:latin typeface="Vectora LT 75 Bold"/>
                <a:cs typeface="Vectora LT 75 Bold"/>
              </a:rPr>
              <a:t>IMAILE</a:t>
            </a:r>
          </a:p>
          <a:p>
            <a:pPr algn="r"/>
            <a:r>
              <a:rPr lang="de-AT" sz="3200" b="1" dirty="0" err="1" smtClean="0">
                <a:solidFill>
                  <a:srgbClr val="227EB7"/>
                </a:solidFill>
                <a:latin typeface="Vectora LT 75 Bold"/>
                <a:cs typeface="Vectora LT 75 Bold"/>
              </a:rPr>
              <a:t>Europes</a:t>
            </a:r>
            <a:r>
              <a:rPr lang="de-AT" sz="3200" b="1" dirty="0" smtClean="0">
                <a:solidFill>
                  <a:srgbClr val="227EB7"/>
                </a:solidFill>
                <a:latin typeface="Vectora LT 75 Bold"/>
                <a:cs typeface="Vectora LT 75 Bold"/>
              </a:rPr>
              <a:t> </a:t>
            </a:r>
            <a:r>
              <a:rPr lang="de-AT" sz="3200" b="1" dirty="0" err="1" smtClean="0">
                <a:solidFill>
                  <a:srgbClr val="227EB7"/>
                </a:solidFill>
                <a:latin typeface="Vectora LT 75 Bold"/>
                <a:cs typeface="Vectora LT 75 Bold"/>
              </a:rPr>
              <a:t>first</a:t>
            </a:r>
            <a:r>
              <a:rPr lang="de-AT" sz="3200" b="1" dirty="0" smtClean="0">
                <a:solidFill>
                  <a:srgbClr val="227EB7"/>
                </a:solidFill>
                <a:latin typeface="Vectora LT 75 Bold"/>
                <a:cs typeface="Vectora LT 75 Bold"/>
              </a:rPr>
              <a:t> PCP - Education</a:t>
            </a:r>
          </a:p>
          <a:p>
            <a:pPr algn="r"/>
            <a:endParaRPr lang="de-AT" sz="3200" b="1" dirty="0">
              <a:solidFill>
                <a:srgbClr val="227EB7"/>
              </a:solidFill>
              <a:latin typeface="Vectora LT 75 Bold"/>
              <a:cs typeface="Vectora LT 75 Bold"/>
            </a:endParaRPr>
          </a:p>
          <a:p>
            <a:pPr algn="r" fontAlgn="ctr"/>
            <a:endParaRPr lang="de-DE" sz="2800" b="1" dirty="0">
              <a:solidFill>
                <a:srgbClr val="1B3276"/>
              </a:solidFill>
              <a:latin typeface="Vectora LT 45 Light"/>
              <a:cs typeface="Vectora LT 45 Light"/>
            </a:endParaRPr>
          </a:p>
          <a:p>
            <a:pPr algn="r" fontAlgn="ctr"/>
            <a:r>
              <a:rPr lang="de-DE" sz="2000" b="1" i="1" dirty="0" smtClean="0">
                <a:solidFill>
                  <a:srgbClr val="1B3276"/>
                </a:solidFill>
                <a:latin typeface="Vectora LT 45 Light"/>
                <a:cs typeface="Vectora LT 45 Light"/>
              </a:rPr>
              <a:t>Ellinor Wallin </a:t>
            </a:r>
            <a:r>
              <a:rPr lang="de-DE" sz="2000" b="1" i="1" dirty="0">
                <a:solidFill>
                  <a:srgbClr val="1B3276"/>
                </a:solidFill>
                <a:latin typeface="Vectora LT 45 Light"/>
                <a:cs typeface="Vectora LT 45 Light"/>
              </a:rPr>
              <a:t>P</a:t>
            </a:r>
            <a:r>
              <a:rPr lang="de-DE" sz="2000" b="1" i="1" dirty="0" smtClean="0">
                <a:solidFill>
                  <a:srgbClr val="1B3276"/>
                </a:solidFill>
                <a:latin typeface="Vectora LT 45 Light"/>
                <a:cs typeface="Vectora LT 45 Light"/>
              </a:rPr>
              <a:t>roject </a:t>
            </a:r>
            <a:r>
              <a:rPr lang="de-DE" sz="2000" b="1" i="1" dirty="0">
                <a:solidFill>
                  <a:srgbClr val="1B3276"/>
                </a:solidFill>
                <a:latin typeface="Vectora LT 45 Light"/>
                <a:cs typeface="Vectora LT 45 Light"/>
              </a:rPr>
              <a:t>M</a:t>
            </a:r>
            <a:r>
              <a:rPr lang="de-DE" sz="2000" b="1" i="1" dirty="0" smtClean="0">
                <a:solidFill>
                  <a:srgbClr val="1B3276"/>
                </a:solidFill>
                <a:latin typeface="Vectora LT 45 Light"/>
                <a:cs typeface="Vectora LT 45 Light"/>
              </a:rPr>
              <a:t>anager</a:t>
            </a:r>
            <a:endParaRPr lang="de-AT" sz="2000" b="1" dirty="0" smtClean="0">
              <a:solidFill>
                <a:srgbClr val="227EB7"/>
              </a:solidFill>
              <a:latin typeface="Vectora LT 75 Bold"/>
              <a:cs typeface="Vectora LT 75 Bold"/>
            </a:endParaRPr>
          </a:p>
          <a:p>
            <a:pPr algn="r"/>
            <a:r>
              <a:rPr lang="de-AT" sz="3200" b="1" dirty="0" smtClean="0">
                <a:solidFill>
                  <a:srgbClr val="227EB7"/>
                </a:solidFill>
                <a:latin typeface="Vectora LT 75 Bold"/>
                <a:cs typeface="Vectora LT 75 Bold"/>
              </a:rPr>
              <a:t> </a:t>
            </a:r>
            <a:endParaRPr lang="de-AT" sz="3200" b="1" dirty="0" smtClean="0">
              <a:solidFill>
                <a:srgbClr val="227EB7"/>
              </a:solidFill>
              <a:latin typeface="Vectora LT 75 Bold"/>
              <a:cs typeface="Vectora LT 75 Bold"/>
            </a:endParaRPr>
          </a:p>
        </p:txBody>
      </p:sp>
      <p:pic>
        <p:nvPicPr>
          <p:cNvPr id="10" name="Bild 9" descr="EU_co fund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309320"/>
            <a:ext cx="1466698" cy="36210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91947"/>
            <a:ext cx="2667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574973"/>
            <a:ext cx="56713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err="1" smtClean="0">
                <a:solidFill>
                  <a:srgbClr val="227EB7"/>
                </a:solidFill>
                <a:latin typeface="Vectora LT 45 Light"/>
                <a:cs typeface="Vectora LT 45 Light"/>
              </a:rPr>
              <a:t>Lessons</a:t>
            </a:r>
            <a:r>
              <a:rPr lang="de-DE" sz="24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 </a:t>
            </a:r>
            <a:r>
              <a:rPr lang="de-DE" sz="2400" b="1" dirty="0" err="1" smtClean="0">
                <a:solidFill>
                  <a:srgbClr val="227EB7"/>
                </a:solidFill>
                <a:latin typeface="Vectora LT 45 Light"/>
                <a:cs typeface="Vectora LT 45 Light"/>
              </a:rPr>
              <a:t>learned</a:t>
            </a:r>
            <a:r>
              <a:rPr lang="de-DE" sz="24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 </a:t>
            </a:r>
            <a:endParaRPr lang="de-DE" sz="2400" b="1" dirty="0">
              <a:solidFill>
                <a:srgbClr val="227EB7"/>
              </a:solidFill>
              <a:latin typeface="Vectora LT 45 Light"/>
              <a:cs typeface="Vectora LT 45 Ligh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27584" y="1628800"/>
            <a:ext cx="457200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ctr"/>
            <a:endParaRPr lang="de-DE" sz="1600" dirty="0">
              <a:latin typeface="Vectora LT 45 Light"/>
              <a:cs typeface="Vectora LT 45 Light"/>
            </a:endParaRPr>
          </a:p>
          <a:p>
            <a:pPr fontAlgn="ctr"/>
            <a:endParaRPr lang="de-DE" sz="1600" dirty="0">
              <a:effectLst/>
              <a:latin typeface="Vectora LT 45 Light"/>
              <a:cs typeface="Vectora LT 45 Light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71600" y="1628800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latin typeface="Vectora LT 45 Light"/>
              </a:rPr>
              <a:t>  </a:t>
            </a:r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42245"/>
              </p:ext>
            </p:extLst>
          </p:nvPr>
        </p:nvGraphicFramePr>
        <p:xfrm>
          <a:off x="395536" y="1593439"/>
          <a:ext cx="7992888" cy="382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472608"/>
              </a:tblGrid>
              <a:tr h="272196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Challenge</a:t>
                      </a:r>
                      <a:r>
                        <a:rPr lang="sv-SE" sz="1400" baseline="0" dirty="0" smtClean="0"/>
                        <a:t>  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Solutions </a:t>
                      </a:r>
                      <a:endParaRPr lang="sv-SE" sz="1400" dirty="0"/>
                    </a:p>
                  </a:txBody>
                  <a:tcPr/>
                </a:tc>
              </a:tr>
              <a:tr h="4152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 err="1" smtClean="0">
                          <a:latin typeface="+mn-lt"/>
                        </a:rPr>
                        <a:t>Network</a:t>
                      </a:r>
                      <a:r>
                        <a:rPr lang="sv-SE" sz="1400" b="1" dirty="0" smtClean="0">
                          <a:latin typeface="+mn-lt"/>
                        </a:rPr>
                        <a:t> / partner</a:t>
                      </a:r>
                      <a:r>
                        <a:rPr lang="sv-SE" sz="1400" b="1" baseline="0" dirty="0" smtClean="0">
                          <a:latin typeface="+mn-lt"/>
                        </a:rPr>
                        <a:t>s</a:t>
                      </a:r>
                      <a:endParaRPr lang="sv-SE" sz="14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err="1" smtClean="0">
                          <a:latin typeface="+mn-lt"/>
                        </a:rPr>
                        <a:t>Important</a:t>
                      </a:r>
                      <a:r>
                        <a:rPr lang="sv-SE" sz="1400" baseline="0" dirty="0" smtClean="0">
                          <a:latin typeface="+mn-lt"/>
                        </a:rPr>
                        <a:t>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with</a:t>
                      </a:r>
                      <a:r>
                        <a:rPr lang="sv-SE" sz="1400" baseline="0" dirty="0" smtClean="0">
                          <a:latin typeface="+mn-lt"/>
                        </a:rPr>
                        <a:t>  PCP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skills</a:t>
                      </a:r>
                      <a:r>
                        <a:rPr lang="sv-SE" sz="1400" baseline="0" dirty="0" smtClean="0">
                          <a:latin typeface="+mn-lt"/>
                        </a:rPr>
                        <a:t>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within</a:t>
                      </a:r>
                      <a:r>
                        <a:rPr lang="sv-SE" sz="1400" baseline="0" dirty="0" smtClean="0">
                          <a:latin typeface="+mn-lt"/>
                        </a:rPr>
                        <a:t>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consortium</a:t>
                      </a:r>
                      <a:endParaRPr lang="sv-SE" sz="1400" baseline="0" dirty="0" smtClean="0">
                        <a:latin typeface="+mn-lt"/>
                      </a:endParaRPr>
                    </a:p>
                  </a:txBody>
                  <a:tcPr/>
                </a:tc>
              </a:tr>
              <a:tr h="403840">
                <a:tc>
                  <a:txBody>
                    <a:bodyPr/>
                    <a:lstStyle/>
                    <a:p>
                      <a:r>
                        <a:rPr lang="sv-SE" sz="1400" b="1" dirty="0" smtClean="0">
                          <a:latin typeface="+mn-lt"/>
                        </a:rPr>
                        <a:t>R&amp;I</a:t>
                      </a:r>
                      <a:r>
                        <a:rPr lang="sv-SE" sz="1400" b="1" baseline="0" dirty="0" smtClean="0">
                          <a:latin typeface="+mn-lt"/>
                        </a:rPr>
                        <a:t> as public </a:t>
                      </a:r>
                      <a:r>
                        <a:rPr lang="sv-SE" sz="1400" b="1" baseline="0" dirty="0" err="1" smtClean="0">
                          <a:latin typeface="+mn-lt"/>
                        </a:rPr>
                        <a:t>procurer</a:t>
                      </a:r>
                      <a:r>
                        <a:rPr lang="sv-SE" sz="1400" b="1" baseline="0" dirty="0" smtClean="0">
                          <a:latin typeface="+mn-lt"/>
                        </a:rPr>
                        <a:t> ( </a:t>
                      </a:r>
                      <a:r>
                        <a:rPr lang="sv-SE" sz="1400" b="1" baseline="0" dirty="0" err="1" smtClean="0">
                          <a:latin typeface="+mn-lt"/>
                        </a:rPr>
                        <a:t>local</a:t>
                      </a:r>
                      <a:r>
                        <a:rPr lang="sv-SE" sz="1400" b="1" baseline="0" dirty="0" smtClean="0">
                          <a:latin typeface="+mn-lt"/>
                        </a:rPr>
                        <a:t>, regional)</a:t>
                      </a:r>
                      <a:endParaRPr lang="sv-SE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err="1" smtClean="0">
                          <a:latin typeface="+mn-lt"/>
                        </a:rPr>
                        <a:t>Important</a:t>
                      </a:r>
                      <a:r>
                        <a:rPr lang="sv-SE" sz="1400" dirty="0" smtClean="0">
                          <a:latin typeface="+mn-lt"/>
                        </a:rPr>
                        <a:t> </a:t>
                      </a:r>
                      <a:r>
                        <a:rPr lang="sv-SE" sz="1400" dirty="0" err="1" smtClean="0">
                          <a:latin typeface="+mn-lt"/>
                        </a:rPr>
                        <a:t>to</a:t>
                      </a:r>
                      <a:r>
                        <a:rPr lang="sv-SE" sz="1400" dirty="0" smtClean="0">
                          <a:latin typeface="+mn-lt"/>
                        </a:rPr>
                        <a:t> scout R&amp;</a:t>
                      </a:r>
                      <a:r>
                        <a:rPr lang="sv-SE" sz="1400" baseline="0" dirty="0" smtClean="0">
                          <a:latin typeface="+mn-lt"/>
                        </a:rPr>
                        <a:t>I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skills</a:t>
                      </a:r>
                      <a:r>
                        <a:rPr lang="sv-SE" sz="1400" baseline="0" dirty="0" smtClean="0">
                          <a:latin typeface="+mn-lt"/>
                        </a:rPr>
                        <a:t> into the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consortium</a:t>
                      </a:r>
                      <a:r>
                        <a:rPr lang="sv-SE" sz="1400" baseline="0" dirty="0" smtClean="0">
                          <a:latin typeface="+mn-lt"/>
                        </a:rPr>
                        <a:t> .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Create</a:t>
                      </a:r>
                      <a:r>
                        <a:rPr lang="sv-SE" sz="1400" baseline="0" dirty="0" smtClean="0">
                          <a:latin typeface="+mn-lt"/>
                        </a:rPr>
                        <a:t> a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role</a:t>
                      </a:r>
                      <a:r>
                        <a:rPr lang="sv-SE" sz="1400" baseline="0" dirty="0" smtClean="0">
                          <a:latin typeface="+mn-lt"/>
                        </a:rPr>
                        <a:t> as Technical manager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to</a:t>
                      </a:r>
                      <a:r>
                        <a:rPr lang="sv-SE" sz="1400" baseline="0" dirty="0" smtClean="0">
                          <a:latin typeface="+mn-lt"/>
                        </a:rPr>
                        <a:t> support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Coordinator</a:t>
                      </a:r>
                      <a:r>
                        <a:rPr lang="sv-SE" sz="1400" baseline="0" dirty="0" smtClean="0">
                          <a:latin typeface="+mn-lt"/>
                        </a:rPr>
                        <a:t> and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project</a:t>
                      </a:r>
                      <a:r>
                        <a:rPr lang="sv-SE" sz="1400" baseline="0" dirty="0" smtClean="0">
                          <a:latin typeface="+mn-lt"/>
                        </a:rPr>
                        <a:t> manager. </a:t>
                      </a:r>
                      <a:endParaRPr lang="sv-SE" sz="1400" dirty="0" smtClean="0">
                        <a:latin typeface="+mn-lt"/>
                      </a:endParaRPr>
                    </a:p>
                  </a:txBody>
                  <a:tcPr/>
                </a:tc>
              </a:tr>
              <a:tr h="573674">
                <a:tc>
                  <a:txBody>
                    <a:bodyPr/>
                    <a:lstStyle/>
                    <a:p>
                      <a:r>
                        <a:rPr lang="sv-SE" sz="1400" b="1" dirty="0" err="1" smtClean="0">
                          <a:latin typeface="+mn-lt"/>
                        </a:rPr>
                        <a:t>Contractual</a:t>
                      </a:r>
                      <a:r>
                        <a:rPr lang="sv-SE" sz="1400" b="1" baseline="0" dirty="0" smtClean="0">
                          <a:latin typeface="+mn-lt"/>
                        </a:rPr>
                        <a:t> </a:t>
                      </a:r>
                      <a:r>
                        <a:rPr lang="sv-SE" sz="1400" b="1" baseline="0" dirty="0" err="1" smtClean="0">
                          <a:latin typeface="+mn-lt"/>
                        </a:rPr>
                        <a:t>aspects</a:t>
                      </a:r>
                      <a:r>
                        <a:rPr lang="sv-SE" sz="1400" b="1" baseline="0" dirty="0" smtClean="0">
                          <a:latin typeface="+mn-lt"/>
                        </a:rPr>
                        <a:t> </a:t>
                      </a:r>
                      <a:endParaRPr lang="sv-SE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 err="1" smtClean="0">
                          <a:latin typeface="+mn-lt"/>
                        </a:rPr>
                        <a:t>Create</a:t>
                      </a:r>
                      <a:r>
                        <a:rPr lang="sv-SE" sz="1400" b="0" dirty="0" smtClean="0">
                          <a:latin typeface="+mn-lt"/>
                        </a:rPr>
                        <a:t> a </a:t>
                      </a:r>
                      <a:r>
                        <a:rPr lang="sv-SE" sz="1400" b="0" dirty="0" err="1" smtClean="0">
                          <a:latin typeface="+mn-lt"/>
                        </a:rPr>
                        <a:t>role</a:t>
                      </a:r>
                      <a:r>
                        <a:rPr lang="sv-SE" sz="1400" b="0" dirty="0" smtClean="0">
                          <a:latin typeface="+mn-lt"/>
                        </a:rPr>
                        <a:t> </a:t>
                      </a:r>
                      <a:r>
                        <a:rPr lang="sv-SE" sz="1400" b="0" dirty="0" err="1" smtClean="0">
                          <a:latin typeface="+mn-lt"/>
                        </a:rPr>
                        <a:t>of</a:t>
                      </a:r>
                      <a:r>
                        <a:rPr lang="sv-SE" sz="1400" b="0" baseline="0" dirty="0" smtClean="0">
                          <a:latin typeface="+mn-lt"/>
                        </a:rPr>
                        <a:t>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Contract</a:t>
                      </a:r>
                      <a:r>
                        <a:rPr lang="sv-SE" sz="1400" b="0" baseline="0" dirty="0" smtClean="0">
                          <a:latin typeface="+mn-lt"/>
                        </a:rPr>
                        <a:t> manager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to</a:t>
                      </a:r>
                      <a:r>
                        <a:rPr lang="sv-SE" sz="1400" b="0" baseline="0" dirty="0" smtClean="0">
                          <a:latin typeface="+mn-lt"/>
                        </a:rPr>
                        <a:t> monitor and support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Coordinator</a:t>
                      </a:r>
                      <a:r>
                        <a:rPr lang="sv-SE" sz="1400" b="0" baseline="0" dirty="0" smtClean="0">
                          <a:latin typeface="+mn-lt"/>
                        </a:rPr>
                        <a:t> / Project manager </a:t>
                      </a:r>
                      <a:endParaRPr lang="sv-SE" sz="1400" b="0" dirty="0" smtClean="0">
                        <a:latin typeface="+mn-lt"/>
                      </a:endParaRPr>
                    </a:p>
                  </a:txBody>
                  <a:tcPr/>
                </a:tc>
              </a:tr>
              <a:tr h="5736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 err="1" smtClean="0">
                          <a:latin typeface="+mn-lt"/>
                        </a:rPr>
                        <a:t>Identify</a:t>
                      </a:r>
                      <a:r>
                        <a:rPr lang="sv-SE" sz="1400" b="1" baseline="0" dirty="0" smtClean="0">
                          <a:latin typeface="+mn-lt"/>
                        </a:rPr>
                        <a:t> PCP </a:t>
                      </a:r>
                      <a:r>
                        <a:rPr lang="sv-SE" sz="1400" b="1" baseline="0" dirty="0" err="1" smtClean="0">
                          <a:latin typeface="+mn-lt"/>
                        </a:rPr>
                        <a:t>challenge</a:t>
                      </a:r>
                      <a:endParaRPr lang="sv-SE" sz="1400" b="1" dirty="0" smtClean="0">
                        <a:latin typeface="+mn-lt"/>
                      </a:endParaRPr>
                    </a:p>
                    <a:p>
                      <a:endParaRPr lang="sv-S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 smtClean="0">
                          <a:latin typeface="+mn-lt"/>
                        </a:rPr>
                        <a:t>Workshop,</a:t>
                      </a:r>
                      <a:r>
                        <a:rPr lang="sv-SE" sz="1400" b="0" baseline="0" dirty="0" smtClean="0">
                          <a:latin typeface="+mn-lt"/>
                        </a:rPr>
                        <a:t>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surveys</a:t>
                      </a:r>
                      <a:r>
                        <a:rPr lang="sv-SE" sz="1400" b="0" baseline="0" dirty="0" smtClean="0">
                          <a:latin typeface="+mn-lt"/>
                        </a:rPr>
                        <a:t>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during</a:t>
                      </a:r>
                      <a:r>
                        <a:rPr lang="sv-SE" sz="1400" b="0" baseline="0" dirty="0" smtClean="0">
                          <a:latin typeface="+mn-lt"/>
                        </a:rPr>
                        <a:t>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proposal</a:t>
                      </a:r>
                      <a:r>
                        <a:rPr lang="sv-SE" sz="1400" b="0" baseline="0" dirty="0" smtClean="0">
                          <a:latin typeface="+mn-lt"/>
                        </a:rPr>
                        <a:t>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stage</a:t>
                      </a:r>
                      <a:r>
                        <a:rPr lang="sv-SE" sz="1400" b="0" baseline="0" dirty="0" smtClean="0">
                          <a:latin typeface="+mn-lt"/>
                        </a:rPr>
                        <a:t>. Make sure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to</a:t>
                      </a:r>
                      <a:r>
                        <a:rPr lang="sv-SE" sz="1400" b="0" baseline="0" dirty="0" smtClean="0">
                          <a:latin typeface="+mn-lt"/>
                        </a:rPr>
                        <a:t>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have</a:t>
                      </a:r>
                      <a:r>
                        <a:rPr lang="sv-SE" sz="1400" b="0" baseline="0" dirty="0" smtClean="0">
                          <a:latin typeface="+mn-lt"/>
                        </a:rPr>
                        <a:t> a common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understanding</a:t>
                      </a:r>
                      <a:r>
                        <a:rPr lang="sv-SE" sz="1400" b="0" baseline="0" dirty="0" smtClean="0">
                          <a:latin typeface="+mn-lt"/>
                        </a:rPr>
                        <a:t>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of</a:t>
                      </a:r>
                      <a:r>
                        <a:rPr lang="sv-SE" sz="1400" b="0" baseline="0" dirty="0" smtClean="0">
                          <a:latin typeface="+mn-lt"/>
                        </a:rPr>
                        <a:t> the Challenge/ problems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to</a:t>
                      </a:r>
                      <a:r>
                        <a:rPr lang="sv-SE" sz="1400" b="0" baseline="0" dirty="0" smtClean="0">
                          <a:latin typeface="+mn-lt"/>
                        </a:rPr>
                        <a:t>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solve</a:t>
                      </a:r>
                      <a:r>
                        <a:rPr lang="sv-SE" sz="1400" b="0" baseline="0" dirty="0" smtClean="0">
                          <a:latin typeface="+mn-lt"/>
                        </a:rPr>
                        <a:t>  in all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countries</a:t>
                      </a:r>
                      <a:r>
                        <a:rPr lang="sv-SE" sz="1400" b="0" baseline="0" dirty="0" smtClean="0">
                          <a:latin typeface="+mn-lt"/>
                        </a:rPr>
                        <a:t>. </a:t>
                      </a:r>
                      <a:endParaRPr lang="sv-SE" sz="1400" b="0" dirty="0" smtClean="0">
                        <a:latin typeface="+mn-lt"/>
                      </a:endParaRPr>
                    </a:p>
                  </a:txBody>
                  <a:tcPr/>
                </a:tc>
              </a:tr>
              <a:tr h="350716">
                <a:tc>
                  <a:txBody>
                    <a:bodyPr/>
                    <a:lstStyle/>
                    <a:p>
                      <a:r>
                        <a:rPr lang="sv-SE" sz="1400" b="1" dirty="0" err="1" smtClean="0">
                          <a:latin typeface="+mn-lt"/>
                        </a:rPr>
                        <a:t>Analyze</a:t>
                      </a:r>
                      <a:r>
                        <a:rPr lang="sv-SE" sz="1400" b="1" baseline="0" dirty="0" smtClean="0">
                          <a:latin typeface="+mn-lt"/>
                        </a:rPr>
                        <a:t> the global market</a:t>
                      </a:r>
                      <a:endParaRPr lang="sv-SE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 err="1" smtClean="0">
                          <a:latin typeface="+mn-lt"/>
                        </a:rPr>
                        <a:t>Create</a:t>
                      </a:r>
                      <a:r>
                        <a:rPr lang="sv-SE" sz="1400" b="0" baseline="0" dirty="0" smtClean="0">
                          <a:latin typeface="+mn-lt"/>
                        </a:rPr>
                        <a:t>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Open</a:t>
                      </a:r>
                      <a:r>
                        <a:rPr lang="sv-SE" sz="1400" b="0" baseline="0" dirty="0" smtClean="0">
                          <a:latin typeface="+mn-lt"/>
                        </a:rPr>
                        <a:t> market consultation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strategy</a:t>
                      </a:r>
                      <a:r>
                        <a:rPr lang="sv-SE" sz="1400" b="0" baseline="0" dirty="0" smtClean="0">
                          <a:latin typeface="+mn-lt"/>
                        </a:rPr>
                        <a:t>, 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involve</a:t>
                      </a:r>
                      <a:r>
                        <a:rPr lang="sv-SE" sz="1400" b="0" baseline="0" dirty="0" smtClean="0">
                          <a:latin typeface="+mn-lt"/>
                        </a:rPr>
                        <a:t> the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industry</a:t>
                      </a:r>
                      <a:r>
                        <a:rPr lang="sv-SE" sz="1400" b="0" baseline="0" dirty="0" smtClean="0">
                          <a:latin typeface="+mn-lt"/>
                        </a:rPr>
                        <a:t>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early</a:t>
                      </a:r>
                      <a:r>
                        <a:rPr lang="sv-SE" sz="1400" b="0" baseline="0" dirty="0" smtClean="0">
                          <a:latin typeface="+mn-lt"/>
                        </a:rPr>
                        <a:t>  </a:t>
                      </a:r>
                      <a:endParaRPr lang="sv-SE" sz="1400" b="0" dirty="0" smtClean="0">
                        <a:latin typeface="+mn-lt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 err="1" smtClean="0">
                          <a:latin typeface="+mn-lt"/>
                        </a:rPr>
                        <a:t>Dialogue</a:t>
                      </a:r>
                      <a:r>
                        <a:rPr lang="sv-SE" sz="1400" b="1" dirty="0" smtClean="0">
                          <a:latin typeface="+mn-lt"/>
                        </a:rPr>
                        <a:t> </a:t>
                      </a:r>
                      <a:r>
                        <a:rPr lang="sv-SE" sz="1400" b="1" baseline="0" dirty="0" err="1" smtClean="0">
                          <a:latin typeface="+mn-lt"/>
                        </a:rPr>
                        <a:t>demand</a:t>
                      </a:r>
                      <a:r>
                        <a:rPr lang="sv-SE" sz="1400" b="1" baseline="0" dirty="0" smtClean="0">
                          <a:latin typeface="+mn-lt"/>
                        </a:rPr>
                        <a:t> / </a:t>
                      </a:r>
                      <a:r>
                        <a:rPr lang="sv-SE" sz="1400" b="1" baseline="0" dirty="0" err="1" smtClean="0">
                          <a:latin typeface="+mn-lt"/>
                        </a:rPr>
                        <a:t>supply</a:t>
                      </a:r>
                      <a:r>
                        <a:rPr lang="sv-SE" sz="1400" b="1" baseline="0" dirty="0" smtClean="0">
                          <a:latin typeface="+mn-lt"/>
                        </a:rPr>
                        <a:t> </a:t>
                      </a:r>
                      <a:r>
                        <a:rPr lang="sv-SE" sz="1400" b="1" baseline="0" dirty="0" err="1" smtClean="0">
                          <a:latin typeface="+mn-lt"/>
                        </a:rPr>
                        <a:t>side</a:t>
                      </a:r>
                      <a:r>
                        <a:rPr lang="sv-SE" sz="1400" b="1" baseline="0" dirty="0" smtClean="0">
                          <a:latin typeface="+mn-lt"/>
                        </a:rPr>
                        <a:t> </a:t>
                      </a:r>
                      <a:endParaRPr lang="sv-SE" sz="14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aseline="0" dirty="0" err="1" smtClean="0">
                          <a:latin typeface="+mn-lt"/>
                        </a:rPr>
                        <a:t>Steer</a:t>
                      </a:r>
                      <a:r>
                        <a:rPr lang="sv-SE" sz="1400" baseline="0" dirty="0" smtClean="0">
                          <a:latin typeface="+mn-lt"/>
                        </a:rPr>
                        <a:t> the </a:t>
                      </a:r>
                      <a:r>
                        <a:rPr lang="sv-SE" sz="1400" baseline="0" dirty="0" smtClean="0">
                          <a:latin typeface="+mn-lt"/>
                        </a:rPr>
                        <a:t>process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early</a:t>
                      </a:r>
                      <a:r>
                        <a:rPr lang="sv-SE" sz="1400" baseline="0" dirty="0" smtClean="0">
                          <a:latin typeface="+mn-lt"/>
                        </a:rPr>
                        <a:t> &amp;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explain</a:t>
                      </a:r>
                      <a:r>
                        <a:rPr lang="sv-SE" sz="1400" baseline="0" dirty="0" smtClean="0">
                          <a:latin typeface="+mn-lt"/>
                        </a:rPr>
                        <a:t>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your</a:t>
                      </a:r>
                      <a:r>
                        <a:rPr lang="sv-SE" sz="1400" baseline="0" dirty="0" smtClean="0">
                          <a:latin typeface="+mn-lt"/>
                        </a:rPr>
                        <a:t>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needs</a:t>
                      </a:r>
                      <a:r>
                        <a:rPr lang="sv-SE" sz="1400" baseline="0" dirty="0" smtClean="0">
                          <a:latin typeface="+mn-lt"/>
                        </a:rPr>
                        <a:t>.  Challenge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Brief</a:t>
                      </a:r>
                      <a:r>
                        <a:rPr lang="sv-SE" sz="1400" baseline="0" dirty="0" smtClean="0">
                          <a:latin typeface="+mn-lt"/>
                        </a:rPr>
                        <a:t> in focus . </a:t>
                      </a:r>
                      <a:endParaRPr lang="sv-SE" sz="1400" dirty="0">
                        <a:latin typeface="+mn-lt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 err="1" smtClean="0">
                          <a:latin typeface="+mn-lt"/>
                        </a:rPr>
                        <a:t>Stand</a:t>
                      </a:r>
                      <a:r>
                        <a:rPr lang="sv-SE" sz="1400" b="1" baseline="0" dirty="0" smtClean="0">
                          <a:latin typeface="+mn-lt"/>
                        </a:rPr>
                        <a:t> </a:t>
                      </a:r>
                      <a:r>
                        <a:rPr lang="sv-SE" sz="1400" b="1" baseline="0" dirty="0" err="1" smtClean="0">
                          <a:latin typeface="+mn-lt"/>
                        </a:rPr>
                        <a:t>alone</a:t>
                      </a:r>
                      <a:r>
                        <a:rPr lang="sv-SE" sz="1400" b="1" baseline="0" dirty="0" smtClean="0">
                          <a:latin typeface="+mn-lt"/>
                        </a:rPr>
                        <a:t> PCP </a:t>
                      </a:r>
                      <a:r>
                        <a:rPr lang="sv-SE" sz="1400" b="1" baseline="0" dirty="0" err="1" smtClean="0">
                          <a:latin typeface="+mn-lt"/>
                        </a:rPr>
                        <a:t>projects</a:t>
                      </a:r>
                      <a:endParaRPr lang="sv-SE" sz="1400" b="1" baseline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 err="1" smtClean="0">
                          <a:latin typeface="+mn-lt"/>
                        </a:rPr>
                        <a:t>Use</a:t>
                      </a:r>
                      <a:r>
                        <a:rPr lang="sv-SE" sz="1400" b="0" baseline="0" dirty="0" smtClean="0">
                          <a:latin typeface="+mn-lt"/>
                        </a:rPr>
                        <a:t> support from ”PCP </a:t>
                      </a:r>
                      <a:r>
                        <a:rPr lang="sv-SE" sz="1400" b="0" baseline="0" dirty="0" err="1" smtClean="0">
                          <a:latin typeface="+mn-lt"/>
                        </a:rPr>
                        <a:t>familiy</a:t>
                      </a:r>
                      <a:r>
                        <a:rPr lang="sv-SE" sz="1400" b="0" baseline="0" dirty="0" smtClean="0">
                          <a:latin typeface="+mn-lt"/>
                        </a:rPr>
                        <a:t> </a:t>
                      </a:r>
                      <a:r>
                        <a:rPr lang="sv-SE" sz="1400" b="1" baseline="0" dirty="0" smtClean="0">
                          <a:latin typeface="+mn-lt"/>
                        </a:rPr>
                        <a:t>” </a:t>
                      </a:r>
                      <a:r>
                        <a:rPr lang="sv-SE" sz="1400" dirty="0" smtClean="0">
                          <a:latin typeface="+mn-lt"/>
                        </a:rPr>
                        <a:t>EC events, PCP meetings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latin typeface="+mn-lt"/>
                        </a:rPr>
                        <a:t>IMAILE</a:t>
                      </a:r>
                      <a:r>
                        <a:rPr lang="sv-SE" sz="1400" baseline="0" dirty="0" smtClean="0">
                          <a:latin typeface="+mn-lt"/>
                        </a:rPr>
                        <a:t> provides newsletters, inspiration, material and final </a:t>
                      </a:r>
                      <a:r>
                        <a:rPr lang="sv-SE" sz="1400" dirty="0" err="1" smtClean="0">
                          <a:latin typeface="+mn-lt"/>
                        </a:rPr>
                        <a:t>report</a:t>
                      </a:r>
                      <a:r>
                        <a:rPr lang="sv-SE" sz="1400" baseline="0" dirty="0" smtClean="0">
                          <a:latin typeface="+mn-lt"/>
                        </a:rPr>
                        <a:t>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with</a:t>
                      </a:r>
                      <a:r>
                        <a:rPr lang="sv-SE" sz="1400" baseline="0" dirty="0" smtClean="0">
                          <a:latin typeface="+mn-lt"/>
                        </a:rPr>
                        <a:t>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Acrued</a:t>
                      </a:r>
                      <a:r>
                        <a:rPr lang="sv-SE" sz="1400" baseline="0" dirty="0" smtClean="0">
                          <a:latin typeface="+mn-lt"/>
                        </a:rPr>
                        <a:t>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knowledge</a:t>
                      </a:r>
                      <a:r>
                        <a:rPr lang="sv-SE" sz="1400" baseline="0" dirty="0" smtClean="0">
                          <a:latin typeface="+mn-lt"/>
                        </a:rPr>
                        <a:t> </a:t>
                      </a:r>
                      <a:r>
                        <a:rPr lang="sv-SE" sz="1400" baseline="0" dirty="0" err="1" smtClean="0">
                          <a:latin typeface="+mn-lt"/>
                        </a:rPr>
                        <a:t>of</a:t>
                      </a:r>
                      <a:r>
                        <a:rPr lang="sv-SE" sz="1400" baseline="0" dirty="0" smtClean="0">
                          <a:latin typeface="+mn-lt"/>
                        </a:rPr>
                        <a:t> the PCP process </a:t>
                      </a:r>
                      <a:endParaRPr lang="sv-SE" sz="140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2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69105" y="548680"/>
            <a:ext cx="5001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 err="1" smtClean="0">
                <a:solidFill>
                  <a:srgbClr val="227EB7"/>
                </a:solidFill>
                <a:latin typeface="Vectora LT 45 Light"/>
                <a:cs typeface="Vectora LT 45 Light"/>
              </a:rPr>
              <a:t>Greatest</a:t>
            </a:r>
            <a:r>
              <a:rPr lang="sv-SE" sz="28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 </a:t>
            </a:r>
            <a:r>
              <a:rPr lang="sv-SE" sz="2800" b="1" dirty="0" err="1" smtClean="0">
                <a:solidFill>
                  <a:srgbClr val="227EB7"/>
                </a:solidFill>
                <a:latin typeface="Vectora LT 45 Light"/>
                <a:cs typeface="Vectora LT 45 Light"/>
              </a:rPr>
              <a:t>advantages</a:t>
            </a:r>
            <a:r>
              <a:rPr lang="sv-SE" sz="28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 </a:t>
            </a:r>
            <a:r>
              <a:rPr lang="sv-SE" sz="2800" b="1" dirty="0" err="1" smtClean="0">
                <a:solidFill>
                  <a:srgbClr val="227EB7"/>
                </a:solidFill>
                <a:latin typeface="Vectora LT 45 Light"/>
                <a:cs typeface="Vectora LT 45 Light"/>
              </a:rPr>
              <a:t>of</a:t>
            </a:r>
            <a:r>
              <a:rPr lang="sv-SE" sz="28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 PCP</a:t>
            </a:r>
            <a:endParaRPr lang="sv-SE" sz="2800" b="1" dirty="0">
              <a:solidFill>
                <a:srgbClr val="227EB7"/>
              </a:solidFill>
              <a:latin typeface="Vectora LT 45 Light"/>
              <a:cs typeface="Vectora LT 45 Light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49556"/>
            <a:ext cx="1633031" cy="132219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98" y="3113814"/>
            <a:ext cx="1991767" cy="126824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79512" y="1305923"/>
            <a:ext cx="266429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en-US" sz="1400" b="1" dirty="0" smtClean="0">
                <a:solidFill>
                  <a:schemeClr val="tx2"/>
                </a:solidFill>
              </a:rPr>
              <a:t>Public organization in driver</a:t>
            </a:r>
            <a:r>
              <a:rPr lang="en-US" sz="1400" b="1" dirty="0" smtClean="0">
                <a:solidFill>
                  <a:schemeClr val="tx2"/>
                </a:solidFill>
              </a:rPr>
              <a:t>´s seat of innovation </a:t>
            </a:r>
            <a:r>
              <a:rPr lang="en-US" sz="1400" b="1" dirty="0" smtClean="0">
                <a:solidFill>
                  <a:schemeClr val="tx2"/>
                </a:solidFill>
              </a:rPr>
              <a:t>– “</a:t>
            </a:r>
            <a:r>
              <a:rPr lang="en-US" sz="1400" b="1" i="1" dirty="0" smtClean="0">
                <a:solidFill>
                  <a:schemeClr val="tx2"/>
                </a:solidFill>
              </a:rPr>
              <a:t>we don’t always know where we are going but we like to be in the drivers seat of innovation for our schools”</a:t>
            </a:r>
          </a:p>
          <a:p>
            <a:endParaRPr lang="en-US" sz="1400" b="1" i="1" dirty="0">
              <a:solidFill>
                <a:schemeClr val="tx2"/>
              </a:solidFill>
            </a:endParaRPr>
          </a:p>
          <a:p>
            <a:endParaRPr lang="en-US" sz="1400" b="1" i="1" dirty="0" smtClean="0">
              <a:solidFill>
                <a:schemeClr val="tx2"/>
              </a:solidFill>
            </a:endParaRPr>
          </a:p>
          <a:p>
            <a:endParaRPr lang="en-US" sz="1400" b="1" i="1" dirty="0">
              <a:solidFill>
                <a:schemeClr val="tx2"/>
              </a:solidFill>
            </a:endParaRPr>
          </a:p>
          <a:p>
            <a:endParaRPr lang="en-US" sz="1400" b="1" i="1" dirty="0" smtClean="0">
              <a:solidFill>
                <a:schemeClr val="tx2"/>
              </a:solidFill>
            </a:endParaRPr>
          </a:p>
          <a:p>
            <a:endParaRPr lang="en-US" sz="1400" b="1" dirty="0">
              <a:solidFill>
                <a:schemeClr val="tx2"/>
              </a:solidFill>
            </a:endParaRPr>
          </a:p>
          <a:p>
            <a:r>
              <a:rPr lang="en-US" sz="1400" b="1" dirty="0" smtClean="0">
                <a:solidFill>
                  <a:schemeClr val="tx2"/>
                </a:solidFill>
              </a:rPr>
              <a:t>Demand and supply side dialogue</a:t>
            </a:r>
          </a:p>
          <a:p>
            <a:endParaRPr lang="en-US" sz="1400" b="1" dirty="0">
              <a:solidFill>
                <a:schemeClr val="tx2"/>
              </a:solidFill>
            </a:endParaRPr>
          </a:p>
          <a:p>
            <a:endParaRPr lang="en-US" sz="1400" b="1" dirty="0" smtClean="0">
              <a:solidFill>
                <a:schemeClr val="tx2"/>
              </a:solidFill>
            </a:endParaRPr>
          </a:p>
          <a:p>
            <a:endParaRPr lang="en-US" sz="1400" b="1" dirty="0" smtClean="0">
              <a:solidFill>
                <a:schemeClr val="tx2"/>
              </a:solidFill>
            </a:endParaRPr>
          </a:p>
          <a:p>
            <a:endParaRPr lang="en-US" sz="1400" b="1" dirty="0" smtClean="0">
              <a:solidFill>
                <a:schemeClr val="tx2"/>
              </a:solidFill>
            </a:endParaRPr>
          </a:p>
          <a:p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en-US" sz="1400" b="1" dirty="0" smtClean="0">
                <a:solidFill>
                  <a:schemeClr val="tx2"/>
                </a:solidFill>
              </a:rPr>
              <a:t>Testing with real end users and in real environments ( schools) </a:t>
            </a:r>
            <a:endParaRPr lang="en-US" sz="14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v-SE" dirty="0">
              <a:solidFill>
                <a:schemeClr val="tx2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44" y="4621599"/>
            <a:ext cx="2604402" cy="164258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96" y="1196752"/>
            <a:ext cx="3741695" cy="18183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28" y="4472753"/>
            <a:ext cx="2503115" cy="1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69105" y="548680"/>
            <a:ext cx="5521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State </a:t>
            </a:r>
            <a:r>
              <a:rPr lang="sv-SE" sz="2800" b="1" dirty="0" err="1" smtClean="0">
                <a:solidFill>
                  <a:srgbClr val="227EB7"/>
                </a:solidFill>
                <a:latin typeface="Vectora LT 45 Light"/>
                <a:cs typeface="Vectora LT 45 Light"/>
              </a:rPr>
              <a:t>of</a:t>
            </a:r>
            <a:r>
              <a:rPr lang="sv-SE" sz="28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 the art Challenge 2017 </a:t>
            </a:r>
            <a:endParaRPr lang="sv-SE" sz="2800" b="1" dirty="0">
              <a:solidFill>
                <a:srgbClr val="227EB7"/>
              </a:solidFill>
              <a:latin typeface="Vectora LT 45 Light"/>
              <a:cs typeface="Vectora LT 45 Light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9512" y="1305923"/>
            <a:ext cx="2328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v-SE" dirty="0">
              <a:solidFill>
                <a:schemeClr val="tx2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4464496" cy="4859381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11924" y="1556792"/>
            <a:ext cx="37840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ctr"/>
            <a:r>
              <a:rPr lang="sv-SE" sz="2000" b="1" dirty="0" err="1" smtClean="0">
                <a:solidFill>
                  <a:srgbClr val="1F497D"/>
                </a:solidFill>
              </a:rPr>
              <a:t>Increased</a:t>
            </a:r>
            <a:r>
              <a:rPr lang="sv-SE" sz="2000" b="1" dirty="0" smtClean="0">
                <a:solidFill>
                  <a:srgbClr val="1F497D"/>
                </a:solidFill>
              </a:rPr>
              <a:t> </a:t>
            </a:r>
            <a:r>
              <a:rPr lang="sv-SE" sz="2000" b="1" dirty="0" err="1" smtClean="0">
                <a:solidFill>
                  <a:srgbClr val="1F497D"/>
                </a:solidFill>
              </a:rPr>
              <a:t>demand</a:t>
            </a:r>
            <a:r>
              <a:rPr lang="sv-SE" sz="2000" b="1" dirty="0" smtClean="0">
                <a:solidFill>
                  <a:srgbClr val="1F497D"/>
                </a:solidFill>
              </a:rPr>
              <a:t> </a:t>
            </a:r>
            <a:r>
              <a:rPr lang="sv-SE" sz="2000" b="1" dirty="0" err="1" smtClean="0">
                <a:solidFill>
                  <a:srgbClr val="1F497D"/>
                </a:solidFill>
              </a:rPr>
              <a:t>personalized</a:t>
            </a:r>
            <a:r>
              <a:rPr lang="sv-SE" sz="2000" b="1" dirty="0" smtClean="0">
                <a:solidFill>
                  <a:srgbClr val="1F497D"/>
                </a:solidFill>
              </a:rPr>
              <a:t> </a:t>
            </a:r>
            <a:r>
              <a:rPr lang="sv-SE" sz="2000" b="1" dirty="0" err="1" smtClean="0">
                <a:solidFill>
                  <a:srgbClr val="1F497D"/>
                </a:solidFill>
              </a:rPr>
              <a:t>learning</a:t>
            </a:r>
            <a:r>
              <a:rPr lang="sv-SE" sz="2000" b="1" dirty="0" smtClean="0">
                <a:solidFill>
                  <a:srgbClr val="1F497D"/>
                </a:solidFill>
              </a:rPr>
              <a:t> </a:t>
            </a:r>
          </a:p>
          <a:p>
            <a:pPr lvl="1" fontAlgn="ctr"/>
            <a:endParaRPr lang="sv-SE" sz="2000" b="1" dirty="0">
              <a:solidFill>
                <a:srgbClr val="1F497D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rgbClr val="1F497D"/>
                </a:solidFill>
              </a:rPr>
              <a:t>Provide</a:t>
            </a:r>
            <a:r>
              <a:rPr lang="sv-SE" sz="2000" dirty="0" smtClean="0">
                <a:solidFill>
                  <a:srgbClr val="1F497D"/>
                </a:solidFill>
              </a:rPr>
              <a:t> </a:t>
            </a:r>
            <a:r>
              <a:rPr lang="sv-SE" sz="2000" dirty="0" err="1">
                <a:solidFill>
                  <a:srgbClr val="1F497D"/>
                </a:solidFill>
              </a:rPr>
              <a:t>personalized</a:t>
            </a:r>
            <a:r>
              <a:rPr lang="sv-SE" sz="2000" dirty="0">
                <a:solidFill>
                  <a:srgbClr val="1F497D"/>
                </a:solidFill>
              </a:rPr>
              <a:t> </a:t>
            </a:r>
            <a:r>
              <a:rPr lang="sv-SE" sz="2000" dirty="0" err="1">
                <a:solidFill>
                  <a:srgbClr val="1F497D"/>
                </a:solidFill>
              </a:rPr>
              <a:t>learning</a:t>
            </a:r>
            <a:r>
              <a:rPr lang="sv-SE" sz="2000" dirty="0">
                <a:solidFill>
                  <a:srgbClr val="1F497D"/>
                </a:solidFill>
              </a:rPr>
              <a:t> </a:t>
            </a:r>
            <a:r>
              <a:rPr lang="sv-SE" sz="2000" dirty="0" err="1">
                <a:solidFill>
                  <a:srgbClr val="1F497D"/>
                </a:solidFill>
              </a:rPr>
              <a:t>to</a:t>
            </a:r>
            <a:r>
              <a:rPr lang="sv-SE" sz="2000" dirty="0">
                <a:solidFill>
                  <a:srgbClr val="1F497D"/>
                </a:solidFill>
              </a:rPr>
              <a:t> </a:t>
            </a:r>
            <a:r>
              <a:rPr lang="sv-SE" sz="2000" dirty="0" smtClean="0">
                <a:solidFill>
                  <a:srgbClr val="1F497D"/>
                </a:solidFill>
              </a:rPr>
              <a:t>all students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rgbClr val="1F497D"/>
                </a:solidFill>
              </a:rPr>
              <a:t>Reduce</a:t>
            </a:r>
            <a:r>
              <a:rPr lang="sv-SE" sz="2000" dirty="0" smtClean="0">
                <a:solidFill>
                  <a:srgbClr val="1F497D"/>
                </a:solidFill>
              </a:rPr>
              <a:t> </a:t>
            </a:r>
            <a:r>
              <a:rPr lang="sv-SE" sz="2000" dirty="0" err="1">
                <a:solidFill>
                  <a:srgbClr val="1F497D"/>
                </a:solidFill>
              </a:rPr>
              <a:t>teacher</a:t>
            </a:r>
            <a:r>
              <a:rPr lang="sv-SE" sz="2000" dirty="0">
                <a:solidFill>
                  <a:srgbClr val="1F497D"/>
                </a:solidFill>
              </a:rPr>
              <a:t> planning/ administration </a:t>
            </a:r>
            <a:r>
              <a:rPr lang="sv-SE" sz="2000" dirty="0" err="1">
                <a:solidFill>
                  <a:srgbClr val="1F497D"/>
                </a:solidFill>
              </a:rPr>
              <a:t>time</a:t>
            </a:r>
            <a:r>
              <a:rPr lang="sv-SE" sz="2000" dirty="0" smtClean="0">
                <a:solidFill>
                  <a:srgbClr val="1F497D"/>
                </a:solidFill>
              </a:rPr>
              <a:t>?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rgbClr val="1F497D"/>
                </a:solidFill>
              </a:rPr>
              <a:t>Increase</a:t>
            </a:r>
            <a:r>
              <a:rPr lang="sv-SE" sz="2000" dirty="0" smtClean="0">
                <a:solidFill>
                  <a:srgbClr val="1F497D"/>
                </a:solidFill>
              </a:rPr>
              <a:t> </a:t>
            </a:r>
            <a:r>
              <a:rPr lang="sv-SE" sz="2000" dirty="0">
                <a:solidFill>
                  <a:srgbClr val="1F497D"/>
                </a:solidFill>
              </a:rPr>
              <a:t>STEM  motivation </a:t>
            </a:r>
            <a:r>
              <a:rPr lang="sv-SE" sz="2000" dirty="0" err="1">
                <a:solidFill>
                  <a:srgbClr val="1F497D"/>
                </a:solidFill>
              </a:rPr>
              <a:t>among</a:t>
            </a:r>
            <a:r>
              <a:rPr lang="sv-SE" sz="2000" dirty="0">
                <a:solidFill>
                  <a:srgbClr val="1F497D"/>
                </a:solidFill>
              </a:rPr>
              <a:t> students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rgbClr val="1F497D"/>
                </a:solidFill>
              </a:rPr>
              <a:t>Prevent</a:t>
            </a:r>
            <a:r>
              <a:rPr lang="sv-SE" sz="2000" dirty="0">
                <a:solidFill>
                  <a:srgbClr val="1F497D"/>
                </a:solidFill>
              </a:rPr>
              <a:t> </a:t>
            </a:r>
            <a:r>
              <a:rPr lang="sv-SE" sz="2000" dirty="0" err="1">
                <a:solidFill>
                  <a:srgbClr val="1F497D"/>
                </a:solidFill>
              </a:rPr>
              <a:t>Early</a:t>
            </a:r>
            <a:r>
              <a:rPr lang="sv-SE" sz="2000" dirty="0">
                <a:solidFill>
                  <a:srgbClr val="1F497D"/>
                </a:solidFill>
              </a:rPr>
              <a:t> </a:t>
            </a:r>
            <a:r>
              <a:rPr lang="sv-SE" sz="2000" dirty="0" err="1">
                <a:solidFill>
                  <a:srgbClr val="1F497D"/>
                </a:solidFill>
              </a:rPr>
              <a:t>dropouts</a:t>
            </a:r>
            <a:endParaRPr lang="sv-SE" sz="2000" dirty="0">
              <a:solidFill>
                <a:srgbClr val="1F497D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rgbClr val="1F497D"/>
                </a:solidFill>
              </a:rPr>
              <a:t>Inspire</a:t>
            </a:r>
            <a:r>
              <a:rPr lang="sv-SE" sz="2000" dirty="0">
                <a:solidFill>
                  <a:srgbClr val="1F497D"/>
                </a:solidFill>
              </a:rPr>
              <a:t> students </a:t>
            </a:r>
            <a:r>
              <a:rPr lang="sv-SE" sz="2000" dirty="0" err="1">
                <a:solidFill>
                  <a:srgbClr val="1F497D"/>
                </a:solidFill>
              </a:rPr>
              <a:t>to</a:t>
            </a:r>
            <a:r>
              <a:rPr lang="sv-SE" sz="2000" dirty="0">
                <a:solidFill>
                  <a:srgbClr val="1F497D"/>
                </a:solidFill>
              </a:rPr>
              <a:t> STEM </a:t>
            </a:r>
            <a:r>
              <a:rPr lang="sv-SE" sz="2000" dirty="0" err="1">
                <a:solidFill>
                  <a:srgbClr val="1F497D"/>
                </a:solidFill>
              </a:rPr>
              <a:t>future</a:t>
            </a:r>
            <a:r>
              <a:rPr lang="sv-SE" sz="2000" dirty="0">
                <a:solidFill>
                  <a:srgbClr val="1F497D"/>
                </a:solidFill>
              </a:rPr>
              <a:t> </a:t>
            </a:r>
            <a:r>
              <a:rPr lang="sv-SE" sz="2000" dirty="0" err="1">
                <a:solidFill>
                  <a:srgbClr val="1F497D"/>
                </a:solidFill>
              </a:rPr>
              <a:t>carereers</a:t>
            </a:r>
            <a:r>
              <a:rPr lang="sv-SE" sz="2000" dirty="0">
                <a:solidFill>
                  <a:srgbClr val="1F497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86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683567" y="332656"/>
            <a:ext cx="54523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err="1" smtClean="0">
                <a:solidFill>
                  <a:srgbClr val="227EB7"/>
                </a:solidFill>
                <a:latin typeface="Vectora LT 45 Light"/>
                <a:cs typeface="Vectora LT 45 Light"/>
              </a:rPr>
              <a:t>Two</a:t>
            </a:r>
            <a:r>
              <a:rPr lang="de-DE" sz="28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 </a:t>
            </a:r>
            <a:r>
              <a:rPr lang="de-DE" sz="2800" b="1" dirty="0" err="1" smtClean="0">
                <a:solidFill>
                  <a:srgbClr val="227EB7"/>
                </a:solidFill>
                <a:latin typeface="Vectora LT 45 Light"/>
                <a:cs typeface="Vectora LT 45 Light"/>
              </a:rPr>
              <a:t>innovations</a:t>
            </a:r>
            <a:r>
              <a:rPr lang="de-DE" sz="28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 </a:t>
            </a:r>
            <a:r>
              <a:rPr lang="de-DE" sz="2800" b="1" dirty="0" err="1" smtClean="0">
                <a:solidFill>
                  <a:srgbClr val="227EB7"/>
                </a:solidFill>
                <a:latin typeface="Vectora LT 45 Light"/>
                <a:cs typeface="Vectora LT 45 Light"/>
              </a:rPr>
              <a:t>based</a:t>
            </a:r>
            <a:r>
              <a:rPr lang="de-DE" sz="28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 upon IMAILE </a:t>
            </a:r>
            <a:r>
              <a:rPr lang="de-DE" sz="2800" b="1" dirty="0" err="1" smtClean="0">
                <a:solidFill>
                  <a:srgbClr val="227EB7"/>
                </a:solidFill>
                <a:latin typeface="Vectora LT 45 Light"/>
                <a:cs typeface="Vectora LT 45 Light"/>
              </a:rPr>
              <a:t>challenges</a:t>
            </a:r>
            <a:r>
              <a:rPr lang="de-DE" sz="28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 </a:t>
            </a:r>
            <a:endParaRPr lang="de-DE" sz="2800" b="1" dirty="0">
              <a:solidFill>
                <a:srgbClr val="227EB7"/>
              </a:solidFill>
              <a:latin typeface="Vectora LT 45 Light"/>
              <a:cs typeface="Vectora LT 45 Light"/>
            </a:endParaRPr>
          </a:p>
        </p:txBody>
      </p:sp>
      <p:sp>
        <p:nvSpPr>
          <p:cNvPr id="4" name="Rechteck 2"/>
          <p:cNvSpPr/>
          <p:nvPr/>
        </p:nvSpPr>
        <p:spPr>
          <a:xfrm>
            <a:off x="683568" y="2276872"/>
            <a:ext cx="72008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1" fontAlgn="ctr"/>
            <a:endParaRPr lang="sv-SE" sz="2000" dirty="0" smtClean="0">
              <a:solidFill>
                <a:srgbClr val="1F497D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endParaRPr lang="sv-SE" sz="2000" b="1" dirty="0" smtClean="0">
              <a:solidFill>
                <a:srgbClr val="1F497D"/>
              </a:solidFill>
            </a:endParaRPr>
          </a:p>
          <a:p>
            <a:pPr lvl="1" fontAlgn="ctr"/>
            <a:r>
              <a:rPr lang="sv-SE" sz="2000" dirty="0" smtClean="0">
                <a:solidFill>
                  <a:srgbClr val="1F497D"/>
                </a:solidFill>
              </a:rPr>
              <a:t> </a:t>
            </a:r>
            <a:endParaRPr lang="sv-SE" sz="2000" dirty="0">
              <a:solidFill>
                <a:srgbClr val="1F497D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22815"/>
            <a:ext cx="3960440" cy="400101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36510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666766" y="551263"/>
            <a:ext cx="54523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SUMMING-UP &amp; GOOD LUCK </a:t>
            </a:r>
            <a:endParaRPr lang="de-DE" sz="2800" b="1" dirty="0">
              <a:solidFill>
                <a:srgbClr val="227EB7"/>
              </a:solidFill>
              <a:latin typeface="Vectora LT 45 Light"/>
              <a:cs typeface="Vectora LT 45 Light"/>
            </a:endParaRPr>
          </a:p>
        </p:txBody>
      </p:sp>
      <p:sp>
        <p:nvSpPr>
          <p:cNvPr id="4" name="Rechteck 2"/>
          <p:cNvSpPr/>
          <p:nvPr/>
        </p:nvSpPr>
        <p:spPr>
          <a:xfrm>
            <a:off x="559801" y="1412776"/>
            <a:ext cx="720080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1" fontAlgn="ctr"/>
            <a:endParaRPr lang="sv-SE" sz="2000" dirty="0">
              <a:solidFill>
                <a:schemeClr val="tx2"/>
              </a:solidFill>
            </a:endParaRPr>
          </a:p>
          <a:p>
            <a:pPr lvl="1" fontAlgn="ctr"/>
            <a:endParaRPr lang="sv-SE" sz="2000" dirty="0" smtClean="0">
              <a:solidFill>
                <a:schemeClr val="tx2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chemeClr val="tx2"/>
              </a:solidFill>
            </a:endParaRPr>
          </a:p>
          <a:p>
            <a:pPr lvl="1" fontAlgn="ctr"/>
            <a:endParaRPr lang="sv-SE" sz="2000" dirty="0" smtClean="0">
              <a:solidFill>
                <a:schemeClr val="tx2"/>
              </a:solidFill>
            </a:endParaRPr>
          </a:p>
          <a:p>
            <a:pPr lvl="1" fontAlgn="ctr"/>
            <a:r>
              <a:rPr lang="sv-SE" sz="2000" dirty="0" smtClean="0">
                <a:solidFill>
                  <a:schemeClr val="tx2"/>
                </a:solidFill>
              </a:rPr>
              <a:t> </a:t>
            </a:r>
          </a:p>
          <a:p>
            <a:pPr lvl="1" fontAlgn="ctr"/>
            <a:endParaRPr lang="sv-SE" sz="2000" dirty="0" smtClean="0">
              <a:solidFill>
                <a:schemeClr val="tx2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2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6" y="3429000"/>
            <a:ext cx="3815579" cy="247538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4427984" y="2985769"/>
            <a:ext cx="39604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i="1" dirty="0">
                <a:solidFill>
                  <a:schemeClr val="accent1"/>
                </a:solidFill>
                <a:latin typeface="Vectora LT 45 Light"/>
              </a:rPr>
              <a:t>Sign </a:t>
            </a:r>
            <a:r>
              <a:rPr lang="sv-SE" sz="1400" b="1" i="1" dirty="0" err="1">
                <a:solidFill>
                  <a:schemeClr val="accent1"/>
                </a:solidFill>
                <a:latin typeface="Vectora LT 45 Light"/>
              </a:rPr>
              <a:t>up</a:t>
            </a:r>
            <a:r>
              <a:rPr lang="sv-SE" sz="1400" b="1" i="1" dirty="0">
                <a:solidFill>
                  <a:schemeClr val="accent1"/>
                </a:solidFill>
                <a:latin typeface="Vectora LT 45 Light"/>
              </a:rPr>
              <a:t> </a:t>
            </a:r>
            <a:r>
              <a:rPr lang="sv-SE" sz="1400" b="1" i="1" dirty="0" err="1">
                <a:solidFill>
                  <a:schemeClr val="accent1"/>
                </a:solidFill>
                <a:latin typeface="Vectora LT 45 Light"/>
              </a:rPr>
              <a:t>to</a:t>
            </a:r>
            <a:r>
              <a:rPr lang="sv-SE" sz="1400" b="1" i="1" dirty="0">
                <a:solidFill>
                  <a:schemeClr val="accent1"/>
                </a:solidFill>
                <a:latin typeface="Vectora LT 45 Light"/>
              </a:rPr>
              <a:t> </a:t>
            </a:r>
            <a:r>
              <a:rPr lang="sv-SE" sz="1400" b="1" i="1" dirty="0" err="1">
                <a:solidFill>
                  <a:schemeClr val="accent1"/>
                </a:solidFill>
                <a:latin typeface="Vectora LT 45 Light"/>
              </a:rPr>
              <a:t>our</a:t>
            </a:r>
            <a:r>
              <a:rPr lang="sv-SE" sz="1400" b="1" i="1" dirty="0">
                <a:solidFill>
                  <a:schemeClr val="accent1"/>
                </a:solidFill>
                <a:latin typeface="Vectora LT 45 Light"/>
              </a:rPr>
              <a:t> Newsletters </a:t>
            </a:r>
            <a:r>
              <a:rPr lang="en-US" sz="1400" b="1" i="1" dirty="0" smtClean="0">
                <a:solidFill>
                  <a:schemeClr val="accent1"/>
                </a:solidFill>
                <a:latin typeface="Vectora LT 45 Light"/>
              </a:rPr>
              <a:t>,follow </a:t>
            </a:r>
            <a:r>
              <a:rPr lang="en-US" sz="1400" b="1" i="1" dirty="0">
                <a:solidFill>
                  <a:schemeClr val="accent1"/>
                </a:solidFill>
                <a:latin typeface="Vectora LT 45 Light"/>
              </a:rPr>
              <a:t>us at LinkedIn, </a:t>
            </a:r>
            <a:r>
              <a:rPr lang="en-US" sz="1400" b="1" i="1" dirty="0" smtClean="0">
                <a:solidFill>
                  <a:schemeClr val="accent1"/>
                </a:solidFill>
                <a:latin typeface="Vectora LT 45 Light"/>
              </a:rPr>
              <a:t>Twitter </a:t>
            </a:r>
            <a:r>
              <a:rPr lang="sv-SE" sz="1400" b="1" i="1" dirty="0" smtClean="0">
                <a:solidFill>
                  <a:schemeClr val="accent1"/>
                </a:solidFill>
                <a:latin typeface="Vectora LT 45 Light"/>
              </a:rPr>
              <a:t>&amp; </a:t>
            </a:r>
            <a:r>
              <a:rPr lang="sv-SE" sz="1400" b="1" i="1" dirty="0" err="1">
                <a:solidFill>
                  <a:schemeClr val="accent1"/>
                </a:solidFill>
                <a:latin typeface="Vectora LT 45 Light"/>
              </a:rPr>
              <a:t>s</a:t>
            </a:r>
            <a:r>
              <a:rPr lang="sv-SE" sz="1400" b="1" i="1" dirty="0" err="1" smtClean="0">
                <a:solidFill>
                  <a:schemeClr val="accent1"/>
                </a:solidFill>
                <a:latin typeface="Vectora LT 45 Light"/>
              </a:rPr>
              <a:t>tay</a:t>
            </a:r>
            <a:r>
              <a:rPr lang="sv-SE" sz="1400" b="1" i="1" dirty="0" smtClean="0">
                <a:solidFill>
                  <a:schemeClr val="accent1"/>
                </a:solidFill>
                <a:latin typeface="Vectora LT 45 Light"/>
              </a:rPr>
              <a:t> </a:t>
            </a:r>
            <a:r>
              <a:rPr lang="sv-SE" sz="1400" b="1" i="1" dirty="0" err="1">
                <a:solidFill>
                  <a:schemeClr val="accent1"/>
                </a:solidFill>
                <a:latin typeface="Vectora LT 45 Light"/>
              </a:rPr>
              <a:t>tuned</a:t>
            </a:r>
            <a:r>
              <a:rPr lang="sv-SE" sz="1400" b="1" i="1" dirty="0">
                <a:solidFill>
                  <a:schemeClr val="accent1"/>
                </a:solidFill>
                <a:latin typeface="Vectora LT 45 Light"/>
              </a:rPr>
              <a:t> for </a:t>
            </a:r>
            <a:r>
              <a:rPr lang="sv-SE" sz="1400" b="1" i="1" dirty="0" err="1">
                <a:solidFill>
                  <a:schemeClr val="accent1"/>
                </a:solidFill>
                <a:latin typeface="Vectora LT 45 Light"/>
              </a:rPr>
              <a:t>lessons</a:t>
            </a:r>
            <a:r>
              <a:rPr lang="sv-SE" sz="1400" b="1" i="1" dirty="0">
                <a:solidFill>
                  <a:schemeClr val="accent1"/>
                </a:solidFill>
                <a:latin typeface="Vectora LT 45 Light"/>
              </a:rPr>
              <a:t> </a:t>
            </a:r>
            <a:r>
              <a:rPr lang="sv-SE" sz="1400" b="1" i="1" dirty="0" err="1">
                <a:solidFill>
                  <a:schemeClr val="accent1"/>
                </a:solidFill>
                <a:latin typeface="Vectora LT 45 Light"/>
              </a:rPr>
              <a:t>learned</a:t>
            </a:r>
            <a:r>
              <a:rPr lang="sv-SE" sz="1400" b="1" i="1" dirty="0">
                <a:solidFill>
                  <a:schemeClr val="accent1"/>
                </a:solidFill>
                <a:latin typeface="Vectora LT 45 Light"/>
              </a:rPr>
              <a:t> </a:t>
            </a:r>
            <a:r>
              <a:rPr lang="sv-SE" sz="1400" b="1" i="1" dirty="0" smtClean="0">
                <a:solidFill>
                  <a:schemeClr val="accent1"/>
                </a:solidFill>
                <a:latin typeface="Vectora LT 45 Light"/>
              </a:rPr>
              <a:t>! </a:t>
            </a:r>
          </a:p>
          <a:p>
            <a:endParaRPr lang="en-US" sz="1400" b="1" i="1" dirty="0" smtClean="0">
              <a:solidFill>
                <a:schemeClr val="accent1"/>
              </a:solidFill>
              <a:latin typeface="Vectora LT 45 Light"/>
            </a:endParaRPr>
          </a:p>
          <a:p>
            <a:r>
              <a:rPr lang="en-US" sz="1400" b="1" i="1" dirty="0" smtClean="0">
                <a:solidFill>
                  <a:schemeClr val="accent1"/>
                </a:solidFill>
                <a:latin typeface="Vectora LT 45 Light"/>
              </a:rPr>
              <a:t>Follow </a:t>
            </a:r>
            <a:r>
              <a:rPr lang="en-US" sz="1400" b="1" i="1" dirty="0">
                <a:solidFill>
                  <a:schemeClr val="accent1"/>
                </a:solidFill>
                <a:latin typeface="Vectora LT 45 Light"/>
              </a:rPr>
              <a:t>LEA-N project proposal and join as observer city 2018 – 2020  </a:t>
            </a:r>
          </a:p>
          <a:p>
            <a:endParaRPr lang="en-US" sz="1400" b="1" i="1" dirty="0">
              <a:solidFill>
                <a:schemeClr val="accent1"/>
              </a:solidFill>
              <a:latin typeface="Vectora LT 45 Light"/>
            </a:endParaRPr>
          </a:p>
          <a:p>
            <a:r>
              <a:rPr lang="en-US" sz="1400" b="1" i="1" dirty="0">
                <a:solidFill>
                  <a:schemeClr val="accent1"/>
                </a:solidFill>
                <a:latin typeface="Vectora LT 45 Light"/>
              </a:rPr>
              <a:t>Dissemination is important to us please contact </a:t>
            </a:r>
            <a:r>
              <a:rPr lang="en-US" sz="1400" b="1" i="1" dirty="0" smtClean="0">
                <a:solidFill>
                  <a:schemeClr val="accent1"/>
                </a:solidFill>
                <a:latin typeface="Vectora LT 45 Light"/>
              </a:rPr>
              <a:t> to </a:t>
            </a:r>
            <a:r>
              <a:rPr lang="en-US" sz="1400" b="1" i="1" dirty="0">
                <a:solidFill>
                  <a:schemeClr val="accent1"/>
                </a:solidFill>
                <a:latin typeface="Vectora LT 45 Light"/>
              </a:rPr>
              <a:t>arrange a PCP  event  </a:t>
            </a:r>
          </a:p>
          <a:p>
            <a:pPr>
              <a:buNone/>
            </a:pPr>
            <a:endParaRPr lang="sv-SE" sz="1400" dirty="0">
              <a:solidFill>
                <a:schemeClr val="accent1"/>
              </a:solidFill>
              <a:latin typeface="Vectora LT 45 Light"/>
            </a:endParaRPr>
          </a:p>
          <a:p>
            <a:pPr>
              <a:buNone/>
            </a:pPr>
            <a:r>
              <a:rPr lang="sv-SE" sz="1400" dirty="0">
                <a:solidFill>
                  <a:schemeClr val="accent1"/>
                </a:solidFill>
                <a:latin typeface="Vectora LT 45 Light"/>
              </a:rPr>
              <a:t>http://www.imaile.eu  </a:t>
            </a:r>
          </a:p>
          <a:p>
            <a:pPr>
              <a:buNone/>
            </a:pPr>
            <a:r>
              <a:rPr lang="sv-SE" sz="1400" dirty="0">
                <a:solidFill>
                  <a:schemeClr val="accent1"/>
                </a:solidFill>
                <a:latin typeface="Vectora LT 45 Light"/>
              </a:rPr>
              <a:t>@</a:t>
            </a:r>
            <a:r>
              <a:rPr lang="sv-SE" sz="1400" dirty="0" err="1" smtClean="0">
                <a:solidFill>
                  <a:schemeClr val="accent1"/>
                </a:solidFill>
                <a:latin typeface="Vectora LT 45 Light"/>
              </a:rPr>
              <a:t>imaileproject</a:t>
            </a:r>
            <a:endParaRPr lang="sv-SE" sz="1400" dirty="0" smtClean="0">
              <a:solidFill>
                <a:schemeClr val="accent1"/>
              </a:solidFill>
              <a:latin typeface="Vectora LT 45 Light"/>
            </a:endParaRPr>
          </a:p>
          <a:p>
            <a:pPr>
              <a:buNone/>
            </a:pPr>
            <a:endParaRPr lang="sv-SE" sz="1400" dirty="0">
              <a:solidFill>
                <a:schemeClr val="accent1"/>
              </a:solidFill>
              <a:latin typeface="Vectora LT 45 Light"/>
            </a:endParaRPr>
          </a:p>
          <a:p>
            <a:pPr>
              <a:buNone/>
            </a:pPr>
            <a:r>
              <a:rPr lang="sv-SE" sz="1400" dirty="0" smtClean="0">
                <a:solidFill>
                  <a:schemeClr val="accent1"/>
                </a:solidFill>
                <a:latin typeface="Vectora LT 45 Light"/>
              </a:rPr>
              <a:t>Project </a:t>
            </a:r>
            <a:r>
              <a:rPr lang="sv-SE" sz="1400" dirty="0">
                <a:solidFill>
                  <a:schemeClr val="accent1"/>
                </a:solidFill>
                <a:latin typeface="Vectora LT 45 Light"/>
              </a:rPr>
              <a:t>manager - Ms. Ellinor Wallin: </a:t>
            </a:r>
          </a:p>
          <a:p>
            <a:pPr>
              <a:buNone/>
            </a:pPr>
            <a:r>
              <a:rPr lang="sv-SE" sz="1400" dirty="0">
                <a:solidFill>
                  <a:schemeClr val="accent1"/>
                </a:solidFill>
                <a:latin typeface="Vectora LT 45 Light"/>
              </a:rPr>
              <a:t>ellinor@euprojektkonsult.se </a:t>
            </a:r>
          </a:p>
        </p:txBody>
      </p:sp>
      <p:pic>
        <p:nvPicPr>
          <p:cNvPr id="8" name="Bildobjekt 7" descr="t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7656" y="1473528"/>
            <a:ext cx="3096344" cy="154817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31966"/>
            <a:ext cx="4237043" cy="165380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2520235" cy="18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09769" y="642013"/>
            <a:ext cx="58874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AGENDA AND CONTENT </a:t>
            </a:r>
            <a:endParaRPr lang="de-DE" sz="2800" b="1" dirty="0" smtClean="0">
              <a:solidFill>
                <a:srgbClr val="227EB7"/>
              </a:solidFill>
              <a:latin typeface="Vectora LT 45 Light"/>
              <a:cs typeface="Vectora LT 45 Ligh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42585" y="1751864"/>
            <a:ext cx="6210503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endParaRPr lang="de-DE" sz="2000" dirty="0" smtClean="0">
              <a:solidFill>
                <a:srgbClr val="1F497D"/>
              </a:solidFill>
              <a:latin typeface="Vectora LT 45 Light"/>
              <a:cs typeface="Vectora LT 45 Light"/>
            </a:endParaRPr>
          </a:p>
          <a:p>
            <a:pPr fontAlgn="ctr"/>
            <a:r>
              <a:rPr lang="de-DE" sz="2000" dirty="0" smtClean="0">
                <a:solidFill>
                  <a:srgbClr val="1F497D"/>
                </a:solidFill>
                <a:latin typeface="Vectora LT 45 Light"/>
                <a:cs typeface="Vectora LT 45 Light"/>
              </a:rPr>
              <a:t>                     </a:t>
            </a:r>
            <a:r>
              <a:rPr lang="de-DE" sz="2000" b="1" i="1" dirty="0" smtClean="0">
                <a:solidFill>
                  <a:srgbClr val="1F497D"/>
                </a:solidFill>
                <a:latin typeface="Vectora LT 45 Light"/>
                <a:cs typeface="Vectora LT 45 Light"/>
              </a:rPr>
              <a:t>PCP </a:t>
            </a:r>
            <a:r>
              <a:rPr lang="de-DE" sz="2000" b="1" i="1" dirty="0" err="1" smtClean="0">
                <a:solidFill>
                  <a:srgbClr val="1F497D"/>
                </a:solidFill>
                <a:latin typeface="Vectora LT 45 Light"/>
                <a:cs typeface="Vectora LT 45 Light"/>
              </a:rPr>
              <a:t>from</a:t>
            </a:r>
            <a:r>
              <a:rPr lang="de-DE" sz="2000" b="1" i="1" dirty="0" smtClean="0">
                <a:solidFill>
                  <a:srgbClr val="1F497D"/>
                </a:solidFill>
                <a:latin typeface="Vectora LT 45 Light"/>
                <a:cs typeface="Vectora LT 45 Light"/>
              </a:rPr>
              <a:t> </a:t>
            </a:r>
            <a:r>
              <a:rPr lang="de-DE" sz="2000" b="1" i="1" dirty="0" err="1" smtClean="0">
                <a:solidFill>
                  <a:srgbClr val="1F497D"/>
                </a:solidFill>
                <a:latin typeface="Vectora LT 45 Light"/>
                <a:cs typeface="Vectora LT 45 Light"/>
              </a:rPr>
              <a:t>demand</a:t>
            </a:r>
            <a:r>
              <a:rPr lang="de-DE" sz="2000" b="1" i="1" dirty="0">
                <a:solidFill>
                  <a:srgbClr val="1F497D"/>
                </a:solidFill>
                <a:latin typeface="Vectora LT 45 Light"/>
                <a:cs typeface="Vectora LT 45 Light"/>
              </a:rPr>
              <a:t> </a:t>
            </a:r>
            <a:r>
              <a:rPr lang="de-DE" sz="2000" b="1" i="1" dirty="0" err="1" smtClean="0">
                <a:solidFill>
                  <a:srgbClr val="1F497D"/>
                </a:solidFill>
                <a:latin typeface="Vectora LT 45 Light"/>
                <a:cs typeface="Vectora LT 45 Light"/>
              </a:rPr>
              <a:t>perspective</a:t>
            </a:r>
            <a:r>
              <a:rPr lang="de-DE" sz="2000" b="1" i="1" dirty="0" smtClean="0">
                <a:solidFill>
                  <a:srgbClr val="1F497D"/>
                </a:solidFill>
                <a:latin typeface="Vectora LT 45 Light"/>
                <a:cs typeface="Vectora LT 45 Light"/>
              </a:rPr>
              <a:t> </a:t>
            </a:r>
          </a:p>
          <a:p>
            <a:pPr fontAlgn="ctr"/>
            <a:endParaRPr lang="de-DE" sz="2000" dirty="0" smtClean="0">
              <a:solidFill>
                <a:srgbClr val="1F497D"/>
              </a:solidFill>
              <a:latin typeface="Vectora LT 45 Light"/>
              <a:cs typeface="Vectora LT 45 Light"/>
            </a:endParaRP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1F497D"/>
                </a:solidFill>
                <a:cs typeface="Vectora LT 45 Light"/>
              </a:rPr>
              <a:t>Background </a:t>
            </a:r>
            <a:r>
              <a:rPr lang="de-DE" sz="2000" dirty="0" err="1" smtClean="0">
                <a:solidFill>
                  <a:srgbClr val="1F497D"/>
                </a:solidFill>
                <a:cs typeface="Vectora LT 45 Light"/>
              </a:rPr>
              <a:t>and</a:t>
            </a:r>
            <a:r>
              <a:rPr lang="de-DE" sz="2000" dirty="0" smtClean="0">
                <a:solidFill>
                  <a:srgbClr val="1F497D"/>
                </a:solidFill>
                <a:cs typeface="Vectora LT 45 Light"/>
              </a:rPr>
              <a:t> </a:t>
            </a:r>
            <a:r>
              <a:rPr lang="de-DE" sz="2000" dirty="0" err="1" smtClean="0">
                <a:solidFill>
                  <a:srgbClr val="1F497D"/>
                </a:solidFill>
                <a:cs typeface="Vectora LT 45 Light"/>
              </a:rPr>
              <a:t>why</a:t>
            </a:r>
            <a:r>
              <a:rPr lang="de-DE" sz="2000" dirty="0" smtClean="0">
                <a:solidFill>
                  <a:srgbClr val="1F497D"/>
                </a:solidFill>
                <a:cs typeface="Vectora LT 45 Light"/>
              </a:rPr>
              <a:t> PCP approach </a:t>
            </a:r>
            <a:endParaRPr lang="de-DE" sz="2000" dirty="0" smtClean="0">
              <a:solidFill>
                <a:srgbClr val="1F497D"/>
              </a:solidFill>
              <a:cs typeface="Vectora LT 45 Light"/>
            </a:endParaRP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1F497D"/>
                </a:solidFill>
                <a:cs typeface="Vectora LT 45 Light"/>
              </a:rPr>
              <a:t>IMAILE </a:t>
            </a:r>
            <a:r>
              <a:rPr lang="de-DE" sz="2000" dirty="0" smtClean="0">
                <a:solidFill>
                  <a:srgbClr val="1F497D"/>
                </a:solidFill>
                <a:cs typeface="Vectora LT 45 Light"/>
              </a:rPr>
              <a:t>PCP in a </a:t>
            </a:r>
            <a:r>
              <a:rPr lang="de-DE" sz="2000" dirty="0" err="1" smtClean="0">
                <a:solidFill>
                  <a:srgbClr val="1F497D"/>
                </a:solidFill>
                <a:cs typeface="Vectora LT 45 Light"/>
              </a:rPr>
              <a:t>nutshell</a:t>
            </a:r>
            <a:endParaRPr lang="de-DE" sz="2000" dirty="0" smtClean="0">
              <a:solidFill>
                <a:srgbClr val="1F497D"/>
              </a:solidFill>
              <a:cs typeface="Vectora LT 45 Light"/>
            </a:endParaRP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rgbClr val="1F497D"/>
                </a:solidFill>
                <a:cs typeface="Vectora LT 45 Light"/>
              </a:rPr>
              <a:t>Challenges</a:t>
            </a:r>
            <a:r>
              <a:rPr lang="de-DE" sz="2000" dirty="0" smtClean="0">
                <a:solidFill>
                  <a:srgbClr val="1F497D"/>
                </a:solidFill>
                <a:cs typeface="Vectora LT 45 Light"/>
              </a:rPr>
              <a:t> </a:t>
            </a:r>
            <a:r>
              <a:rPr lang="de-DE" sz="2000" dirty="0" err="1" smtClean="0">
                <a:solidFill>
                  <a:srgbClr val="1F497D"/>
                </a:solidFill>
                <a:cs typeface="Vectora LT 45 Light"/>
              </a:rPr>
              <a:t>and</a:t>
            </a:r>
            <a:r>
              <a:rPr lang="de-DE" sz="2000" dirty="0" smtClean="0">
                <a:solidFill>
                  <a:srgbClr val="1F497D"/>
                </a:solidFill>
                <a:cs typeface="Vectora LT 45 Light"/>
              </a:rPr>
              <a:t> </a:t>
            </a:r>
            <a:r>
              <a:rPr lang="de-DE" sz="2000" dirty="0" err="1" smtClean="0">
                <a:solidFill>
                  <a:srgbClr val="1F497D"/>
                </a:solidFill>
                <a:cs typeface="Vectora LT 45 Light"/>
              </a:rPr>
              <a:t>lessons</a:t>
            </a:r>
            <a:r>
              <a:rPr lang="de-DE" sz="2000" dirty="0" smtClean="0">
                <a:solidFill>
                  <a:srgbClr val="1F497D"/>
                </a:solidFill>
                <a:cs typeface="Vectora LT 45 Light"/>
              </a:rPr>
              <a:t> </a:t>
            </a:r>
            <a:r>
              <a:rPr lang="de-DE" sz="2000" dirty="0" err="1" smtClean="0">
                <a:solidFill>
                  <a:srgbClr val="1F497D"/>
                </a:solidFill>
                <a:cs typeface="Vectora LT 45 Light"/>
              </a:rPr>
              <a:t>learned</a:t>
            </a:r>
            <a:r>
              <a:rPr lang="de-DE" sz="2000" dirty="0" smtClean="0">
                <a:solidFill>
                  <a:srgbClr val="1F497D"/>
                </a:solidFill>
                <a:cs typeface="Vectora LT 45 Light"/>
              </a:rPr>
              <a:t> </a:t>
            </a: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1F497D"/>
                </a:solidFill>
                <a:cs typeface="Vectora LT 45 Light"/>
              </a:rPr>
              <a:t>PCP </a:t>
            </a:r>
            <a:r>
              <a:rPr lang="de-DE" sz="2000" dirty="0" err="1" smtClean="0">
                <a:solidFill>
                  <a:srgbClr val="1F497D"/>
                </a:solidFill>
                <a:cs typeface="Vectora LT 45 Light"/>
              </a:rPr>
              <a:t>benefits</a:t>
            </a:r>
            <a:endParaRPr lang="de-DE" sz="2000" dirty="0" smtClean="0">
              <a:solidFill>
                <a:srgbClr val="1F497D"/>
              </a:solidFill>
              <a:cs typeface="Vectora LT 45 Light"/>
            </a:endParaRP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1F497D"/>
                </a:solidFill>
                <a:cs typeface="Vectora LT 45 Light"/>
              </a:rPr>
              <a:t>IMAILE </a:t>
            </a:r>
            <a:r>
              <a:rPr lang="de-DE" sz="2000" dirty="0" err="1" smtClean="0">
                <a:solidFill>
                  <a:srgbClr val="1F497D"/>
                </a:solidFill>
                <a:cs typeface="Vectora LT 45 Light"/>
              </a:rPr>
              <a:t>suppliers</a:t>
            </a:r>
            <a:r>
              <a:rPr lang="de-DE" sz="2000" dirty="0" smtClean="0">
                <a:solidFill>
                  <a:srgbClr val="1F497D"/>
                </a:solidFill>
                <a:cs typeface="Vectora LT 45 Light"/>
              </a:rPr>
              <a:t> </a:t>
            </a:r>
          </a:p>
          <a:p>
            <a:pPr fontAlgn="ctr"/>
            <a:endParaRPr lang="de-DE" sz="1600" dirty="0">
              <a:solidFill>
                <a:prstClr val="black"/>
              </a:solidFill>
              <a:latin typeface="Vectora LT 45 Light"/>
              <a:cs typeface="Vectora LT 45 Light"/>
            </a:endParaRPr>
          </a:p>
          <a:p>
            <a:pPr fontAlgn="ctr"/>
            <a:endParaRPr lang="de-DE" sz="1600" dirty="0" smtClean="0">
              <a:solidFill>
                <a:prstClr val="black"/>
              </a:solidFill>
              <a:latin typeface="Vectora LT 45 Light"/>
              <a:cs typeface="Vectora LT 45 Light"/>
            </a:endParaRPr>
          </a:p>
        </p:txBody>
      </p:sp>
      <p:pic>
        <p:nvPicPr>
          <p:cNvPr id="5" name="Bild 2" descr="ID-1001038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80787"/>
            <a:ext cx="2670250" cy="17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683568" y="620688"/>
            <a:ext cx="54523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Background – WHY  </a:t>
            </a:r>
            <a:endParaRPr lang="de-DE" sz="2800" b="1" dirty="0">
              <a:solidFill>
                <a:srgbClr val="227EB7"/>
              </a:solidFill>
              <a:latin typeface="Vectora LT 45 Light"/>
              <a:cs typeface="Vectora LT 45 Light"/>
            </a:endParaRPr>
          </a:p>
        </p:txBody>
      </p:sp>
      <p:sp>
        <p:nvSpPr>
          <p:cNvPr id="4" name="Rechteck 2"/>
          <p:cNvSpPr/>
          <p:nvPr/>
        </p:nvSpPr>
        <p:spPr>
          <a:xfrm>
            <a:off x="559800" y="1196752"/>
            <a:ext cx="7396575" cy="7325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1" fontAlgn="ctr"/>
            <a:endParaRPr lang="sv-SE" sz="2000" dirty="0" smtClean="0">
              <a:solidFill>
                <a:srgbClr val="1F497D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1F497D"/>
                </a:solidFill>
              </a:rPr>
              <a:t>Digital  </a:t>
            </a:r>
            <a:r>
              <a:rPr lang="sv-SE" sz="2000" dirty="0">
                <a:solidFill>
                  <a:srgbClr val="1F497D"/>
                </a:solidFill>
              </a:rPr>
              <a:t>reform </a:t>
            </a:r>
            <a:r>
              <a:rPr lang="sv-SE" sz="2000" dirty="0" smtClean="0">
                <a:solidFill>
                  <a:srgbClr val="1F497D"/>
                </a:solidFill>
              </a:rPr>
              <a:t>in </a:t>
            </a:r>
            <a:r>
              <a:rPr lang="sv-SE" sz="2000" dirty="0" err="1" smtClean="0">
                <a:solidFill>
                  <a:srgbClr val="1F497D"/>
                </a:solidFill>
              </a:rPr>
              <a:t>Education</a:t>
            </a:r>
            <a:r>
              <a:rPr lang="sv-SE" sz="2000" dirty="0" smtClean="0">
                <a:solidFill>
                  <a:srgbClr val="1F497D"/>
                </a:solidFill>
              </a:rPr>
              <a:t> </a:t>
            </a:r>
            <a:endParaRPr lang="sv-SE" sz="2000" dirty="0">
              <a:solidFill>
                <a:srgbClr val="1F497D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1F497D"/>
                </a:solidFill>
              </a:rPr>
              <a:t>2010 </a:t>
            </a:r>
            <a:r>
              <a:rPr lang="sv-SE" sz="2000" dirty="0" smtClean="0">
                <a:solidFill>
                  <a:srgbClr val="1F497D"/>
                </a:solidFill>
              </a:rPr>
              <a:t>– </a:t>
            </a:r>
            <a:r>
              <a:rPr lang="sv-SE" sz="2000" dirty="0" smtClean="0">
                <a:solidFill>
                  <a:srgbClr val="1F497D"/>
                </a:solidFill>
              </a:rPr>
              <a:t>2012 </a:t>
            </a:r>
            <a:r>
              <a:rPr lang="sv-SE" sz="2000" dirty="0" smtClean="0">
                <a:solidFill>
                  <a:srgbClr val="1F497D"/>
                </a:solidFill>
              </a:rPr>
              <a:t>SMILE </a:t>
            </a:r>
            <a:r>
              <a:rPr lang="sv-SE" sz="2000" dirty="0" err="1" smtClean="0">
                <a:solidFill>
                  <a:srgbClr val="1F497D"/>
                </a:solidFill>
              </a:rPr>
              <a:t>Interreg</a:t>
            </a:r>
            <a:r>
              <a:rPr lang="sv-SE" sz="2000" dirty="0" smtClean="0">
                <a:solidFill>
                  <a:srgbClr val="1F497D"/>
                </a:solidFill>
              </a:rPr>
              <a:t> </a:t>
            </a:r>
            <a:r>
              <a:rPr lang="sv-SE" sz="2000" dirty="0" err="1" smtClean="0">
                <a:solidFill>
                  <a:srgbClr val="1F497D"/>
                </a:solidFill>
              </a:rPr>
              <a:t>project</a:t>
            </a:r>
            <a:r>
              <a:rPr lang="sv-SE" sz="2000" dirty="0" smtClean="0">
                <a:solidFill>
                  <a:srgbClr val="1F497D"/>
                </a:solidFill>
              </a:rPr>
              <a:t> ICT / STEM infrastructure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1F497D"/>
                </a:solidFill>
              </a:rPr>
              <a:t>Keys for succés: </a:t>
            </a:r>
            <a:r>
              <a:rPr lang="sv-SE" sz="2000" dirty="0" smtClean="0">
                <a:solidFill>
                  <a:srgbClr val="1F497D"/>
                </a:solidFill>
              </a:rPr>
              <a:t>infrastructure</a:t>
            </a:r>
            <a:r>
              <a:rPr lang="sv-SE" sz="2000" dirty="0" smtClean="0">
                <a:solidFill>
                  <a:srgbClr val="1F497D"/>
                </a:solidFill>
              </a:rPr>
              <a:t>, devices, </a:t>
            </a:r>
            <a:r>
              <a:rPr lang="sv-SE" sz="2000" dirty="0" smtClean="0">
                <a:solidFill>
                  <a:srgbClr val="1F497D"/>
                </a:solidFill>
              </a:rPr>
              <a:t>internet Connection </a:t>
            </a:r>
            <a:r>
              <a:rPr lang="sv-SE" sz="2000" dirty="0" smtClean="0">
                <a:solidFill>
                  <a:srgbClr val="1F497D"/>
                </a:solidFill>
              </a:rPr>
              <a:t>, training teachers &amp; </a:t>
            </a:r>
            <a:r>
              <a:rPr lang="sv-SE" sz="2000" dirty="0" smtClean="0">
                <a:solidFill>
                  <a:srgbClr val="1F497D"/>
                </a:solidFill>
              </a:rPr>
              <a:t>students, ICT solutions ( software, apps)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rgbClr val="1F497D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rgbClr val="1F497D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endParaRPr lang="sv-SE" sz="2000" b="1" dirty="0" smtClean="0">
              <a:solidFill>
                <a:srgbClr val="1F497D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endParaRPr lang="sv-SE" sz="2000" b="1" dirty="0">
              <a:solidFill>
                <a:srgbClr val="1F497D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endParaRPr lang="sv-SE" sz="2000" b="1" dirty="0" smtClean="0">
              <a:solidFill>
                <a:srgbClr val="1F497D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endParaRPr lang="sv-SE" sz="2000" b="1" dirty="0" smtClean="0">
              <a:solidFill>
                <a:srgbClr val="1F497D"/>
              </a:solidFill>
            </a:endParaRPr>
          </a:p>
          <a:p>
            <a:pPr lvl="1" fontAlgn="ctr"/>
            <a:endParaRPr lang="sv-SE" sz="2000" b="1" dirty="0">
              <a:solidFill>
                <a:srgbClr val="1F497D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endParaRPr lang="sv-SE" sz="2000" b="1" dirty="0" smtClean="0">
              <a:solidFill>
                <a:srgbClr val="1F497D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rgbClr val="1F497D"/>
                </a:solidFill>
              </a:rPr>
              <a:t>DEVELOPMENT </a:t>
            </a:r>
            <a:r>
              <a:rPr lang="sv-SE" sz="2000" b="1" dirty="0" smtClean="0">
                <a:solidFill>
                  <a:srgbClr val="1F497D"/>
                </a:solidFill>
              </a:rPr>
              <a:t>OF </a:t>
            </a:r>
            <a:r>
              <a:rPr lang="sv-SE" sz="2000" b="1" dirty="0" smtClean="0">
                <a:solidFill>
                  <a:srgbClr val="1F497D"/>
                </a:solidFill>
              </a:rPr>
              <a:t>INNOVATIVE ICT BASED UPON REAL NEEDS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1F497D"/>
                </a:solidFill>
              </a:rPr>
              <a:t>2013 </a:t>
            </a:r>
            <a:r>
              <a:rPr lang="sv-SE" sz="2000" dirty="0" err="1" smtClean="0">
                <a:solidFill>
                  <a:srgbClr val="1F497D"/>
                </a:solidFill>
              </a:rPr>
              <a:t>Prestudy</a:t>
            </a:r>
            <a:r>
              <a:rPr lang="sv-SE" sz="2000" dirty="0" smtClean="0">
                <a:solidFill>
                  <a:srgbClr val="1F497D"/>
                </a:solidFill>
              </a:rPr>
              <a:t> </a:t>
            </a:r>
            <a:r>
              <a:rPr lang="sv-SE" sz="2000" dirty="0">
                <a:solidFill>
                  <a:srgbClr val="1F497D"/>
                </a:solidFill>
              </a:rPr>
              <a:t>-</a:t>
            </a:r>
            <a:r>
              <a:rPr lang="sv-SE" sz="2000" dirty="0" err="1" smtClean="0">
                <a:solidFill>
                  <a:srgbClr val="1F497D"/>
                </a:solidFill>
              </a:rPr>
              <a:t>identify</a:t>
            </a:r>
            <a:r>
              <a:rPr lang="sv-SE" sz="2000" dirty="0" smtClean="0">
                <a:solidFill>
                  <a:srgbClr val="1F497D"/>
                </a:solidFill>
              </a:rPr>
              <a:t> mid / longterm </a:t>
            </a:r>
            <a:r>
              <a:rPr lang="sv-SE" sz="2000" dirty="0" err="1" smtClean="0">
                <a:solidFill>
                  <a:srgbClr val="1F497D"/>
                </a:solidFill>
              </a:rPr>
              <a:t>E</a:t>
            </a:r>
            <a:r>
              <a:rPr lang="sv-SE" sz="2000" dirty="0" err="1" smtClean="0">
                <a:solidFill>
                  <a:srgbClr val="1F497D"/>
                </a:solidFill>
              </a:rPr>
              <a:t>ducation</a:t>
            </a:r>
            <a:r>
              <a:rPr lang="sv-SE" sz="2000" dirty="0" smtClean="0">
                <a:solidFill>
                  <a:srgbClr val="1F497D"/>
                </a:solidFill>
              </a:rPr>
              <a:t> Challenge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1F497D"/>
                </a:solidFill>
              </a:rPr>
              <a:t>PCP </a:t>
            </a:r>
            <a:r>
              <a:rPr lang="sv-SE" sz="2000" dirty="0" smtClean="0">
                <a:solidFill>
                  <a:srgbClr val="1F497D"/>
                </a:solidFill>
              </a:rPr>
              <a:t>as a </a:t>
            </a:r>
            <a:r>
              <a:rPr lang="sv-SE" sz="2000" dirty="0" err="1" smtClean="0">
                <a:solidFill>
                  <a:srgbClr val="1F497D"/>
                </a:solidFill>
              </a:rPr>
              <a:t>tool</a:t>
            </a:r>
            <a:r>
              <a:rPr lang="sv-SE" sz="2000" dirty="0" smtClean="0">
                <a:solidFill>
                  <a:srgbClr val="1F497D"/>
                </a:solidFill>
              </a:rPr>
              <a:t>  </a:t>
            </a:r>
            <a:r>
              <a:rPr lang="sv-SE" sz="2000" dirty="0" smtClean="0">
                <a:solidFill>
                  <a:schemeClr val="tx2"/>
                </a:solidFill>
              </a:rPr>
              <a:t>ICT </a:t>
            </a:r>
            <a:r>
              <a:rPr lang="sv-SE" sz="2000" dirty="0">
                <a:solidFill>
                  <a:schemeClr val="tx2"/>
                </a:solidFill>
              </a:rPr>
              <a:t>2013 8.2.a  </a:t>
            </a:r>
            <a:r>
              <a:rPr lang="sv-SE" sz="2000" dirty="0" smtClean="0">
                <a:solidFill>
                  <a:schemeClr val="tx2"/>
                </a:solidFill>
              </a:rPr>
              <a:t>submission </a:t>
            </a:r>
            <a:r>
              <a:rPr lang="sv-SE" sz="2000" dirty="0">
                <a:solidFill>
                  <a:schemeClr val="tx2"/>
                </a:solidFill>
              </a:rPr>
              <a:t>16 / 4 2013 </a:t>
            </a:r>
          </a:p>
          <a:p>
            <a:pPr lvl="1" fontAlgn="ctr"/>
            <a:r>
              <a:rPr lang="sv-SE" sz="2000" b="1" dirty="0">
                <a:solidFill>
                  <a:schemeClr val="tx2"/>
                </a:solidFill>
              </a:rPr>
              <a:t> </a:t>
            </a:r>
            <a:endParaRPr lang="sv-SE" sz="2000" b="1" dirty="0" smtClean="0">
              <a:solidFill>
                <a:schemeClr val="tx2"/>
              </a:solidFill>
            </a:endParaRPr>
          </a:p>
          <a:p>
            <a:pPr lvl="1" fontAlgn="ctr"/>
            <a:r>
              <a:rPr lang="sv-SE" sz="2000" b="1" dirty="0">
                <a:solidFill>
                  <a:schemeClr val="tx2"/>
                </a:solidFill>
              </a:rPr>
              <a:t> </a:t>
            </a:r>
            <a:r>
              <a:rPr lang="sv-SE" sz="2000" b="1" dirty="0" smtClean="0">
                <a:solidFill>
                  <a:schemeClr val="tx2"/>
                </a:solidFill>
              </a:rPr>
              <a:t>                         </a:t>
            </a:r>
            <a:endParaRPr lang="sv-SE" sz="2000" dirty="0" smtClean="0">
              <a:solidFill>
                <a:srgbClr val="1F497D"/>
              </a:solidFill>
            </a:endParaRPr>
          </a:p>
          <a:p>
            <a:pPr lvl="1" fontAlgn="ctr"/>
            <a:endParaRPr lang="sv-SE" sz="2000" dirty="0" smtClean="0">
              <a:solidFill>
                <a:srgbClr val="1F497D"/>
              </a:solidFill>
            </a:endParaRPr>
          </a:p>
          <a:p>
            <a:pPr lvl="1" fontAlgn="ctr"/>
            <a:endParaRPr lang="sv-SE" sz="2000" b="1" dirty="0">
              <a:solidFill>
                <a:srgbClr val="1F497D"/>
              </a:solidFill>
            </a:endParaRPr>
          </a:p>
          <a:p>
            <a:pPr lvl="1" fontAlgn="ctr"/>
            <a:endParaRPr lang="sv-SE" sz="2000" b="1" dirty="0" smtClean="0">
              <a:solidFill>
                <a:srgbClr val="1F497D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rgbClr val="1F497D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rgbClr val="1F497D"/>
              </a:solidFill>
            </a:endParaRPr>
          </a:p>
          <a:p>
            <a:pPr lvl="1" fontAlgn="ctr"/>
            <a:r>
              <a:rPr lang="sv-SE" sz="2000" dirty="0" smtClean="0">
                <a:solidFill>
                  <a:srgbClr val="1F497D"/>
                </a:solidFill>
              </a:rPr>
              <a:t> </a:t>
            </a:r>
            <a:endParaRPr lang="sv-SE" sz="2000" dirty="0">
              <a:solidFill>
                <a:srgbClr val="1F497D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56778"/>
            <a:ext cx="4346848" cy="170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56790" y="808137"/>
            <a:ext cx="39604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IMAILE in a </a:t>
            </a:r>
            <a:r>
              <a:rPr lang="de-DE" sz="2800" b="1" dirty="0" err="1" smtClean="0">
                <a:solidFill>
                  <a:srgbClr val="227EB7"/>
                </a:solidFill>
                <a:latin typeface="Vectora LT 45 Light"/>
                <a:cs typeface="Vectora LT 45 Light"/>
              </a:rPr>
              <a:t>nutshell</a:t>
            </a:r>
            <a:r>
              <a:rPr lang="de-DE" sz="28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 </a:t>
            </a:r>
            <a:endParaRPr lang="de-DE" sz="2800" b="1" dirty="0">
              <a:solidFill>
                <a:srgbClr val="227EB7"/>
              </a:solidFill>
              <a:latin typeface="Vectora LT 45 Light"/>
              <a:cs typeface="Vectora LT 45 Ligh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27584" y="1628800"/>
            <a:ext cx="457200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ctr"/>
            <a:endParaRPr lang="de-DE" sz="1600" dirty="0">
              <a:latin typeface="Vectora LT 45 Light"/>
              <a:cs typeface="Vectora LT 45 Light"/>
            </a:endParaRPr>
          </a:p>
          <a:p>
            <a:pPr fontAlgn="ctr"/>
            <a:endParaRPr lang="de-DE" sz="1600" dirty="0">
              <a:effectLst/>
              <a:latin typeface="Vectora LT 45 Light"/>
              <a:cs typeface="Vectora LT 45 Light"/>
            </a:endParaRPr>
          </a:p>
        </p:txBody>
      </p:sp>
      <p:pic>
        <p:nvPicPr>
          <p:cNvPr id="11" name="Bild 2" descr="ID-1001038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03" y="4786124"/>
            <a:ext cx="2165654" cy="144016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99060" y="1933447"/>
            <a:ext cx="73103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v-SE" sz="2000" dirty="0" err="1">
                <a:solidFill>
                  <a:schemeClr val="tx2"/>
                </a:solidFill>
              </a:rPr>
              <a:t>February</a:t>
            </a:r>
            <a:r>
              <a:rPr lang="sv-SE" sz="2000" dirty="0">
                <a:solidFill>
                  <a:schemeClr val="tx2"/>
                </a:solidFill>
              </a:rPr>
              <a:t> 2014 – </a:t>
            </a:r>
            <a:r>
              <a:rPr lang="sv-SE" sz="2000" dirty="0" err="1">
                <a:solidFill>
                  <a:schemeClr val="tx2"/>
                </a:solidFill>
              </a:rPr>
              <a:t>January</a:t>
            </a:r>
            <a:r>
              <a:rPr lang="sv-SE" sz="2000" dirty="0">
                <a:solidFill>
                  <a:schemeClr val="tx2"/>
                </a:solidFill>
              </a:rPr>
              <a:t> 2018 </a:t>
            </a:r>
            <a:endParaRPr lang="sv-SE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sv-SE" sz="2000" dirty="0" smtClean="0">
                <a:solidFill>
                  <a:schemeClr val="tx2"/>
                </a:solidFill>
              </a:rPr>
              <a:t>10 partners in 7 </a:t>
            </a:r>
            <a:r>
              <a:rPr lang="sv-SE" sz="2000" dirty="0" err="1" smtClean="0">
                <a:solidFill>
                  <a:schemeClr val="tx2"/>
                </a:solidFill>
              </a:rPr>
              <a:t>countries</a:t>
            </a:r>
            <a:endParaRPr lang="sv-SE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sv-SE" sz="2000" dirty="0" smtClean="0">
                <a:solidFill>
                  <a:schemeClr val="tx2"/>
                </a:solidFill>
              </a:rPr>
              <a:t>4 partners </a:t>
            </a:r>
            <a:r>
              <a:rPr lang="sv-SE" sz="2000" dirty="0" err="1" smtClean="0">
                <a:solidFill>
                  <a:schemeClr val="tx2"/>
                </a:solidFill>
              </a:rPr>
              <a:t>Buyers</a:t>
            </a:r>
            <a:r>
              <a:rPr lang="sv-SE" sz="2000" dirty="0" smtClean="0">
                <a:solidFill>
                  <a:schemeClr val="tx2"/>
                </a:solidFill>
              </a:rPr>
              <a:t> Group ( Se, Fi, De, Es)</a:t>
            </a:r>
          </a:p>
          <a:p>
            <a:pPr marL="285750" indent="-285750">
              <a:buFont typeface="Arial"/>
              <a:buChar char="•"/>
            </a:pPr>
            <a:r>
              <a:rPr lang="sv-SE" sz="2000" dirty="0" smtClean="0">
                <a:solidFill>
                  <a:schemeClr val="tx2"/>
                </a:solidFill>
              </a:rPr>
              <a:t>Support organisations PCP, ICT and Dissemination</a:t>
            </a:r>
          </a:p>
          <a:p>
            <a:pPr marL="285750" indent="-285750">
              <a:buFont typeface="Arial"/>
              <a:buChar char="•"/>
            </a:pPr>
            <a:r>
              <a:rPr lang="sv-SE" sz="2000" dirty="0" err="1" smtClean="0">
                <a:solidFill>
                  <a:schemeClr val="tx2"/>
                </a:solidFill>
              </a:rPr>
              <a:t>First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b="1" dirty="0" smtClean="0">
                <a:solidFill>
                  <a:schemeClr val="tx2"/>
                </a:solidFill>
              </a:rPr>
              <a:t>PCP (Pre-commercial Procurement) </a:t>
            </a:r>
            <a:r>
              <a:rPr lang="sv-SE" sz="2000" dirty="0" err="1" smtClean="0">
                <a:solidFill>
                  <a:schemeClr val="tx2"/>
                </a:solidFill>
              </a:rPr>
              <a:t>of</a:t>
            </a:r>
            <a:r>
              <a:rPr lang="sv-SE" sz="2000" dirty="0" smtClean="0">
                <a:solidFill>
                  <a:schemeClr val="tx2"/>
                </a:solidFill>
              </a:rPr>
              <a:t> Education at EU </a:t>
            </a:r>
            <a:r>
              <a:rPr lang="sv-SE" sz="2000" dirty="0" err="1" smtClean="0">
                <a:solidFill>
                  <a:schemeClr val="tx2"/>
                </a:solidFill>
              </a:rPr>
              <a:t>level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sv-SE" sz="2000" dirty="0" smtClean="0">
                <a:solidFill>
                  <a:schemeClr val="tx2"/>
                </a:solidFill>
              </a:rPr>
              <a:t>Total budget 5.5 million euro</a:t>
            </a:r>
          </a:p>
          <a:p>
            <a:pPr marL="285750" indent="-285750">
              <a:buFont typeface="Arial"/>
              <a:buChar char="•"/>
            </a:pPr>
            <a:r>
              <a:rPr lang="sv-SE" sz="2000" dirty="0" err="1" smtClean="0">
                <a:solidFill>
                  <a:schemeClr val="tx2"/>
                </a:solidFill>
              </a:rPr>
              <a:t>Funded</a:t>
            </a:r>
            <a:r>
              <a:rPr lang="sv-SE" sz="2000" dirty="0" smtClean="0">
                <a:solidFill>
                  <a:schemeClr val="tx2"/>
                </a:solidFill>
              </a:rPr>
              <a:t> by </a:t>
            </a:r>
            <a:r>
              <a:rPr lang="sv-SE" sz="2000" dirty="0" smtClean="0">
                <a:solidFill>
                  <a:schemeClr val="tx2"/>
                </a:solidFill>
              </a:rPr>
              <a:t>EC ( 75%) and </a:t>
            </a:r>
            <a:r>
              <a:rPr lang="sv-SE" sz="2000" dirty="0" err="1" smtClean="0">
                <a:solidFill>
                  <a:schemeClr val="tx2"/>
                </a:solidFill>
              </a:rPr>
              <a:t>procurers</a:t>
            </a:r>
            <a:r>
              <a:rPr lang="sv-SE" sz="2000" dirty="0" smtClean="0">
                <a:solidFill>
                  <a:schemeClr val="tx2"/>
                </a:solidFill>
              </a:rPr>
              <a:t> ( 25%) </a:t>
            </a:r>
          </a:p>
          <a:p>
            <a:pPr marL="285750" indent="-285750">
              <a:buFont typeface="Arial"/>
              <a:buChar char="•"/>
            </a:pPr>
            <a:r>
              <a:rPr lang="sv-SE" sz="2000" dirty="0" smtClean="0">
                <a:solidFill>
                  <a:schemeClr val="tx2"/>
                </a:solidFill>
              </a:rPr>
              <a:t>Challenge </a:t>
            </a:r>
            <a:r>
              <a:rPr lang="sv-SE" sz="2000" dirty="0" smtClean="0">
                <a:solidFill>
                  <a:schemeClr val="tx2"/>
                </a:solidFill>
              </a:rPr>
              <a:t>- </a:t>
            </a:r>
            <a:r>
              <a:rPr lang="sv-SE" sz="2000" dirty="0" err="1" smtClean="0">
                <a:solidFill>
                  <a:schemeClr val="tx2"/>
                </a:solidFill>
              </a:rPr>
              <a:t>increased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demand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of</a:t>
            </a:r>
            <a:r>
              <a:rPr lang="sv-SE" sz="2000" dirty="0" smtClean="0">
                <a:solidFill>
                  <a:schemeClr val="tx2"/>
                </a:solidFill>
              </a:rPr>
              <a:t> personalised </a:t>
            </a:r>
            <a:r>
              <a:rPr lang="sv-SE" sz="2000" dirty="0" err="1" smtClean="0">
                <a:solidFill>
                  <a:schemeClr val="tx2"/>
                </a:solidFill>
              </a:rPr>
              <a:t>learning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sv-SE" sz="2000" dirty="0">
              <a:solidFill>
                <a:schemeClr val="tx2"/>
              </a:solidFill>
            </a:endParaRPr>
          </a:p>
          <a:p>
            <a:endParaRPr lang="sv-SE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56790" y="808137"/>
            <a:ext cx="39604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IMAILE </a:t>
            </a:r>
            <a:r>
              <a:rPr lang="de-DE" sz="2800" b="1" dirty="0" err="1" smtClean="0">
                <a:solidFill>
                  <a:srgbClr val="227EB7"/>
                </a:solidFill>
                <a:latin typeface="Vectora LT 45 Light"/>
                <a:cs typeface="Vectora LT 45 Light"/>
              </a:rPr>
              <a:t>Consortium</a:t>
            </a:r>
            <a:r>
              <a:rPr lang="de-DE" sz="28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 </a:t>
            </a:r>
            <a:endParaRPr lang="de-DE" sz="2800" b="1" dirty="0">
              <a:solidFill>
                <a:srgbClr val="227EB7"/>
              </a:solidFill>
              <a:latin typeface="Vectora LT 45 Light"/>
              <a:cs typeface="Vectora LT 45 Ligh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27584" y="1628800"/>
            <a:ext cx="457200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ctr"/>
            <a:endParaRPr lang="de-DE" sz="1600" dirty="0">
              <a:latin typeface="Vectora LT 45 Light"/>
              <a:cs typeface="Vectora LT 45 Light"/>
            </a:endParaRPr>
          </a:p>
          <a:p>
            <a:pPr fontAlgn="ctr"/>
            <a:endParaRPr lang="de-DE" sz="1600" dirty="0">
              <a:effectLst/>
              <a:latin typeface="Vectora LT 45 Light"/>
              <a:cs typeface="Vectora LT 45 Light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56790" y="1933447"/>
            <a:ext cx="17109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err="1" smtClean="0">
                <a:solidFill>
                  <a:schemeClr val="tx2"/>
                </a:solidFill>
              </a:rPr>
              <a:t>Procurers</a:t>
            </a:r>
            <a:r>
              <a:rPr lang="sv-SE" sz="2000" b="1" dirty="0" smtClean="0">
                <a:solidFill>
                  <a:schemeClr val="tx2"/>
                </a:solidFill>
              </a:rPr>
              <a:t> </a:t>
            </a:r>
          </a:p>
          <a:p>
            <a:endParaRPr lang="sv-SE" sz="2000" b="1" dirty="0">
              <a:solidFill>
                <a:schemeClr val="tx2"/>
              </a:solidFill>
            </a:endParaRPr>
          </a:p>
          <a:p>
            <a:endParaRPr lang="sv-SE" sz="2000" b="1" dirty="0" smtClean="0">
              <a:solidFill>
                <a:schemeClr val="tx2"/>
              </a:solidFill>
            </a:endParaRPr>
          </a:p>
          <a:p>
            <a:r>
              <a:rPr lang="sv-SE" sz="2000" b="1" dirty="0" smtClean="0">
                <a:solidFill>
                  <a:schemeClr val="tx2"/>
                </a:solidFill>
              </a:rPr>
              <a:t>PCP experts</a:t>
            </a:r>
          </a:p>
          <a:p>
            <a:endParaRPr lang="sv-SE" sz="2000" b="1" dirty="0">
              <a:solidFill>
                <a:schemeClr val="tx2"/>
              </a:solidFill>
            </a:endParaRPr>
          </a:p>
          <a:p>
            <a:endParaRPr lang="sv-SE" sz="2000" b="1" dirty="0" smtClean="0">
              <a:solidFill>
                <a:schemeClr val="tx2"/>
              </a:solidFill>
            </a:endParaRPr>
          </a:p>
          <a:p>
            <a:endParaRPr lang="sv-SE" sz="2000" b="1" dirty="0" smtClean="0">
              <a:solidFill>
                <a:schemeClr val="tx2"/>
              </a:solidFill>
            </a:endParaRPr>
          </a:p>
          <a:p>
            <a:r>
              <a:rPr lang="sv-SE" sz="2000" b="1" dirty="0" smtClean="0">
                <a:solidFill>
                  <a:schemeClr val="tx2"/>
                </a:solidFill>
              </a:rPr>
              <a:t>ICT experts</a:t>
            </a:r>
          </a:p>
          <a:p>
            <a:endParaRPr lang="sv-SE" sz="2000" b="1" dirty="0">
              <a:solidFill>
                <a:schemeClr val="tx2"/>
              </a:solidFill>
            </a:endParaRPr>
          </a:p>
          <a:p>
            <a:endParaRPr lang="sv-SE" sz="2000" b="1" dirty="0" smtClean="0">
              <a:solidFill>
                <a:schemeClr val="tx2"/>
              </a:solidFill>
            </a:endParaRPr>
          </a:p>
          <a:p>
            <a:r>
              <a:rPr lang="sv-SE" sz="2000" b="1" dirty="0" smtClean="0">
                <a:solidFill>
                  <a:schemeClr val="tx2"/>
                </a:solidFill>
              </a:rPr>
              <a:t>Dissemination experts </a:t>
            </a:r>
            <a:endParaRPr lang="sv-SE" sz="2000" b="1" dirty="0">
              <a:solidFill>
                <a:schemeClr val="tx2"/>
              </a:solidFill>
            </a:endParaRPr>
          </a:p>
          <a:p>
            <a:endParaRPr lang="sv-SE" sz="2000" b="1" dirty="0" smtClean="0">
              <a:solidFill>
                <a:schemeClr val="tx2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78" y="1628800"/>
            <a:ext cx="1855812" cy="80293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51" y="1539126"/>
            <a:ext cx="1448733" cy="89260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84" y="1875021"/>
            <a:ext cx="1188640" cy="46397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33447"/>
            <a:ext cx="2088232" cy="54563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09" y="2648111"/>
            <a:ext cx="1965310" cy="864601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93" y="2780928"/>
            <a:ext cx="1656184" cy="77266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36" y="3789040"/>
            <a:ext cx="1453663" cy="825305"/>
          </a:xfrm>
          <a:prstGeom prst="rect">
            <a:avLst/>
          </a:prstGeom>
        </p:spPr>
      </p:pic>
      <p:pic>
        <p:nvPicPr>
          <p:cNvPr id="14" name="Picture 2" descr="C:\Users\Administratör\Desktop\INF_SIGN_web_color1-310x4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18" y="4160999"/>
            <a:ext cx="3163171" cy="4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31" y="4941168"/>
            <a:ext cx="1557466" cy="1182526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99" y="4966786"/>
            <a:ext cx="755769" cy="107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689736" y="692696"/>
            <a:ext cx="54523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IMAILE CHALLENGE</a:t>
            </a:r>
            <a:endParaRPr lang="de-DE" sz="2400" b="1" dirty="0">
              <a:solidFill>
                <a:srgbClr val="227EB7"/>
              </a:solidFill>
              <a:latin typeface="Vectora LT 45 Light"/>
              <a:cs typeface="Vectora LT 45 Light"/>
            </a:endParaRPr>
          </a:p>
        </p:txBody>
      </p:sp>
      <p:sp>
        <p:nvSpPr>
          <p:cNvPr id="4" name="Rechteck 2"/>
          <p:cNvSpPr/>
          <p:nvPr/>
        </p:nvSpPr>
        <p:spPr>
          <a:xfrm>
            <a:off x="559800" y="1412776"/>
            <a:ext cx="7468583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1" fontAlgn="ctr"/>
            <a:r>
              <a:rPr lang="sv-SE" sz="2000" b="1" dirty="0" smtClean="0">
                <a:solidFill>
                  <a:srgbClr val="1F497D"/>
                </a:solidFill>
              </a:rPr>
              <a:t>            INCREASED DEMAND OF PERSONALIZED LEARNING</a:t>
            </a:r>
          </a:p>
          <a:p>
            <a:pPr lvl="1" fontAlgn="ctr"/>
            <a:endParaRPr lang="sv-SE" sz="1400" i="1" dirty="0" smtClean="0">
              <a:solidFill>
                <a:srgbClr val="1F497D"/>
              </a:solidFill>
            </a:endParaRPr>
          </a:p>
          <a:p>
            <a:pPr lvl="1" fontAlgn="ctr"/>
            <a:r>
              <a:rPr lang="sv-SE" sz="1400" b="1" i="1" dirty="0" err="1" smtClean="0">
                <a:solidFill>
                  <a:srgbClr val="1F497D"/>
                </a:solidFill>
              </a:rPr>
              <a:t>How</a:t>
            </a:r>
            <a:r>
              <a:rPr lang="sv-SE" sz="1400" b="1" i="1" dirty="0" smtClean="0">
                <a:solidFill>
                  <a:srgbClr val="1F497D"/>
                </a:solidFill>
              </a:rPr>
              <a:t> </a:t>
            </a:r>
            <a:r>
              <a:rPr lang="sv-SE" sz="1400" b="1" i="1" dirty="0" err="1" smtClean="0">
                <a:solidFill>
                  <a:srgbClr val="1F497D"/>
                </a:solidFill>
              </a:rPr>
              <a:t>can</a:t>
            </a:r>
            <a:r>
              <a:rPr lang="sv-SE" sz="1400" b="1" i="1" dirty="0" smtClean="0">
                <a:solidFill>
                  <a:srgbClr val="1F497D"/>
                </a:solidFill>
              </a:rPr>
              <a:t> </a:t>
            </a:r>
            <a:r>
              <a:rPr lang="sv-SE" sz="1400" b="1" i="1" dirty="0" smtClean="0">
                <a:solidFill>
                  <a:srgbClr val="1F497D"/>
                </a:solidFill>
              </a:rPr>
              <a:t>innovative </a:t>
            </a:r>
            <a:r>
              <a:rPr lang="sv-SE" sz="1400" b="1" i="1" dirty="0" err="1" smtClean="0">
                <a:solidFill>
                  <a:srgbClr val="1F497D"/>
                </a:solidFill>
              </a:rPr>
              <a:t>technology</a:t>
            </a:r>
            <a:r>
              <a:rPr lang="sv-SE" sz="1400" b="1" i="1" dirty="0" smtClean="0">
                <a:solidFill>
                  <a:srgbClr val="1F497D"/>
                </a:solidFill>
              </a:rPr>
              <a:t> support ONE </a:t>
            </a:r>
            <a:r>
              <a:rPr lang="sv-SE" sz="1400" b="1" i="1" dirty="0" smtClean="0">
                <a:solidFill>
                  <a:srgbClr val="1F497D"/>
                </a:solidFill>
              </a:rPr>
              <a:t> </a:t>
            </a:r>
            <a:r>
              <a:rPr lang="sv-SE" sz="1400" b="1" i="1" dirty="0" err="1" smtClean="0">
                <a:solidFill>
                  <a:srgbClr val="1F497D"/>
                </a:solidFill>
              </a:rPr>
              <a:t>teacher</a:t>
            </a:r>
            <a:r>
              <a:rPr lang="sv-SE" sz="1400" b="1" i="1" dirty="0" smtClean="0">
                <a:solidFill>
                  <a:srgbClr val="1F497D"/>
                </a:solidFill>
              </a:rPr>
              <a:t> </a:t>
            </a:r>
            <a:r>
              <a:rPr lang="sv-SE" sz="1400" b="1" i="1" dirty="0" err="1" smtClean="0">
                <a:solidFill>
                  <a:srgbClr val="1F497D"/>
                </a:solidFill>
              </a:rPr>
              <a:t>to</a:t>
            </a:r>
            <a:r>
              <a:rPr lang="sv-SE" sz="1400" b="1" i="1" dirty="0" smtClean="0">
                <a:solidFill>
                  <a:srgbClr val="1F497D"/>
                </a:solidFill>
              </a:rPr>
              <a:t> </a:t>
            </a:r>
            <a:r>
              <a:rPr lang="sv-SE" sz="1400" b="1" i="1" dirty="0" smtClean="0">
                <a:solidFill>
                  <a:srgbClr val="1F497D"/>
                </a:solidFill>
              </a:rPr>
              <a:t> adress </a:t>
            </a:r>
            <a:r>
              <a:rPr lang="sv-SE" sz="1400" b="1" i="1" dirty="0" err="1" smtClean="0">
                <a:solidFill>
                  <a:srgbClr val="1F497D"/>
                </a:solidFill>
              </a:rPr>
              <a:t>each</a:t>
            </a:r>
            <a:r>
              <a:rPr lang="sv-SE" sz="1400" b="1" i="1" dirty="0" smtClean="0">
                <a:solidFill>
                  <a:srgbClr val="1F497D"/>
                </a:solidFill>
              </a:rPr>
              <a:t> student ( </a:t>
            </a:r>
            <a:r>
              <a:rPr lang="sv-SE" sz="1400" b="1" i="1" dirty="0" err="1" smtClean="0">
                <a:solidFill>
                  <a:srgbClr val="1F497D"/>
                </a:solidFill>
              </a:rPr>
              <a:t>average</a:t>
            </a:r>
            <a:r>
              <a:rPr lang="sv-SE" sz="1400" b="1" i="1" dirty="0" smtClean="0">
                <a:solidFill>
                  <a:srgbClr val="1F497D"/>
                </a:solidFill>
              </a:rPr>
              <a:t> 23 ) on personal </a:t>
            </a:r>
            <a:r>
              <a:rPr lang="sv-SE" sz="1400" b="1" i="1" dirty="0" err="1" smtClean="0">
                <a:solidFill>
                  <a:srgbClr val="1F497D"/>
                </a:solidFill>
              </a:rPr>
              <a:t>level</a:t>
            </a:r>
            <a:r>
              <a:rPr lang="sv-SE" sz="1400" b="1" i="1" dirty="0" smtClean="0">
                <a:solidFill>
                  <a:srgbClr val="1F497D"/>
                </a:solidFill>
              </a:rPr>
              <a:t> </a:t>
            </a:r>
            <a:r>
              <a:rPr lang="sv-SE" sz="1400" b="1" i="1" dirty="0" err="1" smtClean="0">
                <a:solidFill>
                  <a:srgbClr val="1F497D"/>
                </a:solidFill>
              </a:rPr>
              <a:t>according</a:t>
            </a:r>
            <a:r>
              <a:rPr lang="sv-SE" sz="1400" b="1" i="1" dirty="0" smtClean="0">
                <a:solidFill>
                  <a:srgbClr val="1F497D"/>
                </a:solidFill>
              </a:rPr>
              <a:t> </a:t>
            </a:r>
            <a:r>
              <a:rPr lang="sv-SE" sz="1400" b="1" i="1" dirty="0" err="1" smtClean="0">
                <a:solidFill>
                  <a:srgbClr val="1F497D"/>
                </a:solidFill>
              </a:rPr>
              <a:t>to</a:t>
            </a:r>
            <a:r>
              <a:rPr lang="sv-SE" sz="1400" b="1" i="1" dirty="0" smtClean="0">
                <a:solidFill>
                  <a:srgbClr val="1F497D"/>
                </a:solidFill>
              </a:rPr>
              <a:t> </a:t>
            </a:r>
            <a:r>
              <a:rPr lang="sv-SE" sz="1400" b="1" i="1" dirty="0" err="1" smtClean="0">
                <a:solidFill>
                  <a:srgbClr val="1F497D"/>
                </a:solidFill>
              </a:rPr>
              <a:t>their</a:t>
            </a:r>
            <a:r>
              <a:rPr lang="sv-SE" sz="1400" b="1" i="1" dirty="0" smtClean="0">
                <a:solidFill>
                  <a:srgbClr val="1F497D"/>
                </a:solidFill>
              </a:rPr>
              <a:t> </a:t>
            </a:r>
            <a:r>
              <a:rPr lang="sv-SE" sz="1400" b="1" i="1" dirty="0" err="1" smtClean="0">
                <a:solidFill>
                  <a:srgbClr val="1F497D"/>
                </a:solidFill>
              </a:rPr>
              <a:t>needs</a:t>
            </a:r>
            <a:r>
              <a:rPr lang="sv-SE" sz="1400" b="1" i="1" dirty="0" smtClean="0">
                <a:solidFill>
                  <a:srgbClr val="1F497D"/>
                </a:solidFill>
              </a:rPr>
              <a:t> , interests, motivation and </a:t>
            </a:r>
            <a:r>
              <a:rPr lang="sv-SE" sz="1400" b="1" i="1" dirty="0" err="1" smtClean="0">
                <a:solidFill>
                  <a:srgbClr val="1F497D"/>
                </a:solidFill>
              </a:rPr>
              <a:t>skills</a:t>
            </a:r>
            <a:r>
              <a:rPr lang="sv-SE" sz="1400" b="1" i="1" dirty="0" smtClean="0">
                <a:solidFill>
                  <a:srgbClr val="1F497D"/>
                </a:solidFill>
              </a:rPr>
              <a:t> in STEM </a:t>
            </a:r>
            <a:r>
              <a:rPr lang="sv-SE" sz="1400" b="1" i="1" dirty="0" err="1" smtClean="0">
                <a:solidFill>
                  <a:srgbClr val="1F497D"/>
                </a:solidFill>
              </a:rPr>
              <a:t>subjects</a:t>
            </a:r>
            <a:r>
              <a:rPr lang="sv-SE" sz="1400" b="1" i="1" dirty="0" smtClean="0">
                <a:solidFill>
                  <a:srgbClr val="1F497D"/>
                </a:solidFill>
              </a:rPr>
              <a:t>? 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1F497D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12" y="3573016"/>
            <a:ext cx="4048125" cy="2686050"/>
          </a:xfrm>
          <a:prstGeom prst="rect">
            <a:avLst/>
          </a:prstGeom>
        </p:spPr>
      </p:pic>
      <p:cxnSp>
        <p:nvCxnSpPr>
          <p:cNvPr id="6" name="Rak pil 5"/>
          <p:cNvCxnSpPr/>
          <p:nvPr/>
        </p:nvCxnSpPr>
        <p:spPr>
          <a:xfrm flipH="1">
            <a:off x="1531393" y="4936690"/>
            <a:ext cx="8923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 flipH="1" flipV="1">
            <a:off x="2195736" y="3853161"/>
            <a:ext cx="1123558" cy="778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V="1">
            <a:off x="3705270" y="3750948"/>
            <a:ext cx="0" cy="836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>
          <a:xfrm>
            <a:off x="6142095" y="4874171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 flipV="1">
            <a:off x="5205991" y="3866059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/>
          <p:cNvCxnSpPr/>
          <p:nvPr/>
        </p:nvCxnSpPr>
        <p:spPr>
          <a:xfrm flipV="1">
            <a:off x="4797014" y="3748692"/>
            <a:ext cx="0" cy="914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ktangel med rundade hörn 24"/>
          <p:cNvSpPr/>
          <p:nvPr/>
        </p:nvSpPr>
        <p:spPr>
          <a:xfrm>
            <a:off x="525834" y="4587502"/>
            <a:ext cx="914400" cy="698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 smtClean="0">
                <a:solidFill>
                  <a:schemeClr val="tx1"/>
                </a:solidFill>
              </a:rPr>
              <a:t>Has </a:t>
            </a:r>
            <a:r>
              <a:rPr lang="sv-SE" sz="1200" b="1" dirty="0" err="1">
                <a:solidFill>
                  <a:schemeClr val="tx1"/>
                </a:solidFill>
              </a:rPr>
              <a:t>D</a:t>
            </a:r>
            <a:r>
              <a:rPr lang="sv-SE" sz="1200" b="1" dirty="0" err="1" smtClean="0">
                <a:solidFill>
                  <a:schemeClr val="tx1"/>
                </a:solidFill>
              </a:rPr>
              <a:t>yslexia</a:t>
            </a:r>
            <a:r>
              <a:rPr lang="sv-SE" sz="1200" b="1" dirty="0" smtClean="0">
                <a:solidFill>
                  <a:schemeClr val="tx1"/>
                </a:solidFill>
              </a:rPr>
              <a:t> </a:t>
            </a:r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26" name="Rektangel med rundade hörn 25"/>
          <p:cNvSpPr/>
          <p:nvPr/>
        </p:nvSpPr>
        <p:spPr>
          <a:xfrm>
            <a:off x="1187624" y="2951659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 err="1" smtClean="0">
                <a:solidFill>
                  <a:schemeClr val="tx1"/>
                </a:solidFill>
              </a:rPr>
              <a:t>Can</a:t>
            </a:r>
            <a:r>
              <a:rPr lang="sv-SE" sz="1200" b="1" dirty="0" smtClean="0">
                <a:solidFill>
                  <a:schemeClr val="tx1"/>
                </a:solidFill>
              </a:rPr>
              <a:t> </a:t>
            </a:r>
            <a:r>
              <a:rPr lang="sv-SE" sz="1200" b="1" dirty="0" err="1" smtClean="0">
                <a:solidFill>
                  <a:schemeClr val="tx1"/>
                </a:solidFill>
              </a:rPr>
              <a:t>mulitiply</a:t>
            </a:r>
            <a:r>
              <a:rPr lang="sv-SE" sz="1200" b="1" dirty="0" smtClean="0">
                <a:solidFill>
                  <a:schemeClr val="tx1"/>
                </a:solidFill>
              </a:rPr>
              <a:t> like a 8 grader </a:t>
            </a:r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27" name="Rektangel med rundade hörn 26"/>
          <p:cNvSpPr/>
          <p:nvPr/>
        </p:nvSpPr>
        <p:spPr>
          <a:xfrm>
            <a:off x="3245801" y="2730624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 smtClean="0">
                <a:solidFill>
                  <a:schemeClr val="tx1"/>
                </a:solidFill>
              </a:rPr>
              <a:t>Dreams </a:t>
            </a:r>
            <a:r>
              <a:rPr lang="sv-SE" sz="1200" b="1" dirty="0" err="1" smtClean="0">
                <a:solidFill>
                  <a:schemeClr val="tx1"/>
                </a:solidFill>
              </a:rPr>
              <a:t>of</a:t>
            </a:r>
            <a:r>
              <a:rPr lang="sv-SE" sz="1200" b="1" dirty="0" smtClean="0">
                <a:solidFill>
                  <a:schemeClr val="tx1"/>
                </a:solidFill>
              </a:rPr>
              <a:t> an </a:t>
            </a:r>
            <a:r>
              <a:rPr lang="sv-SE" sz="1200" b="1" dirty="0" err="1" smtClean="0">
                <a:solidFill>
                  <a:schemeClr val="tx1"/>
                </a:solidFill>
              </a:rPr>
              <a:t>astonaut</a:t>
            </a:r>
            <a:r>
              <a:rPr lang="sv-SE" sz="1200" b="1" dirty="0" smtClean="0">
                <a:solidFill>
                  <a:schemeClr val="tx1"/>
                </a:solidFill>
              </a:rPr>
              <a:t> </a:t>
            </a:r>
            <a:r>
              <a:rPr lang="sv-SE" sz="1200" b="1" dirty="0" err="1" smtClean="0">
                <a:solidFill>
                  <a:schemeClr val="tx1"/>
                </a:solidFill>
              </a:rPr>
              <a:t>career</a:t>
            </a:r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28" name="Rektangel med rundade hörn 27"/>
          <p:cNvSpPr/>
          <p:nvPr/>
        </p:nvSpPr>
        <p:spPr>
          <a:xfrm>
            <a:off x="4427984" y="2730624"/>
            <a:ext cx="1005203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 err="1" smtClean="0">
                <a:solidFill>
                  <a:schemeClr val="tx1"/>
                </a:solidFill>
              </a:rPr>
              <a:t>Speaks</a:t>
            </a:r>
            <a:r>
              <a:rPr lang="sv-SE" sz="1200" b="1" dirty="0" smtClean="0">
                <a:solidFill>
                  <a:schemeClr val="tx1"/>
                </a:solidFill>
              </a:rPr>
              <a:t> </a:t>
            </a:r>
            <a:r>
              <a:rPr lang="sv-SE" sz="1200" b="1" dirty="0" err="1" smtClean="0">
                <a:solidFill>
                  <a:schemeClr val="tx1"/>
                </a:solidFill>
              </a:rPr>
              <a:t>only</a:t>
            </a:r>
            <a:r>
              <a:rPr lang="sv-SE" sz="1200" b="1" dirty="0" smtClean="0">
                <a:solidFill>
                  <a:schemeClr val="tx1"/>
                </a:solidFill>
              </a:rPr>
              <a:t> Romanian </a:t>
            </a:r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29" name="Rektangel med rundade hörn 28"/>
          <p:cNvSpPr/>
          <p:nvPr/>
        </p:nvSpPr>
        <p:spPr>
          <a:xfrm>
            <a:off x="6244336" y="3068960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 smtClean="0">
                <a:solidFill>
                  <a:schemeClr val="tx1"/>
                </a:solidFill>
              </a:rPr>
              <a:t>Loves basket </a:t>
            </a:r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30" name="Rektangel med rundade hörn 29"/>
          <p:cNvSpPr/>
          <p:nvPr/>
        </p:nvSpPr>
        <p:spPr>
          <a:xfrm>
            <a:off x="7175450" y="4371478"/>
            <a:ext cx="96614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 smtClean="0">
                <a:solidFill>
                  <a:schemeClr val="tx1"/>
                </a:solidFill>
              </a:rPr>
              <a:t>Never </a:t>
            </a:r>
            <a:r>
              <a:rPr lang="sv-SE" sz="1200" b="1" dirty="0" err="1" smtClean="0">
                <a:solidFill>
                  <a:schemeClr val="tx1"/>
                </a:solidFill>
              </a:rPr>
              <a:t>completes</a:t>
            </a:r>
            <a:r>
              <a:rPr lang="sv-SE" sz="1200" b="1" dirty="0" smtClean="0">
                <a:solidFill>
                  <a:schemeClr val="tx1"/>
                </a:solidFill>
              </a:rPr>
              <a:t> </a:t>
            </a:r>
            <a:r>
              <a:rPr lang="sv-SE" sz="1200" b="1" dirty="0" err="1" smtClean="0">
                <a:solidFill>
                  <a:schemeClr val="tx1"/>
                </a:solidFill>
              </a:rPr>
              <a:t>her</a:t>
            </a:r>
            <a:r>
              <a:rPr lang="sv-SE" sz="1200" b="1" dirty="0" smtClean="0">
                <a:solidFill>
                  <a:schemeClr val="tx1"/>
                </a:solidFill>
              </a:rPr>
              <a:t>  </a:t>
            </a:r>
            <a:r>
              <a:rPr lang="sv-SE" sz="1200" b="1" dirty="0" err="1" smtClean="0">
                <a:solidFill>
                  <a:schemeClr val="tx1"/>
                </a:solidFill>
              </a:rPr>
              <a:t>Math</a:t>
            </a:r>
            <a:r>
              <a:rPr lang="sv-SE" sz="1200" b="1" dirty="0" smtClean="0">
                <a:solidFill>
                  <a:schemeClr val="tx1"/>
                </a:solidFill>
              </a:rPr>
              <a:t> tasks </a:t>
            </a:r>
            <a:endParaRPr lang="sv-S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9103" y="553472"/>
            <a:ext cx="66900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err="1" smtClean="0">
                <a:solidFill>
                  <a:srgbClr val="227EB7"/>
                </a:solidFill>
                <a:latin typeface="Vectora LT 45 Light"/>
                <a:cs typeface="Vectora LT 45 Light"/>
              </a:rPr>
              <a:t>Or</a:t>
            </a:r>
            <a:r>
              <a:rPr lang="de-DE" sz="24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 </a:t>
            </a:r>
            <a:r>
              <a:rPr lang="de-DE" sz="2400" b="1" dirty="0" err="1" smtClean="0">
                <a:solidFill>
                  <a:srgbClr val="227EB7"/>
                </a:solidFill>
                <a:latin typeface="Vectora LT 45 Light"/>
                <a:cs typeface="Vectora LT 45 Light"/>
              </a:rPr>
              <a:t>according</a:t>
            </a:r>
            <a:r>
              <a:rPr lang="de-DE" sz="24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 </a:t>
            </a:r>
            <a:r>
              <a:rPr lang="de-DE" sz="2400" b="1" dirty="0" err="1" smtClean="0">
                <a:solidFill>
                  <a:srgbClr val="227EB7"/>
                </a:solidFill>
                <a:latin typeface="Vectora LT 45 Light"/>
                <a:cs typeface="Vectora LT 45 Light"/>
              </a:rPr>
              <a:t>to</a:t>
            </a:r>
            <a:r>
              <a:rPr lang="de-DE" sz="24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 Einstein…</a:t>
            </a:r>
            <a:endParaRPr lang="de-DE" sz="2400" b="1" dirty="0" smtClean="0">
              <a:solidFill>
                <a:srgbClr val="227EB7"/>
              </a:solidFill>
              <a:latin typeface="Vectora LT 45 Light"/>
              <a:cs typeface="Vectora LT 45 Ligh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368152" y="1412776"/>
            <a:ext cx="4572000" cy="123110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ctr"/>
            <a:endParaRPr lang="de-AT" sz="1600" dirty="0">
              <a:latin typeface="Vectora LT 45 Light"/>
              <a:cs typeface="Vectora LT 45 Light"/>
            </a:endParaRPr>
          </a:p>
          <a:p>
            <a:pPr fontAlgn="ctr"/>
            <a:endParaRPr lang="de-DE" sz="1600" dirty="0">
              <a:latin typeface="Vectora LT 45 Light"/>
              <a:cs typeface="Vectora LT 45 Light"/>
            </a:endParaRPr>
          </a:p>
          <a:p>
            <a:pPr fontAlgn="ctr"/>
            <a:endParaRPr lang="de-DE" sz="1600" dirty="0">
              <a:latin typeface="Vectora LT 45 Light"/>
              <a:cs typeface="Vectora LT 45 Light"/>
            </a:endParaRPr>
          </a:p>
          <a:p>
            <a:pPr fontAlgn="ctr"/>
            <a:endParaRPr lang="de-DE" sz="1600" dirty="0">
              <a:latin typeface="Vectora LT 45 Light"/>
              <a:cs typeface="Vectora LT 45 Light"/>
            </a:endParaRPr>
          </a:p>
          <a:p>
            <a:pPr fontAlgn="ctr"/>
            <a:endParaRPr lang="de-DE" sz="1600" dirty="0">
              <a:effectLst/>
              <a:latin typeface="Vectora LT 45 Light"/>
              <a:cs typeface="Vectora LT 45 Light"/>
            </a:endParaRPr>
          </a:p>
        </p:txBody>
      </p:sp>
      <p:pic>
        <p:nvPicPr>
          <p:cNvPr id="7" name="Bildobjekt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33270"/>
            <a:ext cx="491742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683567" y="692696"/>
            <a:ext cx="54523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>
                <a:solidFill>
                  <a:srgbClr val="227EB7"/>
                </a:solidFill>
                <a:latin typeface="Vectora LT 45 Light"/>
                <a:cs typeface="Vectora LT 45 Light"/>
              </a:rPr>
              <a:t>IMAILE PCP METHODOLOGY </a:t>
            </a:r>
          </a:p>
        </p:txBody>
      </p:sp>
      <p:sp>
        <p:nvSpPr>
          <p:cNvPr id="4" name="Rechteck 2"/>
          <p:cNvSpPr/>
          <p:nvPr/>
        </p:nvSpPr>
        <p:spPr>
          <a:xfrm>
            <a:off x="559801" y="1412776"/>
            <a:ext cx="72008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1" fontAlgn="ctr"/>
            <a:endParaRPr lang="sv-SE" sz="2000" dirty="0">
              <a:solidFill>
                <a:srgbClr val="1F497D"/>
              </a:solidFill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rgbClr val="1F497D"/>
              </a:solidFill>
            </a:endParaRPr>
          </a:p>
          <a:p>
            <a:pPr lvl="1" fontAlgn="ctr"/>
            <a:endParaRPr lang="sv-SE" sz="2000" dirty="0">
              <a:solidFill>
                <a:srgbClr val="1F497D"/>
              </a:solidFill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257119"/>
              </p:ext>
            </p:extLst>
          </p:nvPr>
        </p:nvGraphicFramePr>
        <p:xfrm>
          <a:off x="739821" y="1628800"/>
          <a:ext cx="6840760" cy="3884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859"/>
                <a:gridCol w="2808312"/>
                <a:gridCol w="3080589"/>
              </a:tblGrid>
              <a:tr h="328872">
                <a:tc>
                  <a:txBody>
                    <a:bodyPr/>
                    <a:lstStyle/>
                    <a:p>
                      <a:r>
                        <a:rPr lang="sv-SE" dirty="0" smtClean="0"/>
                        <a:t>PHASES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CONTENT</a:t>
                      </a:r>
                      <a:r>
                        <a:rPr lang="sv-SE" baseline="0" dirty="0" smtClean="0"/>
                        <a:t>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FOCUS</a:t>
                      </a:r>
                      <a:r>
                        <a:rPr lang="sv-SE" baseline="0" dirty="0" smtClean="0"/>
                        <a:t> </a:t>
                      </a:r>
                      <a:endParaRPr lang="sv-SE" dirty="0"/>
                    </a:p>
                  </a:txBody>
                  <a:tcPr/>
                </a:tc>
              </a:tr>
              <a:tr h="520714"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        1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>
                          <a:solidFill>
                            <a:schemeClr val="tx1"/>
                          </a:solidFill>
                        </a:rPr>
                        <a:t>Phase</a:t>
                      </a:r>
                      <a:r>
                        <a:rPr lang="sv-S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6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sv-S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600" baseline="0" dirty="0" err="1" smtClean="0">
                          <a:solidFill>
                            <a:schemeClr val="tx1"/>
                          </a:solidFill>
                        </a:rPr>
                        <a:t>needs</a:t>
                      </a:r>
                      <a:r>
                        <a:rPr lang="sv-SE" sz="1600" baseline="0" dirty="0" smtClean="0">
                          <a:solidFill>
                            <a:schemeClr val="tx1"/>
                          </a:solidFill>
                        </a:rPr>
                        <a:t>-  </a:t>
                      </a:r>
                      <a:r>
                        <a:rPr lang="sv-SE" sz="1600" baseline="0" dirty="0" err="1" smtClean="0">
                          <a:solidFill>
                            <a:schemeClr val="tx1"/>
                          </a:solidFill>
                        </a:rPr>
                        <a:t>assement</a:t>
                      </a:r>
                      <a:r>
                        <a:rPr lang="sv-S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Buyers group needs is always in priority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963"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        2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>
                          <a:solidFill>
                            <a:schemeClr val="tx1"/>
                          </a:solidFill>
                        </a:rPr>
                        <a:t>Phase</a:t>
                      </a:r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60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 market analysis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Market analysis desktop</a:t>
                      </a:r>
                    </a:p>
                    <a:p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Events</a:t>
                      </a:r>
                      <a:r>
                        <a:rPr lang="sv-SE" sz="1600" baseline="0" dirty="0" smtClean="0">
                          <a:solidFill>
                            <a:schemeClr val="tx1"/>
                          </a:solidFill>
                        </a:rPr>
                        <a:t> and workshops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714"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        3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>
                          <a:solidFill>
                            <a:schemeClr val="tx1"/>
                          </a:solidFill>
                        </a:rPr>
                        <a:t>Phase</a:t>
                      </a:r>
                      <a:r>
                        <a:rPr lang="sv-S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6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sv-SE" sz="1600" baseline="0" dirty="0" smtClean="0">
                          <a:solidFill>
                            <a:schemeClr val="tx1"/>
                          </a:solidFill>
                        </a:rPr>
                        <a:t> Innovation Gap 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>
                          <a:solidFill>
                            <a:schemeClr val="tx1"/>
                          </a:solidFill>
                        </a:rPr>
                        <a:t>Confirm</a:t>
                      </a:r>
                      <a:r>
                        <a:rPr lang="sv-SE" sz="1600" baseline="0" dirty="0" smtClean="0">
                          <a:solidFill>
                            <a:schemeClr val="tx1"/>
                          </a:solidFill>
                        </a:rPr>
                        <a:t> a PCP approach 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0714"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        4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>
                          <a:solidFill>
                            <a:schemeClr val="tx1"/>
                          </a:solidFill>
                        </a:rPr>
                        <a:t>Phase</a:t>
                      </a:r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60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 Launching</a:t>
                      </a:r>
                      <a:r>
                        <a:rPr lang="sv-SE" sz="1600" baseline="0" dirty="0" smtClean="0">
                          <a:solidFill>
                            <a:schemeClr val="tx1"/>
                          </a:solidFill>
                        </a:rPr>
                        <a:t> the PCP call 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>
                          <a:solidFill>
                            <a:schemeClr val="tx1"/>
                          </a:solidFill>
                        </a:rPr>
                        <a:t>Open</a:t>
                      </a:r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 call</a:t>
                      </a:r>
                      <a:r>
                        <a:rPr lang="sv-SE" sz="1600" baseline="0" dirty="0" smtClean="0">
                          <a:solidFill>
                            <a:schemeClr val="tx1"/>
                          </a:solidFill>
                        </a:rPr>
                        <a:t> for tenders on TED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714"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        5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PCP in 3 stages</a:t>
                      </a:r>
                      <a:r>
                        <a:rPr lang="sv-S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>
                          <a:solidFill>
                            <a:schemeClr val="tx1"/>
                          </a:solidFill>
                        </a:rPr>
                        <a:t>Monitoring</a:t>
                      </a:r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sv-SE" sz="1600" dirty="0" err="1" smtClean="0">
                          <a:solidFill>
                            <a:schemeClr val="tx1"/>
                          </a:solidFill>
                        </a:rPr>
                        <a:t>dialogue</a:t>
                      </a:r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 in 3 stages 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0714"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        6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Standardization</a:t>
                      </a:r>
                      <a:r>
                        <a:rPr lang="sv-S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>
                          <a:solidFill>
                            <a:schemeClr val="tx1"/>
                          </a:solidFill>
                        </a:rPr>
                        <a:t>Two</a:t>
                      </a:r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 final</a:t>
                      </a:r>
                      <a:r>
                        <a:rPr lang="sv-SE" sz="1600" baseline="0" dirty="0" smtClean="0">
                          <a:solidFill>
                            <a:schemeClr val="tx1"/>
                          </a:solidFill>
                        </a:rPr>
                        <a:t> PLE/ STEM solutions ready for PPI 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9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" y="938337"/>
            <a:ext cx="7704856" cy="54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827584" y="476672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227EB7"/>
                </a:solidFill>
                <a:latin typeface="Vectora LT 45 Light"/>
                <a:cs typeface="Vectora LT 45 Light"/>
              </a:rPr>
              <a:t>Status </a:t>
            </a:r>
            <a:r>
              <a:rPr lang="sv-SE" sz="2400" b="1" dirty="0" smtClean="0">
                <a:solidFill>
                  <a:srgbClr val="227EB7"/>
                </a:solidFill>
                <a:latin typeface="Vectora LT 45 Light"/>
                <a:cs typeface="Vectora LT 45 Light"/>
              </a:rPr>
              <a:t>IMAILE May 2017  </a:t>
            </a:r>
            <a:endParaRPr lang="sv-SE" sz="2400" b="1" dirty="0">
              <a:solidFill>
                <a:srgbClr val="227EB7"/>
              </a:solidFill>
              <a:latin typeface="Vectora LT 45 Light"/>
              <a:cs typeface="Vectora LT 45 Light"/>
            </a:endParaRPr>
          </a:p>
        </p:txBody>
      </p:sp>
      <p:sp>
        <p:nvSpPr>
          <p:cNvPr id="3" name="Ned 2"/>
          <p:cNvSpPr/>
          <p:nvPr/>
        </p:nvSpPr>
        <p:spPr>
          <a:xfrm>
            <a:off x="6156176" y="1988841"/>
            <a:ext cx="268608" cy="360040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7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15916</TotalTime>
  <Words>651</Words>
  <Application>Microsoft Office PowerPoint</Application>
  <PresentationFormat>Bildspel på skärmen (4:3)</PresentationFormat>
  <Paragraphs>165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2_Benutzerdefiniertes Design</vt:lpstr>
      <vt:lpstr>1_Benutzerdefiniertes Design</vt:lpstr>
      <vt:lpstr>Benutzerdefiniertes Design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Admin</dc:creator>
  <cp:lastModifiedBy>Ellinor Wallin</cp:lastModifiedBy>
  <cp:revision>396</cp:revision>
  <cp:lastPrinted>2017-05-05T07:49:52Z</cp:lastPrinted>
  <dcterms:created xsi:type="dcterms:W3CDTF">2013-11-13T17:27:48Z</dcterms:created>
  <dcterms:modified xsi:type="dcterms:W3CDTF">2017-05-11T10:00:51Z</dcterms:modified>
</cp:coreProperties>
</file>