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57" r:id="rId3"/>
    <p:sldId id="340" r:id="rId4"/>
    <p:sldId id="341" r:id="rId5"/>
    <p:sldId id="342" r:id="rId6"/>
    <p:sldId id="356" r:id="rId7"/>
    <p:sldId id="344" r:id="rId8"/>
    <p:sldId id="358" r:id="rId9"/>
    <p:sldId id="359" r:id="rId10"/>
    <p:sldId id="360" r:id="rId11"/>
    <p:sldId id="361" r:id="rId12"/>
    <p:sldId id="362" r:id="rId13"/>
    <p:sldId id="363" r:id="rId14"/>
    <p:sldId id="364" r:id="rId15"/>
    <p:sldId id="365" r:id="rId1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72" autoAdjust="0"/>
    <p:restoredTop sz="98045" autoAdjust="0"/>
  </p:normalViewPr>
  <p:slideViewPr>
    <p:cSldViewPr>
      <p:cViewPr>
        <p:scale>
          <a:sx n="60" d="100"/>
          <a:sy n="60" d="100"/>
        </p:scale>
        <p:origin x="-1594" y="-1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cs typeface="Arial" panose="020B0604020202020204" pitchFamily="34" charset="0"/>
              </a:defRPr>
            </a:lvl1pPr>
          </a:lstStyle>
          <a:p>
            <a:pPr>
              <a:defRPr/>
            </a:pPr>
            <a:endParaRPr lang="es-ES_tradnl" altLang="es-ES"/>
          </a:p>
        </p:txBody>
      </p:sp>
      <p:sp>
        <p:nvSpPr>
          <p:cNvPr id="3" name="Marcador de fecha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anose="020B0604020202020204" pitchFamily="34" charset="0"/>
                <a:cs typeface="Arial" panose="020B0604020202020204" pitchFamily="34" charset="0"/>
              </a:defRPr>
            </a:lvl1pPr>
          </a:lstStyle>
          <a:p>
            <a:pPr>
              <a:defRPr/>
            </a:pPr>
            <a:fld id="{6705251A-A0D8-4788-B480-D94860C114D8}" type="datetimeFigureOut">
              <a:rPr lang="es-ES_tradnl" altLang="es-ES"/>
              <a:pPr>
                <a:defRPr/>
              </a:pPr>
              <a:t>09/05/2017</a:t>
            </a:fld>
            <a:endParaRPr lang="es-ES_tradnl" alt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_tradnl" noProof="0" smtClean="0"/>
          </a:p>
        </p:txBody>
      </p:sp>
      <p:sp>
        <p:nvSpPr>
          <p:cNvPr id="5" name="Marcador de notas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s-ES" altLang="es-ES" noProof="0" smtClean="0"/>
              <a:t>Haga clic para modificar el estilo de texto del patrón</a:t>
            </a:r>
          </a:p>
          <a:p>
            <a:pPr lvl="1"/>
            <a:r>
              <a:rPr lang="es-ES" altLang="es-ES" noProof="0" smtClean="0"/>
              <a:t>Segundo nivel</a:t>
            </a:r>
          </a:p>
          <a:p>
            <a:pPr lvl="2"/>
            <a:r>
              <a:rPr lang="es-ES" altLang="es-ES" noProof="0" smtClean="0"/>
              <a:t>Tercer nivel</a:t>
            </a:r>
          </a:p>
          <a:p>
            <a:pPr lvl="3"/>
            <a:r>
              <a:rPr lang="es-ES" altLang="es-ES" noProof="0" smtClean="0"/>
              <a:t>Cuarto nivel</a:t>
            </a:r>
          </a:p>
          <a:p>
            <a:pPr lvl="4"/>
            <a:r>
              <a:rPr lang="es-ES" altLang="es-ES" noProof="0" smtClean="0"/>
              <a:t>Quinto nivel</a:t>
            </a:r>
            <a:endParaRPr lang="es-ES_tradnl" altLang="es-ES" noProof="0" smtClean="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cs typeface="Arial" panose="020B0604020202020204" pitchFamily="34" charset="0"/>
              </a:defRPr>
            </a:lvl1pPr>
          </a:lstStyle>
          <a:p>
            <a:pPr>
              <a:defRPr/>
            </a:pPr>
            <a:endParaRPr lang="es-ES_tradnl" alt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820F868-9EBC-49EB-9F84-2B3EFF971315}" type="slidenum">
              <a:rPr lang="es-ES_tradnl" altLang="es-ES"/>
              <a:pPr>
                <a:defRPr/>
              </a:pPr>
              <a:t>‹Nº›</a:t>
            </a:fld>
            <a:endParaRPr lang="es-ES_tradnl" altLang="es-ES"/>
          </a:p>
        </p:txBody>
      </p:sp>
    </p:spTree>
    <p:extLst>
      <p:ext uri="{BB962C8B-B14F-4D97-AF65-F5344CB8AC3E}">
        <p14:creationId xmlns:p14="http://schemas.microsoft.com/office/powerpoint/2010/main" val="213003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7410" name="Marcador de notas 2"/>
          <p:cNvSpPr>
            <a:spLocks noGrp="1"/>
          </p:cNvSpPr>
          <p:nvPr>
            <p:ph type="body" idx="1"/>
          </p:nvPr>
        </p:nvSpPr>
        <p:spPr bwMode="auto">
          <a:noFill/>
        </p:spPr>
        <p:txBody>
          <a:bodyPr/>
          <a:lstStyle/>
          <a:p>
            <a:pPr eaLnBrk="1" hangingPunct="1">
              <a:spcBef>
                <a:spcPct val="0"/>
              </a:spcBef>
            </a:pPr>
            <a:endParaRPr lang="es-ES_tradnl" altLang="es-ES" smtClean="0"/>
          </a:p>
        </p:txBody>
      </p:sp>
      <p:sp>
        <p:nvSpPr>
          <p:cNvPr id="17411" name="Marcador de número de diapositiva 3"/>
          <p:cNvSpPr>
            <a:spLocks noGrp="1"/>
          </p:cNvSpPr>
          <p:nvPr>
            <p:ph type="sldNum" sz="quarter" idx="5"/>
          </p:nvPr>
        </p:nvSpPr>
        <p:spPr bwMode="auto">
          <a:noFill/>
          <a:ln>
            <a:miter lim="800000"/>
            <a:headEnd/>
            <a:tailEnd/>
          </a:ln>
        </p:spPr>
        <p:txBody>
          <a:bodyPr/>
          <a:lstStyle/>
          <a:p>
            <a:fld id="{C9593C60-FA3C-467B-8B62-B48F8DD8478C}" type="slidenum">
              <a:rPr lang="es-ES_tradnl" altLang="es-ES" smtClean="0"/>
              <a:pPr/>
              <a:t>3</a:t>
            </a:fld>
            <a:endParaRPr lang="es-ES_tradnl"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9458" name="Marcador de notas 2"/>
          <p:cNvSpPr>
            <a:spLocks noGrp="1"/>
          </p:cNvSpPr>
          <p:nvPr>
            <p:ph type="body" idx="1"/>
          </p:nvPr>
        </p:nvSpPr>
        <p:spPr bwMode="auto">
          <a:noFill/>
        </p:spPr>
        <p:txBody>
          <a:bodyPr/>
          <a:lstStyle/>
          <a:p>
            <a:pPr eaLnBrk="1" hangingPunct="1">
              <a:spcBef>
                <a:spcPct val="0"/>
              </a:spcBef>
            </a:pPr>
            <a:endParaRPr lang="es-ES_tradnl" altLang="es-ES" smtClean="0"/>
          </a:p>
        </p:txBody>
      </p:sp>
      <p:sp>
        <p:nvSpPr>
          <p:cNvPr id="19459" name="Marcador de número de diapositiva 3"/>
          <p:cNvSpPr>
            <a:spLocks noGrp="1"/>
          </p:cNvSpPr>
          <p:nvPr>
            <p:ph type="sldNum" sz="quarter" idx="5"/>
          </p:nvPr>
        </p:nvSpPr>
        <p:spPr bwMode="auto">
          <a:noFill/>
          <a:ln>
            <a:miter lim="800000"/>
            <a:headEnd/>
            <a:tailEnd/>
          </a:ln>
        </p:spPr>
        <p:txBody>
          <a:bodyPr/>
          <a:lstStyle/>
          <a:p>
            <a:fld id="{200B8AA8-9C73-4F57-A9DE-7F17ECD55BA0}" type="slidenum">
              <a:rPr lang="es-ES_tradnl" altLang="es-ES" smtClean="0"/>
              <a:pPr/>
              <a:t>4</a:t>
            </a:fld>
            <a:endParaRPr lang="es-ES_tradnl" alt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1506" name="Marcador de notas 2"/>
          <p:cNvSpPr>
            <a:spLocks noGrp="1"/>
          </p:cNvSpPr>
          <p:nvPr>
            <p:ph type="body" idx="1"/>
          </p:nvPr>
        </p:nvSpPr>
        <p:spPr bwMode="auto">
          <a:noFill/>
        </p:spPr>
        <p:txBody>
          <a:bodyPr/>
          <a:lstStyle/>
          <a:p>
            <a:pPr eaLnBrk="1" hangingPunct="1">
              <a:spcBef>
                <a:spcPct val="0"/>
              </a:spcBef>
            </a:pPr>
            <a:endParaRPr lang="es-ES_tradnl" altLang="es-ES" smtClean="0"/>
          </a:p>
        </p:txBody>
      </p:sp>
      <p:sp>
        <p:nvSpPr>
          <p:cNvPr id="21507" name="Marcador de número de diapositiva 3"/>
          <p:cNvSpPr>
            <a:spLocks noGrp="1"/>
          </p:cNvSpPr>
          <p:nvPr>
            <p:ph type="sldNum" sz="quarter" idx="5"/>
          </p:nvPr>
        </p:nvSpPr>
        <p:spPr bwMode="auto">
          <a:noFill/>
          <a:ln>
            <a:miter lim="800000"/>
            <a:headEnd/>
            <a:tailEnd/>
          </a:ln>
        </p:spPr>
        <p:txBody>
          <a:bodyPr/>
          <a:lstStyle/>
          <a:p>
            <a:fld id="{3A374C8D-5089-47AB-9514-DDD2E221164C}" type="slidenum">
              <a:rPr lang="es-ES_tradnl" altLang="es-ES" smtClean="0"/>
              <a:pPr/>
              <a:t>5</a:t>
            </a:fld>
            <a:endParaRPr lang="es-ES_tradnl"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3554" name="Marcador de notas 2"/>
          <p:cNvSpPr>
            <a:spLocks noGrp="1"/>
          </p:cNvSpPr>
          <p:nvPr>
            <p:ph type="body" idx="1"/>
          </p:nvPr>
        </p:nvSpPr>
        <p:spPr bwMode="auto">
          <a:noFill/>
        </p:spPr>
        <p:txBody>
          <a:bodyPr/>
          <a:lstStyle/>
          <a:p>
            <a:pPr eaLnBrk="1" hangingPunct="1">
              <a:spcBef>
                <a:spcPct val="0"/>
              </a:spcBef>
            </a:pPr>
            <a:endParaRPr lang="es-ES_tradnl" altLang="es-ES" smtClean="0"/>
          </a:p>
        </p:txBody>
      </p:sp>
      <p:sp>
        <p:nvSpPr>
          <p:cNvPr id="23555" name="Marcador de número de diapositiva 3"/>
          <p:cNvSpPr>
            <a:spLocks noGrp="1"/>
          </p:cNvSpPr>
          <p:nvPr>
            <p:ph type="sldNum" sz="quarter" idx="5"/>
          </p:nvPr>
        </p:nvSpPr>
        <p:spPr bwMode="auto">
          <a:noFill/>
          <a:ln>
            <a:miter lim="800000"/>
            <a:headEnd/>
            <a:tailEnd/>
          </a:ln>
        </p:spPr>
        <p:txBody>
          <a:bodyPr/>
          <a:lstStyle/>
          <a:p>
            <a:fld id="{E6CE7EFF-DD09-44C6-8F44-0CA69812F719}" type="slidenum">
              <a:rPr lang="es-ES_tradnl" altLang="es-ES" smtClean="0"/>
              <a:pPr/>
              <a:t>6</a:t>
            </a:fld>
            <a:endParaRPr lang="es-ES_tradnl" alt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5602" name="Marcador de notas 2"/>
          <p:cNvSpPr>
            <a:spLocks noGrp="1"/>
          </p:cNvSpPr>
          <p:nvPr>
            <p:ph type="body" idx="1"/>
          </p:nvPr>
        </p:nvSpPr>
        <p:spPr bwMode="auto">
          <a:noFill/>
        </p:spPr>
        <p:txBody>
          <a:bodyPr/>
          <a:lstStyle/>
          <a:p>
            <a:pPr eaLnBrk="1" hangingPunct="1">
              <a:spcBef>
                <a:spcPct val="0"/>
              </a:spcBef>
            </a:pPr>
            <a:endParaRPr lang="es-ES_tradnl" altLang="es-ES" smtClean="0"/>
          </a:p>
        </p:txBody>
      </p:sp>
      <p:sp>
        <p:nvSpPr>
          <p:cNvPr id="25603" name="Marcador de número de diapositiva 3"/>
          <p:cNvSpPr>
            <a:spLocks noGrp="1"/>
          </p:cNvSpPr>
          <p:nvPr>
            <p:ph type="sldNum" sz="quarter" idx="5"/>
          </p:nvPr>
        </p:nvSpPr>
        <p:spPr bwMode="auto">
          <a:noFill/>
          <a:ln>
            <a:miter lim="800000"/>
            <a:headEnd/>
            <a:tailEnd/>
          </a:ln>
        </p:spPr>
        <p:txBody>
          <a:bodyPr/>
          <a:lstStyle/>
          <a:p>
            <a:fld id="{82FE5607-DD90-45FC-814E-EC0A0E88B75D}" type="slidenum">
              <a:rPr lang="es-ES_tradnl" altLang="es-ES" smtClean="0"/>
              <a:pPr/>
              <a:t>7</a:t>
            </a:fld>
            <a:endParaRPr lang="es-ES_tradnl" alt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33794" name="Marcador de notas 2"/>
          <p:cNvSpPr>
            <a:spLocks noGrp="1"/>
          </p:cNvSpPr>
          <p:nvPr>
            <p:ph type="body" idx="1"/>
          </p:nvPr>
        </p:nvSpPr>
        <p:spPr bwMode="auto">
          <a:noFill/>
        </p:spPr>
        <p:txBody>
          <a:bodyPr/>
          <a:lstStyle/>
          <a:p>
            <a:pPr eaLnBrk="1" hangingPunct="1">
              <a:spcBef>
                <a:spcPct val="0"/>
              </a:spcBef>
            </a:pPr>
            <a:endParaRPr lang="es-ES_tradnl" altLang="es-ES" smtClean="0"/>
          </a:p>
        </p:txBody>
      </p:sp>
      <p:sp>
        <p:nvSpPr>
          <p:cNvPr id="33795" name="Marcador de número de diapositiva 3"/>
          <p:cNvSpPr>
            <a:spLocks noGrp="1"/>
          </p:cNvSpPr>
          <p:nvPr>
            <p:ph type="sldNum" sz="quarter" idx="5"/>
          </p:nvPr>
        </p:nvSpPr>
        <p:spPr bwMode="auto">
          <a:noFill/>
          <a:ln>
            <a:miter lim="800000"/>
            <a:headEnd/>
            <a:tailEnd/>
          </a:ln>
        </p:spPr>
        <p:txBody>
          <a:bodyPr/>
          <a:lstStyle/>
          <a:p>
            <a:fld id="{4BFDDA99-7029-485B-A530-A60BC07B25AE}" type="slidenum">
              <a:rPr lang="es-ES_tradnl" altLang="es-ES" smtClean="0"/>
              <a:pPr/>
              <a:t>14</a:t>
            </a:fld>
            <a:endParaRPr lang="es-ES_tradnl"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10B4EB48-A019-4930-8205-CEF43A2FCCDE}" type="slidenum">
              <a:rPr lang="es-ES" altLang="es-ES"/>
              <a:pPr>
                <a:defRPr/>
              </a:pPr>
              <a:t>‹Nº›</a:t>
            </a:fld>
            <a:endParaRPr lang="es-ES" alt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8CA49CBB-5EDE-40BC-9810-346908EC08C0}" type="slidenum">
              <a:rPr lang="es-ES" altLang="es-ES"/>
              <a:pPr>
                <a:defRPr/>
              </a:pPr>
              <a:t>‹Nº›</a:t>
            </a:fld>
            <a:endParaRPr lang="es-ES" alt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1C220DD8-342A-46D5-94D2-4433D4B0669F}" type="slidenum">
              <a:rPr lang="es-ES" altLang="es-ES"/>
              <a:pPr>
                <a:defRPr/>
              </a:pPr>
              <a:t>‹Nº›</a:t>
            </a:fld>
            <a:endParaRPr lang="es-ES" alt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3B661C69-A2EA-4564-A120-E41076F6D6D3}" type="slidenum">
              <a:rPr lang="es-ES" altLang="es-ES"/>
              <a:pPr>
                <a:defRPr/>
              </a:pPr>
              <a:t>‹Nº›</a:t>
            </a:fld>
            <a:endParaRPr lang="es-ES" alt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DF2C5026-944D-4AB3-AD99-9E3FEA2D494F}" type="slidenum">
              <a:rPr lang="es-ES" altLang="es-ES"/>
              <a:pPr>
                <a:defRPr/>
              </a:pPr>
              <a:t>‹Nº›</a:t>
            </a:fld>
            <a:endParaRPr lang="es-ES" alt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pPr>
              <a:defRPr/>
            </a:pPr>
            <a:fld id="{C69C670F-D83E-4A3A-B117-7075B43967BE}" type="slidenum">
              <a:rPr lang="es-ES" altLang="es-ES"/>
              <a:pPr>
                <a:defRPr/>
              </a:pPr>
              <a:t>‹Nº›</a:t>
            </a:fld>
            <a:endParaRPr lang="es-ES" alt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9" name="Rectangle 6"/>
          <p:cNvSpPr>
            <a:spLocks noGrp="1" noChangeArrowheads="1"/>
          </p:cNvSpPr>
          <p:nvPr>
            <p:ph type="sldNum" sz="quarter" idx="12"/>
          </p:nvPr>
        </p:nvSpPr>
        <p:spPr>
          <a:ln/>
        </p:spPr>
        <p:txBody>
          <a:bodyPr/>
          <a:lstStyle>
            <a:lvl1pPr>
              <a:defRPr/>
            </a:lvl1pPr>
          </a:lstStyle>
          <a:p>
            <a:pPr>
              <a:defRPr/>
            </a:pPr>
            <a:fld id="{F6297F71-C35B-4CA1-8D63-BDB76D5ACED7}" type="slidenum">
              <a:rPr lang="es-ES" altLang="es-ES"/>
              <a:pPr>
                <a:defRPr/>
              </a:pPr>
              <a:t>‹Nº›</a:t>
            </a:fld>
            <a:endParaRPr lang="es-ES" alt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5" name="Rectangle 6"/>
          <p:cNvSpPr>
            <a:spLocks noGrp="1" noChangeArrowheads="1"/>
          </p:cNvSpPr>
          <p:nvPr>
            <p:ph type="sldNum" sz="quarter" idx="12"/>
          </p:nvPr>
        </p:nvSpPr>
        <p:spPr>
          <a:ln/>
        </p:spPr>
        <p:txBody>
          <a:bodyPr/>
          <a:lstStyle>
            <a:lvl1pPr>
              <a:defRPr/>
            </a:lvl1pPr>
          </a:lstStyle>
          <a:p>
            <a:pPr>
              <a:defRPr/>
            </a:pPr>
            <a:fld id="{305B9882-12CF-4750-B9A9-026CA3BF67E0}" type="slidenum">
              <a:rPr lang="es-ES" altLang="es-ES"/>
              <a:pPr>
                <a:defRPr/>
              </a:pPr>
              <a:t>‹Nº›</a:t>
            </a:fld>
            <a:endParaRPr lang="es-ES" alt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4" name="Rectangle 6"/>
          <p:cNvSpPr>
            <a:spLocks noGrp="1" noChangeArrowheads="1"/>
          </p:cNvSpPr>
          <p:nvPr>
            <p:ph type="sldNum" sz="quarter" idx="12"/>
          </p:nvPr>
        </p:nvSpPr>
        <p:spPr>
          <a:ln/>
        </p:spPr>
        <p:txBody>
          <a:bodyPr/>
          <a:lstStyle>
            <a:lvl1pPr>
              <a:defRPr/>
            </a:lvl1pPr>
          </a:lstStyle>
          <a:p>
            <a:pPr>
              <a:defRPr/>
            </a:pPr>
            <a:fld id="{55AB021F-5255-4A71-B89A-55FB74D275F8}" type="slidenum">
              <a:rPr lang="es-ES" altLang="es-ES"/>
              <a:pPr>
                <a:defRPr/>
              </a:pPr>
              <a:t>‹Nº›</a:t>
            </a:fld>
            <a:endParaRPr lang="es-ES" alt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pPr>
              <a:defRPr/>
            </a:pPr>
            <a:fld id="{9E1A9E80-6344-4F4C-B46D-D60949011615}" type="slidenum">
              <a:rPr lang="es-ES" altLang="es-ES"/>
              <a:pPr>
                <a:defRPr/>
              </a:pPr>
              <a:t>‹Nº›</a:t>
            </a:fld>
            <a:endParaRPr lang="es-ES" alt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pPr>
              <a:defRPr/>
            </a:pPr>
            <a:fld id="{9C3DB57B-DC58-47CA-81BC-BD4C7718F35A}" type="slidenum">
              <a:rPr lang="es-ES" altLang="es-ES"/>
              <a:pPr>
                <a:defRPr/>
              </a:pPr>
              <a:t>‹Nº›</a:t>
            </a:fld>
            <a:endParaRPr lang="es-ES" alt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s-ES" alt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es-ES" alt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A16E1EE-9549-4BD5-B005-3846BFADCC89}"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ebe.com/" TargetMode="External"/><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7.png"/><Relationship Id="rId5" Type="http://schemas.openxmlformats.org/officeDocument/2006/relationships/hyperlink" Target="http://www.imaile.eu/" TargetMode="External"/><Relationship Id="rId10" Type="http://schemas.openxmlformats.org/officeDocument/2006/relationships/hyperlink" Target="http://www.mydocumenta.com" TargetMode="External"/><Relationship Id="rId4" Type="http://schemas.openxmlformats.org/officeDocument/2006/relationships/image" Target="../media/image3.pn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mydocumenta.com" TargetMode="External"/><Relationship Id="rId3" Type="http://schemas.openxmlformats.org/officeDocument/2006/relationships/hyperlink" Target="http://www.imaile.eu/" TargetMode="External"/><Relationship Id="rId7" Type="http://schemas.openxmlformats.org/officeDocument/2006/relationships/image" Target="../media/image6.gif"/><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www.edebe.com/" TargetMode="External"/><Relationship Id="rId5" Type="http://schemas.openxmlformats.org/officeDocument/2006/relationships/image" Target="../media/image5.jpeg"/><Relationship Id="rId4" Type="http://schemas.openxmlformats.org/officeDocument/2006/relationships/image" Target="../media/image39.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8" descr="C:\Users\Cristina\Desktop\IMAILE - AMIGO\video\logo amigo amb teacher 2.tif"/>
          <p:cNvPicPr>
            <a:picLocks noChangeAspect="1" noChangeArrowheads="1"/>
          </p:cNvPicPr>
          <p:nvPr/>
        </p:nvPicPr>
        <p:blipFill>
          <a:blip r:embed="rId2"/>
          <a:srcRect l="-2" r="66641"/>
          <a:stretch>
            <a:fillRect/>
          </a:stretch>
        </p:blipFill>
        <p:spPr bwMode="auto">
          <a:xfrm>
            <a:off x="0" y="-11113"/>
            <a:ext cx="3708400" cy="6251576"/>
          </a:xfrm>
          <a:prstGeom prst="rect">
            <a:avLst/>
          </a:prstGeom>
          <a:noFill/>
          <a:ln w="9525">
            <a:noFill/>
            <a:miter lim="800000"/>
            <a:headEnd/>
            <a:tailEnd/>
          </a:ln>
        </p:spPr>
      </p:pic>
      <p:sp>
        <p:nvSpPr>
          <p:cNvPr id="5" name="4 Rectángulo"/>
          <p:cNvSpPr/>
          <p:nvPr/>
        </p:nvSpPr>
        <p:spPr>
          <a:xfrm>
            <a:off x="0" y="5876925"/>
            <a:ext cx="9144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dirty="0"/>
          </a:p>
        </p:txBody>
      </p:sp>
      <p:pic>
        <p:nvPicPr>
          <p:cNvPr id="14339" name="Picture 5" descr="C:\Users\Cristina\Desktop\IMAILE - AMIGO\2da FASE\DESIGN Amigo General integration\Amigo welcome page with access.jpg"/>
          <p:cNvPicPr>
            <a:picLocks noChangeAspect="1" noChangeArrowheads="1"/>
          </p:cNvPicPr>
          <p:nvPr/>
        </p:nvPicPr>
        <p:blipFill>
          <a:blip r:embed="rId3"/>
          <a:srcRect/>
          <a:stretch>
            <a:fillRect/>
          </a:stretch>
        </p:blipFill>
        <p:spPr bwMode="auto">
          <a:xfrm>
            <a:off x="11557000" y="-603250"/>
            <a:ext cx="3987800" cy="1814513"/>
          </a:xfrm>
          <a:prstGeom prst="rect">
            <a:avLst/>
          </a:prstGeom>
          <a:noFill/>
          <a:ln w="9525">
            <a:noFill/>
            <a:miter lim="800000"/>
            <a:headEnd/>
            <a:tailEnd/>
          </a:ln>
        </p:spPr>
      </p:pic>
      <p:sp>
        <p:nvSpPr>
          <p:cNvPr id="14340" name="Rectangle 3"/>
          <p:cNvSpPr>
            <a:spLocks noGrp="1" noChangeArrowheads="1"/>
          </p:cNvSpPr>
          <p:nvPr>
            <p:ph type="subTitle" idx="1"/>
          </p:nvPr>
        </p:nvSpPr>
        <p:spPr>
          <a:xfrm>
            <a:off x="10044113" y="6121400"/>
            <a:ext cx="6400800" cy="769938"/>
          </a:xfrm>
        </p:spPr>
        <p:txBody>
          <a:bodyPr/>
          <a:lstStyle/>
          <a:p>
            <a:pPr eaLnBrk="1" hangingPunct="1"/>
            <a:r>
              <a:rPr lang="en-GB" altLang="es-ES" sz="2000" smtClean="0">
                <a:latin typeface="Open Sans" pitchFamily="34" charset="0"/>
                <a:cs typeface="Open Sans" pitchFamily="34" charset="0"/>
              </a:rPr>
              <a:t>Magdeburg, September 2016</a:t>
            </a:r>
          </a:p>
        </p:txBody>
      </p:sp>
      <p:sp>
        <p:nvSpPr>
          <p:cNvPr id="2" name="1 Rectángulo"/>
          <p:cNvSpPr/>
          <p:nvPr/>
        </p:nvSpPr>
        <p:spPr>
          <a:xfrm>
            <a:off x="2484438" y="1771650"/>
            <a:ext cx="1871662" cy="208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a:p>
        </p:txBody>
      </p:sp>
      <p:pic>
        <p:nvPicPr>
          <p:cNvPr id="14342" name="Imagen 1"/>
          <p:cNvPicPr>
            <a:picLocks noChangeAspect="1"/>
          </p:cNvPicPr>
          <p:nvPr/>
        </p:nvPicPr>
        <p:blipFill>
          <a:blip r:embed="rId4"/>
          <a:srcRect/>
          <a:stretch>
            <a:fillRect/>
          </a:stretch>
        </p:blipFill>
        <p:spPr bwMode="auto">
          <a:xfrm>
            <a:off x="3059113" y="303213"/>
            <a:ext cx="5861050" cy="2414587"/>
          </a:xfrm>
          <a:prstGeom prst="rect">
            <a:avLst/>
          </a:prstGeom>
          <a:noFill/>
          <a:ln w="9525">
            <a:noFill/>
            <a:miter lim="800000"/>
            <a:headEnd/>
            <a:tailEnd/>
          </a:ln>
        </p:spPr>
      </p:pic>
      <p:pic>
        <p:nvPicPr>
          <p:cNvPr id="14343" name="Picture 8" descr="C:\Users\Cristina\Desktop\IMAILE - AMIGO\video\logo amigo amb teacher 2.tif"/>
          <p:cNvPicPr>
            <a:picLocks noChangeAspect="1" noChangeArrowheads="1"/>
          </p:cNvPicPr>
          <p:nvPr/>
        </p:nvPicPr>
        <p:blipFill>
          <a:blip r:embed="rId2"/>
          <a:srcRect l="35149" t="62837" r="10875" b="12935"/>
          <a:stretch>
            <a:fillRect/>
          </a:stretch>
        </p:blipFill>
        <p:spPr bwMode="auto">
          <a:xfrm>
            <a:off x="10220325" y="3779838"/>
            <a:ext cx="6661150" cy="1682750"/>
          </a:xfrm>
          <a:prstGeom prst="rect">
            <a:avLst/>
          </a:prstGeom>
          <a:noFill/>
          <a:ln w="9525">
            <a:noFill/>
            <a:miter lim="800000"/>
            <a:headEnd/>
            <a:tailEnd/>
          </a:ln>
        </p:spPr>
      </p:pic>
      <p:sp>
        <p:nvSpPr>
          <p:cNvPr id="10" name="Rectangle 1"/>
          <p:cNvSpPr txBox="1">
            <a:spLocks noChangeArrowheads="1"/>
          </p:cNvSpPr>
          <p:nvPr/>
        </p:nvSpPr>
        <p:spPr bwMode="auto">
          <a:xfrm>
            <a:off x="3168650" y="2247900"/>
            <a:ext cx="6227763" cy="2714625"/>
          </a:xfrm>
          <a:prstGeom prst="rect">
            <a:avLst/>
          </a:prstGeom>
          <a:noFill/>
          <a:ln>
            <a:noFill/>
          </a:ln>
          <a:effectLst/>
          <a:extLst>
            <a:ext uri="{FAA26D3D-D897-4be2-8F04-BA451C77F1D7}"/>
          </a:extLst>
        </p:spPr>
        <p:txBody>
          <a:bodyPr anchor="ctr">
            <a:spAutoFit/>
          </a:bodyPr>
          <a:lstStyle/>
          <a:p>
            <a:pPr eaLnBrk="0" hangingPunct="0"/>
            <a:r>
              <a:rPr lang="es-ES" altLang="es-ES" sz="2000">
                <a:solidFill>
                  <a:srgbClr val="00B0F0"/>
                </a:solidFill>
                <a:latin typeface="Open Sans" pitchFamily="34" charset="0"/>
                <a:ea typeface="Arial" charset="0"/>
                <a:cs typeface="Open Sans" pitchFamily="34" charset="0"/>
              </a:rPr>
              <a:t>aims</a:t>
            </a:r>
            <a:r>
              <a:rPr lang="en-GB" altLang="es-ES" sz="2000">
                <a:solidFill>
                  <a:srgbClr val="00B0F0"/>
                </a:solidFill>
                <a:latin typeface="Open Sans" pitchFamily="34" charset="0"/>
                <a:ea typeface="Arial" charset="0"/>
                <a:cs typeface="Open Sans" pitchFamily="34" charset="0"/>
              </a:rPr>
              <a:t> at a </a:t>
            </a:r>
          </a:p>
          <a:p>
            <a:pPr eaLnBrk="0" hangingPunct="0"/>
            <a:r>
              <a:rPr lang="en-GB" altLang="es-ES" sz="2800" b="1">
                <a:latin typeface="Open Sans" pitchFamily="34" charset="0"/>
                <a:ea typeface="Arial" charset="0"/>
                <a:cs typeface="Open Sans" pitchFamily="34" charset="0"/>
              </a:rPr>
              <a:t>holistic ecosystem</a:t>
            </a:r>
            <a:r>
              <a:rPr lang="en-GB" altLang="es-ES" sz="2800" b="1">
                <a:solidFill>
                  <a:srgbClr val="0000FF"/>
                </a:solidFill>
                <a:latin typeface="Open Sans" pitchFamily="34" charset="0"/>
                <a:ea typeface="Arial" charset="0"/>
                <a:cs typeface="Open Sans" pitchFamily="34" charset="0"/>
              </a:rPr>
              <a:t> </a:t>
            </a:r>
          </a:p>
          <a:p>
            <a:pPr eaLnBrk="0" hangingPunct="0"/>
            <a:r>
              <a:rPr lang="en-GB" altLang="es-ES" sz="2000">
                <a:solidFill>
                  <a:srgbClr val="00B0F0"/>
                </a:solidFill>
                <a:latin typeface="Open Sans" pitchFamily="34" charset="0"/>
                <a:ea typeface="Arial" charset="0"/>
                <a:cs typeface="Open Sans" pitchFamily="34" charset="0"/>
              </a:rPr>
              <a:t>providing the next generation of </a:t>
            </a:r>
          </a:p>
          <a:p>
            <a:pPr eaLnBrk="0" hangingPunct="0"/>
            <a:r>
              <a:rPr lang="en-GB" altLang="es-ES" sz="2000">
                <a:solidFill>
                  <a:srgbClr val="00B0F0"/>
                </a:solidFill>
                <a:latin typeface="Open Sans" pitchFamily="34" charset="0"/>
                <a:ea typeface="Arial" charset="0"/>
                <a:cs typeface="Open Sans" pitchFamily="34" charset="0"/>
              </a:rPr>
              <a:t>Personal Learning Environments (PLE) with </a:t>
            </a:r>
            <a:r>
              <a:rPr lang="en-GB" altLang="es-ES" sz="2800" b="1">
                <a:solidFill>
                  <a:srgbClr val="00B0F0"/>
                </a:solidFill>
                <a:latin typeface="Open Sans" pitchFamily="34" charset="0"/>
                <a:ea typeface="Arial" charset="0"/>
                <a:cs typeface="Open Sans" pitchFamily="34" charset="0"/>
              </a:rPr>
              <a:t>multiple functions</a:t>
            </a:r>
            <a:r>
              <a:rPr lang="en-GB" altLang="es-ES" sz="2000">
                <a:solidFill>
                  <a:srgbClr val="00B0F0"/>
                </a:solidFill>
                <a:latin typeface="Open Sans" pitchFamily="34" charset="0"/>
                <a:ea typeface="Arial" charset="0"/>
                <a:cs typeface="Open Sans" pitchFamily="34" charset="0"/>
              </a:rPr>
              <a:t> </a:t>
            </a:r>
          </a:p>
          <a:p>
            <a:pPr eaLnBrk="0" hangingPunct="0"/>
            <a:r>
              <a:rPr lang="en-GB" altLang="es-ES" sz="2000">
                <a:solidFill>
                  <a:srgbClr val="00B0F0"/>
                </a:solidFill>
                <a:latin typeface="Open Sans" pitchFamily="34" charset="0"/>
                <a:ea typeface="Arial" charset="0"/>
                <a:cs typeface="Open Sans" pitchFamily="34" charset="0"/>
              </a:rPr>
              <a:t>to attract </a:t>
            </a:r>
            <a:r>
              <a:rPr lang="en-GB" altLang="es-ES" sz="2800" b="1">
                <a:solidFill>
                  <a:srgbClr val="00B0F0"/>
                </a:solidFill>
                <a:latin typeface="Open Sans" pitchFamily="34" charset="0"/>
                <a:ea typeface="Arial" charset="0"/>
                <a:cs typeface="Open Sans" pitchFamily="34" charset="0"/>
              </a:rPr>
              <a:t>interest</a:t>
            </a:r>
            <a:r>
              <a:rPr lang="en-GB" altLang="es-ES" sz="2000">
                <a:solidFill>
                  <a:srgbClr val="00B0F0"/>
                </a:solidFill>
                <a:latin typeface="Open Sans" pitchFamily="34" charset="0"/>
                <a:ea typeface="Arial" charset="0"/>
                <a:cs typeface="Open Sans" pitchFamily="34" charset="0"/>
              </a:rPr>
              <a:t> </a:t>
            </a:r>
          </a:p>
          <a:p>
            <a:pPr eaLnBrk="0" hangingPunct="0"/>
            <a:r>
              <a:rPr lang="en-GB" altLang="es-ES" sz="2000">
                <a:solidFill>
                  <a:srgbClr val="00B0F0"/>
                </a:solidFill>
                <a:latin typeface="Open Sans" pitchFamily="34" charset="0"/>
                <a:ea typeface="Arial" charset="0"/>
                <a:cs typeface="Open Sans" pitchFamily="34" charset="0"/>
              </a:rPr>
              <a:t>towards </a:t>
            </a:r>
            <a:r>
              <a:rPr lang="en-GB" altLang="es-ES" sz="2800" b="1">
                <a:solidFill>
                  <a:srgbClr val="00B0F0"/>
                </a:solidFill>
                <a:latin typeface="Open Sans" pitchFamily="34" charset="0"/>
                <a:ea typeface="Arial" charset="0"/>
                <a:cs typeface="Open Sans" pitchFamily="34" charset="0"/>
              </a:rPr>
              <a:t>STEM</a:t>
            </a:r>
            <a:r>
              <a:rPr lang="en-GB" altLang="es-ES" sz="2000">
                <a:solidFill>
                  <a:srgbClr val="00B0F0"/>
                </a:solidFill>
                <a:latin typeface="Open Sans" pitchFamily="34" charset="0"/>
                <a:ea typeface="Arial" charset="0"/>
                <a:cs typeface="Open Sans" pitchFamily="34" charset="0"/>
              </a:rPr>
              <a:t> fields.</a:t>
            </a:r>
          </a:p>
        </p:txBody>
      </p:sp>
      <p:sp>
        <p:nvSpPr>
          <p:cNvPr id="14345" name="3 CuadroTexto"/>
          <p:cNvSpPr txBox="1">
            <a:spLocks noChangeArrowheads="1"/>
          </p:cNvSpPr>
          <p:nvPr/>
        </p:nvSpPr>
        <p:spPr bwMode="auto">
          <a:xfrm>
            <a:off x="3513138" y="6053138"/>
            <a:ext cx="2354262" cy="400050"/>
          </a:xfrm>
          <a:prstGeom prst="rect">
            <a:avLst/>
          </a:prstGeom>
          <a:noFill/>
          <a:ln w="9525">
            <a:noFill/>
            <a:miter lim="800000"/>
            <a:headEnd/>
            <a:tailEnd/>
          </a:ln>
        </p:spPr>
        <p:txBody>
          <a:bodyPr wrap="none">
            <a:spAutoFit/>
          </a:bodyPr>
          <a:lstStyle/>
          <a:p>
            <a:pPr eaLnBrk="0" hangingPunct="0"/>
            <a:r>
              <a:rPr lang="en-GB" sz="1000" b="1">
                <a:latin typeface="Open Sans" pitchFamily="34" charset="0"/>
                <a:cs typeface="Open Sans" pitchFamily="34" charset="0"/>
              </a:rPr>
              <a:t>AMIGO CONSORTIUM </a:t>
            </a:r>
            <a:r>
              <a:rPr lang="en-GB" sz="1000">
                <a:latin typeface="Open Sans" pitchFamily="34" charset="0"/>
                <a:cs typeface="Open Sans" pitchFamily="34" charset="0"/>
              </a:rPr>
              <a:t> is formed by</a:t>
            </a:r>
            <a:br>
              <a:rPr lang="en-GB" sz="1000">
                <a:latin typeface="Open Sans" pitchFamily="34" charset="0"/>
                <a:cs typeface="Open Sans" pitchFamily="34" charset="0"/>
              </a:rPr>
            </a:br>
            <a:r>
              <a:rPr lang="en-GB" sz="1000">
                <a:latin typeface="Open Sans" pitchFamily="34" charset="0"/>
                <a:cs typeface="Open Sans" pitchFamily="34" charset="0"/>
              </a:rPr>
              <a:t> </a:t>
            </a:r>
            <a:endParaRPr lang="fr-FR" sz="1000">
              <a:latin typeface="Open Sans" pitchFamily="34" charset="0"/>
              <a:cs typeface="Open Sans" pitchFamily="34" charset="0"/>
            </a:endParaRPr>
          </a:p>
        </p:txBody>
      </p:sp>
      <p:grpSp>
        <p:nvGrpSpPr>
          <p:cNvPr id="14346" name="13 Grupo"/>
          <p:cNvGrpSpPr>
            <a:grpSpLocks/>
          </p:cNvGrpSpPr>
          <p:nvPr/>
        </p:nvGrpSpPr>
        <p:grpSpPr bwMode="auto">
          <a:xfrm>
            <a:off x="130175" y="5918200"/>
            <a:ext cx="3001963" cy="534988"/>
            <a:chOff x="214402" y="6089479"/>
            <a:chExt cx="2214803" cy="394382"/>
          </a:xfrm>
        </p:grpSpPr>
        <p:pic>
          <p:nvPicPr>
            <p:cNvPr id="14352" name="Picture 9" descr="IMAILE">
              <a:hlinkClick r:id="rId5"/>
            </p:cNvPr>
            <p:cNvPicPr>
              <a:picLocks noChangeAspect="1" noChangeArrowheads="1"/>
            </p:cNvPicPr>
            <p:nvPr/>
          </p:nvPicPr>
          <p:blipFill>
            <a:blip r:embed="rId6"/>
            <a:srcRect/>
            <a:stretch>
              <a:fillRect/>
            </a:stretch>
          </p:blipFill>
          <p:spPr bwMode="auto">
            <a:xfrm>
              <a:off x="214402" y="6089479"/>
              <a:ext cx="990667" cy="394382"/>
            </a:xfrm>
            <a:prstGeom prst="rect">
              <a:avLst/>
            </a:prstGeom>
            <a:noFill/>
            <a:ln w="9525">
              <a:noFill/>
              <a:miter lim="800000"/>
              <a:headEnd/>
              <a:tailEnd/>
            </a:ln>
          </p:spPr>
        </p:pic>
        <p:pic>
          <p:nvPicPr>
            <p:cNvPr id="14353" name="Picture 2"/>
            <p:cNvPicPr>
              <a:picLocks noChangeAspect="1" noChangeArrowheads="1"/>
            </p:cNvPicPr>
            <p:nvPr/>
          </p:nvPicPr>
          <p:blipFill>
            <a:blip r:embed="rId7"/>
            <a:srcRect/>
            <a:stretch>
              <a:fillRect/>
            </a:stretch>
          </p:blipFill>
          <p:spPr bwMode="auto">
            <a:xfrm>
              <a:off x="1340386" y="6136288"/>
              <a:ext cx="1088819" cy="259243"/>
            </a:xfrm>
            <a:prstGeom prst="rect">
              <a:avLst/>
            </a:prstGeom>
            <a:noFill/>
            <a:ln w="9525">
              <a:noFill/>
              <a:miter lim="800000"/>
              <a:headEnd/>
              <a:tailEnd/>
            </a:ln>
          </p:spPr>
        </p:pic>
      </p:grpSp>
      <p:grpSp>
        <p:nvGrpSpPr>
          <p:cNvPr id="14347" name="10 Grupo"/>
          <p:cNvGrpSpPr>
            <a:grpSpLocks/>
          </p:cNvGrpSpPr>
          <p:nvPr/>
        </p:nvGrpSpPr>
        <p:grpSpPr bwMode="auto">
          <a:xfrm>
            <a:off x="5867400" y="5627688"/>
            <a:ext cx="3168650" cy="1041400"/>
            <a:chOff x="5867494" y="5627769"/>
            <a:chExt cx="3169002" cy="1041591"/>
          </a:xfrm>
        </p:grpSpPr>
        <p:pic>
          <p:nvPicPr>
            <p:cNvPr id="14349" name="11 Imagen">
              <a:hlinkClick r:id="rId8"/>
            </p:cNvPr>
            <p:cNvPicPr>
              <a:picLocks noChangeAspect="1" noChangeArrowheads="1"/>
            </p:cNvPicPr>
            <p:nvPr/>
          </p:nvPicPr>
          <p:blipFill>
            <a:blip r:embed="rId9"/>
            <a:srcRect l="19261" t="18556" b="26671"/>
            <a:stretch>
              <a:fillRect/>
            </a:stretch>
          </p:blipFill>
          <p:spPr bwMode="auto">
            <a:xfrm>
              <a:off x="5867494" y="5799450"/>
              <a:ext cx="1368802" cy="653886"/>
            </a:xfrm>
            <a:prstGeom prst="rect">
              <a:avLst/>
            </a:prstGeom>
            <a:noFill/>
            <a:ln w="9525">
              <a:noFill/>
              <a:miter lim="800000"/>
              <a:headEnd/>
              <a:tailEnd/>
            </a:ln>
          </p:spPr>
        </p:pic>
        <p:pic>
          <p:nvPicPr>
            <p:cNvPr id="14350" name="12 Imagen">
              <a:hlinkClick r:id="rId10"/>
            </p:cNvPr>
            <p:cNvPicPr>
              <a:picLocks noChangeAspect="1" noChangeArrowheads="1"/>
            </p:cNvPicPr>
            <p:nvPr/>
          </p:nvPicPr>
          <p:blipFill>
            <a:blip r:embed="rId11"/>
            <a:srcRect/>
            <a:stretch>
              <a:fillRect/>
            </a:stretch>
          </p:blipFill>
          <p:spPr bwMode="auto">
            <a:xfrm>
              <a:off x="7489412" y="5627769"/>
              <a:ext cx="1547084" cy="1041591"/>
            </a:xfrm>
            <a:prstGeom prst="rect">
              <a:avLst/>
            </a:prstGeom>
            <a:noFill/>
            <a:ln w="9525">
              <a:noFill/>
              <a:miter lim="800000"/>
              <a:headEnd/>
              <a:tailEnd/>
            </a:ln>
          </p:spPr>
        </p:pic>
        <p:sp>
          <p:nvSpPr>
            <p:cNvPr id="14351" name="6 CuadroTexto"/>
            <p:cNvSpPr txBox="1">
              <a:spLocks noChangeArrowheads="1"/>
            </p:cNvSpPr>
            <p:nvPr/>
          </p:nvSpPr>
          <p:spPr bwMode="auto">
            <a:xfrm>
              <a:off x="7164288" y="5805264"/>
              <a:ext cx="484428" cy="707886"/>
            </a:xfrm>
            <a:prstGeom prst="rect">
              <a:avLst/>
            </a:prstGeom>
            <a:noFill/>
            <a:ln w="9525">
              <a:noFill/>
              <a:miter lim="800000"/>
              <a:headEnd/>
              <a:tailEnd/>
            </a:ln>
          </p:spPr>
          <p:txBody>
            <a:bodyPr wrap="none">
              <a:spAutoFit/>
            </a:bodyPr>
            <a:lstStyle/>
            <a:p>
              <a:pPr eaLnBrk="0" hangingPunct="0"/>
              <a:r>
                <a:rPr lang="fr-FR" sz="4000">
                  <a:solidFill>
                    <a:srgbClr val="FF0000"/>
                  </a:solidFill>
                </a:rPr>
                <a:t>+</a:t>
              </a:r>
            </a:p>
          </p:txBody>
        </p:sp>
      </p:grpSp>
      <p:sp>
        <p:nvSpPr>
          <p:cNvPr id="14348" name="5 CuadroTexto"/>
          <p:cNvSpPr txBox="1">
            <a:spLocks noChangeArrowheads="1"/>
          </p:cNvSpPr>
          <p:nvPr/>
        </p:nvSpPr>
        <p:spPr bwMode="auto">
          <a:xfrm>
            <a:off x="69850" y="6443663"/>
            <a:ext cx="4933950" cy="369887"/>
          </a:xfrm>
          <a:prstGeom prst="rect">
            <a:avLst/>
          </a:prstGeom>
          <a:noFill/>
          <a:ln w="9525">
            <a:noFill/>
            <a:miter lim="800000"/>
            <a:headEnd/>
            <a:tailEnd/>
          </a:ln>
        </p:spPr>
        <p:txBody>
          <a:bodyPr wrap="none">
            <a:spAutoFit/>
          </a:bodyPr>
          <a:lstStyle/>
          <a:p>
            <a:pPr eaLnBrk="0" hangingPunct="0"/>
            <a:r>
              <a:rPr lang="en-GB" sz="900" b="1">
                <a:latin typeface="Open Sans" pitchFamily="34" charset="0"/>
                <a:cs typeface="Open Sans" pitchFamily="34" charset="0"/>
              </a:rPr>
              <a:t>IMAILE</a:t>
            </a:r>
            <a:r>
              <a:rPr lang="en-GB" sz="900">
                <a:latin typeface="Open Sans" pitchFamily="34" charset="0"/>
                <a:cs typeface="Open Sans" pitchFamily="34" charset="0"/>
              </a:rPr>
              <a:t> – 619231: This project has been funded with support from the European </a:t>
            </a:r>
            <a:br>
              <a:rPr lang="en-GB" sz="900">
                <a:latin typeface="Open Sans" pitchFamily="34" charset="0"/>
                <a:cs typeface="Open Sans" pitchFamily="34" charset="0"/>
              </a:rPr>
            </a:br>
            <a:r>
              <a:rPr lang="en-GB" sz="900">
                <a:latin typeface="Open Sans" pitchFamily="34" charset="0"/>
                <a:cs typeface="Open Sans" pitchFamily="34" charset="0"/>
              </a:rPr>
              <a:t>Commission in the context of the Seventh Framework Programme.  </a:t>
            </a:r>
            <a:r>
              <a:rPr lang="en-GB" sz="900" u="sng">
                <a:latin typeface="Open Sans" pitchFamily="34" charset="0"/>
                <a:cs typeface="Open Sans" pitchFamily="34" charset="0"/>
                <a:hlinkClick r:id="rId5"/>
              </a:rPr>
              <a:t>http://www.imaile.eu</a:t>
            </a:r>
            <a:endParaRPr lang="fr-FR" sz="900">
              <a:latin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ángulo 3"/>
          <p:cNvSpPr>
            <a:spLocks noChangeArrowheads="1"/>
          </p:cNvSpPr>
          <p:nvPr/>
        </p:nvSpPr>
        <p:spPr bwMode="auto">
          <a:xfrm>
            <a:off x="401638" y="427038"/>
            <a:ext cx="8491537" cy="1281112"/>
          </a:xfrm>
          <a:prstGeom prst="rect">
            <a:avLst/>
          </a:prstGeom>
          <a:noFill/>
          <a:ln w="9525">
            <a:noFill/>
            <a:miter lim="800000"/>
            <a:headEnd/>
            <a:tailEnd/>
          </a:ln>
        </p:spPr>
        <p:txBody>
          <a:bodyPr>
            <a:spAutoFit/>
          </a:bodyPr>
          <a:lstStyle/>
          <a:p>
            <a:pPr eaLnBrk="0" hangingPunct="0">
              <a:spcAft>
                <a:spcPts val="1200"/>
              </a:spcAft>
            </a:pPr>
            <a:r>
              <a:rPr lang="en-GB" sz="3200">
                <a:solidFill>
                  <a:srgbClr val="00B0F0"/>
                </a:solidFill>
                <a:latin typeface="Open Sans" pitchFamily="34" charset="0"/>
                <a:cs typeface="Open Sans" pitchFamily="34" charset="0"/>
              </a:rPr>
              <a:t>Increased Motivation to learn STEM topics</a:t>
            </a:r>
          </a:p>
          <a:p>
            <a:pPr eaLnBrk="0" hangingPunct="0">
              <a:spcAft>
                <a:spcPts val="1200"/>
              </a:spcAft>
            </a:pPr>
            <a:r>
              <a:rPr lang="en-GB">
                <a:latin typeface="Open Sans" pitchFamily="34" charset="0"/>
                <a:cs typeface="Open Sans" pitchFamily="34" charset="0"/>
              </a:rPr>
              <a:t>AMIGO helps students to reinforce the idea that they can take control over their STEM learning process with social and motivational activities.</a:t>
            </a:r>
          </a:p>
        </p:txBody>
      </p:sp>
      <p:sp>
        <p:nvSpPr>
          <p:cNvPr id="28674" name="Rectángulo 8"/>
          <p:cNvSpPr>
            <a:spLocks noChangeArrowheads="1"/>
          </p:cNvSpPr>
          <p:nvPr/>
        </p:nvSpPr>
        <p:spPr bwMode="auto">
          <a:xfrm>
            <a:off x="1089025" y="2370138"/>
            <a:ext cx="2319338" cy="400050"/>
          </a:xfrm>
          <a:prstGeom prst="rect">
            <a:avLst/>
          </a:prstGeom>
          <a:noFill/>
          <a:ln w="9525">
            <a:noFill/>
            <a:miter lim="800000"/>
            <a:headEnd/>
            <a:tailEnd/>
          </a:ln>
        </p:spPr>
        <p:txBody>
          <a:bodyPr>
            <a:spAutoFit/>
          </a:bodyPr>
          <a:lstStyle/>
          <a:p>
            <a:pPr algn="ctr" eaLnBrk="0" hangingPunct="0"/>
            <a:r>
              <a:rPr lang="en-GB" sz="2000" b="1">
                <a:solidFill>
                  <a:srgbClr val="00B0F0"/>
                </a:solidFill>
                <a:latin typeface="Open Sans" pitchFamily="34" charset="0"/>
                <a:cs typeface="Open Sans" pitchFamily="34" charset="0"/>
              </a:rPr>
              <a:t>STEM Dashboard</a:t>
            </a:r>
          </a:p>
        </p:txBody>
      </p:sp>
      <p:sp>
        <p:nvSpPr>
          <p:cNvPr id="28675" name="Rectángulo 11"/>
          <p:cNvSpPr>
            <a:spLocks noChangeArrowheads="1"/>
          </p:cNvSpPr>
          <p:nvPr/>
        </p:nvSpPr>
        <p:spPr bwMode="auto">
          <a:xfrm>
            <a:off x="3941763" y="2370138"/>
            <a:ext cx="1458912" cy="400050"/>
          </a:xfrm>
          <a:prstGeom prst="rect">
            <a:avLst/>
          </a:prstGeom>
          <a:noFill/>
          <a:ln w="9525">
            <a:noFill/>
            <a:miter lim="800000"/>
            <a:headEnd/>
            <a:tailEnd/>
          </a:ln>
        </p:spPr>
        <p:txBody>
          <a:bodyPr wrap="none">
            <a:spAutoFit/>
          </a:bodyPr>
          <a:lstStyle/>
          <a:p>
            <a:pPr algn="ctr" eaLnBrk="0" hangingPunct="0"/>
            <a:r>
              <a:rPr lang="en-GB" sz="2000" b="1">
                <a:solidFill>
                  <a:srgbClr val="00B0F0"/>
                </a:solidFill>
                <a:latin typeface="Open Sans" pitchFamily="34" charset="0"/>
                <a:cs typeface="Open Sans" pitchFamily="34" charset="0"/>
              </a:rPr>
              <a:t>eportfolio</a:t>
            </a:r>
          </a:p>
        </p:txBody>
      </p:sp>
      <p:sp>
        <p:nvSpPr>
          <p:cNvPr id="28676" name="Rectángulo 13"/>
          <p:cNvSpPr>
            <a:spLocks noChangeArrowheads="1"/>
          </p:cNvSpPr>
          <p:nvPr/>
        </p:nvSpPr>
        <p:spPr bwMode="auto">
          <a:xfrm>
            <a:off x="6831013" y="2370138"/>
            <a:ext cx="492125" cy="400050"/>
          </a:xfrm>
          <a:prstGeom prst="rect">
            <a:avLst/>
          </a:prstGeom>
          <a:noFill/>
          <a:ln w="9525">
            <a:noFill/>
            <a:miter lim="800000"/>
            <a:headEnd/>
            <a:tailEnd/>
          </a:ln>
        </p:spPr>
        <p:txBody>
          <a:bodyPr wrap="none">
            <a:spAutoFit/>
          </a:bodyPr>
          <a:lstStyle/>
          <a:p>
            <a:pPr algn="ctr" eaLnBrk="0" hangingPunct="0"/>
            <a:r>
              <a:rPr lang="en-GB" sz="2000" b="1">
                <a:solidFill>
                  <a:srgbClr val="00B0F0"/>
                </a:solidFill>
                <a:latin typeface="Open Sans" pitchFamily="34" charset="0"/>
                <a:cs typeface="Open Sans" pitchFamily="34" charset="0"/>
              </a:rPr>
              <a:t>AT</a:t>
            </a:r>
          </a:p>
        </p:txBody>
      </p:sp>
      <p:pic>
        <p:nvPicPr>
          <p:cNvPr id="28677" name="Imagen 15"/>
          <p:cNvPicPr>
            <a:picLocks noChangeAspect="1"/>
          </p:cNvPicPr>
          <p:nvPr/>
        </p:nvPicPr>
        <p:blipFill>
          <a:blip r:embed="rId2"/>
          <a:srcRect/>
          <a:stretch>
            <a:fillRect/>
          </a:stretch>
        </p:blipFill>
        <p:spPr bwMode="auto">
          <a:xfrm>
            <a:off x="3509963" y="2795588"/>
            <a:ext cx="2387600" cy="2068512"/>
          </a:xfrm>
          <a:prstGeom prst="rect">
            <a:avLst/>
          </a:prstGeom>
          <a:noFill/>
          <a:ln w="9525">
            <a:noFill/>
            <a:miter lim="800000"/>
            <a:headEnd/>
            <a:tailEnd/>
          </a:ln>
        </p:spPr>
      </p:pic>
      <p:pic>
        <p:nvPicPr>
          <p:cNvPr id="28678" name="Imagen 20"/>
          <p:cNvPicPr>
            <a:picLocks noChangeAspect="1"/>
          </p:cNvPicPr>
          <p:nvPr/>
        </p:nvPicPr>
        <p:blipFill>
          <a:blip r:embed="rId3"/>
          <a:srcRect/>
          <a:stretch>
            <a:fillRect/>
          </a:stretch>
        </p:blipFill>
        <p:spPr bwMode="auto">
          <a:xfrm>
            <a:off x="1190625" y="2790825"/>
            <a:ext cx="2057400" cy="2051050"/>
          </a:xfrm>
          <a:prstGeom prst="rect">
            <a:avLst/>
          </a:prstGeom>
          <a:noFill/>
          <a:ln w="9525">
            <a:noFill/>
            <a:miter lim="800000"/>
            <a:headEnd/>
            <a:tailEnd/>
          </a:ln>
        </p:spPr>
      </p:pic>
      <p:pic>
        <p:nvPicPr>
          <p:cNvPr id="28679" name="Imagen 21"/>
          <p:cNvPicPr>
            <a:picLocks noChangeAspect="1"/>
          </p:cNvPicPr>
          <p:nvPr/>
        </p:nvPicPr>
        <p:blipFill>
          <a:blip r:embed="rId4"/>
          <a:srcRect/>
          <a:stretch>
            <a:fillRect/>
          </a:stretch>
        </p:blipFill>
        <p:spPr bwMode="auto">
          <a:xfrm>
            <a:off x="5957888" y="2668588"/>
            <a:ext cx="2332037" cy="2195512"/>
          </a:xfrm>
          <a:prstGeom prst="rect">
            <a:avLst/>
          </a:prstGeom>
          <a:noFill/>
          <a:ln w="9525">
            <a:noFill/>
            <a:miter lim="800000"/>
            <a:headEnd/>
            <a:tailEnd/>
          </a:ln>
        </p:spPr>
      </p:pic>
      <p:pic>
        <p:nvPicPr>
          <p:cNvPr id="28680" name="Imagen 22"/>
          <p:cNvPicPr>
            <a:picLocks noChangeAspect="1"/>
          </p:cNvPicPr>
          <p:nvPr/>
        </p:nvPicPr>
        <p:blipFill>
          <a:blip r:embed="rId5"/>
          <a:srcRect l="-665" r="20744"/>
          <a:stretch>
            <a:fillRect/>
          </a:stretch>
        </p:blipFill>
        <p:spPr bwMode="auto">
          <a:xfrm>
            <a:off x="10333038" y="4005263"/>
            <a:ext cx="2303462" cy="2133600"/>
          </a:xfrm>
          <a:prstGeom prst="rect">
            <a:avLst/>
          </a:prstGeom>
          <a:noFill/>
          <a:ln w="9525">
            <a:noFill/>
            <a:miter lim="800000"/>
            <a:headEnd/>
            <a:tailEnd/>
          </a:ln>
        </p:spPr>
      </p:pic>
      <p:sp>
        <p:nvSpPr>
          <p:cNvPr id="28681" name="Rectángulo 3"/>
          <p:cNvSpPr>
            <a:spLocks noChangeArrowheads="1"/>
          </p:cNvSpPr>
          <p:nvPr/>
        </p:nvSpPr>
        <p:spPr bwMode="auto">
          <a:xfrm>
            <a:off x="-10333038" y="1206500"/>
            <a:ext cx="8274050" cy="1908175"/>
          </a:xfrm>
          <a:prstGeom prst="rect">
            <a:avLst/>
          </a:prstGeom>
          <a:noFill/>
          <a:ln w="9525">
            <a:noFill/>
            <a:miter lim="800000"/>
            <a:headEnd/>
            <a:tailEnd/>
          </a:ln>
        </p:spPr>
        <p:txBody>
          <a:bodyPr>
            <a:spAutoFit/>
          </a:bodyPr>
          <a:lstStyle/>
          <a:p>
            <a:pPr eaLnBrk="0" hangingPunct="0">
              <a:spcAft>
                <a:spcPts val="1200"/>
              </a:spcAft>
            </a:pPr>
            <a:r>
              <a:rPr lang="en-GB" sz="3600">
                <a:solidFill>
                  <a:srgbClr val="00B0F0"/>
                </a:solidFill>
                <a:latin typeface="Open Sans" pitchFamily="34" charset="0"/>
                <a:cs typeface="Open Sans" pitchFamily="34" charset="0"/>
              </a:rPr>
              <a:t>Support of Individual learning paths </a:t>
            </a:r>
            <a:endParaRPr lang="en-GB">
              <a:solidFill>
                <a:srgbClr val="000000"/>
              </a:solidFill>
              <a:latin typeface="Open Sans" pitchFamily="34" charset="0"/>
              <a:cs typeface="Open Sans" pitchFamily="34" charset="0"/>
            </a:endParaRPr>
          </a:p>
          <a:p>
            <a:pPr algn="just" eaLnBrk="0" hangingPunct="0">
              <a:spcAft>
                <a:spcPts val="1200"/>
              </a:spcAft>
            </a:pPr>
            <a:r>
              <a:rPr lang="en-GB">
                <a:solidFill>
                  <a:srgbClr val="000000"/>
                </a:solidFill>
                <a:latin typeface="Open Sans" pitchFamily="34" charset="0"/>
                <a:cs typeface="Open Sans" pitchFamily="34" charset="0"/>
              </a:rPr>
              <a:t>AMIGO provides a set of attractive tools that enhances the interest of students and teachers to STEM subjects, based on its personalized delivery of training, content and suggestion of goals, in order to achieve progress in a seamless entertaining way.</a:t>
            </a:r>
            <a:endParaRPr lang="en-GB">
              <a:latin typeface="Open Sans" pitchFamily="34" charset="0"/>
              <a:cs typeface="Open Sans" pitchFamily="34" charset="0"/>
            </a:endParaRPr>
          </a:p>
        </p:txBody>
      </p:sp>
      <p:grpSp>
        <p:nvGrpSpPr>
          <p:cNvPr id="28682" name="12 Grupo"/>
          <p:cNvGrpSpPr>
            <a:grpSpLocks/>
          </p:cNvGrpSpPr>
          <p:nvPr/>
        </p:nvGrpSpPr>
        <p:grpSpPr bwMode="auto">
          <a:xfrm>
            <a:off x="4067175" y="5157788"/>
            <a:ext cx="5076825" cy="1506537"/>
            <a:chOff x="5037979" y="5445224"/>
            <a:chExt cx="4106021" cy="1219200"/>
          </a:xfrm>
        </p:grpSpPr>
        <p:pic>
          <p:nvPicPr>
            <p:cNvPr id="28685" name="Imagen 16"/>
            <p:cNvPicPr>
              <a:picLocks noChangeAspect="1"/>
            </p:cNvPicPr>
            <p:nvPr/>
          </p:nvPicPr>
          <p:blipFill>
            <a:blip r:embed="rId5"/>
            <a:srcRect l="-665" t="57143" r="29504"/>
            <a:stretch>
              <a:fillRect/>
            </a:stretch>
          </p:blipFill>
          <p:spPr bwMode="auto">
            <a:xfrm>
              <a:off x="7092536" y="5750024"/>
              <a:ext cx="2051464" cy="914400"/>
            </a:xfrm>
            <a:prstGeom prst="rect">
              <a:avLst/>
            </a:prstGeom>
            <a:noFill/>
            <a:ln w="9525">
              <a:noFill/>
              <a:miter lim="800000"/>
              <a:headEnd/>
              <a:tailEnd/>
            </a:ln>
          </p:spPr>
        </p:pic>
        <p:pic>
          <p:nvPicPr>
            <p:cNvPr id="28686" name="Imagen 16"/>
            <p:cNvPicPr>
              <a:picLocks noChangeAspect="1"/>
            </p:cNvPicPr>
            <p:nvPr/>
          </p:nvPicPr>
          <p:blipFill>
            <a:blip r:embed="rId5"/>
            <a:srcRect l="-665" r="29398" b="42857"/>
            <a:stretch>
              <a:fillRect/>
            </a:stretch>
          </p:blipFill>
          <p:spPr bwMode="auto">
            <a:xfrm>
              <a:off x="5037979" y="5445224"/>
              <a:ext cx="2054557" cy="1219200"/>
            </a:xfrm>
            <a:prstGeom prst="rect">
              <a:avLst/>
            </a:prstGeom>
            <a:noFill/>
            <a:ln w="9525">
              <a:noFill/>
              <a:miter lim="800000"/>
              <a:headEnd/>
              <a:tailEnd/>
            </a:ln>
          </p:spPr>
        </p:pic>
      </p:grpSp>
      <p:pic>
        <p:nvPicPr>
          <p:cNvPr id="28683" name="Imagen 20"/>
          <p:cNvPicPr>
            <a:picLocks noChangeAspect="1"/>
          </p:cNvPicPr>
          <p:nvPr/>
        </p:nvPicPr>
        <p:blipFill>
          <a:blip r:embed="rId3"/>
          <a:srcRect/>
          <a:stretch>
            <a:fillRect/>
          </a:stretch>
        </p:blipFill>
        <p:spPr bwMode="auto">
          <a:xfrm>
            <a:off x="-3313113" y="2913063"/>
            <a:ext cx="2058988" cy="2051050"/>
          </a:xfrm>
          <a:prstGeom prst="rect">
            <a:avLst/>
          </a:prstGeom>
          <a:noFill/>
          <a:ln w="9525">
            <a:noFill/>
            <a:miter lim="800000"/>
            <a:headEnd/>
            <a:tailEnd/>
          </a:ln>
        </p:spPr>
      </p:pic>
      <p:sp>
        <p:nvSpPr>
          <p:cNvPr id="28684" name="14 Marcador de número de diapositiva"/>
          <p:cNvSpPr>
            <a:spLocks noGrp="1"/>
          </p:cNvSpPr>
          <p:nvPr>
            <p:ph type="sldNum" sz="quarter" idx="12"/>
          </p:nvPr>
        </p:nvSpPr>
        <p:spPr>
          <a:noFill/>
          <a:ln>
            <a:miter lim="800000"/>
            <a:headEnd/>
            <a:tailEnd/>
          </a:ln>
        </p:spPr>
        <p:txBody>
          <a:bodyPr/>
          <a:lstStyle/>
          <a:p>
            <a:fld id="{9D92C824-E5F3-4EAA-A5D2-6B082BDE7954}" type="slidenum">
              <a:rPr lang="es-ES" altLang="es-ES" smtClean="0"/>
              <a:pPr/>
              <a:t>10</a:t>
            </a:fld>
            <a:endParaRPr lang="es-ES" altLang="es-E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12 Grupo"/>
          <p:cNvGrpSpPr>
            <a:grpSpLocks/>
          </p:cNvGrpSpPr>
          <p:nvPr/>
        </p:nvGrpSpPr>
        <p:grpSpPr bwMode="auto">
          <a:xfrm>
            <a:off x="4067175" y="5157788"/>
            <a:ext cx="5076825" cy="1506537"/>
            <a:chOff x="5037979" y="5445224"/>
            <a:chExt cx="4106021" cy="1219200"/>
          </a:xfrm>
        </p:grpSpPr>
        <p:pic>
          <p:nvPicPr>
            <p:cNvPr id="29710" name="Imagen 16"/>
            <p:cNvPicPr>
              <a:picLocks noChangeAspect="1"/>
            </p:cNvPicPr>
            <p:nvPr/>
          </p:nvPicPr>
          <p:blipFill>
            <a:blip r:embed="rId2"/>
            <a:srcRect l="-665" t="57143" r="29504"/>
            <a:stretch>
              <a:fillRect/>
            </a:stretch>
          </p:blipFill>
          <p:spPr bwMode="auto">
            <a:xfrm>
              <a:off x="7092536" y="5750024"/>
              <a:ext cx="2051464" cy="914400"/>
            </a:xfrm>
            <a:prstGeom prst="rect">
              <a:avLst/>
            </a:prstGeom>
            <a:noFill/>
            <a:ln w="9525">
              <a:noFill/>
              <a:miter lim="800000"/>
              <a:headEnd/>
              <a:tailEnd/>
            </a:ln>
          </p:spPr>
        </p:pic>
        <p:pic>
          <p:nvPicPr>
            <p:cNvPr id="29711" name="Imagen 16"/>
            <p:cNvPicPr>
              <a:picLocks noChangeAspect="1"/>
            </p:cNvPicPr>
            <p:nvPr/>
          </p:nvPicPr>
          <p:blipFill>
            <a:blip r:embed="rId2"/>
            <a:srcRect l="-665" r="29398" b="42857"/>
            <a:stretch>
              <a:fillRect/>
            </a:stretch>
          </p:blipFill>
          <p:spPr bwMode="auto">
            <a:xfrm>
              <a:off x="5037979" y="5445224"/>
              <a:ext cx="2054557" cy="1219200"/>
            </a:xfrm>
            <a:prstGeom prst="rect">
              <a:avLst/>
            </a:prstGeom>
            <a:noFill/>
            <a:ln w="9525">
              <a:noFill/>
              <a:miter lim="800000"/>
              <a:headEnd/>
              <a:tailEnd/>
            </a:ln>
          </p:spPr>
        </p:pic>
      </p:grpSp>
      <p:sp>
        <p:nvSpPr>
          <p:cNvPr id="29698" name="Rectángulo 3"/>
          <p:cNvSpPr>
            <a:spLocks noChangeArrowheads="1"/>
          </p:cNvSpPr>
          <p:nvPr/>
        </p:nvSpPr>
        <p:spPr bwMode="auto">
          <a:xfrm>
            <a:off x="401638" y="455613"/>
            <a:ext cx="8562975" cy="1768475"/>
          </a:xfrm>
          <a:prstGeom prst="rect">
            <a:avLst/>
          </a:prstGeom>
          <a:noFill/>
          <a:ln w="9525">
            <a:noFill/>
            <a:miter lim="800000"/>
            <a:headEnd/>
            <a:tailEnd/>
          </a:ln>
        </p:spPr>
        <p:txBody>
          <a:bodyPr>
            <a:spAutoFit/>
          </a:bodyPr>
          <a:lstStyle/>
          <a:p>
            <a:pPr eaLnBrk="0" hangingPunct="0">
              <a:spcAft>
                <a:spcPts val="1200"/>
              </a:spcAft>
            </a:pPr>
            <a:r>
              <a:rPr lang="en-GB" sz="3200">
                <a:solidFill>
                  <a:srgbClr val="00B0F0"/>
                </a:solidFill>
                <a:latin typeface="Open Sans" pitchFamily="34" charset="0"/>
                <a:cs typeface="Open Sans" pitchFamily="34" charset="0"/>
              </a:rPr>
              <a:t>Time reduction for course/class planning and preparation</a:t>
            </a:r>
          </a:p>
          <a:p>
            <a:pPr eaLnBrk="0" hangingPunct="0">
              <a:spcAft>
                <a:spcPts val="1200"/>
              </a:spcAft>
            </a:pPr>
            <a:r>
              <a:rPr lang="en-GB">
                <a:latin typeface="Open Sans" pitchFamily="34" charset="0"/>
                <a:cs typeface="Open Sans" pitchFamily="34" charset="0"/>
              </a:rPr>
              <a:t>Creation and personalization of educational contents, activities, tests, group management and attending students’ needs is easier for teachers.</a:t>
            </a:r>
          </a:p>
        </p:txBody>
      </p:sp>
      <p:pic>
        <p:nvPicPr>
          <p:cNvPr id="29699" name="Imagen 4"/>
          <p:cNvPicPr>
            <a:picLocks noChangeAspect="1"/>
          </p:cNvPicPr>
          <p:nvPr/>
        </p:nvPicPr>
        <p:blipFill>
          <a:blip r:embed="rId3"/>
          <a:srcRect/>
          <a:stretch>
            <a:fillRect/>
          </a:stretch>
        </p:blipFill>
        <p:spPr bwMode="auto">
          <a:xfrm>
            <a:off x="2319338" y="3013150"/>
            <a:ext cx="2212975" cy="2112962"/>
          </a:xfrm>
          <a:prstGeom prst="rect">
            <a:avLst/>
          </a:prstGeom>
          <a:noFill/>
          <a:ln w="9525">
            <a:noFill/>
            <a:miter lim="800000"/>
            <a:headEnd/>
            <a:tailEnd/>
          </a:ln>
        </p:spPr>
      </p:pic>
      <p:pic>
        <p:nvPicPr>
          <p:cNvPr id="29700" name="Imagen 7"/>
          <p:cNvPicPr>
            <a:picLocks noChangeAspect="1"/>
          </p:cNvPicPr>
          <p:nvPr/>
        </p:nvPicPr>
        <p:blipFill>
          <a:blip r:embed="rId4"/>
          <a:srcRect/>
          <a:stretch>
            <a:fillRect/>
          </a:stretch>
        </p:blipFill>
        <p:spPr bwMode="auto">
          <a:xfrm>
            <a:off x="4560888" y="2959175"/>
            <a:ext cx="2171700" cy="2112962"/>
          </a:xfrm>
          <a:prstGeom prst="rect">
            <a:avLst/>
          </a:prstGeom>
          <a:noFill/>
          <a:ln w="9525">
            <a:noFill/>
            <a:miter lim="800000"/>
            <a:headEnd/>
            <a:tailEnd/>
          </a:ln>
        </p:spPr>
      </p:pic>
      <p:pic>
        <p:nvPicPr>
          <p:cNvPr id="29701" name="Imagen 10"/>
          <p:cNvPicPr>
            <a:picLocks noChangeAspect="1"/>
          </p:cNvPicPr>
          <p:nvPr/>
        </p:nvPicPr>
        <p:blipFill>
          <a:blip r:embed="rId5"/>
          <a:srcRect/>
          <a:stretch>
            <a:fillRect/>
          </a:stretch>
        </p:blipFill>
        <p:spPr bwMode="auto">
          <a:xfrm>
            <a:off x="6711950" y="2989337"/>
            <a:ext cx="2108200" cy="2060575"/>
          </a:xfrm>
          <a:prstGeom prst="rect">
            <a:avLst/>
          </a:prstGeom>
          <a:noFill/>
          <a:ln w="9525">
            <a:noFill/>
            <a:miter lim="800000"/>
            <a:headEnd/>
            <a:tailEnd/>
          </a:ln>
        </p:spPr>
      </p:pic>
      <p:sp>
        <p:nvSpPr>
          <p:cNvPr id="29702" name="Rectángulo 17"/>
          <p:cNvSpPr>
            <a:spLocks noChangeArrowheads="1"/>
          </p:cNvSpPr>
          <p:nvPr/>
        </p:nvSpPr>
        <p:spPr bwMode="auto">
          <a:xfrm>
            <a:off x="2195513" y="2636912"/>
            <a:ext cx="2319337" cy="401638"/>
          </a:xfrm>
          <a:prstGeom prst="rect">
            <a:avLst/>
          </a:prstGeom>
          <a:noFill/>
          <a:ln w="9525">
            <a:noFill/>
            <a:miter lim="800000"/>
            <a:headEnd/>
            <a:tailEnd/>
          </a:ln>
        </p:spPr>
        <p:txBody>
          <a:bodyPr wrap="none">
            <a:spAutoFit/>
          </a:bodyPr>
          <a:lstStyle/>
          <a:p>
            <a:pPr eaLnBrk="0" hangingPunct="0"/>
            <a:r>
              <a:rPr lang="en-GB" sz="2000" b="1">
                <a:solidFill>
                  <a:srgbClr val="00B0F0"/>
                </a:solidFill>
                <a:latin typeface="Open Sans" pitchFamily="34" charset="0"/>
                <a:cs typeface="Open Sans" pitchFamily="34" charset="0"/>
              </a:rPr>
              <a:t>STEM Dashboard</a:t>
            </a:r>
          </a:p>
        </p:txBody>
      </p:sp>
      <p:sp>
        <p:nvSpPr>
          <p:cNvPr id="29703" name="Rectángulo 18"/>
          <p:cNvSpPr>
            <a:spLocks noChangeArrowheads="1"/>
          </p:cNvSpPr>
          <p:nvPr/>
        </p:nvSpPr>
        <p:spPr bwMode="auto">
          <a:xfrm>
            <a:off x="4932363" y="2636912"/>
            <a:ext cx="1457325" cy="401638"/>
          </a:xfrm>
          <a:prstGeom prst="rect">
            <a:avLst/>
          </a:prstGeom>
          <a:noFill/>
          <a:ln w="9525">
            <a:noFill/>
            <a:miter lim="800000"/>
            <a:headEnd/>
            <a:tailEnd/>
          </a:ln>
        </p:spPr>
        <p:txBody>
          <a:bodyPr wrap="none">
            <a:spAutoFit/>
          </a:bodyPr>
          <a:lstStyle/>
          <a:p>
            <a:pPr eaLnBrk="0" hangingPunct="0"/>
            <a:r>
              <a:rPr lang="en-GB" sz="2000" b="1">
                <a:solidFill>
                  <a:srgbClr val="00B0F0"/>
                </a:solidFill>
                <a:latin typeface="Open Sans" pitchFamily="34" charset="0"/>
                <a:cs typeface="Open Sans" pitchFamily="34" charset="0"/>
              </a:rPr>
              <a:t>ePortfolio</a:t>
            </a:r>
          </a:p>
        </p:txBody>
      </p:sp>
      <p:sp>
        <p:nvSpPr>
          <p:cNvPr id="29704" name="Rectángulo 19"/>
          <p:cNvSpPr>
            <a:spLocks noChangeArrowheads="1"/>
          </p:cNvSpPr>
          <p:nvPr/>
        </p:nvSpPr>
        <p:spPr bwMode="auto">
          <a:xfrm>
            <a:off x="7554913" y="2636912"/>
            <a:ext cx="493712" cy="401638"/>
          </a:xfrm>
          <a:prstGeom prst="rect">
            <a:avLst/>
          </a:prstGeom>
          <a:noFill/>
          <a:ln w="9525">
            <a:noFill/>
            <a:miter lim="800000"/>
            <a:headEnd/>
            <a:tailEnd/>
          </a:ln>
        </p:spPr>
        <p:txBody>
          <a:bodyPr wrap="none">
            <a:spAutoFit/>
          </a:bodyPr>
          <a:lstStyle/>
          <a:p>
            <a:pPr eaLnBrk="0" hangingPunct="0"/>
            <a:r>
              <a:rPr lang="en-GB" sz="2000" b="1">
                <a:solidFill>
                  <a:srgbClr val="00B0F0"/>
                </a:solidFill>
                <a:latin typeface="Open Sans" pitchFamily="34" charset="0"/>
                <a:cs typeface="Open Sans" pitchFamily="34" charset="0"/>
              </a:rPr>
              <a:t>AT</a:t>
            </a:r>
          </a:p>
        </p:txBody>
      </p:sp>
      <p:sp>
        <p:nvSpPr>
          <p:cNvPr id="29705" name="Rectángulo 20"/>
          <p:cNvSpPr>
            <a:spLocks noChangeArrowheads="1"/>
          </p:cNvSpPr>
          <p:nvPr/>
        </p:nvSpPr>
        <p:spPr bwMode="auto">
          <a:xfrm>
            <a:off x="909638" y="2636912"/>
            <a:ext cx="1158875" cy="401638"/>
          </a:xfrm>
          <a:prstGeom prst="rect">
            <a:avLst/>
          </a:prstGeom>
          <a:noFill/>
          <a:ln w="9525">
            <a:noFill/>
            <a:miter lim="800000"/>
            <a:headEnd/>
            <a:tailEnd/>
          </a:ln>
        </p:spPr>
        <p:txBody>
          <a:bodyPr>
            <a:spAutoFit/>
          </a:bodyPr>
          <a:lstStyle/>
          <a:p>
            <a:pPr eaLnBrk="0" hangingPunct="0"/>
            <a:r>
              <a:rPr lang="en-GB" sz="2000" b="1">
                <a:solidFill>
                  <a:srgbClr val="00B0F0"/>
                </a:solidFill>
                <a:latin typeface="Open Sans" pitchFamily="34" charset="0"/>
                <a:cs typeface="Open Sans" pitchFamily="34" charset="0"/>
              </a:rPr>
              <a:t>PLE</a:t>
            </a:r>
          </a:p>
        </p:txBody>
      </p:sp>
      <p:pic>
        <p:nvPicPr>
          <p:cNvPr id="29706" name="Imagen 22"/>
          <p:cNvPicPr>
            <a:picLocks noChangeAspect="1"/>
          </p:cNvPicPr>
          <p:nvPr/>
        </p:nvPicPr>
        <p:blipFill>
          <a:blip r:embed="rId6"/>
          <a:srcRect/>
          <a:stretch>
            <a:fillRect/>
          </a:stretch>
        </p:blipFill>
        <p:spPr bwMode="auto">
          <a:xfrm>
            <a:off x="250825" y="2951237"/>
            <a:ext cx="2109788" cy="2133600"/>
          </a:xfrm>
          <a:prstGeom prst="rect">
            <a:avLst/>
          </a:prstGeom>
          <a:noFill/>
          <a:ln w="9525">
            <a:noFill/>
            <a:miter lim="800000"/>
            <a:headEnd/>
            <a:tailEnd/>
          </a:ln>
        </p:spPr>
      </p:pic>
      <p:pic>
        <p:nvPicPr>
          <p:cNvPr id="29707" name="Imagen 20"/>
          <p:cNvPicPr>
            <a:picLocks noChangeAspect="1"/>
          </p:cNvPicPr>
          <p:nvPr/>
        </p:nvPicPr>
        <p:blipFill>
          <a:blip r:embed="rId7"/>
          <a:srcRect/>
          <a:stretch>
            <a:fillRect/>
          </a:stretch>
        </p:blipFill>
        <p:spPr bwMode="auto">
          <a:xfrm>
            <a:off x="-3313113" y="2913063"/>
            <a:ext cx="2058988" cy="2051050"/>
          </a:xfrm>
          <a:prstGeom prst="rect">
            <a:avLst/>
          </a:prstGeom>
          <a:noFill/>
          <a:ln w="9525">
            <a:noFill/>
            <a:miter lim="800000"/>
            <a:headEnd/>
            <a:tailEnd/>
          </a:ln>
        </p:spPr>
      </p:pic>
      <p:pic>
        <p:nvPicPr>
          <p:cNvPr id="29708" name="Imagen 20"/>
          <p:cNvPicPr>
            <a:picLocks noChangeAspect="1"/>
          </p:cNvPicPr>
          <p:nvPr/>
        </p:nvPicPr>
        <p:blipFill>
          <a:blip r:embed="rId7"/>
          <a:srcRect/>
          <a:stretch>
            <a:fillRect/>
          </a:stretch>
        </p:blipFill>
        <p:spPr bwMode="auto">
          <a:xfrm>
            <a:off x="-2317750" y="2903538"/>
            <a:ext cx="2058987" cy="2051050"/>
          </a:xfrm>
          <a:prstGeom prst="rect">
            <a:avLst/>
          </a:prstGeom>
          <a:noFill/>
          <a:ln w="9525">
            <a:noFill/>
            <a:miter lim="800000"/>
            <a:headEnd/>
            <a:tailEnd/>
          </a:ln>
        </p:spPr>
      </p:pic>
      <p:sp>
        <p:nvSpPr>
          <p:cNvPr id="29709" name="17 Marcador de número de diapositiva"/>
          <p:cNvSpPr>
            <a:spLocks noGrp="1"/>
          </p:cNvSpPr>
          <p:nvPr>
            <p:ph type="sldNum" sz="quarter" idx="12"/>
          </p:nvPr>
        </p:nvSpPr>
        <p:spPr>
          <a:noFill/>
          <a:ln>
            <a:miter lim="800000"/>
            <a:headEnd/>
            <a:tailEnd/>
          </a:ln>
        </p:spPr>
        <p:txBody>
          <a:bodyPr/>
          <a:lstStyle/>
          <a:p>
            <a:fld id="{A179D14D-9421-4FE9-84F2-D0463BC810D7}" type="slidenum">
              <a:rPr lang="es-ES" altLang="es-ES" smtClean="0"/>
              <a:pPr/>
              <a:t>11</a:t>
            </a:fld>
            <a:endParaRPr lang="es-ES" altLang="es-E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ángulo 3"/>
          <p:cNvSpPr>
            <a:spLocks noChangeArrowheads="1"/>
          </p:cNvSpPr>
          <p:nvPr/>
        </p:nvSpPr>
        <p:spPr bwMode="auto">
          <a:xfrm>
            <a:off x="527050" y="427038"/>
            <a:ext cx="8366125" cy="1617662"/>
          </a:xfrm>
          <a:prstGeom prst="rect">
            <a:avLst/>
          </a:prstGeom>
          <a:noFill/>
          <a:ln w="9525">
            <a:noFill/>
            <a:miter lim="800000"/>
            <a:headEnd/>
            <a:tailEnd/>
          </a:ln>
        </p:spPr>
        <p:txBody>
          <a:bodyPr>
            <a:spAutoFit/>
          </a:bodyPr>
          <a:lstStyle/>
          <a:p>
            <a:pPr eaLnBrk="0" hangingPunct="0">
              <a:spcAft>
                <a:spcPts val="1200"/>
              </a:spcAft>
            </a:pPr>
            <a:r>
              <a:rPr lang="en-GB" sz="3600">
                <a:solidFill>
                  <a:srgbClr val="00B0F0"/>
                </a:solidFill>
                <a:latin typeface="Open Sans" pitchFamily="34" charset="0"/>
                <a:cs typeface="Open Sans" pitchFamily="34" charset="0"/>
              </a:rPr>
              <a:t>Assessment support </a:t>
            </a:r>
          </a:p>
          <a:p>
            <a:pPr eaLnBrk="0" hangingPunct="0">
              <a:spcAft>
                <a:spcPts val="1200"/>
              </a:spcAft>
            </a:pPr>
            <a:r>
              <a:rPr lang="en-GB">
                <a:latin typeface="Open Sans" pitchFamily="34" charset="0"/>
                <a:cs typeface="Open Sans" pitchFamily="34" charset="0"/>
              </a:rPr>
              <a:t>It helps students to know themselves better: their strengths, weaknesses and potential risks, reinforce their interests and discover new opportunities in STEM domain.</a:t>
            </a:r>
          </a:p>
        </p:txBody>
      </p:sp>
      <p:pic>
        <p:nvPicPr>
          <p:cNvPr id="30722" name="Imagen 15"/>
          <p:cNvPicPr>
            <a:picLocks noChangeAspect="1"/>
          </p:cNvPicPr>
          <p:nvPr/>
        </p:nvPicPr>
        <p:blipFill>
          <a:blip r:embed="rId2"/>
          <a:srcRect/>
          <a:stretch>
            <a:fillRect/>
          </a:stretch>
        </p:blipFill>
        <p:spPr bwMode="auto">
          <a:xfrm>
            <a:off x="5819775" y="2902917"/>
            <a:ext cx="2640013" cy="2217738"/>
          </a:xfrm>
          <a:prstGeom prst="rect">
            <a:avLst/>
          </a:prstGeom>
          <a:noFill/>
          <a:ln w="9525">
            <a:noFill/>
            <a:miter lim="800000"/>
            <a:headEnd/>
            <a:tailEnd/>
          </a:ln>
        </p:spPr>
      </p:pic>
      <p:pic>
        <p:nvPicPr>
          <p:cNvPr id="30723" name="Imagen 5"/>
          <p:cNvPicPr>
            <a:picLocks noChangeAspect="1"/>
          </p:cNvPicPr>
          <p:nvPr/>
        </p:nvPicPr>
        <p:blipFill>
          <a:blip r:embed="rId3"/>
          <a:srcRect/>
          <a:stretch>
            <a:fillRect/>
          </a:stretch>
        </p:blipFill>
        <p:spPr bwMode="auto">
          <a:xfrm>
            <a:off x="3155950" y="2764805"/>
            <a:ext cx="2578100" cy="2387600"/>
          </a:xfrm>
          <a:prstGeom prst="rect">
            <a:avLst/>
          </a:prstGeom>
          <a:noFill/>
          <a:ln w="9525">
            <a:noFill/>
            <a:miter lim="800000"/>
            <a:headEnd/>
            <a:tailEnd/>
          </a:ln>
        </p:spPr>
      </p:pic>
      <p:pic>
        <p:nvPicPr>
          <p:cNvPr id="30724" name="Imagen 9"/>
          <p:cNvPicPr>
            <a:picLocks noChangeAspect="1"/>
          </p:cNvPicPr>
          <p:nvPr/>
        </p:nvPicPr>
        <p:blipFill>
          <a:blip r:embed="rId4"/>
          <a:srcRect/>
          <a:stretch>
            <a:fillRect/>
          </a:stretch>
        </p:blipFill>
        <p:spPr bwMode="auto">
          <a:xfrm>
            <a:off x="539552" y="2764805"/>
            <a:ext cx="2762250" cy="2425700"/>
          </a:xfrm>
          <a:prstGeom prst="rect">
            <a:avLst/>
          </a:prstGeom>
          <a:noFill/>
          <a:ln w="9525">
            <a:noFill/>
            <a:miter lim="800000"/>
            <a:headEnd/>
            <a:tailEnd/>
          </a:ln>
        </p:spPr>
      </p:pic>
      <p:pic>
        <p:nvPicPr>
          <p:cNvPr id="30725" name="Imagen 19"/>
          <p:cNvPicPr>
            <a:picLocks noChangeAspect="1"/>
          </p:cNvPicPr>
          <p:nvPr/>
        </p:nvPicPr>
        <p:blipFill>
          <a:blip r:embed="rId5"/>
          <a:srcRect l="-665" r="20744"/>
          <a:stretch>
            <a:fillRect/>
          </a:stretch>
        </p:blipFill>
        <p:spPr bwMode="auto">
          <a:xfrm>
            <a:off x="9442450" y="106363"/>
            <a:ext cx="2303463" cy="2133600"/>
          </a:xfrm>
          <a:prstGeom prst="rect">
            <a:avLst/>
          </a:prstGeom>
          <a:noFill/>
          <a:ln w="9525">
            <a:noFill/>
            <a:miter lim="800000"/>
            <a:headEnd/>
            <a:tailEnd/>
          </a:ln>
        </p:spPr>
      </p:pic>
      <p:sp>
        <p:nvSpPr>
          <p:cNvPr id="30726" name="Rectángulo 17"/>
          <p:cNvSpPr>
            <a:spLocks noChangeArrowheads="1"/>
          </p:cNvSpPr>
          <p:nvPr/>
        </p:nvSpPr>
        <p:spPr bwMode="auto">
          <a:xfrm>
            <a:off x="3332163" y="2348880"/>
            <a:ext cx="2319337" cy="400050"/>
          </a:xfrm>
          <a:prstGeom prst="rect">
            <a:avLst/>
          </a:prstGeom>
          <a:noFill/>
          <a:ln w="9525">
            <a:noFill/>
            <a:miter lim="800000"/>
            <a:headEnd/>
            <a:tailEnd/>
          </a:ln>
        </p:spPr>
        <p:txBody>
          <a:bodyPr wrap="none">
            <a:spAutoFit/>
          </a:bodyPr>
          <a:lstStyle/>
          <a:p>
            <a:pPr eaLnBrk="0" hangingPunct="0"/>
            <a:r>
              <a:rPr lang="en-GB" sz="2000" b="1">
                <a:solidFill>
                  <a:srgbClr val="00B0F0"/>
                </a:solidFill>
                <a:latin typeface="Open Sans" pitchFamily="34" charset="0"/>
                <a:cs typeface="Open Sans" pitchFamily="34" charset="0"/>
              </a:rPr>
              <a:t>STEM Dashboard</a:t>
            </a:r>
          </a:p>
        </p:txBody>
      </p:sp>
      <p:sp>
        <p:nvSpPr>
          <p:cNvPr id="30727" name="Rectángulo 18"/>
          <p:cNvSpPr>
            <a:spLocks noChangeArrowheads="1"/>
          </p:cNvSpPr>
          <p:nvPr/>
        </p:nvSpPr>
        <p:spPr bwMode="auto">
          <a:xfrm>
            <a:off x="6499225" y="2364755"/>
            <a:ext cx="1457325" cy="400050"/>
          </a:xfrm>
          <a:prstGeom prst="rect">
            <a:avLst/>
          </a:prstGeom>
          <a:noFill/>
          <a:ln w="9525">
            <a:noFill/>
            <a:miter lim="800000"/>
            <a:headEnd/>
            <a:tailEnd/>
          </a:ln>
        </p:spPr>
        <p:txBody>
          <a:bodyPr wrap="none">
            <a:spAutoFit/>
          </a:bodyPr>
          <a:lstStyle/>
          <a:p>
            <a:pPr eaLnBrk="0" hangingPunct="0"/>
            <a:r>
              <a:rPr lang="en-GB" sz="2000" b="1">
                <a:solidFill>
                  <a:srgbClr val="00B0F0"/>
                </a:solidFill>
                <a:latin typeface="Open Sans" pitchFamily="34" charset="0"/>
                <a:cs typeface="Open Sans" pitchFamily="34" charset="0"/>
              </a:rPr>
              <a:t>ePortfolio</a:t>
            </a:r>
          </a:p>
        </p:txBody>
      </p:sp>
      <p:grpSp>
        <p:nvGrpSpPr>
          <p:cNvPr id="30728" name="14 Grupo"/>
          <p:cNvGrpSpPr>
            <a:grpSpLocks/>
          </p:cNvGrpSpPr>
          <p:nvPr/>
        </p:nvGrpSpPr>
        <p:grpSpPr bwMode="auto">
          <a:xfrm>
            <a:off x="4067175" y="5157788"/>
            <a:ext cx="5076825" cy="1506537"/>
            <a:chOff x="5037979" y="5445224"/>
            <a:chExt cx="4106021" cy="1219200"/>
          </a:xfrm>
        </p:grpSpPr>
        <p:pic>
          <p:nvPicPr>
            <p:cNvPr id="30733" name="Imagen 16"/>
            <p:cNvPicPr>
              <a:picLocks noChangeAspect="1"/>
            </p:cNvPicPr>
            <p:nvPr/>
          </p:nvPicPr>
          <p:blipFill>
            <a:blip r:embed="rId5"/>
            <a:srcRect l="-665" t="57143" r="29504"/>
            <a:stretch>
              <a:fillRect/>
            </a:stretch>
          </p:blipFill>
          <p:spPr bwMode="auto">
            <a:xfrm>
              <a:off x="7092536" y="5750024"/>
              <a:ext cx="2051464" cy="914400"/>
            </a:xfrm>
            <a:prstGeom prst="rect">
              <a:avLst/>
            </a:prstGeom>
            <a:noFill/>
            <a:ln w="9525">
              <a:noFill/>
              <a:miter lim="800000"/>
              <a:headEnd/>
              <a:tailEnd/>
            </a:ln>
          </p:spPr>
        </p:pic>
        <p:pic>
          <p:nvPicPr>
            <p:cNvPr id="30734" name="Imagen 16"/>
            <p:cNvPicPr>
              <a:picLocks noChangeAspect="1"/>
            </p:cNvPicPr>
            <p:nvPr/>
          </p:nvPicPr>
          <p:blipFill>
            <a:blip r:embed="rId5"/>
            <a:srcRect l="-665" r="29398" b="42857"/>
            <a:stretch>
              <a:fillRect/>
            </a:stretch>
          </p:blipFill>
          <p:spPr bwMode="auto">
            <a:xfrm>
              <a:off x="5037979" y="5445224"/>
              <a:ext cx="2054557" cy="1219200"/>
            </a:xfrm>
            <a:prstGeom prst="rect">
              <a:avLst/>
            </a:prstGeom>
            <a:noFill/>
            <a:ln w="9525">
              <a:noFill/>
              <a:miter lim="800000"/>
              <a:headEnd/>
              <a:tailEnd/>
            </a:ln>
          </p:spPr>
        </p:pic>
      </p:grpSp>
      <p:pic>
        <p:nvPicPr>
          <p:cNvPr id="30729" name="Imagen 20"/>
          <p:cNvPicPr>
            <a:picLocks noChangeAspect="1"/>
          </p:cNvPicPr>
          <p:nvPr/>
        </p:nvPicPr>
        <p:blipFill>
          <a:blip r:embed="rId6"/>
          <a:srcRect/>
          <a:stretch>
            <a:fillRect/>
          </a:stretch>
        </p:blipFill>
        <p:spPr bwMode="auto">
          <a:xfrm>
            <a:off x="-3313113" y="2913063"/>
            <a:ext cx="2058988" cy="2051050"/>
          </a:xfrm>
          <a:prstGeom prst="rect">
            <a:avLst/>
          </a:prstGeom>
          <a:noFill/>
          <a:ln w="9525">
            <a:noFill/>
            <a:miter lim="800000"/>
            <a:headEnd/>
            <a:tailEnd/>
          </a:ln>
        </p:spPr>
      </p:pic>
      <p:pic>
        <p:nvPicPr>
          <p:cNvPr id="30730" name="Imagen 20"/>
          <p:cNvPicPr>
            <a:picLocks noChangeAspect="1"/>
          </p:cNvPicPr>
          <p:nvPr/>
        </p:nvPicPr>
        <p:blipFill>
          <a:blip r:embed="rId6"/>
          <a:srcRect/>
          <a:stretch>
            <a:fillRect/>
          </a:stretch>
        </p:blipFill>
        <p:spPr bwMode="auto">
          <a:xfrm>
            <a:off x="-2317750" y="2903538"/>
            <a:ext cx="2058987" cy="2051050"/>
          </a:xfrm>
          <a:prstGeom prst="rect">
            <a:avLst/>
          </a:prstGeom>
          <a:noFill/>
          <a:ln w="9525">
            <a:noFill/>
            <a:miter lim="800000"/>
            <a:headEnd/>
            <a:tailEnd/>
          </a:ln>
        </p:spPr>
      </p:pic>
      <p:sp>
        <p:nvSpPr>
          <p:cNvPr id="30731" name="Rectángulo 20"/>
          <p:cNvSpPr>
            <a:spLocks noChangeArrowheads="1"/>
          </p:cNvSpPr>
          <p:nvPr/>
        </p:nvSpPr>
        <p:spPr bwMode="auto">
          <a:xfrm>
            <a:off x="1388864" y="2348880"/>
            <a:ext cx="1158875" cy="400050"/>
          </a:xfrm>
          <a:prstGeom prst="rect">
            <a:avLst/>
          </a:prstGeom>
          <a:noFill/>
          <a:ln w="9525">
            <a:noFill/>
            <a:miter lim="800000"/>
            <a:headEnd/>
            <a:tailEnd/>
          </a:ln>
        </p:spPr>
        <p:txBody>
          <a:bodyPr>
            <a:spAutoFit/>
          </a:bodyPr>
          <a:lstStyle/>
          <a:p>
            <a:pPr algn="ctr" eaLnBrk="0" hangingPunct="0"/>
            <a:r>
              <a:rPr lang="en-GB" sz="2000" b="1">
                <a:solidFill>
                  <a:srgbClr val="00B0F0"/>
                </a:solidFill>
                <a:latin typeface="Open Sans" pitchFamily="34" charset="0"/>
                <a:cs typeface="Open Sans" pitchFamily="34" charset="0"/>
              </a:rPr>
              <a:t>PLE</a:t>
            </a:r>
          </a:p>
        </p:txBody>
      </p:sp>
      <p:sp>
        <p:nvSpPr>
          <p:cNvPr id="30732" name="21 Marcador de número de diapositiva"/>
          <p:cNvSpPr>
            <a:spLocks noGrp="1"/>
          </p:cNvSpPr>
          <p:nvPr>
            <p:ph type="sldNum" sz="quarter" idx="12"/>
          </p:nvPr>
        </p:nvSpPr>
        <p:spPr>
          <a:noFill/>
          <a:ln>
            <a:miter lim="800000"/>
            <a:headEnd/>
            <a:tailEnd/>
          </a:ln>
        </p:spPr>
        <p:txBody>
          <a:bodyPr/>
          <a:lstStyle/>
          <a:p>
            <a:fld id="{71F566EB-409F-449E-AFEB-10AD24D931EA}" type="slidenum">
              <a:rPr lang="es-ES" altLang="es-ES" smtClean="0"/>
              <a:pPr/>
              <a:t>12</a:t>
            </a:fld>
            <a:endParaRPr lang="es-ES" altLang="es-E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ángulo 3"/>
          <p:cNvSpPr>
            <a:spLocks noChangeArrowheads="1"/>
          </p:cNvSpPr>
          <p:nvPr/>
        </p:nvSpPr>
        <p:spPr bwMode="auto">
          <a:xfrm>
            <a:off x="527050" y="427038"/>
            <a:ext cx="8293100" cy="1768475"/>
          </a:xfrm>
          <a:prstGeom prst="rect">
            <a:avLst/>
          </a:prstGeom>
          <a:noFill/>
          <a:ln w="9525">
            <a:noFill/>
            <a:miter lim="800000"/>
            <a:headEnd/>
            <a:tailEnd/>
          </a:ln>
        </p:spPr>
        <p:txBody>
          <a:bodyPr>
            <a:spAutoFit/>
          </a:bodyPr>
          <a:lstStyle/>
          <a:p>
            <a:pPr eaLnBrk="0" hangingPunct="0">
              <a:spcAft>
                <a:spcPts val="1200"/>
              </a:spcAft>
            </a:pPr>
            <a:r>
              <a:rPr lang="en-GB" sz="3200">
                <a:solidFill>
                  <a:srgbClr val="00B0F0"/>
                </a:solidFill>
                <a:latin typeface="Open Sans" pitchFamily="34" charset="0"/>
                <a:cs typeface="Open Sans" pitchFamily="34" charset="0"/>
              </a:rPr>
              <a:t>Monitoring and Reporting of learning process.</a:t>
            </a:r>
          </a:p>
          <a:p>
            <a:pPr eaLnBrk="0" hangingPunct="0">
              <a:spcAft>
                <a:spcPts val="1200"/>
              </a:spcAft>
            </a:pPr>
            <a:r>
              <a:rPr lang="en-GB">
                <a:latin typeface="Open Sans" pitchFamily="34" charset="0"/>
                <a:cs typeface="Open Sans" pitchFamily="34" charset="0"/>
              </a:rPr>
              <a:t>AMIGO helps to monitor the learning process and take the best actions to positively impact it.</a:t>
            </a:r>
          </a:p>
        </p:txBody>
      </p:sp>
      <p:pic>
        <p:nvPicPr>
          <p:cNvPr id="31746" name="Imagen 12"/>
          <p:cNvPicPr>
            <a:picLocks noChangeAspect="1"/>
          </p:cNvPicPr>
          <p:nvPr/>
        </p:nvPicPr>
        <p:blipFill>
          <a:blip r:embed="rId2"/>
          <a:srcRect/>
          <a:stretch>
            <a:fillRect/>
          </a:stretch>
        </p:blipFill>
        <p:spPr bwMode="auto">
          <a:xfrm>
            <a:off x="9337675" y="3481785"/>
            <a:ext cx="1908175" cy="1768475"/>
          </a:xfrm>
          <a:prstGeom prst="rect">
            <a:avLst/>
          </a:prstGeom>
          <a:noFill/>
          <a:ln w="9525">
            <a:noFill/>
            <a:miter lim="800000"/>
            <a:headEnd/>
            <a:tailEnd/>
          </a:ln>
        </p:spPr>
      </p:pic>
      <p:sp>
        <p:nvSpPr>
          <p:cNvPr id="31747" name="Rectángulo 16"/>
          <p:cNvSpPr>
            <a:spLocks noChangeArrowheads="1"/>
          </p:cNvSpPr>
          <p:nvPr/>
        </p:nvSpPr>
        <p:spPr bwMode="auto">
          <a:xfrm>
            <a:off x="9929813" y="2708672"/>
            <a:ext cx="1243012" cy="369888"/>
          </a:xfrm>
          <a:prstGeom prst="rect">
            <a:avLst/>
          </a:prstGeom>
          <a:noFill/>
          <a:ln w="9525">
            <a:noFill/>
            <a:miter lim="800000"/>
            <a:headEnd/>
            <a:tailEnd/>
          </a:ln>
        </p:spPr>
        <p:txBody>
          <a:bodyPr wrap="none">
            <a:spAutoFit/>
          </a:bodyPr>
          <a:lstStyle/>
          <a:p>
            <a:pPr eaLnBrk="0" hangingPunct="0"/>
            <a:r>
              <a:rPr lang="en-GB">
                <a:latin typeface="Open Sans" pitchFamily="34" charset="0"/>
                <a:cs typeface="Open Sans" pitchFamily="34" charset="0"/>
              </a:rPr>
              <a:t>ePortfolio</a:t>
            </a:r>
          </a:p>
        </p:txBody>
      </p:sp>
      <p:sp>
        <p:nvSpPr>
          <p:cNvPr id="31748" name="Rectángulo 17"/>
          <p:cNvSpPr>
            <a:spLocks noChangeArrowheads="1"/>
          </p:cNvSpPr>
          <p:nvPr/>
        </p:nvSpPr>
        <p:spPr bwMode="auto">
          <a:xfrm>
            <a:off x="6088063" y="2204864"/>
            <a:ext cx="2228850" cy="708025"/>
          </a:xfrm>
          <a:prstGeom prst="rect">
            <a:avLst/>
          </a:prstGeom>
          <a:noFill/>
          <a:ln w="9525">
            <a:noFill/>
            <a:miter lim="800000"/>
            <a:headEnd/>
            <a:tailEnd/>
          </a:ln>
        </p:spPr>
        <p:txBody>
          <a:bodyPr wrap="none">
            <a:spAutoFit/>
          </a:bodyPr>
          <a:lstStyle/>
          <a:p>
            <a:pPr eaLnBrk="0" hangingPunct="0"/>
            <a:r>
              <a:rPr lang="en-GB" sz="2000" b="1">
                <a:solidFill>
                  <a:srgbClr val="00B0F0"/>
                </a:solidFill>
                <a:latin typeface="Open Sans" pitchFamily="34" charset="0"/>
                <a:cs typeface="Open Sans" pitchFamily="34" charset="0"/>
              </a:rPr>
              <a:t>Assessment &amp; </a:t>
            </a:r>
            <a:br>
              <a:rPr lang="en-GB" sz="2000" b="1">
                <a:solidFill>
                  <a:srgbClr val="00B0F0"/>
                </a:solidFill>
                <a:latin typeface="Open Sans" pitchFamily="34" charset="0"/>
                <a:cs typeface="Open Sans" pitchFamily="34" charset="0"/>
              </a:rPr>
            </a:br>
            <a:r>
              <a:rPr lang="en-GB" sz="2000" b="1">
                <a:solidFill>
                  <a:srgbClr val="00B0F0"/>
                </a:solidFill>
                <a:latin typeface="Open Sans" pitchFamily="34" charset="0"/>
                <a:cs typeface="Open Sans" pitchFamily="34" charset="0"/>
              </a:rPr>
              <a:t>Communication</a:t>
            </a:r>
          </a:p>
        </p:txBody>
      </p:sp>
      <p:pic>
        <p:nvPicPr>
          <p:cNvPr id="31749" name="Imagen 19"/>
          <p:cNvPicPr>
            <a:picLocks noChangeAspect="1"/>
          </p:cNvPicPr>
          <p:nvPr/>
        </p:nvPicPr>
        <p:blipFill>
          <a:blip r:embed="rId3"/>
          <a:srcRect l="-665" r="20744"/>
          <a:stretch>
            <a:fillRect/>
          </a:stretch>
        </p:blipFill>
        <p:spPr bwMode="auto">
          <a:xfrm>
            <a:off x="9442450" y="106363"/>
            <a:ext cx="2303463" cy="2133600"/>
          </a:xfrm>
          <a:prstGeom prst="rect">
            <a:avLst/>
          </a:prstGeom>
          <a:noFill/>
          <a:ln w="9525">
            <a:noFill/>
            <a:miter lim="800000"/>
            <a:headEnd/>
            <a:tailEnd/>
          </a:ln>
        </p:spPr>
      </p:pic>
      <p:sp>
        <p:nvSpPr>
          <p:cNvPr id="31750" name="Rectángulo 17"/>
          <p:cNvSpPr>
            <a:spLocks noChangeArrowheads="1"/>
          </p:cNvSpPr>
          <p:nvPr/>
        </p:nvSpPr>
        <p:spPr bwMode="auto">
          <a:xfrm>
            <a:off x="3348038" y="2379489"/>
            <a:ext cx="2319337" cy="400050"/>
          </a:xfrm>
          <a:prstGeom prst="rect">
            <a:avLst/>
          </a:prstGeom>
          <a:noFill/>
          <a:ln w="9525">
            <a:noFill/>
            <a:miter lim="800000"/>
            <a:headEnd/>
            <a:tailEnd/>
          </a:ln>
        </p:spPr>
        <p:txBody>
          <a:bodyPr wrap="none">
            <a:spAutoFit/>
          </a:bodyPr>
          <a:lstStyle/>
          <a:p>
            <a:pPr eaLnBrk="0" hangingPunct="0"/>
            <a:r>
              <a:rPr lang="en-GB" sz="2000" b="1">
                <a:solidFill>
                  <a:srgbClr val="00B0F0"/>
                </a:solidFill>
                <a:latin typeface="Open Sans" pitchFamily="34" charset="0"/>
                <a:cs typeface="Open Sans" pitchFamily="34" charset="0"/>
              </a:rPr>
              <a:t>STEM Dashboard</a:t>
            </a:r>
          </a:p>
        </p:txBody>
      </p:sp>
      <p:sp>
        <p:nvSpPr>
          <p:cNvPr id="31751" name="Rectángulo 20"/>
          <p:cNvSpPr>
            <a:spLocks noChangeArrowheads="1"/>
          </p:cNvSpPr>
          <p:nvPr/>
        </p:nvSpPr>
        <p:spPr bwMode="auto">
          <a:xfrm>
            <a:off x="1392238" y="2379489"/>
            <a:ext cx="1160462" cy="400050"/>
          </a:xfrm>
          <a:prstGeom prst="rect">
            <a:avLst/>
          </a:prstGeom>
          <a:noFill/>
          <a:ln w="9525">
            <a:noFill/>
            <a:miter lim="800000"/>
            <a:headEnd/>
            <a:tailEnd/>
          </a:ln>
        </p:spPr>
        <p:txBody>
          <a:bodyPr>
            <a:spAutoFit/>
          </a:bodyPr>
          <a:lstStyle/>
          <a:p>
            <a:pPr algn="ctr" eaLnBrk="0" hangingPunct="0"/>
            <a:r>
              <a:rPr lang="en-GB" sz="2000" b="1">
                <a:solidFill>
                  <a:srgbClr val="00B0F0"/>
                </a:solidFill>
                <a:latin typeface="Open Sans" pitchFamily="34" charset="0"/>
                <a:cs typeface="Open Sans" pitchFamily="34" charset="0"/>
              </a:rPr>
              <a:t>PLE</a:t>
            </a:r>
          </a:p>
        </p:txBody>
      </p:sp>
      <p:grpSp>
        <p:nvGrpSpPr>
          <p:cNvPr id="31752" name="16 Grupo"/>
          <p:cNvGrpSpPr>
            <a:grpSpLocks/>
          </p:cNvGrpSpPr>
          <p:nvPr/>
        </p:nvGrpSpPr>
        <p:grpSpPr bwMode="auto">
          <a:xfrm>
            <a:off x="4067175" y="5157788"/>
            <a:ext cx="5076825" cy="1506537"/>
            <a:chOff x="5037979" y="5445224"/>
            <a:chExt cx="4106021" cy="1219200"/>
          </a:xfrm>
        </p:grpSpPr>
        <p:pic>
          <p:nvPicPr>
            <p:cNvPr id="31758" name="Imagen 16"/>
            <p:cNvPicPr>
              <a:picLocks noChangeAspect="1"/>
            </p:cNvPicPr>
            <p:nvPr/>
          </p:nvPicPr>
          <p:blipFill>
            <a:blip r:embed="rId3"/>
            <a:srcRect l="-665" t="57143" r="29504"/>
            <a:stretch>
              <a:fillRect/>
            </a:stretch>
          </p:blipFill>
          <p:spPr bwMode="auto">
            <a:xfrm>
              <a:off x="7092536" y="5750024"/>
              <a:ext cx="2051464" cy="914400"/>
            </a:xfrm>
            <a:prstGeom prst="rect">
              <a:avLst/>
            </a:prstGeom>
            <a:noFill/>
            <a:ln w="9525">
              <a:noFill/>
              <a:miter lim="800000"/>
              <a:headEnd/>
              <a:tailEnd/>
            </a:ln>
          </p:spPr>
        </p:pic>
        <p:pic>
          <p:nvPicPr>
            <p:cNvPr id="31759" name="Imagen 16"/>
            <p:cNvPicPr>
              <a:picLocks noChangeAspect="1"/>
            </p:cNvPicPr>
            <p:nvPr/>
          </p:nvPicPr>
          <p:blipFill>
            <a:blip r:embed="rId3"/>
            <a:srcRect l="-665" r="29398" b="42857"/>
            <a:stretch>
              <a:fillRect/>
            </a:stretch>
          </p:blipFill>
          <p:spPr bwMode="auto">
            <a:xfrm>
              <a:off x="5037979" y="5445224"/>
              <a:ext cx="2054557" cy="1219200"/>
            </a:xfrm>
            <a:prstGeom prst="rect">
              <a:avLst/>
            </a:prstGeom>
            <a:noFill/>
            <a:ln w="9525">
              <a:noFill/>
              <a:miter lim="800000"/>
              <a:headEnd/>
              <a:tailEnd/>
            </a:ln>
          </p:spPr>
        </p:pic>
      </p:grpSp>
      <p:pic>
        <p:nvPicPr>
          <p:cNvPr id="31753" name="Imagen 20"/>
          <p:cNvPicPr>
            <a:picLocks noChangeAspect="1"/>
          </p:cNvPicPr>
          <p:nvPr/>
        </p:nvPicPr>
        <p:blipFill>
          <a:blip r:embed="rId4"/>
          <a:srcRect/>
          <a:stretch>
            <a:fillRect/>
          </a:stretch>
        </p:blipFill>
        <p:spPr bwMode="auto">
          <a:xfrm>
            <a:off x="-2557463" y="3132138"/>
            <a:ext cx="2058988" cy="2049462"/>
          </a:xfrm>
          <a:prstGeom prst="rect">
            <a:avLst/>
          </a:prstGeom>
          <a:noFill/>
          <a:ln w="9525">
            <a:noFill/>
            <a:miter lim="800000"/>
            <a:headEnd/>
            <a:tailEnd/>
          </a:ln>
        </p:spPr>
      </p:pic>
      <p:pic>
        <p:nvPicPr>
          <p:cNvPr id="31754" name="Imagen 15"/>
          <p:cNvPicPr>
            <a:picLocks noChangeAspect="1"/>
          </p:cNvPicPr>
          <p:nvPr/>
        </p:nvPicPr>
        <p:blipFill>
          <a:blip r:embed="rId5"/>
          <a:srcRect/>
          <a:stretch>
            <a:fillRect/>
          </a:stretch>
        </p:blipFill>
        <p:spPr bwMode="auto">
          <a:xfrm>
            <a:off x="3254375" y="2943052"/>
            <a:ext cx="2465388" cy="2070100"/>
          </a:xfrm>
          <a:prstGeom prst="rect">
            <a:avLst/>
          </a:prstGeom>
          <a:noFill/>
          <a:ln w="9525">
            <a:noFill/>
            <a:miter lim="800000"/>
            <a:headEnd/>
            <a:tailEnd/>
          </a:ln>
        </p:spPr>
      </p:pic>
      <p:pic>
        <p:nvPicPr>
          <p:cNvPr id="31755" name="Imagen 5"/>
          <p:cNvPicPr>
            <a:picLocks noChangeAspect="1"/>
          </p:cNvPicPr>
          <p:nvPr/>
        </p:nvPicPr>
        <p:blipFill>
          <a:blip r:embed="rId2"/>
          <a:srcRect/>
          <a:stretch>
            <a:fillRect/>
          </a:stretch>
        </p:blipFill>
        <p:spPr bwMode="auto">
          <a:xfrm>
            <a:off x="5813425" y="2839864"/>
            <a:ext cx="2373313" cy="2197100"/>
          </a:xfrm>
          <a:prstGeom prst="rect">
            <a:avLst/>
          </a:prstGeom>
          <a:noFill/>
          <a:ln w="9525">
            <a:noFill/>
            <a:miter lim="800000"/>
            <a:headEnd/>
            <a:tailEnd/>
          </a:ln>
        </p:spPr>
      </p:pic>
      <p:pic>
        <p:nvPicPr>
          <p:cNvPr id="31756" name="Imagen 1"/>
          <p:cNvPicPr>
            <a:picLocks noChangeAspect="1"/>
          </p:cNvPicPr>
          <p:nvPr/>
        </p:nvPicPr>
        <p:blipFill>
          <a:blip r:embed="rId6"/>
          <a:srcRect/>
          <a:stretch>
            <a:fillRect/>
          </a:stretch>
        </p:blipFill>
        <p:spPr bwMode="auto">
          <a:xfrm>
            <a:off x="684213" y="2849389"/>
            <a:ext cx="2484437" cy="2274888"/>
          </a:xfrm>
          <a:prstGeom prst="rect">
            <a:avLst/>
          </a:prstGeom>
          <a:noFill/>
          <a:ln w="9525">
            <a:noFill/>
            <a:miter lim="800000"/>
            <a:headEnd/>
            <a:tailEnd/>
          </a:ln>
        </p:spPr>
      </p:pic>
      <p:sp>
        <p:nvSpPr>
          <p:cNvPr id="31757" name="20 Marcador de número de diapositiva"/>
          <p:cNvSpPr>
            <a:spLocks noGrp="1"/>
          </p:cNvSpPr>
          <p:nvPr>
            <p:ph type="sldNum" sz="quarter" idx="12"/>
          </p:nvPr>
        </p:nvSpPr>
        <p:spPr>
          <a:noFill/>
          <a:ln>
            <a:miter lim="800000"/>
            <a:headEnd/>
            <a:tailEnd/>
          </a:ln>
        </p:spPr>
        <p:txBody>
          <a:bodyPr/>
          <a:lstStyle/>
          <a:p>
            <a:fld id="{30126E7F-78B0-42B3-9B5F-D7D951EB775F}" type="slidenum">
              <a:rPr lang="es-ES" altLang="es-ES" smtClean="0"/>
              <a:pPr/>
              <a:t>13</a:t>
            </a:fld>
            <a:endParaRPr lang="es-ES" altLang="es-E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5"/>
          <p:cNvSpPr txBox="1">
            <a:spLocks noChangeArrowheads="1"/>
          </p:cNvSpPr>
          <p:nvPr/>
        </p:nvSpPr>
        <p:spPr bwMode="auto">
          <a:xfrm>
            <a:off x="10009188" y="-3567113"/>
            <a:ext cx="7993062" cy="3251200"/>
          </a:xfrm>
          <a:prstGeom prst="rect">
            <a:avLst/>
          </a:prstGeom>
          <a:noFill/>
          <a:ln w="9525">
            <a:noFill/>
            <a:miter lim="800000"/>
            <a:headEnd/>
            <a:tailEnd/>
          </a:ln>
        </p:spPr>
        <p:txBody>
          <a:bodyPr>
            <a:spAutoFit/>
          </a:bodyPr>
          <a:lstStyle/>
          <a:p>
            <a:pPr>
              <a:spcBef>
                <a:spcPct val="50000"/>
              </a:spcBef>
            </a:pPr>
            <a:r>
              <a:rPr lang="en-US" altLang="ja-JP">
                <a:ea typeface="ＭＳ Ｐゴシック" pitchFamily="34" charset="-128"/>
              </a:rPr>
              <a:t>Creating a positive learning environment that empowers students in STEM is critical to preparing the next generation for the future. </a:t>
            </a:r>
          </a:p>
          <a:p>
            <a:pPr>
              <a:spcBef>
                <a:spcPct val="50000"/>
              </a:spcBef>
            </a:pPr>
            <a:endParaRPr lang="en-US" altLang="ja-JP">
              <a:ea typeface="ＭＳ Ｐゴシック" pitchFamily="34" charset="-128"/>
            </a:endParaRPr>
          </a:p>
          <a:p>
            <a:r>
              <a:rPr lang="en-US" altLang="ja-JP">
                <a:ea typeface="ＭＳ Ｐゴシック" pitchFamily="34" charset="-128"/>
              </a:rPr>
              <a:t>Our challenge in developing AMIGO is to turn students’ interest into action and make STEM the winner in the competition for their attention when it comes to career choices.</a:t>
            </a:r>
          </a:p>
          <a:p>
            <a:endParaRPr lang="en-US" altLang="ja-JP">
              <a:ea typeface="ＭＳ Ｐゴシック" pitchFamily="34" charset="-128"/>
            </a:endParaRPr>
          </a:p>
          <a:p>
            <a:r>
              <a:rPr lang="en-US" altLang="ja-JP" b="1">
                <a:ea typeface="ＭＳ Ｐゴシック" pitchFamily="34" charset="-128"/>
              </a:rPr>
              <a:t>Fostering young people’s STEM literacy is a turning-point strategy for carrying Europe’s ideals of equal opportunity and shared prosperity well into the 21st century</a:t>
            </a:r>
            <a:r>
              <a:rPr lang="en-US" altLang="ja-JP">
                <a:ea typeface="ＭＳ Ｐゴシック" pitchFamily="34" charset="-128"/>
              </a:rPr>
              <a:t>.</a:t>
            </a:r>
          </a:p>
          <a:p>
            <a:endParaRPr lang="es-ES" altLang="es-ES"/>
          </a:p>
        </p:txBody>
      </p:sp>
      <p:sp>
        <p:nvSpPr>
          <p:cNvPr id="32770" name="7 CuadroTexto"/>
          <p:cNvSpPr txBox="1">
            <a:spLocks noChangeArrowheads="1"/>
          </p:cNvSpPr>
          <p:nvPr/>
        </p:nvSpPr>
        <p:spPr bwMode="auto">
          <a:xfrm>
            <a:off x="2605088" y="6237288"/>
            <a:ext cx="3838575" cy="584200"/>
          </a:xfrm>
          <a:prstGeom prst="rect">
            <a:avLst/>
          </a:prstGeom>
          <a:noFill/>
          <a:ln w="9525">
            <a:noFill/>
            <a:miter lim="800000"/>
            <a:headEnd/>
            <a:tailEnd/>
          </a:ln>
        </p:spPr>
        <p:txBody>
          <a:bodyPr wrap="none">
            <a:spAutoFit/>
          </a:bodyPr>
          <a:lstStyle/>
          <a:p>
            <a:r>
              <a:rPr lang="fr-FR" altLang="es-ES" sz="1600">
                <a:solidFill>
                  <a:schemeClr val="bg1"/>
                </a:solidFill>
                <a:latin typeface="Open Sans" pitchFamily="34" charset="0"/>
              </a:rPr>
              <a:t>EDEBE + MYDOCUMENTA + GRADIANT</a:t>
            </a:r>
          </a:p>
          <a:p>
            <a:endParaRPr lang="fr-FR" altLang="es-ES" sz="1600">
              <a:solidFill>
                <a:schemeClr val="bg1"/>
              </a:solidFill>
              <a:latin typeface="Open Sans" pitchFamily="34" charset="0"/>
            </a:endParaRPr>
          </a:p>
        </p:txBody>
      </p:sp>
      <p:sp>
        <p:nvSpPr>
          <p:cNvPr id="32771" name="Text Box 4"/>
          <p:cNvSpPr txBox="1">
            <a:spLocks noChangeArrowheads="1"/>
          </p:cNvSpPr>
          <p:nvPr/>
        </p:nvSpPr>
        <p:spPr bwMode="auto">
          <a:xfrm>
            <a:off x="323850" y="260350"/>
            <a:ext cx="8640763" cy="3431709"/>
          </a:xfrm>
          <a:prstGeom prst="rect">
            <a:avLst/>
          </a:prstGeom>
          <a:noFill/>
          <a:ln w="9525">
            <a:noFill/>
            <a:miter lim="800000"/>
            <a:headEnd/>
            <a:tailEnd/>
          </a:ln>
        </p:spPr>
        <p:txBody>
          <a:bodyPr>
            <a:spAutoFit/>
          </a:bodyPr>
          <a:lstStyle/>
          <a:p>
            <a:pPr>
              <a:spcBef>
                <a:spcPct val="50000"/>
              </a:spcBef>
              <a:spcAft>
                <a:spcPts val="1800"/>
              </a:spcAft>
            </a:pPr>
            <a:r>
              <a:rPr lang="es-ES" altLang="es-ES" sz="4400" dirty="0">
                <a:solidFill>
                  <a:srgbClr val="00B0F0"/>
                </a:solidFill>
                <a:latin typeface="Open Sans" pitchFamily="34" charset="0"/>
              </a:rPr>
              <a:t>SUMMARY</a:t>
            </a:r>
          </a:p>
          <a:p>
            <a:pPr>
              <a:spcAft>
                <a:spcPts val="1800"/>
              </a:spcAft>
            </a:pPr>
            <a:r>
              <a:rPr lang="en-US" altLang="ja-JP" sz="1600" dirty="0">
                <a:latin typeface="Open Sans" pitchFamily="34" charset="0"/>
                <a:ea typeface="ＭＳ Ｐゴシック" pitchFamily="34" charset="-128"/>
                <a:cs typeface="Open Sans" pitchFamily="34" charset="0"/>
              </a:rPr>
              <a:t>Creating a positive learning environment for STEM is critical to preparing the next generation for the future. </a:t>
            </a:r>
          </a:p>
          <a:p>
            <a:pPr>
              <a:spcAft>
                <a:spcPts val="1800"/>
              </a:spcAft>
            </a:pPr>
            <a:r>
              <a:rPr lang="en-US" altLang="ja-JP" sz="1600" dirty="0">
                <a:latin typeface="Open Sans" pitchFamily="34" charset="0"/>
                <a:ea typeface="ＭＳ Ｐゴシック" pitchFamily="34" charset="-128"/>
                <a:cs typeface="Open Sans" pitchFamily="34" charset="0"/>
              </a:rPr>
              <a:t>Our challenge in developing AMIGO is to turn students’ interest into action and make STEM the winner in the competition for their attention when it comes to career choices.</a:t>
            </a:r>
          </a:p>
          <a:p>
            <a:pPr>
              <a:spcAft>
                <a:spcPts val="1800"/>
              </a:spcAft>
            </a:pPr>
            <a:r>
              <a:rPr lang="en-US" altLang="ja-JP" sz="2000" dirty="0">
                <a:solidFill>
                  <a:srgbClr val="00B0F0"/>
                </a:solidFill>
                <a:latin typeface="Open Sans" pitchFamily="34" charset="0"/>
                <a:ea typeface="ＭＳ Ｐゴシック" pitchFamily="34" charset="-128"/>
                <a:cs typeface="Open Sans" pitchFamily="34" charset="0"/>
              </a:rPr>
              <a:t>Fostering young people’s STEM literacy is a turning-point strategy for </a:t>
            </a:r>
            <a:r>
              <a:rPr lang="en-US" altLang="ja-JP" sz="2400" b="1" dirty="0">
                <a:solidFill>
                  <a:srgbClr val="00B0F0"/>
                </a:solidFill>
                <a:latin typeface="Open Sans" pitchFamily="34" charset="0"/>
                <a:ea typeface="ＭＳ Ｐゴシック" pitchFamily="34" charset="-128"/>
                <a:cs typeface="Open Sans" pitchFamily="34" charset="0"/>
              </a:rPr>
              <a:t>carrying</a:t>
            </a:r>
            <a:r>
              <a:rPr lang="en-US" altLang="ja-JP" sz="2400" dirty="0">
                <a:solidFill>
                  <a:srgbClr val="00B0F0"/>
                </a:solidFill>
                <a:latin typeface="Open Sans" pitchFamily="34" charset="0"/>
                <a:ea typeface="ＭＳ Ｐゴシック" pitchFamily="34" charset="-128"/>
                <a:cs typeface="Open Sans" pitchFamily="34" charset="0"/>
              </a:rPr>
              <a:t> </a:t>
            </a:r>
            <a:r>
              <a:rPr lang="en-US" altLang="ja-JP" sz="2400" b="1" dirty="0">
                <a:solidFill>
                  <a:srgbClr val="00B0F0"/>
                </a:solidFill>
                <a:latin typeface="Open Sans" pitchFamily="34" charset="0"/>
                <a:ea typeface="ＭＳ Ｐゴシック" pitchFamily="34" charset="-128"/>
                <a:cs typeface="Open Sans" pitchFamily="34" charset="0"/>
              </a:rPr>
              <a:t>Europe’s ideals of equal opportunity </a:t>
            </a:r>
            <a:r>
              <a:rPr lang="en-US" altLang="ja-JP" sz="2000" dirty="0">
                <a:solidFill>
                  <a:srgbClr val="00B0F0"/>
                </a:solidFill>
                <a:latin typeface="Open Sans" pitchFamily="34" charset="0"/>
                <a:ea typeface="ＭＳ Ｐゴシック" pitchFamily="34" charset="-128"/>
                <a:cs typeface="Open Sans" pitchFamily="34" charset="0"/>
              </a:rPr>
              <a:t>and shared prosperity well into the 21</a:t>
            </a:r>
            <a:r>
              <a:rPr lang="en-US" altLang="ja-JP" sz="2000" baseline="30000" dirty="0">
                <a:solidFill>
                  <a:srgbClr val="00B0F0"/>
                </a:solidFill>
                <a:latin typeface="Open Sans" pitchFamily="34" charset="0"/>
                <a:ea typeface="ＭＳ Ｐゴシック" pitchFamily="34" charset="-128"/>
                <a:cs typeface="Open Sans" pitchFamily="34" charset="0"/>
              </a:rPr>
              <a:t>st</a:t>
            </a:r>
            <a:r>
              <a:rPr lang="en-US" altLang="ja-JP" sz="2000" dirty="0">
                <a:solidFill>
                  <a:srgbClr val="00B0F0"/>
                </a:solidFill>
                <a:latin typeface="Open Sans" pitchFamily="34" charset="0"/>
                <a:ea typeface="ＭＳ Ｐゴシック" pitchFamily="34" charset="-128"/>
                <a:cs typeface="Open Sans" pitchFamily="34" charset="0"/>
              </a:rPr>
              <a:t> century.</a:t>
            </a:r>
          </a:p>
        </p:txBody>
      </p:sp>
      <p:sp>
        <p:nvSpPr>
          <p:cNvPr id="32772" name="1 Marcador de número de diapositiva"/>
          <p:cNvSpPr>
            <a:spLocks noGrp="1"/>
          </p:cNvSpPr>
          <p:nvPr>
            <p:ph type="sldNum" sz="quarter" idx="12"/>
          </p:nvPr>
        </p:nvSpPr>
        <p:spPr>
          <a:noFill/>
          <a:ln>
            <a:miter lim="800000"/>
            <a:headEnd/>
            <a:tailEnd/>
          </a:ln>
        </p:spPr>
        <p:txBody>
          <a:bodyPr/>
          <a:lstStyle/>
          <a:p>
            <a:fld id="{161BE3A5-3172-41F0-AA09-ADBA93E14908}" type="slidenum">
              <a:rPr lang="es-ES" altLang="es-ES" smtClean="0"/>
              <a:pPr/>
              <a:t>14</a:t>
            </a:fld>
            <a:endParaRPr lang="es-ES" altLang="es-ES" smtClean="0"/>
          </a:p>
        </p:txBody>
      </p:sp>
      <p:pic>
        <p:nvPicPr>
          <p:cNvPr id="32773" name="Picture 10" descr="C:\Users\Cristina\Documents\fotos\2017\halmstad mayo 2017\1\IMG-20170508-WA0010.jpg"/>
          <p:cNvPicPr>
            <a:picLocks noChangeAspect="1" noChangeArrowheads="1"/>
          </p:cNvPicPr>
          <p:nvPr/>
        </p:nvPicPr>
        <p:blipFill>
          <a:blip r:embed="rId3"/>
          <a:srcRect t="19711" b="43420"/>
          <a:stretch>
            <a:fillRect/>
          </a:stretch>
        </p:blipFill>
        <p:spPr bwMode="auto">
          <a:xfrm>
            <a:off x="0" y="4357688"/>
            <a:ext cx="9144000" cy="2527300"/>
          </a:xfrm>
          <a:prstGeom prst="rect">
            <a:avLst/>
          </a:prstGeom>
          <a:noFill/>
          <a:ln w="9525">
            <a:noFill/>
            <a:miter lim="800000"/>
            <a:headEnd/>
            <a:tailEnd/>
          </a:ln>
        </p:spPr>
      </p:pic>
      <p:sp>
        <p:nvSpPr>
          <p:cNvPr id="32774" name="2 CuadroTexto"/>
          <p:cNvSpPr txBox="1">
            <a:spLocks noChangeArrowheads="1"/>
          </p:cNvSpPr>
          <p:nvPr/>
        </p:nvSpPr>
        <p:spPr bwMode="auto">
          <a:xfrm>
            <a:off x="411163" y="4087813"/>
            <a:ext cx="4665662" cy="261937"/>
          </a:xfrm>
          <a:prstGeom prst="rect">
            <a:avLst/>
          </a:prstGeom>
          <a:solidFill>
            <a:srgbClr val="00B0F0"/>
          </a:solidFill>
          <a:ln w="9525">
            <a:solidFill>
              <a:srgbClr val="00B0F0"/>
            </a:solidFill>
            <a:miter lim="800000"/>
            <a:headEnd/>
            <a:tailEnd/>
          </a:ln>
        </p:spPr>
        <p:txBody>
          <a:bodyPr wrap="none">
            <a:spAutoFit/>
          </a:bodyPr>
          <a:lstStyle/>
          <a:p>
            <a:pPr eaLnBrk="0" hangingPunct="0"/>
            <a:r>
              <a:rPr lang="es-ES" sz="1100" b="1">
                <a:solidFill>
                  <a:schemeClr val="bg1"/>
                </a:solidFill>
              </a:rPr>
              <a:t>Valhallaskolan students, AMIGO Pilot in the University of Halmstad</a:t>
            </a:r>
            <a:endParaRPr lang="fr-FR" sz="1100" b="1">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250825" y="2708275"/>
            <a:ext cx="8642350" cy="769938"/>
          </a:xfrm>
          <a:prstGeom prst="rect">
            <a:avLst/>
          </a:prstGeom>
          <a:noFill/>
          <a:ln w="9525">
            <a:noFill/>
            <a:miter lim="800000"/>
            <a:headEnd/>
            <a:tailEnd/>
          </a:ln>
        </p:spPr>
        <p:txBody>
          <a:bodyPr>
            <a:spAutoFit/>
          </a:bodyPr>
          <a:lstStyle/>
          <a:p>
            <a:pPr algn="ctr">
              <a:spcBef>
                <a:spcPct val="50000"/>
              </a:spcBef>
              <a:spcAft>
                <a:spcPts val="1800"/>
              </a:spcAft>
            </a:pPr>
            <a:r>
              <a:rPr lang="en-GB" altLang="es-ES" sz="4400">
                <a:solidFill>
                  <a:srgbClr val="00B0F0"/>
                </a:solidFill>
                <a:latin typeface="Open Sans" pitchFamily="34" charset="0"/>
              </a:rPr>
              <a:t>Thank you very much</a:t>
            </a:r>
          </a:p>
        </p:txBody>
      </p:sp>
      <p:pic>
        <p:nvPicPr>
          <p:cNvPr id="34818" name="Imagen 1"/>
          <p:cNvPicPr>
            <a:picLocks noChangeAspect="1"/>
          </p:cNvPicPr>
          <p:nvPr/>
        </p:nvPicPr>
        <p:blipFill>
          <a:blip r:embed="rId2"/>
          <a:srcRect/>
          <a:stretch>
            <a:fillRect/>
          </a:stretch>
        </p:blipFill>
        <p:spPr bwMode="auto">
          <a:xfrm>
            <a:off x="-3924300" y="2555875"/>
            <a:ext cx="3167062" cy="1304925"/>
          </a:xfrm>
          <a:prstGeom prst="rect">
            <a:avLst/>
          </a:prstGeom>
          <a:noFill/>
          <a:ln w="9525">
            <a:noFill/>
            <a:miter lim="800000"/>
            <a:headEnd/>
            <a:tailEnd/>
          </a:ln>
        </p:spPr>
      </p:pic>
      <p:sp>
        <p:nvSpPr>
          <p:cNvPr id="34819" name="8 CuadroTexto"/>
          <p:cNvSpPr txBox="1">
            <a:spLocks noChangeArrowheads="1"/>
          </p:cNvSpPr>
          <p:nvPr/>
        </p:nvSpPr>
        <p:spPr bwMode="auto">
          <a:xfrm>
            <a:off x="1512168" y="3717032"/>
            <a:ext cx="6228184" cy="523220"/>
          </a:xfrm>
          <a:prstGeom prst="rect">
            <a:avLst/>
          </a:prstGeom>
          <a:noFill/>
          <a:ln w="9525">
            <a:noFill/>
            <a:miter lim="800000"/>
            <a:headEnd/>
            <a:tailEnd/>
          </a:ln>
        </p:spPr>
        <p:txBody>
          <a:bodyPr wrap="square">
            <a:spAutoFit/>
          </a:bodyPr>
          <a:lstStyle/>
          <a:p>
            <a:pPr algn="ctr" eaLnBrk="0" hangingPunct="0"/>
            <a:r>
              <a:rPr lang="en-GB" sz="1400" b="1" dirty="0">
                <a:latin typeface="Open Sans" pitchFamily="34" charset="0"/>
                <a:cs typeface="Open Sans" pitchFamily="34" charset="0"/>
              </a:rPr>
              <a:t>AMIGO CONSORTIUM </a:t>
            </a:r>
            <a:r>
              <a:rPr lang="en-GB" sz="1400" dirty="0">
                <a:latin typeface="Open Sans" pitchFamily="34" charset="0"/>
                <a:cs typeface="Open Sans" pitchFamily="34" charset="0"/>
              </a:rPr>
              <a:t> is formed </a:t>
            </a:r>
            <a:r>
              <a:rPr lang="en-GB" sz="1400" dirty="0" smtClean="0">
                <a:latin typeface="Open Sans" pitchFamily="34" charset="0"/>
                <a:cs typeface="Open Sans" pitchFamily="34" charset="0"/>
              </a:rPr>
              <a:t>by the companies</a:t>
            </a:r>
            <a:r>
              <a:rPr lang="en-GB" sz="1400" dirty="0">
                <a:latin typeface="Open Sans" pitchFamily="34" charset="0"/>
                <a:cs typeface="Open Sans" pitchFamily="34" charset="0"/>
              </a:rPr>
              <a:t/>
            </a:r>
            <a:br>
              <a:rPr lang="en-GB" sz="1400" dirty="0">
                <a:latin typeface="Open Sans" pitchFamily="34" charset="0"/>
                <a:cs typeface="Open Sans" pitchFamily="34" charset="0"/>
              </a:rPr>
            </a:br>
            <a:r>
              <a:rPr lang="en-GB" sz="1400" dirty="0">
                <a:latin typeface="Open Sans" pitchFamily="34" charset="0"/>
                <a:cs typeface="Open Sans" pitchFamily="34" charset="0"/>
              </a:rPr>
              <a:t> </a:t>
            </a:r>
            <a:endParaRPr lang="fr-FR" sz="1400" dirty="0">
              <a:latin typeface="Open Sans" pitchFamily="34" charset="0"/>
              <a:cs typeface="Open Sans" pitchFamily="34" charset="0"/>
            </a:endParaRPr>
          </a:p>
        </p:txBody>
      </p:sp>
      <p:grpSp>
        <p:nvGrpSpPr>
          <p:cNvPr id="34820" name="16 Grupo"/>
          <p:cNvGrpSpPr>
            <a:grpSpLocks/>
          </p:cNvGrpSpPr>
          <p:nvPr/>
        </p:nvGrpSpPr>
        <p:grpSpPr bwMode="auto">
          <a:xfrm>
            <a:off x="250825" y="5877272"/>
            <a:ext cx="3130550" cy="557212"/>
            <a:chOff x="444338" y="6184363"/>
            <a:chExt cx="2214803" cy="394382"/>
          </a:xfrm>
        </p:grpSpPr>
        <p:pic>
          <p:nvPicPr>
            <p:cNvPr id="34826" name="Picture 9" descr="IMAILE">
              <a:hlinkClick r:id="rId3"/>
            </p:cNvPr>
            <p:cNvPicPr>
              <a:picLocks noChangeAspect="1" noChangeArrowheads="1"/>
            </p:cNvPicPr>
            <p:nvPr/>
          </p:nvPicPr>
          <p:blipFill>
            <a:blip r:embed="rId4"/>
            <a:srcRect/>
            <a:stretch>
              <a:fillRect/>
            </a:stretch>
          </p:blipFill>
          <p:spPr bwMode="auto">
            <a:xfrm>
              <a:off x="444338" y="6184363"/>
              <a:ext cx="990667" cy="394382"/>
            </a:xfrm>
            <a:prstGeom prst="rect">
              <a:avLst/>
            </a:prstGeom>
            <a:noFill/>
            <a:ln w="9525">
              <a:noFill/>
              <a:miter lim="800000"/>
              <a:headEnd/>
              <a:tailEnd/>
            </a:ln>
          </p:spPr>
        </p:pic>
        <p:pic>
          <p:nvPicPr>
            <p:cNvPr id="34827" name="Picture 2"/>
            <p:cNvPicPr>
              <a:picLocks noChangeAspect="1" noChangeArrowheads="1"/>
            </p:cNvPicPr>
            <p:nvPr/>
          </p:nvPicPr>
          <p:blipFill>
            <a:blip r:embed="rId5"/>
            <a:srcRect/>
            <a:stretch>
              <a:fillRect/>
            </a:stretch>
          </p:blipFill>
          <p:spPr bwMode="auto">
            <a:xfrm>
              <a:off x="1570322" y="6231172"/>
              <a:ext cx="1088819" cy="259243"/>
            </a:xfrm>
            <a:prstGeom prst="rect">
              <a:avLst/>
            </a:prstGeom>
            <a:noFill/>
            <a:ln w="9525">
              <a:noFill/>
              <a:miter lim="800000"/>
              <a:headEnd/>
              <a:tailEnd/>
            </a:ln>
          </p:spPr>
        </p:pic>
      </p:grpSp>
      <p:sp>
        <p:nvSpPr>
          <p:cNvPr id="34821" name="11 CuadroTexto"/>
          <p:cNvSpPr txBox="1">
            <a:spLocks noChangeArrowheads="1"/>
          </p:cNvSpPr>
          <p:nvPr/>
        </p:nvSpPr>
        <p:spPr bwMode="auto">
          <a:xfrm>
            <a:off x="3635375" y="5930428"/>
            <a:ext cx="5257800" cy="600164"/>
          </a:xfrm>
          <a:prstGeom prst="rect">
            <a:avLst/>
          </a:prstGeom>
          <a:noFill/>
          <a:ln w="9525">
            <a:noFill/>
            <a:miter lim="800000"/>
            <a:headEnd/>
            <a:tailEnd/>
          </a:ln>
        </p:spPr>
        <p:txBody>
          <a:bodyPr wrap="square">
            <a:spAutoFit/>
          </a:bodyPr>
          <a:lstStyle/>
          <a:p>
            <a:pPr eaLnBrk="0" hangingPunct="0"/>
            <a:r>
              <a:rPr lang="en-GB" sz="1100" b="1" dirty="0">
                <a:latin typeface="Open Sans" pitchFamily="34" charset="0"/>
                <a:cs typeface="Open Sans" pitchFamily="34" charset="0"/>
              </a:rPr>
              <a:t>IMAILE</a:t>
            </a:r>
            <a:r>
              <a:rPr lang="en-GB" sz="1100" dirty="0">
                <a:latin typeface="Open Sans" pitchFamily="34" charset="0"/>
                <a:cs typeface="Open Sans" pitchFamily="34" charset="0"/>
              </a:rPr>
              <a:t> – 619231: This project has been funded with support from the European </a:t>
            </a:r>
            <a:r>
              <a:rPr lang="en-GB" sz="1100" dirty="0" smtClean="0">
                <a:latin typeface="Open Sans" pitchFamily="34" charset="0"/>
                <a:cs typeface="Open Sans" pitchFamily="34" charset="0"/>
              </a:rPr>
              <a:t>Commission </a:t>
            </a:r>
            <a:r>
              <a:rPr lang="en-GB" sz="1100" dirty="0">
                <a:latin typeface="Open Sans" pitchFamily="34" charset="0"/>
                <a:cs typeface="Open Sans" pitchFamily="34" charset="0"/>
              </a:rPr>
              <a:t>in the context of the Seventh Framework Programme.  </a:t>
            </a:r>
            <a:r>
              <a:rPr lang="en-GB" sz="1100" u="sng" dirty="0">
                <a:latin typeface="Open Sans" pitchFamily="34" charset="0"/>
                <a:cs typeface="Open Sans" pitchFamily="34" charset="0"/>
                <a:hlinkClick r:id="rId3"/>
              </a:rPr>
              <a:t>http://www.imaile.eu</a:t>
            </a:r>
            <a:endParaRPr lang="fr-FR" sz="1100" dirty="0">
              <a:latin typeface="Open Sans" pitchFamily="34" charset="0"/>
              <a:cs typeface="Open Sans" pitchFamily="34" charset="0"/>
            </a:endParaRPr>
          </a:p>
        </p:txBody>
      </p:sp>
      <p:grpSp>
        <p:nvGrpSpPr>
          <p:cNvPr id="34822" name="12 Grupo"/>
          <p:cNvGrpSpPr>
            <a:grpSpLocks/>
          </p:cNvGrpSpPr>
          <p:nvPr/>
        </p:nvGrpSpPr>
        <p:grpSpPr bwMode="auto">
          <a:xfrm>
            <a:off x="2522538" y="3939282"/>
            <a:ext cx="4210050" cy="1376363"/>
            <a:chOff x="5915913" y="5627769"/>
            <a:chExt cx="3184111" cy="1041591"/>
          </a:xfrm>
        </p:grpSpPr>
        <p:pic>
          <p:nvPicPr>
            <p:cNvPr id="34823" name="13 Imagen">
              <a:hlinkClick r:id="rId6"/>
            </p:cNvPr>
            <p:cNvPicPr>
              <a:picLocks noChangeAspect="1" noChangeArrowheads="1"/>
            </p:cNvPicPr>
            <p:nvPr/>
          </p:nvPicPr>
          <p:blipFill>
            <a:blip r:embed="rId7"/>
            <a:srcRect l="19261" t="18556" b="26671"/>
            <a:stretch>
              <a:fillRect/>
            </a:stretch>
          </p:blipFill>
          <p:spPr bwMode="auto">
            <a:xfrm>
              <a:off x="5915913" y="5799450"/>
              <a:ext cx="1368802" cy="653886"/>
            </a:xfrm>
            <a:prstGeom prst="rect">
              <a:avLst/>
            </a:prstGeom>
            <a:noFill/>
            <a:ln w="9525">
              <a:noFill/>
              <a:miter lim="800000"/>
              <a:headEnd/>
              <a:tailEnd/>
            </a:ln>
          </p:spPr>
        </p:pic>
        <p:pic>
          <p:nvPicPr>
            <p:cNvPr id="34824" name="14 Imagen">
              <a:hlinkClick r:id="rId8"/>
            </p:cNvPr>
            <p:cNvPicPr>
              <a:picLocks noChangeAspect="1" noChangeArrowheads="1"/>
            </p:cNvPicPr>
            <p:nvPr/>
          </p:nvPicPr>
          <p:blipFill>
            <a:blip r:embed="rId9"/>
            <a:srcRect/>
            <a:stretch>
              <a:fillRect/>
            </a:stretch>
          </p:blipFill>
          <p:spPr bwMode="auto">
            <a:xfrm>
              <a:off x="7552940" y="5627769"/>
              <a:ext cx="1547084" cy="1041591"/>
            </a:xfrm>
            <a:prstGeom prst="rect">
              <a:avLst/>
            </a:prstGeom>
            <a:noFill/>
            <a:ln w="9525">
              <a:noFill/>
              <a:miter lim="800000"/>
              <a:headEnd/>
              <a:tailEnd/>
            </a:ln>
          </p:spPr>
        </p:pic>
        <p:sp>
          <p:nvSpPr>
            <p:cNvPr id="34825" name="15 CuadroTexto"/>
            <p:cNvSpPr txBox="1">
              <a:spLocks noChangeArrowheads="1"/>
            </p:cNvSpPr>
            <p:nvPr/>
          </p:nvSpPr>
          <p:spPr bwMode="auto">
            <a:xfrm>
              <a:off x="7253745" y="5896357"/>
              <a:ext cx="484428" cy="707886"/>
            </a:xfrm>
            <a:prstGeom prst="rect">
              <a:avLst/>
            </a:prstGeom>
            <a:noFill/>
            <a:ln w="9525">
              <a:noFill/>
              <a:miter lim="800000"/>
              <a:headEnd/>
              <a:tailEnd/>
            </a:ln>
          </p:spPr>
          <p:txBody>
            <a:bodyPr wrap="none">
              <a:spAutoFit/>
            </a:bodyPr>
            <a:lstStyle/>
            <a:p>
              <a:pPr eaLnBrk="0" hangingPunct="0"/>
              <a:r>
                <a:rPr lang="fr-FR" sz="4000">
                  <a:solidFill>
                    <a:srgbClr val="FF0000"/>
                  </a:solidFill>
                </a:rPr>
                <a:t>+</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Users\Cristina\Desktop\IMAILE - AMIGO\DESIGN Amigo General integration\AMIGO - panel itworld\AMIGO panel presentation.jpg"/>
          <p:cNvPicPr>
            <a:picLocks noChangeAspect="1" noChangeArrowheads="1"/>
          </p:cNvPicPr>
          <p:nvPr/>
        </p:nvPicPr>
        <p:blipFill>
          <a:blip r:embed="rId2"/>
          <a:srcRect r="5785"/>
          <a:stretch>
            <a:fillRect/>
          </a:stretch>
        </p:blipFill>
        <p:spPr bwMode="auto">
          <a:xfrm>
            <a:off x="4859338" y="0"/>
            <a:ext cx="3163887" cy="6856413"/>
          </a:xfrm>
          <a:prstGeom prst="rect">
            <a:avLst/>
          </a:prstGeom>
          <a:noFill/>
          <a:ln w="9525">
            <a:noFill/>
            <a:miter lim="800000"/>
            <a:headEnd/>
            <a:tailEnd/>
          </a:ln>
        </p:spPr>
      </p:pic>
      <p:pic>
        <p:nvPicPr>
          <p:cNvPr id="15362" name="Picture 2" descr="C:\Users\Cristina\Desktop\IMAILE - AMIGO\DESIGN Amigo General integration\AMIGO - panel itworld\AMIGO panel presentation.jpg"/>
          <p:cNvPicPr>
            <a:picLocks noChangeAspect="1" noChangeArrowheads="1"/>
          </p:cNvPicPr>
          <p:nvPr/>
        </p:nvPicPr>
        <p:blipFill>
          <a:blip r:embed="rId3"/>
          <a:srcRect r="41402" b="68304"/>
          <a:stretch>
            <a:fillRect/>
          </a:stretch>
        </p:blipFill>
        <p:spPr bwMode="auto">
          <a:xfrm>
            <a:off x="166688" y="498475"/>
            <a:ext cx="4487862" cy="2425700"/>
          </a:xfrm>
          <a:prstGeom prst="rect">
            <a:avLst/>
          </a:prstGeom>
          <a:noFill/>
          <a:ln w="9525">
            <a:noFill/>
            <a:miter lim="800000"/>
            <a:headEnd/>
            <a:tailEnd/>
          </a:ln>
        </p:spPr>
      </p:pic>
      <p:pic>
        <p:nvPicPr>
          <p:cNvPr id="15363" name="Picture 3" descr="C:\Users\Cristina\Desktop\IMAILE - AMIGO\DESIGN Amigo General integration\AMIGO Home - propuestas\Amigo home v6.jpg"/>
          <p:cNvPicPr>
            <a:picLocks noChangeAspect="1" noChangeArrowheads="1"/>
          </p:cNvPicPr>
          <p:nvPr/>
        </p:nvPicPr>
        <p:blipFill>
          <a:blip r:embed="rId4"/>
          <a:srcRect t="42799" r="58160" b="34189"/>
          <a:stretch>
            <a:fillRect/>
          </a:stretch>
        </p:blipFill>
        <p:spPr bwMode="auto">
          <a:xfrm>
            <a:off x="107950" y="2806700"/>
            <a:ext cx="3192463" cy="3643313"/>
          </a:xfrm>
          <a:prstGeom prst="rect">
            <a:avLst/>
          </a:prstGeom>
          <a:noFill/>
          <a:ln w="9525">
            <a:noFill/>
            <a:miter lim="800000"/>
            <a:headEnd/>
            <a:tailEnd/>
          </a:ln>
        </p:spPr>
      </p:pic>
      <p:pic>
        <p:nvPicPr>
          <p:cNvPr id="15364" name="Picture 3" descr="C:\Users\Cristina\Desktop\IMAILE - AMIGO\DESIGN Amigo General integration\AMIGO Home - propuestas\Amigo home v6.jpg"/>
          <p:cNvPicPr>
            <a:picLocks noChangeAspect="1" noChangeArrowheads="1"/>
          </p:cNvPicPr>
          <p:nvPr/>
        </p:nvPicPr>
        <p:blipFill>
          <a:blip r:embed="rId4"/>
          <a:srcRect l="24632" t="42799" r="58160" b="47775"/>
          <a:stretch>
            <a:fillRect/>
          </a:stretch>
        </p:blipFill>
        <p:spPr bwMode="auto">
          <a:xfrm>
            <a:off x="-2557463" y="2300288"/>
            <a:ext cx="1985963" cy="2257425"/>
          </a:xfrm>
          <a:prstGeom prst="rect">
            <a:avLst/>
          </a:prstGeom>
          <a:noFill/>
          <a:ln w="9525">
            <a:noFill/>
            <a:miter lim="800000"/>
            <a:headEnd/>
            <a:tailEnd/>
          </a:ln>
        </p:spPr>
      </p:pic>
      <p:pic>
        <p:nvPicPr>
          <p:cNvPr id="15365" name="Picture 2"/>
          <p:cNvPicPr>
            <a:picLocks noChangeAspect="1" noChangeArrowheads="1"/>
          </p:cNvPicPr>
          <p:nvPr/>
        </p:nvPicPr>
        <p:blipFill>
          <a:blip r:embed="rId5"/>
          <a:srcRect l="5450" t="50050" r="44794" b="28336"/>
          <a:stretch>
            <a:fillRect/>
          </a:stretch>
        </p:blipFill>
        <p:spPr bwMode="auto">
          <a:xfrm>
            <a:off x="28575" y="4405313"/>
            <a:ext cx="4625975" cy="2009775"/>
          </a:xfrm>
          <a:prstGeom prst="rect">
            <a:avLst/>
          </a:prstGeom>
          <a:noFill/>
          <a:ln w="9525">
            <a:noFill/>
            <a:miter lim="800000"/>
            <a:headEnd/>
            <a:tailEnd/>
          </a:ln>
        </p:spPr>
      </p:pic>
      <p:sp>
        <p:nvSpPr>
          <p:cNvPr id="15366" name="3 Marcador de número de diapositiva"/>
          <p:cNvSpPr>
            <a:spLocks noGrp="1"/>
          </p:cNvSpPr>
          <p:nvPr>
            <p:ph type="sldNum" sz="quarter" idx="12"/>
          </p:nvPr>
        </p:nvSpPr>
        <p:spPr>
          <a:noFill/>
          <a:ln>
            <a:miter lim="800000"/>
            <a:headEnd/>
            <a:tailEnd/>
          </a:ln>
        </p:spPr>
        <p:txBody>
          <a:bodyPr/>
          <a:lstStyle/>
          <a:p>
            <a:fld id="{B792355F-E75E-4F3F-9503-643507665889}" type="slidenum">
              <a:rPr lang="es-ES" altLang="es-ES" smtClean="0"/>
              <a:pPr/>
              <a:t>2</a:t>
            </a:fld>
            <a:endParaRPr lang="es-ES" altLang="es-E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3851275" y="1430338"/>
            <a:ext cx="4897438" cy="1562100"/>
          </a:xfrm>
          <a:prstGeom prst="rect">
            <a:avLst/>
          </a:prstGeom>
          <a:noFill/>
          <a:ln w="9525">
            <a:noFill/>
            <a:miter lim="800000"/>
            <a:headEnd/>
            <a:tailEnd/>
          </a:ln>
        </p:spPr>
        <p:txBody>
          <a:bodyPr>
            <a:spAutoFit/>
          </a:bodyPr>
          <a:lstStyle/>
          <a:p>
            <a:pPr algn="just" eaLnBrk="0" hangingPunct="0">
              <a:spcAft>
                <a:spcPts val="1000"/>
              </a:spcAft>
              <a:tabLst>
                <a:tab pos="457200" algn="l"/>
              </a:tabLst>
            </a:pPr>
            <a:r>
              <a:rPr lang="en-US" altLang="ja-JP" sz="3600" b="1">
                <a:latin typeface="Open Sans" pitchFamily="34" charset="0"/>
                <a:ea typeface="ＭＳ Ｐゴシック" pitchFamily="34" charset="-128"/>
                <a:cs typeface="Open Sans" pitchFamily="34" charset="0"/>
              </a:rPr>
              <a:t>1. INCREASING STEM MOTIVATION</a:t>
            </a:r>
            <a:endParaRPr lang="es-ES" altLang="es-ES" sz="1600">
              <a:latin typeface="Open Sans" pitchFamily="34" charset="0"/>
              <a:ea typeface="ＭＳ Ｐゴシック" pitchFamily="34" charset="-128"/>
              <a:cs typeface="Open Sans" pitchFamily="34" charset="0"/>
            </a:endParaRPr>
          </a:p>
          <a:p>
            <a:pPr algn="just" eaLnBrk="0" hangingPunct="0">
              <a:spcAft>
                <a:spcPts val="1000"/>
              </a:spcAft>
              <a:tabLst>
                <a:tab pos="457200" algn="l"/>
              </a:tabLst>
            </a:pPr>
            <a:endParaRPr lang="es-ES" altLang="es-ES" sz="1600">
              <a:latin typeface="Open Sans" pitchFamily="34" charset="0"/>
              <a:ea typeface="ＭＳ Ｐゴシック" pitchFamily="34" charset="-128"/>
              <a:cs typeface="Open Sans" pitchFamily="34" charset="0"/>
            </a:endParaRPr>
          </a:p>
        </p:txBody>
      </p:sp>
      <p:sp>
        <p:nvSpPr>
          <p:cNvPr id="16386" name="7 CuadroTexto"/>
          <p:cNvSpPr txBox="1">
            <a:spLocks noChangeArrowheads="1"/>
          </p:cNvSpPr>
          <p:nvPr/>
        </p:nvSpPr>
        <p:spPr bwMode="auto">
          <a:xfrm>
            <a:off x="2605088" y="6237288"/>
            <a:ext cx="3838575" cy="584200"/>
          </a:xfrm>
          <a:prstGeom prst="rect">
            <a:avLst/>
          </a:prstGeom>
          <a:noFill/>
          <a:ln w="9525">
            <a:noFill/>
            <a:miter lim="800000"/>
            <a:headEnd/>
            <a:tailEnd/>
          </a:ln>
        </p:spPr>
        <p:txBody>
          <a:bodyPr wrap="none">
            <a:spAutoFit/>
          </a:bodyPr>
          <a:lstStyle/>
          <a:p>
            <a:r>
              <a:rPr lang="fr-FR" altLang="es-ES" sz="1600">
                <a:solidFill>
                  <a:schemeClr val="bg1"/>
                </a:solidFill>
                <a:latin typeface="Open Sans" pitchFamily="34" charset="0"/>
              </a:rPr>
              <a:t>EDEBE + MYDOCUMENTA + GRADIANT</a:t>
            </a:r>
          </a:p>
          <a:p>
            <a:endParaRPr lang="fr-FR" altLang="es-ES" sz="1600">
              <a:solidFill>
                <a:schemeClr val="bg1"/>
              </a:solidFill>
              <a:latin typeface="Open Sans" pitchFamily="34" charset="0"/>
            </a:endParaRPr>
          </a:p>
        </p:txBody>
      </p:sp>
      <p:sp>
        <p:nvSpPr>
          <p:cNvPr id="16387" name="Text Box 4"/>
          <p:cNvSpPr txBox="1">
            <a:spLocks noChangeArrowheads="1"/>
          </p:cNvSpPr>
          <p:nvPr/>
        </p:nvSpPr>
        <p:spPr bwMode="auto">
          <a:xfrm>
            <a:off x="179388" y="260350"/>
            <a:ext cx="8785225" cy="641350"/>
          </a:xfrm>
          <a:prstGeom prst="rect">
            <a:avLst/>
          </a:prstGeom>
          <a:noFill/>
          <a:ln w="9525">
            <a:noFill/>
            <a:miter lim="800000"/>
            <a:headEnd/>
            <a:tailEnd/>
          </a:ln>
        </p:spPr>
        <p:txBody>
          <a:bodyPr>
            <a:spAutoFit/>
          </a:bodyPr>
          <a:lstStyle/>
          <a:p>
            <a:pPr>
              <a:spcBef>
                <a:spcPct val="50000"/>
              </a:spcBef>
              <a:spcAft>
                <a:spcPts val="1200"/>
              </a:spcAft>
            </a:pPr>
            <a:r>
              <a:rPr lang="es-ES" altLang="es-ES" sz="3600">
                <a:solidFill>
                  <a:srgbClr val="00B0F0"/>
                </a:solidFill>
                <a:latin typeface="Open Sans" pitchFamily="34" charset="0"/>
                <a:cs typeface="Open Sans" pitchFamily="34" charset="0"/>
              </a:rPr>
              <a:t>How AMIGO faces IMAILE challenges </a:t>
            </a:r>
          </a:p>
        </p:txBody>
      </p:sp>
      <p:pic>
        <p:nvPicPr>
          <p:cNvPr id="16388" name="Picture 8" descr=" "/>
          <p:cNvPicPr>
            <a:picLocks noChangeAspect="1" noChangeArrowheads="1"/>
          </p:cNvPicPr>
          <p:nvPr/>
        </p:nvPicPr>
        <p:blipFill>
          <a:blip r:embed="rId3"/>
          <a:srcRect/>
          <a:stretch>
            <a:fillRect/>
          </a:stretch>
        </p:blipFill>
        <p:spPr bwMode="auto">
          <a:xfrm>
            <a:off x="-2676525" y="4108450"/>
            <a:ext cx="1281112" cy="1331913"/>
          </a:xfrm>
          <a:prstGeom prst="rect">
            <a:avLst/>
          </a:prstGeom>
          <a:noFill/>
          <a:ln w="9525">
            <a:noFill/>
            <a:miter lim="800000"/>
            <a:headEnd/>
            <a:tailEnd/>
          </a:ln>
        </p:spPr>
      </p:pic>
      <p:pic>
        <p:nvPicPr>
          <p:cNvPr id="16389" name="Picture 11" descr=" "/>
          <p:cNvPicPr>
            <a:picLocks noChangeAspect="1" noChangeArrowheads="1"/>
          </p:cNvPicPr>
          <p:nvPr/>
        </p:nvPicPr>
        <p:blipFill>
          <a:blip r:embed="rId4"/>
          <a:srcRect/>
          <a:stretch>
            <a:fillRect/>
          </a:stretch>
        </p:blipFill>
        <p:spPr bwMode="auto">
          <a:xfrm>
            <a:off x="-2773363" y="2236788"/>
            <a:ext cx="1871663" cy="1871662"/>
          </a:xfrm>
          <a:prstGeom prst="rect">
            <a:avLst/>
          </a:prstGeom>
          <a:noFill/>
          <a:ln w="9525">
            <a:noFill/>
            <a:miter lim="800000"/>
            <a:headEnd/>
            <a:tailEnd/>
          </a:ln>
        </p:spPr>
      </p:pic>
      <p:pic>
        <p:nvPicPr>
          <p:cNvPr id="16390" name="Picture 6" descr=" "/>
          <p:cNvPicPr>
            <a:picLocks noChangeAspect="1" noChangeArrowheads="1"/>
          </p:cNvPicPr>
          <p:nvPr/>
        </p:nvPicPr>
        <p:blipFill>
          <a:blip r:embed="rId5"/>
          <a:srcRect/>
          <a:stretch>
            <a:fillRect/>
          </a:stretch>
        </p:blipFill>
        <p:spPr bwMode="auto">
          <a:xfrm>
            <a:off x="-1476375" y="190500"/>
            <a:ext cx="971550" cy="1422400"/>
          </a:xfrm>
          <a:prstGeom prst="rect">
            <a:avLst/>
          </a:prstGeom>
          <a:noFill/>
          <a:ln w="9525">
            <a:noFill/>
            <a:miter lim="800000"/>
            <a:headEnd/>
            <a:tailEnd/>
          </a:ln>
        </p:spPr>
      </p:pic>
      <p:pic>
        <p:nvPicPr>
          <p:cNvPr id="16391" name="Picture 12"/>
          <p:cNvPicPr>
            <a:picLocks noChangeAspect="1" noChangeArrowheads="1"/>
          </p:cNvPicPr>
          <p:nvPr/>
        </p:nvPicPr>
        <p:blipFill>
          <a:blip r:embed="rId6"/>
          <a:srcRect/>
          <a:stretch>
            <a:fillRect/>
          </a:stretch>
        </p:blipFill>
        <p:spPr bwMode="auto">
          <a:xfrm>
            <a:off x="69850" y="901700"/>
            <a:ext cx="3651250" cy="2671763"/>
          </a:xfrm>
          <a:prstGeom prst="rect">
            <a:avLst/>
          </a:prstGeom>
          <a:noFill/>
          <a:ln w="9525">
            <a:noFill/>
            <a:miter lim="800000"/>
            <a:headEnd/>
            <a:tailEnd/>
          </a:ln>
        </p:spPr>
      </p:pic>
      <p:sp>
        <p:nvSpPr>
          <p:cNvPr id="10" name="Text Box 5"/>
          <p:cNvSpPr txBox="1">
            <a:spLocks noChangeArrowheads="1"/>
          </p:cNvSpPr>
          <p:nvPr/>
        </p:nvSpPr>
        <p:spPr bwMode="auto">
          <a:xfrm>
            <a:off x="315913" y="3925888"/>
            <a:ext cx="8432800" cy="2659062"/>
          </a:xfrm>
          <a:prstGeom prst="rect">
            <a:avLst/>
          </a:prstGeom>
          <a:noFill/>
          <a:ln>
            <a:noFill/>
          </a:ln>
          <a:effectLst/>
          <a:extLst/>
        </p:spPr>
        <p:txBody>
          <a:bodyPr>
            <a:spAutoFit/>
          </a:bodyPr>
          <a:lstStyle/>
          <a:p>
            <a:pPr marL="285750" indent="-285750" algn="just" eaLnBrk="0" hangingPunct="0">
              <a:buFontTx/>
              <a:buChar char="•"/>
              <a:tabLst>
                <a:tab pos="457200" algn="l"/>
              </a:tabLst>
            </a:pPr>
            <a:r>
              <a:rPr lang="en-US" altLang="ja-JP" sz="1600" b="1" dirty="0">
                <a:latin typeface="Open Sans" pitchFamily="34" charset="0"/>
                <a:ea typeface="ＭＳ Ｐゴシック" pitchFamily="34" charset="-128"/>
                <a:cs typeface="Open Sans" pitchFamily="34" charset="0"/>
              </a:rPr>
              <a:t>The gamification system </a:t>
            </a:r>
            <a:r>
              <a:rPr lang="en-US" altLang="ja-JP" sz="1600" b="1" dirty="0">
                <a:solidFill>
                  <a:srgbClr val="00B0F0"/>
                </a:solidFill>
                <a:latin typeface="Open Sans" pitchFamily="34" charset="0"/>
                <a:ea typeface="ＭＳ Ｐゴシック" pitchFamily="34" charset="-128"/>
                <a:cs typeface="Open Sans" pitchFamily="34" charset="0"/>
              </a:rPr>
              <a:t>engages students and avoids their lack of interest </a:t>
            </a:r>
            <a:r>
              <a:rPr lang="en-US" altLang="ja-JP" sz="1600" dirty="0">
                <a:latin typeface="Open Sans" pitchFamily="34" charset="0"/>
                <a:ea typeface="ＭＳ Ｐゴシック" pitchFamily="34" charset="-128"/>
                <a:cs typeface="Open Sans" pitchFamily="34" charset="0"/>
              </a:rPr>
              <a:t>in STEM as i</a:t>
            </a:r>
            <a:r>
              <a:rPr lang="en-GB" altLang="es-ES" sz="1600" dirty="0">
                <a:latin typeface="Open Sans" pitchFamily="34" charset="0"/>
                <a:ea typeface="ＭＳ Ｐゴシック" pitchFamily="34" charset="-128"/>
                <a:cs typeface="Open Sans" pitchFamily="34" charset="0"/>
              </a:rPr>
              <a:t>t stimulates positive competition</a:t>
            </a:r>
            <a:r>
              <a:rPr lang="es-ES" altLang="es-ES" sz="1600" dirty="0">
                <a:latin typeface="Open Sans" pitchFamily="34" charset="0"/>
                <a:ea typeface="ＭＳ Ｐゴシック" pitchFamily="34" charset="-128"/>
                <a:cs typeface="Open Sans" pitchFamily="34" charset="0"/>
              </a:rPr>
              <a:t>, </a:t>
            </a:r>
            <a:r>
              <a:rPr lang="en-GB" altLang="es-ES" sz="1600" dirty="0">
                <a:latin typeface="Open Sans" pitchFamily="34" charset="0"/>
                <a:ea typeface="ＭＳ Ｐゴシック" pitchFamily="34" charset="-128"/>
                <a:cs typeface="Open Sans" pitchFamily="34" charset="0"/>
              </a:rPr>
              <a:t>rewards the effort and allows to:</a:t>
            </a:r>
          </a:p>
          <a:p>
            <a:pPr marL="285750" indent="-285750" algn="just" eaLnBrk="0" hangingPunct="0">
              <a:tabLst>
                <a:tab pos="457200" algn="l"/>
              </a:tabLst>
            </a:pPr>
            <a:endParaRPr lang="en-GB" altLang="es-ES" sz="1600" dirty="0">
              <a:latin typeface="Open Sans" pitchFamily="34" charset="0"/>
              <a:ea typeface="ＭＳ Ｐゴシック" pitchFamily="34" charset="-128"/>
              <a:cs typeface="Open Sans" pitchFamily="34" charset="0"/>
            </a:endParaRPr>
          </a:p>
          <a:p>
            <a:pPr marL="742950" lvl="1" indent="-285750" algn="just">
              <a:buFont typeface="Wingdings" pitchFamily="2" charset="2"/>
              <a:buChar char="ü"/>
              <a:tabLst>
                <a:tab pos="457200" algn="l"/>
              </a:tabLst>
            </a:pPr>
            <a:r>
              <a:rPr lang="en-GB" altLang="es-ES" sz="1600" dirty="0">
                <a:latin typeface="Open Sans" pitchFamily="34" charset="0"/>
                <a:ea typeface="ＭＳ Ｐゴシック" pitchFamily="34" charset="-128"/>
                <a:cs typeface="Open Sans" pitchFamily="34" charset="0"/>
              </a:rPr>
              <a:t>achieve goals</a:t>
            </a:r>
          </a:p>
          <a:p>
            <a:pPr marL="742950" lvl="1" indent="-285750" algn="just">
              <a:buFont typeface="Wingdings" pitchFamily="2" charset="2"/>
              <a:buChar char="ü"/>
              <a:tabLst>
                <a:tab pos="457200" algn="l"/>
              </a:tabLst>
            </a:pPr>
            <a:r>
              <a:rPr lang="en-GB" altLang="es-ES" sz="1600" dirty="0" err="1" smtClean="0">
                <a:latin typeface="Open Sans" pitchFamily="34" charset="0"/>
                <a:ea typeface="ＭＳ Ｐゴシック" pitchFamily="34" charset="-128"/>
                <a:cs typeface="Open Sans" pitchFamily="34" charset="0"/>
              </a:rPr>
              <a:t>improv</a:t>
            </a:r>
            <a:r>
              <a:rPr lang="es-ES" altLang="es-ES" sz="1600" dirty="0" smtClean="0">
                <a:latin typeface="Open Sans" pitchFamily="34" charset="0"/>
                <a:ea typeface="ＭＳ Ｐゴシック" pitchFamily="34" charset="-128"/>
                <a:cs typeface="Open Sans" pitchFamily="34" charset="0"/>
              </a:rPr>
              <a:t>e</a:t>
            </a:r>
            <a:r>
              <a:rPr lang="en-GB" altLang="es-ES" sz="1600" dirty="0" smtClean="0">
                <a:latin typeface="Open Sans" pitchFamily="34" charset="0"/>
                <a:ea typeface="ＭＳ Ｐゴシック" pitchFamily="34" charset="-128"/>
                <a:cs typeface="Open Sans" pitchFamily="34" charset="0"/>
              </a:rPr>
              <a:t> </a:t>
            </a:r>
            <a:r>
              <a:rPr lang="en-GB" altLang="es-ES" sz="1600" dirty="0">
                <a:latin typeface="Open Sans" pitchFamily="34" charset="0"/>
                <a:ea typeface="ＭＳ Ｐゴシック" pitchFamily="34" charset="-128"/>
                <a:cs typeface="Open Sans" pitchFamily="34" charset="0"/>
              </a:rPr>
              <a:t>the ability to formulate short- and medium-term objectives</a:t>
            </a:r>
          </a:p>
          <a:p>
            <a:pPr marL="742950" lvl="1" indent="-285750" algn="just">
              <a:buFont typeface="Wingdings" pitchFamily="2" charset="2"/>
              <a:buChar char="ü"/>
              <a:tabLst>
                <a:tab pos="457200" algn="l"/>
              </a:tabLst>
            </a:pPr>
            <a:r>
              <a:rPr lang="en-GB" altLang="es-ES" sz="1600" dirty="0">
                <a:latin typeface="Open Sans" pitchFamily="34" charset="0"/>
                <a:ea typeface="ＭＳ Ｐゴシック" pitchFamily="34" charset="-128"/>
                <a:cs typeface="Open Sans" pitchFamily="34" charset="0"/>
              </a:rPr>
              <a:t>find the resources to achieve them</a:t>
            </a:r>
            <a:endParaRPr lang="en-US" altLang="ja-JP" sz="1600" dirty="0">
              <a:latin typeface="Open Sans" pitchFamily="34" charset="0"/>
              <a:ea typeface="ＭＳ Ｐゴシック" pitchFamily="34" charset="-128"/>
              <a:cs typeface="Open Sans" pitchFamily="34" charset="0"/>
            </a:endParaRPr>
          </a:p>
          <a:p>
            <a:pPr marL="285750" indent="-285750" algn="just">
              <a:spcBef>
                <a:spcPct val="50000"/>
              </a:spcBef>
              <a:buFontTx/>
              <a:buChar char="•"/>
              <a:tabLst>
                <a:tab pos="457200" algn="l"/>
              </a:tabLst>
            </a:pPr>
            <a:r>
              <a:rPr lang="en-US" altLang="ja-JP" sz="1600" dirty="0">
                <a:latin typeface="Open Sans" pitchFamily="34" charset="0"/>
                <a:ea typeface="ＭＳ Ｐゴシック" pitchFamily="34" charset="-128"/>
                <a:cs typeface="Open Sans" pitchFamily="34" charset="0"/>
              </a:rPr>
              <a:t> </a:t>
            </a:r>
            <a:r>
              <a:rPr lang="en-US" altLang="ja-JP" sz="1600" b="1" dirty="0">
                <a:latin typeface="Open Sans" pitchFamily="34" charset="0"/>
                <a:ea typeface="ＭＳ Ｐゴシック" pitchFamily="34" charset="-128"/>
                <a:cs typeface="Open Sans" pitchFamily="34" charset="0"/>
              </a:rPr>
              <a:t>The new social network </a:t>
            </a:r>
            <a:r>
              <a:rPr lang="en-US" altLang="ja-JP" sz="1600" dirty="0">
                <a:latin typeface="Open Sans" pitchFamily="34" charset="0"/>
                <a:ea typeface="ＭＳ Ｐゴシック" pitchFamily="34" charset="-128"/>
                <a:cs typeface="Open Sans" pitchFamily="34" charset="0"/>
              </a:rPr>
              <a:t>allows students to </a:t>
            </a:r>
            <a:r>
              <a:rPr lang="en-US" altLang="ja-JP" sz="1600" b="1" dirty="0">
                <a:solidFill>
                  <a:srgbClr val="00B0F0"/>
                </a:solidFill>
                <a:latin typeface="Open Sans" pitchFamily="34" charset="0"/>
                <a:ea typeface="ＭＳ Ｐゴシック" pitchFamily="34" charset="-128"/>
                <a:cs typeface="Open Sans" pitchFamily="34" charset="0"/>
              </a:rPr>
              <a:t>collaborate when performing  STEM activities or projects.</a:t>
            </a:r>
            <a:endParaRPr lang="en-US" altLang="ja-JP" sz="1600" b="1" dirty="0">
              <a:latin typeface="Open Sans" pitchFamily="34" charset="0"/>
              <a:ea typeface="ＭＳ Ｐゴシック" pitchFamily="34" charset="-128"/>
              <a:cs typeface="Open Sans" pitchFamily="34" charset="0"/>
            </a:endParaRPr>
          </a:p>
          <a:p>
            <a:pPr marL="285750" indent="-285750" algn="just" eaLnBrk="0" hangingPunct="0">
              <a:tabLst>
                <a:tab pos="457200" algn="l"/>
              </a:tabLst>
            </a:pPr>
            <a:endParaRPr lang="en-US" altLang="ja-JP" sz="1600" b="1" dirty="0">
              <a:latin typeface="Open Sans" pitchFamily="34" charset="0"/>
              <a:ea typeface="ＭＳ Ｐゴシック" pitchFamily="34" charset="-128"/>
              <a:cs typeface="Open Sans" pitchFamily="34" charset="0"/>
            </a:endParaRPr>
          </a:p>
          <a:p>
            <a:pPr marL="285750" indent="-285750" algn="just" eaLnBrk="0" hangingPunct="0">
              <a:tabLst>
                <a:tab pos="457200" algn="l"/>
              </a:tabLst>
            </a:pPr>
            <a:endParaRPr lang="es-ES" altLang="es-ES" sz="1600" dirty="0">
              <a:latin typeface="Open Sans" pitchFamily="34" charset="0"/>
              <a:cs typeface="Open Sans" pitchFamily="34" charset="0"/>
            </a:endParaRPr>
          </a:p>
        </p:txBody>
      </p:sp>
      <p:sp>
        <p:nvSpPr>
          <p:cNvPr id="16393" name="1 Marcador de número de diapositiva"/>
          <p:cNvSpPr>
            <a:spLocks noGrp="1"/>
          </p:cNvSpPr>
          <p:nvPr>
            <p:ph type="sldNum" sz="quarter" idx="12"/>
          </p:nvPr>
        </p:nvSpPr>
        <p:spPr>
          <a:noFill/>
          <a:ln>
            <a:miter lim="800000"/>
            <a:headEnd/>
            <a:tailEnd/>
          </a:ln>
        </p:spPr>
        <p:txBody>
          <a:bodyPr/>
          <a:lstStyle/>
          <a:p>
            <a:fld id="{733FEE06-9B57-49A5-8033-866F0279684B}" type="slidenum">
              <a:rPr lang="es-ES" altLang="es-ES" smtClean="0"/>
              <a:pPr/>
              <a:t>3</a:t>
            </a:fld>
            <a:endParaRPr lang="es-ES" altLang="es-E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5"/>
          <p:cNvSpPr txBox="1">
            <a:spLocks noChangeArrowheads="1"/>
          </p:cNvSpPr>
          <p:nvPr/>
        </p:nvSpPr>
        <p:spPr bwMode="auto">
          <a:xfrm>
            <a:off x="2124074" y="1484784"/>
            <a:ext cx="6912421" cy="4770537"/>
          </a:xfrm>
          <a:prstGeom prst="rect">
            <a:avLst/>
          </a:prstGeom>
          <a:noFill/>
          <a:ln w="9525">
            <a:noFill/>
            <a:miter lim="800000"/>
            <a:headEnd/>
            <a:tailEnd/>
          </a:ln>
        </p:spPr>
        <p:txBody>
          <a:bodyPr wrap="square">
            <a:spAutoFit/>
          </a:bodyPr>
          <a:lstStyle/>
          <a:p>
            <a:pPr eaLnBrk="0" hangingPunct="0">
              <a:spcAft>
                <a:spcPts val="1200"/>
              </a:spcAft>
              <a:tabLst>
                <a:tab pos="457200" algn="l"/>
              </a:tabLst>
            </a:pPr>
            <a:r>
              <a:rPr lang="en-US" altLang="ja-JP" sz="3300" b="1" dirty="0">
                <a:latin typeface="Open Sans" panose="020B0606030504020204" pitchFamily="34" charset="0"/>
                <a:ea typeface="Open Sans" panose="020B0606030504020204" pitchFamily="34" charset="0"/>
                <a:cs typeface="Open Sans" panose="020B0606030504020204" pitchFamily="34" charset="0"/>
              </a:rPr>
              <a:t>2. PERSONALIZED LEARNING APPROACH</a:t>
            </a:r>
            <a:endParaRPr lang="en-US" altLang="ja-JP" sz="3300"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buFontTx/>
              <a:buChar char="•"/>
              <a:tabLst>
                <a:tab pos="457200" algn="l"/>
              </a:tabLst>
            </a:pPr>
            <a:r>
              <a:rPr lang="en-US" altLang="ja-JP" sz="1600" b="1" dirty="0">
                <a:latin typeface="Open Sans" panose="020B0606030504020204" pitchFamily="34" charset="0"/>
                <a:ea typeface="Open Sans" panose="020B0606030504020204" pitchFamily="34" charset="0"/>
                <a:cs typeface="Open Sans" panose="020B0606030504020204" pitchFamily="34" charset="0"/>
              </a:rPr>
              <a:t> </a:t>
            </a:r>
            <a:r>
              <a:rPr lang="en-US" altLang="ja-JP" b="1" dirty="0">
                <a:latin typeface="Open Sans" panose="020B0606030504020204" pitchFamily="34" charset="0"/>
                <a:ea typeface="Open Sans" panose="020B0606030504020204" pitchFamily="34" charset="0"/>
                <a:cs typeface="Open Sans" panose="020B0606030504020204" pitchFamily="34" charset="0"/>
              </a:rPr>
              <a:t>The individual STEM profile and the eportfolio </a:t>
            </a:r>
            <a:r>
              <a:rPr lang="en-US" altLang="ja-JP" dirty="0">
                <a:latin typeface="Open Sans" panose="020B0606030504020204" pitchFamily="34" charset="0"/>
                <a:ea typeface="Open Sans" panose="020B0606030504020204" pitchFamily="34" charset="0"/>
                <a:cs typeface="Open Sans" panose="020B0606030504020204" pitchFamily="34" charset="0"/>
              </a:rPr>
              <a:t>(powered by analytics</a:t>
            </a:r>
            <a:r>
              <a:rPr lang="en-US" altLang="ja-JP" dirty="0" smtClean="0">
                <a:latin typeface="Open Sans" panose="020B0606030504020204" pitchFamily="34" charset="0"/>
                <a:ea typeface="Open Sans" panose="020B0606030504020204" pitchFamily="34" charset="0"/>
                <a:cs typeface="Open Sans" panose="020B0606030504020204" pitchFamily="34" charset="0"/>
              </a:rPr>
              <a:t>):</a:t>
            </a:r>
            <a:endParaRPr lang="en-US" altLang="ja-JP"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spcAft>
                <a:spcPts val="600"/>
              </a:spcAft>
              <a:buFont typeface="Wingdings" pitchFamily="2" charset="2"/>
              <a:buChar char="ü"/>
              <a:tabLst>
                <a:tab pos="457200" algn="l"/>
              </a:tabLst>
            </a:pPr>
            <a:r>
              <a:rPr lang="en-US" altLang="ja-JP" sz="1400" dirty="0">
                <a:latin typeface="Open Sans" panose="020B0606030504020204" pitchFamily="34" charset="0"/>
                <a:ea typeface="Open Sans" panose="020B0606030504020204" pitchFamily="34" charset="0"/>
                <a:cs typeface="Open Sans" panose="020B0606030504020204" pitchFamily="34" charset="0"/>
              </a:rPr>
              <a:t>Provides learners with </a:t>
            </a:r>
            <a:r>
              <a:rPr lang="en-US" altLang="ja-JP" sz="14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useful information to personalize learning.</a:t>
            </a:r>
            <a:endParaRPr lang="en-US" altLang="ja-JP" sz="1400" b="1"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spcAft>
                <a:spcPts val="600"/>
              </a:spcAft>
              <a:buFont typeface="Wingdings" pitchFamily="2" charset="2"/>
              <a:buChar char="ü"/>
              <a:tabLst>
                <a:tab pos="457200" algn="l"/>
              </a:tabLst>
            </a:pPr>
            <a:r>
              <a:rPr lang="en-US" altLang="es-ES" sz="1400" dirty="0">
                <a:latin typeface="Open Sans" panose="020B0606030504020204" pitchFamily="34" charset="0"/>
                <a:ea typeface="Open Sans" panose="020B0606030504020204" pitchFamily="34" charset="0"/>
                <a:cs typeface="Open Sans" panose="020B0606030504020204" pitchFamily="34" charset="0"/>
              </a:rPr>
              <a:t>H</a:t>
            </a:r>
            <a:r>
              <a:rPr lang="en-GB" altLang="es-ES" sz="1400" dirty="0" err="1">
                <a:latin typeface="Open Sans" panose="020B0606030504020204" pitchFamily="34" charset="0"/>
                <a:ea typeface="Open Sans" panose="020B0606030504020204" pitchFamily="34" charset="0"/>
                <a:cs typeface="Open Sans" panose="020B0606030504020204" pitchFamily="34" charset="0"/>
              </a:rPr>
              <a:t>elps</a:t>
            </a:r>
            <a:r>
              <a:rPr lang="en-GB" altLang="es-ES" sz="1400" dirty="0">
                <a:latin typeface="Open Sans" panose="020B0606030504020204" pitchFamily="34" charset="0"/>
                <a:ea typeface="Open Sans" panose="020B0606030504020204" pitchFamily="34" charset="0"/>
                <a:cs typeface="Open Sans" panose="020B0606030504020204" pitchFamily="34" charset="0"/>
              </a:rPr>
              <a:t> students to control their learning.</a:t>
            </a:r>
          </a:p>
          <a:p>
            <a:pPr>
              <a:spcAft>
                <a:spcPts val="600"/>
              </a:spcAft>
              <a:buFontTx/>
              <a:buChar char="•"/>
              <a:tabLst>
                <a:tab pos="457200" algn="l"/>
              </a:tabLst>
            </a:pPr>
            <a:endParaRPr lang="en-US" altLang="ja-JP" sz="1200" dirty="0" smtClean="0">
              <a:latin typeface="Open Sans" panose="020B0606030504020204" pitchFamily="34" charset="0"/>
              <a:ea typeface="Open Sans" panose="020B0606030504020204" pitchFamily="34" charset="0"/>
              <a:cs typeface="Open Sans" panose="020B0606030504020204" pitchFamily="34" charset="0"/>
            </a:endParaRPr>
          </a:p>
          <a:p>
            <a:pPr>
              <a:spcAft>
                <a:spcPts val="600"/>
              </a:spcAft>
              <a:buFontTx/>
              <a:buChar char="•"/>
              <a:tabLst>
                <a:tab pos="457200" algn="l"/>
              </a:tabLst>
            </a:pPr>
            <a:endParaRPr lang="en-US" altLang="ja-JP" sz="1200"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buFontTx/>
              <a:buChar char="•"/>
              <a:tabLst>
                <a:tab pos="457200" algn="l"/>
              </a:tabLst>
            </a:pPr>
            <a:r>
              <a:rPr lang="en-US" altLang="ja-JP" sz="1600" b="1" dirty="0">
                <a:latin typeface="Open Sans" panose="020B0606030504020204" pitchFamily="34" charset="0"/>
                <a:ea typeface="Open Sans" panose="020B0606030504020204" pitchFamily="34" charset="0"/>
                <a:cs typeface="Open Sans" panose="020B0606030504020204" pitchFamily="34" charset="0"/>
              </a:rPr>
              <a:t> </a:t>
            </a:r>
            <a:r>
              <a:rPr lang="en-GB" altLang="es-ES" b="1" dirty="0">
                <a:latin typeface="Open Sans" panose="020B0606030504020204" pitchFamily="34" charset="0"/>
                <a:ea typeface="Open Sans" panose="020B0606030504020204" pitchFamily="34" charset="0"/>
                <a:cs typeface="Open Sans" panose="020B0606030504020204" pitchFamily="34" charset="0"/>
              </a:rPr>
              <a:t>The intelligent tutoring system </a:t>
            </a:r>
            <a:r>
              <a:rPr lang="en-GB" altLang="es-ES" dirty="0">
                <a:latin typeface="Open Sans" panose="020B0606030504020204" pitchFamily="34" charset="0"/>
                <a:ea typeface="Open Sans" panose="020B0606030504020204" pitchFamily="34" charset="0"/>
                <a:cs typeface="Open Sans" panose="020B0606030504020204" pitchFamily="34" charset="0"/>
              </a:rPr>
              <a:t>allows students to </a:t>
            </a:r>
            <a:r>
              <a:rPr lang="en-GB" altLang="es-ES" b="1" dirty="0">
                <a:solidFill>
                  <a:srgbClr val="00B0F0"/>
                </a:solidFill>
                <a:latin typeface="Open Sans" panose="020B0606030504020204" pitchFamily="34" charset="0"/>
                <a:ea typeface="Open Sans" panose="020B0606030504020204" pitchFamily="34" charset="0"/>
                <a:cs typeface="Open Sans" panose="020B0606030504020204" pitchFamily="34" charset="0"/>
              </a:rPr>
              <a:t>reinforce their learning pathway </a:t>
            </a:r>
            <a:r>
              <a:rPr lang="en-GB" altLang="es-ES" dirty="0">
                <a:latin typeface="Open Sans" panose="020B0606030504020204" pitchFamily="34" charset="0"/>
                <a:ea typeface="Open Sans" panose="020B0606030504020204" pitchFamily="34" charset="0"/>
                <a:cs typeface="Open Sans" panose="020B0606030504020204" pitchFamily="34" charset="0"/>
              </a:rPr>
              <a:t>based on their performance</a:t>
            </a:r>
            <a:r>
              <a:rPr lang="en-US" altLang="ja-JP" sz="1600" dirty="0">
                <a:latin typeface="Open Sans" panose="020B0606030504020204" pitchFamily="34" charset="0"/>
                <a:ea typeface="Open Sans" panose="020B0606030504020204" pitchFamily="34" charset="0"/>
                <a:cs typeface="Open Sans" panose="020B0606030504020204" pitchFamily="34" charset="0"/>
              </a:rPr>
              <a:t> </a:t>
            </a:r>
            <a:r>
              <a:rPr lang="en-US" altLang="ja-JP" dirty="0">
                <a:latin typeface="Open Sans" panose="020B0606030504020204" pitchFamily="34" charset="0"/>
                <a:ea typeface="Open Sans" panose="020B0606030504020204" pitchFamily="34" charset="0"/>
                <a:cs typeface="Open Sans" panose="020B0606030504020204" pitchFamily="34" charset="0"/>
              </a:rPr>
              <a:t>so they can</a:t>
            </a:r>
            <a:r>
              <a:rPr lang="en-US" altLang="ja-JP" dirty="0" smtClean="0">
                <a:latin typeface="Open Sans" panose="020B0606030504020204" pitchFamily="34" charset="0"/>
                <a:ea typeface="Open Sans" panose="020B0606030504020204" pitchFamily="34" charset="0"/>
                <a:cs typeface="Open Sans" panose="020B0606030504020204" pitchFamily="34" charset="0"/>
              </a:rPr>
              <a:t>:</a:t>
            </a:r>
            <a:endParaRPr lang="en-US" altLang="ja-JP" sz="16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spcAft>
                <a:spcPts val="600"/>
              </a:spcAft>
              <a:buFont typeface="Wingdings" pitchFamily="2" charset="2"/>
              <a:buChar char="ü"/>
              <a:tabLst>
                <a:tab pos="457200" algn="l"/>
              </a:tabLst>
            </a:pPr>
            <a:r>
              <a:rPr lang="en-US" altLang="ja-JP" sz="1400" dirty="0">
                <a:latin typeface="Open Sans" panose="020B0606030504020204" pitchFamily="34" charset="0"/>
                <a:ea typeface="Open Sans" panose="020B0606030504020204" pitchFamily="34" charset="0"/>
                <a:cs typeface="Open Sans" panose="020B0606030504020204" pitchFamily="34" charset="0"/>
              </a:rPr>
              <a:t>Improve weaknesses and gaps in STEM learning</a:t>
            </a:r>
          </a:p>
          <a:p>
            <a:pPr marL="742950" lvl="1" indent="-285750">
              <a:spcAft>
                <a:spcPts val="600"/>
              </a:spcAft>
              <a:buFont typeface="Wingdings" pitchFamily="2" charset="2"/>
              <a:buChar char="ü"/>
              <a:tabLst>
                <a:tab pos="457200" algn="l"/>
              </a:tabLst>
            </a:pPr>
            <a:r>
              <a:rPr lang="en-US" altLang="ja-JP" sz="1400" dirty="0">
                <a:latin typeface="Open Sans" panose="020B0606030504020204" pitchFamily="34" charset="0"/>
                <a:ea typeface="Open Sans" panose="020B0606030504020204" pitchFamily="34" charset="0"/>
                <a:cs typeface="Open Sans" panose="020B0606030504020204" pitchFamily="34" charset="0"/>
              </a:rPr>
              <a:t>Leverage student’s STEM interests</a:t>
            </a:r>
            <a:endParaRPr lang="en-US" altLang="ja-JP" b="1" dirty="0">
              <a:latin typeface="Open Sans" panose="020B0606030504020204" pitchFamily="34" charset="0"/>
              <a:ea typeface="Open Sans" panose="020B0606030504020204" pitchFamily="34" charset="0"/>
              <a:cs typeface="Open Sans" panose="020B0606030504020204" pitchFamily="34" charset="0"/>
            </a:endParaRPr>
          </a:p>
          <a:p>
            <a:pPr eaLnBrk="0" hangingPunct="0">
              <a:spcAft>
                <a:spcPts val="1200"/>
              </a:spcAft>
              <a:tabLst>
                <a:tab pos="457200" algn="l"/>
              </a:tabLst>
            </a:pPr>
            <a:endParaRPr lang="es-ES" altLang="es-ES" dirty="0">
              <a:latin typeface="Open Sans" panose="020B0606030504020204" pitchFamily="34" charset="0"/>
              <a:ea typeface="Open Sans" panose="020B0606030504020204" pitchFamily="34" charset="0"/>
              <a:cs typeface="Open Sans" panose="020B0606030504020204" pitchFamily="34" charset="0"/>
            </a:endParaRPr>
          </a:p>
        </p:txBody>
      </p:sp>
      <p:sp>
        <p:nvSpPr>
          <p:cNvPr id="18434" name="7 CuadroTexto"/>
          <p:cNvSpPr txBox="1">
            <a:spLocks noChangeArrowheads="1"/>
          </p:cNvSpPr>
          <p:nvPr/>
        </p:nvSpPr>
        <p:spPr bwMode="auto">
          <a:xfrm>
            <a:off x="10548938" y="6092825"/>
            <a:ext cx="3838575" cy="584200"/>
          </a:xfrm>
          <a:prstGeom prst="rect">
            <a:avLst/>
          </a:prstGeom>
          <a:noFill/>
          <a:ln w="9525">
            <a:noFill/>
            <a:miter lim="800000"/>
            <a:headEnd/>
            <a:tailEnd/>
          </a:ln>
        </p:spPr>
        <p:txBody>
          <a:bodyPr wrap="none">
            <a:spAutoFit/>
          </a:bodyPr>
          <a:lstStyle/>
          <a:p>
            <a:r>
              <a:rPr lang="fr-FR" altLang="es-ES" sz="1600">
                <a:solidFill>
                  <a:schemeClr val="bg1"/>
                </a:solidFill>
                <a:latin typeface="Open Sans" pitchFamily="34" charset="0"/>
              </a:rPr>
              <a:t>EDEBE + MYDOCUMENTA + GRADIANT</a:t>
            </a:r>
          </a:p>
          <a:p>
            <a:endParaRPr lang="fr-FR" altLang="es-ES" sz="1600">
              <a:solidFill>
                <a:schemeClr val="bg1"/>
              </a:solidFill>
              <a:latin typeface="Open Sans" pitchFamily="34" charset="0"/>
            </a:endParaRPr>
          </a:p>
        </p:txBody>
      </p:sp>
      <p:sp>
        <p:nvSpPr>
          <p:cNvPr id="18435" name="Text Box 4"/>
          <p:cNvSpPr txBox="1">
            <a:spLocks noChangeArrowheads="1"/>
          </p:cNvSpPr>
          <p:nvPr/>
        </p:nvSpPr>
        <p:spPr bwMode="auto">
          <a:xfrm>
            <a:off x="179388" y="260350"/>
            <a:ext cx="8785225" cy="641350"/>
          </a:xfrm>
          <a:prstGeom prst="rect">
            <a:avLst/>
          </a:prstGeom>
          <a:noFill/>
          <a:ln w="9525">
            <a:noFill/>
            <a:miter lim="800000"/>
            <a:headEnd/>
            <a:tailEnd/>
          </a:ln>
        </p:spPr>
        <p:txBody>
          <a:bodyPr>
            <a:spAutoFit/>
          </a:bodyPr>
          <a:lstStyle/>
          <a:p>
            <a:pPr>
              <a:spcBef>
                <a:spcPct val="50000"/>
              </a:spcBef>
              <a:spcAft>
                <a:spcPts val="1200"/>
              </a:spcAft>
            </a:pPr>
            <a:r>
              <a:rPr lang="es-ES" altLang="es-ES" sz="3600" dirty="0" err="1">
                <a:solidFill>
                  <a:srgbClr val="00B0F0"/>
                </a:solidFill>
                <a:latin typeface="Open Sans" pitchFamily="34" charset="0"/>
                <a:cs typeface="Open Sans" pitchFamily="34" charset="0"/>
              </a:rPr>
              <a:t>How</a:t>
            </a:r>
            <a:r>
              <a:rPr lang="es-ES" altLang="es-ES" sz="3600" dirty="0">
                <a:solidFill>
                  <a:srgbClr val="00B0F0"/>
                </a:solidFill>
                <a:latin typeface="Open Sans" pitchFamily="34" charset="0"/>
                <a:cs typeface="Open Sans" pitchFamily="34" charset="0"/>
              </a:rPr>
              <a:t> AMIGO faces IMAILE </a:t>
            </a:r>
            <a:r>
              <a:rPr lang="es-ES" altLang="es-ES" sz="3600" dirty="0" err="1">
                <a:solidFill>
                  <a:srgbClr val="00B0F0"/>
                </a:solidFill>
                <a:latin typeface="Open Sans" pitchFamily="34" charset="0"/>
                <a:cs typeface="Open Sans" pitchFamily="34" charset="0"/>
              </a:rPr>
              <a:t>challenges</a:t>
            </a:r>
            <a:r>
              <a:rPr lang="es-ES" altLang="es-ES" sz="3600" dirty="0">
                <a:solidFill>
                  <a:srgbClr val="00B0F0"/>
                </a:solidFill>
                <a:latin typeface="Open Sans" pitchFamily="34" charset="0"/>
                <a:cs typeface="Open Sans" pitchFamily="34" charset="0"/>
              </a:rPr>
              <a:t> </a:t>
            </a:r>
          </a:p>
        </p:txBody>
      </p:sp>
      <p:grpSp>
        <p:nvGrpSpPr>
          <p:cNvPr id="18436" name="1 Grupo"/>
          <p:cNvGrpSpPr>
            <a:grpSpLocks/>
          </p:cNvGrpSpPr>
          <p:nvPr/>
        </p:nvGrpSpPr>
        <p:grpSpPr bwMode="auto">
          <a:xfrm>
            <a:off x="231775" y="1782763"/>
            <a:ext cx="1489075" cy="4383087"/>
            <a:chOff x="267613" y="949586"/>
            <a:chExt cx="1757130" cy="5171391"/>
          </a:xfrm>
        </p:grpSpPr>
        <p:pic>
          <p:nvPicPr>
            <p:cNvPr id="18438" name="Imagen 3" descr=" "/>
            <p:cNvPicPr>
              <a:picLocks noChangeAspect="1"/>
            </p:cNvPicPr>
            <p:nvPr/>
          </p:nvPicPr>
          <p:blipFill>
            <a:blip r:embed="rId3"/>
            <a:srcRect l="48616" t="-1408" r="26123" b="40286"/>
            <a:stretch>
              <a:fillRect/>
            </a:stretch>
          </p:blipFill>
          <p:spPr bwMode="auto">
            <a:xfrm>
              <a:off x="267613" y="949586"/>
              <a:ext cx="1757130" cy="3124877"/>
            </a:xfrm>
            <a:prstGeom prst="rect">
              <a:avLst/>
            </a:prstGeom>
            <a:noFill/>
            <a:ln w="9525">
              <a:noFill/>
              <a:miter lim="800000"/>
              <a:headEnd/>
              <a:tailEnd/>
            </a:ln>
          </p:spPr>
        </p:pic>
        <p:pic>
          <p:nvPicPr>
            <p:cNvPr id="7" name="Imagen 3" descr=" "/>
            <p:cNvPicPr>
              <a:picLocks noChangeAspect="1"/>
            </p:cNvPicPr>
            <p:nvPr/>
          </p:nvPicPr>
          <p:blipFill rotWithShape="1">
            <a:blip r:embed="rId4"/>
            <a:srcRect l="72744" t="14868" r="3154" b="45103"/>
            <a:stretch/>
          </p:blipFill>
          <p:spPr bwMode="auto">
            <a:xfrm>
              <a:off x="348164" y="4073773"/>
              <a:ext cx="1676579" cy="2047204"/>
            </a:xfrm>
            <a:prstGeom prst="rect">
              <a:avLst/>
            </a:prstGeom>
            <a:noFill/>
            <a:ln w="9525">
              <a:solidFill>
                <a:schemeClr val="bg1">
                  <a:lumMod val="85000"/>
                </a:schemeClr>
              </a:solidFill>
              <a:miter lim="800000"/>
              <a:headEnd/>
              <a:tailEnd/>
            </a:ln>
            <a:extLst/>
          </p:spPr>
        </p:pic>
      </p:grpSp>
      <p:sp>
        <p:nvSpPr>
          <p:cNvPr id="18437" name="2 Marcador de número de diapositiva"/>
          <p:cNvSpPr>
            <a:spLocks noGrp="1"/>
          </p:cNvSpPr>
          <p:nvPr>
            <p:ph type="sldNum" sz="quarter" idx="12"/>
          </p:nvPr>
        </p:nvSpPr>
        <p:spPr>
          <a:noFill/>
          <a:ln>
            <a:miter lim="800000"/>
            <a:headEnd/>
            <a:tailEnd/>
          </a:ln>
        </p:spPr>
        <p:txBody>
          <a:bodyPr/>
          <a:lstStyle/>
          <a:p>
            <a:fld id="{42DB437A-9DC8-42B2-B265-05D359119544}" type="slidenum">
              <a:rPr lang="es-ES" altLang="es-ES" smtClean="0"/>
              <a:pPr/>
              <a:t>4</a:t>
            </a:fld>
            <a:endParaRPr lang="es-ES" altLang="es-E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8" descr="C:\Users\Cristina\Documents\fotografias compradas\photos-com compradas\164713072.jpg"/>
          <p:cNvPicPr>
            <a:picLocks noChangeAspect="1" noChangeArrowheads="1"/>
          </p:cNvPicPr>
          <p:nvPr/>
        </p:nvPicPr>
        <p:blipFill>
          <a:blip r:embed="rId3"/>
          <a:srcRect l="11270" t="3461" r="18216"/>
          <a:stretch>
            <a:fillRect/>
          </a:stretch>
        </p:blipFill>
        <p:spPr bwMode="auto">
          <a:xfrm>
            <a:off x="179388" y="1052513"/>
            <a:ext cx="2695575" cy="5572125"/>
          </a:xfrm>
          <a:prstGeom prst="rect">
            <a:avLst/>
          </a:prstGeom>
          <a:noFill/>
          <a:ln w="9525">
            <a:noFill/>
            <a:miter lim="800000"/>
            <a:headEnd/>
            <a:tailEnd/>
          </a:ln>
        </p:spPr>
      </p:pic>
      <p:sp>
        <p:nvSpPr>
          <p:cNvPr id="20482" name="Text Box 5"/>
          <p:cNvSpPr txBox="1">
            <a:spLocks noChangeArrowheads="1"/>
          </p:cNvSpPr>
          <p:nvPr/>
        </p:nvSpPr>
        <p:spPr bwMode="auto">
          <a:xfrm>
            <a:off x="2605088" y="1052513"/>
            <a:ext cx="6070600" cy="5663089"/>
          </a:xfrm>
          <a:prstGeom prst="rect">
            <a:avLst/>
          </a:prstGeom>
          <a:noFill/>
          <a:ln w="9525">
            <a:noFill/>
            <a:miter lim="800000"/>
            <a:headEnd/>
            <a:tailEnd/>
          </a:ln>
        </p:spPr>
        <p:txBody>
          <a:bodyPr>
            <a:spAutoFit/>
          </a:bodyPr>
          <a:lstStyle/>
          <a:p>
            <a:pPr eaLnBrk="0" hangingPunct="0">
              <a:spcAft>
                <a:spcPts val="1200"/>
              </a:spcAft>
              <a:tabLst>
                <a:tab pos="457200" algn="l"/>
              </a:tabLst>
            </a:pPr>
            <a:r>
              <a:rPr lang="en-US" altLang="ja-JP" sz="3600" b="1" dirty="0">
                <a:latin typeface="Open Sans" pitchFamily="34" charset="0"/>
                <a:ea typeface="ＭＳ Ｐゴシック" pitchFamily="34" charset="-128"/>
                <a:cs typeface="Open Sans" pitchFamily="34" charset="0"/>
              </a:rPr>
              <a:t>3. DEMAND OF STEM PROFESSIONALS</a:t>
            </a:r>
          </a:p>
          <a:p>
            <a:pPr algn="just">
              <a:spcBef>
                <a:spcPct val="50000"/>
              </a:spcBef>
              <a:tabLst>
                <a:tab pos="457200" algn="l"/>
              </a:tabLst>
            </a:pPr>
            <a:endParaRPr lang="en-US" altLang="ja-JP" dirty="0">
              <a:latin typeface="Open Sans" pitchFamily="34" charset="0"/>
              <a:ea typeface="ＭＳ Ｐゴシック" pitchFamily="34" charset="-128"/>
              <a:cs typeface="Open Sans" pitchFamily="34" charset="0"/>
            </a:endParaRPr>
          </a:p>
          <a:p>
            <a:pPr algn="just">
              <a:spcBef>
                <a:spcPct val="50000"/>
              </a:spcBef>
              <a:tabLst>
                <a:tab pos="457200" algn="l"/>
              </a:tabLst>
            </a:pPr>
            <a:r>
              <a:rPr lang="en-US" altLang="ja-JP" b="1" dirty="0">
                <a:latin typeface="Open Sans" pitchFamily="34" charset="0"/>
                <a:ea typeface="ＭＳ Ｐゴシック" pitchFamily="34" charset="-128"/>
                <a:cs typeface="Open Sans" pitchFamily="34" charset="0"/>
              </a:rPr>
              <a:t>The eportfolio </a:t>
            </a:r>
            <a:r>
              <a:rPr lang="en-US" altLang="ja-JP" dirty="0">
                <a:latin typeface="Open Sans" pitchFamily="34" charset="0"/>
                <a:ea typeface="ＭＳ Ｐゴシック" pitchFamily="34" charset="-128"/>
                <a:cs typeface="Open Sans" pitchFamily="34" charset="0"/>
              </a:rPr>
              <a:t>allows students and teachers to:</a:t>
            </a:r>
          </a:p>
          <a:p>
            <a:pPr algn="just">
              <a:spcBef>
                <a:spcPct val="50000"/>
              </a:spcBef>
              <a:tabLst>
                <a:tab pos="457200" algn="l"/>
              </a:tabLst>
            </a:pPr>
            <a:endParaRPr lang="en-US" altLang="ja-JP" dirty="0">
              <a:latin typeface="Open Sans" pitchFamily="34" charset="0"/>
              <a:ea typeface="ＭＳ Ｐゴシック" pitchFamily="34" charset="-128"/>
              <a:cs typeface="Open Sans" pitchFamily="34" charset="0"/>
            </a:endParaRPr>
          </a:p>
          <a:p>
            <a:pPr algn="just">
              <a:spcBef>
                <a:spcPts val="0"/>
              </a:spcBef>
              <a:spcAft>
                <a:spcPts val="1800"/>
              </a:spcAft>
              <a:buFont typeface="Wingdings" pitchFamily="2" charset="2"/>
              <a:buChar char="ü"/>
              <a:tabLst>
                <a:tab pos="457200" algn="l"/>
              </a:tabLst>
            </a:pPr>
            <a:r>
              <a:rPr lang="en-US" altLang="ja-JP" dirty="0">
                <a:latin typeface="Open Sans" pitchFamily="34" charset="0"/>
                <a:ea typeface="ＭＳ Ｐゴシック" pitchFamily="34" charset="-128"/>
                <a:cs typeface="Open Sans" pitchFamily="34" charset="0"/>
              </a:rPr>
              <a:t>  Create their own </a:t>
            </a:r>
            <a:r>
              <a:rPr lang="en-US" altLang="ja-JP" b="1" dirty="0">
                <a:solidFill>
                  <a:srgbClr val="00B0F0"/>
                </a:solidFill>
                <a:latin typeface="Open Sans" pitchFamily="34" charset="0"/>
                <a:ea typeface="ＭＳ Ｐゴシック" pitchFamily="34" charset="-128"/>
                <a:cs typeface="Open Sans" pitchFamily="34" charset="0"/>
              </a:rPr>
              <a:t>curriculum based on STEM resources</a:t>
            </a:r>
            <a:r>
              <a:rPr lang="en-US" altLang="ja-JP" dirty="0">
                <a:latin typeface="Open Sans" pitchFamily="34" charset="0"/>
                <a:ea typeface="ＭＳ Ｐゴシック" pitchFamily="34" charset="-128"/>
                <a:cs typeface="Open Sans" pitchFamily="34" charset="0"/>
              </a:rPr>
              <a:t>, personal experiences and lessons learned.</a:t>
            </a:r>
          </a:p>
          <a:p>
            <a:pPr algn="just">
              <a:spcBef>
                <a:spcPts val="0"/>
              </a:spcBef>
              <a:spcAft>
                <a:spcPts val="1800"/>
              </a:spcAft>
              <a:buFont typeface="Wingdings" pitchFamily="2" charset="2"/>
              <a:buChar char="ü"/>
              <a:tabLst>
                <a:tab pos="457200" algn="l"/>
              </a:tabLst>
            </a:pPr>
            <a:r>
              <a:rPr lang="en-US" altLang="ja-JP" dirty="0">
                <a:latin typeface="Open Sans" pitchFamily="34" charset="0"/>
                <a:ea typeface="ＭＳ Ｐゴシック" pitchFamily="34" charset="-128"/>
                <a:cs typeface="Open Sans" pitchFamily="34" charset="0"/>
              </a:rPr>
              <a:t>  Personalize public or private </a:t>
            </a:r>
            <a:r>
              <a:rPr lang="en-US" altLang="ja-JP" b="1" dirty="0">
                <a:solidFill>
                  <a:srgbClr val="00B0F0"/>
                </a:solidFill>
                <a:latin typeface="Open Sans" pitchFamily="34" charset="0"/>
                <a:ea typeface="ＭＳ Ｐゴシック" pitchFamily="34" charset="-128"/>
                <a:cs typeface="Open Sans" pitchFamily="34" charset="0"/>
              </a:rPr>
              <a:t>views to share with STEM teachers, recruiters, classmates</a:t>
            </a:r>
            <a:r>
              <a:rPr lang="en-US" altLang="ja-JP" b="1" dirty="0">
                <a:latin typeface="Open Sans" pitchFamily="34" charset="0"/>
                <a:ea typeface="ＭＳ Ｐゴシック" pitchFamily="34" charset="-128"/>
                <a:cs typeface="Open Sans" pitchFamily="34" charset="0"/>
              </a:rPr>
              <a:t>, </a:t>
            </a:r>
            <a:r>
              <a:rPr lang="en-US" altLang="ja-JP" dirty="0">
                <a:latin typeface="Open Sans" pitchFamily="34" charset="0"/>
                <a:ea typeface="ＭＳ Ｐゴシック" pitchFamily="34" charset="-128"/>
                <a:cs typeface="Open Sans" pitchFamily="34" charset="0"/>
              </a:rPr>
              <a:t>etc.</a:t>
            </a:r>
          </a:p>
          <a:p>
            <a:pPr algn="just">
              <a:spcBef>
                <a:spcPts val="0"/>
              </a:spcBef>
              <a:spcAft>
                <a:spcPts val="1800"/>
              </a:spcAft>
              <a:buFont typeface="Wingdings" pitchFamily="2" charset="2"/>
              <a:buChar char="ü"/>
              <a:tabLst>
                <a:tab pos="457200" algn="l"/>
              </a:tabLst>
            </a:pPr>
            <a:r>
              <a:rPr lang="en-US" altLang="ja-JP" dirty="0">
                <a:latin typeface="Open Sans" pitchFamily="34" charset="0"/>
                <a:ea typeface="ＭＳ Ｐゴシック" pitchFamily="34" charset="-128"/>
                <a:cs typeface="Open Sans" pitchFamily="34" charset="0"/>
              </a:rPr>
              <a:t>  Monitor </a:t>
            </a:r>
            <a:r>
              <a:rPr lang="en-US" altLang="ja-JP" b="1" dirty="0">
                <a:solidFill>
                  <a:srgbClr val="00B0F0"/>
                </a:solidFill>
                <a:latin typeface="Open Sans" pitchFamily="34" charset="0"/>
                <a:ea typeface="ＭＳ Ｐゴシック" pitchFamily="34" charset="-128"/>
                <a:cs typeface="Open Sans" pitchFamily="34" charset="0"/>
              </a:rPr>
              <a:t>STEM skills, strengths, and weaknesses </a:t>
            </a:r>
            <a:r>
              <a:rPr lang="en-US" altLang="ja-JP" dirty="0">
                <a:latin typeface="Open Sans" pitchFamily="34" charset="0"/>
                <a:ea typeface="ＭＳ Ｐゴシック" pitchFamily="34" charset="-128"/>
                <a:cs typeface="Open Sans" pitchFamily="34" charset="0"/>
              </a:rPr>
              <a:t>to focus their priorities.</a:t>
            </a:r>
          </a:p>
          <a:p>
            <a:pPr eaLnBrk="0" hangingPunct="0">
              <a:spcAft>
                <a:spcPts val="1200"/>
              </a:spcAft>
              <a:tabLst>
                <a:tab pos="457200" algn="l"/>
              </a:tabLst>
            </a:pPr>
            <a:endParaRPr lang="en-US" altLang="ja-JP" b="1" dirty="0">
              <a:latin typeface="Open Sans" pitchFamily="34" charset="0"/>
              <a:ea typeface="ＭＳ Ｐゴシック" pitchFamily="34" charset="-128"/>
              <a:cs typeface="Open Sans" pitchFamily="34" charset="0"/>
            </a:endParaRPr>
          </a:p>
          <a:p>
            <a:pPr eaLnBrk="0" hangingPunct="0">
              <a:spcAft>
                <a:spcPts val="1200"/>
              </a:spcAft>
              <a:tabLst>
                <a:tab pos="457200" algn="l"/>
              </a:tabLst>
            </a:pPr>
            <a:endParaRPr lang="es-ES" altLang="es-ES" dirty="0">
              <a:latin typeface="Open Sans" pitchFamily="34" charset="0"/>
              <a:ea typeface="ＭＳ Ｐゴシック" pitchFamily="34" charset="-128"/>
              <a:cs typeface="Open Sans" pitchFamily="34" charset="0"/>
            </a:endParaRPr>
          </a:p>
        </p:txBody>
      </p:sp>
      <p:sp>
        <p:nvSpPr>
          <p:cNvPr id="20483" name="7 CuadroTexto"/>
          <p:cNvSpPr txBox="1">
            <a:spLocks noChangeArrowheads="1"/>
          </p:cNvSpPr>
          <p:nvPr/>
        </p:nvSpPr>
        <p:spPr bwMode="auto">
          <a:xfrm>
            <a:off x="2605088" y="6237288"/>
            <a:ext cx="3838575" cy="584200"/>
          </a:xfrm>
          <a:prstGeom prst="rect">
            <a:avLst/>
          </a:prstGeom>
          <a:noFill/>
          <a:ln w="9525">
            <a:noFill/>
            <a:miter lim="800000"/>
            <a:headEnd/>
            <a:tailEnd/>
          </a:ln>
        </p:spPr>
        <p:txBody>
          <a:bodyPr wrap="none">
            <a:spAutoFit/>
          </a:bodyPr>
          <a:lstStyle/>
          <a:p>
            <a:r>
              <a:rPr lang="fr-FR" altLang="es-ES" sz="1600">
                <a:solidFill>
                  <a:schemeClr val="bg1"/>
                </a:solidFill>
                <a:latin typeface="Open Sans" pitchFamily="34" charset="0"/>
              </a:rPr>
              <a:t>EDEBE + MYDOCUMENTA + GRADIANT</a:t>
            </a:r>
          </a:p>
          <a:p>
            <a:endParaRPr lang="fr-FR" altLang="es-ES" sz="1600">
              <a:solidFill>
                <a:schemeClr val="bg1"/>
              </a:solidFill>
              <a:latin typeface="Open Sans" pitchFamily="34" charset="0"/>
            </a:endParaRPr>
          </a:p>
        </p:txBody>
      </p:sp>
      <p:sp>
        <p:nvSpPr>
          <p:cNvPr id="20484" name="Text Box 4"/>
          <p:cNvSpPr txBox="1">
            <a:spLocks noChangeArrowheads="1"/>
          </p:cNvSpPr>
          <p:nvPr/>
        </p:nvSpPr>
        <p:spPr bwMode="auto">
          <a:xfrm>
            <a:off x="179388" y="260350"/>
            <a:ext cx="8785225" cy="641350"/>
          </a:xfrm>
          <a:prstGeom prst="rect">
            <a:avLst/>
          </a:prstGeom>
          <a:noFill/>
          <a:ln w="9525">
            <a:noFill/>
            <a:miter lim="800000"/>
            <a:headEnd/>
            <a:tailEnd/>
          </a:ln>
        </p:spPr>
        <p:txBody>
          <a:bodyPr>
            <a:spAutoFit/>
          </a:bodyPr>
          <a:lstStyle/>
          <a:p>
            <a:pPr>
              <a:spcBef>
                <a:spcPct val="50000"/>
              </a:spcBef>
              <a:spcAft>
                <a:spcPts val="1200"/>
              </a:spcAft>
            </a:pPr>
            <a:r>
              <a:rPr lang="es-ES" altLang="es-ES" sz="3600">
                <a:solidFill>
                  <a:srgbClr val="00B0F0"/>
                </a:solidFill>
                <a:latin typeface="Open Sans" pitchFamily="34" charset="0"/>
                <a:cs typeface="Open Sans" pitchFamily="34" charset="0"/>
              </a:rPr>
              <a:t>How AMIGO faces IMAILE challenges </a:t>
            </a:r>
          </a:p>
        </p:txBody>
      </p:sp>
      <p:pic>
        <p:nvPicPr>
          <p:cNvPr id="20485" name="Picture 7" descr="C:\Users\Cristina\Documents\fotografias compradas\photos-com compradas\168730469.jpg"/>
          <p:cNvPicPr>
            <a:picLocks noChangeAspect="1" noChangeArrowheads="1"/>
          </p:cNvPicPr>
          <p:nvPr/>
        </p:nvPicPr>
        <p:blipFill>
          <a:blip r:embed="rId4"/>
          <a:srcRect l="23132" t="4440" r="27071"/>
          <a:stretch>
            <a:fillRect/>
          </a:stretch>
        </p:blipFill>
        <p:spPr bwMode="auto">
          <a:xfrm>
            <a:off x="9972675" y="2060575"/>
            <a:ext cx="2605088" cy="7496175"/>
          </a:xfrm>
          <a:prstGeom prst="rect">
            <a:avLst/>
          </a:prstGeom>
          <a:noFill/>
          <a:ln w="9525">
            <a:noFill/>
            <a:miter lim="800000"/>
            <a:headEnd/>
            <a:tailEnd/>
          </a:ln>
        </p:spPr>
      </p:pic>
      <p:sp>
        <p:nvSpPr>
          <p:cNvPr id="20486" name="1 Marcador de número de diapositiva"/>
          <p:cNvSpPr>
            <a:spLocks noGrp="1"/>
          </p:cNvSpPr>
          <p:nvPr>
            <p:ph type="sldNum" sz="quarter" idx="12"/>
          </p:nvPr>
        </p:nvSpPr>
        <p:spPr>
          <a:noFill/>
          <a:ln>
            <a:miter lim="800000"/>
            <a:headEnd/>
            <a:tailEnd/>
          </a:ln>
        </p:spPr>
        <p:txBody>
          <a:bodyPr/>
          <a:lstStyle/>
          <a:p>
            <a:fld id="{E5B53E18-BB80-4BD4-B0D5-A64A83B97D82}" type="slidenum">
              <a:rPr lang="es-ES" altLang="es-ES" smtClean="0"/>
              <a:pPr/>
              <a:t>5</a:t>
            </a:fld>
            <a:endParaRPr lang="es-ES" altLang="es-E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250825" y="1124744"/>
            <a:ext cx="8642350" cy="5786199"/>
          </a:xfrm>
          <a:prstGeom prst="rect">
            <a:avLst/>
          </a:prstGeom>
          <a:noFill/>
          <a:ln>
            <a:noFill/>
          </a:ln>
          <a:effectLst/>
          <a:extLst/>
        </p:spPr>
        <p:txBody>
          <a:bodyPr>
            <a:spAutoFit/>
          </a:bodyPr>
          <a:lstStyle/>
          <a:p>
            <a:pPr algn="just" eaLnBrk="0" hangingPunct="0">
              <a:spcAft>
                <a:spcPts val="1200"/>
              </a:spcAft>
              <a:tabLst>
                <a:tab pos="457200" algn="l"/>
              </a:tabLst>
            </a:pPr>
            <a:r>
              <a:rPr lang="en-US" altLang="ja-JP" sz="3600" b="1" dirty="0">
                <a:latin typeface="Open Sans" pitchFamily="34" charset="0"/>
                <a:ea typeface="ＭＳ Ｐゴシック" pitchFamily="34" charset="-128"/>
                <a:cs typeface="Open Sans" pitchFamily="34" charset="0"/>
              </a:rPr>
              <a:t>4. A SPACE THAT HELP ESL</a:t>
            </a:r>
          </a:p>
          <a:p>
            <a:pPr marL="285750" indent="-285750" algn="just" eaLnBrk="0" hangingPunct="0">
              <a:spcAft>
                <a:spcPts val="1200"/>
              </a:spcAft>
              <a:buFont typeface="Arial" panose="020B0604020202020204" pitchFamily="34" charset="0"/>
              <a:buChar char="•"/>
              <a:tabLst>
                <a:tab pos="457200" algn="l"/>
              </a:tabLst>
            </a:pPr>
            <a:r>
              <a:rPr lang="en-GB" altLang="es-ES" sz="1600" dirty="0">
                <a:latin typeface="Open Sans" pitchFamily="34" charset="0"/>
                <a:ea typeface="ＭＳ Ｐゴシック" pitchFamily="34" charset="-128"/>
                <a:cs typeface="Open Sans" pitchFamily="34" charset="0"/>
              </a:rPr>
              <a:t>  </a:t>
            </a:r>
            <a:r>
              <a:rPr lang="en-GB" altLang="es-ES" sz="2800" b="1" dirty="0">
                <a:latin typeface="Open Sans" pitchFamily="34" charset="0"/>
                <a:ea typeface="ＭＳ Ｐゴシック" pitchFamily="34" charset="-128"/>
                <a:cs typeface="Open Sans" pitchFamily="34" charset="0"/>
              </a:rPr>
              <a:t> </a:t>
            </a:r>
            <a:r>
              <a:rPr lang="es-ES" altLang="es-ES" sz="2000" b="1" dirty="0" smtClean="0">
                <a:latin typeface="Open Sans" pitchFamily="34" charset="0"/>
                <a:ea typeface="ＭＳ Ｐゴシック" pitchFamily="34" charset="-128"/>
                <a:cs typeface="Open Sans" pitchFamily="34" charset="0"/>
              </a:rPr>
              <a:t>T</a:t>
            </a:r>
            <a:r>
              <a:rPr lang="en-GB" altLang="es-ES" sz="2000" b="1" dirty="0" err="1" smtClean="0">
                <a:latin typeface="Open Sans" pitchFamily="34" charset="0"/>
                <a:ea typeface="ＭＳ Ｐゴシック" pitchFamily="34" charset="-128"/>
                <a:cs typeface="Open Sans" pitchFamily="34" charset="0"/>
              </a:rPr>
              <a:t>utoring</a:t>
            </a:r>
            <a:r>
              <a:rPr lang="en-GB" altLang="es-ES" sz="2000" b="1" dirty="0" smtClean="0">
                <a:latin typeface="Open Sans" pitchFamily="34" charset="0"/>
                <a:ea typeface="ＭＳ Ｐゴシック" pitchFamily="34" charset="-128"/>
                <a:cs typeface="Open Sans" pitchFamily="34" charset="0"/>
              </a:rPr>
              <a:t> </a:t>
            </a:r>
            <a:r>
              <a:rPr lang="en-GB" altLang="es-ES" sz="2000" b="1" dirty="0">
                <a:latin typeface="Open Sans" pitchFamily="34" charset="0"/>
                <a:ea typeface="ＭＳ Ｐゴシック" pitchFamily="34" charset="-128"/>
                <a:cs typeface="Open Sans" pitchFamily="34" charset="0"/>
              </a:rPr>
              <a:t>system </a:t>
            </a:r>
            <a:r>
              <a:rPr lang="en-GB" altLang="es-ES" sz="1400" dirty="0">
                <a:latin typeface="Open Sans" pitchFamily="34" charset="0"/>
                <a:ea typeface="ＭＳ Ｐゴシック" pitchFamily="34" charset="-128"/>
                <a:cs typeface="Open Sans" pitchFamily="34" charset="0"/>
              </a:rPr>
              <a:t>ensures </a:t>
            </a:r>
            <a:r>
              <a:rPr lang="en-GB" altLang="es-ES" sz="1400" b="1" dirty="0">
                <a:solidFill>
                  <a:srgbClr val="00B0F0"/>
                </a:solidFill>
                <a:latin typeface="Open Sans" pitchFamily="34" charset="0"/>
                <a:ea typeface="ＭＳ Ｐゴシック" pitchFamily="34" charset="-128"/>
                <a:cs typeface="Open Sans" pitchFamily="34" charset="0"/>
              </a:rPr>
              <a:t>students at risk receive the support they need</a:t>
            </a:r>
            <a:r>
              <a:rPr lang="en-GB" altLang="es-ES" sz="1400" b="1" dirty="0">
                <a:latin typeface="Open Sans" pitchFamily="34" charset="0"/>
                <a:ea typeface="ＭＳ Ｐゴシック" pitchFamily="34" charset="-128"/>
                <a:cs typeface="Open Sans" pitchFamily="34" charset="0"/>
              </a:rPr>
              <a:t> </a:t>
            </a:r>
            <a:r>
              <a:rPr lang="en-GB" altLang="es-ES" sz="1400" dirty="0">
                <a:latin typeface="Open Sans" pitchFamily="34" charset="0"/>
                <a:ea typeface="ＭＳ Ｐゴシック" pitchFamily="34" charset="-128"/>
                <a:cs typeface="Open Sans" pitchFamily="34" charset="0"/>
              </a:rPr>
              <a:t>in a timely manner.</a:t>
            </a:r>
          </a:p>
          <a:p>
            <a:pPr marL="285750" indent="-285750" algn="just" eaLnBrk="0" hangingPunct="0">
              <a:spcAft>
                <a:spcPts val="1200"/>
              </a:spcAft>
              <a:buFont typeface="Arial" panose="020B0604020202020204" pitchFamily="34" charset="0"/>
              <a:buChar char="•"/>
              <a:tabLst>
                <a:tab pos="457200" algn="l"/>
              </a:tabLst>
            </a:pPr>
            <a:r>
              <a:rPr lang="en-GB" altLang="es-ES" sz="1400" dirty="0">
                <a:latin typeface="Open Sans" pitchFamily="34" charset="0"/>
                <a:ea typeface="ＭＳ Ｐゴシック" pitchFamily="34" charset="-128"/>
                <a:cs typeface="Open Sans" pitchFamily="34" charset="0"/>
              </a:rPr>
              <a:t>   </a:t>
            </a:r>
            <a:r>
              <a:rPr lang="es-ES" altLang="es-ES" sz="1400" dirty="0">
                <a:latin typeface="Open Sans" pitchFamily="34" charset="0"/>
                <a:ea typeface="ＭＳ Ｐゴシック" pitchFamily="34" charset="-128"/>
                <a:cs typeface="Open Sans" pitchFamily="34" charset="0"/>
              </a:rPr>
              <a:t>T</a:t>
            </a:r>
            <a:r>
              <a:rPr lang="en-GB" altLang="es-ES" sz="1400" dirty="0" err="1">
                <a:latin typeface="Open Sans" pitchFamily="34" charset="0"/>
                <a:ea typeface="ＭＳ Ｐゴシック" pitchFamily="34" charset="-128"/>
                <a:cs typeface="Open Sans" pitchFamily="34" charset="0"/>
              </a:rPr>
              <a:t>eachers</a:t>
            </a:r>
            <a:r>
              <a:rPr lang="en-GB" altLang="es-ES" sz="1400" dirty="0">
                <a:latin typeface="Open Sans" pitchFamily="34" charset="0"/>
                <a:ea typeface="ＭＳ Ｐゴシック" pitchFamily="34" charset="-128"/>
                <a:cs typeface="Open Sans" pitchFamily="34" charset="0"/>
              </a:rPr>
              <a:t> can </a:t>
            </a:r>
            <a:r>
              <a:rPr lang="en-GB" altLang="es-ES" sz="1400" dirty="0" err="1">
                <a:latin typeface="Open Sans" pitchFamily="34" charset="0"/>
                <a:ea typeface="ＭＳ Ｐゴシック" pitchFamily="34" charset="-128"/>
                <a:cs typeface="Open Sans" pitchFamily="34" charset="0"/>
              </a:rPr>
              <a:t>creat</a:t>
            </a:r>
            <a:r>
              <a:rPr lang="es-ES" altLang="es-ES" sz="1400" dirty="0">
                <a:latin typeface="Open Sans" pitchFamily="34" charset="0"/>
                <a:ea typeface="ＭＳ Ｐゴシック" pitchFamily="34" charset="-128"/>
                <a:cs typeface="Open Sans" pitchFamily="34" charset="0"/>
              </a:rPr>
              <a:t>e</a:t>
            </a:r>
            <a:r>
              <a:rPr lang="en-GB" altLang="es-ES" sz="1400" dirty="0">
                <a:latin typeface="Open Sans" pitchFamily="34" charset="0"/>
                <a:ea typeface="ＭＳ Ｐゴシック" pitchFamily="34" charset="-128"/>
                <a:cs typeface="Open Sans" pitchFamily="34" charset="0"/>
              </a:rPr>
              <a:t> </a:t>
            </a:r>
            <a:r>
              <a:rPr lang="en-GB" altLang="es-ES" b="1" dirty="0">
                <a:solidFill>
                  <a:srgbClr val="00B0F0"/>
                </a:solidFill>
                <a:latin typeface="Open Sans" pitchFamily="34" charset="0"/>
                <a:ea typeface="ＭＳ Ｐゴシック" pitchFamily="34" charset="-128"/>
                <a:cs typeface="Open Sans" pitchFamily="34" charset="0"/>
              </a:rPr>
              <a:t>learning environments </a:t>
            </a:r>
            <a:r>
              <a:rPr lang="en-GB" altLang="es-ES" sz="1400" dirty="0">
                <a:latin typeface="Open Sans" pitchFamily="34" charset="0"/>
                <a:ea typeface="ＭＳ Ｐゴシック" pitchFamily="34" charset="-128"/>
                <a:cs typeface="Open Sans" pitchFamily="34" charset="0"/>
              </a:rPr>
              <a:t>through individual support and flexible </a:t>
            </a:r>
            <a:r>
              <a:rPr lang="en-GB" altLang="es-ES" sz="1400" dirty="0" smtClean="0">
                <a:latin typeface="Open Sans" pitchFamily="34" charset="0"/>
                <a:ea typeface="ＭＳ Ｐゴシック" pitchFamily="34" charset="-128"/>
                <a:cs typeface="Open Sans" pitchFamily="34" charset="0"/>
              </a:rPr>
              <a:t>learning pathways.</a:t>
            </a:r>
            <a:endParaRPr lang="en-GB" altLang="es-ES" sz="1400" dirty="0">
              <a:latin typeface="Open Sans" pitchFamily="34" charset="0"/>
              <a:ea typeface="ＭＳ Ｐゴシック" pitchFamily="34" charset="-128"/>
              <a:cs typeface="Open Sans" pitchFamily="34" charset="0"/>
            </a:endParaRPr>
          </a:p>
          <a:p>
            <a:pPr marL="285750" indent="-285750" algn="just" eaLnBrk="0" hangingPunct="0">
              <a:spcAft>
                <a:spcPts val="1200"/>
              </a:spcAft>
              <a:buFont typeface="Arial" panose="020B0604020202020204" pitchFamily="34" charset="0"/>
              <a:buChar char="•"/>
              <a:tabLst>
                <a:tab pos="457200" algn="l"/>
              </a:tabLst>
            </a:pPr>
            <a:r>
              <a:rPr lang="es-ES" altLang="es-ES" sz="1400" b="1" dirty="0">
                <a:solidFill>
                  <a:srgbClr val="00B0F0"/>
                </a:solidFill>
                <a:latin typeface="Open Sans" pitchFamily="34" charset="0"/>
                <a:ea typeface="ＭＳ Ｐゴシック" pitchFamily="34" charset="-128"/>
                <a:cs typeface="Open Sans" pitchFamily="34" charset="0"/>
              </a:rPr>
              <a:t> </a:t>
            </a:r>
            <a:r>
              <a:rPr lang="es-ES" altLang="es-ES" b="1" dirty="0" err="1">
                <a:solidFill>
                  <a:srgbClr val="00B0F0"/>
                </a:solidFill>
                <a:latin typeface="Open Sans" pitchFamily="34" charset="0"/>
                <a:ea typeface="ＭＳ Ｐゴシック" pitchFamily="34" charset="-128"/>
                <a:cs typeface="Open Sans" pitchFamily="34" charset="0"/>
              </a:rPr>
              <a:t>Helping</a:t>
            </a:r>
            <a:r>
              <a:rPr lang="es-ES" altLang="es-ES" b="1" dirty="0">
                <a:solidFill>
                  <a:srgbClr val="00B0F0"/>
                </a:solidFill>
                <a:latin typeface="Open Sans" pitchFamily="34" charset="0"/>
                <a:ea typeface="ＭＳ Ｐゴシック" pitchFamily="34" charset="-128"/>
                <a:cs typeface="Open Sans" pitchFamily="34" charset="0"/>
              </a:rPr>
              <a:t> </a:t>
            </a:r>
            <a:r>
              <a:rPr lang="en-GB" altLang="es-ES" b="1" dirty="0">
                <a:solidFill>
                  <a:srgbClr val="00B0F0"/>
                </a:solidFill>
                <a:latin typeface="Open Sans" pitchFamily="34" charset="0"/>
                <a:ea typeface="ＭＳ Ｐゴシック" pitchFamily="34" charset="-128"/>
                <a:cs typeface="Open Sans" pitchFamily="34" charset="0"/>
              </a:rPr>
              <a:t>families </a:t>
            </a:r>
            <a:r>
              <a:rPr lang="en-GB" altLang="es-ES" sz="1400" b="1" dirty="0">
                <a:solidFill>
                  <a:srgbClr val="00B0F0"/>
                </a:solidFill>
                <a:latin typeface="Open Sans" pitchFamily="34" charset="0"/>
                <a:ea typeface="ＭＳ Ｐゴシック" pitchFamily="34" charset="-128"/>
                <a:cs typeface="Open Sans" pitchFamily="34" charset="0"/>
              </a:rPr>
              <a:t>to support their children’s education </a:t>
            </a:r>
            <a:r>
              <a:rPr lang="en-GB" altLang="es-ES" sz="1400" dirty="0">
                <a:latin typeface="Open Sans" pitchFamily="34" charset="0"/>
                <a:ea typeface="ＭＳ Ｐゴシック" pitchFamily="34" charset="-128"/>
                <a:cs typeface="Open Sans" pitchFamily="34" charset="0"/>
              </a:rPr>
              <a:t>by following their learning path.</a:t>
            </a:r>
          </a:p>
          <a:p>
            <a:pPr marL="285750" indent="-285750" algn="just" eaLnBrk="0" hangingPunct="0">
              <a:spcAft>
                <a:spcPts val="1200"/>
              </a:spcAft>
              <a:buFont typeface="Arial" panose="020B0604020202020204" pitchFamily="34" charset="0"/>
              <a:buChar char="•"/>
              <a:tabLst>
                <a:tab pos="457200" algn="l"/>
              </a:tabLst>
            </a:pPr>
            <a:r>
              <a:rPr lang="en-GB" altLang="es-ES" b="1" dirty="0" smtClean="0">
                <a:solidFill>
                  <a:srgbClr val="00B0F0"/>
                </a:solidFill>
                <a:latin typeface="Open Sans" pitchFamily="34" charset="0"/>
                <a:ea typeface="ＭＳ Ｐゴシック" pitchFamily="34" charset="-128"/>
                <a:cs typeface="Open Sans" pitchFamily="34" charset="0"/>
              </a:rPr>
              <a:t>Creative</a:t>
            </a:r>
            <a:r>
              <a:rPr lang="en-GB" altLang="es-ES" b="1" dirty="0">
                <a:solidFill>
                  <a:srgbClr val="00B0F0"/>
                </a:solidFill>
                <a:latin typeface="Open Sans" pitchFamily="34" charset="0"/>
                <a:ea typeface="ＭＳ Ｐゴシック" pitchFamily="34" charset="-128"/>
                <a:cs typeface="Open Sans" pitchFamily="34" charset="0"/>
              </a:rPr>
              <a:t>, collaborative and social </a:t>
            </a:r>
            <a:r>
              <a:rPr lang="en-GB" altLang="es-ES" sz="1400" b="1" dirty="0">
                <a:solidFill>
                  <a:srgbClr val="00B0F0"/>
                </a:solidFill>
                <a:latin typeface="Open Sans" pitchFamily="34" charset="0"/>
                <a:ea typeface="ＭＳ Ｐゴシック" pitchFamily="34" charset="-128"/>
                <a:cs typeface="Open Sans" pitchFamily="34" charset="0"/>
              </a:rPr>
              <a:t>approach </a:t>
            </a:r>
            <a:r>
              <a:rPr lang="en-GB" altLang="es-ES" sz="1400" dirty="0">
                <a:latin typeface="Open Sans" pitchFamily="34" charset="0"/>
                <a:ea typeface="ＭＳ Ｐゴシック" pitchFamily="34" charset="-128"/>
                <a:cs typeface="Open Sans" pitchFamily="34" charset="0"/>
              </a:rPr>
              <a:t>to learning that motivates students and rises overall satisfaction.</a:t>
            </a:r>
          </a:p>
          <a:p>
            <a:pPr marL="285750" indent="-285750" algn="just" eaLnBrk="0" hangingPunct="0">
              <a:spcAft>
                <a:spcPts val="1200"/>
              </a:spcAft>
              <a:buFont typeface="Arial" panose="020B0604020202020204" pitchFamily="34" charset="0"/>
              <a:buChar char="•"/>
              <a:tabLst>
                <a:tab pos="457200" algn="l"/>
              </a:tabLst>
            </a:pPr>
            <a:r>
              <a:rPr lang="es-ES" altLang="es-ES" sz="1400" dirty="0">
                <a:latin typeface="Open Sans" pitchFamily="34" charset="0"/>
                <a:ea typeface="ＭＳ Ｐゴシック" pitchFamily="34" charset="-128"/>
                <a:cs typeface="Open Sans" pitchFamily="34" charset="0"/>
              </a:rPr>
              <a:t> </a:t>
            </a:r>
            <a:r>
              <a:rPr lang="es-ES" altLang="es-ES" b="1" dirty="0">
                <a:latin typeface="Open Sans" pitchFamily="34" charset="0"/>
                <a:ea typeface="ＭＳ Ｐゴシック" pitchFamily="34" charset="-128"/>
                <a:cs typeface="Open Sans" pitchFamily="34" charset="0"/>
              </a:rPr>
              <a:t>G</a:t>
            </a:r>
            <a:r>
              <a:rPr lang="en-GB" altLang="es-ES" b="1" dirty="0" err="1">
                <a:latin typeface="Open Sans" pitchFamily="34" charset="0"/>
                <a:ea typeface="ＭＳ Ｐゴシック" pitchFamily="34" charset="-128"/>
                <a:cs typeface="Open Sans" pitchFamily="34" charset="0"/>
              </a:rPr>
              <a:t>amification</a:t>
            </a:r>
            <a:r>
              <a:rPr lang="en-GB" altLang="es-ES" b="1" dirty="0">
                <a:latin typeface="Open Sans" pitchFamily="34" charset="0"/>
                <a:ea typeface="ＭＳ Ｐゴシック" pitchFamily="34" charset="-128"/>
                <a:cs typeface="Open Sans" pitchFamily="34" charset="0"/>
              </a:rPr>
              <a:t> </a:t>
            </a:r>
            <a:r>
              <a:rPr lang="en-GB" altLang="es-ES" sz="1400" b="1" dirty="0">
                <a:solidFill>
                  <a:srgbClr val="00B0F0"/>
                </a:solidFill>
                <a:latin typeface="Open Sans" pitchFamily="34" charset="0"/>
                <a:ea typeface="ＭＳ Ｐゴシック" pitchFamily="34" charset="-128"/>
                <a:cs typeface="Open Sans" pitchFamily="34" charset="0"/>
              </a:rPr>
              <a:t>stimulates positive competition and rewards the effort and the ability</a:t>
            </a:r>
            <a:r>
              <a:rPr lang="en-GB" altLang="es-ES" sz="1400" b="1" dirty="0">
                <a:latin typeface="Open Sans" pitchFamily="34" charset="0"/>
                <a:ea typeface="ＭＳ Ｐゴシック" pitchFamily="34" charset="-128"/>
                <a:cs typeface="Open Sans" pitchFamily="34" charset="0"/>
              </a:rPr>
              <a:t> </a:t>
            </a:r>
            <a:r>
              <a:rPr lang="en-GB" altLang="es-ES" sz="1400" dirty="0">
                <a:latin typeface="Open Sans" pitchFamily="34" charset="0"/>
                <a:ea typeface="ＭＳ Ｐゴシック" pitchFamily="34" charset="-128"/>
                <a:cs typeface="Open Sans" pitchFamily="34" charset="0"/>
              </a:rPr>
              <a:t>to achieve goals, to formulate short– and medium-term objectives and to find the resources to achieve them.</a:t>
            </a:r>
          </a:p>
          <a:p>
            <a:pPr marL="285750" indent="-285750" algn="just" eaLnBrk="0" hangingPunct="0">
              <a:spcAft>
                <a:spcPts val="1200"/>
              </a:spcAft>
              <a:buFont typeface="Arial" panose="020B0604020202020204" pitchFamily="34" charset="0"/>
              <a:buChar char="•"/>
              <a:tabLst>
                <a:tab pos="457200" algn="l"/>
              </a:tabLst>
            </a:pPr>
            <a:r>
              <a:rPr lang="en-GB" altLang="es-ES" sz="1400" dirty="0">
                <a:latin typeface="Open Sans" pitchFamily="34" charset="0"/>
                <a:ea typeface="ＭＳ Ｐゴシック" pitchFamily="34" charset="-128"/>
                <a:cs typeface="Open Sans" pitchFamily="34" charset="0"/>
              </a:rPr>
              <a:t> </a:t>
            </a:r>
            <a:r>
              <a:rPr lang="en-GB" altLang="es-ES" b="1" dirty="0">
                <a:latin typeface="Open Sans" pitchFamily="34" charset="0"/>
                <a:ea typeface="ＭＳ Ｐゴシック" pitchFamily="34" charset="-128"/>
                <a:cs typeface="Open Sans" pitchFamily="34" charset="0"/>
              </a:rPr>
              <a:t>The STEM EDP </a:t>
            </a:r>
            <a:r>
              <a:rPr lang="en-GB" altLang="es-ES" sz="1400" dirty="0">
                <a:latin typeface="Open Sans" pitchFamily="34" charset="0"/>
                <a:ea typeface="ＭＳ Ｐゴシック" pitchFamily="34" charset="-128"/>
                <a:cs typeface="Open Sans" pitchFamily="34" charset="0"/>
              </a:rPr>
              <a:t>helps students to reinforce the idea that they can </a:t>
            </a:r>
            <a:r>
              <a:rPr lang="en-GB" altLang="es-ES" sz="1400" b="1" dirty="0">
                <a:solidFill>
                  <a:srgbClr val="00B0F0"/>
                </a:solidFill>
                <a:latin typeface="Open Sans" pitchFamily="34" charset="0"/>
                <a:ea typeface="ＭＳ Ｐゴシック" pitchFamily="34" charset="-128"/>
                <a:cs typeface="Open Sans" pitchFamily="34" charset="0"/>
              </a:rPr>
              <a:t>take control over their learning.</a:t>
            </a:r>
          </a:p>
          <a:p>
            <a:pPr marL="285750" indent="-285750" algn="just" eaLnBrk="0" hangingPunct="0">
              <a:spcAft>
                <a:spcPts val="1200"/>
              </a:spcAft>
              <a:buFont typeface="Arial" panose="020B0604020202020204" pitchFamily="34" charset="0"/>
              <a:buChar char="•"/>
              <a:tabLst>
                <a:tab pos="457200" algn="l"/>
              </a:tabLst>
            </a:pPr>
            <a:r>
              <a:rPr lang="en-GB" altLang="es-ES" sz="1400" dirty="0">
                <a:latin typeface="Open Sans" pitchFamily="34" charset="0"/>
                <a:ea typeface="ＭＳ Ｐゴシック" pitchFamily="34" charset="-128"/>
              </a:rPr>
              <a:t> Increases the percentage of students’ ability to </a:t>
            </a:r>
            <a:r>
              <a:rPr lang="en-GB" altLang="es-ES" sz="1600" b="1" dirty="0">
                <a:solidFill>
                  <a:srgbClr val="00B0F0"/>
                </a:solidFill>
                <a:latin typeface="Open Sans" pitchFamily="34" charset="0"/>
                <a:ea typeface="ＭＳ Ｐゴシック" pitchFamily="34" charset="-128"/>
              </a:rPr>
              <a:t>learn in contexts other-than–</a:t>
            </a:r>
            <a:r>
              <a:rPr lang="en-GB" altLang="es-ES" sz="1600" b="1" dirty="0" err="1">
                <a:solidFill>
                  <a:srgbClr val="00B0F0"/>
                </a:solidFill>
                <a:latin typeface="Open Sans" pitchFamily="34" charset="0"/>
                <a:ea typeface="ＭＳ Ｐゴシック" pitchFamily="34" charset="-128"/>
              </a:rPr>
              <a:t>schoo</a:t>
            </a:r>
            <a:r>
              <a:rPr lang="es-ES" altLang="es-ES" sz="1600" b="1" dirty="0">
                <a:solidFill>
                  <a:srgbClr val="00B0F0"/>
                </a:solidFill>
                <a:latin typeface="Open Sans" pitchFamily="34" charset="0"/>
                <a:ea typeface="ＭＳ Ｐゴシック" pitchFamily="34" charset="-128"/>
              </a:rPr>
              <a:t>l.</a:t>
            </a:r>
            <a:endParaRPr lang="es-ES" altLang="es-ES" sz="1600" b="1" dirty="0">
              <a:latin typeface="Open Sans" pitchFamily="34" charset="0"/>
              <a:ea typeface="ＭＳ Ｐゴシック" pitchFamily="34" charset="-128"/>
              <a:cs typeface="Open Sans" pitchFamily="34" charset="0"/>
            </a:endParaRPr>
          </a:p>
          <a:p>
            <a:pPr algn="just" eaLnBrk="0" hangingPunct="0">
              <a:spcAft>
                <a:spcPts val="1200"/>
              </a:spcAft>
              <a:tabLst>
                <a:tab pos="457200" algn="l"/>
              </a:tabLst>
            </a:pPr>
            <a:endParaRPr lang="en-US" altLang="ja-JP" sz="1400" b="1" dirty="0">
              <a:latin typeface="Open Sans" pitchFamily="34" charset="0"/>
              <a:ea typeface="ＭＳ Ｐゴシック" pitchFamily="34" charset="-128"/>
              <a:cs typeface="Open Sans" pitchFamily="34" charset="0"/>
            </a:endParaRPr>
          </a:p>
          <a:p>
            <a:pPr algn="just" eaLnBrk="0" hangingPunct="0">
              <a:spcAft>
                <a:spcPts val="1200"/>
              </a:spcAft>
              <a:tabLst>
                <a:tab pos="457200" algn="l"/>
              </a:tabLst>
            </a:pPr>
            <a:endParaRPr lang="es-ES" altLang="es-ES" sz="1400" dirty="0">
              <a:latin typeface="Open Sans" pitchFamily="34" charset="0"/>
              <a:ea typeface="ＭＳ Ｐゴシック" pitchFamily="34" charset="-128"/>
              <a:cs typeface="Open Sans" pitchFamily="34" charset="0"/>
            </a:endParaRPr>
          </a:p>
        </p:txBody>
      </p:sp>
      <p:sp>
        <p:nvSpPr>
          <p:cNvPr id="22531" name="Text Box 4"/>
          <p:cNvSpPr txBox="1">
            <a:spLocks noChangeArrowheads="1"/>
          </p:cNvSpPr>
          <p:nvPr/>
        </p:nvSpPr>
        <p:spPr bwMode="auto">
          <a:xfrm>
            <a:off x="179388" y="260350"/>
            <a:ext cx="8785225" cy="641350"/>
          </a:xfrm>
          <a:prstGeom prst="rect">
            <a:avLst/>
          </a:prstGeom>
          <a:noFill/>
          <a:ln w="9525">
            <a:noFill/>
            <a:miter lim="800000"/>
            <a:headEnd/>
            <a:tailEnd/>
          </a:ln>
        </p:spPr>
        <p:txBody>
          <a:bodyPr>
            <a:spAutoFit/>
          </a:bodyPr>
          <a:lstStyle/>
          <a:p>
            <a:pPr>
              <a:spcBef>
                <a:spcPct val="50000"/>
              </a:spcBef>
              <a:spcAft>
                <a:spcPts val="1200"/>
              </a:spcAft>
            </a:pPr>
            <a:r>
              <a:rPr lang="es-ES" altLang="es-ES" sz="3600">
                <a:solidFill>
                  <a:srgbClr val="00B0F0"/>
                </a:solidFill>
                <a:latin typeface="Open Sans" pitchFamily="34" charset="0"/>
                <a:cs typeface="Open Sans" pitchFamily="34" charset="0"/>
              </a:rPr>
              <a:t>How AMIGO faces IMAILE challenges </a:t>
            </a:r>
          </a:p>
        </p:txBody>
      </p:sp>
      <p:sp>
        <p:nvSpPr>
          <p:cNvPr id="22532" name="1 Marcador de número de diapositiva"/>
          <p:cNvSpPr>
            <a:spLocks noGrp="1"/>
          </p:cNvSpPr>
          <p:nvPr>
            <p:ph type="sldNum" sz="quarter" idx="12"/>
          </p:nvPr>
        </p:nvSpPr>
        <p:spPr>
          <a:noFill/>
          <a:ln>
            <a:miter lim="800000"/>
            <a:headEnd/>
            <a:tailEnd/>
          </a:ln>
        </p:spPr>
        <p:txBody>
          <a:bodyPr/>
          <a:lstStyle/>
          <a:p>
            <a:fld id="{F6EEC28D-B5DE-4BBF-989E-58F2E749D422}" type="slidenum">
              <a:rPr lang="es-ES" altLang="es-ES" smtClean="0"/>
              <a:pPr/>
              <a:t>6</a:t>
            </a:fld>
            <a:endParaRPr lang="es-ES" altLang="es-E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5"/>
          <p:cNvSpPr txBox="1">
            <a:spLocks noChangeArrowheads="1"/>
          </p:cNvSpPr>
          <p:nvPr/>
        </p:nvSpPr>
        <p:spPr bwMode="auto">
          <a:xfrm>
            <a:off x="2987675" y="2133600"/>
            <a:ext cx="5832475" cy="4978400"/>
          </a:xfrm>
          <a:prstGeom prst="rect">
            <a:avLst/>
          </a:prstGeom>
          <a:noFill/>
          <a:ln w="9525">
            <a:noFill/>
            <a:miter lim="800000"/>
            <a:headEnd/>
            <a:tailEnd/>
          </a:ln>
        </p:spPr>
        <p:txBody>
          <a:bodyPr>
            <a:spAutoFit/>
          </a:bodyPr>
          <a:lstStyle/>
          <a:p>
            <a:pPr eaLnBrk="0" hangingPunct="0">
              <a:spcAft>
                <a:spcPts val="1600"/>
              </a:spcAft>
              <a:tabLst>
                <a:tab pos="457200" algn="l"/>
              </a:tabLst>
            </a:pPr>
            <a:r>
              <a:rPr lang="es-ES" altLang="ja-JP" sz="1600">
                <a:latin typeface="Open Sans" pitchFamily="34" charset="0"/>
                <a:ea typeface="ＭＳ Ｐゴシック" pitchFamily="34" charset="-128"/>
                <a:cs typeface="Open Sans" pitchFamily="34" charset="0"/>
              </a:rPr>
              <a:t>IMAILE PCP challenge has provided the opportunity to enrich the ecosystem altogether with two ed-tech partners by:</a:t>
            </a:r>
          </a:p>
          <a:p>
            <a:pPr algn="just">
              <a:spcBef>
                <a:spcPct val="50000"/>
              </a:spcBef>
              <a:spcAft>
                <a:spcPts val="1600"/>
              </a:spcAft>
              <a:buFont typeface="Wingdings" pitchFamily="2" charset="2"/>
              <a:buChar char="ü"/>
              <a:tabLst>
                <a:tab pos="457200" algn="l"/>
              </a:tabLst>
            </a:pPr>
            <a:r>
              <a:rPr lang="en-US" altLang="ja-JP" sz="1600">
                <a:latin typeface="Open Sans" pitchFamily="34" charset="0"/>
                <a:ea typeface="ＭＳ Ｐゴシック" pitchFamily="34" charset="-128"/>
                <a:cs typeface="Open Sans" pitchFamily="34" charset="0"/>
              </a:rPr>
              <a:t> Converting the </a:t>
            </a:r>
            <a:r>
              <a:rPr lang="en-GB" altLang="ja-JP" sz="1600" b="1">
                <a:solidFill>
                  <a:srgbClr val="00B0F0"/>
                </a:solidFill>
                <a:latin typeface="Open Sans" pitchFamily="34" charset="0"/>
                <a:ea typeface="ＭＳ Ｐゴシック" pitchFamily="34" charset="-128"/>
                <a:cs typeface="Open Sans" pitchFamily="34" charset="0"/>
              </a:rPr>
              <a:t>innovative, secure and modular cloud ecosystem</a:t>
            </a:r>
            <a:r>
              <a:rPr lang="en-GB" altLang="ja-JP" sz="1600">
                <a:latin typeface="Open Sans" pitchFamily="34" charset="0"/>
                <a:ea typeface="ＭＳ Ｐゴシック" pitchFamily="34" charset="-128"/>
                <a:cs typeface="Open Sans" pitchFamily="34" charset="0"/>
              </a:rPr>
              <a:t> platform accessible from different devices and fulfilling the requirements of </a:t>
            </a:r>
            <a:r>
              <a:rPr lang="en-GB" altLang="ja-JP" sz="1600" b="1">
                <a:solidFill>
                  <a:srgbClr val="00B0F0"/>
                </a:solidFill>
                <a:latin typeface="Open Sans" pitchFamily="34" charset="0"/>
                <a:ea typeface="ＭＳ Ｐゴシック" pitchFamily="34" charset="-128"/>
                <a:cs typeface="Open Sans" pitchFamily="34" charset="0"/>
              </a:rPr>
              <a:t>scalability, mobility, portability and interoperability</a:t>
            </a:r>
            <a:r>
              <a:rPr lang="en-GB" altLang="ja-JP" sz="1600">
                <a:latin typeface="Open Sans" pitchFamily="34" charset="0"/>
                <a:ea typeface="ＭＳ Ｐゴシック" pitchFamily="34" charset="-128"/>
                <a:cs typeface="Open Sans" pitchFamily="34" charset="0"/>
              </a:rPr>
              <a:t>. </a:t>
            </a:r>
            <a:endParaRPr lang="en-US" altLang="ja-JP" sz="1600">
              <a:latin typeface="Open Sans" pitchFamily="34" charset="0"/>
              <a:ea typeface="ＭＳ Ｐゴシック" pitchFamily="34" charset="-128"/>
              <a:cs typeface="Open Sans" pitchFamily="34" charset="0"/>
            </a:endParaRPr>
          </a:p>
          <a:p>
            <a:pPr algn="just">
              <a:spcBef>
                <a:spcPct val="50000"/>
              </a:spcBef>
              <a:spcAft>
                <a:spcPts val="1600"/>
              </a:spcAft>
              <a:buFont typeface="Wingdings" pitchFamily="2" charset="2"/>
              <a:buChar char="ü"/>
              <a:tabLst>
                <a:tab pos="457200" algn="l"/>
              </a:tabLst>
            </a:pPr>
            <a:r>
              <a:rPr lang="en-US" altLang="ja-JP" sz="1600">
                <a:latin typeface="Open Sans" pitchFamily="34" charset="0"/>
                <a:ea typeface="ＭＳ Ｐゴシック" pitchFamily="34" charset="-128"/>
                <a:cs typeface="Open Sans" pitchFamily="34" charset="0"/>
              </a:rPr>
              <a:t> Interconnecting a wide variety of tools t</a:t>
            </a:r>
            <a:r>
              <a:rPr lang="en-GB" altLang="ja-JP" sz="1600">
                <a:latin typeface="Open Sans" pitchFamily="34" charset="0"/>
                <a:ea typeface="ＭＳ Ｐゴシック" pitchFamily="34" charset="-128"/>
                <a:cs typeface="Open Sans" pitchFamily="34" charset="0"/>
              </a:rPr>
              <a:t>o empower STEM learning through </a:t>
            </a:r>
            <a:r>
              <a:rPr lang="en-GB" altLang="ja-JP" sz="1600" b="1">
                <a:solidFill>
                  <a:srgbClr val="00B0F0"/>
                </a:solidFill>
                <a:latin typeface="Open Sans" pitchFamily="34" charset="0"/>
                <a:ea typeface="ＭＳ Ｐゴシック" pitchFamily="34" charset="-128"/>
                <a:cs typeface="Open Sans" pitchFamily="34" charset="0"/>
              </a:rPr>
              <a:t>enhancing motivation, creativity, curiosity and social iteration.</a:t>
            </a:r>
            <a:endParaRPr lang="en-US" altLang="ja-JP" sz="1600" b="1">
              <a:solidFill>
                <a:srgbClr val="00B0F0"/>
              </a:solidFill>
              <a:latin typeface="Open Sans" pitchFamily="34" charset="0"/>
              <a:ea typeface="ＭＳ Ｐゴシック" pitchFamily="34" charset="-128"/>
              <a:cs typeface="Open Sans" pitchFamily="34" charset="0"/>
            </a:endParaRPr>
          </a:p>
          <a:p>
            <a:pPr eaLnBrk="0" hangingPunct="0">
              <a:spcAft>
                <a:spcPts val="1600"/>
              </a:spcAft>
              <a:tabLst>
                <a:tab pos="457200" algn="l"/>
              </a:tabLst>
            </a:pPr>
            <a:endParaRPr lang="es-ES" altLang="ja-JP" sz="1600">
              <a:latin typeface="Open Sans" pitchFamily="34" charset="0"/>
              <a:ea typeface="ＭＳ Ｐゴシック" pitchFamily="34" charset="-128"/>
              <a:cs typeface="Open Sans" pitchFamily="34" charset="0"/>
            </a:endParaRPr>
          </a:p>
          <a:p>
            <a:pPr eaLnBrk="0" hangingPunct="0">
              <a:spcAft>
                <a:spcPts val="1600"/>
              </a:spcAft>
              <a:tabLst>
                <a:tab pos="457200" algn="l"/>
              </a:tabLst>
            </a:pPr>
            <a:endParaRPr lang="en-US" altLang="ja-JP" sz="1600" b="1">
              <a:latin typeface="Open Sans" pitchFamily="34" charset="0"/>
              <a:ea typeface="ＭＳ Ｐゴシック" pitchFamily="34" charset="-128"/>
              <a:cs typeface="Open Sans" pitchFamily="34" charset="0"/>
            </a:endParaRPr>
          </a:p>
          <a:p>
            <a:pPr eaLnBrk="0" hangingPunct="0">
              <a:spcAft>
                <a:spcPts val="1600"/>
              </a:spcAft>
              <a:tabLst>
                <a:tab pos="457200" algn="l"/>
              </a:tabLst>
            </a:pPr>
            <a:endParaRPr lang="en-US" altLang="ja-JP" sz="1600" b="1">
              <a:latin typeface="Open Sans" pitchFamily="34" charset="0"/>
              <a:ea typeface="ＭＳ Ｐゴシック" pitchFamily="34" charset="-128"/>
              <a:cs typeface="Open Sans" pitchFamily="34" charset="0"/>
            </a:endParaRPr>
          </a:p>
          <a:p>
            <a:pPr eaLnBrk="0" hangingPunct="0">
              <a:spcAft>
                <a:spcPts val="1600"/>
              </a:spcAft>
              <a:tabLst>
                <a:tab pos="457200" algn="l"/>
              </a:tabLst>
            </a:pPr>
            <a:endParaRPr lang="es-ES" altLang="es-ES" sz="1600">
              <a:latin typeface="Open Sans" pitchFamily="34" charset="0"/>
              <a:ea typeface="ＭＳ Ｐゴシック" pitchFamily="34" charset="-128"/>
              <a:cs typeface="Open Sans" pitchFamily="34" charset="0"/>
            </a:endParaRPr>
          </a:p>
        </p:txBody>
      </p:sp>
      <p:sp>
        <p:nvSpPr>
          <p:cNvPr id="24578" name="Text Box 4"/>
          <p:cNvSpPr txBox="1">
            <a:spLocks noChangeArrowheads="1"/>
          </p:cNvSpPr>
          <p:nvPr/>
        </p:nvSpPr>
        <p:spPr bwMode="auto">
          <a:xfrm>
            <a:off x="2282825" y="404813"/>
            <a:ext cx="6392863" cy="1076325"/>
          </a:xfrm>
          <a:prstGeom prst="rect">
            <a:avLst/>
          </a:prstGeom>
          <a:noFill/>
          <a:ln w="9525">
            <a:noFill/>
            <a:miter lim="800000"/>
            <a:headEnd/>
            <a:tailEnd/>
          </a:ln>
        </p:spPr>
        <p:txBody>
          <a:bodyPr>
            <a:spAutoFit/>
          </a:bodyPr>
          <a:lstStyle/>
          <a:p>
            <a:pPr>
              <a:spcBef>
                <a:spcPct val="50000"/>
              </a:spcBef>
              <a:spcAft>
                <a:spcPts val="1200"/>
              </a:spcAft>
            </a:pPr>
            <a:r>
              <a:rPr lang="es-ES" altLang="es-ES" sz="4400" b="1">
                <a:solidFill>
                  <a:srgbClr val="00B0F0"/>
                </a:solidFill>
                <a:latin typeface="Open Sans" pitchFamily="34" charset="0"/>
                <a:cs typeface="Open Sans" pitchFamily="34" charset="0"/>
              </a:rPr>
              <a:t>R&amp;D: </a:t>
            </a:r>
            <a:r>
              <a:rPr lang="en-GB" altLang="es-ES" sz="2000" b="1">
                <a:solidFill>
                  <a:srgbClr val="00B0F0"/>
                </a:solidFill>
                <a:latin typeface="Open Sans" pitchFamily="34" charset="0"/>
                <a:cs typeface="Open Sans" pitchFamily="34" charset="0"/>
              </a:rPr>
              <a:t>ACTIVITIES DEVELOPED DURING THE IMAILE PCP</a:t>
            </a:r>
          </a:p>
        </p:txBody>
      </p:sp>
      <p:pic>
        <p:nvPicPr>
          <p:cNvPr id="24579" name="Picture 6" descr="C:\Users\Cristina\Desktop\IMAILE - AMIGO\DESIGN Amigo General integration\logo amigo\noticias5.png"/>
          <p:cNvPicPr>
            <a:picLocks noChangeAspect="1" noChangeArrowheads="1"/>
          </p:cNvPicPr>
          <p:nvPr/>
        </p:nvPicPr>
        <p:blipFill>
          <a:blip r:embed="rId3"/>
          <a:srcRect t="4102" b="11844"/>
          <a:stretch>
            <a:fillRect/>
          </a:stretch>
        </p:blipFill>
        <p:spPr bwMode="auto">
          <a:xfrm>
            <a:off x="30163" y="1916113"/>
            <a:ext cx="2627312" cy="4941887"/>
          </a:xfrm>
          <a:prstGeom prst="rect">
            <a:avLst/>
          </a:prstGeom>
          <a:noFill/>
          <a:ln w="9525">
            <a:noFill/>
            <a:miter lim="800000"/>
            <a:headEnd/>
            <a:tailEnd/>
          </a:ln>
        </p:spPr>
      </p:pic>
      <p:pic>
        <p:nvPicPr>
          <p:cNvPr id="19464" name="Picture 8" descr="C:\Users\Cristina\Downloads\hand279_42574.png"/>
          <p:cNvPicPr>
            <a:picLocks noChangeAspect="1" noChangeArrowheads="1"/>
          </p:cNvPicPr>
          <p:nvPr/>
        </p:nvPicPr>
        <p:blipFill>
          <a:blip r:embed="rId4" cstate="print">
            <a:duotone>
              <a:schemeClr val="accent3">
                <a:shade val="45000"/>
                <a:satMod val="135000"/>
              </a:schemeClr>
              <a:prstClr val="white"/>
            </a:duotone>
            <a:extLst/>
          </a:blip>
          <a:srcRect/>
          <a:stretch>
            <a:fillRect/>
          </a:stretch>
        </p:blipFill>
        <p:spPr bwMode="auto">
          <a:xfrm rot="12654551">
            <a:off x="206967" y="459207"/>
            <a:ext cx="2045352" cy="2045351"/>
          </a:xfrm>
          <a:prstGeom prst="rect">
            <a:avLst/>
          </a:prstGeom>
          <a:noFill/>
          <a:extLst/>
        </p:spPr>
      </p:pic>
      <p:sp>
        <p:nvSpPr>
          <p:cNvPr id="24581" name="1 Marcador de número de diapositiva"/>
          <p:cNvSpPr>
            <a:spLocks noGrp="1"/>
          </p:cNvSpPr>
          <p:nvPr>
            <p:ph type="sldNum" sz="quarter" idx="12"/>
          </p:nvPr>
        </p:nvSpPr>
        <p:spPr>
          <a:noFill/>
          <a:ln>
            <a:miter lim="800000"/>
            <a:headEnd/>
            <a:tailEnd/>
          </a:ln>
        </p:spPr>
        <p:txBody>
          <a:bodyPr/>
          <a:lstStyle/>
          <a:p>
            <a:fld id="{ECF18EDF-6127-464A-AB59-DA08C7911057}" type="slidenum">
              <a:rPr lang="es-ES" altLang="es-ES" smtClean="0"/>
              <a:pPr/>
              <a:t>7</a:t>
            </a:fld>
            <a:endParaRPr lang="es-ES" altLang="es-E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ángulo 3"/>
          <p:cNvSpPr>
            <a:spLocks noChangeArrowheads="1"/>
          </p:cNvSpPr>
          <p:nvPr/>
        </p:nvSpPr>
        <p:spPr bwMode="auto">
          <a:xfrm>
            <a:off x="371475" y="2749550"/>
            <a:ext cx="4776788" cy="3784600"/>
          </a:xfrm>
          <a:prstGeom prst="rect">
            <a:avLst/>
          </a:prstGeom>
          <a:noFill/>
          <a:ln w="9525">
            <a:noFill/>
            <a:miter lim="800000"/>
            <a:headEnd/>
            <a:tailEnd/>
          </a:ln>
        </p:spPr>
        <p:txBody>
          <a:bodyPr>
            <a:spAutoFit/>
          </a:bodyPr>
          <a:lstStyle/>
          <a:p>
            <a:pPr eaLnBrk="0" hangingPunct="0"/>
            <a:r>
              <a:rPr lang="en-GB" sz="8000">
                <a:solidFill>
                  <a:srgbClr val="00B0F0"/>
                </a:solidFill>
                <a:latin typeface="Open Sans" pitchFamily="34" charset="0"/>
                <a:cs typeface="Open Sans" pitchFamily="34" charset="0"/>
              </a:rPr>
              <a:t>What do teachers think?</a:t>
            </a:r>
          </a:p>
        </p:txBody>
      </p:sp>
      <p:pic>
        <p:nvPicPr>
          <p:cNvPr id="26626" name="Imagen 4"/>
          <p:cNvPicPr>
            <a:picLocks/>
          </p:cNvPicPr>
          <p:nvPr/>
        </p:nvPicPr>
        <p:blipFill>
          <a:blip r:embed="rId2"/>
          <a:srcRect/>
          <a:stretch>
            <a:fillRect/>
          </a:stretch>
        </p:blipFill>
        <p:spPr bwMode="auto">
          <a:xfrm>
            <a:off x="4932363" y="677863"/>
            <a:ext cx="6551612" cy="6175375"/>
          </a:xfrm>
          <a:prstGeom prst="rect">
            <a:avLst/>
          </a:prstGeom>
          <a:noFill/>
          <a:ln w="9525">
            <a:noFill/>
            <a:miter lim="800000"/>
            <a:headEnd/>
            <a:tailEnd/>
          </a:ln>
        </p:spPr>
      </p:pic>
      <p:pic>
        <p:nvPicPr>
          <p:cNvPr id="26627" name="Imagen 6"/>
          <p:cNvPicPr>
            <a:picLocks noChangeAspect="1"/>
          </p:cNvPicPr>
          <p:nvPr/>
        </p:nvPicPr>
        <p:blipFill>
          <a:blip r:embed="rId3"/>
          <a:srcRect/>
          <a:stretch>
            <a:fillRect/>
          </a:stretch>
        </p:blipFill>
        <p:spPr bwMode="auto">
          <a:xfrm>
            <a:off x="539750" y="773113"/>
            <a:ext cx="5040313" cy="1758950"/>
          </a:xfrm>
          <a:prstGeom prst="rect">
            <a:avLst/>
          </a:prstGeom>
          <a:noFill/>
          <a:ln w="9525">
            <a:noFill/>
            <a:miter lim="800000"/>
            <a:headEnd/>
            <a:tailEnd/>
          </a:ln>
        </p:spPr>
      </p:pic>
      <p:sp>
        <p:nvSpPr>
          <p:cNvPr id="26628" name="6 Marcador de número de diapositiva"/>
          <p:cNvSpPr>
            <a:spLocks noGrp="1"/>
          </p:cNvSpPr>
          <p:nvPr>
            <p:ph type="sldNum" sz="quarter" idx="12"/>
          </p:nvPr>
        </p:nvSpPr>
        <p:spPr>
          <a:noFill/>
          <a:ln>
            <a:miter lim="800000"/>
            <a:headEnd/>
            <a:tailEnd/>
          </a:ln>
        </p:spPr>
        <p:txBody>
          <a:bodyPr/>
          <a:lstStyle/>
          <a:p>
            <a:fld id="{BAC9BFC6-207D-4B58-99FE-7AD1803FEE04}" type="slidenum">
              <a:rPr lang="es-ES" altLang="es-ES" smtClean="0"/>
              <a:pPr/>
              <a:t>8</a:t>
            </a:fld>
            <a:endParaRPr lang="es-ES" altLang="es-E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ángulo 3"/>
          <p:cNvSpPr>
            <a:spLocks noChangeArrowheads="1"/>
          </p:cNvSpPr>
          <p:nvPr/>
        </p:nvSpPr>
        <p:spPr bwMode="auto">
          <a:xfrm>
            <a:off x="395288" y="333375"/>
            <a:ext cx="8275637" cy="1281113"/>
          </a:xfrm>
          <a:prstGeom prst="rect">
            <a:avLst/>
          </a:prstGeom>
          <a:noFill/>
          <a:ln w="9525">
            <a:noFill/>
            <a:miter lim="800000"/>
            <a:headEnd/>
            <a:tailEnd/>
          </a:ln>
        </p:spPr>
        <p:txBody>
          <a:bodyPr>
            <a:spAutoFit/>
          </a:bodyPr>
          <a:lstStyle/>
          <a:p>
            <a:pPr eaLnBrk="0" hangingPunct="0">
              <a:spcAft>
                <a:spcPts val="1200"/>
              </a:spcAft>
            </a:pPr>
            <a:r>
              <a:rPr lang="en-GB" sz="3200">
                <a:solidFill>
                  <a:srgbClr val="00B0F0"/>
                </a:solidFill>
                <a:latin typeface="Open Sans" pitchFamily="34" charset="0"/>
                <a:cs typeface="Open Sans" pitchFamily="34" charset="0"/>
              </a:rPr>
              <a:t>Support of Individual learning paths </a:t>
            </a:r>
            <a:endParaRPr lang="en-GB" sz="1600">
              <a:solidFill>
                <a:srgbClr val="000000"/>
              </a:solidFill>
              <a:latin typeface="Open Sans" pitchFamily="34" charset="0"/>
              <a:cs typeface="Open Sans" pitchFamily="34" charset="0"/>
            </a:endParaRPr>
          </a:p>
          <a:p>
            <a:pPr algn="just" eaLnBrk="0" hangingPunct="0">
              <a:spcAft>
                <a:spcPts val="1200"/>
              </a:spcAft>
            </a:pPr>
            <a:r>
              <a:rPr lang="en-GB">
                <a:solidFill>
                  <a:srgbClr val="000000"/>
                </a:solidFill>
                <a:latin typeface="Open Sans" pitchFamily="34" charset="0"/>
                <a:cs typeface="Open Sans" pitchFamily="34" charset="0"/>
              </a:rPr>
              <a:t>AMIGO provides a personalized delivery of training, content and suggestion of goals, in order to achieve progress in a seamless entertaining way.</a:t>
            </a:r>
            <a:endParaRPr lang="en-GB">
              <a:latin typeface="Open Sans" pitchFamily="34" charset="0"/>
              <a:cs typeface="Open Sans" pitchFamily="34" charset="0"/>
            </a:endParaRPr>
          </a:p>
        </p:txBody>
      </p:sp>
      <p:pic>
        <p:nvPicPr>
          <p:cNvPr id="27650" name="Imagen 6"/>
          <p:cNvPicPr>
            <a:picLocks noChangeAspect="1"/>
          </p:cNvPicPr>
          <p:nvPr/>
        </p:nvPicPr>
        <p:blipFill>
          <a:blip r:embed="rId2"/>
          <a:srcRect l="-665" r="20744"/>
          <a:stretch>
            <a:fillRect/>
          </a:stretch>
        </p:blipFill>
        <p:spPr bwMode="auto">
          <a:xfrm>
            <a:off x="5508625" y="2979738"/>
            <a:ext cx="3413125" cy="3160712"/>
          </a:xfrm>
          <a:prstGeom prst="rect">
            <a:avLst/>
          </a:prstGeom>
          <a:noFill/>
          <a:ln w="9525">
            <a:noFill/>
            <a:miter lim="800000"/>
            <a:headEnd/>
            <a:tailEnd/>
          </a:ln>
        </p:spPr>
      </p:pic>
      <p:pic>
        <p:nvPicPr>
          <p:cNvPr id="27651" name="Imagen 10"/>
          <p:cNvPicPr>
            <a:picLocks noChangeAspect="1"/>
          </p:cNvPicPr>
          <p:nvPr/>
        </p:nvPicPr>
        <p:blipFill>
          <a:blip r:embed="rId3"/>
          <a:srcRect/>
          <a:stretch>
            <a:fillRect/>
          </a:stretch>
        </p:blipFill>
        <p:spPr bwMode="auto">
          <a:xfrm>
            <a:off x="395288" y="2420938"/>
            <a:ext cx="4359275" cy="4210050"/>
          </a:xfrm>
          <a:prstGeom prst="rect">
            <a:avLst/>
          </a:prstGeom>
          <a:noFill/>
          <a:ln w="9525">
            <a:noFill/>
            <a:miter lim="800000"/>
            <a:headEnd/>
            <a:tailEnd/>
          </a:ln>
        </p:spPr>
      </p:pic>
      <p:sp>
        <p:nvSpPr>
          <p:cNvPr id="27652" name="4 Marcador de número de diapositiva"/>
          <p:cNvSpPr>
            <a:spLocks noGrp="1"/>
          </p:cNvSpPr>
          <p:nvPr>
            <p:ph type="sldNum" sz="quarter" idx="12"/>
          </p:nvPr>
        </p:nvSpPr>
        <p:spPr>
          <a:noFill/>
          <a:ln>
            <a:miter lim="800000"/>
            <a:headEnd/>
            <a:tailEnd/>
          </a:ln>
        </p:spPr>
        <p:txBody>
          <a:bodyPr/>
          <a:lstStyle/>
          <a:p>
            <a:fld id="{0AE65BFC-59AD-403D-A03D-31BA576585BB}" type="slidenum">
              <a:rPr lang="es-ES" altLang="es-ES" smtClean="0"/>
              <a:pPr/>
              <a:t>9</a:t>
            </a:fld>
            <a:endParaRPr lang="es-ES" altLang="es-E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934</Words>
  <Application>Microsoft Office PowerPoint</Application>
  <PresentationFormat>Presentación en pantalla (4:3)</PresentationFormat>
  <Paragraphs>115</Paragraphs>
  <Slides>15</Slides>
  <Notes>6</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Cristina</cp:lastModifiedBy>
  <cp:revision>50</cp:revision>
  <dcterms:created xsi:type="dcterms:W3CDTF">2016-09-23T10:08:30Z</dcterms:created>
  <dcterms:modified xsi:type="dcterms:W3CDTF">2017-05-09T12:15:21Z</dcterms:modified>
</cp:coreProperties>
</file>