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9" r:id="rId2"/>
  </p:sldMasterIdLst>
  <p:notesMasterIdLst>
    <p:notesMasterId r:id="rId52"/>
  </p:notesMasterIdLst>
  <p:handoutMasterIdLst>
    <p:handoutMasterId r:id="rId53"/>
  </p:handoutMasterIdLst>
  <p:sldIdLst>
    <p:sldId id="464" r:id="rId3"/>
    <p:sldId id="625" r:id="rId4"/>
    <p:sldId id="627" r:id="rId5"/>
    <p:sldId id="450" r:id="rId6"/>
    <p:sldId id="622" r:id="rId7"/>
    <p:sldId id="624" r:id="rId8"/>
    <p:sldId id="615" r:id="rId9"/>
    <p:sldId id="616" r:id="rId10"/>
    <p:sldId id="473" r:id="rId11"/>
    <p:sldId id="617" r:id="rId12"/>
    <p:sldId id="449" r:id="rId13"/>
    <p:sldId id="618" r:id="rId14"/>
    <p:sldId id="607" r:id="rId15"/>
    <p:sldId id="608" r:id="rId16"/>
    <p:sldId id="609" r:id="rId17"/>
    <p:sldId id="610" r:id="rId18"/>
    <p:sldId id="477" r:id="rId19"/>
    <p:sldId id="548" r:id="rId20"/>
    <p:sldId id="619" r:id="rId21"/>
    <p:sldId id="620" r:id="rId22"/>
    <p:sldId id="621" r:id="rId23"/>
    <p:sldId id="550" r:id="rId24"/>
    <p:sldId id="623" r:id="rId25"/>
    <p:sldId id="612" r:id="rId26"/>
    <p:sldId id="552" r:id="rId27"/>
    <p:sldId id="553" r:id="rId28"/>
    <p:sldId id="554" r:id="rId29"/>
    <p:sldId id="555" r:id="rId30"/>
    <p:sldId id="556" r:id="rId31"/>
    <p:sldId id="557" r:id="rId32"/>
    <p:sldId id="558" r:id="rId33"/>
    <p:sldId id="613" r:id="rId34"/>
    <p:sldId id="603" r:id="rId35"/>
    <p:sldId id="605" r:id="rId36"/>
    <p:sldId id="585" r:id="rId37"/>
    <p:sldId id="586" r:id="rId38"/>
    <p:sldId id="589" r:id="rId39"/>
    <p:sldId id="590" r:id="rId40"/>
    <p:sldId id="593" r:id="rId41"/>
    <p:sldId id="594" r:id="rId42"/>
    <p:sldId id="595" r:id="rId43"/>
    <p:sldId id="596" r:id="rId44"/>
    <p:sldId id="597" r:id="rId45"/>
    <p:sldId id="598" r:id="rId46"/>
    <p:sldId id="599" r:id="rId47"/>
    <p:sldId id="601" r:id="rId48"/>
    <p:sldId id="602" r:id="rId49"/>
    <p:sldId id="604" r:id="rId50"/>
    <p:sldId id="466" r:id="rId5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314" autoAdjust="0"/>
  </p:normalViewPr>
  <p:slideViewPr>
    <p:cSldViewPr>
      <p:cViewPr varScale="1">
        <p:scale>
          <a:sx n="78" d="100"/>
          <a:sy n="78" d="100"/>
        </p:scale>
        <p:origin x="-33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02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F0A98-2A43-404B-8C71-611F03AF20A7}" type="doc">
      <dgm:prSet loTypeId="urn:microsoft.com/office/officeart/2005/8/layout/hList3" loCatId="list" qsTypeId="urn:microsoft.com/office/officeart/2005/8/quickstyle/3d4" qsCatId="3D" csTypeId="urn:microsoft.com/office/officeart/2005/8/colors/colorful2" csCatId="colorful" phldr="1"/>
      <dgm:spPr/>
      <dgm:t>
        <a:bodyPr/>
        <a:lstStyle/>
        <a:p>
          <a:endParaRPr lang="en-GB"/>
        </a:p>
      </dgm:t>
    </dgm:pt>
    <dgm:pt modelId="{9584CA4A-4955-4ED7-9299-8B3D5AEF3882}">
      <dgm:prSet phldrT="[Tex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t>
        <a:bodyPr/>
        <a:lstStyle/>
        <a:p>
          <a:r>
            <a:rPr lang="en-GB" b="1" dirty="0" smtClean="0"/>
            <a:t>Joint or simultaneous use of funds</a:t>
          </a:r>
          <a:endParaRPr lang="en-GB" dirty="0"/>
        </a:p>
      </dgm:t>
    </dgm:pt>
    <dgm:pt modelId="{355E0D2E-EF53-41DE-81F0-7949AE7900D5}" type="parTrans" cxnId="{A4B19B40-B0E8-406D-8447-D03672EC8EC2}">
      <dgm:prSet/>
      <dgm:spPr/>
      <dgm:t>
        <a:bodyPr/>
        <a:lstStyle/>
        <a:p>
          <a:endParaRPr lang="en-GB"/>
        </a:p>
      </dgm:t>
    </dgm:pt>
    <dgm:pt modelId="{2A8D8037-119E-4D08-909F-EC13A2604A85}" type="sibTrans" cxnId="{A4B19B40-B0E8-406D-8447-D03672EC8EC2}">
      <dgm:prSet/>
      <dgm:spPr/>
      <dgm:t>
        <a:bodyPr/>
        <a:lstStyle/>
        <a:p>
          <a:endParaRPr lang="en-GB"/>
        </a:p>
      </dgm:t>
    </dgm:pt>
    <dgm:pt modelId="{3B16E6B3-A2B4-4C65-8E4C-0DD3742493FF}">
      <dgm:prSet phldrT="[Text]"/>
      <dgm:spPr/>
      <dgm:t>
        <a:bodyPr/>
        <a:lstStyle/>
        <a:p>
          <a:r>
            <a:rPr lang="en-GB" b="1" dirty="0" smtClean="0"/>
            <a:t>Sequential funding</a:t>
          </a:r>
          <a:r>
            <a:rPr lang="en-GB" dirty="0" smtClean="0"/>
            <a:t> </a:t>
          </a:r>
          <a:endParaRPr lang="en-GB" dirty="0"/>
        </a:p>
      </dgm:t>
    </dgm:pt>
    <dgm:pt modelId="{8C6C25A2-F8C4-4737-9C40-6DD1CA2A958C}" type="parTrans" cxnId="{9606D843-CBE7-41B4-9F10-6C3E2704C34D}">
      <dgm:prSet/>
      <dgm:spPr/>
      <dgm:t>
        <a:bodyPr/>
        <a:lstStyle/>
        <a:p>
          <a:endParaRPr lang="en-GB"/>
        </a:p>
      </dgm:t>
    </dgm:pt>
    <dgm:pt modelId="{BDAACD63-75DA-448C-B224-10066AAE6413}" type="sibTrans" cxnId="{9606D843-CBE7-41B4-9F10-6C3E2704C34D}">
      <dgm:prSet/>
      <dgm:spPr/>
      <dgm:t>
        <a:bodyPr/>
        <a:lstStyle/>
        <a:p>
          <a:endParaRPr lang="en-GB"/>
        </a:p>
      </dgm:t>
    </dgm:pt>
    <dgm:pt modelId="{9E26024D-3331-40F8-8434-7747AED8A6D5}">
      <dgm:prSet phldrT="[Text]"/>
      <dgm:spPr>
        <a:solidFill>
          <a:srgbClr val="00B0F0"/>
        </a:solidFill>
      </dgm:spPr>
      <dgm:t>
        <a:bodyPr/>
        <a:lstStyle/>
        <a:p>
          <a:r>
            <a:rPr lang="en-GB" b="1" dirty="0" smtClean="0"/>
            <a:t>Additional funding</a:t>
          </a:r>
          <a:r>
            <a:rPr lang="en-GB" dirty="0" smtClean="0"/>
            <a:t> </a:t>
          </a:r>
          <a:endParaRPr lang="en-GB" dirty="0"/>
        </a:p>
      </dgm:t>
    </dgm:pt>
    <dgm:pt modelId="{D328E99F-674B-4B74-89B5-1D2AE2772959}" type="parTrans" cxnId="{7DD402E8-5080-42FC-AE17-79D853C7FADD}">
      <dgm:prSet/>
      <dgm:spPr/>
      <dgm:t>
        <a:bodyPr/>
        <a:lstStyle/>
        <a:p>
          <a:endParaRPr lang="en-GB"/>
        </a:p>
      </dgm:t>
    </dgm:pt>
    <dgm:pt modelId="{6DA7AF6A-7B58-494D-BFBC-C981556219EB}" type="sibTrans" cxnId="{7DD402E8-5080-42FC-AE17-79D853C7FADD}">
      <dgm:prSet/>
      <dgm:spPr/>
      <dgm:t>
        <a:bodyPr/>
        <a:lstStyle/>
        <a:p>
          <a:endParaRPr lang="en-GB"/>
        </a:p>
      </dgm:t>
    </dgm:pt>
    <dgm:pt modelId="{0580D7E6-65CF-4455-A016-82073915724A}">
      <dgm:prSet phldrT="[Text]"/>
      <dgm:spPr>
        <a:solidFill>
          <a:srgbClr val="0070C0"/>
        </a:solidFill>
      </dgm:spPr>
      <dgm:t>
        <a:bodyPr/>
        <a:lstStyle/>
        <a:p>
          <a:r>
            <a:rPr lang="en-GB" b="1" dirty="0" smtClean="0">
              <a:solidFill>
                <a:schemeClr val="bg1"/>
              </a:solidFill>
            </a:rPr>
            <a:t>Alternative funding</a:t>
          </a:r>
          <a:endParaRPr lang="en-GB" dirty="0">
            <a:solidFill>
              <a:schemeClr val="bg1"/>
            </a:solidFill>
          </a:endParaRPr>
        </a:p>
      </dgm:t>
    </dgm:pt>
    <dgm:pt modelId="{27D0B135-CD9A-479F-9BA7-C48CCF8C050F}" type="parTrans" cxnId="{244956AE-5C5C-49A6-8755-60F63B261C04}">
      <dgm:prSet/>
      <dgm:spPr/>
      <dgm:t>
        <a:bodyPr/>
        <a:lstStyle/>
        <a:p>
          <a:endParaRPr lang="en-GB"/>
        </a:p>
      </dgm:t>
    </dgm:pt>
    <dgm:pt modelId="{2ECD16C1-1DF8-4DC8-81BC-2B834530868B}" type="sibTrans" cxnId="{244956AE-5C5C-49A6-8755-60F63B261C04}">
      <dgm:prSet/>
      <dgm:spPr/>
      <dgm:t>
        <a:bodyPr/>
        <a:lstStyle/>
        <a:p>
          <a:endParaRPr lang="en-GB"/>
        </a:p>
      </dgm:t>
    </dgm:pt>
    <dgm:pt modelId="{589D090C-2AC2-4580-95B5-5F52638F557C}">
      <dgm:prSet phldrT="[Text]"/>
      <dgm:spPr/>
      <dgm:t>
        <a:bodyPr/>
        <a:lstStyle/>
        <a:p>
          <a:r>
            <a:rPr lang="en-US" b="1" dirty="0" smtClean="0"/>
            <a:t>CATEGORIES OF POSSIBLE SYNERGIES BETWEEN H2020 AND ESIF ON PCP/PPI </a:t>
          </a:r>
          <a:endParaRPr lang="en-GB" b="1" dirty="0"/>
        </a:p>
      </dgm:t>
    </dgm:pt>
    <dgm:pt modelId="{4282ECA0-386A-453B-A545-EAABABC3FF64}" type="sibTrans" cxnId="{11A50692-73B0-438D-ADA0-11FA691EE898}">
      <dgm:prSet/>
      <dgm:spPr/>
      <dgm:t>
        <a:bodyPr/>
        <a:lstStyle/>
        <a:p>
          <a:endParaRPr lang="en-GB"/>
        </a:p>
      </dgm:t>
    </dgm:pt>
    <dgm:pt modelId="{735D373B-2D7A-49AF-A172-173A315C79F5}" type="parTrans" cxnId="{11A50692-73B0-438D-ADA0-11FA691EE898}">
      <dgm:prSet/>
      <dgm:spPr/>
      <dgm:t>
        <a:bodyPr/>
        <a:lstStyle/>
        <a:p>
          <a:endParaRPr lang="en-GB"/>
        </a:p>
      </dgm:t>
    </dgm:pt>
    <dgm:pt modelId="{0AA98B29-1A6F-4EC6-8352-ACFF435CC82B}" type="pres">
      <dgm:prSet presAssocID="{EEFF0A98-2A43-404B-8C71-611F03AF20A7}" presName="composite" presStyleCnt="0">
        <dgm:presLayoutVars>
          <dgm:chMax val="1"/>
          <dgm:dir/>
          <dgm:resizeHandles val="exact"/>
        </dgm:presLayoutVars>
      </dgm:prSet>
      <dgm:spPr/>
      <dgm:t>
        <a:bodyPr/>
        <a:lstStyle/>
        <a:p>
          <a:endParaRPr lang="en-GB"/>
        </a:p>
      </dgm:t>
    </dgm:pt>
    <dgm:pt modelId="{7AECF350-0879-4D05-BC80-0A0454A53A68}" type="pres">
      <dgm:prSet presAssocID="{589D090C-2AC2-4580-95B5-5F52638F557C}" presName="roof" presStyleLbl="dkBgShp" presStyleIdx="0" presStyleCnt="2"/>
      <dgm:spPr/>
      <dgm:t>
        <a:bodyPr/>
        <a:lstStyle/>
        <a:p>
          <a:endParaRPr lang="en-GB"/>
        </a:p>
      </dgm:t>
    </dgm:pt>
    <dgm:pt modelId="{644D9D51-3291-454B-8B26-E78482DD55C0}" type="pres">
      <dgm:prSet presAssocID="{589D090C-2AC2-4580-95B5-5F52638F557C}" presName="pillars" presStyleCnt="0"/>
      <dgm:spPr/>
    </dgm:pt>
    <dgm:pt modelId="{4CE1CB18-239B-4881-BA9F-325D7493CF1F}" type="pres">
      <dgm:prSet presAssocID="{589D090C-2AC2-4580-95B5-5F52638F557C}" presName="pillar1" presStyleLbl="node1" presStyleIdx="0" presStyleCnt="4">
        <dgm:presLayoutVars>
          <dgm:bulletEnabled val="1"/>
        </dgm:presLayoutVars>
      </dgm:prSet>
      <dgm:spPr/>
      <dgm:t>
        <a:bodyPr/>
        <a:lstStyle/>
        <a:p>
          <a:endParaRPr lang="en-GB"/>
        </a:p>
      </dgm:t>
    </dgm:pt>
    <dgm:pt modelId="{F5C642A2-2429-4ACC-B380-EE1961B80514}" type="pres">
      <dgm:prSet presAssocID="{3B16E6B3-A2B4-4C65-8E4C-0DD3742493FF}" presName="pillarX" presStyleLbl="node1" presStyleIdx="1" presStyleCnt="4">
        <dgm:presLayoutVars>
          <dgm:bulletEnabled val="1"/>
        </dgm:presLayoutVars>
      </dgm:prSet>
      <dgm:spPr/>
      <dgm:t>
        <a:bodyPr/>
        <a:lstStyle/>
        <a:p>
          <a:endParaRPr lang="en-GB"/>
        </a:p>
      </dgm:t>
    </dgm:pt>
    <dgm:pt modelId="{BCCD6CBF-F1EE-4C68-ADF5-93BEBC7EE7BD}" type="pres">
      <dgm:prSet presAssocID="{9E26024D-3331-40F8-8434-7747AED8A6D5}" presName="pillarX" presStyleLbl="node1" presStyleIdx="2" presStyleCnt="4">
        <dgm:presLayoutVars>
          <dgm:bulletEnabled val="1"/>
        </dgm:presLayoutVars>
      </dgm:prSet>
      <dgm:spPr/>
      <dgm:t>
        <a:bodyPr/>
        <a:lstStyle/>
        <a:p>
          <a:endParaRPr lang="en-GB"/>
        </a:p>
      </dgm:t>
    </dgm:pt>
    <dgm:pt modelId="{6DCFCA58-CA7D-4BFF-9C2A-3185D6DB7EF4}" type="pres">
      <dgm:prSet presAssocID="{0580D7E6-65CF-4455-A016-82073915724A}" presName="pillarX" presStyleLbl="node1" presStyleIdx="3" presStyleCnt="4">
        <dgm:presLayoutVars>
          <dgm:bulletEnabled val="1"/>
        </dgm:presLayoutVars>
      </dgm:prSet>
      <dgm:spPr/>
      <dgm:t>
        <a:bodyPr/>
        <a:lstStyle/>
        <a:p>
          <a:endParaRPr lang="en-GB"/>
        </a:p>
      </dgm:t>
    </dgm:pt>
    <dgm:pt modelId="{43907AD2-E219-4948-90AB-552DFE6BACEB}" type="pres">
      <dgm:prSet presAssocID="{589D090C-2AC2-4580-95B5-5F52638F557C}" presName="base" presStyleLbl="dkBgShp" presStyleIdx="1" presStyleCnt="2"/>
      <dgm:spPr/>
    </dgm:pt>
  </dgm:ptLst>
  <dgm:cxnLst>
    <dgm:cxn modelId="{244956AE-5C5C-49A6-8755-60F63B261C04}" srcId="{589D090C-2AC2-4580-95B5-5F52638F557C}" destId="{0580D7E6-65CF-4455-A016-82073915724A}" srcOrd="3" destOrd="0" parTransId="{27D0B135-CD9A-479F-9BA7-C48CCF8C050F}" sibTransId="{2ECD16C1-1DF8-4DC8-81BC-2B834530868B}"/>
    <dgm:cxn modelId="{9606D843-CBE7-41B4-9F10-6C3E2704C34D}" srcId="{589D090C-2AC2-4580-95B5-5F52638F557C}" destId="{3B16E6B3-A2B4-4C65-8E4C-0DD3742493FF}" srcOrd="1" destOrd="0" parTransId="{8C6C25A2-F8C4-4737-9C40-6DD1CA2A958C}" sibTransId="{BDAACD63-75DA-448C-B224-10066AAE6413}"/>
    <dgm:cxn modelId="{A4B19B40-B0E8-406D-8447-D03672EC8EC2}" srcId="{589D090C-2AC2-4580-95B5-5F52638F557C}" destId="{9584CA4A-4955-4ED7-9299-8B3D5AEF3882}" srcOrd="0" destOrd="0" parTransId="{355E0D2E-EF53-41DE-81F0-7949AE7900D5}" sibTransId="{2A8D8037-119E-4D08-909F-EC13A2604A85}"/>
    <dgm:cxn modelId="{2470C9D2-21D3-4AD5-8426-013CA16553C1}" type="presOf" srcId="{3B16E6B3-A2B4-4C65-8E4C-0DD3742493FF}" destId="{F5C642A2-2429-4ACC-B380-EE1961B80514}" srcOrd="0" destOrd="0" presId="urn:microsoft.com/office/officeart/2005/8/layout/hList3"/>
    <dgm:cxn modelId="{11A50692-73B0-438D-ADA0-11FA691EE898}" srcId="{EEFF0A98-2A43-404B-8C71-611F03AF20A7}" destId="{589D090C-2AC2-4580-95B5-5F52638F557C}" srcOrd="0" destOrd="0" parTransId="{735D373B-2D7A-49AF-A172-173A315C79F5}" sibTransId="{4282ECA0-386A-453B-A545-EAABABC3FF64}"/>
    <dgm:cxn modelId="{D9F122DB-F149-4E4F-8F50-1A6AFC0A951C}" type="presOf" srcId="{589D090C-2AC2-4580-95B5-5F52638F557C}" destId="{7AECF350-0879-4D05-BC80-0A0454A53A68}" srcOrd="0" destOrd="0" presId="urn:microsoft.com/office/officeart/2005/8/layout/hList3"/>
    <dgm:cxn modelId="{EA80E54F-1445-44CE-B198-B670E3B15A42}" type="presOf" srcId="{EEFF0A98-2A43-404B-8C71-611F03AF20A7}" destId="{0AA98B29-1A6F-4EC6-8352-ACFF435CC82B}" srcOrd="0" destOrd="0" presId="urn:microsoft.com/office/officeart/2005/8/layout/hList3"/>
    <dgm:cxn modelId="{695C5B4E-0BD8-429E-A321-E6228F8379A0}" type="presOf" srcId="{9E26024D-3331-40F8-8434-7747AED8A6D5}" destId="{BCCD6CBF-F1EE-4C68-ADF5-93BEBC7EE7BD}" srcOrd="0" destOrd="0" presId="urn:microsoft.com/office/officeart/2005/8/layout/hList3"/>
    <dgm:cxn modelId="{2D237430-C5D6-4A50-971B-CC3DBC1DAB1B}" type="presOf" srcId="{9584CA4A-4955-4ED7-9299-8B3D5AEF3882}" destId="{4CE1CB18-239B-4881-BA9F-325D7493CF1F}" srcOrd="0" destOrd="0" presId="urn:microsoft.com/office/officeart/2005/8/layout/hList3"/>
    <dgm:cxn modelId="{7DD402E8-5080-42FC-AE17-79D853C7FADD}" srcId="{589D090C-2AC2-4580-95B5-5F52638F557C}" destId="{9E26024D-3331-40F8-8434-7747AED8A6D5}" srcOrd="2" destOrd="0" parTransId="{D328E99F-674B-4B74-89B5-1D2AE2772959}" sibTransId="{6DA7AF6A-7B58-494D-BFBC-C981556219EB}"/>
    <dgm:cxn modelId="{1D320B85-9125-406A-859B-9FC996B3ADC8}" type="presOf" srcId="{0580D7E6-65CF-4455-A016-82073915724A}" destId="{6DCFCA58-CA7D-4BFF-9C2A-3185D6DB7EF4}" srcOrd="0" destOrd="0" presId="urn:microsoft.com/office/officeart/2005/8/layout/hList3"/>
    <dgm:cxn modelId="{4202085F-9AF1-42B1-A667-07EB1BAE05DA}" type="presParOf" srcId="{0AA98B29-1A6F-4EC6-8352-ACFF435CC82B}" destId="{7AECF350-0879-4D05-BC80-0A0454A53A68}" srcOrd="0" destOrd="0" presId="urn:microsoft.com/office/officeart/2005/8/layout/hList3"/>
    <dgm:cxn modelId="{9579E9F9-8436-415F-B277-8CA95F15BFF0}" type="presParOf" srcId="{0AA98B29-1A6F-4EC6-8352-ACFF435CC82B}" destId="{644D9D51-3291-454B-8B26-E78482DD55C0}" srcOrd="1" destOrd="0" presId="urn:microsoft.com/office/officeart/2005/8/layout/hList3"/>
    <dgm:cxn modelId="{6B9F1541-66AE-4C69-9D3F-63B81F4ED182}" type="presParOf" srcId="{644D9D51-3291-454B-8B26-E78482DD55C0}" destId="{4CE1CB18-239B-4881-BA9F-325D7493CF1F}" srcOrd="0" destOrd="0" presId="urn:microsoft.com/office/officeart/2005/8/layout/hList3"/>
    <dgm:cxn modelId="{6AA3090C-5C34-45AE-BC20-56990C5E39D4}" type="presParOf" srcId="{644D9D51-3291-454B-8B26-E78482DD55C0}" destId="{F5C642A2-2429-4ACC-B380-EE1961B80514}" srcOrd="1" destOrd="0" presId="urn:microsoft.com/office/officeart/2005/8/layout/hList3"/>
    <dgm:cxn modelId="{7D67E559-58A8-4D65-B966-ACB39CEBAB69}" type="presParOf" srcId="{644D9D51-3291-454B-8B26-E78482DD55C0}" destId="{BCCD6CBF-F1EE-4C68-ADF5-93BEBC7EE7BD}" srcOrd="2" destOrd="0" presId="urn:microsoft.com/office/officeart/2005/8/layout/hList3"/>
    <dgm:cxn modelId="{CDDE9C90-2F14-426F-96D6-610DFB70A632}" type="presParOf" srcId="{644D9D51-3291-454B-8B26-E78482DD55C0}" destId="{6DCFCA58-CA7D-4BFF-9C2A-3185D6DB7EF4}" srcOrd="3" destOrd="0" presId="urn:microsoft.com/office/officeart/2005/8/layout/hList3"/>
    <dgm:cxn modelId="{88BAB025-3831-4AFC-9AC1-A7FD7E012D94}" type="presParOf" srcId="{0AA98B29-1A6F-4EC6-8352-ACFF435CC82B}" destId="{43907AD2-E219-4948-90AB-552DFE6BACEB}" srcOrd="2" destOrd="0" presId="urn:microsoft.com/office/officeart/2005/8/layout/hList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59278-3281-4B8B-9098-09C8E8252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FC2365C-D7D2-43BE-A072-F5C4C56CD32C}">
      <dgm:prSet phldrT="[Text]" custT="1"/>
      <dgm:spPr>
        <a:solidFill>
          <a:srgbClr val="00B0F0"/>
        </a:solidFill>
      </dgm:spPr>
      <dgm:t>
        <a:bodyPr/>
        <a:lstStyle/>
        <a:p>
          <a:pPr algn="ctr"/>
          <a:r>
            <a:rPr lang="en-GB" sz="1800" b="1" dirty="0" smtClean="0"/>
            <a:t>Different funding sources in the same project. </a:t>
          </a:r>
        </a:p>
        <a:p>
          <a:pPr algn="ctr"/>
          <a:r>
            <a:rPr lang="en-GB" sz="1800" b="1" dirty="0" smtClean="0"/>
            <a:t>This is only possible if the cost items (eligible and submitted) are NOT the same. </a:t>
          </a:r>
          <a:endParaRPr lang="en-GB" sz="1800" b="1" dirty="0"/>
        </a:p>
      </dgm:t>
    </dgm:pt>
    <dgm:pt modelId="{FC8092AE-F13A-4DE6-931B-524D3AC5C75B}" type="parTrans" cxnId="{1E5EC01B-DD8A-4FB6-8630-22729A373659}">
      <dgm:prSet/>
      <dgm:spPr/>
      <dgm:t>
        <a:bodyPr/>
        <a:lstStyle/>
        <a:p>
          <a:endParaRPr lang="en-GB"/>
        </a:p>
      </dgm:t>
    </dgm:pt>
    <dgm:pt modelId="{55599018-B440-4E74-92FB-964B4895B734}" type="sibTrans" cxnId="{1E5EC01B-DD8A-4FB6-8630-22729A373659}">
      <dgm:prSet/>
      <dgm:spPr/>
      <dgm:t>
        <a:bodyPr/>
        <a:lstStyle/>
        <a:p>
          <a:endParaRPr lang="en-GB"/>
        </a:p>
      </dgm:t>
    </dgm:pt>
    <dgm:pt modelId="{DF483E14-CD4D-4ACC-A492-8B00A4ED8FF4}">
      <dgm:prSet phldrT="[Text]" custT="1"/>
      <dgm:spPr>
        <a:solidFill>
          <a:srgbClr val="00B0F0"/>
        </a:solidFill>
      </dgm:spPr>
      <dgm:t>
        <a:bodyPr/>
        <a:lstStyle/>
        <a:p>
          <a:pPr algn="just"/>
          <a:r>
            <a:rPr lang="en-GB" sz="1600" b="0" dirty="0" smtClean="0"/>
            <a:t>Requires very strict financial management to separate the cost items clearly from the conception phase of the project and will only work if the funding decisions of H2020 and ESIF are synchronised</a:t>
          </a:r>
          <a:r>
            <a:rPr lang="en-GB" sz="1400" b="0" dirty="0" smtClean="0"/>
            <a:t>.  </a:t>
          </a:r>
          <a:endParaRPr lang="en-GB" sz="1400" b="0" dirty="0"/>
        </a:p>
      </dgm:t>
    </dgm:pt>
    <dgm:pt modelId="{D7662643-838C-4AAA-B95E-F51CDB94AA5B}" type="parTrans" cxnId="{5440CE63-90C4-4572-B196-9D2303E64809}">
      <dgm:prSet/>
      <dgm:spPr/>
      <dgm:t>
        <a:bodyPr/>
        <a:lstStyle/>
        <a:p>
          <a:endParaRPr lang="en-GB"/>
        </a:p>
      </dgm:t>
    </dgm:pt>
    <dgm:pt modelId="{5688CC6D-7089-4676-B36C-B5853AC5B94B}" type="sibTrans" cxnId="{5440CE63-90C4-4572-B196-9D2303E64809}">
      <dgm:prSet/>
      <dgm:spPr/>
      <dgm:t>
        <a:bodyPr/>
        <a:lstStyle/>
        <a:p>
          <a:endParaRPr lang="en-GB"/>
        </a:p>
      </dgm:t>
    </dgm:pt>
    <dgm:pt modelId="{918FA030-4AE8-4251-A825-D45ECBFD22A7}">
      <dgm:prSet phldrT="[Text]" custT="1"/>
      <dgm:spPr>
        <a:solidFill>
          <a:srgbClr val="00B0F0"/>
        </a:solidFill>
      </dgm:spPr>
      <dgm:t>
        <a:bodyPr/>
        <a:lstStyle/>
        <a:p>
          <a:pPr algn="just"/>
          <a:r>
            <a:rPr lang="en-GB" sz="1400" i="0" dirty="0" smtClean="0">
              <a:solidFill>
                <a:schemeClr val="bg1"/>
              </a:solidFill>
            </a:rPr>
            <a:t>The rules of both funding sources (ESIF – H2020) should be respected  by all beneficiaries even if they receive co-financing from only one funding source.  </a:t>
          </a:r>
        </a:p>
        <a:p>
          <a:pPr algn="just"/>
          <a:r>
            <a:rPr lang="en-GB" sz="1400" i="0" dirty="0" smtClean="0">
              <a:solidFill>
                <a:schemeClr val="bg1"/>
              </a:solidFill>
            </a:rPr>
            <a:t>A partner who receives co-financing from ESIF to participate in a H2020 project should also respect the H2020 rules and vice versa.    </a:t>
          </a:r>
          <a:endParaRPr lang="en-GB" sz="1400" b="0" dirty="0"/>
        </a:p>
      </dgm:t>
    </dgm:pt>
    <dgm:pt modelId="{FB4CDCED-BD43-4440-8B61-E17C074A71AD}" type="parTrans" cxnId="{0953CA3A-74EF-4656-A533-D053DD4E22F3}">
      <dgm:prSet/>
      <dgm:spPr/>
      <dgm:t>
        <a:bodyPr/>
        <a:lstStyle/>
        <a:p>
          <a:endParaRPr lang="en-GB"/>
        </a:p>
      </dgm:t>
    </dgm:pt>
    <dgm:pt modelId="{21E720CB-710D-4990-9A80-0C9FD5A16060}" type="sibTrans" cxnId="{0953CA3A-74EF-4656-A533-D053DD4E22F3}">
      <dgm:prSet/>
      <dgm:spPr/>
      <dgm:t>
        <a:bodyPr/>
        <a:lstStyle/>
        <a:p>
          <a:endParaRPr lang="en-GB"/>
        </a:p>
      </dgm:t>
    </dgm:pt>
    <dgm:pt modelId="{9478E955-8908-46E7-979F-E3C2BB9B11B7}" type="pres">
      <dgm:prSet presAssocID="{B5259278-3281-4B8B-9098-09C8E82525EB}" presName="linear" presStyleCnt="0">
        <dgm:presLayoutVars>
          <dgm:animLvl val="lvl"/>
          <dgm:resizeHandles val="exact"/>
        </dgm:presLayoutVars>
      </dgm:prSet>
      <dgm:spPr/>
      <dgm:t>
        <a:bodyPr/>
        <a:lstStyle/>
        <a:p>
          <a:endParaRPr lang="en-GB"/>
        </a:p>
      </dgm:t>
    </dgm:pt>
    <dgm:pt modelId="{B05C94BF-30D4-4380-8B8F-5AF6F6B3B38E}" type="pres">
      <dgm:prSet presAssocID="{9FC2365C-D7D2-43BE-A072-F5C4C56CD32C}" presName="parentText" presStyleLbl="node1" presStyleIdx="0" presStyleCnt="3" custScaleY="139301" custLinFactNeighborX="126" custLinFactNeighborY="-35702">
        <dgm:presLayoutVars>
          <dgm:chMax val="0"/>
          <dgm:bulletEnabled val="1"/>
        </dgm:presLayoutVars>
      </dgm:prSet>
      <dgm:spPr/>
      <dgm:t>
        <a:bodyPr/>
        <a:lstStyle/>
        <a:p>
          <a:endParaRPr lang="en-GB"/>
        </a:p>
      </dgm:t>
    </dgm:pt>
    <dgm:pt modelId="{8E298557-5702-4B8B-8FF4-3BA07A30F732}" type="pres">
      <dgm:prSet presAssocID="{55599018-B440-4E74-92FB-964B4895B734}" presName="spacer" presStyleCnt="0"/>
      <dgm:spPr/>
    </dgm:pt>
    <dgm:pt modelId="{B247CB19-8E06-4127-AAE4-0D0E934299F6}" type="pres">
      <dgm:prSet presAssocID="{DF483E14-CD4D-4ACC-A492-8B00A4ED8FF4}" presName="parentText" presStyleLbl="node1" presStyleIdx="1" presStyleCnt="3">
        <dgm:presLayoutVars>
          <dgm:chMax val="0"/>
          <dgm:bulletEnabled val="1"/>
        </dgm:presLayoutVars>
      </dgm:prSet>
      <dgm:spPr/>
      <dgm:t>
        <a:bodyPr/>
        <a:lstStyle/>
        <a:p>
          <a:endParaRPr lang="en-GB"/>
        </a:p>
      </dgm:t>
    </dgm:pt>
    <dgm:pt modelId="{4391F0F7-A0AA-4280-AD4A-5B1C8E37EA78}" type="pres">
      <dgm:prSet presAssocID="{5688CC6D-7089-4676-B36C-B5853AC5B94B}" presName="spacer" presStyleCnt="0"/>
      <dgm:spPr/>
    </dgm:pt>
    <dgm:pt modelId="{7AD4222E-E3ED-44ED-B627-E93B3103AC66}" type="pres">
      <dgm:prSet presAssocID="{918FA030-4AE8-4251-A825-D45ECBFD22A7}" presName="parentText" presStyleLbl="node1" presStyleIdx="2" presStyleCnt="3">
        <dgm:presLayoutVars>
          <dgm:chMax val="0"/>
          <dgm:bulletEnabled val="1"/>
        </dgm:presLayoutVars>
      </dgm:prSet>
      <dgm:spPr/>
      <dgm:t>
        <a:bodyPr/>
        <a:lstStyle/>
        <a:p>
          <a:endParaRPr lang="en-GB"/>
        </a:p>
      </dgm:t>
    </dgm:pt>
  </dgm:ptLst>
  <dgm:cxnLst>
    <dgm:cxn modelId="{5440CE63-90C4-4572-B196-9D2303E64809}" srcId="{B5259278-3281-4B8B-9098-09C8E82525EB}" destId="{DF483E14-CD4D-4ACC-A492-8B00A4ED8FF4}" srcOrd="1" destOrd="0" parTransId="{D7662643-838C-4AAA-B95E-F51CDB94AA5B}" sibTransId="{5688CC6D-7089-4676-B36C-B5853AC5B94B}"/>
    <dgm:cxn modelId="{44A1EBE9-7192-4C8E-97B2-6826376F1E3C}" type="presOf" srcId="{918FA030-4AE8-4251-A825-D45ECBFD22A7}" destId="{7AD4222E-E3ED-44ED-B627-E93B3103AC66}" srcOrd="0" destOrd="0" presId="urn:microsoft.com/office/officeart/2005/8/layout/vList2"/>
    <dgm:cxn modelId="{D6C925FE-C4C2-42AC-806D-873AAE19645C}" type="presOf" srcId="{DF483E14-CD4D-4ACC-A492-8B00A4ED8FF4}" destId="{B247CB19-8E06-4127-AAE4-0D0E934299F6}" srcOrd="0" destOrd="0" presId="urn:microsoft.com/office/officeart/2005/8/layout/vList2"/>
    <dgm:cxn modelId="{118CA689-0925-4255-845B-BFF0FA042C1F}" type="presOf" srcId="{9FC2365C-D7D2-43BE-A072-F5C4C56CD32C}" destId="{B05C94BF-30D4-4380-8B8F-5AF6F6B3B38E}" srcOrd="0" destOrd="0" presId="urn:microsoft.com/office/officeart/2005/8/layout/vList2"/>
    <dgm:cxn modelId="{1E5EC01B-DD8A-4FB6-8630-22729A373659}" srcId="{B5259278-3281-4B8B-9098-09C8E82525EB}" destId="{9FC2365C-D7D2-43BE-A072-F5C4C56CD32C}" srcOrd="0" destOrd="0" parTransId="{FC8092AE-F13A-4DE6-931B-524D3AC5C75B}" sibTransId="{55599018-B440-4E74-92FB-964B4895B734}"/>
    <dgm:cxn modelId="{C3D9F04B-DD1B-4254-A13E-E4CA96DF3766}" type="presOf" srcId="{B5259278-3281-4B8B-9098-09C8E82525EB}" destId="{9478E955-8908-46E7-979F-E3C2BB9B11B7}" srcOrd="0" destOrd="0" presId="urn:microsoft.com/office/officeart/2005/8/layout/vList2"/>
    <dgm:cxn modelId="{0953CA3A-74EF-4656-A533-D053DD4E22F3}" srcId="{B5259278-3281-4B8B-9098-09C8E82525EB}" destId="{918FA030-4AE8-4251-A825-D45ECBFD22A7}" srcOrd="2" destOrd="0" parTransId="{FB4CDCED-BD43-4440-8B61-E17C074A71AD}" sibTransId="{21E720CB-710D-4990-9A80-0C9FD5A16060}"/>
    <dgm:cxn modelId="{855933AA-49A3-4C90-9630-CE0FE4F19DC4}" type="presParOf" srcId="{9478E955-8908-46E7-979F-E3C2BB9B11B7}" destId="{B05C94BF-30D4-4380-8B8F-5AF6F6B3B38E}" srcOrd="0" destOrd="0" presId="urn:microsoft.com/office/officeart/2005/8/layout/vList2"/>
    <dgm:cxn modelId="{F714D6B9-AA27-4A37-9937-79160EAD2967}" type="presParOf" srcId="{9478E955-8908-46E7-979F-E3C2BB9B11B7}" destId="{8E298557-5702-4B8B-8FF4-3BA07A30F732}" srcOrd="1" destOrd="0" presId="urn:microsoft.com/office/officeart/2005/8/layout/vList2"/>
    <dgm:cxn modelId="{5E244C20-DC17-46DF-84C4-5179A0FC307B}" type="presParOf" srcId="{9478E955-8908-46E7-979F-E3C2BB9B11B7}" destId="{B247CB19-8E06-4127-AAE4-0D0E934299F6}" srcOrd="2" destOrd="0" presId="urn:microsoft.com/office/officeart/2005/8/layout/vList2"/>
    <dgm:cxn modelId="{22208251-52D8-4AD9-ABC2-779FA099DDCE}" type="presParOf" srcId="{9478E955-8908-46E7-979F-E3C2BB9B11B7}" destId="{4391F0F7-A0AA-4280-AD4A-5B1C8E37EA78}" srcOrd="3" destOrd="0" presId="urn:microsoft.com/office/officeart/2005/8/layout/vList2"/>
    <dgm:cxn modelId="{E0733D91-B24D-4060-AC0A-C0A4DACFB039}" type="presParOf" srcId="{9478E955-8908-46E7-979F-E3C2BB9B11B7}" destId="{7AD4222E-E3ED-44ED-B627-E93B3103AC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59278-3281-4B8B-9098-09C8E8252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F483E14-CD4D-4ACC-A492-8B00A4ED8FF4}">
      <dgm:prSet phldrT="[Text]" custT="1"/>
      <dgm:spPr>
        <a:solidFill>
          <a:srgbClr val="00B0F0"/>
        </a:solidFill>
      </dgm:spPr>
      <dgm:t>
        <a:bodyPr/>
        <a:lstStyle/>
        <a:p>
          <a:pPr algn="ctr"/>
          <a:r>
            <a:rPr lang="en-GB" sz="1800" b="0" u="sng" dirty="0" smtClean="0"/>
            <a:t>Sequential funding can go in both directions: </a:t>
          </a:r>
        </a:p>
        <a:p>
          <a:pPr algn="ctr"/>
          <a:r>
            <a:rPr lang="en-GB" sz="1800" b="0" u="sng" dirty="0" smtClean="0"/>
            <a:t>First ESIF and then H2020 or vice versa.  </a:t>
          </a:r>
          <a:endParaRPr lang="en-GB" sz="1800" b="0" u="sng" dirty="0"/>
        </a:p>
      </dgm:t>
    </dgm:pt>
    <dgm:pt modelId="{D7662643-838C-4AAA-B95E-F51CDB94AA5B}" type="parTrans" cxnId="{5440CE63-90C4-4572-B196-9D2303E64809}">
      <dgm:prSet/>
      <dgm:spPr/>
      <dgm:t>
        <a:bodyPr/>
        <a:lstStyle/>
        <a:p>
          <a:endParaRPr lang="en-GB"/>
        </a:p>
      </dgm:t>
    </dgm:pt>
    <dgm:pt modelId="{5688CC6D-7089-4676-B36C-B5853AC5B94B}" type="sibTrans" cxnId="{5440CE63-90C4-4572-B196-9D2303E64809}">
      <dgm:prSet/>
      <dgm:spPr/>
      <dgm:t>
        <a:bodyPr/>
        <a:lstStyle/>
        <a:p>
          <a:endParaRPr lang="en-GB"/>
        </a:p>
      </dgm:t>
    </dgm:pt>
    <dgm:pt modelId="{9FC2365C-D7D2-43BE-A072-F5C4C56CD32C}">
      <dgm:prSet phldrT="[Text]" custT="1"/>
      <dgm:spPr>
        <a:solidFill>
          <a:srgbClr val="00B0F0"/>
        </a:solidFill>
      </dgm:spPr>
      <dgm:t>
        <a:bodyPr/>
        <a:lstStyle/>
        <a:p>
          <a:pPr algn="ctr"/>
          <a:r>
            <a:rPr lang="en-GB" sz="2000" b="1" dirty="0" smtClean="0"/>
            <a:t>Separate successive and legally/financially not linked projects with alternating H2020 or ESIF support –</a:t>
          </a:r>
        </a:p>
        <a:p>
          <a:pPr algn="ctr"/>
          <a:r>
            <a:rPr lang="en-GB" sz="2000" b="1" dirty="0" smtClean="0"/>
            <a:t>-  First PCP and then PPI – </a:t>
          </a:r>
        </a:p>
        <a:p>
          <a:pPr algn="ctr"/>
          <a:endParaRPr lang="en-GB" sz="2000" b="1" dirty="0" smtClean="0"/>
        </a:p>
        <a:p>
          <a:pPr algn="ctr"/>
          <a:r>
            <a:rPr lang="en-GB" sz="2000" b="1" dirty="0" smtClean="0"/>
            <a:t>This is an easier way to combine funds with less risk of (involuntarily) creating double co-funding scenarios. </a:t>
          </a:r>
          <a:endParaRPr lang="en-GB" sz="2000" b="1" dirty="0"/>
        </a:p>
      </dgm:t>
    </dgm:pt>
    <dgm:pt modelId="{55599018-B440-4E74-92FB-964B4895B734}" type="sibTrans" cxnId="{1E5EC01B-DD8A-4FB6-8630-22729A373659}">
      <dgm:prSet/>
      <dgm:spPr/>
      <dgm:t>
        <a:bodyPr/>
        <a:lstStyle/>
        <a:p>
          <a:endParaRPr lang="en-GB"/>
        </a:p>
      </dgm:t>
    </dgm:pt>
    <dgm:pt modelId="{FC8092AE-F13A-4DE6-931B-524D3AC5C75B}" type="parTrans" cxnId="{1E5EC01B-DD8A-4FB6-8630-22729A373659}">
      <dgm:prSet/>
      <dgm:spPr/>
      <dgm:t>
        <a:bodyPr/>
        <a:lstStyle/>
        <a:p>
          <a:endParaRPr lang="en-GB"/>
        </a:p>
      </dgm:t>
    </dgm:pt>
    <dgm:pt modelId="{9478E955-8908-46E7-979F-E3C2BB9B11B7}" type="pres">
      <dgm:prSet presAssocID="{B5259278-3281-4B8B-9098-09C8E82525EB}" presName="linear" presStyleCnt="0">
        <dgm:presLayoutVars>
          <dgm:animLvl val="lvl"/>
          <dgm:resizeHandles val="exact"/>
        </dgm:presLayoutVars>
      </dgm:prSet>
      <dgm:spPr/>
      <dgm:t>
        <a:bodyPr/>
        <a:lstStyle/>
        <a:p>
          <a:endParaRPr lang="en-GB"/>
        </a:p>
      </dgm:t>
    </dgm:pt>
    <dgm:pt modelId="{B05C94BF-30D4-4380-8B8F-5AF6F6B3B38E}" type="pres">
      <dgm:prSet presAssocID="{9FC2365C-D7D2-43BE-A072-F5C4C56CD32C}" presName="parentText" presStyleLbl="node1" presStyleIdx="0" presStyleCnt="2" custScaleY="376427" custLinFactNeighborX="126" custLinFactNeighborY="-35702">
        <dgm:presLayoutVars>
          <dgm:chMax val="0"/>
          <dgm:bulletEnabled val="1"/>
        </dgm:presLayoutVars>
      </dgm:prSet>
      <dgm:spPr/>
      <dgm:t>
        <a:bodyPr/>
        <a:lstStyle/>
        <a:p>
          <a:endParaRPr lang="en-GB"/>
        </a:p>
      </dgm:t>
    </dgm:pt>
    <dgm:pt modelId="{8E298557-5702-4B8B-8FF4-3BA07A30F732}" type="pres">
      <dgm:prSet presAssocID="{55599018-B440-4E74-92FB-964B4895B734}" presName="spacer" presStyleCnt="0"/>
      <dgm:spPr/>
    </dgm:pt>
    <dgm:pt modelId="{B247CB19-8E06-4127-AAE4-0D0E934299F6}" type="pres">
      <dgm:prSet presAssocID="{DF483E14-CD4D-4ACC-A492-8B00A4ED8FF4}" presName="parentText" presStyleLbl="node1" presStyleIdx="1" presStyleCnt="2">
        <dgm:presLayoutVars>
          <dgm:chMax val="0"/>
          <dgm:bulletEnabled val="1"/>
        </dgm:presLayoutVars>
      </dgm:prSet>
      <dgm:spPr/>
      <dgm:t>
        <a:bodyPr/>
        <a:lstStyle/>
        <a:p>
          <a:endParaRPr lang="en-GB"/>
        </a:p>
      </dgm:t>
    </dgm:pt>
  </dgm:ptLst>
  <dgm:cxnLst>
    <dgm:cxn modelId="{5440CE63-90C4-4572-B196-9D2303E64809}" srcId="{B5259278-3281-4B8B-9098-09C8E82525EB}" destId="{DF483E14-CD4D-4ACC-A492-8B00A4ED8FF4}" srcOrd="1" destOrd="0" parTransId="{D7662643-838C-4AAA-B95E-F51CDB94AA5B}" sibTransId="{5688CC6D-7089-4676-B36C-B5853AC5B94B}"/>
    <dgm:cxn modelId="{663C0C22-6B1A-4A34-909C-10DE837FBFE2}" type="presOf" srcId="{B5259278-3281-4B8B-9098-09C8E82525EB}" destId="{9478E955-8908-46E7-979F-E3C2BB9B11B7}" srcOrd="0" destOrd="0" presId="urn:microsoft.com/office/officeart/2005/8/layout/vList2"/>
    <dgm:cxn modelId="{4A4BEF5B-806E-4475-9085-95BE0EF0DECB}" type="presOf" srcId="{DF483E14-CD4D-4ACC-A492-8B00A4ED8FF4}" destId="{B247CB19-8E06-4127-AAE4-0D0E934299F6}" srcOrd="0" destOrd="0" presId="urn:microsoft.com/office/officeart/2005/8/layout/vList2"/>
    <dgm:cxn modelId="{1E5EC01B-DD8A-4FB6-8630-22729A373659}" srcId="{B5259278-3281-4B8B-9098-09C8E82525EB}" destId="{9FC2365C-D7D2-43BE-A072-F5C4C56CD32C}" srcOrd="0" destOrd="0" parTransId="{FC8092AE-F13A-4DE6-931B-524D3AC5C75B}" sibTransId="{55599018-B440-4E74-92FB-964B4895B734}"/>
    <dgm:cxn modelId="{648E8C22-9052-4BD7-95EA-3ABD9A8EC9B3}" type="presOf" srcId="{9FC2365C-D7D2-43BE-A072-F5C4C56CD32C}" destId="{B05C94BF-30D4-4380-8B8F-5AF6F6B3B38E}" srcOrd="0" destOrd="0" presId="urn:microsoft.com/office/officeart/2005/8/layout/vList2"/>
    <dgm:cxn modelId="{1A1B6910-67BF-47D8-9766-7ADF351B0C2C}" type="presParOf" srcId="{9478E955-8908-46E7-979F-E3C2BB9B11B7}" destId="{B05C94BF-30D4-4380-8B8F-5AF6F6B3B38E}" srcOrd="0" destOrd="0" presId="urn:microsoft.com/office/officeart/2005/8/layout/vList2"/>
    <dgm:cxn modelId="{055AEA49-DCCE-43BC-96B6-D26BD94DAD58}" type="presParOf" srcId="{9478E955-8908-46E7-979F-E3C2BB9B11B7}" destId="{8E298557-5702-4B8B-8FF4-3BA07A30F732}" srcOrd="1" destOrd="0" presId="urn:microsoft.com/office/officeart/2005/8/layout/vList2"/>
    <dgm:cxn modelId="{7B17E035-243D-49AA-8E22-403C3969B110}" type="presParOf" srcId="{9478E955-8908-46E7-979F-E3C2BB9B11B7}" destId="{B247CB19-8E06-4127-AAE4-0D0E934299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59278-3281-4B8B-9098-09C8E82525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F483E14-CD4D-4ACC-A492-8B00A4ED8FF4}">
      <dgm:prSet phldrT="[Text]" custT="1"/>
      <dgm:spPr>
        <a:solidFill>
          <a:srgbClr val="00B0F0"/>
        </a:solidFill>
      </dgm:spPr>
      <dgm:t>
        <a:bodyPr/>
        <a:lstStyle/>
        <a:p>
          <a:r>
            <a:rPr lang="en-GB" sz="1800" dirty="0" smtClean="0"/>
            <a:t>This may be particularly relevant to skills development or capacity building in innovation and cooperation </a:t>
          </a:r>
          <a:endParaRPr lang="en-GB" sz="1800" b="1" dirty="0"/>
        </a:p>
      </dgm:t>
    </dgm:pt>
    <dgm:pt modelId="{D7662643-838C-4AAA-B95E-F51CDB94AA5B}" type="parTrans" cxnId="{5440CE63-90C4-4572-B196-9D2303E64809}">
      <dgm:prSet/>
      <dgm:spPr/>
      <dgm:t>
        <a:bodyPr/>
        <a:lstStyle/>
        <a:p>
          <a:endParaRPr lang="en-GB"/>
        </a:p>
      </dgm:t>
    </dgm:pt>
    <dgm:pt modelId="{5688CC6D-7089-4676-B36C-B5853AC5B94B}" type="sibTrans" cxnId="{5440CE63-90C4-4572-B196-9D2303E64809}">
      <dgm:prSet/>
      <dgm:spPr/>
      <dgm:t>
        <a:bodyPr/>
        <a:lstStyle/>
        <a:p>
          <a:endParaRPr lang="en-GB"/>
        </a:p>
      </dgm:t>
    </dgm:pt>
    <dgm:pt modelId="{9FC2365C-D7D2-43BE-A072-F5C4C56CD32C}">
      <dgm:prSet phldrT="[Text]" custT="1"/>
      <dgm:spPr>
        <a:solidFill>
          <a:srgbClr val="00B0F0"/>
        </a:solidFill>
      </dgm:spPr>
      <dgm:t>
        <a:bodyPr/>
        <a:lstStyle/>
        <a:p>
          <a:pPr algn="ctr"/>
          <a:r>
            <a:rPr lang="en-GB" sz="2000" b="1" i="0" dirty="0" smtClean="0"/>
            <a:t>ESIF money is not linked to a H2020 project (PCP/PPI), but a regional/national authority decides to co-fund a regional/national project or beneficiaries to enhance the H2020 project or programme in its region</a:t>
          </a:r>
          <a:r>
            <a:rPr lang="en-GB" sz="2000" b="1" dirty="0" smtClean="0"/>
            <a:t>. </a:t>
          </a:r>
          <a:endParaRPr lang="en-GB" sz="2000" b="1" dirty="0"/>
        </a:p>
      </dgm:t>
    </dgm:pt>
    <dgm:pt modelId="{55599018-B440-4E74-92FB-964B4895B734}" type="sibTrans" cxnId="{1E5EC01B-DD8A-4FB6-8630-22729A373659}">
      <dgm:prSet/>
      <dgm:spPr/>
      <dgm:t>
        <a:bodyPr/>
        <a:lstStyle/>
        <a:p>
          <a:endParaRPr lang="en-GB"/>
        </a:p>
      </dgm:t>
    </dgm:pt>
    <dgm:pt modelId="{FC8092AE-F13A-4DE6-931B-524D3AC5C75B}" type="parTrans" cxnId="{1E5EC01B-DD8A-4FB6-8630-22729A373659}">
      <dgm:prSet/>
      <dgm:spPr/>
      <dgm:t>
        <a:bodyPr/>
        <a:lstStyle/>
        <a:p>
          <a:endParaRPr lang="en-GB"/>
        </a:p>
      </dgm:t>
    </dgm:pt>
    <dgm:pt modelId="{874C6D04-8188-4DCF-AA23-8B28CFA0EAE3}">
      <dgm:prSet custT="1"/>
      <dgm:spPr>
        <a:solidFill>
          <a:srgbClr val="00B0F0"/>
        </a:solidFill>
      </dgm:spPr>
      <dgm:t>
        <a:bodyPr/>
        <a:lstStyle/>
        <a:p>
          <a:pPr algn="ctr"/>
          <a:r>
            <a:rPr lang="en-GB" sz="1600" b="1" i="1" dirty="0" smtClean="0"/>
            <a:t>Example</a:t>
          </a:r>
        </a:p>
        <a:p>
          <a:pPr algn="ctr"/>
          <a:r>
            <a:rPr lang="en-GB" sz="1600" dirty="0" smtClean="0"/>
            <a:t>Skills enhancement of the public procurer focused on the use of the innovative product that is purchased in the framework of a PPI that is co-funded by H2020</a:t>
          </a:r>
        </a:p>
      </dgm:t>
    </dgm:pt>
    <dgm:pt modelId="{A8CEC322-F788-4CEB-AC6D-E59E5A69AFB3}" type="parTrans" cxnId="{BFBCDEF6-0DCB-4B34-804E-2FDEA3547AB5}">
      <dgm:prSet/>
      <dgm:spPr/>
      <dgm:t>
        <a:bodyPr/>
        <a:lstStyle/>
        <a:p>
          <a:endParaRPr lang="en-GB"/>
        </a:p>
      </dgm:t>
    </dgm:pt>
    <dgm:pt modelId="{0C32AA99-7AF2-4FC2-818C-AF1022A3EF8B}" type="sibTrans" cxnId="{BFBCDEF6-0DCB-4B34-804E-2FDEA3547AB5}">
      <dgm:prSet/>
      <dgm:spPr/>
      <dgm:t>
        <a:bodyPr/>
        <a:lstStyle/>
        <a:p>
          <a:endParaRPr lang="en-GB"/>
        </a:p>
      </dgm:t>
    </dgm:pt>
    <dgm:pt modelId="{9478E955-8908-46E7-979F-E3C2BB9B11B7}" type="pres">
      <dgm:prSet presAssocID="{B5259278-3281-4B8B-9098-09C8E82525EB}" presName="linear" presStyleCnt="0">
        <dgm:presLayoutVars>
          <dgm:animLvl val="lvl"/>
          <dgm:resizeHandles val="exact"/>
        </dgm:presLayoutVars>
      </dgm:prSet>
      <dgm:spPr/>
      <dgm:t>
        <a:bodyPr/>
        <a:lstStyle/>
        <a:p>
          <a:endParaRPr lang="en-GB"/>
        </a:p>
      </dgm:t>
    </dgm:pt>
    <dgm:pt modelId="{B05C94BF-30D4-4380-8B8F-5AF6F6B3B38E}" type="pres">
      <dgm:prSet presAssocID="{9FC2365C-D7D2-43BE-A072-F5C4C56CD32C}" presName="parentText" presStyleLbl="node1" presStyleIdx="0" presStyleCnt="3" custScaleY="169254" custLinFactNeighborX="126" custLinFactNeighborY="-35702">
        <dgm:presLayoutVars>
          <dgm:chMax val="0"/>
          <dgm:bulletEnabled val="1"/>
        </dgm:presLayoutVars>
      </dgm:prSet>
      <dgm:spPr/>
      <dgm:t>
        <a:bodyPr/>
        <a:lstStyle/>
        <a:p>
          <a:endParaRPr lang="en-GB"/>
        </a:p>
      </dgm:t>
    </dgm:pt>
    <dgm:pt modelId="{8E298557-5702-4B8B-8FF4-3BA07A30F732}" type="pres">
      <dgm:prSet presAssocID="{55599018-B440-4E74-92FB-964B4895B734}" presName="spacer" presStyleCnt="0"/>
      <dgm:spPr/>
    </dgm:pt>
    <dgm:pt modelId="{B247CB19-8E06-4127-AAE4-0D0E934299F6}" type="pres">
      <dgm:prSet presAssocID="{DF483E14-CD4D-4ACC-A492-8B00A4ED8FF4}" presName="parentText" presStyleLbl="node1" presStyleIdx="1" presStyleCnt="3">
        <dgm:presLayoutVars>
          <dgm:chMax val="0"/>
          <dgm:bulletEnabled val="1"/>
        </dgm:presLayoutVars>
      </dgm:prSet>
      <dgm:spPr/>
      <dgm:t>
        <a:bodyPr/>
        <a:lstStyle/>
        <a:p>
          <a:endParaRPr lang="en-GB"/>
        </a:p>
      </dgm:t>
    </dgm:pt>
    <dgm:pt modelId="{DB53EDA8-EB08-445C-8482-5C4971BB4A32}" type="pres">
      <dgm:prSet presAssocID="{5688CC6D-7089-4676-B36C-B5853AC5B94B}" presName="spacer" presStyleCnt="0"/>
      <dgm:spPr/>
    </dgm:pt>
    <dgm:pt modelId="{89E715E2-B649-49A1-BE37-AFDC02B48CF2}" type="pres">
      <dgm:prSet presAssocID="{874C6D04-8188-4DCF-AA23-8B28CFA0EAE3}" presName="parentText" presStyleLbl="node1" presStyleIdx="2" presStyleCnt="3" custLinFactY="813" custLinFactNeighborX="875" custLinFactNeighborY="100000">
        <dgm:presLayoutVars>
          <dgm:chMax val="0"/>
          <dgm:bulletEnabled val="1"/>
        </dgm:presLayoutVars>
      </dgm:prSet>
      <dgm:spPr/>
      <dgm:t>
        <a:bodyPr/>
        <a:lstStyle/>
        <a:p>
          <a:endParaRPr lang="en-GB"/>
        </a:p>
      </dgm:t>
    </dgm:pt>
  </dgm:ptLst>
  <dgm:cxnLst>
    <dgm:cxn modelId="{BFBCDEF6-0DCB-4B34-804E-2FDEA3547AB5}" srcId="{B5259278-3281-4B8B-9098-09C8E82525EB}" destId="{874C6D04-8188-4DCF-AA23-8B28CFA0EAE3}" srcOrd="2" destOrd="0" parTransId="{A8CEC322-F788-4CEB-AC6D-E59E5A69AFB3}" sibTransId="{0C32AA99-7AF2-4FC2-818C-AF1022A3EF8B}"/>
    <dgm:cxn modelId="{5440CE63-90C4-4572-B196-9D2303E64809}" srcId="{B5259278-3281-4B8B-9098-09C8E82525EB}" destId="{DF483E14-CD4D-4ACC-A492-8B00A4ED8FF4}" srcOrd="1" destOrd="0" parTransId="{D7662643-838C-4AAA-B95E-F51CDB94AA5B}" sibTransId="{5688CC6D-7089-4676-B36C-B5853AC5B94B}"/>
    <dgm:cxn modelId="{6A2288D6-6013-41DD-96DA-5DF7EAC0497C}" type="presOf" srcId="{B5259278-3281-4B8B-9098-09C8E82525EB}" destId="{9478E955-8908-46E7-979F-E3C2BB9B11B7}" srcOrd="0" destOrd="0" presId="urn:microsoft.com/office/officeart/2005/8/layout/vList2"/>
    <dgm:cxn modelId="{E665F1D1-A288-4074-8FC8-B911425969AB}" type="presOf" srcId="{874C6D04-8188-4DCF-AA23-8B28CFA0EAE3}" destId="{89E715E2-B649-49A1-BE37-AFDC02B48CF2}" srcOrd="0" destOrd="0" presId="urn:microsoft.com/office/officeart/2005/8/layout/vList2"/>
    <dgm:cxn modelId="{1E5EC01B-DD8A-4FB6-8630-22729A373659}" srcId="{B5259278-3281-4B8B-9098-09C8E82525EB}" destId="{9FC2365C-D7D2-43BE-A072-F5C4C56CD32C}" srcOrd="0" destOrd="0" parTransId="{FC8092AE-F13A-4DE6-931B-524D3AC5C75B}" sibTransId="{55599018-B440-4E74-92FB-964B4895B734}"/>
    <dgm:cxn modelId="{9076282B-EFF9-43EF-BB8F-149FE9FA4257}" type="presOf" srcId="{9FC2365C-D7D2-43BE-A072-F5C4C56CD32C}" destId="{B05C94BF-30D4-4380-8B8F-5AF6F6B3B38E}" srcOrd="0" destOrd="0" presId="urn:microsoft.com/office/officeart/2005/8/layout/vList2"/>
    <dgm:cxn modelId="{6CD55687-0607-45B7-950C-85FAA5856521}" type="presOf" srcId="{DF483E14-CD4D-4ACC-A492-8B00A4ED8FF4}" destId="{B247CB19-8E06-4127-AAE4-0D0E934299F6}" srcOrd="0" destOrd="0" presId="urn:microsoft.com/office/officeart/2005/8/layout/vList2"/>
    <dgm:cxn modelId="{41067F65-0968-476C-BE67-B27C43C32A01}" type="presParOf" srcId="{9478E955-8908-46E7-979F-E3C2BB9B11B7}" destId="{B05C94BF-30D4-4380-8B8F-5AF6F6B3B38E}" srcOrd="0" destOrd="0" presId="urn:microsoft.com/office/officeart/2005/8/layout/vList2"/>
    <dgm:cxn modelId="{2CAC71DA-2AE7-432E-BFB1-1A34E987427E}" type="presParOf" srcId="{9478E955-8908-46E7-979F-E3C2BB9B11B7}" destId="{8E298557-5702-4B8B-8FF4-3BA07A30F732}" srcOrd="1" destOrd="0" presId="urn:microsoft.com/office/officeart/2005/8/layout/vList2"/>
    <dgm:cxn modelId="{8AA651AB-7522-41ED-8C72-8E91C4AE3645}" type="presParOf" srcId="{9478E955-8908-46E7-979F-E3C2BB9B11B7}" destId="{B247CB19-8E06-4127-AAE4-0D0E934299F6}" srcOrd="2" destOrd="0" presId="urn:microsoft.com/office/officeart/2005/8/layout/vList2"/>
    <dgm:cxn modelId="{BA228A79-D548-4DF8-963B-EBD8D86DBE4F}" type="presParOf" srcId="{9478E955-8908-46E7-979F-E3C2BB9B11B7}" destId="{DB53EDA8-EB08-445C-8482-5C4971BB4A32}" srcOrd="3" destOrd="0" presId="urn:microsoft.com/office/officeart/2005/8/layout/vList2"/>
    <dgm:cxn modelId="{B2547248-AFEC-43EC-B0C0-F99E236CCC9E}" type="presParOf" srcId="{9478E955-8908-46E7-979F-E3C2BB9B11B7}" destId="{89E715E2-B649-49A1-BE37-AFDC02B48CF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CF350-0879-4D05-BC80-0A0454A53A68}">
      <dsp:nvSpPr>
        <dsp:cNvPr id="0" name=""/>
        <dsp:cNvSpPr/>
      </dsp:nvSpPr>
      <dsp:spPr>
        <a:xfrm>
          <a:off x="0" y="0"/>
          <a:ext cx="8229600" cy="1382583"/>
        </a:xfrm>
        <a:prstGeom prst="rect">
          <a:avLst/>
        </a:prstGeom>
        <a:solidFill>
          <a:schemeClr val="accent2">
            <a:shade val="9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CATEGORIES OF POSSIBLE SYNERGIES BETWEEN H2020 AND ESIF ON PCP/PPI </a:t>
          </a:r>
          <a:endParaRPr lang="en-GB" sz="2800" b="1" kern="1200" dirty="0"/>
        </a:p>
      </dsp:txBody>
      <dsp:txXfrm>
        <a:off x="0" y="0"/>
        <a:ext cx="8229600" cy="1382583"/>
      </dsp:txXfrm>
    </dsp:sp>
    <dsp:sp modelId="{4CE1CB18-239B-4881-BA9F-325D7493CF1F}">
      <dsp:nvSpPr>
        <dsp:cNvPr id="0" name=""/>
        <dsp:cNvSpPr/>
      </dsp:nvSpPr>
      <dsp:spPr>
        <a:xfrm>
          <a:off x="0" y="1382583"/>
          <a:ext cx="2057399" cy="2903425"/>
        </a:xfrm>
        <a:prstGeom prst="rect">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Joint or simultaneous use of funds</a:t>
          </a:r>
          <a:endParaRPr lang="en-GB" sz="1900" kern="1200" dirty="0"/>
        </a:p>
      </dsp:txBody>
      <dsp:txXfrm>
        <a:off x="0" y="1382583"/>
        <a:ext cx="2057399" cy="2903425"/>
      </dsp:txXfrm>
    </dsp:sp>
    <dsp:sp modelId="{F5C642A2-2429-4ACC-B380-EE1961B80514}">
      <dsp:nvSpPr>
        <dsp:cNvPr id="0" name=""/>
        <dsp:cNvSpPr/>
      </dsp:nvSpPr>
      <dsp:spPr>
        <a:xfrm>
          <a:off x="2057400" y="1382583"/>
          <a:ext cx="2057399" cy="2903425"/>
        </a:xfrm>
        <a:prstGeom prst="rect">
          <a:avLst/>
        </a:prstGeom>
        <a:solidFill>
          <a:schemeClr val="accent2">
            <a:hueOff val="-4800000"/>
            <a:satOff val="-16668"/>
            <a:lumOff val="20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Sequential funding</a:t>
          </a:r>
          <a:r>
            <a:rPr lang="en-GB" sz="1900" kern="1200" dirty="0" smtClean="0"/>
            <a:t> </a:t>
          </a:r>
          <a:endParaRPr lang="en-GB" sz="1900" kern="1200" dirty="0"/>
        </a:p>
      </dsp:txBody>
      <dsp:txXfrm>
        <a:off x="2057400" y="1382583"/>
        <a:ext cx="2057399" cy="2903425"/>
      </dsp:txXfrm>
    </dsp:sp>
    <dsp:sp modelId="{BCCD6CBF-F1EE-4C68-ADF5-93BEBC7EE7BD}">
      <dsp:nvSpPr>
        <dsp:cNvPr id="0" name=""/>
        <dsp:cNvSpPr/>
      </dsp:nvSpPr>
      <dsp:spPr>
        <a:xfrm>
          <a:off x="4114800" y="1382583"/>
          <a:ext cx="2057399" cy="2903425"/>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t>Additional funding</a:t>
          </a:r>
          <a:r>
            <a:rPr lang="en-GB" sz="1900" kern="1200" dirty="0" smtClean="0"/>
            <a:t> </a:t>
          </a:r>
          <a:endParaRPr lang="en-GB" sz="1900" kern="1200" dirty="0"/>
        </a:p>
      </dsp:txBody>
      <dsp:txXfrm>
        <a:off x="4114800" y="1382583"/>
        <a:ext cx="2057399" cy="2903425"/>
      </dsp:txXfrm>
    </dsp:sp>
    <dsp:sp modelId="{6DCFCA58-CA7D-4BFF-9C2A-3185D6DB7EF4}">
      <dsp:nvSpPr>
        <dsp:cNvPr id="0" name=""/>
        <dsp:cNvSpPr/>
      </dsp:nvSpPr>
      <dsp:spPr>
        <a:xfrm>
          <a:off x="6172199" y="1382583"/>
          <a:ext cx="2057399" cy="2903425"/>
        </a:xfrm>
        <a:prstGeom prst="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bg1"/>
              </a:solidFill>
            </a:rPr>
            <a:t>Alternative funding</a:t>
          </a:r>
          <a:endParaRPr lang="en-GB" sz="1900" kern="1200" dirty="0">
            <a:solidFill>
              <a:schemeClr val="bg1"/>
            </a:solidFill>
          </a:endParaRPr>
        </a:p>
      </dsp:txBody>
      <dsp:txXfrm>
        <a:off x="6172199" y="1382583"/>
        <a:ext cx="2057399" cy="2903425"/>
      </dsp:txXfrm>
    </dsp:sp>
    <dsp:sp modelId="{43907AD2-E219-4948-90AB-552DFE6BACEB}">
      <dsp:nvSpPr>
        <dsp:cNvPr id="0" name=""/>
        <dsp:cNvSpPr/>
      </dsp:nvSpPr>
      <dsp:spPr>
        <a:xfrm>
          <a:off x="0" y="4286009"/>
          <a:ext cx="8229600" cy="322602"/>
        </a:xfrm>
        <a:prstGeom prst="rect">
          <a:avLst/>
        </a:prstGeom>
        <a:solidFill>
          <a:schemeClr val="accent2">
            <a:shade val="9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C94BF-30D4-4380-8B8F-5AF6F6B3B38E}">
      <dsp:nvSpPr>
        <dsp:cNvPr id="0" name=""/>
        <dsp:cNvSpPr/>
      </dsp:nvSpPr>
      <dsp:spPr>
        <a:xfrm>
          <a:off x="0" y="0"/>
          <a:ext cx="8229600" cy="152551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Different funding sources in the same project. </a:t>
          </a:r>
        </a:p>
        <a:p>
          <a:pPr lvl="0" algn="ctr" defTabSz="800100">
            <a:lnSpc>
              <a:spcPct val="90000"/>
            </a:lnSpc>
            <a:spcBef>
              <a:spcPct val="0"/>
            </a:spcBef>
            <a:spcAft>
              <a:spcPct val="35000"/>
            </a:spcAft>
          </a:pPr>
          <a:r>
            <a:rPr lang="en-GB" sz="1800" b="1" kern="1200" dirty="0" smtClean="0"/>
            <a:t>This is only possible if the cost items (eligible and submitted) are NOT the same. </a:t>
          </a:r>
          <a:endParaRPr lang="en-GB" sz="1800" b="1" kern="1200" dirty="0"/>
        </a:p>
      </dsp:txBody>
      <dsp:txXfrm>
        <a:off x="74469" y="74469"/>
        <a:ext cx="8080662" cy="1376575"/>
      </dsp:txXfrm>
    </dsp:sp>
    <dsp:sp modelId="{B247CB19-8E06-4127-AAE4-0D0E934299F6}">
      <dsp:nvSpPr>
        <dsp:cNvPr id="0" name=""/>
        <dsp:cNvSpPr/>
      </dsp:nvSpPr>
      <dsp:spPr>
        <a:xfrm>
          <a:off x="0" y="1611852"/>
          <a:ext cx="8229600" cy="109512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kern="1200" dirty="0" smtClean="0"/>
            <a:t>Requires very strict financial management to separate the cost items clearly from the conception phase of the project and will only work if the funding decisions of H2020 and ESIF are synchronised</a:t>
          </a:r>
          <a:r>
            <a:rPr lang="en-GB" sz="1400" b="0" kern="1200" dirty="0" smtClean="0"/>
            <a:t>.  </a:t>
          </a:r>
          <a:endParaRPr lang="en-GB" sz="1400" b="0" kern="1200" dirty="0"/>
        </a:p>
      </dsp:txBody>
      <dsp:txXfrm>
        <a:off x="53459" y="1665311"/>
        <a:ext cx="8122682" cy="988202"/>
      </dsp:txXfrm>
    </dsp:sp>
    <dsp:sp modelId="{7AD4222E-E3ED-44ED-B627-E93B3103AC66}">
      <dsp:nvSpPr>
        <dsp:cNvPr id="0" name=""/>
        <dsp:cNvSpPr/>
      </dsp:nvSpPr>
      <dsp:spPr>
        <a:xfrm>
          <a:off x="0" y="2781852"/>
          <a:ext cx="8229600" cy="109512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GB" sz="1400" i="0" kern="1200" dirty="0" smtClean="0">
              <a:solidFill>
                <a:schemeClr val="bg1"/>
              </a:solidFill>
            </a:rPr>
            <a:t>The rules of both funding sources (ESIF – H2020) should be respected  by all beneficiaries even if they receive co-financing from only one funding source.  </a:t>
          </a:r>
        </a:p>
        <a:p>
          <a:pPr lvl="0" algn="just" defTabSz="622300">
            <a:lnSpc>
              <a:spcPct val="90000"/>
            </a:lnSpc>
            <a:spcBef>
              <a:spcPct val="0"/>
            </a:spcBef>
            <a:spcAft>
              <a:spcPct val="35000"/>
            </a:spcAft>
          </a:pPr>
          <a:r>
            <a:rPr lang="en-GB" sz="1400" i="0" kern="1200" dirty="0" smtClean="0">
              <a:solidFill>
                <a:schemeClr val="bg1"/>
              </a:solidFill>
            </a:rPr>
            <a:t>A partner who receives co-financing from ESIF to participate in a H2020 project should also respect the H2020 rules and vice versa.    </a:t>
          </a:r>
          <a:endParaRPr lang="en-GB" sz="1400" b="0" kern="1200" dirty="0"/>
        </a:p>
      </dsp:txBody>
      <dsp:txXfrm>
        <a:off x="53459" y="2835311"/>
        <a:ext cx="8122682" cy="988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C94BF-30D4-4380-8B8F-5AF6F6B3B38E}">
      <dsp:nvSpPr>
        <dsp:cNvPr id="0" name=""/>
        <dsp:cNvSpPr/>
      </dsp:nvSpPr>
      <dsp:spPr>
        <a:xfrm>
          <a:off x="0" y="114657"/>
          <a:ext cx="8229600" cy="309917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Separate successive and legally/financially not linked projects with alternating H2020 or ESIF support –</a:t>
          </a:r>
        </a:p>
        <a:p>
          <a:pPr lvl="0" algn="ctr" defTabSz="889000">
            <a:lnSpc>
              <a:spcPct val="90000"/>
            </a:lnSpc>
            <a:spcBef>
              <a:spcPct val="0"/>
            </a:spcBef>
            <a:spcAft>
              <a:spcPct val="35000"/>
            </a:spcAft>
          </a:pPr>
          <a:r>
            <a:rPr lang="en-GB" sz="2000" b="1" kern="1200" dirty="0" smtClean="0"/>
            <a:t>-  First PCP and then PPI – </a:t>
          </a:r>
        </a:p>
        <a:p>
          <a:pPr lvl="0" algn="ctr" defTabSz="889000">
            <a:lnSpc>
              <a:spcPct val="90000"/>
            </a:lnSpc>
            <a:spcBef>
              <a:spcPct val="0"/>
            </a:spcBef>
            <a:spcAft>
              <a:spcPct val="35000"/>
            </a:spcAft>
          </a:pPr>
          <a:endParaRPr lang="en-GB" sz="2000" b="1" kern="1200" dirty="0" smtClean="0"/>
        </a:p>
        <a:p>
          <a:pPr lvl="0" algn="ctr" defTabSz="889000">
            <a:lnSpc>
              <a:spcPct val="90000"/>
            </a:lnSpc>
            <a:spcBef>
              <a:spcPct val="0"/>
            </a:spcBef>
            <a:spcAft>
              <a:spcPct val="35000"/>
            </a:spcAft>
          </a:pPr>
          <a:r>
            <a:rPr lang="en-GB" sz="2000" b="1" kern="1200" dirty="0" smtClean="0"/>
            <a:t>This is an easier way to combine funds with less risk of (involuntarily) creating double co-funding scenarios. </a:t>
          </a:r>
          <a:endParaRPr lang="en-GB" sz="2000" b="1" kern="1200" dirty="0"/>
        </a:p>
      </dsp:txBody>
      <dsp:txXfrm>
        <a:off x="151289" y="265946"/>
        <a:ext cx="7927022" cy="2796597"/>
      </dsp:txXfrm>
    </dsp:sp>
    <dsp:sp modelId="{B247CB19-8E06-4127-AAE4-0D0E934299F6}">
      <dsp:nvSpPr>
        <dsp:cNvPr id="0" name=""/>
        <dsp:cNvSpPr/>
      </dsp:nvSpPr>
      <dsp:spPr>
        <a:xfrm>
          <a:off x="0" y="3233355"/>
          <a:ext cx="8229600" cy="82331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u="sng" kern="1200" dirty="0" smtClean="0"/>
            <a:t>Sequential funding can go in both directions: </a:t>
          </a:r>
        </a:p>
        <a:p>
          <a:pPr lvl="0" algn="ctr" defTabSz="800100">
            <a:lnSpc>
              <a:spcPct val="90000"/>
            </a:lnSpc>
            <a:spcBef>
              <a:spcPct val="0"/>
            </a:spcBef>
            <a:spcAft>
              <a:spcPct val="35000"/>
            </a:spcAft>
          </a:pPr>
          <a:r>
            <a:rPr lang="en-GB" sz="1800" b="0" u="sng" kern="1200" dirty="0" smtClean="0"/>
            <a:t>First ESIF and then H2020 or vice versa.  </a:t>
          </a:r>
          <a:endParaRPr lang="en-GB" sz="1800" b="0" u="sng" kern="1200" dirty="0"/>
        </a:p>
      </dsp:txBody>
      <dsp:txXfrm>
        <a:off x="40191" y="3273546"/>
        <a:ext cx="8149218" cy="742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C94BF-30D4-4380-8B8F-5AF6F6B3B38E}">
      <dsp:nvSpPr>
        <dsp:cNvPr id="0" name=""/>
        <dsp:cNvSpPr/>
      </dsp:nvSpPr>
      <dsp:spPr>
        <a:xfrm>
          <a:off x="0" y="0"/>
          <a:ext cx="8229600" cy="193764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i="0" kern="1200" dirty="0" smtClean="0"/>
            <a:t>ESIF money is not linked to a H2020 project (PCP/PPI), but a regional/national authority decides to co-fund a regional/national project or beneficiaries to enhance the H2020 project or programme in its region</a:t>
          </a:r>
          <a:r>
            <a:rPr lang="en-GB" sz="2000" b="1" kern="1200" dirty="0" smtClean="0"/>
            <a:t>. </a:t>
          </a:r>
          <a:endParaRPr lang="en-GB" sz="2000" b="1" kern="1200" dirty="0"/>
        </a:p>
      </dsp:txBody>
      <dsp:txXfrm>
        <a:off x="94588" y="94588"/>
        <a:ext cx="8040424" cy="1748473"/>
      </dsp:txXfrm>
    </dsp:sp>
    <dsp:sp modelId="{B247CB19-8E06-4127-AAE4-0D0E934299F6}">
      <dsp:nvSpPr>
        <dsp:cNvPr id="0" name=""/>
        <dsp:cNvSpPr/>
      </dsp:nvSpPr>
      <dsp:spPr>
        <a:xfrm>
          <a:off x="0" y="1948243"/>
          <a:ext cx="8229600" cy="114481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This may be particularly relevant to skills development or capacity building in innovation and cooperation </a:t>
          </a:r>
          <a:endParaRPr lang="en-GB" sz="1800" b="1" kern="1200" dirty="0"/>
        </a:p>
      </dsp:txBody>
      <dsp:txXfrm>
        <a:off x="55885" y="2004128"/>
        <a:ext cx="8117830" cy="1033047"/>
      </dsp:txXfrm>
    </dsp:sp>
    <dsp:sp modelId="{89E715E2-B649-49A1-BE37-AFDC02B48CF2}">
      <dsp:nvSpPr>
        <dsp:cNvPr id="0" name=""/>
        <dsp:cNvSpPr/>
      </dsp:nvSpPr>
      <dsp:spPr>
        <a:xfrm>
          <a:off x="0" y="3103654"/>
          <a:ext cx="8229600" cy="1144817"/>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i="1" kern="1200" dirty="0" smtClean="0"/>
            <a:t>Example</a:t>
          </a:r>
        </a:p>
        <a:p>
          <a:pPr lvl="0" algn="ctr" defTabSz="711200">
            <a:lnSpc>
              <a:spcPct val="90000"/>
            </a:lnSpc>
            <a:spcBef>
              <a:spcPct val="0"/>
            </a:spcBef>
            <a:spcAft>
              <a:spcPct val="35000"/>
            </a:spcAft>
          </a:pPr>
          <a:r>
            <a:rPr lang="en-GB" sz="1600" kern="1200" dirty="0" smtClean="0"/>
            <a:t>Skills enhancement of the public procurer focused on the use of the innovative product that is purchased in the framework of a PPI that is co-funded by H2020</a:t>
          </a:r>
        </a:p>
      </dsp:txBody>
      <dsp:txXfrm>
        <a:off x="55885" y="3159539"/>
        <a:ext cx="8117830" cy="103304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0503D3-6DC2-438C-9380-86DC4B2C4998}" type="datetimeFigureOut">
              <a:rPr lang="en-GB" smtClean="0"/>
              <a:t>14/06/2017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A38ADCE-A3D6-4952-A93D-AF907B3276BD}" type="slidenum">
              <a:rPr lang="en-GB" smtClean="0"/>
              <a:t>‹#›</a:t>
            </a:fld>
            <a:endParaRPr lang="en-GB"/>
          </a:p>
        </p:txBody>
      </p:sp>
    </p:spTree>
    <p:extLst>
      <p:ext uri="{BB962C8B-B14F-4D97-AF65-F5344CB8AC3E}">
        <p14:creationId xmlns:p14="http://schemas.microsoft.com/office/powerpoint/2010/main" val="218074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A82EEB-6B8F-4EC8-9DC4-9D6722C631BF}" type="datetimeFigureOut">
              <a:rPr lang="en-GB"/>
              <a:pPr>
                <a:defRPr/>
              </a:pPr>
              <a:t>14/06/2017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3C5443-CE32-4D36-A444-CCEA01FE69DC}" type="slidenum">
              <a:rPr lang="en-GB"/>
              <a:pPr>
                <a:defRPr/>
              </a:pPr>
              <a:t>‹#›</a:t>
            </a:fld>
            <a:endParaRPr lang="en-GB"/>
          </a:p>
        </p:txBody>
      </p:sp>
    </p:spTree>
    <p:extLst>
      <p:ext uri="{BB962C8B-B14F-4D97-AF65-F5344CB8AC3E}">
        <p14:creationId xmlns:p14="http://schemas.microsoft.com/office/powerpoint/2010/main" val="2792270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PPI </a:t>
            </a:r>
            <a:r>
              <a:rPr lang="el-GR" dirty="0" smtClean="0"/>
              <a:t>=</a:t>
            </a:r>
            <a:r>
              <a:rPr lang="el-GR" baseline="0" dirty="0" smtClean="0"/>
              <a:t> </a:t>
            </a:r>
            <a:r>
              <a:rPr lang="fr-BE" baseline="0" dirty="0" smtClean="0"/>
              <a:t>Procure</a:t>
            </a:r>
            <a:r>
              <a:rPr lang="en-US" baseline="0" dirty="0" err="1" smtClean="0"/>
              <a:t>ment</a:t>
            </a:r>
            <a:r>
              <a:rPr lang="en-US" baseline="0" dirty="0" smtClean="0"/>
              <a:t> to deploy an innovative solution (R&amp;D is not required)  </a:t>
            </a:r>
          </a:p>
          <a:p>
            <a:r>
              <a:rPr lang="en-US" baseline="0" dirty="0" smtClean="0"/>
              <a:t>PCP = Procurement to purchase R&amp;D services </a:t>
            </a:r>
          </a:p>
          <a:p>
            <a:endParaRPr lang="en-US" baseline="0" dirty="0" smtClean="0"/>
          </a:p>
          <a:p>
            <a:r>
              <a:rPr lang="en-US" baseline="0" dirty="0" smtClean="0"/>
              <a:t>Separation between R&amp;D development and deployment of the innovative solution.    </a:t>
            </a:r>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a:t>
            </a:fld>
            <a:endParaRPr lang="en-GB"/>
          </a:p>
        </p:txBody>
      </p:sp>
    </p:spTree>
    <p:extLst>
      <p:ext uri="{BB962C8B-B14F-4D97-AF65-F5344CB8AC3E}">
        <p14:creationId xmlns:p14="http://schemas.microsoft.com/office/powerpoint/2010/main" val="407717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Enhancement</a:t>
            </a:r>
            <a:r>
              <a:rPr lang="en-US" baseline="0" dirty="0" smtClean="0"/>
              <a:t> of public services at a lower cost </a:t>
            </a:r>
          </a:p>
          <a:p>
            <a:r>
              <a:rPr lang="en-US" dirty="0" smtClean="0"/>
              <a:t>2. Joint procurements – better address common needs – economies of scale</a:t>
            </a:r>
            <a:r>
              <a:rPr lang="en-US" baseline="0" dirty="0" smtClean="0"/>
              <a:t> </a:t>
            </a:r>
          </a:p>
          <a:p>
            <a:r>
              <a:rPr lang="en-US" baseline="0" dirty="0" smtClean="0"/>
              <a:t>3. Issues like interoperability – coherence of solutions </a:t>
            </a:r>
          </a:p>
          <a:p>
            <a:r>
              <a:rPr lang="en-US" baseline="0" dirty="0" smtClean="0"/>
              <a:t>4. Very Important – PCP lies outside the scope of the EU procurement Directives / WTO rules – Therefore it is allowed to put provisions like the majority of R&amp;D should take place in Europe as the H2020 requires </a:t>
            </a:r>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11</a:t>
            </a:fld>
            <a:endParaRPr lang="en-GB"/>
          </a:p>
        </p:txBody>
      </p:sp>
    </p:spTree>
    <p:extLst>
      <p:ext uri="{BB962C8B-B14F-4D97-AF65-F5344CB8AC3E}">
        <p14:creationId xmlns:p14="http://schemas.microsoft.com/office/powerpoint/2010/main" val="360737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7703CBF5-BA51-4814-A9E9-38EE59523155}" type="slidenum">
              <a:rPr lang="en-GB" altLang="en-US" b="0" i="0" smtClean="0">
                <a:solidFill>
                  <a:srgbClr val="000000"/>
                </a:solidFill>
                <a:latin typeface="Times" pitchFamily="18" charset="0"/>
              </a:rPr>
              <a:pPr/>
              <a:t>13</a:t>
            </a:fld>
            <a:endParaRPr lang="en-GB" altLang="en-US" b="0" i="0" smtClean="0">
              <a:solidFill>
                <a:srgbClr val="000000"/>
              </a:solidFill>
              <a:latin typeface="Times"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68188" y="4715153"/>
            <a:ext cx="5261300" cy="4466987"/>
          </a:xfrm>
          <a:noFill/>
        </p:spPr>
        <p:txBody>
          <a:bodyPr/>
          <a:lstStyle/>
          <a:p>
            <a:r>
              <a:rPr lang="en-GB" altLang="en-US" smtClean="0">
                <a:latin typeface="Times" pitchFamily="18" charset="0"/>
              </a:rPr>
              <a:t>There are currently 15 EU funded PCP projects and 1 PPI project on-going that are looking for ICT based solutions to address challenges in a number of domains of public interest:  health, transport, energy efficiency, e-gov, education and safety </a:t>
            </a:r>
          </a:p>
          <a:p>
            <a:endParaRPr lang="en-GB" altLang="en-US" smtClean="0">
              <a:latin typeface="Times" pitchFamily="18" charset="0"/>
            </a:endParaRPr>
          </a:p>
          <a:p>
            <a:r>
              <a:rPr lang="en-GB" altLang="en-US" smtClean="0">
                <a:latin typeface="Times" pitchFamily="18" charset="0"/>
              </a:rPr>
              <a:t>These projects are all grouping a number of procurers from different EU Member States that are carrying out these PCP procurements jointly. Projects define joint tender specifications for challenges faced by all the procurers in the consortium and they launch one joint call for tender together. They are comparing and testing solution approaches from different vendors to solve their common problem.</a:t>
            </a:r>
          </a:p>
          <a:p>
            <a:endParaRPr lang="en-GB" altLang="en-US" smtClean="0">
              <a:latin typeface="Times" pitchFamily="18" charset="0"/>
            </a:endParaRPr>
          </a:p>
          <a:p>
            <a:endParaRPr lang="en-GB" alt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16B41676-6198-47E2-8608-DB67095F0562}" type="slidenum">
              <a:rPr lang="en-GB" altLang="en-US" b="0" i="0" smtClean="0">
                <a:solidFill>
                  <a:srgbClr val="000000"/>
                </a:solidFill>
                <a:latin typeface="Times" pitchFamily="18" charset="0"/>
              </a:rPr>
              <a:pPr/>
              <a:t>14</a:t>
            </a:fld>
            <a:endParaRPr lang="en-GB" altLang="en-US" b="0" i="0" smtClean="0">
              <a:solidFill>
                <a:srgbClr val="000000"/>
              </a:solidFill>
              <a:latin typeface="Times"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768188" y="4715153"/>
            <a:ext cx="5261300" cy="4466987"/>
          </a:xfrm>
          <a:noFill/>
        </p:spPr>
        <p:txBody>
          <a:bodyPr/>
          <a:lstStyle/>
          <a:p>
            <a:r>
              <a:rPr lang="en-GB" altLang="en-US" smtClean="0">
                <a:latin typeface="Times" pitchFamily="18" charset="0"/>
              </a:rPr>
              <a:t>There are currently 15 EU funded PCP projects and 1 PPI project on-going that are looking for ICT based solutions to address challenges in a number of domains of public interest:  health, transport, energy efficiency, e-gov, education and safety </a:t>
            </a:r>
          </a:p>
          <a:p>
            <a:endParaRPr lang="en-GB" altLang="en-US" smtClean="0">
              <a:latin typeface="Times" pitchFamily="18" charset="0"/>
            </a:endParaRPr>
          </a:p>
          <a:p>
            <a:r>
              <a:rPr lang="en-GB" altLang="en-US" smtClean="0">
                <a:latin typeface="Times" pitchFamily="18" charset="0"/>
              </a:rPr>
              <a:t>These projects are all grouping a number of procurers from different EU Member States that are carrying out these PCP procurements jointly. Projects define joint tender specifications for challenges faced by all the procurers in the consortium and they launch one joint call for tender together. They are comparing and testing solution approaches from different vendors to solve their common problem.</a:t>
            </a:r>
          </a:p>
          <a:p>
            <a:endParaRPr lang="en-GB" altLang="en-US" smtClean="0">
              <a:latin typeface="Times" pitchFamily="18" charset="0"/>
            </a:endParaRPr>
          </a:p>
          <a:p>
            <a:endParaRPr lang="en-GB" alt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C523F64E-340E-4945-906E-B4B316F41438}" type="slidenum">
              <a:rPr lang="en-GB" altLang="en-US" b="0" i="0" smtClean="0">
                <a:solidFill>
                  <a:srgbClr val="000000"/>
                </a:solidFill>
                <a:latin typeface="Times" pitchFamily="18" charset="0"/>
              </a:rPr>
              <a:pPr/>
              <a:t>15</a:t>
            </a:fld>
            <a:endParaRPr lang="en-GB" altLang="en-US" b="0" i="0" smtClean="0">
              <a:solidFill>
                <a:srgbClr val="000000"/>
              </a:solidFill>
              <a:latin typeface="Times"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68188" y="4715153"/>
            <a:ext cx="5261300" cy="4466987"/>
          </a:xfrm>
          <a:noFill/>
        </p:spPr>
        <p:txBody>
          <a:bodyPr/>
          <a:lstStyle/>
          <a:p>
            <a:r>
              <a:rPr lang="en-GB" altLang="en-US" smtClean="0">
                <a:latin typeface="Times" pitchFamily="18" charset="0"/>
              </a:rPr>
              <a:t>There are currently 13 EU funded PCP projects and 1 PPI project on-going that are looking for ICT based solutions to address challenges in a number of domains of public interest:  health, transport, energy efficiency, e-gov, education and safety </a:t>
            </a:r>
          </a:p>
          <a:p>
            <a:endParaRPr lang="en-GB" altLang="en-US" smtClean="0">
              <a:latin typeface="Times" pitchFamily="18" charset="0"/>
            </a:endParaRPr>
          </a:p>
          <a:p>
            <a:r>
              <a:rPr lang="en-GB" altLang="en-US" smtClean="0">
                <a:latin typeface="Times" pitchFamily="18" charset="0"/>
              </a:rPr>
              <a:t>These projects are all grouping a number of procurers from different EU Member States that are carrying out these PCP procurements jointly. Projects define joint tender specifications for challenges faced by all the procurers in the consortium and they launch one joint call for tender together. They are comparing and testing solution approaches from different vendors to solve their common problem.</a:t>
            </a:r>
          </a:p>
          <a:p>
            <a:endParaRPr lang="en-GB" altLang="en-US" smtClean="0">
              <a:latin typeface="Times" pitchFamily="18" charset="0"/>
            </a:endParaRPr>
          </a:p>
          <a:p>
            <a:endParaRPr lang="en-GB" alt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584BC033-32D4-445D-AB52-5698BA52FE3F}" type="slidenum">
              <a:rPr lang="en-GB" altLang="en-US" b="0" i="0" smtClean="0">
                <a:solidFill>
                  <a:srgbClr val="000000"/>
                </a:solidFill>
                <a:latin typeface="Times" pitchFamily="18" charset="0"/>
              </a:rPr>
              <a:pPr/>
              <a:t>16</a:t>
            </a:fld>
            <a:endParaRPr lang="en-GB" altLang="en-US" b="0" i="0" smtClean="0">
              <a:solidFill>
                <a:srgbClr val="000000"/>
              </a:solidFill>
              <a:latin typeface="Times"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768188" y="4715153"/>
            <a:ext cx="5261300" cy="4466987"/>
          </a:xfrm>
          <a:noFill/>
        </p:spPr>
        <p:txBody>
          <a:bodyPr/>
          <a:lstStyle/>
          <a:p>
            <a:r>
              <a:rPr lang="en-GB" altLang="en-US" smtClean="0">
                <a:latin typeface="Times" pitchFamily="18" charset="0"/>
              </a:rPr>
              <a:t>There are currently 13 EU funded PCP projects and 1 PPI project on-going that are looking for ICT based solutions to address challenges in a number of domains of public interest:  health, transport, energy efficiency, e-gov, education and safety </a:t>
            </a:r>
          </a:p>
          <a:p>
            <a:endParaRPr lang="en-GB" altLang="en-US" smtClean="0">
              <a:latin typeface="Times" pitchFamily="18" charset="0"/>
            </a:endParaRPr>
          </a:p>
          <a:p>
            <a:r>
              <a:rPr lang="en-GB" altLang="en-US" smtClean="0">
                <a:latin typeface="Times" pitchFamily="18" charset="0"/>
              </a:rPr>
              <a:t>These projects are all grouping a number of procurers from different EU Member States that are carrying out these PCP procurements jointly. Projects define joint tender specifications for challenges faced by all the procurers in the consortium and they launch one joint call for tender together. They are comparing and testing solution approaches from different vendors to solve their common problem.</a:t>
            </a:r>
          </a:p>
          <a:p>
            <a:endParaRPr lang="en-GB" altLang="en-US" smtClean="0">
              <a:latin typeface="Times" pitchFamily="18" charset="0"/>
            </a:endParaRPr>
          </a:p>
          <a:p>
            <a:endParaRPr lang="en-GB" alt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9163">
              <a:defRPr b="1" i="1">
                <a:solidFill>
                  <a:schemeClr val="tx1"/>
                </a:solidFill>
                <a:latin typeface="Trebuchet MS" pitchFamily="34" charset="0"/>
              </a:defRPr>
            </a:lvl1pPr>
            <a:lvl2pPr marL="758825" indent="-292100" defTabSz="919163">
              <a:defRPr b="1" i="1">
                <a:solidFill>
                  <a:schemeClr val="tx1"/>
                </a:solidFill>
                <a:latin typeface="Trebuchet MS" pitchFamily="34" charset="0"/>
              </a:defRPr>
            </a:lvl2pPr>
            <a:lvl3pPr marL="1168400" indent="-233363" defTabSz="919163">
              <a:defRPr b="1" i="1">
                <a:solidFill>
                  <a:schemeClr val="tx1"/>
                </a:solidFill>
                <a:latin typeface="Trebuchet MS" pitchFamily="34" charset="0"/>
              </a:defRPr>
            </a:lvl3pPr>
            <a:lvl4pPr marL="1635125" indent="-233363" defTabSz="919163">
              <a:defRPr b="1" i="1">
                <a:solidFill>
                  <a:schemeClr val="tx1"/>
                </a:solidFill>
                <a:latin typeface="Trebuchet MS" pitchFamily="34" charset="0"/>
              </a:defRPr>
            </a:lvl4pPr>
            <a:lvl5pPr marL="2101850" indent="-233363" defTabSz="919163">
              <a:defRPr b="1" i="1">
                <a:solidFill>
                  <a:schemeClr val="tx1"/>
                </a:solidFill>
                <a:latin typeface="Trebuchet MS" pitchFamily="34" charset="0"/>
              </a:defRPr>
            </a:lvl5pPr>
            <a:lvl6pPr marL="2559050" indent="-233363" algn="ctr" defTabSz="919163" eaLnBrk="0" fontAlgn="base" hangingPunct="0">
              <a:spcBef>
                <a:spcPct val="0"/>
              </a:spcBef>
              <a:spcAft>
                <a:spcPct val="0"/>
              </a:spcAft>
              <a:defRPr b="1" i="1">
                <a:solidFill>
                  <a:schemeClr val="tx1"/>
                </a:solidFill>
                <a:latin typeface="Trebuchet MS" pitchFamily="34" charset="0"/>
              </a:defRPr>
            </a:lvl6pPr>
            <a:lvl7pPr marL="3016250" indent="-233363" algn="ctr" defTabSz="919163" eaLnBrk="0" fontAlgn="base" hangingPunct="0">
              <a:spcBef>
                <a:spcPct val="0"/>
              </a:spcBef>
              <a:spcAft>
                <a:spcPct val="0"/>
              </a:spcAft>
              <a:defRPr b="1" i="1">
                <a:solidFill>
                  <a:schemeClr val="tx1"/>
                </a:solidFill>
                <a:latin typeface="Trebuchet MS" pitchFamily="34" charset="0"/>
              </a:defRPr>
            </a:lvl7pPr>
            <a:lvl8pPr marL="3473450" indent="-233363" algn="ctr" defTabSz="919163" eaLnBrk="0" fontAlgn="base" hangingPunct="0">
              <a:spcBef>
                <a:spcPct val="0"/>
              </a:spcBef>
              <a:spcAft>
                <a:spcPct val="0"/>
              </a:spcAft>
              <a:defRPr b="1" i="1">
                <a:solidFill>
                  <a:schemeClr val="tx1"/>
                </a:solidFill>
                <a:latin typeface="Trebuchet MS" pitchFamily="34" charset="0"/>
              </a:defRPr>
            </a:lvl8pPr>
            <a:lvl9pPr marL="3930650" indent="-233363" algn="ctr" defTabSz="919163" eaLnBrk="0" fontAlgn="base" hangingPunct="0">
              <a:spcBef>
                <a:spcPct val="0"/>
              </a:spcBef>
              <a:spcAft>
                <a:spcPct val="0"/>
              </a:spcAft>
              <a:defRPr b="1" i="1">
                <a:solidFill>
                  <a:schemeClr val="tx1"/>
                </a:solidFill>
                <a:latin typeface="Trebuchet MS" pitchFamily="34" charset="0"/>
              </a:defRPr>
            </a:lvl9pPr>
          </a:lstStyle>
          <a:p>
            <a:fld id="{6EE9F4D3-4E3F-4FAC-BC2C-065358A6F9E3}" type="slidenum">
              <a:rPr lang="en-GB" altLang="en-US" b="0" i="0">
                <a:solidFill>
                  <a:prstClr val="black"/>
                </a:solidFill>
                <a:latin typeface="Times" pitchFamily="18" charset="0"/>
              </a:rPr>
              <a:pPr/>
              <a:t>17</a:t>
            </a:fld>
            <a:endParaRPr lang="en-GB" altLang="en-US" b="0" i="0">
              <a:solidFill>
                <a:prstClr val="black"/>
              </a:solidFill>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06148" y="4715153"/>
            <a:ext cx="4985380" cy="4466987"/>
          </a:xfrm>
        </p:spPr>
        <p:txBody>
          <a:bodyPr/>
          <a:lstStyle/>
          <a:p>
            <a:pPr>
              <a:defRPr/>
            </a:pPr>
            <a:r>
              <a:rPr lang="en-GB" altLang="en-US" dirty="0" smtClean="0">
                <a:latin typeface="Times" pitchFamily="18" charset="0"/>
              </a:rPr>
              <a:t>Some evidence on impacts from case examples:</a:t>
            </a:r>
          </a:p>
          <a:p>
            <a:pPr marL="171450" indent="-171450">
              <a:buFontTx/>
              <a:buChar char="-"/>
              <a:defRPr/>
            </a:pPr>
            <a:r>
              <a:rPr lang="en-GB" altLang="en-US" dirty="0" smtClean="0">
                <a:latin typeface="Times" pitchFamily="18" charset="0"/>
              </a:rPr>
              <a:t>PCPs by the UK National Health Service  have reduced the time to get a product rolled-out from years to 18 months (e.g. blood donation chair case). Their PCPs have also attracted significant VC investment.</a:t>
            </a:r>
          </a:p>
          <a:p>
            <a:pPr marL="171450" indent="-171450">
              <a:buFontTx/>
              <a:buChar char="-"/>
              <a:defRPr/>
            </a:pPr>
            <a:r>
              <a:rPr lang="en-GB" altLang="en-US" dirty="0" smtClean="0">
                <a:latin typeface="Times" pitchFamily="18" charset="0"/>
              </a:rPr>
              <a:t>Some companies that developed new solutions in defence PCPs in UK (e.g. to reduce weight of soldier's backpack) sell now to the US military as well</a:t>
            </a:r>
          </a:p>
          <a:p>
            <a:pPr marL="171450" indent="-171450">
              <a:buFontTx/>
              <a:buChar char="-"/>
              <a:defRPr/>
            </a:pPr>
            <a:r>
              <a:rPr lang="en-GB" altLang="en-US" dirty="0" smtClean="0">
                <a:latin typeface="Times" pitchFamily="18" charset="0"/>
              </a:rPr>
              <a:t>It is possible also to keep such lead market positions by doing several PCP/PPI procurements one after the other. E.g. US supercomputing PCPs/PPIs keep on creating the leading next generations of supercomputers. This process has created and sustained large US companies: IBM, Cray, HP</a:t>
            </a:r>
          </a:p>
          <a:p>
            <a:pPr marL="171450" indent="-171450">
              <a:buFontTx/>
              <a:buChar char="-"/>
              <a:defRPr/>
            </a:pPr>
            <a:r>
              <a:rPr lang="en-GB" altLang="en-US" dirty="0" smtClean="0">
                <a:latin typeface="Times" pitchFamily="18" charset="0"/>
              </a:rPr>
              <a:t>60 years of analysis of US procurement data shows that PCP procurements create on average 20% cheaper and higher quality products then traditional long term vendor partnership</a:t>
            </a:r>
          </a:p>
          <a:p>
            <a:pPr marL="171450" indent="-171450">
              <a:buFontTx/>
              <a:buChar char="-"/>
              <a:defRPr/>
            </a:pPr>
            <a:r>
              <a:rPr lang="en-GB" altLang="en-US" dirty="0" smtClean="0">
                <a:latin typeface="Times" pitchFamily="18" charset="0"/>
              </a:rPr>
              <a:t>The benchmarking done by CHARM (one of the first EU funded PCPs on traffic management) expects to make 20% cost reduction on traffic management </a:t>
            </a:r>
            <a:r>
              <a:rPr lang="en-GB" altLang="en-US" dirty="0" err="1" smtClean="0">
                <a:latin typeface="Times" pitchFamily="18" charset="0"/>
              </a:rPr>
              <a:t>centers</a:t>
            </a:r>
            <a:r>
              <a:rPr lang="en-GB" altLang="en-US" dirty="0" smtClean="0">
                <a:latin typeface="Times" pitchFamily="18" charset="0"/>
              </a:rPr>
              <a:t> by moving towards on open architecture</a:t>
            </a:r>
          </a:p>
          <a:p>
            <a:pPr marL="171450" indent="-171450">
              <a:buFontTx/>
              <a:buChar char="-"/>
              <a:defRPr/>
            </a:pPr>
            <a:r>
              <a:rPr lang="en-GB" altLang="en-US" dirty="0" smtClean="0">
                <a:latin typeface="Times" pitchFamily="18" charset="0"/>
              </a:rPr>
              <a:t>Even if suppliers are not from the region/country, innovation procurements create benefits for the local economy. The Estonian PPI on electric vehicles significantly increased local Estonian economic activity in related sectors and boosted activity in the Estonian innovation ecosystem in this field.</a:t>
            </a:r>
          </a:p>
          <a:p>
            <a:pPr marL="171450" indent="-171450">
              <a:buFontTx/>
              <a:buChar char="-"/>
              <a:defRPr/>
            </a:pPr>
            <a:endParaRPr lang="en-GB" altLang="en-US" dirty="0"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D1A673AB-C0CC-41AE-84A9-91E36433C8D2}" type="slidenum">
              <a:rPr lang="en-GB" altLang="en-US" b="0" i="0" smtClean="0">
                <a:latin typeface="Times" pitchFamily="18" charset="0"/>
              </a:rPr>
              <a:pPr/>
              <a:t>18</a:t>
            </a:fld>
            <a:endParaRPr lang="en-GB" altLang="en-US" b="0" i="0" smtClean="0">
              <a:latin typeface="Times"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906148" y="4715153"/>
            <a:ext cx="4985380" cy="4466987"/>
          </a:xfrm>
          <a:noFill/>
        </p:spPr>
        <p:txBody>
          <a:bodyPr/>
          <a:lstStyle/>
          <a:p>
            <a:r>
              <a:rPr lang="en-GB" altLang="en-US" smtClean="0">
                <a:latin typeface="Times" pitchFamily="18" charset="0"/>
              </a:rPr>
              <a:t>Health</a:t>
            </a:r>
          </a:p>
          <a:p>
            <a:r>
              <a:rPr lang="en-GB" altLang="en-US" smtClean="0">
                <a:latin typeface="Times" pitchFamily="18" charset="0"/>
              </a:rPr>
              <a:t>Inclusion</a:t>
            </a:r>
          </a:p>
          <a:p>
            <a:r>
              <a:rPr lang="en-GB" altLang="en-US" smtClean="0">
                <a:latin typeface="Times" pitchFamily="18" charset="0"/>
              </a:rPr>
              <a:t>Government</a:t>
            </a:r>
          </a:p>
          <a:p>
            <a:r>
              <a:rPr lang="en-GB" altLang="en-US" smtClean="0">
                <a:latin typeface="Times" pitchFamily="18" charset="0"/>
              </a:rPr>
              <a:t>Security</a:t>
            </a:r>
          </a:p>
          <a:p>
            <a:r>
              <a:rPr lang="en-GB" altLang="en-US" smtClean="0">
                <a:latin typeface="Times" pitchFamily="18" charset="0"/>
              </a:rPr>
              <a:t>eInfrastructure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21E3C542-F609-401A-B20F-08ED19498653}" type="slidenum">
              <a:rPr lang="en-GB" altLang="en-US" b="0" i="0" smtClean="0">
                <a:latin typeface="Times" pitchFamily="18" charset="0"/>
              </a:rPr>
              <a:pPr/>
              <a:t>19</a:t>
            </a:fld>
            <a:endParaRPr lang="en-GB" altLang="en-US" b="0" i="0" smtClean="0">
              <a:latin typeface="Times"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06148" y="4715153"/>
            <a:ext cx="4985380" cy="4466987"/>
          </a:xfrm>
          <a:noFill/>
        </p:spPr>
        <p:txBody>
          <a:bodyPr/>
          <a:lstStyle/>
          <a:p>
            <a:r>
              <a:rPr lang="en-GB" altLang="en-US" smtClean="0">
                <a:latin typeface="Times" pitchFamily="18" charset="0"/>
              </a:rPr>
              <a:t>Health</a:t>
            </a:r>
          </a:p>
          <a:p>
            <a:r>
              <a:rPr lang="en-GB" altLang="en-US" smtClean="0">
                <a:latin typeface="Times" pitchFamily="18" charset="0"/>
              </a:rPr>
              <a:t>Inclusion</a:t>
            </a:r>
          </a:p>
          <a:p>
            <a:r>
              <a:rPr lang="en-GB" altLang="en-US" smtClean="0">
                <a:latin typeface="Times" pitchFamily="18" charset="0"/>
              </a:rPr>
              <a:t>Government</a:t>
            </a:r>
          </a:p>
          <a:p>
            <a:r>
              <a:rPr lang="en-GB" altLang="en-US" smtClean="0">
                <a:latin typeface="Times" pitchFamily="18" charset="0"/>
              </a:rPr>
              <a:t>Security</a:t>
            </a:r>
          </a:p>
          <a:p>
            <a:r>
              <a:rPr lang="en-GB" altLang="en-US" smtClean="0">
                <a:latin typeface="Times" pitchFamily="18" charset="0"/>
              </a:rPr>
              <a:t>eInfrastructure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2DB25877-3000-45DC-B74F-01BCE8A32A08}" type="slidenum">
              <a:rPr lang="en-GB" altLang="en-US" b="0" i="0" smtClean="0">
                <a:solidFill>
                  <a:srgbClr val="000000"/>
                </a:solidFill>
                <a:latin typeface="Times" pitchFamily="18" charset="0"/>
              </a:rPr>
              <a:pPr/>
              <a:t>23</a:t>
            </a:fld>
            <a:endParaRPr lang="en-GB" altLang="en-US" b="0" i="0" smtClean="0">
              <a:solidFill>
                <a:srgbClr val="000000"/>
              </a:solidFill>
              <a:latin typeface="Times" pitchFamily="18" charset="0"/>
            </a:endParaRPr>
          </a:p>
        </p:txBody>
      </p:sp>
      <p:sp>
        <p:nvSpPr>
          <p:cNvPr id="44035" name="Rectangle 2"/>
          <p:cNvSpPr>
            <a:spLocks noGrp="1" noRot="1" noChangeAspect="1" noChangeArrowheads="1" noTextEdit="1"/>
          </p:cNvSpPr>
          <p:nvPr>
            <p:ph type="sldImg"/>
          </p:nvPr>
        </p:nvSpPr>
        <p:spPr>
          <a:ln/>
        </p:spPr>
      </p:sp>
      <p:sp>
        <p:nvSpPr>
          <p:cNvPr id="44036" name="Notes Placeholder 1"/>
          <p:cNvSpPr>
            <a:spLocks noGrp="1"/>
          </p:cNvSpPr>
          <p:nvPr/>
        </p:nvSpPr>
        <p:spPr bwMode="auto">
          <a:xfrm>
            <a:off x="678828" y="4715153"/>
            <a:ext cx="5440021"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8" tIns="45860" rIns="91718" bIns="45860"/>
          <a:lstStyle>
            <a:lvl1pPr>
              <a:defRPr b="1" i="1">
                <a:solidFill>
                  <a:schemeClr val="tx1"/>
                </a:solidFill>
                <a:latin typeface="Trebuchet MS" pitchFamily="34" charset="0"/>
              </a:defRPr>
            </a:lvl1pPr>
            <a:lvl2pPr marL="742950" indent="-285750">
              <a:defRPr b="1" i="1">
                <a:solidFill>
                  <a:schemeClr val="tx1"/>
                </a:solidFill>
                <a:latin typeface="Trebuchet MS" pitchFamily="34" charset="0"/>
              </a:defRPr>
            </a:lvl2pPr>
            <a:lvl3pPr marL="1143000" indent="-228600">
              <a:defRPr b="1" i="1">
                <a:solidFill>
                  <a:schemeClr val="tx1"/>
                </a:solidFill>
                <a:latin typeface="Trebuchet MS" pitchFamily="34" charset="0"/>
              </a:defRPr>
            </a:lvl3pPr>
            <a:lvl4pPr marL="1600200" indent="-228600">
              <a:defRPr b="1" i="1">
                <a:solidFill>
                  <a:schemeClr val="tx1"/>
                </a:solidFill>
                <a:latin typeface="Trebuchet MS" pitchFamily="34" charset="0"/>
              </a:defRPr>
            </a:lvl4pPr>
            <a:lvl5pPr marL="2057400" indent="-228600">
              <a:defRPr b="1" i="1">
                <a:solidFill>
                  <a:schemeClr val="tx1"/>
                </a:solidFill>
                <a:latin typeface="Trebuchet MS" pitchFamily="34" charset="0"/>
              </a:defRPr>
            </a:lvl5pPr>
            <a:lvl6pPr marL="2514600" indent="-228600" algn="ctr" eaLnBrk="0" fontAlgn="base" hangingPunct="0">
              <a:spcBef>
                <a:spcPct val="0"/>
              </a:spcBef>
              <a:spcAft>
                <a:spcPct val="0"/>
              </a:spcAft>
              <a:defRPr b="1" i="1">
                <a:solidFill>
                  <a:schemeClr val="tx1"/>
                </a:solidFill>
                <a:latin typeface="Trebuchet MS" pitchFamily="34" charset="0"/>
              </a:defRPr>
            </a:lvl6pPr>
            <a:lvl7pPr marL="2971800" indent="-228600" algn="ctr" eaLnBrk="0" fontAlgn="base" hangingPunct="0">
              <a:spcBef>
                <a:spcPct val="0"/>
              </a:spcBef>
              <a:spcAft>
                <a:spcPct val="0"/>
              </a:spcAft>
              <a:defRPr b="1" i="1">
                <a:solidFill>
                  <a:schemeClr val="tx1"/>
                </a:solidFill>
                <a:latin typeface="Trebuchet MS" pitchFamily="34" charset="0"/>
              </a:defRPr>
            </a:lvl7pPr>
            <a:lvl8pPr marL="3429000" indent="-228600" algn="ctr" eaLnBrk="0" fontAlgn="base" hangingPunct="0">
              <a:spcBef>
                <a:spcPct val="0"/>
              </a:spcBef>
              <a:spcAft>
                <a:spcPct val="0"/>
              </a:spcAft>
              <a:defRPr b="1" i="1">
                <a:solidFill>
                  <a:schemeClr val="tx1"/>
                </a:solidFill>
                <a:latin typeface="Trebuchet MS" pitchFamily="34" charset="0"/>
              </a:defRPr>
            </a:lvl8pPr>
            <a:lvl9pPr marL="3886200" indent="-228600" algn="ctr" eaLnBrk="0" fontAlgn="base" hangingPunct="0">
              <a:spcBef>
                <a:spcPct val="0"/>
              </a:spcBef>
              <a:spcAft>
                <a:spcPct val="0"/>
              </a:spcAft>
              <a:defRPr b="1" i="1">
                <a:solidFill>
                  <a:schemeClr val="tx1"/>
                </a:solidFill>
                <a:latin typeface="Trebuchet MS" pitchFamily="34" charset="0"/>
              </a:defRPr>
            </a:lvl9pPr>
          </a:lstStyle>
          <a:p>
            <a:pPr eaLnBrk="1" hangingPunct="1">
              <a:spcBef>
                <a:spcPct val="30000"/>
              </a:spcBef>
            </a:pPr>
            <a:endParaRPr lang="en-GB" altLang="en-US" sz="1200">
              <a:solidFill>
                <a:srgbClr val="000000"/>
              </a:solidFill>
              <a:latin typeface="Times" pitchFamily="18"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Universities (if they are not</a:t>
            </a:r>
            <a:r>
              <a:rPr lang="en-US" baseline="0" dirty="0" smtClean="0"/>
              <a:t> the procurers that have the responsibility to buy R&amp;D services to tackle the specific public need)  </a:t>
            </a:r>
            <a:r>
              <a:rPr lang="en-US" dirty="0" smtClean="0"/>
              <a:t>can</a:t>
            </a:r>
            <a:r>
              <a:rPr lang="en-US" baseline="0" dirty="0" smtClean="0"/>
              <a:t> participate as beneficiaries assisting the procurers in the networking/coordination activities provided that they will not participate in the execution of the procurement as suppliers – conflict of interest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SMES /companies/consultants </a:t>
            </a:r>
            <a:r>
              <a:rPr lang="en-US" baseline="0" dirty="0" err="1" smtClean="0"/>
              <a:t>etc</a:t>
            </a:r>
            <a:r>
              <a:rPr lang="en-US" baseline="0" dirty="0" smtClean="0"/>
              <a:t> </a:t>
            </a:r>
            <a:r>
              <a:rPr kumimoji="0" lang="en-US" sz="1200" b="0" i="0" u="none" strike="noStrike" kern="1200" cap="none" spc="0" normalizeH="0" baseline="0" noProof="0" dirty="0" smtClean="0">
                <a:ln>
                  <a:noFill/>
                </a:ln>
                <a:solidFill>
                  <a:prstClr val="black"/>
                </a:solidFill>
                <a:effectLst/>
                <a:uLnTx/>
                <a:uFillTx/>
                <a:latin typeface="+mn-lt"/>
              </a:rPr>
              <a:t>can participate as beneficiaries assisting the procurers in the networking/coordination activities provided that they will not participate in the execution of the procurement as suppliers – conflict of interest  </a:t>
            </a:r>
          </a:p>
          <a:p>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27</a:t>
            </a:fld>
            <a:endParaRPr lang="en-GB"/>
          </a:p>
        </p:txBody>
      </p:sp>
    </p:spTree>
    <p:extLst>
      <p:ext uri="{BB962C8B-B14F-4D97-AF65-F5344CB8AC3E}">
        <p14:creationId xmlns:p14="http://schemas.microsoft.com/office/powerpoint/2010/main" val="256369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PPI </a:t>
            </a:r>
            <a:r>
              <a:rPr lang="el-GR" dirty="0" smtClean="0"/>
              <a:t>=</a:t>
            </a:r>
            <a:r>
              <a:rPr lang="el-GR" baseline="0" dirty="0" smtClean="0"/>
              <a:t> </a:t>
            </a:r>
            <a:r>
              <a:rPr lang="fr-BE" baseline="0" dirty="0" smtClean="0"/>
              <a:t>Procure</a:t>
            </a:r>
            <a:r>
              <a:rPr lang="en-US" baseline="0" dirty="0" err="1" smtClean="0"/>
              <a:t>ment</a:t>
            </a:r>
            <a:r>
              <a:rPr lang="en-US" baseline="0" dirty="0" smtClean="0"/>
              <a:t> to deploy an innovative solution (R&amp;D is not required)  </a:t>
            </a:r>
          </a:p>
          <a:p>
            <a:r>
              <a:rPr lang="en-US" baseline="0" dirty="0" smtClean="0"/>
              <a:t>PCP = Procurement to purchase R&amp;D services </a:t>
            </a:r>
          </a:p>
          <a:p>
            <a:endParaRPr lang="en-US" baseline="0" dirty="0" smtClean="0"/>
          </a:p>
          <a:p>
            <a:r>
              <a:rPr lang="en-US" baseline="0" dirty="0" smtClean="0"/>
              <a:t>Separation between R&amp;D development and deployment of the innovative solution.    </a:t>
            </a:r>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3</a:t>
            </a:fld>
            <a:endParaRPr lang="en-GB"/>
          </a:p>
        </p:txBody>
      </p:sp>
    </p:spTree>
    <p:extLst>
      <p:ext uri="{BB962C8B-B14F-4D97-AF65-F5344CB8AC3E}">
        <p14:creationId xmlns:p14="http://schemas.microsoft.com/office/powerpoint/2010/main" val="4077175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9163">
              <a:defRPr b="1" i="1">
                <a:solidFill>
                  <a:schemeClr val="tx1"/>
                </a:solidFill>
                <a:latin typeface="Trebuchet MS" pitchFamily="34" charset="0"/>
              </a:defRPr>
            </a:lvl1pPr>
            <a:lvl2pPr marL="741363" indent="-284163" defTabSz="919163">
              <a:defRPr b="1" i="1">
                <a:solidFill>
                  <a:schemeClr val="tx1"/>
                </a:solidFill>
                <a:latin typeface="Trebuchet MS" pitchFamily="34" charset="0"/>
              </a:defRPr>
            </a:lvl2pPr>
            <a:lvl3pPr marL="1141413" indent="-227013" defTabSz="919163">
              <a:defRPr b="1" i="1">
                <a:solidFill>
                  <a:schemeClr val="tx1"/>
                </a:solidFill>
                <a:latin typeface="Trebuchet MS" pitchFamily="34" charset="0"/>
              </a:defRPr>
            </a:lvl3pPr>
            <a:lvl4pPr marL="1598613" indent="-227013" defTabSz="919163">
              <a:defRPr b="1" i="1">
                <a:solidFill>
                  <a:schemeClr val="tx1"/>
                </a:solidFill>
                <a:latin typeface="Trebuchet MS" pitchFamily="34" charset="0"/>
              </a:defRPr>
            </a:lvl4pPr>
            <a:lvl5pPr marL="2055813" indent="-227013" defTabSz="919163">
              <a:defRPr b="1" i="1">
                <a:solidFill>
                  <a:schemeClr val="tx1"/>
                </a:solidFill>
                <a:latin typeface="Trebuchet MS" pitchFamily="34" charset="0"/>
              </a:defRPr>
            </a:lvl5pPr>
            <a:lvl6pPr marL="2513013" indent="-227013" algn="ctr" defTabSz="919163" eaLnBrk="0" fontAlgn="base" hangingPunct="0">
              <a:spcBef>
                <a:spcPct val="0"/>
              </a:spcBef>
              <a:spcAft>
                <a:spcPct val="0"/>
              </a:spcAft>
              <a:defRPr b="1" i="1">
                <a:solidFill>
                  <a:schemeClr val="tx1"/>
                </a:solidFill>
                <a:latin typeface="Trebuchet MS" pitchFamily="34" charset="0"/>
              </a:defRPr>
            </a:lvl6pPr>
            <a:lvl7pPr marL="2970213" indent="-227013" algn="ctr" defTabSz="919163" eaLnBrk="0" fontAlgn="base" hangingPunct="0">
              <a:spcBef>
                <a:spcPct val="0"/>
              </a:spcBef>
              <a:spcAft>
                <a:spcPct val="0"/>
              </a:spcAft>
              <a:defRPr b="1" i="1">
                <a:solidFill>
                  <a:schemeClr val="tx1"/>
                </a:solidFill>
                <a:latin typeface="Trebuchet MS" pitchFamily="34" charset="0"/>
              </a:defRPr>
            </a:lvl7pPr>
            <a:lvl8pPr marL="3427413" indent="-227013" algn="ctr" defTabSz="919163" eaLnBrk="0" fontAlgn="base" hangingPunct="0">
              <a:spcBef>
                <a:spcPct val="0"/>
              </a:spcBef>
              <a:spcAft>
                <a:spcPct val="0"/>
              </a:spcAft>
              <a:defRPr b="1" i="1">
                <a:solidFill>
                  <a:schemeClr val="tx1"/>
                </a:solidFill>
                <a:latin typeface="Trebuchet MS" pitchFamily="34" charset="0"/>
              </a:defRPr>
            </a:lvl8pPr>
            <a:lvl9pPr marL="3884613" indent="-227013" algn="ctr" defTabSz="919163" eaLnBrk="0" fontAlgn="base" hangingPunct="0">
              <a:spcBef>
                <a:spcPct val="0"/>
              </a:spcBef>
              <a:spcAft>
                <a:spcPct val="0"/>
              </a:spcAft>
              <a:defRPr b="1" i="1">
                <a:solidFill>
                  <a:schemeClr val="tx1"/>
                </a:solidFill>
                <a:latin typeface="Trebuchet MS" pitchFamily="34" charset="0"/>
              </a:defRPr>
            </a:lvl9pPr>
          </a:lstStyle>
          <a:p>
            <a:fld id="{AAAA6458-D53A-4308-98AD-6AD96CFD0095}" type="slidenum">
              <a:rPr lang="en-GB" altLang="en-US" b="0" i="0" smtClean="0">
                <a:latin typeface="Times" pitchFamily="18" charset="0"/>
              </a:rPr>
              <a:pPr/>
              <a:t>32</a:t>
            </a:fld>
            <a:endParaRPr lang="en-GB" altLang="en-US" b="0" i="0" smtClean="0">
              <a:latin typeface="Times" pitchFamily="18" charset="0"/>
            </a:endParaRPr>
          </a:p>
        </p:txBody>
      </p:sp>
      <p:sp>
        <p:nvSpPr>
          <p:cNvPr id="45059" name="Rectangle 2"/>
          <p:cNvSpPr>
            <a:spLocks noGrp="1" noRot="1" noChangeAspect="1" noChangeArrowheads="1" noTextEdit="1"/>
          </p:cNvSpPr>
          <p:nvPr>
            <p:ph type="sldImg"/>
          </p:nvPr>
        </p:nvSpPr>
        <p:spPr>
          <a:ln/>
        </p:spPr>
      </p:sp>
      <p:sp>
        <p:nvSpPr>
          <p:cNvPr id="45060" name="Notes Placeholder 1"/>
          <p:cNvSpPr>
            <a:spLocks noGrp="1"/>
          </p:cNvSpPr>
          <p:nvPr/>
        </p:nvSpPr>
        <p:spPr bwMode="auto">
          <a:xfrm>
            <a:off x="678828" y="4715153"/>
            <a:ext cx="5440021"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7" tIns="46049" rIns="92097" bIns="46049"/>
          <a:lstStyle>
            <a:lvl1pPr>
              <a:defRPr b="1" i="1">
                <a:solidFill>
                  <a:schemeClr val="tx1"/>
                </a:solidFill>
                <a:latin typeface="Trebuchet MS" pitchFamily="34" charset="0"/>
              </a:defRPr>
            </a:lvl1pPr>
            <a:lvl2pPr marL="742950" indent="-285750">
              <a:defRPr b="1" i="1">
                <a:solidFill>
                  <a:schemeClr val="tx1"/>
                </a:solidFill>
                <a:latin typeface="Trebuchet MS" pitchFamily="34" charset="0"/>
              </a:defRPr>
            </a:lvl2pPr>
            <a:lvl3pPr marL="1143000" indent="-228600">
              <a:defRPr b="1" i="1">
                <a:solidFill>
                  <a:schemeClr val="tx1"/>
                </a:solidFill>
                <a:latin typeface="Trebuchet MS" pitchFamily="34" charset="0"/>
              </a:defRPr>
            </a:lvl3pPr>
            <a:lvl4pPr marL="1600200" indent="-228600">
              <a:defRPr b="1" i="1">
                <a:solidFill>
                  <a:schemeClr val="tx1"/>
                </a:solidFill>
                <a:latin typeface="Trebuchet MS" pitchFamily="34" charset="0"/>
              </a:defRPr>
            </a:lvl4pPr>
            <a:lvl5pPr marL="2057400" indent="-228600">
              <a:defRPr b="1" i="1">
                <a:solidFill>
                  <a:schemeClr val="tx1"/>
                </a:solidFill>
                <a:latin typeface="Trebuchet MS" pitchFamily="34" charset="0"/>
              </a:defRPr>
            </a:lvl5pPr>
            <a:lvl6pPr marL="2514600" indent="-228600" algn="ctr" eaLnBrk="0" fontAlgn="base" hangingPunct="0">
              <a:spcBef>
                <a:spcPct val="0"/>
              </a:spcBef>
              <a:spcAft>
                <a:spcPct val="0"/>
              </a:spcAft>
              <a:defRPr b="1" i="1">
                <a:solidFill>
                  <a:schemeClr val="tx1"/>
                </a:solidFill>
                <a:latin typeface="Trebuchet MS" pitchFamily="34" charset="0"/>
              </a:defRPr>
            </a:lvl6pPr>
            <a:lvl7pPr marL="2971800" indent="-228600" algn="ctr" eaLnBrk="0" fontAlgn="base" hangingPunct="0">
              <a:spcBef>
                <a:spcPct val="0"/>
              </a:spcBef>
              <a:spcAft>
                <a:spcPct val="0"/>
              </a:spcAft>
              <a:defRPr b="1" i="1">
                <a:solidFill>
                  <a:schemeClr val="tx1"/>
                </a:solidFill>
                <a:latin typeface="Trebuchet MS" pitchFamily="34" charset="0"/>
              </a:defRPr>
            </a:lvl7pPr>
            <a:lvl8pPr marL="3429000" indent="-228600" algn="ctr" eaLnBrk="0" fontAlgn="base" hangingPunct="0">
              <a:spcBef>
                <a:spcPct val="0"/>
              </a:spcBef>
              <a:spcAft>
                <a:spcPct val="0"/>
              </a:spcAft>
              <a:defRPr b="1" i="1">
                <a:solidFill>
                  <a:schemeClr val="tx1"/>
                </a:solidFill>
                <a:latin typeface="Trebuchet MS" pitchFamily="34" charset="0"/>
              </a:defRPr>
            </a:lvl8pPr>
            <a:lvl9pPr marL="3886200" indent="-228600" algn="ctr" eaLnBrk="0" fontAlgn="base" hangingPunct="0">
              <a:spcBef>
                <a:spcPct val="0"/>
              </a:spcBef>
              <a:spcAft>
                <a:spcPct val="0"/>
              </a:spcAft>
              <a:defRPr b="1" i="1">
                <a:solidFill>
                  <a:schemeClr val="tx1"/>
                </a:solidFill>
                <a:latin typeface="Trebuchet MS" pitchFamily="34" charset="0"/>
              </a:defRPr>
            </a:lvl9pPr>
          </a:lstStyle>
          <a:p>
            <a:pPr algn="l">
              <a:spcBef>
                <a:spcPct val="30000"/>
              </a:spcBef>
            </a:pPr>
            <a:endParaRPr lang="en-GB" altLang="en-US" sz="1200" b="0" i="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Verdana" pitchFamily="34" charset="0"/>
              </a:defRPr>
            </a:lvl1pPr>
            <a:lvl2pPr marL="742950" indent="-285750" defTabSz="909638">
              <a:defRPr>
                <a:solidFill>
                  <a:schemeClr val="tx1"/>
                </a:solidFill>
                <a:latin typeface="Verdana" pitchFamily="34" charset="0"/>
              </a:defRPr>
            </a:lvl2pPr>
            <a:lvl3pPr marL="1143000" indent="-228600" defTabSz="909638">
              <a:defRPr>
                <a:solidFill>
                  <a:schemeClr val="tx1"/>
                </a:solidFill>
                <a:latin typeface="Verdana" pitchFamily="34" charset="0"/>
              </a:defRPr>
            </a:lvl3pPr>
            <a:lvl4pPr marL="1600200" indent="-228600" defTabSz="909638">
              <a:defRPr>
                <a:solidFill>
                  <a:schemeClr val="tx1"/>
                </a:solidFill>
                <a:latin typeface="Verdana" pitchFamily="34" charset="0"/>
              </a:defRPr>
            </a:lvl4pPr>
            <a:lvl5pPr marL="2057400" indent="-228600" defTabSz="909638">
              <a:defRPr>
                <a:solidFill>
                  <a:schemeClr val="tx1"/>
                </a:solidFill>
                <a:latin typeface="Verdana" pitchFamily="34" charset="0"/>
              </a:defRPr>
            </a:lvl5pPr>
            <a:lvl6pPr marL="2514600" indent="-228600" defTabSz="909638" fontAlgn="base">
              <a:spcBef>
                <a:spcPct val="0"/>
              </a:spcBef>
              <a:spcAft>
                <a:spcPct val="0"/>
              </a:spcAft>
              <a:defRPr>
                <a:solidFill>
                  <a:schemeClr val="tx1"/>
                </a:solidFill>
                <a:latin typeface="Verdana" pitchFamily="34" charset="0"/>
              </a:defRPr>
            </a:lvl6pPr>
            <a:lvl7pPr marL="2971800" indent="-228600" defTabSz="909638" fontAlgn="base">
              <a:spcBef>
                <a:spcPct val="0"/>
              </a:spcBef>
              <a:spcAft>
                <a:spcPct val="0"/>
              </a:spcAft>
              <a:defRPr>
                <a:solidFill>
                  <a:schemeClr val="tx1"/>
                </a:solidFill>
                <a:latin typeface="Verdana" pitchFamily="34" charset="0"/>
              </a:defRPr>
            </a:lvl7pPr>
            <a:lvl8pPr marL="3429000" indent="-228600" defTabSz="909638" fontAlgn="base">
              <a:spcBef>
                <a:spcPct val="0"/>
              </a:spcBef>
              <a:spcAft>
                <a:spcPct val="0"/>
              </a:spcAft>
              <a:defRPr>
                <a:solidFill>
                  <a:schemeClr val="tx1"/>
                </a:solidFill>
                <a:latin typeface="Verdana" pitchFamily="34" charset="0"/>
              </a:defRPr>
            </a:lvl8pPr>
            <a:lvl9pPr marL="3886200" indent="-228600" defTabSz="90963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C5FF9253-86FD-439B-BBD9-5CCD1FE9F0F6}" type="slidenum">
              <a:rPr lang="en-GB" smtClean="0">
                <a:solidFill>
                  <a:srgbClr val="000000"/>
                </a:solidFill>
                <a:latin typeface="Arial" charset="0"/>
              </a:rPr>
              <a:pPr fontAlgn="base">
                <a:spcBef>
                  <a:spcPct val="0"/>
                </a:spcBef>
                <a:spcAft>
                  <a:spcPct val="0"/>
                </a:spcAft>
                <a:defRPr/>
              </a:pPr>
              <a:t>48</a:t>
            </a:fld>
            <a:endParaRPr lang="en-GB" smtClean="0">
              <a:solidFill>
                <a:srgbClr val="000000"/>
              </a:solidFill>
              <a:latin typeface="Arial" charset="0"/>
            </a:endParaRPr>
          </a:p>
        </p:txBody>
      </p:sp>
      <p:sp>
        <p:nvSpPr>
          <p:cNvPr id="72707"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smtClean="0">
                <a:solidFill>
                  <a:schemeClr val="bg1"/>
                </a:solidFill>
              </a:rPr>
              <a:t>RIS3: Research and Innovation Strategy</a:t>
            </a:r>
            <a:endParaRPr lang="es-ES" altLang="en-US" sz="15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4</a:t>
            </a:fld>
            <a:endParaRPr lang="en-GB"/>
          </a:p>
        </p:txBody>
      </p:sp>
    </p:spTree>
    <p:extLst>
      <p:ext uri="{BB962C8B-B14F-4D97-AF65-F5344CB8AC3E}">
        <p14:creationId xmlns:p14="http://schemas.microsoft.com/office/powerpoint/2010/main" val="302757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PPI </a:t>
            </a:r>
            <a:r>
              <a:rPr lang="el-GR" dirty="0" smtClean="0"/>
              <a:t>=</a:t>
            </a:r>
            <a:r>
              <a:rPr lang="el-GR" baseline="0" dirty="0" smtClean="0"/>
              <a:t> </a:t>
            </a:r>
            <a:r>
              <a:rPr lang="fr-BE" baseline="0" dirty="0" smtClean="0"/>
              <a:t>Procure</a:t>
            </a:r>
            <a:r>
              <a:rPr lang="en-US" baseline="0" dirty="0" err="1" smtClean="0"/>
              <a:t>ment</a:t>
            </a:r>
            <a:r>
              <a:rPr lang="en-US" baseline="0" dirty="0" smtClean="0"/>
              <a:t> to deploy an innovative solution (R&amp;D is not required)  </a:t>
            </a:r>
          </a:p>
          <a:p>
            <a:r>
              <a:rPr lang="en-US" baseline="0" dirty="0" smtClean="0"/>
              <a:t>PCP = Procurement to purchase R&amp;D services </a:t>
            </a:r>
          </a:p>
          <a:p>
            <a:endParaRPr lang="en-US" baseline="0" dirty="0" smtClean="0"/>
          </a:p>
          <a:p>
            <a:r>
              <a:rPr lang="en-US" baseline="0" dirty="0" smtClean="0"/>
              <a:t>Separation between R&amp;D development and deployment of the innovative solution.    </a:t>
            </a:r>
            <a:endParaRPr lang="en-GB" dirty="0"/>
          </a:p>
        </p:txBody>
      </p:sp>
      <p:sp>
        <p:nvSpPr>
          <p:cNvPr id="4" name="Slide Number Placeholder 3"/>
          <p:cNvSpPr>
            <a:spLocks noGrp="1"/>
          </p:cNvSpPr>
          <p:nvPr>
            <p:ph type="sldNum" sz="quarter" idx="10"/>
          </p:nvPr>
        </p:nvSpPr>
        <p:spPr/>
        <p:txBody>
          <a:bodyPr/>
          <a:lstStyle/>
          <a:p>
            <a:pPr>
              <a:defRPr/>
            </a:pPr>
            <a:fld id="{D93C5443-CE32-4D36-A444-CCEA01FE69DC}" type="slidenum">
              <a:rPr lang="en-GB" smtClean="0"/>
              <a:pPr>
                <a:defRPr/>
              </a:pPr>
              <a:t>5</a:t>
            </a:fld>
            <a:endParaRPr lang="en-GB"/>
          </a:p>
        </p:txBody>
      </p:sp>
    </p:spTree>
    <p:extLst>
      <p:ext uri="{BB962C8B-B14F-4D97-AF65-F5344CB8AC3E}">
        <p14:creationId xmlns:p14="http://schemas.microsoft.com/office/powerpoint/2010/main" val="407717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9163">
              <a:defRPr b="1" i="1">
                <a:solidFill>
                  <a:schemeClr val="tx1"/>
                </a:solidFill>
                <a:latin typeface="Trebuchet MS" pitchFamily="34" charset="0"/>
              </a:defRPr>
            </a:lvl1pPr>
            <a:lvl2pPr marL="742950" indent="-285750" defTabSz="919163">
              <a:defRPr b="1" i="1">
                <a:solidFill>
                  <a:schemeClr val="tx1"/>
                </a:solidFill>
                <a:latin typeface="Trebuchet MS" pitchFamily="34" charset="0"/>
              </a:defRPr>
            </a:lvl2pPr>
            <a:lvl3pPr marL="1143000" indent="-228600" defTabSz="919163">
              <a:defRPr b="1" i="1">
                <a:solidFill>
                  <a:schemeClr val="tx1"/>
                </a:solidFill>
                <a:latin typeface="Trebuchet MS" pitchFamily="34" charset="0"/>
              </a:defRPr>
            </a:lvl3pPr>
            <a:lvl4pPr marL="1600200" indent="-228600" defTabSz="919163">
              <a:defRPr b="1" i="1">
                <a:solidFill>
                  <a:schemeClr val="tx1"/>
                </a:solidFill>
                <a:latin typeface="Trebuchet MS" pitchFamily="34" charset="0"/>
              </a:defRPr>
            </a:lvl4pPr>
            <a:lvl5pPr marL="2057400" indent="-228600" defTabSz="919163">
              <a:defRPr b="1" i="1">
                <a:solidFill>
                  <a:schemeClr val="tx1"/>
                </a:solidFill>
                <a:latin typeface="Trebuchet MS" pitchFamily="34" charset="0"/>
              </a:defRPr>
            </a:lvl5pPr>
            <a:lvl6pPr marL="2514600" indent="-228600" algn="ctr" defTabSz="919163" eaLnBrk="0" fontAlgn="base" hangingPunct="0">
              <a:spcBef>
                <a:spcPct val="0"/>
              </a:spcBef>
              <a:spcAft>
                <a:spcPct val="0"/>
              </a:spcAft>
              <a:defRPr b="1" i="1">
                <a:solidFill>
                  <a:schemeClr val="tx1"/>
                </a:solidFill>
                <a:latin typeface="Trebuchet MS" pitchFamily="34" charset="0"/>
              </a:defRPr>
            </a:lvl6pPr>
            <a:lvl7pPr marL="2971800" indent="-228600" algn="ctr" defTabSz="919163" eaLnBrk="0" fontAlgn="base" hangingPunct="0">
              <a:spcBef>
                <a:spcPct val="0"/>
              </a:spcBef>
              <a:spcAft>
                <a:spcPct val="0"/>
              </a:spcAft>
              <a:defRPr b="1" i="1">
                <a:solidFill>
                  <a:schemeClr val="tx1"/>
                </a:solidFill>
                <a:latin typeface="Trebuchet MS" pitchFamily="34" charset="0"/>
              </a:defRPr>
            </a:lvl7pPr>
            <a:lvl8pPr marL="3429000" indent="-228600" algn="ctr" defTabSz="919163" eaLnBrk="0" fontAlgn="base" hangingPunct="0">
              <a:spcBef>
                <a:spcPct val="0"/>
              </a:spcBef>
              <a:spcAft>
                <a:spcPct val="0"/>
              </a:spcAft>
              <a:defRPr b="1" i="1">
                <a:solidFill>
                  <a:schemeClr val="tx1"/>
                </a:solidFill>
                <a:latin typeface="Trebuchet MS" pitchFamily="34" charset="0"/>
              </a:defRPr>
            </a:lvl8pPr>
            <a:lvl9pPr marL="3886200" indent="-228600" algn="ctr" defTabSz="919163" eaLnBrk="0" fontAlgn="base" hangingPunct="0">
              <a:spcBef>
                <a:spcPct val="0"/>
              </a:spcBef>
              <a:spcAft>
                <a:spcPct val="0"/>
              </a:spcAft>
              <a:defRPr b="1" i="1">
                <a:solidFill>
                  <a:schemeClr val="tx1"/>
                </a:solidFill>
                <a:latin typeface="Trebuchet MS" pitchFamily="34" charset="0"/>
              </a:defRPr>
            </a:lvl9pPr>
          </a:lstStyle>
          <a:p>
            <a:fld id="{346AFD30-328E-4E59-91C9-716F6E268A93}" type="slidenum">
              <a:rPr lang="en-GB" altLang="en-US" b="0" i="0" smtClean="0">
                <a:latin typeface="Times" pitchFamily="18" charset="0"/>
              </a:rPr>
              <a:pPr/>
              <a:t>6</a:t>
            </a:fld>
            <a:endParaRPr lang="en-GB" altLang="en-US" b="0" i="0" smtClean="0">
              <a:latin typeface="Times" pitchFamily="18" charset="0"/>
            </a:endParaRPr>
          </a:p>
        </p:txBody>
      </p:sp>
      <p:sp>
        <p:nvSpPr>
          <p:cNvPr id="55299" name="Rectangle 2"/>
          <p:cNvSpPr>
            <a:spLocks noGrp="1" noRot="1" noChangeAspect="1" noChangeArrowheads="1" noTextEdit="1"/>
          </p:cNvSpPr>
          <p:nvPr>
            <p:ph type="sldImg"/>
          </p:nvPr>
        </p:nvSpPr>
        <p:spPr>
          <a:ln/>
        </p:spPr>
      </p:sp>
      <p:sp>
        <p:nvSpPr>
          <p:cNvPr id="55300" name="Notes Placeholder 1"/>
          <p:cNvSpPr>
            <a:spLocks noGrp="1"/>
          </p:cNvSpPr>
          <p:nvPr/>
        </p:nvSpPr>
        <p:spPr bwMode="auto">
          <a:xfrm>
            <a:off x="678828" y="4715153"/>
            <a:ext cx="5440021"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1" tIns="46051" rIns="92101" bIns="46051"/>
          <a:lstStyle>
            <a:lvl1pPr>
              <a:defRPr b="1" i="1">
                <a:solidFill>
                  <a:schemeClr val="tx1"/>
                </a:solidFill>
                <a:latin typeface="Trebuchet MS" pitchFamily="34" charset="0"/>
              </a:defRPr>
            </a:lvl1pPr>
            <a:lvl2pPr marL="742950" indent="-285750">
              <a:defRPr b="1" i="1">
                <a:solidFill>
                  <a:schemeClr val="tx1"/>
                </a:solidFill>
                <a:latin typeface="Trebuchet MS" pitchFamily="34" charset="0"/>
              </a:defRPr>
            </a:lvl2pPr>
            <a:lvl3pPr marL="1143000" indent="-228600">
              <a:defRPr b="1" i="1">
                <a:solidFill>
                  <a:schemeClr val="tx1"/>
                </a:solidFill>
                <a:latin typeface="Trebuchet MS" pitchFamily="34" charset="0"/>
              </a:defRPr>
            </a:lvl3pPr>
            <a:lvl4pPr marL="1600200" indent="-228600">
              <a:defRPr b="1" i="1">
                <a:solidFill>
                  <a:schemeClr val="tx1"/>
                </a:solidFill>
                <a:latin typeface="Trebuchet MS" pitchFamily="34" charset="0"/>
              </a:defRPr>
            </a:lvl4pPr>
            <a:lvl5pPr marL="2057400" indent="-228600">
              <a:defRPr b="1" i="1">
                <a:solidFill>
                  <a:schemeClr val="tx1"/>
                </a:solidFill>
                <a:latin typeface="Trebuchet MS" pitchFamily="34" charset="0"/>
              </a:defRPr>
            </a:lvl5pPr>
            <a:lvl6pPr marL="2514600" indent="-228600" algn="ctr" eaLnBrk="0" fontAlgn="base" hangingPunct="0">
              <a:spcBef>
                <a:spcPct val="0"/>
              </a:spcBef>
              <a:spcAft>
                <a:spcPct val="0"/>
              </a:spcAft>
              <a:defRPr b="1" i="1">
                <a:solidFill>
                  <a:schemeClr val="tx1"/>
                </a:solidFill>
                <a:latin typeface="Trebuchet MS" pitchFamily="34" charset="0"/>
              </a:defRPr>
            </a:lvl6pPr>
            <a:lvl7pPr marL="2971800" indent="-228600" algn="ctr" eaLnBrk="0" fontAlgn="base" hangingPunct="0">
              <a:spcBef>
                <a:spcPct val="0"/>
              </a:spcBef>
              <a:spcAft>
                <a:spcPct val="0"/>
              </a:spcAft>
              <a:defRPr b="1" i="1">
                <a:solidFill>
                  <a:schemeClr val="tx1"/>
                </a:solidFill>
                <a:latin typeface="Trebuchet MS" pitchFamily="34" charset="0"/>
              </a:defRPr>
            </a:lvl7pPr>
            <a:lvl8pPr marL="3429000" indent="-228600" algn="ctr" eaLnBrk="0" fontAlgn="base" hangingPunct="0">
              <a:spcBef>
                <a:spcPct val="0"/>
              </a:spcBef>
              <a:spcAft>
                <a:spcPct val="0"/>
              </a:spcAft>
              <a:defRPr b="1" i="1">
                <a:solidFill>
                  <a:schemeClr val="tx1"/>
                </a:solidFill>
                <a:latin typeface="Trebuchet MS" pitchFamily="34" charset="0"/>
              </a:defRPr>
            </a:lvl8pPr>
            <a:lvl9pPr marL="3886200" indent="-228600" algn="ctr" eaLnBrk="0" fontAlgn="base" hangingPunct="0">
              <a:spcBef>
                <a:spcPct val="0"/>
              </a:spcBef>
              <a:spcAft>
                <a:spcPct val="0"/>
              </a:spcAft>
              <a:defRPr b="1" i="1">
                <a:solidFill>
                  <a:schemeClr val="tx1"/>
                </a:solidFill>
                <a:latin typeface="Trebuchet MS" pitchFamily="34" charset="0"/>
              </a:defRPr>
            </a:lvl9pPr>
          </a:lstStyle>
          <a:p>
            <a:pPr algn="l">
              <a:spcBef>
                <a:spcPct val="30000"/>
              </a:spcBef>
            </a:pPr>
            <a:endParaRPr lang="en-GB" altLang="en-US" sz="1200" b="0" i="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DF26854F-17AA-4204-8EFD-C91026559C68}" type="slidenum">
              <a:rPr lang="en-GB" altLang="en-US" b="0" i="0" smtClean="0">
                <a:latin typeface="Times" pitchFamily="18" charset="0"/>
              </a:rPr>
              <a:pPr/>
              <a:t>7</a:t>
            </a:fld>
            <a:endParaRPr lang="en-GB" altLang="en-US" b="0" i="0" smtClean="0">
              <a:latin typeface="Times" pitchFamily="18"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xfrm>
            <a:off x="678828" y="4602206"/>
            <a:ext cx="5440021" cy="4466987"/>
          </a:xfrm>
          <a:noFill/>
        </p:spPr>
        <p:txBody>
          <a:bodyPr/>
          <a:lstStyle/>
          <a:p>
            <a:pPr algn="just">
              <a:spcBef>
                <a:spcPct val="0"/>
              </a:spcBef>
            </a:pPr>
            <a:endParaRPr lang="nl-BE" altLang="en-US" smtClean="0">
              <a:latin typeface="Times" pitchFamily="18" charset="0"/>
            </a:endParaRPr>
          </a:p>
        </p:txBody>
      </p:sp>
      <p:sp>
        <p:nvSpPr>
          <p:cNvPr id="98309" name="Slide Number Placeholder 3"/>
          <p:cNvSpPr txBox="1">
            <a:spLocks noGrp="1"/>
          </p:cNvSpPr>
          <p:nvPr/>
        </p:nvSpPr>
        <p:spPr bwMode="auto">
          <a:xfrm>
            <a:off x="3850344" y="9428716"/>
            <a:ext cx="2945764"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b="1" i="1">
                <a:solidFill>
                  <a:schemeClr val="tx1"/>
                </a:solidFill>
                <a:latin typeface="Trebuchet MS" pitchFamily="34" charset="0"/>
              </a:defRPr>
            </a:lvl1pPr>
            <a:lvl2pPr marL="742950" indent="-285750" defTabSz="931863">
              <a:defRPr b="1" i="1">
                <a:solidFill>
                  <a:schemeClr val="tx1"/>
                </a:solidFill>
                <a:latin typeface="Trebuchet MS" pitchFamily="34" charset="0"/>
              </a:defRPr>
            </a:lvl2pPr>
            <a:lvl3pPr marL="1143000" indent="-228600" defTabSz="931863">
              <a:defRPr b="1" i="1">
                <a:solidFill>
                  <a:schemeClr val="tx1"/>
                </a:solidFill>
                <a:latin typeface="Trebuchet MS" pitchFamily="34" charset="0"/>
              </a:defRPr>
            </a:lvl3pPr>
            <a:lvl4pPr marL="1600200" indent="-228600" defTabSz="931863">
              <a:defRPr b="1" i="1">
                <a:solidFill>
                  <a:schemeClr val="tx1"/>
                </a:solidFill>
                <a:latin typeface="Trebuchet MS" pitchFamily="34" charset="0"/>
              </a:defRPr>
            </a:lvl4pPr>
            <a:lvl5pPr marL="2057400" indent="-228600" defTabSz="931863">
              <a:defRPr b="1" i="1">
                <a:solidFill>
                  <a:schemeClr val="tx1"/>
                </a:solidFill>
                <a:latin typeface="Trebuchet MS" pitchFamily="34" charset="0"/>
              </a:defRPr>
            </a:lvl5pPr>
            <a:lvl6pPr marL="2514600" indent="-228600" algn="ctr" defTabSz="931863" eaLnBrk="0" fontAlgn="base" hangingPunct="0">
              <a:spcBef>
                <a:spcPct val="0"/>
              </a:spcBef>
              <a:spcAft>
                <a:spcPct val="0"/>
              </a:spcAft>
              <a:defRPr b="1" i="1">
                <a:solidFill>
                  <a:schemeClr val="tx1"/>
                </a:solidFill>
                <a:latin typeface="Trebuchet MS" pitchFamily="34" charset="0"/>
              </a:defRPr>
            </a:lvl6pPr>
            <a:lvl7pPr marL="2971800" indent="-228600" algn="ctr" defTabSz="931863" eaLnBrk="0" fontAlgn="base" hangingPunct="0">
              <a:spcBef>
                <a:spcPct val="0"/>
              </a:spcBef>
              <a:spcAft>
                <a:spcPct val="0"/>
              </a:spcAft>
              <a:defRPr b="1" i="1">
                <a:solidFill>
                  <a:schemeClr val="tx1"/>
                </a:solidFill>
                <a:latin typeface="Trebuchet MS" pitchFamily="34" charset="0"/>
              </a:defRPr>
            </a:lvl7pPr>
            <a:lvl8pPr marL="3429000" indent="-228600" algn="ctr" defTabSz="931863" eaLnBrk="0" fontAlgn="base" hangingPunct="0">
              <a:spcBef>
                <a:spcPct val="0"/>
              </a:spcBef>
              <a:spcAft>
                <a:spcPct val="0"/>
              </a:spcAft>
              <a:defRPr b="1" i="1">
                <a:solidFill>
                  <a:schemeClr val="tx1"/>
                </a:solidFill>
                <a:latin typeface="Trebuchet MS" pitchFamily="34" charset="0"/>
              </a:defRPr>
            </a:lvl8pPr>
            <a:lvl9pPr marL="3886200" indent="-228600" algn="ctr" defTabSz="931863" eaLnBrk="0" fontAlgn="base" hangingPunct="0">
              <a:spcBef>
                <a:spcPct val="0"/>
              </a:spcBef>
              <a:spcAft>
                <a:spcPct val="0"/>
              </a:spcAft>
              <a:defRPr b="1" i="1">
                <a:solidFill>
                  <a:schemeClr val="tx1"/>
                </a:solidFill>
                <a:latin typeface="Trebuchet MS" pitchFamily="34" charset="0"/>
              </a:defRPr>
            </a:lvl9pPr>
          </a:lstStyle>
          <a:p>
            <a:pPr algn="r" eaLnBrk="1" hangingPunct="1"/>
            <a:fld id="{E0793501-25FC-42D2-9B4A-D0C24987AF7E}" type="slidenum">
              <a:rPr lang="en-GB" altLang="en-US" sz="1200">
                <a:latin typeface="Arial" charset="0"/>
                <a:cs typeface="Arial" charset="0"/>
              </a:rPr>
              <a:pPr algn="r" eaLnBrk="1" hangingPunct="1"/>
              <a:t>7</a:t>
            </a:fld>
            <a:endParaRPr lang="en-GB" altLang="en-US" sz="120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A97EE5E9-4E75-494C-88F3-7182054CD6F3}" type="slidenum">
              <a:rPr lang="en-GB" altLang="en-US" b="0" i="0" smtClean="0">
                <a:latin typeface="Times" pitchFamily="18" charset="0"/>
              </a:rPr>
              <a:pPr/>
              <a:t>8</a:t>
            </a:fld>
            <a:endParaRPr lang="en-GB" altLang="en-US" b="0" i="0" smtClean="0">
              <a:latin typeface="Times" pitchFamily="18"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xfrm>
            <a:off x="678828" y="4602206"/>
            <a:ext cx="5440021" cy="4466987"/>
          </a:xfrm>
          <a:noFill/>
        </p:spPr>
        <p:txBody>
          <a:bodyPr/>
          <a:lstStyle/>
          <a:p>
            <a:pPr algn="just">
              <a:spcBef>
                <a:spcPct val="0"/>
              </a:spcBef>
            </a:pPr>
            <a:endParaRPr lang="nl-BE" altLang="en-US" smtClean="0">
              <a:latin typeface="Times" pitchFamily="18" charset="0"/>
            </a:endParaRPr>
          </a:p>
        </p:txBody>
      </p:sp>
      <p:sp>
        <p:nvSpPr>
          <p:cNvPr id="99333" name="Slide Number Placeholder 3"/>
          <p:cNvSpPr txBox="1">
            <a:spLocks noGrp="1"/>
          </p:cNvSpPr>
          <p:nvPr/>
        </p:nvSpPr>
        <p:spPr bwMode="auto">
          <a:xfrm>
            <a:off x="3850344" y="9428716"/>
            <a:ext cx="2945764"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b="1" i="1">
                <a:solidFill>
                  <a:schemeClr val="tx1"/>
                </a:solidFill>
                <a:latin typeface="Trebuchet MS" pitchFamily="34" charset="0"/>
              </a:defRPr>
            </a:lvl1pPr>
            <a:lvl2pPr marL="742950" indent="-285750" defTabSz="931863">
              <a:defRPr b="1" i="1">
                <a:solidFill>
                  <a:schemeClr val="tx1"/>
                </a:solidFill>
                <a:latin typeface="Trebuchet MS" pitchFamily="34" charset="0"/>
              </a:defRPr>
            </a:lvl2pPr>
            <a:lvl3pPr marL="1143000" indent="-228600" defTabSz="931863">
              <a:defRPr b="1" i="1">
                <a:solidFill>
                  <a:schemeClr val="tx1"/>
                </a:solidFill>
                <a:latin typeface="Trebuchet MS" pitchFamily="34" charset="0"/>
              </a:defRPr>
            </a:lvl3pPr>
            <a:lvl4pPr marL="1600200" indent="-228600" defTabSz="931863">
              <a:defRPr b="1" i="1">
                <a:solidFill>
                  <a:schemeClr val="tx1"/>
                </a:solidFill>
                <a:latin typeface="Trebuchet MS" pitchFamily="34" charset="0"/>
              </a:defRPr>
            </a:lvl4pPr>
            <a:lvl5pPr marL="2057400" indent="-228600" defTabSz="931863">
              <a:defRPr b="1" i="1">
                <a:solidFill>
                  <a:schemeClr val="tx1"/>
                </a:solidFill>
                <a:latin typeface="Trebuchet MS" pitchFamily="34" charset="0"/>
              </a:defRPr>
            </a:lvl5pPr>
            <a:lvl6pPr marL="2514600" indent="-228600" algn="ctr" defTabSz="931863" eaLnBrk="0" fontAlgn="base" hangingPunct="0">
              <a:spcBef>
                <a:spcPct val="0"/>
              </a:spcBef>
              <a:spcAft>
                <a:spcPct val="0"/>
              </a:spcAft>
              <a:defRPr b="1" i="1">
                <a:solidFill>
                  <a:schemeClr val="tx1"/>
                </a:solidFill>
                <a:latin typeface="Trebuchet MS" pitchFamily="34" charset="0"/>
              </a:defRPr>
            </a:lvl6pPr>
            <a:lvl7pPr marL="2971800" indent="-228600" algn="ctr" defTabSz="931863" eaLnBrk="0" fontAlgn="base" hangingPunct="0">
              <a:spcBef>
                <a:spcPct val="0"/>
              </a:spcBef>
              <a:spcAft>
                <a:spcPct val="0"/>
              </a:spcAft>
              <a:defRPr b="1" i="1">
                <a:solidFill>
                  <a:schemeClr val="tx1"/>
                </a:solidFill>
                <a:latin typeface="Trebuchet MS" pitchFamily="34" charset="0"/>
              </a:defRPr>
            </a:lvl7pPr>
            <a:lvl8pPr marL="3429000" indent="-228600" algn="ctr" defTabSz="931863" eaLnBrk="0" fontAlgn="base" hangingPunct="0">
              <a:spcBef>
                <a:spcPct val="0"/>
              </a:spcBef>
              <a:spcAft>
                <a:spcPct val="0"/>
              </a:spcAft>
              <a:defRPr b="1" i="1">
                <a:solidFill>
                  <a:schemeClr val="tx1"/>
                </a:solidFill>
                <a:latin typeface="Trebuchet MS" pitchFamily="34" charset="0"/>
              </a:defRPr>
            </a:lvl8pPr>
            <a:lvl9pPr marL="3886200" indent="-228600" algn="ctr" defTabSz="931863" eaLnBrk="0" fontAlgn="base" hangingPunct="0">
              <a:spcBef>
                <a:spcPct val="0"/>
              </a:spcBef>
              <a:spcAft>
                <a:spcPct val="0"/>
              </a:spcAft>
              <a:defRPr b="1" i="1">
                <a:solidFill>
                  <a:schemeClr val="tx1"/>
                </a:solidFill>
                <a:latin typeface="Trebuchet MS" pitchFamily="34" charset="0"/>
              </a:defRPr>
            </a:lvl9pPr>
          </a:lstStyle>
          <a:p>
            <a:pPr algn="r" eaLnBrk="1" hangingPunct="1"/>
            <a:fld id="{E78A9E7B-D3DC-4FFF-9BB7-C5C787AB940B}" type="slidenum">
              <a:rPr lang="en-GB" altLang="en-US" sz="1200">
                <a:latin typeface="Arial" charset="0"/>
                <a:cs typeface="Arial" charset="0"/>
              </a:rPr>
              <a:pPr algn="r" eaLnBrk="1" hangingPunct="1"/>
              <a:t>8</a:t>
            </a:fld>
            <a:endParaRPr lang="en-GB" altLang="en-US" sz="12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678828" y="4602206"/>
            <a:ext cx="5440021" cy="4579934"/>
          </a:xfrm>
        </p:spPr>
        <p:txBody>
          <a:bodyPr/>
          <a:lstStyle/>
          <a:p>
            <a:pPr>
              <a:defRPr/>
            </a:pPr>
            <a:r>
              <a:rPr lang="en-GB" altLang="en-US" b="1" dirty="0" smtClean="0">
                <a:latin typeface="Times" pitchFamily="18" charset="0"/>
              </a:rPr>
              <a:t>What can countries and regions do to mainstream innovation procurement?</a:t>
            </a:r>
          </a:p>
          <a:p>
            <a:pPr>
              <a:defRPr/>
            </a:pPr>
            <a:r>
              <a:rPr lang="en-GB" altLang="en-US" dirty="0" smtClean="0">
                <a:latin typeface="Times" pitchFamily="18" charset="0"/>
              </a:rPr>
              <a:t>Countries and regions that already doing so, use a mix of 4 ingredients:</a:t>
            </a:r>
          </a:p>
          <a:p>
            <a:pPr marL="228600" indent="-228600">
              <a:buFontTx/>
              <a:buAutoNum type="arabicParenR"/>
              <a:defRPr/>
            </a:pPr>
            <a:r>
              <a:rPr lang="en-GB" altLang="en-US" u="sng" dirty="0" smtClean="0">
                <a:latin typeface="Times" pitchFamily="18" charset="0"/>
              </a:rPr>
              <a:t>Political Encouragement to encourage public procurers to buy 'innovative'</a:t>
            </a:r>
          </a:p>
          <a:p>
            <a:pPr>
              <a:defRPr/>
            </a:pPr>
            <a:r>
              <a:rPr lang="en-GB" altLang="en-US" dirty="0" smtClean="0">
                <a:latin typeface="Times" pitchFamily="18" charset="0"/>
              </a:rPr>
              <a:t>Make public sector modernisation a political 'priority':</a:t>
            </a:r>
          </a:p>
          <a:p>
            <a:pPr marL="171450" indent="-171450">
              <a:buFontTx/>
              <a:buChar char="-"/>
              <a:defRPr/>
            </a:pPr>
            <a:r>
              <a:rPr lang="en-GB" altLang="en-US" dirty="0" smtClean="0">
                <a:latin typeface="Times" pitchFamily="18" charset="0"/>
              </a:rPr>
              <a:t>Agree with all procurers in the region quality/efficiency improvement targets (KPIs) that they are to reach in public service delivery by addressing high priority innovation needs. Define which innovation needs to address via a PPI or PCP.</a:t>
            </a:r>
          </a:p>
          <a:p>
            <a:pPr marL="171450" indent="-171450">
              <a:buFontTx/>
              <a:buChar char="-"/>
              <a:defRPr/>
            </a:pPr>
            <a:r>
              <a:rPr lang="en-GB" altLang="en-US" dirty="0" smtClean="0">
                <a:latin typeface="Times" pitchFamily="18" charset="0"/>
              </a:rPr>
              <a:t>Set a target for the percentage of public procurement budgets that are to be directed to innovation every year by all procurers in the region/country. UK, NL, ES, FR and the </a:t>
            </a:r>
            <a:r>
              <a:rPr lang="en-GB" altLang="en-US" dirty="0" err="1" smtClean="0">
                <a:latin typeface="Times" pitchFamily="18" charset="0"/>
              </a:rPr>
              <a:t>Norden</a:t>
            </a:r>
            <a:r>
              <a:rPr lang="en-GB" altLang="en-US" dirty="0" smtClean="0">
                <a:latin typeface="Times" pitchFamily="18" charset="0"/>
              </a:rPr>
              <a:t> countries have already set such targets. Measure progress on this as well</a:t>
            </a:r>
          </a:p>
          <a:p>
            <a:pPr marL="228600" indent="-228600">
              <a:buFontTx/>
              <a:buAutoNum type="arabicParenR"/>
              <a:defRPr/>
            </a:pPr>
            <a:r>
              <a:rPr lang="en-GB" altLang="en-US" u="sng" dirty="0" smtClean="0">
                <a:latin typeface="Times" pitchFamily="18" charset="0"/>
              </a:rPr>
              <a:t>Implementation framework</a:t>
            </a:r>
          </a:p>
          <a:p>
            <a:pPr>
              <a:defRPr/>
            </a:pPr>
            <a:r>
              <a:rPr lang="en-GB" altLang="en-US" dirty="0" smtClean="0">
                <a:latin typeface="Times" pitchFamily="18" charset="0"/>
              </a:rPr>
              <a:t>- Establish a regional/national financial support program for procurers that offers them co-financing to reduce their risk to undertake PCPs and PPIs</a:t>
            </a:r>
          </a:p>
          <a:p>
            <a:pPr>
              <a:defRPr/>
            </a:pPr>
            <a:r>
              <a:rPr lang="en-GB" altLang="en-US" dirty="0" smtClean="0">
                <a:latin typeface="Times" pitchFamily="18" charset="0"/>
              </a:rPr>
              <a:t>- Establish an innovation procurement competence </a:t>
            </a:r>
            <a:r>
              <a:rPr lang="en-GB" altLang="en-US" dirty="0" err="1" smtClean="0">
                <a:latin typeface="Times" pitchFamily="18" charset="0"/>
              </a:rPr>
              <a:t>center</a:t>
            </a:r>
            <a:r>
              <a:rPr lang="en-GB" altLang="en-US" dirty="0" smtClean="0">
                <a:latin typeface="Times" pitchFamily="18" charset="0"/>
              </a:rPr>
              <a:t> in your region/country that can share good practices, provide practical (+ the above financial) assistance to procurers on how to do a PCP or PPI, provide info about EU funding for PCP/PPI</a:t>
            </a:r>
          </a:p>
          <a:p>
            <a:pPr marL="228600" indent="-228600">
              <a:buFontTx/>
              <a:buAutoNum type="arabicParenR"/>
              <a:defRPr/>
            </a:pPr>
            <a:r>
              <a:rPr lang="en-GB" altLang="en-US" u="sng" dirty="0" smtClean="0">
                <a:latin typeface="Times" pitchFamily="18" charset="0"/>
              </a:rPr>
              <a:t>Leverage EU funding</a:t>
            </a:r>
          </a:p>
          <a:p>
            <a:pPr>
              <a:defRPr/>
            </a:pPr>
            <a:r>
              <a:rPr lang="en-GB" altLang="en-US" dirty="0" smtClean="0">
                <a:latin typeface="Times" pitchFamily="18" charset="0"/>
              </a:rPr>
              <a:t>Use the increased support offered by Horizon 2020, ESIF and EIB loans for PCP&amp; PPI</a:t>
            </a:r>
          </a:p>
          <a:p>
            <a:pPr marL="228600" indent="-228600">
              <a:buFontTx/>
              <a:buAutoNum type="arabicParenR"/>
              <a:defRPr/>
            </a:pPr>
            <a:r>
              <a:rPr lang="en-GB" altLang="en-US" u="sng" dirty="0" smtClean="0">
                <a:latin typeface="Times" pitchFamily="18" charset="0"/>
              </a:rPr>
              <a:t>Encourage demand to meet supply</a:t>
            </a:r>
          </a:p>
          <a:p>
            <a:pPr>
              <a:defRPr/>
            </a:pPr>
            <a:r>
              <a:rPr lang="en-GB" altLang="en-US" dirty="0" smtClean="0">
                <a:latin typeface="Times" pitchFamily="18" charset="0"/>
              </a:rPr>
              <a:t>Encourage public procurers in your region to notify businesses early about upcoming innovation procurements (via public info notices) and to invite businesses to discuss those innovation needs in open market consultations or meet the 'buyers events'.</a:t>
            </a:r>
          </a:p>
        </p:txBody>
      </p:sp>
      <p:sp>
        <p:nvSpPr>
          <p:cNvPr id="31748" name="Slide Number Placeholder 3"/>
          <p:cNvSpPr>
            <a:spLocks noGrp="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703D641E-BB59-48B3-8E0C-6FFEB3FD87F1}" type="slidenum">
              <a:rPr lang="en-GB" altLang="en-US" b="0" i="0">
                <a:solidFill>
                  <a:prstClr val="black"/>
                </a:solidFill>
                <a:latin typeface="Times" pitchFamily="18" charset="0"/>
              </a:rPr>
              <a:pPr/>
              <a:t>9</a:t>
            </a:fld>
            <a:endParaRPr lang="en-GB" altLang="en-US" b="0" i="0">
              <a:solidFill>
                <a:prstClr val="black"/>
              </a:solidFill>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0750">
              <a:defRPr b="1" i="1">
                <a:solidFill>
                  <a:schemeClr val="tx1"/>
                </a:solidFill>
                <a:latin typeface="Trebuchet MS" pitchFamily="34" charset="0"/>
              </a:defRPr>
            </a:lvl1pPr>
            <a:lvl2pPr marL="742950" indent="-285750" defTabSz="920750">
              <a:defRPr b="1" i="1">
                <a:solidFill>
                  <a:schemeClr val="tx1"/>
                </a:solidFill>
                <a:latin typeface="Trebuchet MS" pitchFamily="34" charset="0"/>
              </a:defRPr>
            </a:lvl2pPr>
            <a:lvl3pPr marL="1143000" indent="-228600" defTabSz="920750">
              <a:defRPr b="1" i="1">
                <a:solidFill>
                  <a:schemeClr val="tx1"/>
                </a:solidFill>
                <a:latin typeface="Trebuchet MS" pitchFamily="34" charset="0"/>
              </a:defRPr>
            </a:lvl3pPr>
            <a:lvl4pPr marL="1600200" indent="-228600" defTabSz="920750">
              <a:defRPr b="1" i="1">
                <a:solidFill>
                  <a:schemeClr val="tx1"/>
                </a:solidFill>
                <a:latin typeface="Trebuchet MS" pitchFamily="34" charset="0"/>
              </a:defRPr>
            </a:lvl4pPr>
            <a:lvl5pPr marL="2057400" indent="-228600" defTabSz="920750">
              <a:defRPr b="1" i="1">
                <a:solidFill>
                  <a:schemeClr val="tx1"/>
                </a:solidFill>
                <a:latin typeface="Trebuchet MS" pitchFamily="34" charset="0"/>
              </a:defRPr>
            </a:lvl5pPr>
            <a:lvl6pPr marL="2514600" indent="-228600" algn="ctr" defTabSz="920750" eaLnBrk="0" fontAlgn="base" hangingPunct="0">
              <a:spcBef>
                <a:spcPct val="0"/>
              </a:spcBef>
              <a:spcAft>
                <a:spcPct val="0"/>
              </a:spcAft>
              <a:defRPr b="1" i="1">
                <a:solidFill>
                  <a:schemeClr val="tx1"/>
                </a:solidFill>
                <a:latin typeface="Trebuchet MS" pitchFamily="34" charset="0"/>
              </a:defRPr>
            </a:lvl6pPr>
            <a:lvl7pPr marL="2971800" indent="-228600" algn="ctr" defTabSz="920750" eaLnBrk="0" fontAlgn="base" hangingPunct="0">
              <a:spcBef>
                <a:spcPct val="0"/>
              </a:spcBef>
              <a:spcAft>
                <a:spcPct val="0"/>
              </a:spcAft>
              <a:defRPr b="1" i="1">
                <a:solidFill>
                  <a:schemeClr val="tx1"/>
                </a:solidFill>
                <a:latin typeface="Trebuchet MS" pitchFamily="34" charset="0"/>
              </a:defRPr>
            </a:lvl7pPr>
            <a:lvl8pPr marL="3429000" indent="-228600" algn="ctr" defTabSz="920750" eaLnBrk="0" fontAlgn="base" hangingPunct="0">
              <a:spcBef>
                <a:spcPct val="0"/>
              </a:spcBef>
              <a:spcAft>
                <a:spcPct val="0"/>
              </a:spcAft>
              <a:defRPr b="1" i="1">
                <a:solidFill>
                  <a:schemeClr val="tx1"/>
                </a:solidFill>
                <a:latin typeface="Trebuchet MS" pitchFamily="34" charset="0"/>
              </a:defRPr>
            </a:lvl8pPr>
            <a:lvl9pPr marL="3886200" indent="-228600" algn="ctr" defTabSz="920750" eaLnBrk="0" fontAlgn="base" hangingPunct="0">
              <a:spcBef>
                <a:spcPct val="0"/>
              </a:spcBef>
              <a:spcAft>
                <a:spcPct val="0"/>
              </a:spcAft>
              <a:defRPr b="1" i="1">
                <a:solidFill>
                  <a:schemeClr val="tx1"/>
                </a:solidFill>
                <a:latin typeface="Trebuchet MS" pitchFamily="34" charset="0"/>
              </a:defRPr>
            </a:lvl9pPr>
          </a:lstStyle>
          <a:p>
            <a:fld id="{EFD5D4EA-62A7-4F9A-96B2-7B474CC10FA2}" type="slidenum">
              <a:rPr lang="en-GB" altLang="en-US" b="0" i="0" smtClean="0">
                <a:latin typeface="Times" pitchFamily="18" charset="0"/>
              </a:rPr>
              <a:pPr/>
              <a:t>10</a:t>
            </a:fld>
            <a:endParaRPr lang="en-GB" altLang="en-US" b="0" i="0" smtClean="0">
              <a:latin typeface="Times" pitchFamily="1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06148" y="4715153"/>
            <a:ext cx="4985380" cy="4466987"/>
          </a:xfrm>
          <a:noFill/>
        </p:spPr>
        <p:txBody>
          <a:bodyPr/>
          <a:lstStyle/>
          <a:p>
            <a:r>
              <a:rPr lang="en-GB" altLang="en-US" smtClean="0">
                <a:latin typeface="Times" pitchFamily="18" charset="0"/>
              </a:rPr>
              <a:t>Health</a:t>
            </a:r>
          </a:p>
          <a:p>
            <a:r>
              <a:rPr lang="en-GB" altLang="en-US" smtClean="0">
                <a:latin typeface="Times" pitchFamily="18" charset="0"/>
              </a:rPr>
              <a:t>Inclusion</a:t>
            </a:r>
          </a:p>
          <a:p>
            <a:r>
              <a:rPr lang="en-GB" altLang="en-US" smtClean="0">
                <a:latin typeface="Times" pitchFamily="18" charset="0"/>
              </a:rPr>
              <a:t>Government</a:t>
            </a:r>
          </a:p>
          <a:p>
            <a:r>
              <a:rPr lang="en-GB" altLang="en-US" smtClean="0">
                <a:latin typeface="Times" pitchFamily="18" charset="0"/>
              </a:rPr>
              <a:t>Security</a:t>
            </a:r>
          </a:p>
          <a:p>
            <a:r>
              <a:rPr lang="en-GB" altLang="en-US" smtClean="0">
                <a:latin typeface="Times" pitchFamily="18" charset="0"/>
              </a:rPr>
              <a:t>eInfrastructure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l-GR">
              <a:solidFill>
                <a:srgbClr val="FFFFFF"/>
              </a:solidFill>
            </a:endParaRPr>
          </a:p>
        </p:txBody>
      </p:sp>
      <p:pic>
        <p:nvPicPr>
          <p:cNvPr id="5" name="Picture 6" descr="LOGO CE-EN-quadri.eps"/>
          <p:cNvPicPr>
            <a:picLocks noChangeAspect="1"/>
          </p:cNvPicPr>
          <p:nvPr userDrawn="1"/>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84"/>
          <p:cNvSpPr>
            <a:spLocks noChangeArrowheads="1"/>
          </p:cNvSpPr>
          <p:nvPr userDrawn="1"/>
        </p:nvSpPr>
        <p:spPr bwMode="auto">
          <a:xfrm>
            <a:off x="4251325" y="1223963"/>
            <a:ext cx="623888" cy="31750"/>
          </a:xfrm>
          <a:prstGeom prst="rect">
            <a:avLst/>
          </a:prstGeom>
          <a:solidFill>
            <a:srgbClr val="EE8032"/>
          </a:solidFill>
          <a:ln w="9525" algn="ctr">
            <a:noFill/>
            <a:miter lim="800000"/>
            <a:headEnd/>
            <a:tailEnd/>
          </a:ln>
          <a:effectLst/>
        </p:spPr>
        <p:txBody>
          <a:bodyPr wrap="none" anchor="ctr"/>
          <a:lstStyle/>
          <a:p>
            <a:pPr>
              <a:defRPr/>
            </a:pPr>
            <a:endParaRPr lang="el-GR" sz="1200">
              <a:solidFill>
                <a:srgbClr val="0F5494"/>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12"/>
          <p:cNvSpPr>
            <a:spLocks noGrp="1" noChangeArrowheads="1"/>
          </p:cNvSpPr>
          <p:nvPr>
            <p:ph type="dt" sz="half" idx="10"/>
          </p:nvPr>
        </p:nvSpPr>
        <p:spPr/>
        <p:txBody>
          <a:bodyPr/>
          <a:lstStyle>
            <a:lvl1pPr fontAlgn="auto">
              <a:spcBef>
                <a:spcPts val="0"/>
              </a:spcBef>
              <a:spcAft>
                <a:spcPts val="0"/>
              </a:spcAft>
              <a:defRPr sz="1200" b="1">
                <a:solidFill>
                  <a:srgbClr val="FFFFFF"/>
                </a:solidFill>
                <a:latin typeface="+mn-lt"/>
                <a:cs typeface="Arial" pitchFamily="34" charset="0"/>
              </a:defRPr>
            </a:lvl1pPr>
          </a:lstStyle>
          <a:p>
            <a:pPr>
              <a:defRPr/>
            </a:pPr>
            <a:endParaRPr lang="en-GB"/>
          </a:p>
        </p:txBody>
      </p:sp>
      <p:sp>
        <p:nvSpPr>
          <p:cNvPr id="8" name="Rectangle 13"/>
          <p:cNvSpPr>
            <a:spLocks noGrp="1" noChangeArrowheads="1"/>
          </p:cNvSpPr>
          <p:nvPr>
            <p:ph type="ftr" sz="quarter" idx="11"/>
          </p:nvPr>
        </p:nvSpPr>
        <p:spPr/>
        <p:txBody>
          <a:bodyPr/>
          <a:lstStyle>
            <a:lvl1pPr fontAlgn="auto">
              <a:spcBef>
                <a:spcPts val="0"/>
              </a:spcBef>
              <a:spcAft>
                <a:spcPts val="0"/>
              </a:spcAft>
              <a:defRPr>
                <a:solidFill>
                  <a:srgbClr val="FFFFFF"/>
                </a:solidFill>
                <a:latin typeface="+mn-lt"/>
                <a:cs typeface="Arial" pitchFamily="34" charset="0"/>
              </a:defRPr>
            </a:lvl1pPr>
          </a:lstStyle>
          <a:p>
            <a:pPr>
              <a:defRPr/>
            </a:pPr>
            <a:endParaRPr lang="en-GB"/>
          </a:p>
        </p:txBody>
      </p:sp>
      <p:sp>
        <p:nvSpPr>
          <p:cNvPr id="9" name="Rectangle 15"/>
          <p:cNvSpPr>
            <a:spLocks noGrp="1" noChangeArrowheads="1"/>
          </p:cNvSpPr>
          <p:nvPr>
            <p:ph type="sldNum" sz="quarter" idx="12"/>
          </p:nvPr>
        </p:nvSpPr>
        <p:spPr/>
        <p:txBody>
          <a:bodyPr/>
          <a:lstStyle>
            <a:lvl1pPr fontAlgn="auto">
              <a:spcBef>
                <a:spcPts val="0"/>
              </a:spcBef>
              <a:spcAft>
                <a:spcPts val="0"/>
              </a:spcAft>
              <a:defRPr>
                <a:solidFill>
                  <a:srgbClr val="FFFFFF"/>
                </a:solidFill>
                <a:latin typeface="+mn-lt"/>
                <a:cs typeface="Arial" pitchFamily="34" charset="0"/>
              </a:defRPr>
            </a:lvl1pPr>
          </a:lstStyle>
          <a:p>
            <a:pPr>
              <a:defRPr/>
            </a:pPr>
            <a:fld id="{018AB602-EA45-4AD6-90A9-BB73BBCE2CA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A9C68160-7AFA-42FF-B265-0DB6532DBE7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8C4BF766-A75E-454E-A2D0-2EC7A739F49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024587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7" name="Rectangle 4"/>
          <p:cNvSpPr>
            <a:spLocks noGrp="1" noChangeArrowheads="1"/>
          </p:cNvSpPr>
          <p:nvPr>
            <p:ph type="dt" sz="half" idx="10"/>
          </p:nvPr>
        </p:nvSpPr>
        <p:spPr>
          <a:xfrm>
            <a:off x="457200" y="6265118"/>
            <a:ext cx="2133600" cy="476250"/>
          </a:xfrm>
        </p:spPr>
        <p:txBody>
          <a:bodyPr/>
          <a:lstStyle>
            <a:lvl1pPr>
              <a:defRPr dirty="0">
                <a:solidFill>
                  <a:schemeClr val="tx1"/>
                </a:solidFill>
              </a:defRPr>
            </a:lvl1pPr>
          </a:lstStyle>
          <a:p>
            <a:pPr>
              <a:defRPr/>
            </a:pPr>
            <a:endParaRPr lang="en-GB" dirty="0"/>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pic>
        <p:nvPicPr>
          <p:cNvPr id="9" name="Picture 2" descr="C:\DOCUME~1\lenain\LOCALS~1\Temp\7zECF.tmp\LOGO-CE for RTD EN Landscape Positive Cyan.png"/>
          <p:cNvPicPr>
            <a:picLocks noChangeArrowheads="1"/>
          </p:cNvPicPr>
          <p:nvPr userDrawn="1"/>
        </p:nvPicPr>
        <p:blipFill>
          <a:blip r:embed="rId2" cstate="print"/>
          <a:srcRect/>
          <a:stretch>
            <a:fillRect/>
          </a:stretch>
        </p:blipFill>
        <p:spPr bwMode="auto">
          <a:xfrm>
            <a:off x="6577200" y="5940000"/>
            <a:ext cx="2242800" cy="597600"/>
          </a:xfrm>
          <a:prstGeom prst="rect">
            <a:avLst/>
          </a:prstGeom>
          <a:noFill/>
        </p:spPr>
      </p:pic>
      <p:sp>
        <p:nvSpPr>
          <p:cNvPr id="3" name="TextBox 2"/>
          <p:cNvSpPr txBox="1"/>
          <p:nvPr userDrawn="1"/>
        </p:nvSpPr>
        <p:spPr>
          <a:xfrm>
            <a:off x="445989" y="6309320"/>
            <a:ext cx="1871910" cy="261610"/>
          </a:xfrm>
          <a:prstGeom prst="rect">
            <a:avLst/>
          </a:prstGeom>
          <a:solidFill>
            <a:schemeClr val="bg1"/>
          </a:solidFill>
        </p:spPr>
        <p:txBody>
          <a:bodyPr wrap="square" rtlCol="0">
            <a:spAutoFit/>
          </a:bodyPr>
          <a:lstStyle/>
          <a:p>
            <a:pPr algn="l" defTabSz="457200" fontAlgn="auto">
              <a:spcBef>
                <a:spcPts val="0"/>
              </a:spcBef>
              <a:spcAft>
                <a:spcPts val="0"/>
              </a:spcAft>
            </a:pPr>
            <a:r>
              <a:rPr lang="en-GB" sz="1100" b="1" dirty="0" smtClean="0">
                <a:solidFill>
                  <a:schemeClr val="bg2"/>
                </a:solidFill>
                <a:ea typeface="Verdana" panose="020B0604030504040204" pitchFamily="34" charset="0"/>
                <a:cs typeface="Verdana" panose="020B0604030504040204" pitchFamily="34" charset="0"/>
              </a:rPr>
              <a:t>HORIZON 2020</a:t>
            </a:r>
            <a:endParaRPr lang="en-GB" sz="1100" b="1" dirty="0">
              <a:solidFill>
                <a:schemeClr val="bg2"/>
              </a:solidFill>
              <a:ea typeface="Verdana" panose="020B0604030504040204" pitchFamily="34" charset="0"/>
              <a:cs typeface="Verdana" panose="020B0604030504040204" pitchFamily="34" charset="0"/>
            </a:endParaRPr>
          </a:p>
        </p:txBody>
      </p:sp>
      <p:sp>
        <p:nvSpPr>
          <p:cNvPr id="12" name="Rectangle 6"/>
          <p:cNvSpPr txBox="1">
            <a:spLocks noChangeArrowheads="1"/>
          </p:cNvSpPr>
          <p:nvPr userDrawn="1"/>
        </p:nvSpPr>
        <p:spPr bwMode="auto">
          <a:xfrm>
            <a:off x="-31427" y="6499820"/>
            <a:ext cx="477416" cy="36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lgn="r" rtl="0" fontAlgn="base">
              <a:spcBef>
                <a:spcPct val="0"/>
              </a:spcBef>
              <a:spcAft>
                <a:spcPct val="0"/>
              </a:spcAft>
              <a:defRPr sz="1100" b="0" kern="1200" smtClean="0">
                <a:solidFill>
                  <a:schemeClr val="tx1"/>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defRPr/>
            </a:pPr>
            <a:fld id="{2BB59E6E-B967-488E-B209-8B7FA0D7AF99}" type="slidenum">
              <a:rPr lang="en-GB" b="0" i="1" smtClean="0">
                <a:latin typeface="Verdana" panose="020B0604030504040204" pitchFamily="34" charset="0"/>
                <a:ea typeface="Verdana" panose="020B0604030504040204" pitchFamily="34" charset="0"/>
                <a:cs typeface="Verdana" panose="020B0604030504040204" pitchFamily="34" charset="0"/>
              </a:rPr>
              <a:pPr algn="l">
                <a:defRPr/>
              </a:pPr>
              <a:t>‹#›</a:t>
            </a:fld>
            <a:endParaRPr lang="en-GB"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2227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E952C2E6-89E1-4AF6-9835-68E672C5B13F}"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92161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5745FAF3-A96F-4552-870B-C30F99CC62DC}"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79754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79686BFC-82A9-4771-916E-287F2FF36A38}"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90742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67200" y="19812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97FEE6A0-162C-44A5-83AF-BA3477727929}"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44983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r>
              <a:rPr lang="fr-FR"/>
              <a:t>••• </a:t>
            </a:r>
            <a:fld id="{02F27C61-9C65-4DAE-A48A-C6F8C72719B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24072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r>
              <a:rPr lang="fr-FR"/>
              <a:t>••• </a:t>
            </a:r>
            <a:fld id="{108E01D9-B6DB-43FD-AC64-14F0F99E4668}"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406873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14F2CAAD-B343-4146-BE5B-E99CCFF75F9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fr-FR"/>
              <a:t>••• </a:t>
            </a:r>
            <a:fld id="{2F0968C9-7618-4773-9712-7962CE55997E}"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911724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DBE9BC39-5FDE-4445-A25D-137A4DB61D8A}"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464377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E4139813-0563-404C-9E88-E0154E596354}"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010378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8FE415A6-9BC3-47D7-8070-328A94A46A2B}"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81214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188913"/>
            <a:ext cx="2114550" cy="5983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88913"/>
            <a:ext cx="6191250" cy="5983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fr-FR"/>
              <a:t>••• </a:t>
            </a:r>
            <a:fld id="{BC0846EC-93A8-44E4-BE4D-4A1B7D7D60D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80336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88913"/>
            <a:ext cx="7010400" cy="7191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429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67200" y="1981200"/>
            <a:ext cx="3429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54BA231B-907D-485A-9E33-4BACC716940E}"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3568843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88913"/>
            <a:ext cx="7010400" cy="719137"/>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685800" y="1981200"/>
            <a:ext cx="7010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85800" y="4152900"/>
            <a:ext cx="7010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5"/>
          <p:cNvSpPr>
            <a:spLocks noGrp="1" noChangeArrowheads="1"/>
          </p:cNvSpPr>
          <p:nvPr>
            <p:ph type="ftr" sz="quarter"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fr-FR"/>
              <a:t>••• </a:t>
            </a:r>
            <a:fld id="{90DF15A2-90EF-4792-9F7D-C7D9527DCD06}" type="slidenum">
              <a:rPr lang="fr-FR">
                <a:solidFill>
                  <a:srgbClr val="0F5494"/>
                </a:solidFill>
              </a:rPr>
              <a:pPr>
                <a:defRPr/>
              </a:pPr>
              <a:t>‹#›</a:t>
            </a:fld>
            <a:endParaRPr lang="fr-FR">
              <a:solidFill>
                <a:srgbClr val="0F5494"/>
              </a:solidFill>
            </a:endParaRPr>
          </a:p>
        </p:txBody>
      </p:sp>
    </p:spTree>
    <p:extLst>
      <p:ext uri="{BB962C8B-B14F-4D97-AF65-F5344CB8AC3E}">
        <p14:creationId xmlns:p14="http://schemas.microsoft.com/office/powerpoint/2010/main" val="1989876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rcRect t="15884" b="-2"/>
          <a:stretch>
            <a:fillRect/>
          </a:stretch>
        </p:blipFill>
        <p:spPr bwMode="auto">
          <a:xfrm>
            <a:off x="-17463"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noGrp="1"/>
          </p:cNvSpPr>
          <p:nvPr>
            <p:ph idx="10"/>
          </p:nvPr>
        </p:nvSpPr>
        <p:spPr>
          <a:xfrm>
            <a:off x="4122000"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9"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20" name="Content Placeholder 2"/>
          <p:cNvSpPr>
            <a:spLocks noGrp="1"/>
          </p:cNvSpPr>
          <p:nvPr>
            <p:ph idx="11"/>
          </p:nvPr>
        </p:nvSpPr>
        <p:spPr>
          <a:xfrm>
            <a:off x="4122000"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311812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005DABB6-3C65-4C3E-A04C-31157D12D8C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BCDEB475-4ADA-4C1F-958A-E4D4ED03739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7179602F-65A9-43C0-8854-C7144373D6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5D1D08B-257B-4148-AF14-91BD609C960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71262B8-9270-4787-9E0D-821B09C9C86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F70F6059-E96B-4B36-BCB2-7747B440D0C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6" name="Rectangle 10"/>
          <p:cNvSpPr>
            <a:spLocks noGrp="1" noChangeArrowheads="1"/>
          </p:cNvSpPr>
          <p:nvPr>
            <p:ph type="ftr" sz="quarter" idx="11"/>
          </p:nvPr>
        </p:nvSpPr>
        <p:spPr/>
        <p:txBody>
          <a:bodyPr/>
          <a:lstStyle>
            <a:lvl1pPr fontAlgn="auto">
              <a:spcBef>
                <a:spcPts val="0"/>
              </a:spcBef>
              <a:spcAft>
                <a:spcPts val="0"/>
              </a:spcAft>
              <a:defRPr>
                <a:cs typeface="Arial" pitchFamily="34" charset="0"/>
              </a:defRPr>
            </a:lvl1pPr>
          </a:lstStyle>
          <a:p>
            <a:pPr>
              <a:defRPr/>
            </a:pPr>
            <a:endParaRPr lang="en-GB"/>
          </a:p>
        </p:txBody>
      </p:sp>
      <p:sp>
        <p:nvSpPr>
          <p:cNvPr id="7" name="Rectangle 11"/>
          <p:cNvSpPr>
            <a:spLocks noGrp="1" noChangeArrowheads="1"/>
          </p:cNvSpPr>
          <p:nvPr>
            <p:ph type="sldNum" sz="quarter" idx="12"/>
          </p:nvPr>
        </p:nvSpPr>
        <p:spPr/>
        <p:txBody>
          <a:bodyPr/>
          <a:lstStyle>
            <a:lvl1pPr fontAlgn="auto">
              <a:spcBef>
                <a:spcPts val="0"/>
              </a:spcBef>
              <a:spcAft>
                <a:spcPts val="0"/>
              </a:spcAft>
              <a:defRPr>
                <a:cs typeface="Arial" pitchFamily="34" charset="0"/>
              </a:defRPr>
            </a:lvl1pPr>
          </a:lstStyle>
          <a:p>
            <a:pPr>
              <a:defRPr/>
            </a:pPr>
            <a:fld id="{C11EE306-0BAE-4B31-B1AD-274973FFA9B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C558338F-98A7-4AD4-94B2-4CBBB446CE57}"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032" name="Picture 17" descr="LOGO CE_Vertical_EN_NEG_quadri_HR"/>
          <p:cNvPicPr>
            <a:picLocks noChangeAspect="1" noChangeArrowheads="1"/>
          </p:cNvPicPr>
          <p:nvPr userDrawn="1"/>
        </p:nvPicPr>
        <p:blipFill>
          <a:blip r:embed="rId15"/>
          <a:srcRect/>
          <a:stretch>
            <a:fillRect/>
          </a:stretch>
        </p:blipFill>
        <p:spPr bwMode="auto">
          <a:xfrm>
            <a:off x="3957638" y="258763"/>
            <a:ext cx="1436687" cy="1004887"/>
          </a:xfrm>
          <a:prstGeom prst="rect">
            <a:avLst/>
          </a:prstGeom>
          <a:noFill/>
          <a:ln w="9525">
            <a:noFill/>
            <a:miter lim="800000"/>
            <a:headEnd/>
            <a:tailEnd/>
          </a:ln>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w="9525" algn="ctr">
            <a:noFill/>
            <a:miter lim="800000"/>
            <a:headEnd/>
            <a:tailEnd/>
          </a:ln>
          <a:effectLst/>
        </p:spPr>
        <p:txBody>
          <a:bodyPr wrap="none" anchor="ctr"/>
          <a:lstStyle/>
          <a:p>
            <a:pPr>
              <a:defRPr/>
            </a:pPr>
            <a:endParaRPr lang="el-GR" sz="1200">
              <a:solidFill>
                <a:srgbClr val="0F5494"/>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188913"/>
            <a:ext cx="7010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smtClean="0"/>
              <a:t>Cliquez et modifiez le titre</a:t>
            </a:r>
          </a:p>
        </p:txBody>
      </p:sp>
      <p:sp>
        <p:nvSpPr>
          <p:cNvPr id="1027" name="Rectangle 3"/>
          <p:cNvSpPr>
            <a:spLocks noGrp="1" noChangeArrowheads="1"/>
          </p:cNvSpPr>
          <p:nvPr>
            <p:ph type="body" idx="1"/>
          </p:nvPr>
        </p:nvSpPr>
        <p:spPr bwMode="auto">
          <a:xfrm>
            <a:off x="685800" y="1981200"/>
            <a:ext cx="7010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1029" name="Rectangle 5"/>
          <p:cNvSpPr>
            <a:spLocks noGrp="1" noChangeArrowheads="1"/>
          </p:cNvSpPr>
          <p:nvPr>
            <p:ph type="ftr" sz="quarter" idx="3"/>
          </p:nvPr>
        </p:nvSpPr>
        <p:spPr bwMode="auto">
          <a:xfrm>
            <a:off x="685800" y="6324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i="0">
                <a:latin typeface="+mn-lt"/>
              </a:defRPr>
            </a:lvl1pPr>
          </a:lstStyle>
          <a:p>
            <a:pPr eaLnBrk="0" hangingPunct="0">
              <a:defRPr/>
            </a:pPr>
            <a:endParaRPr lang="en-GB">
              <a:solidFill>
                <a:srgbClr val="000000"/>
              </a:solidFill>
            </a:endParaRPr>
          </a:p>
        </p:txBody>
      </p:sp>
      <p:sp>
        <p:nvSpPr>
          <p:cNvPr id="1030" name="Rectangle 6"/>
          <p:cNvSpPr>
            <a:spLocks noGrp="1" noChangeArrowheads="1"/>
          </p:cNvSpPr>
          <p:nvPr>
            <p:ph type="sldNum" sz="quarter" idx="4"/>
          </p:nvPr>
        </p:nvSpPr>
        <p:spPr bwMode="auto">
          <a:xfrm>
            <a:off x="7019925" y="6400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solidFill>
                  <a:srgbClr val="FFCC66"/>
                </a:solidFill>
                <a:latin typeface="+mn-lt"/>
              </a:defRPr>
            </a:lvl1pPr>
          </a:lstStyle>
          <a:p>
            <a:pPr eaLnBrk="0" hangingPunct="0">
              <a:defRPr/>
            </a:pPr>
            <a:r>
              <a:rPr lang="fr-FR" b="1"/>
              <a:t>••• </a:t>
            </a:r>
            <a:fld id="{3D69BCDC-A48B-4DC4-82CE-110202ECA194}" type="slidenum">
              <a:rPr lang="fr-FR" b="1">
                <a:solidFill>
                  <a:srgbClr val="0F5494"/>
                </a:solidFill>
              </a:rPr>
              <a:pPr eaLnBrk="0" hangingPunct="0">
                <a:defRPr/>
              </a:pPr>
              <a:t>‹#›</a:t>
            </a:fld>
            <a:endParaRPr lang="fr-FR" b="1">
              <a:solidFill>
                <a:srgbClr val="0F5494"/>
              </a:solidFill>
            </a:endParaRPr>
          </a:p>
        </p:txBody>
      </p:sp>
    </p:spTree>
    <p:extLst>
      <p:ext uri="{BB962C8B-B14F-4D97-AF65-F5344CB8AC3E}">
        <p14:creationId xmlns:p14="http://schemas.microsoft.com/office/powerpoint/2010/main" val="12641778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67" r:id="rId14"/>
  </p:sldLayoutIdLst>
  <p:timing>
    <p:tnLst>
      <p:par>
        <p:cTn id="1" dur="indefinite" restart="never" nodeType="tmRoot"/>
      </p:par>
    </p:tnLst>
  </p:timing>
  <p:hf hdr="0" ftr="0" dt="0"/>
  <p:txStyles>
    <p:titleStyle>
      <a:lvl1pPr algn="r" rtl="0" eaLnBrk="0" fontAlgn="base" hangingPunct="0">
        <a:spcBef>
          <a:spcPct val="0"/>
        </a:spcBef>
        <a:spcAft>
          <a:spcPct val="0"/>
        </a:spcAft>
        <a:defRPr sz="2800" b="1">
          <a:solidFill>
            <a:srgbClr val="FFD624"/>
          </a:solidFill>
          <a:latin typeface="+mj-lt"/>
          <a:ea typeface="+mj-ea"/>
          <a:cs typeface="+mj-cs"/>
        </a:defRPr>
      </a:lvl1pPr>
      <a:lvl2pPr algn="r" rtl="0" eaLnBrk="0" fontAlgn="base" hangingPunct="0">
        <a:spcBef>
          <a:spcPct val="0"/>
        </a:spcBef>
        <a:spcAft>
          <a:spcPct val="0"/>
        </a:spcAft>
        <a:defRPr sz="2800" b="1">
          <a:solidFill>
            <a:srgbClr val="FFD624"/>
          </a:solidFill>
          <a:latin typeface="Verdana" pitchFamily="34" charset="0"/>
        </a:defRPr>
      </a:lvl2pPr>
      <a:lvl3pPr algn="r" rtl="0" eaLnBrk="0" fontAlgn="base" hangingPunct="0">
        <a:spcBef>
          <a:spcPct val="0"/>
        </a:spcBef>
        <a:spcAft>
          <a:spcPct val="0"/>
        </a:spcAft>
        <a:defRPr sz="2800" b="1">
          <a:solidFill>
            <a:srgbClr val="FFD624"/>
          </a:solidFill>
          <a:latin typeface="Verdana" pitchFamily="34" charset="0"/>
        </a:defRPr>
      </a:lvl3pPr>
      <a:lvl4pPr algn="r" rtl="0" eaLnBrk="0" fontAlgn="base" hangingPunct="0">
        <a:spcBef>
          <a:spcPct val="0"/>
        </a:spcBef>
        <a:spcAft>
          <a:spcPct val="0"/>
        </a:spcAft>
        <a:defRPr sz="2800" b="1">
          <a:solidFill>
            <a:srgbClr val="FFD624"/>
          </a:solidFill>
          <a:latin typeface="Verdana" pitchFamily="34" charset="0"/>
        </a:defRPr>
      </a:lvl4pPr>
      <a:lvl5pPr algn="r" rtl="0" eaLnBrk="0" fontAlgn="base" hangingPunct="0">
        <a:spcBef>
          <a:spcPct val="0"/>
        </a:spcBef>
        <a:spcAft>
          <a:spcPct val="0"/>
        </a:spcAft>
        <a:defRPr sz="2800" b="1">
          <a:solidFill>
            <a:srgbClr val="FFD624"/>
          </a:solidFill>
          <a:latin typeface="Verdana" pitchFamily="34" charset="0"/>
        </a:defRPr>
      </a:lvl5pPr>
      <a:lvl6pPr marL="457200" algn="r" rtl="0" fontAlgn="base">
        <a:spcBef>
          <a:spcPct val="0"/>
        </a:spcBef>
        <a:spcAft>
          <a:spcPct val="0"/>
        </a:spcAft>
        <a:defRPr sz="2800" b="1">
          <a:solidFill>
            <a:srgbClr val="FFD624"/>
          </a:solidFill>
          <a:latin typeface="Verdana" pitchFamily="34" charset="0"/>
        </a:defRPr>
      </a:lvl6pPr>
      <a:lvl7pPr marL="914400" algn="r" rtl="0" fontAlgn="base">
        <a:spcBef>
          <a:spcPct val="0"/>
        </a:spcBef>
        <a:spcAft>
          <a:spcPct val="0"/>
        </a:spcAft>
        <a:defRPr sz="2800" b="1">
          <a:solidFill>
            <a:srgbClr val="FFD624"/>
          </a:solidFill>
          <a:latin typeface="Verdana" pitchFamily="34" charset="0"/>
        </a:defRPr>
      </a:lvl7pPr>
      <a:lvl8pPr marL="1371600" algn="r" rtl="0" fontAlgn="base">
        <a:spcBef>
          <a:spcPct val="0"/>
        </a:spcBef>
        <a:spcAft>
          <a:spcPct val="0"/>
        </a:spcAft>
        <a:defRPr sz="2800" b="1">
          <a:solidFill>
            <a:srgbClr val="FFD624"/>
          </a:solidFill>
          <a:latin typeface="Verdana" pitchFamily="34" charset="0"/>
        </a:defRPr>
      </a:lvl8pPr>
      <a:lvl9pPr marL="1828800" algn="r" rtl="0" fontAlgn="base">
        <a:spcBef>
          <a:spcPct val="0"/>
        </a:spcBef>
        <a:spcAft>
          <a:spcPct val="0"/>
        </a:spcAft>
        <a:defRPr sz="2800" b="1">
          <a:solidFill>
            <a:srgbClr val="FFD624"/>
          </a:solidFill>
          <a:latin typeface="Verdana" pitchFamily="34" charset="0"/>
        </a:defRPr>
      </a:lvl9pPr>
    </p:titleStyle>
    <p:bodyStyle>
      <a:lvl1pPr marL="342900" indent="-342900" algn="l" rtl="0" eaLnBrk="0" fontAlgn="base" hangingPunct="0">
        <a:spcBef>
          <a:spcPct val="20000"/>
        </a:spcBef>
        <a:spcAft>
          <a:spcPct val="0"/>
        </a:spcAft>
        <a:buClr>
          <a:srgbClr val="0F5494"/>
        </a:buClr>
        <a:buFont typeface="Wingdings"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c.europa.eu/digital-agenda/news/innovation-procurement-initiatives-around-europ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eafip.eu/events/major-events/eafip-major-event-paris/"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eafip.eu/resources/videos/" TargetMode="External"/><Relationship Id="rId7" Type="http://schemas.openxmlformats.org/officeDocument/2006/relationships/hyperlink" Target="http://ec.europa.eu/research/participants/portal/desktop/en/funding/reference_docs.html#h2020-work-programmes-2016-17" TargetMode="External"/><Relationship Id="rId2" Type="http://schemas.openxmlformats.org/officeDocument/2006/relationships/hyperlink" Target="http://ec.europa.eu/digital-agenda/en/innovation-procurement" TargetMode="External"/><Relationship Id="rId1" Type="http://schemas.openxmlformats.org/officeDocument/2006/relationships/slideLayout" Target="../slideLayouts/slideLayout15.xml"/><Relationship Id="rId6" Type="http://schemas.openxmlformats.org/officeDocument/2006/relationships/hyperlink" Target="https://ec.europa.eu/digital-single-market/en/news/calls-eu-funding-opportunities-pre-commercial-procurement-and-public-procurement-innovative" TargetMode="External"/><Relationship Id="rId5" Type="http://schemas.openxmlformats.org/officeDocument/2006/relationships/hyperlink" Target="https://ec.europa.eu/digital-single-market/en/news/results-eu-funded-pre-commercial-procurements" TargetMode="External"/><Relationship Id="rId4" Type="http://schemas.openxmlformats.org/officeDocument/2006/relationships/hyperlink" Target="http://ec.europa.eu/digital-agenda/en/news/innovation-procurement-power-public-pur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hyperlink" Target="http://eafip.eu/assistance/" TargetMode="External"/><Relationship Id="rId3" Type="http://schemas.openxmlformats.org/officeDocument/2006/relationships/hyperlink" Target="http://eafip.eu/events/" TargetMode="External"/><Relationship Id="rId7" Type="http://schemas.openxmlformats.org/officeDocument/2006/relationships/hyperlink" Target="http://eafip.eu/resource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eafip.eu/resources/procurer_survey/" TargetMode="External"/><Relationship Id="rId5" Type="http://schemas.openxmlformats.org/officeDocument/2006/relationships/hyperlink" Target="http://eafip.eu/toolkit/faq/" TargetMode="External"/><Relationship Id="rId4" Type="http://schemas.openxmlformats.org/officeDocument/2006/relationships/hyperlink" Target="http://eafip.eu/toolkit/" TargetMode="External"/><Relationship Id="rId9"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digital-agenda/en/news/info-and-networking-day-about-funding-opportunities-pre-commercial-procurement-pcp-and-public" TargetMode="External"/><Relationship Id="rId2" Type="http://schemas.openxmlformats.org/officeDocument/2006/relationships/hyperlink" Target="http://www.imaile.eu/"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image" Target="../media/image20.png"/><Relationship Id="rId14"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research/participants/portal/desktop/en/opportunities/h2020/topics/2326-sec-04-drs-2017.html"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ec.europa.eu/research/participants/portal/desktop/en/opportunities/h2020/topics/2327-sec-13-bes-2017.html" TargetMode="External"/><Relationship Id="rId4" Type="http://schemas.openxmlformats.org/officeDocument/2006/relationships/hyperlink" Target="https://ec.europa.eu/research/participants/portal/desktop/en/opportunities/h2020/topics/2330-sec-09-fct-2017.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digital-single-market/en/news/eu-policy-initiatives-pcp-and-ppi"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bwMode="auto">
          <a:xfrm>
            <a:off x="251520" y="2599499"/>
            <a:ext cx="8640960" cy="2485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2400" dirty="0">
                <a:solidFill>
                  <a:srgbClr val="FFFFFF"/>
                </a:solidFill>
                <a:latin typeface="Verdana"/>
              </a:rPr>
              <a:t> </a:t>
            </a:r>
            <a:r>
              <a:rPr lang="en-US" sz="2400" dirty="0" smtClean="0">
                <a:solidFill>
                  <a:srgbClr val="FFFFFF"/>
                </a:solidFill>
                <a:latin typeface="Verdana"/>
              </a:rPr>
              <a:t/>
            </a:r>
            <a:br>
              <a:rPr lang="en-US" sz="2400" dirty="0" smtClean="0">
                <a:solidFill>
                  <a:srgbClr val="FFFFFF"/>
                </a:solidFill>
                <a:latin typeface="Verdana"/>
              </a:rPr>
            </a:br>
            <a:r>
              <a:rPr lang="en-US" sz="2400" dirty="0" smtClean="0">
                <a:solidFill>
                  <a:srgbClr val="FFFFFF"/>
                </a:solidFill>
                <a:latin typeface="Verdana"/>
              </a:rPr>
              <a:t> </a:t>
            </a:r>
            <a:r>
              <a:rPr lang="en-US" sz="2400" dirty="0">
                <a:solidFill>
                  <a:srgbClr val="FFFFFF"/>
                </a:solidFill>
                <a:latin typeface="Verdana"/>
              </a:rPr>
              <a:t>INNOVATION </a:t>
            </a:r>
            <a:r>
              <a:rPr lang="en-US" sz="2400" dirty="0" smtClean="0">
                <a:solidFill>
                  <a:srgbClr val="FFFFFF"/>
                </a:solidFill>
                <a:latin typeface="Verdana"/>
              </a:rPr>
              <a:t>PROCUREMENT</a:t>
            </a:r>
            <a:br>
              <a:rPr lang="en-US" sz="2400" dirty="0" smtClean="0">
                <a:solidFill>
                  <a:srgbClr val="FFFFFF"/>
                </a:solidFill>
                <a:latin typeface="Verdana"/>
              </a:rPr>
            </a:br>
            <a:r>
              <a:rPr lang="en-US" sz="2400" dirty="0" smtClean="0">
                <a:solidFill>
                  <a:srgbClr val="FFFFFF"/>
                </a:solidFill>
                <a:latin typeface="Verdana"/>
              </a:rPr>
              <a:t>STATE OF PLAY IN EUROPE and</a:t>
            </a:r>
            <a:br>
              <a:rPr lang="en-US" sz="2400" dirty="0" smtClean="0">
                <a:solidFill>
                  <a:srgbClr val="FFFFFF"/>
                </a:solidFill>
                <a:latin typeface="Verdana"/>
              </a:rPr>
            </a:br>
            <a:r>
              <a:rPr lang="en-US" sz="2400" dirty="0" smtClean="0">
                <a:solidFill>
                  <a:srgbClr val="FFFFFF"/>
                </a:solidFill>
                <a:latin typeface="Verdana"/>
              </a:rPr>
              <a:t>HORIZON 2020 SUPPORT</a:t>
            </a:r>
            <a:r>
              <a:rPr lang="en-US" sz="2400" dirty="0">
                <a:solidFill>
                  <a:srgbClr val="FFFFFF"/>
                </a:solidFill>
                <a:latin typeface="Verdana"/>
              </a:rPr>
              <a:t/>
            </a:r>
            <a:br>
              <a:rPr lang="en-US" sz="2400" dirty="0">
                <a:solidFill>
                  <a:srgbClr val="FFFFFF"/>
                </a:solidFill>
                <a:latin typeface="Verdana"/>
              </a:rPr>
            </a:br>
            <a:r>
              <a:rPr lang="en-US" sz="2400" dirty="0">
                <a:solidFill>
                  <a:srgbClr val="FFFFFF"/>
                </a:solidFill>
                <a:latin typeface="Verdana"/>
              </a:rPr>
              <a:t/>
            </a:r>
            <a:br>
              <a:rPr lang="en-US" sz="2400" dirty="0">
                <a:solidFill>
                  <a:srgbClr val="FFFFFF"/>
                </a:solidFill>
                <a:latin typeface="Verdana"/>
              </a:rPr>
            </a:br>
            <a:r>
              <a:rPr lang="en-US" sz="2400" dirty="0" smtClean="0">
                <a:solidFill>
                  <a:srgbClr val="FFFFFF"/>
                </a:solidFill>
                <a:latin typeface="Verdana"/>
              </a:rPr>
              <a:t/>
            </a:r>
            <a:br>
              <a:rPr lang="en-US" sz="2400" dirty="0" smtClean="0">
                <a:solidFill>
                  <a:srgbClr val="FFFFFF"/>
                </a:solidFill>
                <a:latin typeface="Verdana"/>
              </a:rPr>
            </a:br>
            <a:endParaRPr lang="en-GB" dirty="0" smtClean="0"/>
          </a:p>
        </p:txBody>
      </p:sp>
    </p:spTree>
    <p:extLst>
      <p:ext uri="{BB962C8B-B14F-4D97-AF65-F5344CB8AC3E}">
        <p14:creationId xmlns:p14="http://schemas.microsoft.com/office/powerpoint/2010/main" val="245272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344613"/>
            <a:ext cx="6696075" cy="5256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5351" name="Rectangle 7"/>
          <p:cNvSpPr>
            <a:spLocks noChangeArrowheads="1"/>
          </p:cNvSpPr>
          <p:nvPr/>
        </p:nvSpPr>
        <p:spPr bwMode="auto">
          <a:xfrm>
            <a:off x="0" y="-2428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GB" sz="2400" b="1" i="0" dirty="0">
                <a:solidFill>
                  <a:schemeClr val="bg1"/>
                </a:solidFill>
                <a:latin typeface="Verdana" pitchFamily="34" charset="0"/>
              </a:rPr>
              <a:t> </a:t>
            </a:r>
            <a:r>
              <a:rPr lang="en-GB" sz="2400" b="1" i="0" dirty="0">
                <a:solidFill>
                  <a:schemeClr val="bg1"/>
                </a:solidFill>
                <a:effectLst>
                  <a:outerShdw blurRad="38100" dist="38100" dir="2700000" algn="tl">
                    <a:srgbClr val="C0C0C0"/>
                  </a:outerShdw>
                </a:effectLst>
                <a:latin typeface="Verdana" pitchFamily="34" charset="0"/>
              </a:rPr>
              <a:t>National innovation procurement policy initiatives</a:t>
            </a:r>
            <a:br>
              <a:rPr lang="en-GB" sz="2400" b="1" i="0" dirty="0">
                <a:solidFill>
                  <a:schemeClr val="bg1"/>
                </a:solidFill>
                <a:effectLst>
                  <a:outerShdw blurRad="38100" dist="38100" dir="2700000" algn="tl">
                    <a:srgbClr val="C0C0C0"/>
                  </a:outerShdw>
                </a:effectLst>
                <a:latin typeface="Verdana" pitchFamily="34" charset="0"/>
              </a:rPr>
            </a:br>
            <a:endParaRPr lang="en-GB" sz="2400" b="1" i="0" dirty="0">
              <a:solidFill>
                <a:schemeClr val="bg1"/>
              </a:solidFill>
              <a:effectLst>
                <a:outerShdw blurRad="38100" dist="38100" dir="2700000" algn="tl">
                  <a:srgbClr val="C0C0C0"/>
                </a:outerShdw>
              </a:effectLst>
              <a:latin typeface="Verdana" pitchFamily="34" charset="0"/>
            </a:endParaRPr>
          </a:p>
        </p:txBody>
      </p:sp>
      <p:sp>
        <p:nvSpPr>
          <p:cNvPr id="2" name="Rectangle 1"/>
          <p:cNvSpPr/>
          <p:nvPr/>
        </p:nvSpPr>
        <p:spPr bwMode="auto">
          <a:xfrm>
            <a:off x="292100" y="2270125"/>
            <a:ext cx="1471613" cy="3103563"/>
          </a:xfrm>
          <a:prstGeom prst="rect">
            <a:avLst/>
          </a:prstGeom>
          <a:solidFill>
            <a:schemeClr val="bg1">
              <a:lumMod val="85000"/>
            </a:schemeClr>
          </a:solidFill>
          <a:ln>
            <a:noFill/>
          </a:ln>
          <a:effectLst/>
          <a:extLst/>
        </p:spPr>
        <p:txBody>
          <a:bodyPr>
            <a:spAutoFit/>
          </a:bodyPr>
          <a:lstStyle/>
          <a:p>
            <a:pPr>
              <a:defRPr/>
            </a:pPr>
            <a:endParaRPr lang="en-GB"/>
          </a:p>
        </p:txBody>
      </p:sp>
      <p:sp>
        <p:nvSpPr>
          <p:cNvPr id="4144" name="Rectangle 8"/>
          <p:cNvSpPr>
            <a:spLocks noChangeArrowheads="1"/>
          </p:cNvSpPr>
          <p:nvPr/>
        </p:nvSpPr>
        <p:spPr bwMode="auto">
          <a:xfrm>
            <a:off x="107950" y="2262188"/>
            <a:ext cx="1800225" cy="590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defRPr/>
            </a:pPr>
            <a:r>
              <a:rPr lang="en-GB" altLang="en-US" sz="1350" b="0" i="0" dirty="0" smtClean="0">
                <a:solidFill>
                  <a:schemeClr val="tx1"/>
                </a:solidFill>
              </a:rPr>
              <a:t>Priority in </a:t>
            </a:r>
          </a:p>
          <a:p>
            <a:pPr lvl="2" eaLnBrk="1" hangingPunct="1">
              <a:buClrTx/>
              <a:buFontTx/>
              <a:buNone/>
              <a:defRPr/>
            </a:pPr>
            <a:r>
              <a:rPr lang="en-GB" altLang="en-US" sz="1350" b="0" i="0" dirty="0" smtClean="0">
                <a:solidFill>
                  <a:schemeClr val="tx1"/>
                </a:solidFill>
              </a:rPr>
              <a:t>Policy FW</a:t>
            </a:r>
          </a:p>
          <a:p>
            <a:pPr lvl="2" eaLnBrk="1" hangingPunct="1">
              <a:buClrTx/>
              <a:buFontTx/>
              <a:buNone/>
              <a:defRPr/>
            </a:pPr>
            <a:r>
              <a:rPr lang="en-GB" altLang="en-US" sz="1350" b="0" i="0" dirty="0" smtClean="0">
                <a:solidFill>
                  <a:schemeClr val="tx1"/>
                </a:solidFill>
              </a:rPr>
              <a:t>Action Plan</a:t>
            </a:r>
          </a:p>
          <a:p>
            <a:pPr lvl="2" eaLnBrk="1" hangingPunct="1">
              <a:buClrTx/>
              <a:buFontTx/>
              <a:buNone/>
              <a:defRPr/>
            </a:pPr>
            <a:r>
              <a:rPr lang="en-GB" altLang="en-US" sz="1350" b="0" i="0" dirty="0" smtClean="0">
                <a:solidFill>
                  <a:schemeClr val="tx1"/>
                </a:solidFill>
              </a:rPr>
              <a:t>Target</a:t>
            </a:r>
          </a:p>
          <a:p>
            <a:pPr lvl="2" eaLnBrk="1" hangingPunct="1">
              <a:buClrTx/>
              <a:buFontTx/>
              <a:buNone/>
              <a:defRPr/>
            </a:pPr>
            <a:endParaRPr lang="en-GB" altLang="en-US" sz="1000" b="0" i="0" dirty="0">
              <a:solidFill>
                <a:schemeClr val="tx1"/>
              </a:solidFill>
            </a:endParaRPr>
          </a:p>
          <a:p>
            <a:pPr lvl="2" eaLnBrk="1" hangingPunct="1">
              <a:buClrTx/>
              <a:buFontTx/>
              <a:buNone/>
              <a:defRPr/>
            </a:pPr>
            <a:r>
              <a:rPr lang="en-GB" altLang="en-US" sz="1350" b="0" i="0" dirty="0" smtClean="0">
                <a:solidFill>
                  <a:schemeClr val="tx1"/>
                </a:solidFill>
              </a:rPr>
              <a:t>Competence Center</a:t>
            </a:r>
          </a:p>
          <a:p>
            <a:pPr lvl="2" eaLnBrk="1" hangingPunct="1">
              <a:buClrTx/>
              <a:buFontTx/>
              <a:buNone/>
              <a:defRPr/>
            </a:pPr>
            <a:endParaRPr lang="en-GB" altLang="en-US" sz="800" b="0" i="0" dirty="0">
              <a:solidFill>
                <a:schemeClr val="tx1"/>
              </a:solidFill>
            </a:endParaRPr>
          </a:p>
          <a:p>
            <a:pPr lvl="2" eaLnBrk="1" hangingPunct="1">
              <a:buClrTx/>
              <a:buFontTx/>
              <a:buNone/>
              <a:defRPr/>
            </a:pPr>
            <a:r>
              <a:rPr lang="en-GB" altLang="en-US" sz="1350" b="0" i="0" dirty="0" smtClean="0">
                <a:solidFill>
                  <a:schemeClr val="tx1"/>
                </a:solidFill>
              </a:rPr>
              <a:t>Financial  Incentives</a:t>
            </a:r>
          </a:p>
          <a:p>
            <a:pPr lvl="2" eaLnBrk="1" hangingPunct="1">
              <a:buClrTx/>
              <a:buFontTx/>
              <a:buNone/>
              <a:defRPr/>
            </a:pPr>
            <a:endParaRPr lang="en-GB" altLang="en-US" sz="1350" b="0" i="0" dirty="0" smtClean="0">
              <a:solidFill>
                <a:schemeClr val="tx1"/>
              </a:solidFill>
            </a:endParaRPr>
          </a:p>
          <a:p>
            <a:pPr lvl="2" eaLnBrk="1" hangingPunct="1">
              <a:buClrTx/>
              <a:buFontTx/>
              <a:buNone/>
              <a:defRPr/>
            </a:pPr>
            <a:r>
              <a:rPr lang="en-GB" altLang="en-US" sz="1350" b="0" i="0" dirty="0" smtClean="0">
                <a:solidFill>
                  <a:schemeClr val="tx1"/>
                </a:solidFill>
              </a:rPr>
              <a:t>Monitoring Framework</a:t>
            </a:r>
          </a:p>
        </p:txBody>
      </p:sp>
      <p:sp>
        <p:nvSpPr>
          <p:cNvPr id="2054" name="Oval 15"/>
          <p:cNvSpPr>
            <a:spLocks noChangeArrowheads="1"/>
          </p:cNvSpPr>
          <p:nvPr/>
        </p:nvSpPr>
        <p:spPr bwMode="auto">
          <a:xfrm>
            <a:off x="463550" y="2359025"/>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55" name="Oval 47"/>
          <p:cNvSpPr>
            <a:spLocks noChangeArrowheads="1"/>
          </p:cNvSpPr>
          <p:nvPr/>
        </p:nvSpPr>
        <p:spPr bwMode="auto">
          <a:xfrm>
            <a:off x="463550" y="3141663"/>
            <a:ext cx="76200" cy="71437"/>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56" name="Oval 15"/>
          <p:cNvSpPr>
            <a:spLocks noChangeArrowheads="1"/>
          </p:cNvSpPr>
          <p:nvPr/>
        </p:nvSpPr>
        <p:spPr bwMode="auto">
          <a:xfrm>
            <a:off x="463550" y="3573463"/>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57" name="Oval 15"/>
          <p:cNvSpPr>
            <a:spLocks noChangeArrowheads="1"/>
          </p:cNvSpPr>
          <p:nvPr/>
        </p:nvSpPr>
        <p:spPr bwMode="auto">
          <a:xfrm>
            <a:off x="439738" y="2852738"/>
            <a:ext cx="76200" cy="71437"/>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58" name="Oval 15"/>
          <p:cNvSpPr>
            <a:spLocks noChangeArrowheads="1"/>
          </p:cNvSpPr>
          <p:nvPr/>
        </p:nvSpPr>
        <p:spPr bwMode="auto">
          <a:xfrm>
            <a:off x="439738" y="4221163"/>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59" name="Oval 15"/>
          <p:cNvSpPr>
            <a:spLocks noChangeArrowheads="1"/>
          </p:cNvSpPr>
          <p:nvPr/>
        </p:nvSpPr>
        <p:spPr bwMode="auto">
          <a:xfrm>
            <a:off x="439738" y="4868863"/>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0" name="Oval 15"/>
          <p:cNvSpPr>
            <a:spLocks noChangeArrowheads="1"/>
          </p:cNvSpPr>
          <p:nvPr/>
        </p:nvSpPr>
        <p:spPr bwMode="auto">
          <a:xfrm>
            <a:off x="5503863" y="4221163"/>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1" name="Oval 15"/>
          <p:cNvSpPr>
            <a:spLocks noChangeArrowheads="1"/>
          </p:cNvSpPr>
          <p:nvPr/>
        </p:nvSpPr>
        <p:spPr bwMode="auto">
          <a:xfrm>
            <a:off x="5575300" y="4221163"/>
            <a:ext cx="76200" cy="71437"/>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2" name="Oval 15"/>
          <p:cNvSpPr>
            <a:spLocks noChangeArrowheads="1"/>
          </p:cNvSpPr>
          <p:nvPr/>
        </p:nvSpPr>
        <p:spPr bwMode="auto">
          <a:xfrm>
            <a:off x="5648325" y="4221163"/>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3" name="Oval 15"/>
          <p:cNvSpPr>
            <a:spLocks noChangeArrowheads="1"/>
          </p:cNvSpPr>
          <p:nvPr/>
        </p:nvSpPr>
        <p:spPr bwMode="auto">
          <a:xfrm>
            <a:off x="5575300" y="4292600"/>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4" name="Oval 15"/>
          <p:cNvSpPr>
            <a:spLocks noChangeArrowheads="1"/>
          </p:cNvSpPr>
          <p:nvPr/>
        </p:nvSpPr>
        <p:spPr bwMode="auto">
          <a:xfrm>
            <a:off x="5648325" y="429260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5" name="Oval 15"/>
          <p:cNvSpPr>
            <a:spLocks noChangeArrowheads="1"/>
          </p:cNvSpPr>
          <p:nvPr/>
        </p:nvSpPr>
        <p:spPr bwMode="auto">
          <a:xfrm>
            <a:off x="5435600" y="2276475"/>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6" name="Oval 15"/>
          <p:cNvSpPr>
            <a:spLocks noChangeArrowheads="1"/>
          </p:cNvSpPr>
          <p:nvPr/>
        </p:nvSpPr>
        <p:spPr bwMode="auto">
          <a:xfrm>
            <a:off x="5508625" y="2276475"/>
            <a:ext cx="76200" cy="71438"/>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7" name="Oval 15"/>
          <p:cNvSpPr>
            <a:spLocks noChangeArrowheads="1"/>
          </p:cNvSpPr>
          <p:nvPr/>
        </p:nvSpPr>
        <p:spPr bwMode="auto">
          <a:xfrm>
            <a:off x="6583363" y="1844675"/>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8" name="Oval 15"/>
          <p:cNvSpPr>
            <a:spLocks noChangeArrowheads="1"/>
          </p:cNvSpPr>
          <p:nvPr/>
        </p:nvSpPr>
        <p:spPr bwMode="auto">
          <a:xfrm>
            <a:off x="4787900" y="2781300"/>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69" name="Oval 15"/>
          <p:cNvSpPr>
            <a:spLocks noChangeArrowheads="1"/>
          </p:cNvSpPr>
          <p:nvPr/>
        </p:nvSpPr>
        <p:spPr bwMode="auto">
          <a:xfrm>
            <a:off x="3419475" y="3357563"/>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0" name="Oval 15"/>
          <p:cNvSpPr>
            <a:spLocks noChangeArrowheads="1"/>
          </p:cNvSpPr>
          <p:nvPr/>
        </p:nvSpPr>
        <p:spPr bwMode="auto">
          <a:xfrm>
            <a:off x="2627313" y="3284538"/>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1" name="Oval 15"/>
          <p:cNvSpPr>
            <a:spLocks noChangeArrowheads="1"/>
          </p:cNvSpPr>
          <p:nvPr/>
        </p:nvSpPr>
        <p:spPr bwMode="auto">
          <a:xfrm>
            <a:off x="4783138" y="3644900"/>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2" name="Oval 15"/>
          <p:cNvSpPr>
            <a:spLocks noChangeArrowheads="1"/>
          </p:cNvSpPr>
          <p:nvPr/>
        </p:nvSpPr>
        <p:spPr bwMode="auto">
          <a:xfrm>
            <a:off x="3851275" y="4294188"/>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3" name="Oval 15"/>
          <p:cNvSpPr>
            <a:spLocks noChangeArrowheads="1"/>
          </p:cNvSpPr>
          <p:nvPr/>
        </p:nvSpPr>
        <p:spPr bwMode="auto">
          <a:xfrm>
            <a:off x="4351338" y="3429000"/>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4" name="Oval 15"/>
          <p:cNvSpPr>
            <a:spLocks noChangeArrowheads="1"/>
          </p:cNvSpPr>
          <p:nvPr/>
        </p:nvSpPr>
        <p:spPr bwMode="auto">
          <a:xfrm>
            <a:off x="2916238" y="5373688"/>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5" name="Oval 15"/>
          <p:cNvSpPr>
            <a:spLocks noChangeArrowheads="1"/>
          </p:cNvSpPr>
          <p:nvPr/>
        </p:nvSpPr>
        <p:spPr bwMode="auto">
          <a:xfrm>
            <a:off x="4211638" y="3644900"/>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6" name="Oval 15"/>
          <p:cNvSpPr>
            <a:spLocks noChangeArrowheads="1"/>
          </p:cNvSpPr>
          <p:nvPr/>
        </p:nvSpPr>
        <p:spPr bwMode="auto">
          <a:xfrm>
            <a:off x="5000625" y="4652963"/>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7" name="Oval 15"/>
          <p:cNvSpPr>
            <a:spLocks noChangeArrowheads="1"/>
          </p:cNvSpPr>
          <p:nvPr/>
        </p:nvSpPr>
        <p:spPr bwMode="auto">
          <a:xfrm>
            <a:off x="6011863" y="4365625"/>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8" name="Oval 15"/>
          <p:cNvSpPr>
            <a:spLocks noChangeArrowheads="1"/>
          </p:cNvSpPr>
          <p:nvPr/>
        </p:nvSpPr>
        <p:spPr bwMode="auto">
          <a:xfrm>
            <a:off x="6943725" y="2349500"/>
            <a:ext cx="76200" cy="71438"/>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79" name="Oval 15"/>
          <p:cNvSpPr>
            <a:spLocks noChangeArrowheads="1"/>
          </p:cNvSpPr>
          <p:nvPr/>
        </p:nvSpPr>
        <p:spPr bwMode="auto">
          <a:xfrm>
            <a:off x="6948488" y="2636838"/>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0" name="Oval 15"/>
          <p:cNvSpPr>
            <a:spLocks noChangeArrowheads="1"/>
          </p:cNvSpPr>
          <p:nvPr/>
        </p:nvSpPr>
        <p:spPr bwMode="auto">
          <a:xfrm>
            <a:off x="6732588" y="2925763"/>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1" name="Oval 15"/>
          <p:cNvSpPr>
            <a:spLocks noChangeArrowheads="1"/>
          </p:cNvSpPr>
          <p:nvPr/>
        </p:nvSpPr>
        <p:spPr bwMode="auto">
          <a:xfrm>
            <a:off x="4783138" y="1989138"/>
            <a:ext cx="76200" cy="71437"/>
          </a:xfrm>
          <a:prstGeom prst="ellipse">
            <a:avLst/>
          </a:prstGeom>
          <a:solidFill>
            <a:srgbClr val="FF0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2" name="Oval 15"/>
          <p:cNvSpPr>
            <a:spLocks noChangeArrowheads="1"/>
          </p:cNvSpPr>
          <p:nvPr/>
        </p:nvSpPr>
        <p:spPr bwMode="auto">
          <a:xfrm>
            <a:off x="6656388" y="1844675"/>
            <a:ext cx="76200" cy="71438"/>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3" name="Oval 15"/>
          <p:cNvSpPr>
            <a:spLocks noChangeArrowheads="1"/>
          </p:cNvSpPr>
          <p:nvPr/>
        </p:nvSpPr>
        <p:spPr bwMode="auto">
          <a:xfrm>
            <a:off x="7016750" y="2349500"/>
            <a:ext cx="76200" cy="71438"/>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4" name="Oval 15"/>
          <p:cNvSpPr>
            <a:spLocks noChangeArrowheads="1"/>
          </p:cNvSpPr>
          <p:nvPr/>
        </p:nvSpPr>
        <p:spPr bwMode="auto">
          <a:xfrm>
            <a:off x="6804025" y="2925763"/>
            <a:ext cx="76200" cy="71437"/>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5" name="Oval 15"/>
          <p:cNvSpPr>
            <a:spLocks noChangeArrowheads="1"/>
          </p:cNvSpPr>
          <p:nvPr/>
        </p:nvSpPr>
        <p:spPr bwMode="auto">
          <a:xfrm>
            <a:off x="3492500" y="3357563"/>
            <a:ext cx="76200" cy="71437"/>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6" name="Oval 15"/>
          <p:cNvSpPr>
            <a:spLocks noChangeArrowheads="1"/>
          </p:cNvSpPr>
          <p:nvPr/>
        </p:nvSpPr>
        <p:spPr bwMode="auto">
          <a:xfrm>
            <a:off x="4859338" y="2781300"/>
            <a:ext cx="76200" cy="71438"/>
          </a:xfrm>
          <a:prstGeom prst="ellipse">
            <a:avLst/>
          </a:prstGeom>
          <a:solidFill>
            <a:srgbClr val="FFC00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7" name="Oval 47"/>
          <p:cNvSpPr>
            <a:spLocks noChangeArrowheads="1"/>
          </p:cNvSpPr>
          <p:nvPr/>
        </p:nvSpPr>
        <p:spPr bwMode="auto">
          <a:xfrm>
            <a:off x="6732588" y="1844675"/>
            <a:ext cx="76200" cy="71438"/>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8" name="Oval 47"/>
          <p:cNvSpPr>
            <a:spLocks noChangeArrowheads="1"/>
          </p:cNvSpPr>
          <p:nvPr/>
        </p:nvSpPr>
        <p:spPr bwMode="auto">
          <a:xfrm>
            <a:off x="5580063" y="2276475"/>
            <a:ext cx="76200" cy="71438"/>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89" name="Oval 47"/>
          <p:cNvSpPr>
            <a:spLocks noChangeArrowheads="1"/>
          </p:cNvSpPr>
          <p:nvPr/>
        </p:nvSpPr>
        <p:spPr bwMode="auto">
          <a:xfrm>
            <a:off x="3563938" y="3357563"/>
            <a:ext cx="76200" cy="71437"/>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0" name="Oval 47"/>
          <p:cNvSpPr>
            <a:spLocks noChangeArrowheads="1"/>
          </p:cNvSpPr>
          <p:nvPr/>
        </p:nvSpPr>
        <p:spPr bwMode="auto">
          <a:xfrm>
            <a:off x="7016750" y="2636838"/>
            <a:ext cx="76200" cy="71437"/>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1" name="Oval 47"/>
          <p:cNvSpPr>
            <a:spLocks noChangeArrowheads="1"/>
          </p:cNvSpPr>
          <p:nvPr/>
        </p:nvSpPr>
        <p:spPr bwMode="auto">
          <a:xfrm>
            <a:off x="3924300" y="4294188"/>
            <a:ext cx="76200" cy="71437"/>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2" name="Oval 47"/>
          <p:cNvSpPr>
            <a:spLocks noChangeArrowheads="1"/>
          </p:cNvSpPr>
          <p:nvPr/>
        </p:nvSpPr>
        <p:spPr bwMode="auto">
          <a:xfrm>
            <a:off x="2987675" y="5373688"/>
            <a:ext cx="76200" cy="71437"/>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3" name="Oval 47"/>
          <p:cNvSpPr>
            <a:spLocks noChangeArrowheads="1"/>
          </p:cNvSpPr>
          <p:nvPr/>
        </p:nvSpPr>
        <p:spPr bwMode="auto">
          <a:xfrm>
            <a:off x="2479675" y="5445125"/>
            <a:ext cx="76200" cy="71438"/>
          </a:xfrm>
          <a:prstGeom prst="ellipse">
            <a:avLst/>
          </a:prstGeom>
          <a:solidFill>
            <a:schemeClr val="tx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4" name="Oval 15"/>
          <p:cNvSpPr>
            <a:spLocks noChangeArrowheads="1"/>
          </p:cNvSpPr>
          <p:nvPr/>
        </p:nvSpPr>
        <p:spPr bwMode="auto">
          <a:xfrm>
            <a:off x="6872288" y="2925763"/>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5" name="Oval 15"/>
          <p:cNvSpPr>
            <a:spLocks noChangeArrowheads="1"/>
          </p:cNvSpPr>
          <p:nvPr/>
        </p:nvSpPr>
        <p:spPr bwMode="auto">
          <a:xfrm>
            <a:off x="7088188" y="2349500"/>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6" name="Oval 15"/>
          <p:cNvSpPr>
            <a:spLocks noChangeArrowheads="1"/>
          </p:cNvSpPr>
          <p:nvPr/>
        </p:nvSpPr>
        <p:spPr bwMode="auto">
          <a:xfrm>
            <a:off x="4859338" y="3644900"/>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7" name="Oval 15"/>
          <p:cNvSpPr>
            <a:spLocks noChangeArrowheads="1"/>
          </p:cNvSpPr>
          <p:nvPr/>
        </p:nvSpPr>
        <p:spPr bwMode="auto">
          <a:xfrm>
            <a:off x="6804025" y="1844675"/>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8" name="Oval 15"/>
          <p:cNvSpPr>
            <a:spLocks noChangeArrowheads="1"/>
          </p:cNvSpPr>
          <p:nvPr/>
        </p:nvSpPr>
        <p:spPr bwMode="auto">
          <a:xfrm>
            <a:off x="5651500" y="2278063"/>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099" name="Oval 15"/>
          <p:cNvSpPr>
            <a:spLocks noChangeArrowheads="1"/>
          </p:cNvSpPr>
          <p:nvPr/>
        </p:nvSpPr>
        <p:spPr bwMode="auto">
          <a:xfrm>
            <a:off x="4932363" y="2781300"/>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0" name="Oval 15"/>
          <p:cNvSpPr>
            <a:spLocks noChangeArrowheads="1"/>
          </p:cNvSpPr>
          <p:nvPr/>
        </p:nvSpPr>
        <p:spPr bwMode="auto">
          <a:xfrm>
            <a:off x="2700338" y="3286125"/>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1" name="Oval 15"/>
          <p:cNvSpPr>
            <a:spLocks noChangeArrowheads="1"/>
          </p:cNvSpPr>
          <p:nvPr/>
        </p:nvSpPr>
        <p:spPr bwMode="auto">
          <a:xfrm>
            <a:off x="3055938" y="5373688"/>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2" name="Oval 15"/>
          <p:cNvSpPr>
            <a:spLocks noChangeArrowheads="1"/>
          </p:cNvSpPr>
          <p:nvPr/>
        </p:nvSpPr>
        <p:spPr bwMode="auto">
          <a:xfrm>
            <a:off x="4279900" y="3644900"/>
            <a:ext cx="76200" cy="71438"/>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3" name="Oval 15"/>
          <p:cNvSpPr>
            <a:spLocks noChangeArrowheads="1"/>
          </p:cNvSpPr>
          <p:nvPr/>
        </p:nvSpPr>
        <p:spPr bwMode="auto">
          <a:xfrm>
            <a:off x="4856163" y="1989138"/>
            <a:ext cx="76200" cy="71437"/>
          </a:xfrm>
          <a:prstGeom prst="ellipse">
            <a:avLst/>
          </a:prstGeom>
          <a:solidFill>
            <a:srgbClr val="009644"/>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4" name="Oval 15"/>
          <p:cNvSpPr>
            <a:spLocks noChangeArrowheads="1"/>
          </p:cNvSpPr>
          <p:nvPr/>
        </p:nvSpPr>
        <p:spPr bwMode="auto">
          <a:xfrm>
            <a:off x="6948488" y="2420938"/>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5" name="Oval 15"/>
          <p:cNvSpPr>
            <a:spLocks noChangeArrowheads="1"/>
          </p:cNvSpPr>
          <p:nvPr/>
        </p:nvSpPr>
        <p:spPr bwMode="auto">
          <a:xfrm>
            <a:off x="6732588" y="2997200"/>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6" name="Oval 15"/>
          <p:cNvSpPr>
            <a:spLocks noChangeArrowheads="1"/>
          </p:cNvSpPr>
          <p:nvPr/>
        </p:nvSpPr>
        <p:spPr bwMode="auto">
          <a:xfrm>
            <a:off x="4211638" y="3716338"/>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7" name="Oval 15"/>
          <p:cNvSpPr>
            <a:spLocks noChangeArrowheads="1"/>
          </p:cNvSpPr>
          <p:nvPr/>
        </p:nvSpPr>
        <p:spPr bwMode="auto">
          <a:xfrm>
            <a:off x="6656388" y="1916113"/>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8" name="Oval 15"/>
          <p:cNvSpPr>
            <a:spLocks noChangeArrowheads="1"/>
          </p:cNvSpPr>
          <p:nvPr/>
        </p:nvSpPr>
        <p:spPr bwMode="auto">
          <a:xfrm>
            <a:off x="5508625" y="2349500"/>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09" name="Oval 15"/>
          <p:cNvSpPr>
            <a:spLocks noChangeArrowheads="1"/>
          </p:cNvSpPr>
          <p:nvPr/>
        </p:nvSpPr>
        <p:spPr bwMode="auto">
          <a:xfrm>
            <a:off x="4859338" y="2852738"/>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0" name="Oval 15"/>
          <p:cNvSpPr>
            <a:spLocks noChangeArrowheads="1"/>
          </p:cNvSpPr>
          <p:nvPr/>
        </p:nvSpPr>
        <p:spPr bwMode="auto">
          <a:xfrm>
            <a:off x="6084888" y="4365625"/>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1" name="Oval 15"/>
          <p:cNvSpPr>
            <a:spLocks noChangeArrowheads="1"/>
          </p:cNvSpPr>
          <p:nvPr/>
        </p:nvSpPr>
        <p:spPr bwMode="auto">
          <a:xfrm>
            <a:off x="2987675" y="5445125"/>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2" name="Oval 15"/>
          <p:cNvSpPr>
            <a:spLocks noChangeArrowheads="1"/>
          </p:cNvSpPr>
          <p:nvPr/>
        </p:nvSpPr>
        <p:spPr bwMode="auto">
          <a:xfrm>
            <a:off x="4856163" y="3717925"/>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3" name="Oval 15"/>
          <p:cNvSpPr>
            <a:spLocks noChangeArrowheads="1"/>
          </p:cNvSpPr>
          <p:nvPr/>
        </p:nvSpPr>
        <p:spPr bwMode="auto">
          <a:xfrm>
            <a:off x="4859338" y="2062163"/>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4" name="Oval 15"/>
          <p:cNvSpPr>
            <a:spLocks noChangeArrowheads="1"/>
          </p:cNvSpPr>
          <p:nvPr/>
        </p:nvSpPr>
        <p:spPr bwMode="auto">
          <a:xfrm>
            <a:off x="4427538" y="342900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5" name="Oval 15"/>
          <p:cNvSpPr>
            <a:spLocks noChangeArrowheads="1"/>
          </p:cNvSpPr>
          <p:nvPr/>
        </p:nvSpPr>
        <p:spPr bwMode="auto">
          <a:xfrm>
            <a:off x="3492500" y="342900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6" name="Oval 15"/>
          <p:cNvSpPr>
            <a:spLocks noChangeArrowheads="1"/>
          </p:cNvSpPr>
          <p:nvPr/>
        </p:nvSpPr>
        <p:spPr bwMode="auto">
          <a:xfrm>
            <a:off x="4284663" y="3716338"/>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7" name="Oval 15"/>
          <p:cNvSpPr>
            <a:spLocks noChangeArrowheads="1"/>
          </p:cNvSpPr>
          <p:nvPr/>
        </p:nvSpPr>
        <p:spPr bwMode="auto">
          <a:xfrm>
            <a:off x="4927600" y="2852738"/>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8" name="Oval 15"/>
          <p:cNvSpPr>
            <a:spLocks noChangeArrowheads="1"/>
          </p:cNvSpPr>
          <p:nvPr/>
        </p:nvSpPr>
        <p:spPr bwMode="auto">
          <a:xfrm>
            <a:off x="6727825" y="1916113"/>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19" name="Oval 15"/>
          <p:cNvSpPr>
            <a:spLocks noChangeArrowheads="1"/>
          </p:cNvSpPr>
          <p:nvPr/>
        </p:nvSpPr>
        <p:spPr bwMode="auto">
          <a:xfrm>
            <a:off x="7016750" y="2420938"/>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0" name="Oval 15"/>
          <p:cNvSpPr>
            <a:spLocks noChangeArrowheads="1"/>
          </p:cNvSpPr>
          <p:nvPr/>
        </p:nvSpPr>
        <p:spPr bwMode="auto">
          <a:xfrm>
            <a:off x="3848100" y="4365625"/>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1" name="Oval 15"/>
          <p:cNvSpPr>
            <a:spLocks noChangeArrowheads="1"/>
          </p:cNvSpPr>
          <p:nvPr/>
        </p:nvSpPr>
        <p:spPr bwMode="auto">
          <a:xfrm>
            <a:off x="4927600" y="3716338"/>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2" name="Oval 15"/>
          <p:cNvSpPr>
            <a:spLocks noChangeArrowheads="1"/>
          </p:cNvSpPr>
          <p:nvPr/>
        </p:nvSpPr>
        <p:spPr bwMode="auto">
          <a:xfrm>
            <a:off x="2624138" y="3357563"/>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3" name="Oval 15"/>
          <p:cNvSpPr>
            <a:spLocks noChangeArrowheads="1"/>
          </p:cNvSpPr>
          <p:nvPr/>
        </p:nvSpPr>
        <p:spPr bwMode="auto">
          <a:xfrm>
            <a:off x="5072063" y="4652963"/>
            <a:ext cx="76200" cy="71437"/>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4" name="Oval 15"/>
          <p:cNvSpPr>
            <a:spLocks noChangeArrowheads="1"/>
          </p:cNvSpPr>
          <p:nvPr/>
        </p:nvSpPr>
        <p:spPr bwMode="auto">
          <a:xfrm>
            <a:off x="6804025" y="299720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5" name="Oval 15"/>
          <p:cNvSpPr>
            <a:spLocks noChangeArrowheads="1"/>
          </p:cNvSpPr>
          <p:nvPr/>
        </p:nvSpPr>
        <p:spPr bwMode="auto">
          <a:xfrm>
            <a:off x="4932363" y="2060575"/>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6" name="Oval 15"/>
          <p:cNvSpPr>
            <a:spLocks noChangeArrowheads="1"/>
          </p:cNvSpPr>
          <p:nvPr/>
        </p:nvSpPr>
        <p:spPr bwMode="auto">
          <a:xfrm>
            <a:off x="2411413" y="551815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7" name="Oval 15"/>
          <p:cNvSpPr>
            <a:spLocks noChangeArrowheads="1"/>
          </p:cNvSpPr>
          <p:nvPr/>
        </p:nvSpPr>
        <p:spPr bwMode="auto">
          <a:xfrm>
            <a:off x="3059113" y="5445125"/>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8" name="Oval 15"/>
          <p:cNvSpPr>
            <a:spLocks noChangeArrowheads="1"/>
          </p:cNvSpPr>
          <p:nvPr/>
        </p:nvSpPr>
        <p:spPr bwMode="auto">
          <a:xfrm>
            <a:off x="5575300" y="2349500"/>
            <a:ext cx="76200" cy="71438"/>
          </a:xfrm>
          <a:prstGeom prst="ellipse">
            <a:avLst/>
          </a:prstGeom>
          <a:solidFill>
            <a:schemeClr val="bg1"/>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29" name="Oval 15"/>
          <p:cNvSpPr>
            <a:spLocks noChangeArrowheads="1"/>
          </p:cNvSpPr>
          <p:nvPr/>
        </p:nvSpPr>
        <p:spPr bwMode="auto">
          <a:xfrm>
            <a:off x="5575300" y="3860800"/>
            <a:ext cx="76200" cy="71438"/>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130" name="Oval 15"/>
          <p:cNvSpPr>
            <a:spLocks noChangeArrowheads="1"/>
          </p:cNvSpPr>
          <p:nvPr/>
        </p:nvSpPr>
        <p:spPr bwMode="auto">
          <a:xfrm>
            <a:off x="5072063" y="4725988"/>
            <a:ext cx="76200" cy="71437"/>
          </a:xfrm>
          <a:prstGeom prst="ellipse">
            <a:avLst/>
          </a:prstGeom>
          <a:solidFill>
            <a:srgbClr val="00B0F0"/>
          </a:solidFill>
          <a:ln w="9525">
            <a:solidFill>
              <a:schemeClr val="tx1"/>
            </a:solidFill>
            <a:round/>
            <a:headEnd/>
            <a:tailEnd/>
          </a:ln>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83" name="Rectangle 2"/>
          <p:cNvSpPr>
            <a:spLocks noChangeArrowheads="1"/>
          </p:cNvSpPr>
          <p:nvPr/>
        </p:nvSpPr>
        <p:spPr bwMode="auto">
          <a:xfrm>
            <a:off x="107950" y="6608385"/>
            <a:ext cx="10534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spcBef>
                <a:spcPct val="0"/>
              </a:spcBef>
              <a:buClrTx/>
              <a:buFontTx/>
              <a:buNone/>
            </a:pPr>
            <a:r>
              <a:rPr lang="en-GB" altLang="en-US" sz="1200" i="0" dirty="0" smtClean="0">
                <a:solidFill>
                  <a:schemeClr val="tx1"/>
                </a:solidFill>
                <a:latin typeface="Times" pitchFamily="18" charset="0"/>
              </a:rPr>
              <a:t>Info about national initiatives: </a:t>
            </a:r>
            <a:r>
              <a:rPr lang="en-GB" altLang="en-US" sz="1200" i="0" u="sng" dirty="0">
                <a:solidFill>
                  <a:schemeClr val="tx1"/>
                </a:solidFill>
                <a:latin typeface="Times" pitchFamily="18" charset="0"/>
                <a:hlinkClick r:id="rId4"/>
              </a:rPr>
              <a:t>http://</a:t>
            </a:r>
            <a:r>
              <a:rPr lang="en-GB" altLang="en-US" sz="1200" i="0" u="sng" dirty="0" smtClean="0">
                <a:solidFill>
                  <a:schemeClr val="tx1"/>
                </a:solidFill>
                <a:latin typeface="Times" pitchFamily="18" charset="0"/>
                <a:hlinkClick r:id="rId4"/>
              </a:rPr>
              <a:t>ec.europa.eu/digital-agenda/news/innovation-procurement-initiatives-around-europe</a:t>
            </a:r>
            <a:endParaRPr lang="en-GB" altLang="en-US" sz="1200" i="0" u="sng" dirty="0">
              <a:solidFill>
                <a:schemeClr val="tx1"/>
              </a:solidFill>
              <a:latin typeface="Times" pitchFamily="18" charset="0"/>
            </a:endParaRPr>
          </a:p>
        </p:txBody>
      </p:sp>
    </p:spTree>
    <p:extLst>
      <p:ext uri="{BB962C8B-B14F-4D97-AF65-F5344CB8AC3E}">
        <p14:creationId xmlns:p14="http://schemas.microsoft.com/office/powerpoint/2010/main" val="101557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96144"/>
            <a:ext cx="8712968" cy="5085184"/>
          </a:xfrm>
        </p:spPr>
        <p:txBody>
          <a:bodyPr/>
          <a:lstStyle/>
          <a:p>
            <a:pPr marL="0" lvl="0" indent="0" eaLnBrk="1" hangingPunct="1">
              <a:lnSpc>
                <a:spcPct val="90000"/>
              </a:lnSpc>
              <a:buClr>
                <a:srgbClr val="FFCC66"/>
              </a:buClr>
              <a:buNone/>
            </a:pPr>
            <a:endParaRPr lang="en-US" altLang="zh-CN" sz="1800" i="0" u="sng" dirty="0" smtClean="0"/>
          </a:p>
          <a:p>
            <a:pPr lvl="0" eaLnBrk="1" hangingPunct="1">
              <a:lnSpc>
                <a:spcPct val="90000"/>
              </a:lnSpc>
              <a:buClr>
                <a:srgbClr val="0070C0"/>
              </a:buClr>
              <a:buFontTx/>
              <a:buChar char="-"/>
            </a:pPr>
            <a:r>
              <a:rPr lang="en-GB" altLang="zh-CN" sz="2000" b="1" i="0" dirty="0" smtClean="0"/>
              <a:t>Speed up public sector modernisation</a:t>
            </a:r>
            <a:r>
              <a:rPr lang="en-GB" altLang="zh-CN" sz="2000" i="0" dirty="0" smtClean="0"/>
              <a:t> </a:t>
            </a:r>
            <a:r>
              <a:rPr lang="en-GB" altLang="zh-CN" sz="2000" i="0" dirty="0" smtClean="0">
                <a:solidFill>
                  <a:schemeClr val="tx1"/>
                </a:solidFill>
              </a:rPr>
              <a:t>– improve quality </a:t>
            </a:r>
            <a:r>
              <a:rPr lang="en-GB" altLang="zh-CN" sz="2000" i="0" dirty="0">
                <a:solidFill>
                  <a:schemeClr val="tx1"/>
                </a:solidFill>
              </a:rPr>
              <a:t>and efficiency of public services with breakthrough </a:t>
            </a:r>
            <a:r>
              <a:rPr lang="en-GB" altLang="zh-CN" sz="2000" i="0" dirty="0" smtClean="0">
                <a:solidFill>
                  <a:schemeClr val="tx1"/>
                </a:solidFill>
              </a:rPr>
              <a:t>solutions</a:t>
            </a:r>
            <a:endParaRPr lang="en-GB" altLang="zh-CN" sz="2000" i="0" dirty="0">
              <a:solidFill>
                <a:schemeClr val="tx1"/>
              </a:solidFill>
            </a:endParaRPr>
          </a:p>
          <a:p>
            <a:pPr lvl="0" eaLnBrk="1" hangingPunct="1">
              <a:lnSpc>
                <a:spcPct val="90000"/>
              </a:lnSpc>
              <a:buClr>
                <a:srgbClr val="0070C0"/>
              </a:buClr>
              <a:buFontTx/>
              <a:buChar char="-"/>
            </a:pPr>
            <a:endParaRPr lang="en-GB" altLang="zh-CN" sz="2000" i="0" dirty="0"/>
          </a:p>
          <a:p>
            <a:pPr lvl="0" eaLnBrk="1" hangingPunct="1">
              <a:lnSpc>
                <a:spcPct val="90000"/>
              </a:lnSpc>
              <a:buClr>
                <a:srgbClr val="0070C0"/>
              </a:buClr>
              <a:buFontTx/>
              <a:buChar char="-"/>
            </a:pPr>
            <a:r>
              <a:rPr lang="en-GB" altLang="zh-CN" sz="2000" b="1" i="0" dirty="0" smtClean="0"/>
              <a:t>Get better value for money through cooperation </a:t>
            </a:r>
            <a:r>
              <a:rPr lang="en-GB" altLang="zh-CN" sz="2000" i="0" dirty="0" smtClean="0">
                <a:solidFill>
                  <a:schemeClr val="tx1"/>
                </a:solidFill>
              </a:rPr>
              <a:t>- enable </a:t>
            </a:r>
            <a:r>
              <a:rPr lang="en-GB" altLang="zh-CN" sz="2000" i="0" dirty="0">
                <a:solidFill>
                  <a:schemeClr val="tx1"/>
                </a:solidFill>
              </a:rPr>
              <a:t>public </a:t>
            </a:r>
            <a:r>
              <a:rPr lang="en-GB" altLang="zh-CN" sz="2000" i="0" dirty="0" smtClean="0">
                <a:solidFill>
                  <a:schemeClr val="tx1"/>
                </a:solidFill>
              </a:rPr>
              <a:t>sector </a:t>
            </a:r>
            <a:r>
              <a:rPr lang="en-GB" altLang="zh-CN" sz="2000" i="0" dirty="0">
                <a:solidFill>
                  <a:schemeClr val="tx1"/>
                </a:solidFill>
              </a:rPr>
              <a:t>around Europe to </a:t>
            </a:r>
            <a:r>
              <a:rPr lang="en-GB" altLang="zh-CN" sz="2000" i="0" dirty="0" smtClean="0">
                <a:solidFill>
                  <a:schemeClr val="tx1"/>
                </a:solidFill>
              </a:rPr>
              <a:t>share cost + experience to buy </a:t>
            </a:r>
            <a:r>
              <a:rPr lang="en-GB" altLang="zh-CN" sz="2000" i="0" dirty="0">
                <a:solidFill>
                  <a:schemeClr val="tx1"/>
                </a:solidFill>
              </a:rPr>
              <a:t>new </a:t>
            </a:r>
            <a:r>
              <a:rPr lang="en-GB" altLang="zh-CN" sz="2000" i="0" dirty="0" smtClean="0">
                <a:solidFill>
                  <a:schemeClr val="tx1"/>
                </a:solidFill>
              </a:rPr>
              <a:t>solutions </a:t>
            </a:r>
            <a:r>
              <a:rPr lang="en-GB" altLang="zh-CN" sz="2000" i="0" dirty="0">
                <a:solidFill>
                  <a:schemeClr val="tx1"/>
                </a:solidFill>
              </a:rPr>
              <a:t>that can respond to concrete public </a:t>
            </a:r>
            <a:r>
              <a:rPr lang="en-GB" altLang="zh-CN" sz="2000" i="0" dirty="0" smtClean="0">
                <a:solidFill>
                  <a:schemeClr val="tx1"/>
                </a:solidFill>
              </a:rPr>
              <a:t>needs</a:t>
            </a:r>
          </a:p>
          <a:p>
            <a:pPr lvl="0" eaLnBrk="1" hangingPunct="1">
              <a:lnSpc>
                <a:spcPct val="90000"/>
              </a:lnSpc>
              <a:buClr>
                <a:srgbClr val="0070C0"/>
              </a:buClr>
              <a:buFontTx/>
              <a:buChar char="-"/>
            </a:pPr>
            <a:endParaRPr lang="en-GB" altLang="zh-CN" sz="2000" i="0" dirty="0"/>
          </a:p>
          <a:p>
            <a:pPr lvl="0" eaLnBrk="1" hangingPunct="1">
              <a:lnSpc>
                <a:spcPct val="90000"/>
              </a:lnSpc>
              <a:buClr>
                <a:srgbClr val="0070C0"/>
              </a:buClr>
              <a:buFontTx/>
              <a:buChar char="-"/>
            </a:pPr>
            <a:r>
              <a:rPr lang="en-GB" altLang="zh-CN" sz="2000" b="1" i="0" dirty="0" smtClean="0"/>
              <a:t>Address </a:t>
            </a:r>
            <a:r>
              <a:rPr lang="en-GB" altLang="zh-CN" sz="2000" b="1" i="0" dirty="0"/>
              <a:t>issues of common </a:t>
            </a:r>
            <a:r>
              <a:rPr lang="en-GB" altLang="zh-CN" sz="2000" b="1" i="0" dirty="0" smtClean="0"/>
              <a:t>interest together </a:t>
            </a:r>
            <a:r>
              <a:rPr lang="en-GB" altLang="zh-CN" sz="2000" i="0" dirty="0" smtClean="0">
                <a:solidFill>
                  <a:schemeClr val="tx1"/>
                </a:solidFill>
              </a:rPr>
              <a:t>– e.g. where </a:t>
            </a:r>
            <a:r>
              <a:rPr lang="en-GB" altLang="zh-CN" sz="2000" i="0" dirty="0">
                <a:solidFill>
                  <a:schemeClr val="tx1"/>
                </a:solidFill>
              </a:rPr>
              <a:t>interoperability and coherence of solutions across </a:t>
            </a:r>
            <a:r>
              <a:rPr lang="en-GB" altLang="zh-CN" sz="2000" i="0" dirty="0" smtClean="0">
                <a:solidFill>
                  <a:schemeClr val="tx1"/>
                </a:solidFill>
              </a:rPr>
              <a:t>borders, pooling of resources or market defragmentation </a:t>
            </a:r>
            <a:r>
              <a:rPr lang="en-GB" altLang="zh-CN" sz="2000" i="0" dirty="0">
                <a:solidFill>
                  <a:schemeClr val="tx1"/>
                </a:solidFill>
              </a:rPr>
              <a:t>is </a:t>
            </a:r>
            <a:r>
              <a:rPr lang="en-GB" altLang="zh-CN" sz="2000" i="0" dirty="0" smtClean="0">
                <a:solidFill>
                  <a:schemeClr val="tx1"/>
                </a:solidFill>
              </a:rPr>
              <a:t>required</a:t>
            </a:r>
          </a:p>
          <a:p>
            <a:pPr lvl="0" eaLnBrk="1" hangingPunct="1">
              <a:lnSpc>
                <a:spcPct val="90000"/>
              </a:lnSpc>
              <a:buClr>
                <a:srgbClr val="0070C0"/>
              </a:buClr>
              <a:buFontTx/>
              <a:buChar char="-"/>
            </a:pPr>
            <a:endParaRPr lang="en-GB" altLang="zh-CN" sz="2000" i="0" dirty="0" smtClean="0"/>
          </a:p>
          <a:p>
            <a:pPr lvl="0" eaLnBrk="1" hangingPunct="1">
              <a:lnSpc>
                <a:spcPct val="90000"/>
              </a:lnSpc>
              <a:buClr>
                <a:srgbClr val="0070C0"/>
              </a:buClr>
              <a:buFontTx/>
              <a:buChar char="-"/>
            </a:pPr>
            <a:r>
              <a:rPr lang="en-GB" altLang="zh-CN" sz="2000" b="1" i="0" dirty="0"/>
              <a:t>C</a:t>
            </a:r>
            <a:r>
              <a:rPr lang="en-US" altLang="zh-CN" sz="2000" b="1" i="0" dirty="0" err="1" smtClean="0"/>
              <a:t>reate</a:t>
            </a:r>
            <a:r>
              <a:rPr lang="en-US" altLang="zh-CN" sz="2000" b="1" i="0" dirty="0" smtClean="0"/>
              <a:t> growth and jobs in Europe </a:t>
            </a:r>
            <a:r>
              <a:rPr lang="en-US" altLang="zh-CN" sz="2000" i="0" dirty="0" smtClean="0">
                <a:solidFill>
                  <a:schemeClr val="tx1"/>
                </a:solidFill>
              </a:rPr>
              <a:t>– help innovators bring European R&amp;D to the market (the majority of R&amp;D in H2020 funded PCPs should take place in Europe, ltd set of first test products can be bought in the PPI from companies in the PCP)</a:t>
            </a:r>
            <a:endParaRPr lang="en-GB" altLang="zh-CN" sz="2000" i="0" dirty="0">
              <a:solidFill>
                <a:schemeClr val="tx1"/>
              </a:solidFill>
            </a:endParaRPr>
          </a:p>
          <a:p>
            <a:pPr lvl="1" eaLnBrk="1" hangingPunct="1">
              <a:lnSpc>
                <a:spcPct val="90000"/>
              </a:lnSpc>
              <a:buClrTx/>
              <a:buFontTx/>
              <a:buChar char="–"/>
            </a:pPr>
            <a:endParaRPr lang="en-GB" altLang="zh-CN" dirty="0">
              <a:ea typeface="+mn-ea"/>
              <a:cs typeface="+mn-cs"/>
            </a:endParaRPr>
          </a:p>
          <a:p>
            <a:pPr lvl="1" eaLnBrk="1" hangingPunct="1">
              <a:lnSpc>
                <a:spcPct val="90000"/>
              </a:lnSpc>
              <a:buClrTx/>
              <a:buNone/>
            </a:pPr>
            <a:r>
              <a:rPr lang="en-GB" altLang="zh-CN" sz="1800" b="0" dirty="0">
                <a:solidFill>
                  <a:srgbClr val="800000"/>
                </a:solidFill>
                <a:ea typeface="宋体" charset="-122"/>
              </a:rPr>
              <a:t>	</a:t>
            </a:r>
            <a:endParaRPr lang="en-GB" dirty="0"/>
          </a:p>
        </p:txBody>
      </p:sp>
      <p:sp>
        <p:nvSpPr>
          <p:cNvPr id="5" name="Rectangle 6"/>
          <p:cNvSpPr>
            <a:spLocks noChangeArrowheads="1"/>
          </p:cNvSpPr>
          <p:nvPr/>
        </p:nvSpPr>
        <p:spPr bwMode="auto">
          <a:xfrm>
            <a:off x="0" y="331788"/>
            <a:ext cx="9144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GB" sz="2400" b="1" dirty="0" smtClean="0">
                <a:solidFill>
                  <a:srgbClr val="FFFFFF"/>
                </a:solidFill>
                <a:effectLst>
                  <a:outerShdw blurRad="38100" dist="38100" dir="2700000" algn="tl">
                    <a:srgbClr val="C0C0C0"/>
                  </a:outerShdw>
                </a:effectLst>
              </a:rPr>
              <a:t>Why European cooperation on PCP-PPI?</a:t>
            </a:r>
            <a:endParaRPr lang="en-GB" sz="2400" b="1" dirty="0">
              <a:solidFill>
                <a:srgbClr val="FFFFFF"/>
              </a:solidFill>
              <a:effectLst>
                <a:outerShdw blurRad="38100" dist="38100" dir="2700000" algn="tl">
                  <a:srgbClr val="C0C0C0"/>
                </a:outerShdw>
              </a:effectLst>
            </a:endParaRPr>
          </a:p>
          <a:p>
            <a:pPr eaLnBrk="0" hangingPunct="0">
              <a:defRPr/>
            </a:pPr>
            <a:r>
              <a:rPr lang="en-GB" sz="2400" b="1" dirty="0">
                <a:solidFill>
                  <a:srgbClr val="FFFFFF"/>
                </a:solidFill>
                <a:effectLst>
                  <a:outerShdw blurRad="38100" dist="38100" dir="2700000" algn="tl">
                    <a:srgbClr val="C0C0C0"/>
                  </a:outerShdw>
                </a:effectLst>
              </a:rPr>
              <a:t/>
            </a:r>
            <a:br>
              <a:rPr lang="en-GB" sz="2400" b="1" dirty="0">
                <a:solidFill>
                  <a:srgbClr val="FFFFFF"/>
                </a:solidFill>
                <a:effectLst>
                  <a:outerShdw blurRad="38100" dist="38100" dir="2700000" algn="tl">
                    <a:srgbClr val="C0C0C0"/>
                  </a:outerShdw>
                </a:effectLst>
              </a:rPr>
            </a:br>
            <a:r>
              <a:rPr lang="en-GB" sz="2400" b="1" dirty="0">
                <a:solidFill>
                  <a:srgbClr val="FFFFFF"/>
                </a:solidFill>
                <a:effectLst>
                  <a:outerShdw blurRad="38100" dist="38100" dir="2700000" algn="tl">
                    <a:srgbClr val="C0C0C0"/>
                  </a:outerShdw>
                </a:effectLst>
              </a:rPr>
              <a:t/>
            </a:r>
            <a:br>
              <a:rPr lang="en-GB" sz="2400" b="1" dirty="0">
                <a:solidFill>
                  <a:srgbClr val="FFFFFF"/>
                </a:solidFill>
                <a:effectLst>
                  <a:outerShdw blurRad="38100" dist="38100" dir="2700000" algn="tl">
                    <a:srgbClr val="C0C0C0"/>
                  </a:outerShdw>
                </a:effectLst>
              </a:rPr>
            </a:br>
            <a:endParaRPr lang="en-GB" sz="2400" b="1" dirty="0">
              <a:solidFill>
                <a:srgbClr val="FFFFFF"/>
              </a:solidFill>
              <a:effectLst>
                <a:outerShdw blurRad="38100" dist="38100" dir="2700000" algn="tl">
                  <a:srgbClr val="C0C0C0"/>
                </a:outerShdw>
              </a:effectLst>
            </a:endParaRPr>
          </a:p>
        </p:txBody>
      </p:sp>
    </p:spTree>
    <p:extLst>
      <p:ext uri="{BB962C8B-B14F-4D97-AF65-F5344CB8AC3E}">
        <p14:creationId xmlns:p14="http://schemas.microsoft.com/office/powerpoint/2010/main" val="3057664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rgbClr val="000000"/>
              </a:solidFill>
              <a:latin typeface="Trebuchet MS" pitchFamily="34" charset="0"/>
            </a:endParaRPr>
          </a:p>
        </p:txBody>
      </p:sp>
      <p:sp>
        <p:nvSpPr>
          <p:cNvPr id="15363" name="Content Placeholder 2"/>
          <p:cNvSpPr>
            <a:spLocks noGrp="1"/>
          </p:cNvSpPr>
          <p:nvPr>
            <p:ph sz="half" idx="1"/>
          </p:nvPr>
        </p:nvSpPr>
        <p:spPr>
          <a:xfrm>
            <a:off x="468313" y="1557338"/>
            <a:ext cx="8423275" cy="3527425"/>
          </a:xfrm>
        </p:spPr>
        <p:txBody>
          <a:bodyPr/>
          <a:lstStyle/>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Coordination and Support Actions (</a:t>
            </a:r>
            <a:r>
              <a:rPr lang="en-GB" dirty="0" smtClean="0">
                <a:solidFill>
                  <a:srgbClr val="00B050"/>
                </a:solidFill>
              </a:rPr>
              <a:t>100%</a:t>
            </a:r>
            <a:r>
              <a:rPr lang="en-GB" dirty="0" smtClean="0">
                <a:solidFill>
                  <a:schemeClr val="tx1"/>
                </a:solidFill>
              </a:rPr>
              <a:t> funding rate): </a:t>
            </a:r>
            <a:endParaRPr lang="en-GB" dirty="0" smtClean="0">
              <a:solidFill>
                <a:srgbClr val="003399"/>
              </a:solidFill>
            </a:endParaRPr>
          </a:p>
          <a:p>
            <a:pPr marL="541338" lvl="3" indent="-185738">
              <a:spcBef>
                <a:spcPct val="0"/>
              </a:spcBef>
              <a:spcAft>
                <a:spcPts val="300"/>
              </a:spcAft>
              <a:buFont typeface="Wingdings" pitchFamily="2" charset="2"/>
              <a:buChar char="§"/>
              <a:defRPr/>
            </a:pPr>
            <a:r>
              <a:rPr lang="en-GB" sz="1600" dirty="0" smtClean="0">
                <a:solidFill>
                  <a:srgbClr val="003399"/>
                </a:solidFill>
              </a:rPr>
              <a:t>Support only coordination activities e.g. preparation of a PCP or PPI by a group of procurers (investigating feasibility to start PCP/PPI, open market consultation with industry before initiating a concrete PCP or PPI </a:t>
            </a:r>
            <a:r>
              <a:rPr lang="en-GB" sz="1600" dirty="0" err="1" smtClean="0">
                <a:solidFill>
                  <a:srgbClr val="003399"/>
                </a:solidFill>
              </a:rPr>
              <a:t>etc</a:t>
            </a:r>
            <a:r>
              <a:rPr lang="en-GB" sz="1600" dirty="0" smtClean="0">
                <a:solidFill>
                  <a:srgbClr val="003399"/>
                </a:solidFill>
              </a:rPr>
              <a:t>) </a:t>
            </a:r>
          </a:p>
          <a:p>
            <a:pPr marL="541338" lvl="3" indent="-185738">
              <a:spcBef>
                <a:spcPct val="0"/>
              </a:spcBef>
              <a:spcAft>
                <a:spcPts val="300"/>
              </a:spcAft>
              <a:buFont typeface="Wingdings" pitchFamily="2" charset="2"/>
              <a:buChar char="§"/>
              <a:defRPr/>
            </a:pPr>
            <a:r>
              <a:rPr lang="en-GB" sz="1600" dirty="0" smtClean="0">
                <a:solidFill>
                  <a:srgbClr val="003399"/>
                </a:solidFill>
              </a:rPr>
              <a:t>CSAs do not provide EU co-financing for an actual PCP or PPI procurement</a:t>
            </a:r>
            <a:endParaRPr lang="en-GB" sz="1600" dirty="0">
              <a:solidFill>
                <a:srgbClr val="003399"/>
              </a:solidFill>
            </a:endParaRPr>
          </a:p>
          <a:p>
            <a:pPr marL="361950" lvl="2" indent="-361950">
              <a:spcBef>
                <a:spcPct val="0"/>
              </a:spcBef>
              <a:spcAft>
                <a:spcPts val="300"/>
              </a:spcAft>
              <a:buClr>
                <a:srgbClr val="C00000"/>
              </a:buClr>
              <a:buFont typeface="Wingdings" pitchFamily="2" charset="2"/>
              <a:buChar char="v"/>
              <a:defRPr/>
            </a:pPr>
            <a:endParaRPr lang="en-GB" sz="1600" dirty="0" smtClean="0">
              <a:solidFill>
                <a:schemeClr val="tx1"/>
              </a:solidFill>
            </a:endParaRPr>
          </a:p>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PCP Actions (</a:t>
            </a:r>
            <a:r>
              <a:rPr lang="en-GB" dirty="0" smtClean="0">
                <a:solidFill>
                  <a:srgbClr val="00B050"/>
                </a:solidFill>
              </a:rPr>
              <a:t>90%</a:t>
            </a:r>
            <a:r>
              <a:rPr lang="en-GB" dirty="0" smtClean="0">
                <a:solidFill>
                  <a:schemeClr val="tx1"/>
                </a:solidFill>
              </a:rPr>
              <a:t> funding rate): </a:t>
            </a:r>
            <a:endParaRPr lang="en-GB" dirty="0">
              <a:solidFill>
                <a:schemeClr val="tx1"/>
              </a:solidFill>
            </a:endParaRPr>
          </a:p>
          <a:p>
            <a:pPr marL="541338" lvl="3" indent="-185738">
              <a:spcBef>
                <a:spcPct val="0"/>
              </a:spcBef>
              <a:spcAft>
                <a:spcPts val="300"/>
              </a:spcAft>
              <a:buFont typeface="Wingdings" pitchFamily="2" charset="2"/>
              <a:buChar char="§"/>
              <a:defRPr/>
            </a:pPr>
            <a:r>
              <a:rPr lang="en-GB" sz="1600" dirty="0" smtClean="0">
                <a:solidFill>
                  <a:srgbClr val="003399"/>
                </a:solidFill>
              </a:rPr>
              <a:t>Provide EU co-financing for an actual PCP procurement (one joint PCP procurement per PCP action) + for related coordination and networking activities (e.g. to prepare, manage and follow-up the PCP procurement)</a:t>
            </a:r>
          </a:p>
          <a:p>
            <a:pPr marL="541338" lvl="3" indent="-185738">
              <a:spcBef>
                <a:spcPct val="0"/>
              </a:spcBef>
              <a:spcAft>
                <a:spcPts val="300"/>
              </a:spcAft>
              <a:buFont typeface="Wingdings" pitchFamily="2" charset="2"/>
              <a:buChar char="§"/>
              <a:defRPr/>
            </a:pPr>
            <a:endParaRPr lang="en-GB" sz="1600" dirty="0" smtClean="0">
              <a:solidFill>
                <a:schemeClr val="tx1"/>
              </a:solidFill>
            </a:endParaRPr>
          </a:p>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PPI Actions (</a:t>
            </a:r>
            <a:r>
              <a:rPr lang="en-GB" dirty="0" smtClean="0">
                <a:solidFill>
                  <a:srgbClr val="00B050"/>
                </a:solidFill>
              </a:rPr>
              <a:t>35%</a:t>
            </a:r>
            <a:r>
              <a:rPr lang="en-GB" dirty="0" smtClean="0">
                <a:solidFill>
                  <a:schemeClr val="tx1"/>
                </a:solidFill>
              </a:rPr>
              <a:t> funding rate): </a:t>
            </a:r>
          </a:p>
          <a:p>
            <a:pPr marL="541338" lvl="3" indent="-185738">
              <a:spcBef>
                <a:spcPct val="0"/>
              </a:spcBef>
              <a:spcAft>
                <a:spcPts val="300"/>
              </a:spcAft>
              <a:buFont typeface="Wingdings" pitchFamily="2" charset="2"/>
              <a:buChar char="§"/>
              <a:defRPr/>
            </a:pPr>
            <a:r>
              <a:rPr lang="en-GB" sz="1600" dirty="0" smtClean="0">
                <a:solidFill>
                  <a:srgbClr val="003399"/>
                </a:solidFill>
              </a:rPr>
              <a:t>Provide  </a:t>
            </a:r>
            <a:r>
              <a:rPr lang="en-GB" sz="1600" dirty="0">
                <a:solidFill>
                  <a:srgbClr val="003399"/>
                </a:solidFill>
              </a:rPr>
              <a:t>EU </a:t>
            </a:r>
            <a:r>
              <a:rPr lang="en-GB" sz="1600" dirty="0" smtClean="0">
                <a:solidFill>
                  <a:srgbClr val="003399"/>
                </a:solidFill>
              </a:rPr>
              <a:t>co-financing </a:t>
            </a:r>
            <a:r>
              <a:rPr lang="en-GB" sz="1600" dirty="0">
                <a:solidFill>
                  <a:srgbClr val="003399"/>
                </a:solidFill>
              </a:rPr>
              <a:t>for </a:t>
            </a:r>
            <a:r>
              <a:rPr lang="en-GB" sz="1600" dirty="0" smtClean="0">
                <a:solidFill>
                  <a:srgbClr val="003399"/>
                </a:solidFill>
              </a:rPr>
              <a:t>the </a:t>
            </a:r>
            <a:r>
              <a:rPr lang="en-GB" sz="1600" dirty="0">
                <a:solidFill>
                  <a:srgbClr val="003399"/>
                </a:solidFill>
              </a:rPr>
              <a:t>actual </a:t>
            </a:r>
            <a:r>
              <a:rPr lang="en-GB" sz="1600" dirty="0" smtClean="0">
                <a:solidFill>
                  <a:srgbClr val="003399"/>
                </a:solidFill>
              </a:rPr>
              <a:t>PPI procurement(s) </a:t>
            </a:r>
            <a:r>
              <a:rPr lang="en-GB" sz="1600" dirty="0">
                <a:solidFill>
                  <a:srgbClr val="003399"/>
                </a:solidFill>
              </a:rPr>
              <a:t>(one </a:t>
            </a:r>
            <a:r>
              <a:rPr lang="en-GB" sz="1600" dirty="0" smtClean="0">
                <a:solidFill>
                  <a:srgbClr val="003399"/>
                </a:solidFill>
              </a:rPr>
              <a:t>joint procurement or several separate but coordinated PPI procurements per PPI action</a:t>
            </a:r>
            <a:r>
              <a:rPr lang="en-GB" sz="1600" dirty="0">
                <a:solidFill>
                  <a:srgbClr val="003399"/>
                </a:solidFill>
              </a:rPr>
              <a:t>) + for related coordination and networking activities (e.g. to prepare, manage and follow-up the </a:t>
            </a:r>
            <a:r>
              <a:rPr lang="en-GB" sz="1600" dirty="0" smtClean="0">
                <a:solidFill>
                  <a:srgbClr val="003399"/>
                </a:solidFill>
              </a:rPr>
              <a:t>PPI procurement(s))</a:t>
            </a:r>
          </a:p>
          <a:p>
            <a:pPr marL="541338" lvl="3" indent="-185738">
              <a:spcBef>
                <a:spcPct val="0"/>
              </a:spcBef>
              <a:spcAft>
                <a:spcPts val="300"/>
              </a:spcAft>
              <a:buFont typeface="Wingdings" pitchFamily="2" charset="2"/>
              <a:buChar char="§"/>
              <a:defRPr/>
            </a:pPr>
            <a:endParaRPr lang="en-GB" sz="1400" dirty="0">
              <a:solidFill>
                <a:srgbClr val="003399"/>
              </a:solidFill>
            </a:endParaRPr>
          </a:p>
          <a:p>
            <a:pPr marL="541338" lvl="3" indent="-185738">
              <a:spcBef>
                <a:spcPct val="0"/>
              </a:spcBef>
              <a:spcAft>
                <a:spcPts val="300"/>
              </a:spcAft>
              <a:buFont typeface="Wingdings" pitchFamily="2" charset="2"/>
              <a:buChar char="§"/>
              <a:defRPr/>
            </a:pPr>
            <a:endParaRPr lang="en-GB" sz="1400" dirty="0" smtClean="0">
              <a:solidFill>
                <a:srgbClr val="003399"/>
              </a:solidFill>
            </a:endParaRPr>
          </a:p>
          <a:p>
            <a:pPr marL="0" lvl="2" indent="0">
              <a:spcBef>
                <a:spcPct val="0"/>
              </a:spcBef>
              <a:spcAft>
                <a:spcPts val="300"/>
              </a:spcAft>
              <a:buClr>
                <a:srgbClr val="C00000"/>
              </a:buClr>
              <a:buFontTx/>
              <a:buNone/>
              <a:defRPr/>
            </a:pPr>
            <a:endParaRPr lang="en-GB" sz="1600" dirty="0" smtClean="0">
              <a:solidFill>
                <a:schemeClr val="tx1"/>
              </a:solidFill>
            </a:endParaRPr>
          </a:p>
        </p:txBody>
      </p:sp>
      <p:sp>
        <p:nvSpPr>
          <p:cNvPr id="6"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b="1" dirty="0">
                <a:solidFill>
                  <a:srgbClr val="FFFFFF"/>
                </a:solidFill>
                <a:effectLst>
                  <a:outerShdw blurRad="38100" dist="38100" dir="2700000" algn="tl">
                    <a:srgbClr val="C0C0C0"/>
                  </a:outerShdw>
                </a:effectLst>
              </a:rPr>
              <a:t>Forms of </a:t>
            </a:r>
            <a:r>
              <a:rPr lang="en-GB" sz="2400" b="1" dirty="0" smtClean="0">
                <a:solidFill>
                  <a:srgbClr val="FFFFFF"/>
                </a:solidFill>
                <a:effectLst>
                  <a:outerShdw blurRad="38100" dist="38100" dir="2700000" algn="tl">
                    <a:srgbClr val="C0C0C0"/>
                  </a:outerShdw>
                </a:effectLst>
              </a:rPr>
              <a:t>support (Horizon 2020)</a:t>
            </a:r>
            <a:endParaRPr lang="en-GB" sz="2400" b="1" dirty="0">
              <a:solidFill>
                <a:srgbClr val="FFFFFF"/>
              </a:solidFill>
              <a:effectLst>
                <a:outerShdw blurRad="38100" dist="38100" dir="2700000" algn="tl">
                  <a:srgbClr val="C0C0C0"/>
                </a:outerShdw>
              </a:effectLst>
            </a:endParaRPr>
          </a:p>
          <a:p>
            <a:pPr>
              <a:defRPr/>
            </a:pPr>
            <a:r>
              <a:rPr lang="en-GB" b="1" dirty="0">
                <a:solidFill>
                  <a:srgbClr val="CCFFFF"/>
                </a:solidFill>
                <a:effectLst>
                  <a:outerShdw blurRad="38100" dist="38100" dir="2700000" algn="tl">
                    <a:srgbClr val="C0C0C0"/>
                  </a:outerShdw>
                </a:effectLst>
              </a:rPr>
              <a:t/>
            </a:r>
            <a:br>
              <a:rPr lang="en-GB" b="1" dirty="0">
                <a:solidFill>
                  <a:srgbClr val="CCFFFF"/>
                </a:solidFill>
                <a:effectLst>
                  <a:outerShdw blurRad="38100" dist="38100" dir="2700000" algn="tl">
                    <a:srgbClr val="C0C0C0"/>
                  </a:outerShdw>
                </a:effectLst>
              </a:rPr>
            </a:br>
            <a:endParaRPr lang="en-GB" b="1" dirty="0">
              <a:solidFill>
                <a:srgbClr val="CCFFFF"/>
              </a:solidFill>
              <a:effectLst>
                <a:outerShdw blurRad="38100" dist="38100" dir="2700000" algn="tl">
                  <a:srgbClr val="C0C0C0"/>
                </a:outerShdw>
              </a:effectLst>
            </a:endParaRPr>
          </a:p>
        </p:txBody>
      </p:sp>
    </p:spTree>
    <p:extLst>
      <p:ext uri="{BB962C8B-B14F-4D97-AF65-F5344CB8AC3E}">
        <p14:creationId xmlns:p14="http://schemas.microsoft.com/office/powerpoint/2010/main" val="16001588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07950" y="1052513"/>
            <a:ext cx="8928100" cy="5400675"/>
          </a:xfrm>
          <a:prstGeom prst="rect">
            <a:avLst/>
          </a:prstGeom>
          <a:solidFill>
            <a:srgbClr val="69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128009" name="Rectangle 9"/>
          <p:cNvSpPr>
            <a:spLocks noChangeArrowheads="1"/>
          </p:cNvSpPr>
          <p:nvPr/>
        </p:nvSpPr>
        <p:spPr bwMode="auto">
          <a:xfrm>
            <a:off x="34925" y="-315913"/>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b="1" dirty="0">
                <a:solidFill>
                  <a:srgbClr val="FFFFFF"/>
                </a:solidFill>
                <a:effectLst>
                  <a:outerShdw blurRad="38100" dist="38100" dir="2700000" algn="tl">
                    <a:srgbClr val="C0C0C0"/>
                  </a:outerShdw>
                </a:effectLst>
              </a:rPr>
              <a:t>Overview EU funded projects doing </a:t>
            </a:r>
            <a:r>
              <a:rPr lang="en-GB" sz="2400" b="1" u="sng" dirty="0">
                <a:solidFill>
                  <a:srgbClr val="FFFFFF"/>
                </a:solidFill>
                <a:effectLst>
                  <a:outerShdw blurRad="38100" dist="38100" dir="2700000" algn="tl">
                    <a:srgbClr val="C0C0C0"/>
                  </a:outerShdw>
                </a:effectLst>
              </a:rPr>
              <a:t>PCPs</a:t>
            </a:r>
            <a:r>
              <a:rPr lang="en-GB" sz="2400" b="1" dirty="0">
                <a:solidFill>
                  <a:srgbClr val="FFFFFF"/>
                </a:solidFill>
                <a:effectLst>
                  <a:outerShdw blurRad="38100" dist="38100" dir="2700000" algn="tl">
                    <a:srgbClr val="C0C0C0"/>
                  </a:outerShdw>
                </a:effectLst>
              </a:rPr>
              <a:t> (FP7)</a:t>
            </a:r>
          </a:p>
          <a:p>
            <a:pPr>
              <a:defRPr/>
            </a:pPr>
            <a:r>
              <a:rPr lang="en-GB" altLang="en-US" dirty="0">
                <a:solidFill>
                  <a:srgbClr val="FFFFFF"/>
                </a:solidFill>
              </a:rPr>
              <a:t>More info on: </a:t>
            </a:r>
            <a:r>
              <a:rPr lang="en-GB" altLang="en-US" u="sng" dirty="0">
                <a:solidFill>
                  <a:srgbClr val="FFFFFF"/>
                </a:solidFill>
              </a:rPr>
              <a:t>http://ec.europa.eu/digital-agenda/en/eu-funded-projects</a:t>
            </a:r>
            <a:endParaRPr lang="en-GB" dirty="0">
              <a:solidFill>
                <a:srgbClr val="FFFFFF"/>
              </a:solidFill>
              <a:effectLst>
                <a:outerShdw blurRad="38100" dist="38100" dir="2700000" algn="tl">
                  <a:srgbClr val="C0C0C0"/>
                </a:outerShdw>
              </a:effectLst>
            </a:endParaRPr>
          </a:p>
        </p:txBody>
      </p:sp>
      <p:sp>
        <p:nvSpPr>
          <p:cNvPr id="19460" name="Rectangle 12"/>
          <p:cNvSpPr>
            <a:spLocks noChangeArrowheads="1"/>
          </p:cNvSpPr>
          <p:nvPr/>
        </p:nvSpPr>
        <p:spPr bwMode="auto">
          <a:xfrm>
            <a:off x="1349375" y="2060575"/>
            <a:ext cx="2232025" cy="331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SILVER (PCP) </a:t>
            </a:r>
          </a:p>
        </p:txBody>
      </p:sp>
      <p:sp>
        <p:nvSpPr>
          <p:cNvPr id="19461" name="Text Box 13"/>
          <p:cNvSpPr txBox="1">
            <a:spLocks noChangeArrowheads="1"/>
          </p:cNvSpPr>
          <p:nvPr/>
        </p:nvSpPr>
        <p:spPr bwMode="auto">
          <a:xfrm>
            <a:off x="1214438" y="2338388"/>
            <a:ext cx="2357437"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Robotics ageing well</a:t>
            </a:r>
          </a:p>
        </p:txBody>
      </p:sp>
      <p:sp>
        <p:nvSpPr>
          <p:cNvPr id="19462" name="Rectangle 14"/>
          <p:cNvSpPr>
            <a:spLocks noChangeArrowheads="1"/>
          </p:cNvSpPr>
          <p:nvPr/>
        </p:nvSpPr>
        <p:spPr bwMode="auto">
          <a:xfrm>
            <a:off x="1214438" y="2781300"/>
            <a:ext cx="2366962" cy="3540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DECIPHER (PCP)</a:t>
            </a:r>
          </a:p>
        </p:txBody>
      </p:sp>
      <p:sp>
        <p:nvSpPr>
          <p:cNvPr id="19463" name="Text Box 15"/>
          <p:cNvSpPr txBox="1">
            <a:spLocks noChangeArrowheads="1"/>
          </p:cNvSpPr>
          <p:nvPr/>
        </p:nvSpPr>
        <p:spPr bwMode="auto">
          <a:xfrm>
            <a:off x="1004888" y="3141663"/>
            <a:ext cx="30638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Services mobile health data</a:t>
            </a:r>
          </a:p>
        </p:txBody>
      </p:sp>
      <p:sp>
        <p:nvSpPr>
          <p:cNvPr id="19464" name="Rectangle 31"/>
          <p:cNvSpPr>
            <a:spLocks noChangeArrowheads="1"/>
          </p:cNvSpPr>
          <p:nvPr/>
        </p:nvSpPr>
        <p:spPr bwMode="auto">
          <a:xfrm>
            <a:off x="1149350" y="1484313"/>
            <a:ext cx="2336800" cy="3095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THALEA (PCP)</a:t>
            </a:r>
          </a:p>
        </p:txBody>
      </p:sp>
      <p:sp>
        <p:nvSpPr>
          <p:cNvPr id="19465" name="Rectangle 31"/>
          <p:cNvSpPr>
            <a:spLocks noChangeArrowheads="1"/>
          </p:cNvSpPr>
          <p:nvPr/>
        </p:nvSpPr>
        <p:spPr bwMode="auto">
          <a:xfrm>
            <a:off x="5537200" y="1341438"/>
            <a:ext cx="2851150" cy="3746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NYMPHA-MD (PCP)</a:t>
            </a:r>
          </a:p>
        </p:txBody>
      </p:sp>
      <p:sp>
        <p:nvSpPr>
          <p:cNvPr id="19466" name="Text Box 32"/>
          <p:cNvSpPr txBox="1">
            <a:spLocks noChangeArrowheads="1"/>
          </p:cNvSpPr>
          <p:nvPr/>
        </p:nvSpPr>
        <p:spPr bwMode="auto">
          <a:xfrm>
            <a:off x="5192713" y="1654175"/>
            <a:ext cx="3582987"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Mental care for bipolar disorders</a:t>
            </a:r>
          </a:p>
        </p:txBody>
      </p:sp>
      <p:sp>
        <p:nvSpPr>
          <p:cNvPr id="19467" name="Text Box 32"/>
          <p:cNvSpPr txBox="1">
            <a:spLocks noChangeArrowheads="1"/>
          </p:cNvSpPr>
          <p:nvPr/>
        </p:nvSpPr>
        <p:spPr bwMode="auto">
          <a:xfrm>
            <a:off x="755650" y="1698625"/>
            <a:ext cx="376713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Tele-detection/care of ICU patients</a:t>
            </a:r>
          </a:p>
        </p:txBody>
      </p:sp>
      <p:sp>
        <p:nvSpPr>
          <p:cNvPr id="19468" name="TextBox 2"/>
          <p:cNvSpPr txBox="1">
            <a:spLocks noChangeArrowheads="1"/>
          </p:cNvSpPr>
          <p:nvPr/>
        </p:nvSpPr>
        <p:spPr bwMode="auto">
          <a:xfrm>
            <a:off x="92075" y="1052513"/>
            <a:ext cx="1023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HEALTH</a:t>
            </a:r>
          </a:p>
          <a:p>
            <a:pPr algn="ctr">
              <a:spcBef>
                <a:spcPct val="0"/>
              </a:spcBef>
              <a:buClrTx/>
              <a:buFontTx/>
              <a:buNone/>
            </a:pPr>
            <a:r>
              <a:rPr lang="en-GB" altLang="en-US" sz="1800" u="sng">
                <a:solidFill>
                  <a:srgbClr val="000000"/>
                </a:solidFill>
                <a:latin typeface="Trebuchet MS" pitchFamily="34" charset="0"/>
              </a:rPr>
              <a:t>AGEING</a:t>
            </a:r>
          </a:p>
        </p:txBody>
      </p:sp>
      <p:sp>
        <p:nvSpPr>
          <p:cNvPr id="19469" name="Rectangle 31"/>
          <p:cNvSpPr>
            <a:spLocks noChangeArrowheads="1"/>
          </p:cNvSpPr>
          <p:nvPr/>
        </p:nvSpPr>
        <p:spPr bwMode="auto">
          <a:xfrm>
            <a:off x="4468813" y="2052638"/>
            <a:ext cx="4424362" cy="3540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PCP in Human Brain Project</a:t>
            </a:r>
          </a:p>
        </p:txBody>
      </p:sp>
      <p:sp>
        <p:nvSpPr>
          <p:cNvPr id="19470" name="Text Box 32"/>
          <p:cNvSpPr txBox="1">
            <a:spLocks noChangeArrowheads="1"/>
          </p:cNvSpPr>
          <p:nvPr/>
        </p:nvSpPr>
        <p:spPr bwMode="auto">
          <a:xfrm>
            <a:off x="4651375" y="2374900"/>
            <a:ext cx="42132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PCP on supercomputing / brain modelling</a:t>
            </a:r>
          </a:p>
        </p:txBody>
      </p:sp>
      <p:sp>
        <p:nvSpPr>
          <p:cNvPr id="19471" name="Rectangle 12"/>
          <p:cNvSpPr>
            <a:spLocks noChangeArrowheads="1"/>
          </p:cNvSpPr>
          <p:nvPr/>
        </p:nvSpPr>
        <p:spPr bwMode="auto">
          <a:xfrm>
            <a:off x="1338263" y="3517900"/>
            <a:ext cx="2232025" cy="331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MAGIC (PCP) </a:t>
            </a:r>
          </a:p>
        </p:txBody>
      </p:sp>
      <p:sp>
        <p:nvSpPr>
          <p:cNvPr id="19472" name="Text Box 13"/>
          <p:cNvSpPr txBox="1">
            <a:spLocks noChangeArrowheads="1"/>
          </p:cNvSpPr>
          <p:nvPr/>
        </p:nvSpPr>
        <p:spPr bwMode="auto">
          <a:xfrm>
            <a:off x="1293813" y="3795713"/>
            <a:ext cx="217646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Post stroke recovery</a:t>
            </a:r>
          </a:p>
        </p:txBody>
      </p:sp>
      <p:sp>
        <p:nvSpPr>
          <p:cNvPr id="19473" name="Rectangle 14"/>
          <p:cNvSpPr>
            <a:spLocks noChangeArrowheads="1"/>
          </p:cNvSpPr>
          <p:nvPr/>
        </p:nvSpPr>
        <p:spPr bwMode="auto">
          <a:xfrm>
            <a:off x="1203325" y="4227513"/>
            <a:ext cx="2366963" cy="3540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EMPATTICS (PCP)</a:t>
            </a:r>
          </a:p>
        </p:txBody>
      </p:sp>
      <p:sp>
        <p:nvSpPr>
          <p:cNvPr id="19474" name="Text Box 15"/>
          <p:cNvSpPr txBox="1">
            <a:spLocks noChangeArrowheads="1"/>
          </p:cNvSpPr>
          <p:nvPr/>
        </p:nvSpPr>
        <p:spPr bwMode="auto">
          <a:xfrm>
            <a:off x="781050" y="4587875"/>
            <a:ext cx="34893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Chronic disease self-management</a:t>
            </a:r>
          </a:p>
        </p:txBody>
      </p:sp>
      <p:sp>
        <p:nvSpPr>
          <p:cNvPr id="19475" name="Rectangle 12"/>
          <p:cNvSpPr>
            <a:spLocks noChangeArrowheads="1"/>
          </p:cNvSpPr>
          <p:nvPr/>
        </p:nvSpPr>
        <p:spPr bwMode="auto">
          <a:xfrm>
            <a:off x="5668963" y="2773363"/>
            <a:ext cx="2232025" cy="331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RELIEF (PCP) </a:t>
            </a:r>
          </a:p>
        </p:txBody>
      </p:sp>
      <p:sp>
        <p:nvSpPr>
          <p:cNvPr id="19476" name="Text Box 13"/>
          <p:cNvSpPr txBox="1">
            <a:spLocks noChangeArrowheads="1"/>
          </p:cNvSpPr>
          <p:nvPr/>
        </p:nvSpPr>
        <p:spPr bwMode="auto">
          <a:xfrm>
            <a:off x="5527675" y="3051175"/>
            <a:ext cx="237013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Pain self-management</a:t>
            </a:r>
          </a:p>
        </p:txBody>
      </p:sp>
      <p:sp>
        <p:nvSpPr>
          <p:cNvPr id="19477" name="Rectangle 14"/>
          <p:cNvSpPr>
            <a:spLocks noChangeArrowheads="1"/>
          </p:cNvSpPr>
          <p:nvPr/>
        </p:nvSpPr>
        <p:spPr bwMode="auto">
          <a:xfrm>
            <a:off x="5481638" y="3492500"/>
            <a:ext cx="2690812"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ANTISUPERBUGS (PCP)</a:t>
            </a:r>
          </a:p>
        </p:txBody>
      </p:sp>
      <p:sp>
        <p:nvSpPr>
          <p:cNvPr id="19478" name="Text Box 15"/>
          <p:cNvSpPr txBox="1">
            <a:spLocks noChangeArrowheads="1"/>
          </p:cNvSpPr>
          <p:nvPr/>
        </p:nvSpPr>
        <p:spPr bwMode="auto">
          <a:xfrm>
            <a:off x="5640388" y="3846513"/>
            <a:ext cx="2433637"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Detection of superbugs</a:t>
            </a:r>
          </a:p>
        </p:txBody>
      </p:sp>
      <p:sp>
        <p:nvSpPr>
          <p:cNvPr id="19479" name="Rectangle 14"/>
          <p:cNvSpPr>
            <a:spLocks noChangeArrowheads="1"/>
          </p:cNvSpPr>
          <p:nvPr/>
        </p:nvSpPr>
        <p:spPr bwMode="auto">
          <a:xfrm>
            <a:off x="5508625" y="4251325"/>
            <a:ext cx="2690813"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LIVE INCITE (PCP)</a:t>
            </a:r>
          </a:p>
        </p:txBody>
      </p:sp>
      <p:sp>
        <p:nvSpPr>
          <p:cNvPr id="19480" name="Text Box 15"/>
          <p:cNvSpPr txBox="1">
            <a:spLocks noChangeArrowheads="1"/>
          </p:cNvSpPr>
          <p:nvPr/>
        </p:nvSpPr>
        <p:spPr bwMode="auto">
          <a:xfrm>
            <a:off x="5424488" y="4605338"/>
            <a:ext cx="2625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Life style interventions </a:t>
            </a:r>
          </a:p>
          <a:p>
            <a:pPr algn="ctr">
              <a:spcBef>
                <a:spcPct val="0"/>
              </a:spcBef>
              <a:buClrTx/>
              <a:buFontTx/>
              <a:buNone/>
            </a:pPr>
            <a:r>
              <a:rPr lang="en-GB" altLang="en-US" sz="1700">
                <a:solidFill>
                  <a:srgbClr val="000000"/>
                </a:solidFill>
                <a:latin typeface="Arial" charset="0"/>
              </a:rPr>
              <a:t>in perioperative care</a:t>
            </a:r>
          </a:p>
        </p:txBody>
      </p:sp>
      <p:sp>
        <p:nvSpPr>
          <p:cNvPr id="19481" name="Rectangle 14"/>
          <p:cNvSpPr>
            <a:spLocks noChangeArrowheads="1"/>
          </p:cNvSpPr>
          <p:nvPr/>
        </p:nvSpPr>
        <p:spPr bwMode="auto">
          <a:xfrm>
            <a:off x="5661025" y="5267325"/>
            <a:ext cx="2690813"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PROEMPOWER (PCP)</a:t>
            </a:r>
          </a:p>
        </p:txBody>
      </p:sp>
      <p:sp>
        <p:nvSpPr>
          <p:cNvPr id="19482" name="Text Box 15"/>
          <p:cNvSpPr txBox="1">
            <a:spLocks noChangeArrowheads="1"/>
          </p:cNvSpPr>
          <p:nvPr/>
        </p:nvSpPr>
        <p:spPr bwMode="auto">
          <a:xfrm>
            <a:off x="4981575" y="5621338"/>
            <a:ext cx="381635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Diabetes disease self-management</a:t>
            </a:r>
          </a:p>
        </p:txBody>
      </p:sp>
      <p:sp>
        <p:nvSpPr>
          <p:cNvPr id="19483" name="Rectangle 14"/>
          <p:cNvSpPr>
            <a:spLocks noChangeArrowheads="1"/>
          </p:cNvSpPr>
          <p:nvPr/>
        </p:nvSpPr>
        <p:spPr bwMode="auto">
          <a:xfrm>
            <a:off x="1074738" y="5013325"/>
            <a:ext cx="2690812"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NIGHTINGALE (PCP)</a:t>
            </a:r>
          </a:p>
        </p:txBody>
      </p:sp>
      <p:sp>
        <p:nvSpPr>
          <p:cNvPr id="19484" name="Text Box 15"/>
          <p:cNvSpPr txBox="1">
            <a:spLocks noChangeArrowheads="1"/>
          </p:cNvSpPr>
          <p:nvPr/>
        </p:nvSpPr>
        <p:spPr bwMode="auto">
          <a:xfrm>
            <a:off x="1277938" y="5367338"/>
            <a:ext cx="2052637"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Wearable sensors</a:t>
            </a:r>
          </a:p>
        </p:txBody>
      </p:sp>
      <p:sp>
        <p:nvSpPr>
          <p:cNvPr id="19485" name="Rectangle 14"/>
          <p:cNvSpPr>
            <a:spLocks noChangeArrowheads="1"/>
          </p:cNvSpPr>
          <p:nvPr/>
        </p:nvSpPr>
        <p:spPr bwMode="auto">
          <a:xfrm>
            <a:off x="1116013" y="5745163"/>
            <a:ext cx="2690812" cy="347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STARS (PCP)</a:t>
            </a:r>
          </a:p>
        </p:txBody>
      </p:sp>
      <p:sp>
        <p:nvSpPr>
          <p:cNvPr id="19486" name="Text Box 15"/>
          <p:cNvSpPr txBox="1">
            <a:spLocks noChangeArrowheads="1"/>
          </p:cNvSpPr>
          <p:nvPr/>
        </p:nvSpPr>
        <p:spPr bwMode="auto">
          <a:xfrm>
            <a:off x="1390650" y="6099175"/>
            <a:ext cx="19081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Stress reduction</a:t>
            </a:r>
          </a:p>
        </p:txBody>
      </p:sp>
      <p:sp>
        <p:nvSpPr>
          <p:cNvPr id="2" name="Oval 1"/>
          <p:cNvSpPr/>
          <p:nvPr/>
        </p:nvSpPr>
        <p:spPr bwMode="auto">
          <a:xfrm>
            <a:off x="4068763" y="1874837"/>
            <a:ext cx="5110162" cy="9064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99995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4643438" y="4241800"/>
            <a:ext cx="4408487" cy="790575"/>
          </a:xfrm>
          <a:prstGeom prst="rect">
            <a:avLst/>
          </a:prstGeom>
          <a:solidFill>
            <a:schemeClr val="bg1">
              <a:lumMod val="85000"/>
            </a:schemeClr>
          </a:solidFill>
          <a:ln>
            <a:noFill/>
          </a:ln>
          <a:effectLst/>
          <a:extLst/>
        </p:spPr>
        <p:txBody>
          <a:bodyPr>
            <a:spAutoFit/>
          </a:bodyPr>
          <a:lstStyle/>
          <a:p>
            <a:pPr>
              <a:defRPr/>
            </a:pPr>
            <a:endParaRPr lang="en-GB">
              <a:solidFill>
                <a:srgbClr val="000000"/>
              </a:solidFill>
            </a:endParaRPr>
          </a:p>
        </p:txBody>
      </p:sp>
      <p:sp>
        <p:nvSpPr>
          <p:cNvPr id="20483" name="Rectangle 38"/>
          <p:cNvSpPr>
            <a:spLocks noChangeArrowheads="1"/>
          </p:cNvSpPr>
          <p:nvPr/>
        </p:nvSpPr>
        <p:spPr bwMode="auto">
          <a:xfrm>
            <a:off x="4621213" y="3357563"/>
            <a:ext cx="4408487" cy="7905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484" name="Rectangle 36"/>
          <p:cNvSpPr>
            <a:spLocks noChangeArrowheads="1"/>
          </p:cNvSpPr>
          <p:nvPr/>
        </p:nvSpPr>
        <p:spPr bwMode="auto">
          <a:xfrm>
            <a:off x="4694238" y="1565275"/>
            <a:ext cx="4414837" cy="16748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485" name="Rectangle 34"/>
          <p:cNvSpPr>
            <a:spLocks noChangeArrowheads="1"/>
          </p:cNvSpPr>
          <p:nvPr/>
        </p:nvSpPr>
        <p:spPr bwMode="auto">
          <a:xfrm>
            <a:off x="92075" y="5126038"/>
            <a:ext cx="4410075" cy="1636712"/>
          </a:xfrm>
          <a:prstGeom prst="rect">
            <a:avLst/>
          </a:prstGeom>
          <a:solidFill>
            <a:srgbClr val="B381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486" name="Rectangle 3"/>
          <p:cNvSpPr>
            <a:spLocks noChangeArrowheads="1"/>
          </p:cNvSpPr>
          <p:nvPr/>
        </p:nvSpPr>
        <p:spPr bwMode="auto">
          <a:xfrm>
            <a:off x="92075" y="3357563"/>
            <a:ext cx="4408488" cy="16557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128009" name="Rectangle 9"/>
          <p:cNvSpPr>
            <a:spLocks noChangeArrowheads="1"/>
          </p:cNvSpPr>
          <p:nvPr/>
        </p:nvSpPr>
        <p:spPr bwMode="auto">
          <a:xfrm>
            <a:off x="34925" y="-315913"/>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dirty="0">
                <a:solidFill>
                  <a:srgbClr val="FFFFFF"/>
                </a:solidFill>
                <a:effectLst>
                  <a:outerShdw blurRad="38100" dist="38100" dir="2700000" algn="tl">
                    <a:srgbClr val="C0C0C0"/>
                  </a:outerShdw>
                </a:effectLst>
              </a:rPr>
              <a:t>Overview EU funded projects doing </a:t>
            </a:r>
            <a:r>
              <a:rPr lang="en-GB" sz="2400" u="sng" dirty="0">
                <a:solidFill>
                  <a:srgbClr val="FFFFFF"/>
                </a:solidFill>
                <a:effectLst>
                  <a:outerShdw blurRad="38100" dist="38100" dir="2700000" algn="tl">
                    <a:srgbClr val="C0C0C0"/>
                  </a:outerShdw>
                </a:effectLst>
              </a:rPr>
              <a:t>PCPs</a:t>
            </a:r>
            <a:r>
              <a:rPr lang="en-GB" sz="2400" dirty="0">
                <a:solidFill>
                  <a:srgbClr val="FFFFFF"/>
                </a:solidFill>
                <a:effectLst>
                  <a:outerShdw blurRad="38100" dist="38100" dir="2700000" algn="tl">
                    <a:srgbClr val="C0C0C0"/>
                  </a:outerShdw>
                </a:effectLst>
              </a:rPr>
              <a:t> (FP7/H2020)</a:t>
            </a:r>
          </a:p>
          <a:p>
            <a:pPr>
              <a:defRPr/>
            </a:pPr>
            <a:r>
              <a:rPr lang="en-GB" altLang="en-US" dirty="0">
                <a:solidFill>
                  <a:srgbClr val="FFFFFF"/>
                </a:solidFill>
              </a:rPr>
              <a:t>More info on: </a:t>
            </a:r>
            <a:r>
              <a:rPr lang="en-GB" altLang="en-US" u="sng" dirty="0">
                <a:solidFill>
                  <a:srgbClr val="FFFFFF"/>
                </a:solidFill>
              </a:rPr>
              <a:t>http://ec.europa.eu/digital-agenda/en/eu-funded-projects</a:t>
            </a:r>
            <a:endParaRPr lang="en-GB" dirty="0">
              <a:solidFill>
                <a:srgbClr val="FFFFFF"/>
              </a:solidFill>
              <a:effectLst>
                <a:outerShdw blurRad="38100" dist="38100" dir="2700000" algn="tl">
                  <a:srgbClr val="C0C0C0"/>
                </a:outerShdw>
              </a:effectLst>
            </a:endParaRPr>
          </a:p>
        </p:txBody>
      </p:sp>
      <p:sp>
        <p:nvSpPr>
          <p:cNvPr id="20488" name="Rectangle 19"/>
          <p:cNvSpPr>
            <a:spLocks noChangeArrowheads="1"/>
          </p:cNvSpPr>
          <p:nvPr/>
        </p:nvSpPr>
        <p:spPr bwMode="auto">
          <a:xfrm>
            <a:off x="1489075" y="3563938"/>
            <a:ext cx="2463800" cy="358775"/>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CHARM (PCP)</a:t>
            </a:r>
          </a:p>
        </p:txBody>
      </p:sp>
      <p:sp>
        <p:nvSpPr>
          <p:cNvPr id="20489" name="Text Box 20"/>
          <p:cNvSpPr txBox="1">
            <a:spLocks noChangeArrowheads="1"/>
          </p:cNvSpPr>
          <p:nvPr/>
        </p:nvSpPr>
        <p:spPr bwMode="auto">
          <a:xfrm>
            <a:off x="1704975" y="3859213"/>
            <a:ext cx="23002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Traffic Management</a:t>
            </a:r>
          </a:p>
        </p:txBody>
      </p:sp>
      <p:sp>
        <p:nvSpPr>
          <p:cNvPr id="20490" name="Rectangle 21"/>
          <p:cNvSpPr>
            <a:spLocks noChangeArrowheads="1"/>
          </p:cNvSpPr>
          <p:nvPr/>
        </p:nvSpPr>
        <p:spPr bwMode="auto">
          <a:xfrm>
            <a:off x="1489075" y="4221163"/>
            <a:ext cx="2463800" cy="34925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V-CON (PCP)</a:t>
            </a:r>
          </a:p>
        </p:txBody>
      </p:sp>
      <p:sp>
        <p:nvSpPr>
          <p:cNvPr id="20491" name="Text Box 22"/>
          <p:cNvSpPr txBox="1">
            <a:spLocks noChangeArrowheads="1"/>
          </p:cNvSpPr>
          <p:nvPr/>
        </p:nvSpPr>
        <p:spPr bwMode="auto">
          <a:xfrm>
            <a:off x="323850" y="4500563"/>
            <a:ext cx="4178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Virtual road infrastructure modelling</a:t>
            </a:r>
          </a:p>
        </p:txBody>
      </p:sp>
      <p:sp>
        <p:nvSpPr>
          <p:cNvPr id="20492" name="Rectangle 23"/>
          <p:cNvSpPr>
            <a:spLocks noChangeArrowheads="1"/>
          </p:cNvSpPr>
          <p:nvPr/>
        </p:nvSpPr>
        <p:spPr bwMode="auto">
          <a:xfrm>
            <a:off x="2157413" y="5249863"/>
            <a:ext cx="1909762" cy="319087"/>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PRACE 3IP (PCP)</a:t>
            </a:r>
          </a:p>
        </p:txBody>
      </p:sp>
      <p:sp>
        <p:nvSpPr>
          <p:cNvPr id="20493" name="Text Box 24"/>
          <p:cNvSpPr txBox="1">
            <a:spLocks noChangeArrowheads="1"/>
          </p:cNvSpPr>
          <p:nvPr/>
        </p:nvSpPr>
        <p:spPr bwMode="auto">
          <a:xfrm>
            <a:off x="5137150" y="4621213"/>
            <a:ext cx="38941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Smart Textiles ICT for fire fighters</a:t>
            </a:r>
          </a:p>
        </p:txBody>
      </p:sp>
      <p:sp>
        <p:nvSpPr>
          <p:cNvPr id="2" name="Rectangle 25"/>
          <p:cNvSpPr>
            <a:spLocks noChangeArrowheads="1"/>
          </p:cNvSpPr>
          <p:nvPr/>
        </p:nvSpPr>
        <p:spPr bwMode="auto">
          <a:xfrm>
            <a:off x="5943600" y="4281488"/>
            <a:ext cx="2732088" cy="349250"/>
          </a:xfrm>
          <a:prstGeom prst="rect">
            <a:avLst/>
          </a:prstGeom>
          <a:solidFill>
            <a:schemeClr val="bg1">
              <a:lumMod val="95000"/>
            </a:schemeClr>
          </a:solidFill>
          <a:ln w="9525">
            <a:solidFill>
              <a:schemeClr val="tx1"/>
            </a:solidFill>
            <a:miter lim="800000"/>
            <a:headEnd/>
            <a:tailEnd/>
          </a:ln>
          <a:effec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defRPr/>
            </a:pPr>
            <a:r>
              <a:rPr lang="en-GB" altLang="en-US" sz="1800" dirty="0" smtClean="0">
                <a:solidFill>
                  <a:srgbClr val="000000"/>
                </a:solidFill>
                <a:latin typeface="Trebuchet MS" pitchFamily="34" charset="0"/>
              </a:rPr>
              <a:t>SMART@FIRE (PCP)</a:t>
            </a:r>
          </a:p>
        </p:txBody>
      </p:sp>
      <p:sp>
        <p:nvSpPr>
          <p:cNvPr id="20495" name="Text Box 26"/>
          <p:cNvSpPr txBox="1">
            <a:spLocks noChangeArrowheads="1"/>
          </p:cNvSpPr>
          <p:nvPr/>
        </p:nvSpPr>
        <p:spPr bwMode="auto">
          <a:xfrm>
            <a:off x="468313" y="5546725"/>
            <a:ext cx="35194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High Performance Computing </a:t>
            </a:r>
          </a:p>
        </p:txBody>
      </p:sp>
      <p:sp>
        <p:nvSpPr>
          <p:cNvPr id="20496" name="Rectangle 33"/>
          <p:cNvSpPr>
            <a:spLocks noChangeArrowheads="1"/>
          </p:cNvSpPr>
          <p:nvPr/>
        </p:nvSpPr>
        <p:spPr bwMode="auto">
          <a:xfrm>
            <a:off x="5489575" y="1700213"/>
            <a:ext cx="2832100" cy="360362"/>
          </a:xfrm>
          <a:prstGeom prst="rect">
            <a:avLst/>
          </a:prstGeom>
          <a:solidFill>
            <a:srgbClr val="FFCCCC"/>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Cloud for Europe (PCP)</a:t>
            </a:r>
          </a:p>
        </p:txBody>
      </p:sp>
      <p:sp>
        <p:nvSpPr>
          <p:cNvPr id="20497" name="Text Box 34"/>
          <p:cNvSpPr txBox="1">
            <a:spLocks noChangeArrowheads="1"/>
          </p:cNvSpPr>
          <p:nvPr/>
        </p:nvSpPr>
        <p:spPr bwMode="auto">
          <a:xfrm>
            <a:off x="5613400" y="1989138"/>
            <a:ext cx="2555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Cloud computing e-gov</a:t>
            </a:r>
          </a:p>
        </p:txBody>
      </p:sp>
      <p:sp>
        <p:nvSpPr>
          <p:cNvPr id="20498" name="Rectangle 35"/>
          <p:cNvSpPr>
            <a:spLocks noChangeArrowheads="1"/>
          </p:cNvSpPr>
          <p:nvPr/>
        </p:nvSpPr>
        <p:spPr bwMode="auto">
          <a:xfrm>
            <a:off x="5421313" y="2466975"/>
            <a:ext cx="2800350" cy="417513"/>
          </a:xfrm>
          <a:prstGeom prst="rect">
            <a:avLst/>
          </a:prstGeom>
          <a:solidFill>
            <a:srgbClr val="FFCCCC"/>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PREFORMA (PCP)</a:t>
            </a:r>
          </a:p>
        </p:txBody>
      </p:sp>
      <p:sp>
        <p:nvSpPr>
          <p:cNvPr id="20499" name="Text Box 36"/>
          <p:cNvSpPr txBox="1">
            <a:spLocks noChangeArrowheads="1"/>
          </p:cNvSpPr>
          <p:nvPr/>
        </p:nvSpPr>
        <p:spPr bwMode="auto">
          <a:xfrm>
            <a:off x="5003800" y="2811463"/>
            <a:ext cx="35067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Long term digital preservation</a:t>
            </a:r>
          </a:p>
        </p:txBody>
      </p:sp>
      <p:sp>
        <p:nvSpPr>
          <p:cNvPr id="20500" name="Rectangle 37"/>
          <p:cNvSpPr>
            <a:spLocks noChangeArrowheads="1"/>
          </p:cNvSpPr>
          <p:nvPr/>
        </p:nvSpPr>
        <p:spPr bwMode="auto">
          <a:xfrm>
            <a:off x="6156325" y="3455988"/>
            <a:ext cx="2232025" cy="341312"/>
          </a:xfrm>
          <a:prstGeom prst="rect">
            <a:avLst/>
          </a:prstGeom>
          <a:solidFill>
            <a:srgbClr val="FFE989"/>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IMAILE (PCP)</a:t>
            </a:r>
          </a:p>
        </p:txBody>
      </p:sp>
      <p:sp>
        <p:nvSpPr>
          <p:cNvPr id="20501" name="Text Box 38"/>
          <p:cNvSpPr txBox="1">
            <a:spLocks noChangeArrowheads="1"/>
          </p:cNvSpPr>
          <p:nvPr/>
        </p:nvSpPr>
        <p:spPr bwMode="auto">
          <a:xfrm>
            <a:off x="5797550" y="3725863"/>
            <a:ext cx="30956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Personalised learning needs</a:t>
            </a:r>
          </a:p>
        </p:txBody>
      </p:sp>
      <p:sp>
        <p:nvSpPr>
          <p:cNvPr id="20502" name="TextBox 33"/>
          <p:cNvSpPr txBox="1">
            <a:spLocks noChangeArrowheads="1"/>
          </p:cNvSpPr>
          <p:nvPr/>
        </p:nvSpPr>
        <p:spPr bwMode="auto">
          <a:xfrm>
            <a:off x="69850" y="3565525"/>
            <a:ext cx="147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TRANSPORT</a:t>
            </a:r>
          </a:p>
        </p:txBody>
      </p:sp>
      <p:sp>
        <p:nvSpPr>
          <p:cNvPr id="20503" name="TextBox 35"/>
          <p:cNvSpPr txBox="1">
            <a:spLocks noChangeArrowheads="1"/>
          </p:cNvSpPr>
          <p:nvPr/>
        </p:nvSpPr>
        <p:spPr bwMode="auto">
          <a:xfrm>
            <a:off x="1588" y="5259388"/>
            <a:ext cx="190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SUSTAINABILITY</a:t>
            </a:r>
          </a:p>
        </p:txBody>
      </p:sp>
      <p:sp>
        <p:nvSpPr>
          <p:cNvPr id="20504" name="TextBox 40"/>
          <p:cNvSpPr txBox="1">
            <a:spLocks noChangeArrowheads="1"/>
          </p:cNvSpPr>
          <p:nvPr/>
        </p:nvSpPr>
        <p:spPr bwMode="auto">
          <a:xfrm>
            <a:off x="4667250" y="3367088"/>
            <a:ext cx="1417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EDUCATION</a:t>
            </a:r>
          </a:p>
        </p:txBody>
      </p:sp>
      <p:sp>
        <p:nvSpPr>
          <p:cNvPr id="20505" name="TextBox 41"/>
          <p:cNvSpPr txBox="1">
            <a:spLocks noChangeArrowheads="1"/>
          </p:cNvSpPr>
          <p:nvPr/>
        </p:nvSpPr>
        <p:spPr bwMode="auto">
          <a:xfrm>
            <a:off x="4643438" y="4230688"/>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SAFETY</a:t>
            </a:r>
          </a:p>
        </p:txBody>
      </p:sp>
      <p:sp>
        <p:nvSpPr>
          <p:cNvPr id="20506" name="Rectangle 36"/>
          <p:cNvSpPr>
            <a:spLocks noChangeArrowheads="1"/>
          </p:cNvSpPr>
          <p:nvPr/>
        </p:nvSpPr>
        <p:spPr bwMode="auto">
          <a:xfrm>
            <a:off x="92075" y="1565275"/>
            <a:ext cx="4767263" cy="16748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507" name="TextBox 37"/>
          <p:cNvSpPr txBox="1">
            <a:spLocks noChangeArrowheads="1"/>
          </p:cNvSpPr>
          <p:nvPr/>
        </p:nvSpPr>
        <p:spPr bwMode="auto">
          <a:xfrm>
            <a:off x="179388" y="1557338"/>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E-GOV</a:t>
            </a:r>
          </a:p>
        </p:txBody>
      </p:sp>
      <p:sp>
        <p:nvSpPr>
          <p:cNvPr id="20508" name="Rectangle 33"/>
          <p:cNvSpPr>
            <a:spLocks noChangeArrowheads="1"/>
          </p:cNvSpPr>
          <p:nvPr/>
        </p:nvSpPr>
        <p:spPr bwMode="auto">
          <a:xfrm>
            <a:off x="1403350" y="1700213"/>
            <a:ext cx="2671763" cy="355600"/>
          </a:xfrm>
          <a:prstGeom prst="rect">
            <a:avLst/>
          </a:prstGeom>
          <a:solidFill>
            <a:srgbClr val="FFCCCC"/>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SELECTforCities (PCP)</a:t>
            </a:r>
          </a:p>
        </p:txBody>
      </p:sp>
      <p:sp>
        <p:nvSpPr>
          <p:cNvPr id="20509" name="Text Box 34"/>
          <p:cNvSpPr txBox="1">
            <a:spLocks noChangeArrowheads="1"/>
          </p:cNvSpPr>
          <p:nvPr/>
        </p:nvSpPr>
        <p:spPr bwMode="auto">
          <a:xfrm>
            <a:off x="1384402" y="1984375"/>
            <a:ext cx="2835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Arial" charset="0"/>
              </a:rPr>
              <a:t>Open </a:t>
            </a:r>
            <a:r>
              <a:rPr lang="en-GB" altLang="en-US" sz="1800" dirty="0" smtClean="0">
                <a:solidFill>
                  <a:srgbClr val="000000"/>
                </a:solidFill>
                <a:latin typeface="Arial" charset="0"/>
              </a:rPr>
              <a:t>IT </a:t>
            </a:r>
            <a:r>
              <a:rPr lang="en-GB" altLang="en-US" sz="1800" dirty="0">
                <a:solidFill>
                  <a:srgbClr val="000000"/>
                </a:solidFill>
                <a:latin typeface="Arial" charset="0"/>
              </a:rPr>
              <a:t>platform for cities</a:t>
            </a:r>
          </a:p>
        </p:txBody>
      </p:sp>
      <p:sp>
        <p:nvSpPr>
          <p:cNvPr id="20510" name="Rectangle 33"/>
          <p:cNvSpPr>
            <a:spLocks noChangeArrowheads="1"/>
          </p:cNvSpPr>
          <p:nvPr/>
        </p:nvSpPr>
        <p:spPr bwMode="auto">
          <a:xfrm>
            <a:off x="1698625" y="2452688"/>
            <a:ext cx="2333625" cy="400050"/>
          </a:xfrm>
          <a:prstGeom prst="rect">
            <a:avLst/>
          </a:prstGeom>
          <a:solidFill>
            <a:srgbClr val="FFCCCC"/>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HNSciClouds (PCP)</a:t>
            </a:r>
          </a:p>
        </p:txBody>
      </p:sp>
      <p:sp>
        <p:nvSpPr>
          <p:cNvPr id="20511" name="Text Box 34"/>
          <p:cNvSpPr txBox="1">
            <a:spLocks noChangeArrowheads="1"/>
          </p:cNvSpPr>
          <p:nvPr/>
        </p:nvSpPr>
        <p:spPr bwMode="auto">
          <a:xfrm>
            <a:off x="1466850" y="2843213"/>
            <a:ext cx="27241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Research Science Cloud</a:t>
            </a:r>
          </a:p>
        </p:txBody>
      </p:sp>
      <p:sp>
        <p:nvSpPr>
          <p:cNvPr id="20512" name="Rectangle 45"/>
          <p:cNvSpPr>
            <a:spLocks noChangeArrowheads="1"/>
          </p:cNvSpPr>
          <p:nvPr/>
        </p:nvSpPr>
        <p:spPr bwMode="auto">
          <a:xfrm>
            <a:off x="4632325" y="5084763"/>
            <a:ext cx="4398963" cy="812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513" name="Text Box 24"/>
          <p:cNvSpPr txBox="1">
            <a:spLocks noChangeArrowheads="1"/>
          </p:cNvSpPr>
          <p:nvPr/>
        </p:nvSpPr>
        <p:spPr bwMode="auto">
          <a:xfrm>
            <a:off x="5178425" y="5465763"/>
            <a:ext cx="38131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More powerful quadrupole magnets</a:t>
            </a:r>
          </a:p>
        </p:txBody>
      </p:sp>
      <p:sp>
        <p:nvSpPr>
          <p:cNvPr id="20514" name="Rectangle 25"/>
          <p:cNvSpPr>
            <a:spLocks noChangeArrowheads="1"/>
          </p:cNvSpPr>
          <p:nvPr/>
        </p:nvSpPr>
        <p:spPr bwMode="auto">
          <a:xfrm>
            <a:off x="5943600" y="5178425"/>
            <a:ext cx="2732088" cy="349250"/>
          </a:xfrm>
          <a:prstGeom prst="rect">
            <a:avLst/>
          </a:prstGeom>
          <a:solidFill>
            <a:srgbClr val="FEFFE5"/>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QUACO (PCP)</a:t>
            </a:r>
          </a:p>
        </p:txBody>
      </p:sp>
      <p:sp>
        <p:nvSpPr>
          <p:cNvPr id="20515" name="TextBox 41"/>
          <p:cNvSpPr txBox="1">
            <a:spLocks noChangeArrowheads="1"/>
          </p:cNvSpPr>
          <p:nvPr/>
        </p:nvSpPr>
        <p:spPr bwMode="auto">
          <a:xfrm>
            <a:off x="4632325" y="5168900"/>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RESEARCH</a:t>
            </a:r>
          </a:p>
        </p:txBody>
      </p:sp>
      <p:sp>
        <p:nvSpPr>
          <p:cNvPr id="20516" name="Rectangle 23"/>
          <p:cNvSpPr>
            <a:spLocks noChangeArrowheads="1"/>
          </p:cNvSpPr>
          <p:nvPr/>
        </p:nvSpPr>
        <p:spPr bwMode="auto">
          <a:xfrm>
            <a:off x="1116013" y="6010275"/>
            <a:ext cx="1909762" cy="319088"/>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MARINE-EO (PCP)</a:t>
            </a:r>
          </a:p>
        </p:txBody>
      </p:sp>
      <p:sp>
        <p:nvSpPr>
          <p:cNvPr id="20517" name="Text Box 26"/>
          <p:cNvSpPr txBox="1">
            <a:spLocks noChangeArrowheads="1"/>
          </p:cNvSpPr>
          <p:nvPr/>
        </p:nvSpPr>
        <p:spPr bwMode="auto">
          <a:xfrm>
            <a:off x="107950" y="6257925"/>
            <a:ext cx="40179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Earth Observation, marine-security</a:t>
            </a:r>
          </a:p>
        </p:txBody>
      </p:sp>
      <p:sp>
        <p:nvSpPr>
          <p:cNvPr id="20518" name="Rectangle 34"/>
          <p:cNvSpPr>
            <a:spLocks noChangeArrowheads="1"/>
          </p:cNvSpPr>
          <p:nvPr/>
        </p:nvSpPr>
        <p:spPr bwMode="auto">
          <a:xfrm>
            <a:off x="4500563" y="5938838"/>
            <a:ext cx="4529137" cy="823912"/>
          </a:xfrm>
          <a:prstGeom prst="rect">
            <a:avLst/>
          </a:prstGeom>
          <a:solidFill>
            <a:srgbClr val="B381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0519" name="Rectangle 23"/>
          <p:cNvSpPr>
            <a:spLocks noChangeArrowheads="1"/>
          </p:cNvSpPr>
          <p:nvPr/>
        </p:nvSpPr>
        <p:spPr bwMode="auto">
          <a:xfrm>
            <a:off x="5795963" y="6010275"/>
            <a:ext cx="1909762" cy="319088"/>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SMART-MET (PCP)</a:t>
            </a:r>
          </a:p>
        </p:txBody>
      </p:sp>
      <p:sp>
        <p:nvSpPr>
          <p:cNvPr id="20520" name="Text Box 26"/>
          <p:cNvSpPr txBox="1">
            <a:spLocks noChangeArrowheads="1"/>
          </p:cNvSpPr>
          <p:nvPr/>
        </p:nvSpPr>
        <p:spPr bwMode="auto">
          <a:xfrm>
            <a:off x="5064125" y="6257925"/>
            <a:ext cx="3351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Smart Metering water sector </a:t>
            </a:r>
          </a:p>
        </p:txBody>
      </p:sp>
    </p:spTree>
    <p:extLst>
      <p:ext uri="{BB962C8B-B14F-4D97-AF65-F5344CB8AC3E}">
        <p14:creationId xmlns:p14="http://schemas.microsoft.com/office/powerpoint/2010/main" val="53389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4"/>
          <p:cNvSpPr>
            <a:spLocks noChangeArrowheads="1"/>
          </p:cNvSpPr>
          <p:nvPr/>
        </p:nvSpPr>
        <p:spPr bwMode="auto">
          <a:xfrm>
            <a:off x="34925" y="4221163"/>
            <a:ext cx="8966200" cy="2636837"/>
          </a:xfrm>
          <a:prstGeom prst="rect">
            <a:avLst/>
          </a:prstGeom>
          <a:solidFill>
            <a:srgbClr val="B381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1507" name="Rectangle 1"/>
          <p:cNvSpPr>
            <a:spLocks noChangeArrowheads="1"/>
          </p:cNvSpPr>
          <p:nvPr/>
        </p:nvSpPr>
        <p:spPr bwMode="auto">
          <a:xfrm>
            <a:off x="58738" y="993775"/>
            <a:ext cx="9002712" cy="2236788"/>
          </a:xfrm>
          <a:prstGeom prst="rect">
            <a:avLst/>
          </a:prstGeom>
          <a:solidFill>
            <a:srgbClr val="69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128009" name="Rectangle 9"/>
          <p:cNvSpPr>
            <a:spLocks noChangeArrowheads="1"/>
          </p:cNvSpPr>
          <p:nvPr/>
        </p:nvSpPr>
        <p:spPr bwMode="auto">
          <a:xfrm>
            <a:off x="34925" y="-250825"/>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dirty="0">
                <a:solidFill>
                  <a:srgbClr val="FFFFFF"/>
                </a:solidFill>
                <a:effectLst>
                  <a:outerShdw blurRad="38100" dist="38100" dir="2700000" algn="tl">
                    <a:srgbClr val="C0C0C0"/>
                  </a:outerShdw>
                </a:effectLst>
              </a:rPr>
              <a:t>Overview EU funded projects doing </a:t>
            </a:r>
            <a:r>
              <a:rPr lang="en-GB" sz="2400" u="sng" dirty="0">
                <a:solidFill>
                  <a:srgbClr val="FFFFFF"/>
                </a:solidFill>
                <a:effectLst>
                  <a:outerShdw blurRad="38100" dist="38100" dir="2700000" algn="tl">
                    <a:srgbClr val="C0C0C0"/>
                  </a:outerShdw>
                </a:effectLst>
              </a:rPr>
              <a:t>PPIs</a:t>
            </a:r>
            <a:r>
              <a:rPr lang="en-GB" sz="2400" dirty="0">
                <a:solidFill>
                  <a:srgbClr val="FFFFFF"/>
                </a:solidFill>
                <a:effectLst>
                  <a:outerShdw blurRad="38100" dist="38100" dir="2700000" algn="tl">
                    <a:srgbClr val="C0C0C0"/>
                  </a:outerShdw>
                </a:effectLst>
              </a:rPr>
              <a:t> (CIP/H2020)</a:t>
            </a:r>
          </a:p>
          <a:p>
            <a:pPr>
              <a:defRPr/>
            </a:pPr>
            <a:r>
              <a:rPr lang="en-GB" altLang="en-US" dirty="0">
                <a:solidFill>
                  <a:srgbClr val="FFFFFF"/>
                </a:solidFill>
              </a:rPr>
              <a:t>More info on: </a:t>
            </a:r>
            <a:r>
              <a:rPr lang="en-GB" altLang="en-US" u="sng" dirty="0">
                <a:solidFill>
                  <a:srgbClr val="FFFFFF"/>
                </a:solidFill>
              </a:rPr>
              <a:t>http://ec.europa.eu/digital-agenda/en/eu-funded-projects</a:t>
            </a:r>
            <a:r>
              <a:rPr lang="en-GB" sz="2400" dirty="0">
                <a:solidFill>
                  <a:srgbClr val="FFFFFF"/>
                </a:solidFill>
                <a:effectLst>
                  <a:outerShdw blurRad="38100" dist="38100" dir="2700000" algn="tl">
                    <a:srgbClr val="C0C0C0"/>
                  </a:outerShdw>
                </a:effectLst>
              </a:rPr>
              <a:t> </a:t>
            </a:r>
          </a:p>
        </p:txBody>
      </p:sp>
      <p:sp>
        <p:nvSpPr>
          <p:cNvPr id="21509" name="Rectangle 12"/>
          <p:cNvSpPr>
            <a:spLocks noChangeArrowheads="1"/>
          </p:cNvSpPr>
          <p:nvPr/>
        </p:nvSpPr>
        <p:spPr bwMode="auto">
          <a:xfrm>
            <a:off x="827088" y="1789113"/>
            <a:ext cx="3960812" cy="3317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ECOQUIP &amp; LCB-HEALTHCARE (PPI) </a:t>
            </a:r>
          </a:p>
        </p:txBody>
      </p:sp>
      <p:sp>
        <p:nvSpPr>
          <p:cNvPr id="21510" name="Text Box 13"/>
          <p:cNvSpPr txBox="1">
            <a:spLocks noChangeArrowheads="1"/>
          </p:cNvSpPr>
          <p:nvPr/>
        </p:nvSpPr>
        <p:spPr bwMode="auto">
          <a:xfrm>
            <a:off x="971550" y="2066925"/>
            <a:ext cx="26860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Low carbon healthcare  </a:t>
            </a:r>
          </a:p>
        </p:txBody>
      </p:sp>
      <p:sp>
        <p:nvSpPr>
          <p:cNvPr id="21511" name="Rectangle 23"/>
          <p:cNvSpPr>
            <a:spLocks noChangeArrowheads="1"/>
          </p:cNvSpPr>
          <p:nvPr/>
        </p:nvSpPr>
        <p:spPr bwMode="auto">
          <a:xfrm>
            <a:off x="5743575" y="4333875"/>
            <a:ext cx="2592388" cy="319088"/>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SPEA (PPI)</a:t>
            </a:r>
          </a:p>
        </p:txBody>
      </p:sp>
      <p:sp>
        <p:nvSpPr>
          <p:cNvPr id="21512" name="Rectangle 31"/>
          <p:cNvSpPr>
            <a:spLocks noChangeArrowheads="1"/>
          </p:cNvSpPr>
          <p:nvPr/>
        </p:nvSpPr>
        <p:spPr bwMode="auto">
          <a:xfrm>
            <a:off x="1308100" y="1138238"/>
            <a:ext cx="2336800" cy="3095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HAPPI (PPI)</a:t>
            </a:r>
          </a:p>
        </p:txBody>
      </p:sp>
      <p:sp>
        <p:nvSpPr>
          <p:cNvPr id="21513" name="Rectangle 39"/>
          <p:cNvSpPr>
            <a:spLocks noChangeArrowheads="1"/>
          </p:cNvSpPr>
          <p:nvPr/>
        </p:nvSpPr>
        <p:spPr bwMode="auto">
          <a:xfrm>
            <a:off x="2052638" y="4572000"/>
            <a:ext cx="2232025" cy="277813"/>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PRO-LITE (PPI)</a:t>
            </a:r>
          </a:p>
        </p:txBody>
      </p:sp>
      <p:sp>
        <p:nvSpPr>
          <p:cNvPr id="21514" name="Text Box 40"/>
          <p:cNvSpPr txBox="1">
            <a:spLocks noChangeArrowheads="1"/>
          </p:cNvSpPr>
          <p:nvPr/>
        </p:nvSpPr>
        <p:spPr bwMode="auto">
          <a:xfrm>
            <a:off x="1479550" y="4787900"/>
            <a:ext cx="24796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Cities/Metro Lighting</a:t>
            </a:r>
          </a:p>
        </p:txBody>
      </p:sp>
      <p:sp>
        <p:nvSpPr>
          <p:cNvPr id="21515" name="Text Box 32"/>
          <p:cNvSpPr txBox="1">
            <a:spLocks noChangeArrowheads="1"/>
          </p:cNvSpPr>
          <p:nvPr/>
        </p:nvSpPr>
        <p:spPr bwMode="auto">
          <a:xfrm>
            <a:off x="1620838" y="1417638"/>
            <a:ext cx="176530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Healthy Ageing</a:t>
            </a:r>
          </a:p>
          <a:p>
            <a:pPr algn="ctr">
              <a:spcBef>
                <a:spcPct val="0"/>
              </a:spcBef>
              <a:buClrTx/>
              <a:buFontTx/>
              <a:buNone/>
            </a:pPr>
            <a:r>
              <a:rPr lang="en-GB" altLang="en-US" sz="1700">
                <a:solidFill>
                  <a:srgbClr val="000000"/>
                </a:solidFill>
                <a:latin typeface="Arial" charset="0"/>
              </a:rPr>
              <a:t> </a:t>
            </a:r>
          </a:p>
        </p:txBody>
      </p:sp>
      <p:sp>
        <p:nvSpPr>
          <p:cNvPr id="21516" name="Rectangle 31"/>
          <p:cNvSpPr>
            <a:spLocks noChangeArrowheads="1"/>
          </p:cNvSpPr>
          <p:nvPr/>
        </p:nvSpPr>
        <p:spPr bwMode="auto">
          <a:xfrm>
            <a:off x="5545138" y="1138238"/>
            <a:ext cx="2376487" cy="3095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STOP AND GO (PPI)</a:t>
            </a:r>
          </a:p>
        </p:txBody>
      </p:sp>
      <p:sp>
        <p:nvSpPr>
          <p:cNvPr id="21517" name="Text Box 26"/>
          <p:cNvSpPr txBox="1">
            <a:spLocks noChangeArrowheads="1"/>
          </p:cNvSpPr>
          <p:nvPr/>
        </p:nvSpPr>
        <p:spPr bwMode="auto">
          <a:xfrm>
            <a:off x="4321175" y="1385888"/>
            <a:ext cx="47402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Telecare for elderly with multiple conditions</a:t>
            </a:r>
          </a:p>
        </p:txBody>
      </p:sp>
      <p:sp>
        <p:nvSpPr>
          <p:cNvPr id="21518" name="TextBox 2"/>
          <p:cNvSpPr txBox="1">
            <a:spLocks noChangeArrowheads="1"/>
          </p:cNvSpPr>
          <p:nvPr/>
        </p:nvSpPr>
        <p:spPr bwMode="auto">
          <a:xfrm>
            <a:off x="58738" y="993775"/>
            <a:ext cx="102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HEALTH</a:t>
            </a:r>
          </a:p>
          <a:p>
            <a:pPr algn="ctr">
              <a:spcBef>
                <a:spcPct val="0"/>
              </a:spcBef>
              <a:buClrTx/>
              <a:buFontTx/>
              <a:buNone/>
            </a:pPr>
            <a:r>
              <a:rPr lang="en-GB" altLang="en-US" sz="1800" u="sng">
                <a:solidFill>
                  <a:srgbClr val="000000"/>
                </a:solidFill>
                <a:latin typeface="Trebuchet MS" pitchFamily="34" charset="0"/>
              </a:rPr>
              <a:t>AGEING</a:t>
            </a:r>
          </a:p>
        </p:txBody>
      </p:sp>
      <p:sp>
        <p:nvSpPr>
          <p:cNvPr id="21519" name="TextBox 35"/>
          <p:cNvSpPr txBox="1">
            <a:spLocks noChangeArrowheads="1"/>
          </p:cNvSpPr>
          <p:nvPr/>
        </p:nvSpPr>
        <p:spPr bwMode="auto">
          <a:xfrm>
            <a:off x="73025" y="4262438"/>
            <a:ext cx="1906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SUSTAINABILITY</a:t>
            </a:r>
          </a:p>
        </p:txBody>
      </p:sp>
      <p:sp>
        <p:nvSpPr>
          <p:cNvPr id="21520" name="Rectangle 23"/>
          <p:cNvSpPr>
            <a:spLocks noChangeArrowheads="1"/>
          </p:cNvSpPr>
          <p:nvPr/>
        </p:nvSpPr>
        <p:spPr bwMode="auto">
          <a:xfrm>
            <a:off x="5815013" y="4891088"/>
            <a:ext cx="2592387" cy="319087"/>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INNOBUILD (PPI)</a:t>
            </a:r>
          </a:p>
        </p:txBody>
      </p:sp>
      <p:sp>
        <p:nvSpPr>
          <p:cNvPr id="21521" name="Rectangle 39"/>
          <p:cNvSpPr>
            <a:spLocks noChangeArrowheads="1"/>
          </p:cNvSpPr>
          <p:nvPr/>
        </p:nvSpPr>
        <p:spPr bwMode="auto">
          <a:xfrm>
            <a:off x="1544638" y="5238750"/>
            <a:ext cx="2232025" cy="277813"/>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INNOBOOSTER (PPI)</a:t>
            </a:r>
          </a:p>
        </p:txBody>
      </p:sp>
      <p:sp>
        <p:nvSpPr>
          <p:cNvPr id="21522" name="Text Box 40"/>
          <p:cNvSpPr txBox="1">
            <a:spLocks noChangeArrowheads="1"/>
          </p:cNvSpPr>
          <p:nvPr/>
        </p:nvSpPr>
        <p:spPr bwMode="auto">
          <a:xfrm>
            <a:off x="1452563" y="5507038"/>
            <a:ext cx="3116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Office Furniture &amp; Lighting</a:t>
            </a:r>
          </a:p>
        </p:txBody>
      </p:sp>
      <p:sp>
        <p:nvSpPr>
          <p:cNvPr id="21523" name="Text Box 26"/>
          <p:cNvSpPr txBox="1">
            <a:spLocks noChangeArrowheads="1"/>
          </p:cNvSpPr>
          <p:nvPr/>
        </p:nvSpPr>
        <p:spPr bwMode="auto">
          <a:xfrm>
            <a:off x="5846763" y="4532313"/>
            <a:ext cx="257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Sustainable buildings</a:t>
            </a:r>
          </a:p>
        </p:txBody>
      </p:sp>
      <p:sp>
        <p:nvSpPr>
          <p:cNvPr id="21524" name="Rectangle 23"/>
          <p:cNvSpPr>
            <a:spLocks noChangeArrowheads="1"/>
          </p:cNvSpPr>
          <p:nvPr/>
        </p:nvSpPr>
        <p:spPr bwMode="auto">
          <a:xfrm>
            <a:off x="5219700" y="5508625"/>
            <a:ext cx="2592388" cy="319088"/>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INNOCAT (PPI)</a:t>
            </a:r>
          </a:p>
        </p:txBody>
      </p:sp>
      <p:sp>
        <p:nvSpPr>
          <p:cNvPr id="21525" name="Text Box 26"/>
          <p:cNvSpPr txBox="1">
            <a:spLocks noChangeArrowheads="1"/>
          </p:cNvSpPr>
          <p:nvPr/>
        </p:nvSpPr>
        <p:spPr bwMode="auto">
          <a:xfrm>
            <a:off x="5345113" y="5746750"/>
            <a:ext cx="2441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Sustainable catering</a:t>
            </a:r>
          </a:p>
        </p:txBody>
      </p:sp>
      <p:sp>
        <p:nvSpPr>
          <p:cNvPr id="21526" name="Text Box 26"/>
          <p:cNvSpPr txBox="1">
            <a:spLocks noChangeArrowheads="1"/>
          </p:cNvSpPr>
          <p:nvPr/>
        </p:nvSpPr>
        <p:spPr bwMode="auto">
          <a:xfrm>
            <a:off x="5967413" y="5170488"/>
            <a:ext cx="25701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Sustainable buildings</a:t>
            </a:r>
          </a:p>
        </p:txBody>
      </p:sp>
      <p:sp>
        <p:nvSpPr>
          <p:cNvPr id="21527" name="Rectangle 3"/>
          <p:cNvSpPr>
            <a:spLocks noChangeArrowheads="1"/>
          </p:cNvSpPr>
          <p:nvPr/>
        </p:nvSpPr>
        <p:spPr bwMode="auto">
          <a:xfrm>
            <a:off x="0" y="3213100"/>
            <a:ext cx="9150350" cy="9604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1528" name="TextBox 33"/>
          <p:cNvSpPr txBox="1">
            <a:spLocks noChangeArrowheads="1"/>
          </p:cNvSpPr>
          <p:nvPr/>
        </p:nvSpPr>
        <p:spPr bwMode="auto">
          <a:xfrm>
            <a:off x="34925" y="3416300"/>
            <a:ext cx="147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TRANSPORT</a:t>
            </a:r>
          </a:p>
        </p:txBody>
      </p:sp>
      <p:sp>
        <p:nvSpPr>
          <p:cNvPr id="21529" name="Rectangle 19"/>
          <p:cNvSpPr>
            <a:spLocks noChangeArrowheads="1"/>
          </p:cNvSpPr>
          <p:nvPr/>
        </p:nvSpPr>
        <p:spPr bwMode="auto">
          <a:xfrm>
            <a:off x="6034088" y="3429000"/>
            <a:ext cx="2374900" cy="358775"/>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SYNCRO (PPI)</a:t>
            </a:r>
          </a:p>
        </p:txBody>
      </p:sp>
      <p:sp>
        <p:nvSpPr>
          <p:cNvPr id="21530" name="Text Box 20"/>
          <p:cNvSpPr txBox="1">
            <a:spLocks noChangeArrowheads="1"/>
          </p:cNvSpPr>
          <p:nvPr/>
        </p:nvSpPr>
        <p:spPr bwMode="auto">
          <a:xfrm>
            <a:off x="5389563" y="3716338"/>
            <a:ext cx="33004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Smart roads communication</a:t>
            </a:r>
          </a:p>
        </p:txBody>
      </p:sp>
      <p:sp>
        <p:nvSpPr>
          <p:cNvPr id="21531" name="Text Box 24"/>
          <p:cNvSpPr txBox="1">
            <a:spLocks noChangeArrowheads="1"/>
          </p:cNvSpPr>
          <p:nvPr/>
        </p:nvSpPr>
        <p:spPr bwMode="auto">
          <a:xfrm>
            <a:off x="1997075" y="3716338"/>
            <a:ext cx="25749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Vehicles Fire Fighters</a:t>
            </a:r>
          </a:p>
        </p:txBody>
      </p:sp>
      <p:sp>
        <p:nvSpPr>
          <p:cNvPr id="21532" name="Rectangle 19"/>
          <p:cNvSpPr>
            <a:spLocks noChangeArrowheads="1"/>
          </p:cNvSpPr>
          <p:nvPr/>
        </p:nvSpPr>
        <p:spPr bwMode="auto">
          <a:xfrm>
            <a:off x="2136775" y="3429000"/>
            <a:ext cx="2374900" cy="358775"/>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FIRED-UP (PPI)</a:t>
            </a:r>
          </a:p>
        </p:txBody>
      </p:sp>
      <p:sp>
        <p:nvSpPr>
          <p:cNvPr id="21533" name="Rectangle 23"/>
          <p:cNvSpPr>
            <a:spLocks noChangeArrowheads="1"/>
          </p:cNvSpPr>
          <p:nvPr/>
        </p:nvSpPr>
        <p:spPr bwMode="auto">
          <a:xfrm>
            <a:off x="5895975" y="6276975"/>
            <a:ext cx="2592388" cy="319088"/>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PAPIRUS (PPI)</a:t>
            </a:r>
          </a:p>
        </p:txBody>
      </p:sp>
      <p:sp>
        <p:nvSpPr>
          <p:cNvPr id="21534" name="Text Box 26"/>
          <p:cNvSpPr txBox="1">
            <a:spLocks noChangeArrowheads="1"/>
          </p:cNvSpPr>
          <p:nvPr/>
        </p:nvSpPr>
        <p:spPr bwMode="auto">
          <a:xfrm>
            <a:off x="5813425" y="6516688"/>
            <a:ext cx="2941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Sustainable construction</a:t>
            </a:r>
          </a:p>
        </p:txBody>
      </p:sp>
      <p:sp>
        <p:nvSpPr>
          <p:cNvPr id="21535" name="Rectangle 23"/>
          <p:cNvSpPr>
            <a:spLocks noChangeArrowheads="1"/>
          </p:cNvSpPr>
          <p:nvPr/>
        </p:nvSpPr>
        <p:spPr bwMode="auto">
          <a:xfrm>
            <a:off x="1619250" y="6132513"/>
            <a:ext cx="2592388" cy="319087"/>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PROBIS (PPI)</a:t>
            </a:r>
          </a:p>
        </p:txBody>
      </p:sp>
      <p:sp>
        <p:nvSpPr>
          <p:cNvPr id="21536" name="Text Box 26"/>
          <p:cNvSpPr txBox="1">
            <a:spLocks noChangeArrowheads="1"/>
          </p:cNvSpPr>
          <p:nvPr/>
        </p:nvSpPr>
        <p:spPr bwMode="auto">
          <a:xfrm>
            <a:off x="1536700" y="6372225"/>
            <a:ext cx="2941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Sustainable construction</a:t>
            </a:r>
          </a:p>
        </p:txBody>
      </p:sp>
      <p:sp>
        <p:nvSpPr>
          <p:cNvPr id="21537" name="Rectangle 31"/>
          <p:cNvSpPr>
            <a:spLocks noChangeArrowheads="1"/>
          </p:cNvSpPr>
          <p:nvPr/>
        </p:nvSpPr>
        <p:spPr bwMode="auto">
          <a:xfrm>
            <a:off x="5697538" y="1844675"/>
            <a:ext cx="2376487" cy="3095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THALEA (PPI)</a:t>
            </a:r>
          </a:p>
        </p:txBody>
      </p:sp>
      <p:sp>
        <p:nvSpPr>
          <p:cNvPr id="21538" name="Text Box 26"/>
          <p:cNvSpPr txBox="1">
            <a:spLocks noChangeArrowheads="1"/>
          </p:cNvSpPr>
          <p:nvPr/>
        </p:nvSpPr>
        <p:spPr bwMode="auto">
          <a:xfrm>
            <a:off x="5324475" y="2092325"/>
            <a:ext cx="30384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Telemedicine for ICU patients</a:t>
            </a:r>
          </a:p>
        </p:txBody>
      </p:sp>
      <p:sp>
        <p:nvSpPr>
          <p:cNvPr id="21539" name="Rectangle 14"/>
          <p:cNvSpPr>
            <a:spLocks noChangeArrowheads="1"/>
          </p:cNvSpPr>
          <p:nvPr/>
        </p:nvSpPr>
        <p:spPr bwMode="auto">
          <a:xfrm>
            <a:off x="1297161" y="2505075"/>
            <a:ext cx="2690813" cy="347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RITMOCORE (PPI)</a:t>
            </a:r>
          </a:p>
        </p:txBody>
      </p:sp>
      <p:sp>
        <p:nvSpPr>
          <p:cNvPr id="21540" name="Text Box 15"/>
          <p:cNvSpPr txBox="1">
            <a:spLocks noChangeArrowheads="1"/>
          </p:cNvSpPr>
          <p:nvPr/>
        </p:nvSpPr>
        <p:spPr bwMode="auto">
          <a:xfrm>
            <a:off x="1187624" y="2859088"/>
            <a:ext cx="26765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Arrythmia / Pacemakers</a:t>
            </a:r>
          </a:p>
        </p:txBody>
      </p:sp>
      <p:sp>
        <p:nvSpPr>
          <p:cNvPr id="37" name="Rectangle 36"/>
          <p:cNvSpPr/>
          <p:nvPr/>
        </p:nvSpPr>
        <p:spPr bwMode="auto">
          <a:xfrm>
            <a:off x="4447496" y="2422401"/>
            <a:ext cx="4604430" cy="790575"/>
          </a:xfrm>
          <a:prstGeom prst="rect">
            <a:avLst/>
          </a:prstGeom>
          <a:solidFill>
            <a:schemeClr val="bg1">
              <a:lumMod val="85000"/>
            </a:schemeClr>
          </a:solidFill>
          <a:ln>
            <a:noFill/>
          </a:ln>
          <a:effectLst/>
          <a:extLst/>
        </p:spPr>
        <p:txBody>
          <a:bodyPr wrap="square">
            <a:spAutoFit/>
          </a:bodyPr>
          <a:lstStyle/>
          <a:p>
            <a:pPr>
              <a:defRPr/>
            </a:pPr>
            <a:endParaRPr lang="en-GB">
              <a:solidFill>
                <a:srgbClr val="000000"/>
              </a:solidFill>
            </a:endParaRPr>
          </a:p>
        </p:txBody>
      </p:sp>
      <p:sp>
        <p:nvSpPr>
          <p:cNvPr id="38" name="Text Box 24"/>
          <p:cNvSpPr txBox="1">
            <a:spLocks noChangeArrowheads="1"/>
          </p:cNvSpPr>
          <p:nvPr/>
        </p:nvSpPr>
        <p:spPr bwMode="auto">
          <a:xfrm>
            <a:off x="5472244" y="2801814"/>
            <a:ext cx="3223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Arial" charset="0"/>
              </a:rPr>
              <a:t>High Performance Computing</a:t>
            </a:r>
            <a:endParaRPr lang="en-GB" altLang="en-US" sz="1800" dirty="0">
              <a:solidFill>
                <a:srgbClr val="000000"/>
              </a:solidFill>
              <a:latin typeface="Arial" charset="0"/>
            </a:endParaRPr>
          </a:p>
        </p:txBody>
      </p:sp>
      <p:sp>
        <p:nvSpPr>
          <p:cNvPr id="39" name="Rectangle 25"/>
          <p:cNvSpPr>
            <a:spLocks noChangeArrowheads="1"/>
          </p:cNvSpPr>
          <p:nvPr/>
        </p:nvSpPr>
        <p:spPr bwMode="auto">
          <a:xfrm>
            <a:off x="5943600" y="2462089"/>
            <a:ext cx="2732088" cy="349250"/>
          </a:xfrm>
          <a:prstGeom prst="rect">
            <a:avLst/>
          </a:prstGeom>
          <a:solidFill>
            <a:schemeClr val="bg1">
              <a:lumMod val="95000"/>
            </a:schemeClr>
          </a:solidFill>
          <a:ln w="9525">
            <a:solidFill>
              <a:schemeClr val="tx1"/>
            </a:solidFill>
            <a:miter lim="800000"/>
            <a:headEnd/>
            <a:tailEnd/>
          </a:ln>
          <a:effec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defRPr/>
            </a:pPr>
            <a:r>
              <a:rPr lang="en-GB" altLang="en-US" sz="1800" dirty="0" smtClean="0">
                <a:solidFill>
                  <a:srgbClr val="000000"/>
                </a:solidFill>
                <a:latin typeface="Trebuchet MS" pitchFamily="34" charset="0"/>
              </a:rPr>
              <a:t>PPI4HPC (PPI)</a:t>
            </a:r>
          </a:p>
        </p:txBody>
      </p:sp>
      <p:sp>
        <p:nvSpPr>
          <p:cNvPr id="40" name="TextBox 41"/>
          <p:cNvSpPr txBox="1">
            <a:spLocks noChangeArrowheads="1"/>
          </p:cNvSpPr>
          <p:nvPr/>
        </p:nvSpPr>
        <p:spPr bwMode="auto">
          <a:xfrm>
            <a:off x="4447495" y="2411289"/>
            <a:ext cx="1420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dirty="0" smtClean="0">
                <a:solidFill>
                  <a:srgbClr val="000000"/>
                </a:solidFill>
                <a:latin typeface="Trebuchet MS" pitchFamily="34" charset="0"/>
              </a:rPr>
              <a:t>COMPUTING</a:t>
            </a:r>
            <a:endParaRPr lang="en-GB" altLang="en-US" sz="1800" u="sng" dirty="0">
              <a:solidFill>
                <a:srgbClr val="000000"/>
              </a:solidFill>
              <a:latin typeface="Trebuchet MS" pitchFamily="34" charset="0"/>
            </a:endParaRPr>
          </a:p>
        </p:txBody>
      </p:sp>
    </p:spTree>
    <p:extLst>
      <p:ext uri="{BB962C8B-B14F-4D97-AF65-F5344CB8AC3E}">
        <p14:creationId xmlns:p14="http://schemas.microsoft.com/office/powerpoint/2010/main" val="100872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53975" y="3575050"/>
            <a:ext cx="8997950" cy="790575"/>
          </a:xfrm>
          <a:prstGeom prst="rect">
            <a:avLst/>
          </a:prstGeom>
          <a:solidFill>
            <a:schemeClr val="bg1">
              <a:lumMod val="85000"/>
            </a:schemeClr>
          </a:solidFill>
          <a:ln>
            <a:noFill/>
          </a:ln>
          <a:effectLst/>
          <a:extLst/>
        </p:spPr>
        <p:txBody>
          <a:bodyPr>
            <a:spAutoFit/>
          </a:bodyPr>
          <a:lstStyle/>
          <a:p>
            <a:pPr>
              <a:defRPr/>
            </a:pPr>
            <a:endParaRPr lang="en-GB">
              <a:solidFill>
                <a:srgbClr val="000000"/>
              </a:solidFill>
            </a:endParaRPr>
          </a:p>
        </p:txBody>
      </p:sp>
      <p:sp>
        <p:nvSpPr>
          <p:cNvPr id="22531" name="Rectangle 34"/>
          <p:cNvSpPr>
            <a:spLocks noChangeArrowheads="1"/>
          </p:cNvSpPr>
          <p:nvPr/>
        </p:nvSpPr>
        <p:spPr bwMode="auto">
          <a:xfrm>
            <a:off x="53975" y="4437063"/>
            <a:ext cx="8982075" cy="2376487"/>
          </a:xfrm>
          <a:prstGeom prst="rect">
            <a:avLst/>
          </a:prstGeom>
          <a:solidFill>
            <a:srgbClr val="B381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2532" name="Rectangle 3"/>
          <p:cNvSpPr>
            <a:spLocks noChangeArrowheads="1"/>
          </p:cNvSpPr>
          <p:nvPr/>
        </p:nvSpPr>
        <p:spPr bwMode="auto">
          <a:xfrm>
            <a:off x="53975" y="2681288"/>
            <a:ext cx="8997950" cy="8366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22533" name="Rectangle 1"/>
          <p:cNvSpPr>
            <a:spLocks noChangeArrowheads="1"/>
          </p:cNvSpPr>
          <p:nvPr/>
        </p:nvSpPr>
        <p:spPr bwMode="auto">
          <a:xfrm>
            <a:off x="107950" y="1052513"/>
            <a:ext cx="8928100" cy="1539875"/>
          </a:xfrm>
          <a:prstGeom prst="rect">
            <a:avLst/>
          </a:prstGeom>
          <a:solidFill>
            <a:srgbClr val="69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endParaRPr>
          </a:p>
        </p:txBody>
      </p:sp>
      <p:sp>
        <p:nvSpPr>
          <p:cNvPr id="128009" name="Rectangle 9"/>
          <p:cNvSpPr>
            <a:spLocks noChangeArrowheads="1"/>
          </p:cNvSpPr>
          <p:nvPr/>
        </p:nvSpPr>
        <p:spPr bwMode="auto">
          <a:xfrm>
            <a:off x="34925" y="-315913"/>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dirty="0">
                <a:solidFill>
                  <a:srgbClr val="FFFFFF"/>
                </a:solidFill>
                <a:effectLst>
                  <a:outerShdw blurRad="38100" dist="38100" dir="2700000" algn="tl">
                    <a:srgbClr val="C0C0C0"/>
                  </a:outerShdw>
                </a:effectLst>
              </a:rPr>
              <a:t>EU funded CSAs/Networks of procurers (FP7/CIP/H2020)</a:t>
            </a:r>
          </a:p>
          <a:p>
            <a:pPr>
              <a:defRPr/>
            </a:pPr>
            <a:r>
              <a:rPr lang="en-GB" altLang="en-US" dirty="0">
                <a:solidFill>
                  <a:srgbClr val="FFFFFF"/>
                </a:solidFill>
              </a:rPr>
              <a:t>More info on: </a:t>
            </a:r>
            <a:r>
              <a:rPr lang="en-GB" altLang="en-US" u="sng" dirty="0">
                <a:solidFill>
                  <a:srgbClr val="FFFFFF"/>
                </a:solidFill>
              </a:rPr>
              <a:t>http://ec.europa.eu/digital-agenda/en/eu-funded-projects</a:t>
            </a:r>
            <a:endParaRPr lang="en-GB" dirty="0">
              <a:solidFill>
                <a:srgbClr val="FFFFFF"/>
              </a:solidFill>
              <a:effectLst>
                <a:outerShdw blurRad="38100" dist="38100" dir="2700000" algn="tl">
                  <a:srgbClr val="C0C0C0"/>
                </a:outerShdw>
              </a:effectLst>
            </a:endParaRPr>
          </a:p>
        </p:txBody>
      </p:sp>
      <p:sp>
        <p:nvSpPr>
          <p:cNvPr id="22535" name="TextBox 2"/>
          <p:cNvSpPr txBox="1">
            <a:spLocks noChangeArrowheads="1"/>
          </p:cNvSpPr>
          <p:nvPr/>
        </p:nvSpPr>
        <p:spPr bwMode="auto">
          <a:xfrm>
            <a:off x="92075" y="1052513"/>
            <a:ext cx="1023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HEALTH</a:t>
            </a:r>
          </a:p>
          <a:p>
            <a:pPr algn="ctr">
              <a:spcBef>
                <a:spcPct val="0"/>
              </a:spcBef>
              <a:buClrTx/>
              <a:buFontTx/>
              <a:buNone/>
            </a:pPr>
            <a:r>
              <a:rPr lang="en-GB" altLang="en-US" sz="1800" u="sng">
                <a:solidFill>
                  <a:srgbClr val="000000"/>
                </a:solidFill>
                <a:latin typeface="Trebuchet MS" pitchFamily="34" charset="0"/>
              </a:rPr>
              <a:t>AGEING</a:t>
            </a:r>
          </a:p>
        </p:txBody>
      </p:sp>
      <p:sp>
        <p:nvSpPr>
          <p:cNvPr id="22536" name="TextBox 33"/>
          <p:cNvSpPr txBox="1">
            <a:spLocks noChangeArrowheads="1"/>
          </p:cNvSpPr>
          <p:nvPr/>
        </p:nvSpPr>
        <p:spPr bwMode="auto">
          <a:xfrm>
            <a:off x="69850" y="2700338"/>
            <a:ext cx="147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TRANSPORT</a:t>
            </a:r>
          </a:p>
        </p:txBody>
      </p:sp>
      <p:sp>
        <p:nvSpPr>
          <p:cNvPr id="22537" name="TextBox 41"/>
          <p:cNvSpPr txBox="1">
            <a:spLocks noChangeArrowheads="1"/>
          </p:cNvSpPr>
          <p:nvPr/>
        </p:nvSpPr>
        <p:spPr bwMode="auto">
          <a:xfrm>
            <a:off x="107950" y="3575050"/>
            <a:ext cx="547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dirty="0">
                <a:solidFill>
                  <a:srgbClr val="000000"/>
                </a:solidFill>
                <a:latin typeface="Trebuchet MS" pitchFamily="34" charset="0"/>
              </a:rPr>
              <a:t>ICT</a:t>
            </a:r>
          </a:p>
        </p:txBody>
      </p:sp>
      <p:sp>
        <p:nvSpPr>
          <p:cNvPr id="22538" name="Rectangle 31"/>
          <p:cNvSpPr>
            <a:spLocks noChangeArrowheads="1"/>
          </p:cNvSpPr>
          <p:nvPr/>
        </p:nvSpPr>
        <p:spPr bwMode="auto">
          <a:xfrm>
            <a:off x="5384800" y="1916113"/>
            <a:ext cx="2931616" cy="3540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Trebuchet MS" pitchFamily="34" charset="0"/>
              </a:rPr>
              <a:t>INSPIRE (</a:t>
            </a:r>
            <a:r>
              <a:rPr lang="en-GB" altLang="en-US" sz="1800" dirty="0" smtClean="0">
                <a:solidFill>
                  <a:srgbClr val="000000"/>
                </a:solidFill>
                <a:latin typeface="Trebuchet MS" pitchFamily="34" charset="0"/>
              </a:rPr>
              <a:t>Training, link </a:t>
            </a:r>
            <a:r>
              <a:rPr lang="en-GB" altLang="en-US" sz="1800" dirty="0">
                <a:solidFill>
                  <a:srgbClr val="000000"/>
                </a:solidFill>
                <a:latin typeface="Trebuchet MS" pitchFamily="34" charset="0"/>
              </a:rPr>
              <a:t>VC)</a:t>
            </a:r>
          </a:p>
        </p:txBody>
      </p:sp>
      <p:sp>
        <p:nvSpPr>
          <p:cNvPr id="22539" name="Text Box 32"/>
          <p:cNvSpPr txBox="1">
            <a:spLocks noChangeArrowheads="1"/>
          </p:cNvSpPr>
          <p:nvPr/>
        </p:nvSpPr>
        <p:spPr bwMode="auto">
          <a:xfrm>
            <a:off x="5694363" y="2238375"/>
            <a:ext cx="21272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E-health procurers</a:t>
            </a:r>
          </a:p>
        </p:txBody>
      </p:sp>
      <p:sp>
        <p:nvSpPr>
          <p:cNvPr id="22540" name="Rectangle 14"/>
          <p:cNvSpPr>
            <a:spLocks noChangeArrowheads="1"/>
          </p:cNvSpPr>
          <p:nvPr/>
        </p:nvSpPr>
        <p:spPr bwMode="auto">
          <a:xfrm>
            <a:off x="3924300" y="1125538"/>
            <a:ext cx="1246188"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Trebuchet MS" pitchFamily="34" charset="0"/>
              </a:rPr>
              <a:t>C4BI </a:t>
            </a:r>
          </a:p>
        </p:txBody>
      </p:sp>
      <p:sp>
        <p:nvSpPr>
          <p:cNvPr id="22541" name="Text Box 15"/>
          <p:cNvSpPr txBox="1">
            <a:spLocks noChangeArrowheads="1"/>
          </p:cNvSpPr>
          <p:nvPr/>
        </p:nvSpPr>
        <p:spPr bwMode="auto">
          <a:xfrm>
            <a:off x="3347864" y="1490663"/>
            <a:ext cx="24638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dirty="0">
                <a:solidFill>
                  <a:srgbClr val="000000"/>
                </a:solidFill>
                <a:latin typeface="Arial" charset="0"/>
              </a:rPr>
              <a:t>Cities on healthcare</a:t>
            </a:r>
          </a:p>
        </p:txBody>
      </p:sp>
      <p:sp>
        <p:nvSpPr>
          <p:cNvPr id="22542" name="Rectangle 19"/>
          <p:cNvSpPr>
            <a:spLocks noChangeArrowheads="1"/>
          </p:cNvSpPr>
          <p:nvPr/>
        </p:nvSpPr>
        <p:spPr bwMode="auto">
          <a:xfrm>
            <a:off x="1619672" y="2843213"/>
            <a:ext cx="1023143" cy="358775"/>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Trebuchet MS" pitchFamily="34" charset="0"/>
              </a:rPr>
              <a:t>P4ITS</a:t>
            </a:r>
            <a:endParaRPr lang="en-GB" altLang="en-US" sz="1800" dirty="0">
              <a:solidFill>
                <a:srgbClr val="000000"/>
              </a:solidFill>
              <a:latin typeface="Trebuchet MS" pitchFamily="34" charset="0"/>
            </a:endParaRPr>
          </a:p>
        </p:txBody>
      </p:sp>
      <p:sp>
        <p:nvSpPr>
          <p:cNvPr id="22543" name="Text Box 20"/>
          <p:cNvSpPr txBox="1">
            <a:spLocks noChangeArrowheads="1"/>
          </p:cNvSpPr>
          <p:nvPr/>
        </p:nvSpPr>
        <p:spPr bwMode="auto">
          <a:xfrm>
            <a:off x="1841864" y="3140968"/>
            <a:ext cx="5437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Arial" charset="0"/>
              </a:rPr>
              <a:t>ITS</a:t>
            </a:r>
            <a:endParaRPr lang="en-GB" altLang="en-US" sz="1800" dirty="0">
              <a:solidFill>
                <a:srgbClr val="000000"/>
              </a:solidFill>
              <a:latin typeface="Arial" charset="0"/>
            </a:endParaRPr>
          </a:p>
        </p:txBody>
      </p:sp>
      <p:sp>
        <p:nvSpPr>
          <p:cNvPr id="22544" name="Rectangle 21"/>
          <p:cNvSpPr>
            <a:spLocks noChangeArrowheads="1"/>
          </p:cNvSpPr>
          <p:nvPr/>
        </p:nvSpPr>
        <p:spPr bwMode="auto">
          <a:xfrm>
            <a:off x="3198068" y="2843213"/>
            <a:ext cx="1589956" cy="349249"/>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Trebuchet MS" pitchFamily="34" charset="0"/>
              </a:rPr>
              <a:t>TRANSFORM</a:t>
            </a:r>
            <a:endParaRPr lang="en-GB" altLang="en-US" sz="1800" dirty="0">
              <a:solidFill>
                <a:srgbClr val="000000"/>
              </a:solidFill>
              <a:latin typeface="Trebuchet MS" pitchFamily="34" charset="0"/>
            </a:endParaRPr>
          </a:p>
        </p:txBody>
      </p:sp>
      <p:sp>
        <p:nvSpPr>
          <p:cNvPr id="22545" name="Text Box 22"/>
          <p:cNvSpPr txBox="1">
            <a:spLocks noChangeArrowheads="1"/>
          </p:cNvSpPr>
          <p:nvPr/>
        </p:nvSpPr>
        <p:spPr bwMode="auto">
          <a:xfrm>
            <a:off x="2483222" y="3122613"/>
            <a:ext cx="2736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Arial" charset="0"/>
              </a:rPr>
              <a:t>City/Regional transport</a:t>
            </a:r>
          </a:p>
        </p:txBody>
      </p:sp>
      <p:sp>
        <p:nvSpPr>
          <p:cNvPr id="22546" name="Rectangle 23"/>
          <p:cNvSpPr>
            <a:spLocks noChangeArrowheads="1"/>
          </p:cNvSpPr>
          <p:nvPr/>
        </p:nvSpPr>
        <p:spPr bwMode="auto">
          <a:xfrm>
            <a:off x="381000" y="6175375"/>
            <a:ext cx="2105025" cy="309563"/>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GREENS (prep PPI)</a:t>
            </a:r>
          </a:p>
        </p:txBody>
      </p:sp>
      <p:sp>
        <p:nvSpPr>
          <p:cNvPr id="22547" name="Text Box 26"/>
          <p:cNvSpPr txBox="1">
            <a:spLocks noChangeArrowheads="1"/>
          </p:cNvSpPr>
          <p:nvPr/>
        </p:nvSpPr>
        <p:spPr bwMode="auto">
          <a:xfrm>
            <a:off x="184150" y="6443663"/>
            <a:ext cx="27495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Energy agencies – CO2</a:t>
            </a:r>
          </a:p>
        </p:txBody>
      </p:sp>
      <p:sp>
        <p:nvSpPr>
          <p:cNvPr id="22548" name="Rectangle 14"/>
          <p:cNvSpPr>
            <a:spLocks noChangeArrowheads="1"/>
          </p:cNvSpPr>
          <p:nvPr/>
        </p:nvSpPr>
        <p:spPr bwMode="auto">
          <a:xfrm>
            <a:off x="1547813" y="1125538"/>
            <a:ext cx="1887537" cy="390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Trebuchet MS" pitchFamily="34" charset="0"/>
              </a:rPr>
              <a:t>SAEPP (</a:t>
            </a:r>
            <a:r>
              <a:rPr lang="en-GB" altLang="en-US" sz="1800" dirty="0" smtClean="0">
                <a:solidFill>
                  <a:srgbClr val="000000"/>
                </a:solidFill>
                <a:latin typeface="Trebuchet MS" pitchFamily="34" charset="0"/>
              </a:rPr>
              <a:t>prep </a:t>
            </a:r>
            <a:r>
              <a:rPr lang="en-GB" altLang="en-US" sz="1800" dirty="0">
                <a:solidFill>
                  <a:srgbClr val="000000"/>
                </a:solidFill>
                <a:latin typeface="Trebuchet MS" pitchFamily="34" charset="0"/>
              </a:rPr>
              <a:t>PCP)</a:t>
            </a:r>
          </a:p>
        </p:txBody>
      </p:sp>
      <p:sp>
        <p:nvSpPr>
          <p:cNvPr id="22549" name="Text Box 15"/>
          <p:cNvSpPr txBox="1">
            <a:spLocks noChangeArrowheads="1"/>
          </p:cNvSpPr>
          <p:nvPr/>
        </p:nvSpPr>
        <p:spPr bwMode="auto">
          <a:xfrm>
            <a:off x="1116013" y="1484313"/>
            <a:ext cx="225901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Ambulance ICT</a:t>
            </a:r>
          </a:p>
        </p:txBody>
      </p:sp>
      <p:sp>
        <p:nvSpPr>
          <p:cNvPr id="22550" name="Rectangle 14"/>
          <p:cNvSpPr>
            <a:spLocks noChangeArrowheads="1"/>
          </p:cNvSpPr>
          <p:nvPr/>
        </p:nvSpPr>
        <p:spPr bwMode="auto">
          <a:xfrm>
            <a:off x="6323013" y="1131888"/>
            <a:ext cx="2281435" cy="384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Trebuchet MS" pitchFamily="34" charset="0"/>
              </a:rPr>
              <a:t>PRO4VIP (</a:t>
            </a:r>
            <a:r>
              <a:rPr lang="en-GB" altLang="en-US" sz="1800" dirty="0" smtClean="0">
                <a:solidFill>
                  <a:srgbClr val="000000"/>
                </a:solidFill>
                <a:latin typeface="Trebuchet MS" pitchFamily="34" charset="0"/>
              </a:rPr>
              <a:t>prep </a:t>
            </a:r>
            <a:r>
              <a:rPr lang="en-GB" altLang="en-US" sz="1800" dirty="0">
                <a:solidFill>
                  <a:srgbClr val="000000"/>
                </a:solidFill>
                <a:latin typeface="Trebuchet MS" pitchFamily="34" charset="0"/>
              </a:rPr>
              <a:t>PCP)</a:t>
            </a:r>
          </a:p>
        </p:txBody>
      </p:sp>
      <p:sp>
        <p:nvSpPr>
          <p:cNvPr id="22551" name="Text Box 15"/>
          <p:cNvSpPr txBox="1">
            <a:spLocks noChangeArrowheads="1"/>
          </p:cNvSpPr>
          <p:nvPr/>
        </p:nvSpPr>
        <p:spPr bwMode="auto">
          <a:xfrm>
            <a:off x="5795963" y="1490663"/>
            <a:ext cx="338455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a:solidFill>
                  <a:srgbClr val="000000"/>
                </a:solidFill>
                <a:latin typeface="Arial" charset="0"/>
              </a:rPr>
              <a:t>ICT for Visually impaired</a:t>
            </a:r>
          </a:p>
        </p:txBody>
      </p:sp>
      <p:sp>
        <p:nvSpPr>
          <p:cNvPr id="22552" name="Rectangle 14"/>
          <p:cNvSpPr>
            <a:spLocks noChangeArrowheads="1"/>
          </p:cNvSpPr>
          <p:nvPr/>
        </p:nvSpPr>
        <p:spPr bwMode="auto">
          <a:xfrm>
            <a:off x="1026319" y="1916113"/>
            <a:ext cx="3292476" cy="398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Trebuchet MS" pitchFamily="34" charset="0"/>
              </a:rPr>
              <a:t>EPP-eHealth (</a:t>
            </a:r>
            <a:r>
              <a:rPr lang="en-GB" altLang="en-US" sz="1800" dirty="0" smtClean="0">
                <a:solidFill>
                  <a:srgbClr val="000000"/>
                </a:solidFill>
                <a:latin typeface="Trebuchet MS" pitchFamily="34" charset="0"/>
              </a:rPr>
              <a:t>prep </a:t>
            </a:r>
            <a:r>
              <a:rPr lang="en-GB" altLang="en-US" sz="1800" dirty="0">
                <a:solidFill>
                  <a:srgbClr val="000000"/>
                </a:solidFill>
                <a:latin typeface="Trebuchet MS" pitchFamily="34" charset="0"/>
              </a:rPr>
              <a:t>PCP/PPI)</a:t>
            </a:r>
          </a:p>
        </p:txBody>
      </p:sp>
      <p:sp>
        <p:nvSpPr>
          <p:cNvPr id="22553" name="Text Box 15"/>
          <p:cNvSpPr txBox="1">
            <a:spLocks noChangeArrowheads="1"/>
          </p:cNvSpPr>
          <p:nvPr/>
        </p:nvSpPr>
        <p:spPr bwMode="auto">
          <a:xfrm>
            <a:off x="971550" y="2282825"/>
            <a:ext cx="24638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700" dirty="0" smtClean="0">
                <a:solidFill>
                  <a:srgbClr val="000000"/>
                </a:solidFill>
                <a:latin typeface="Arial" charset="0"/>
              </a:rPr>
              <a:t>Hospitals e-health</a:t>
            </a:r>
            <a:endParaRPr lang="en-GB" altLang="en-US" sz="1700" dirty="0">
              <a:solidFill>
                <a:srgbClr val="000000"/>
              </a:solidFill>
              <a:latin typeface="Arial" charset="0"/>
            </a:endParaRPr>
          </a:p>
        </p:txBody>
      </p:sp>
      <p:sp>
        <p:nvSpPr>
          <p:cNvPr id="22554" name="Text Box 24"/>
          <p:cNvSpPr txBox="1">
            <a:spLocks noChangeArrowheads="1"/>
          </p:cNvSpPr>
          <p:nvPr/>
        </p:nvSpPr>
        <p:spPr bwMode="auto">
          <a:xfrm>
            <a:off x="827584" y="3975100"/>
            <a:ext cx="17876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Arial" charset="0"/>
              </a:rPr>
              <a:t>R</a:t>
            </a:r>
            <a:r>
              <a:rPr lang="en-GB" altLang="en-US" sz="1800" dirty="0" smtClean="0">
                <a:solidFill>
                  <a:srgbClr val="000000"/>
                </a:solidFill>
                <a:latin typeface="Arial" charset="0"/>
              </a:rPr>
              <a:t>esearch </a:t>
            </a:r>
            <a:r>
              <a:rPr lang="en-GB" altLang="en-US" sz="1800" dirty="0">
                <a:solidFill>
                  <a:srgbClr val="000000"/>
                </a:solidFill>
                <a:latin typeface="Arial" charset="0"/>
              </a:rPr>
              <a:t>cloud</a:t>
            </a:r>
          </a:p>
        </p:txBody>
      </p:sp>
      <p:sp>
        <p:nvSpPr>
          <p:cNvPr id="61" name="Rectangle 25"/>
          <p:cNvSpPr>
            <a:spLocks noChangeArrowheads="1"/>
          </p:cNvSpPr>
          <p:nvPr/>
        </p:nvSpPr>
        <p:spPr bwMode="auto">
          <a:xfrm>
            <a:off x="683568" y="3575050"/>
            <a:ext cx="2217117" cy="409575"/>
          </a:xfrm>
          <a:prstGeom prst="rect">
            <a:avLst/>
          </a:prstGeom>
          <a:solidFill>
            <a:schemeClr val="bg1">
              <a:lumMod val="95000"/>
            </a:schemeClr>
          </a:solidFill>
          <a:ln w="9525">
            <a:solidFill>
              <a:schemeClr val="tx1"/>
            </a:solidFill>
            <a:miter lim="800000"/>
            <a:headEnd/>
            <a:tailEnd/>
          </a:ln>
          <a:effec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defRPr/>
            </a:pPr>
            <a:r>
              <a:rPr lang="en-GB" altLang="en-US" sz="1800" dirty="0" smtClean="0">
                <a:solidFill>
                  <a:srgbClr val="000000"/>
                </a:solidFill>
                <a:latin typeface="Trebuchet MS" pitchFamily="34" charset="0"/>
              </a:rPr>
              <a:t>PICSE (Prep PCP/PPI)</a:t>
            </a:r>
          </a:p>
        </p:txBody>
      </p:sp>
      <p:sp>
        <p:nvSpPr>
          <p:cNvPr id="22556" name="Text Box 24"/>
          <p:cNvSpPr txBox="1">
            <a:spLocks noChangeArrowheads="1"/>
          </p:cNvSpPr>
          <p:nvPr/>
        </p:nvSpPr>
        <p:spPr bwMode="auto">
          <a:xfrm>
            <a:off x="3131840" y="3913188"/>
            <a:ext cx="25574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a:solidFill>
                  <a:srgbClr val="000000"/>
                </a:solidFill>
                <a:latin typeface="Arial" charset="0"/>
              </a:rPr>
              <a:t>Photonics broadband</a:t>
            </a:r>
          </a:p>
        </p:txBody>
      </p:sp>
      <p:sp>
        <p:nvSpPr>
          <p:cNvPr id="63" name="Rectangle 25"/>
          <p:cNvSpPr>
            <a:spLocks noChangeArrowheads="1"/>
          </p:cNvSpPr>
          <p:nvPr/>
        </p:nvSpPr>
        <p:spPr bwMode="auto">
          <a:xfrm>
            <a:off x="3275856" y="3575050"/>
            <a:ext cx="2293242" cy="338138"/>
          </a:xfrm>
          <a:prstGeom prst="rect">
            <a:avLst/>
          </a:prstGeom>
          <a:solidFill>
            <a:schemeClr val="bg1">
              <a:lumMod val="95000"/>
            </a:schemeClr>
          </a:solidFill>
          <a:ln w="9525">
            <a:solidFill>
              <a:schemeClr val="tx1"/>
            </a:solidFill>
            <a:miter lim="800000"/>
            <a:headEnd/>
            <a:tailEnd/>
          </a:ln>
          <a:effec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defRPr/>
            </a:pPr>
            <a:r>
              <a:rPr lang="en-GB" altLang="en-US" sz="1800" dirty="0" smtClean="0">
                <a:solidFill>
                  <a:srgbClr val="000000"/>
                </a:solidFill>
                <a:latin typeface="Trebuchet MS" pitchFamily="34" charset="0"/>
              </a:rPr>
              <a:t>COMPLETE (Prep PPI)</a:t>
            </a:r>
          </a:p>
        </p:txBody>
      </p:sp>
      <p:sp>
        <p:nvSpPr>
          <p:cNvPr id="22558" name="TextBox 35"/>
          <p:cNvSpPr txBox="1">
            <a:spLocks noChangeArrowheads="1"/>
          </p:cNvSpPr>
          <p:nvPr/>
        </p:nvSpPr>
        <p:spPr bwMode="auto">
          <a:xfrm>
            <a:off x="73025" y="4437063"/>
            <a:ext cx="1906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a:solidFill>
                  <a:srgbClr val="000000"/>
                </a:solidFill>
                <a:latin typeface="Trebuchet MS" pitchFamily="34" charset="0"/>
              </a:rPr>
              <a:t>SUSTAINABILITY</a:t>
            </a:r>
          </a:p>
        </p:txBody>
      </p:sp>
      <p:sp>
        <p:nvSpPr>
          <p:cNvPr id="22559" name="Rectangle 23"/>
          <p:cNvSpPr>
            <a:spLocks noChangeArrowheads="1"/>
          </p:cNvSpPr>
          <p:nvPr/>
        </p:nvSpPr>
        <p:spPr bwMode="auto">
          <a:xfrm>
            <a:off x="381000" y="4878388"/>
            <a:ext cx="2178050" cy="309562"/>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WATER PIPP</a:t>
            </a:r>
          </a:p>
        </p:txBody>
      </p:sp>
      <p:sp>
        <p:nvSpPr>
          <p:cNvPr id="22560" name="Text Box 26"/>
          <p:cNvSpPr txBox="1">
            <a:spLocks noChangeArrowheads="1"/>
          </p:cNvSpPr>
          <p:nvPr/>
        </p:nvSpPr>
        <p:spPr bwMode="auto">
          <a:xfrm>
            <a:off x="506413" y="5148263"/>
            <a:ext cx="1962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Water procurers</a:t>
            </a:r>
          </a:p>
        </p:txBody>
      </p:sp>
      <p:sp>
        <p:nvSpPr>
          <p:cNvPr id="22561" name="Rectangle 23"/>
          <p:cNvSpPr>
            <a:spLocks noChangeArrowheads="1"/>
          </p:cNvSpPr>
          <p:nvPr/>
        </p:nvSpPr>
        <p:spPr bwMode="auto">
          <a:xfrm>
            <a:off x="381000" y="5516563"/>
            <a:ext cx="2178050" cy="311150"/>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EURECA (prep PPI)</a:t>
            </a:r>
          </a:p>
        </p:txBody>
      </p:sp>
      <p:sp>
        <p:nvSpPr>
          <p:cNvPr id="22562" name="Text Box 26"/>
          <p:cNvSpPr txBox="1">
            <a:spLocks noChangeArrowheads="1"/>
          </p:cNvSpPr>
          <p:nvPr/>
        </p:nvSpPr>
        <p:spPr bwMode="auto">
          <a:xfrm>
            <a:off x="246063" y="5786438"/>
            <a:ext cx="23383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Green data centers</a:t>
            </a:r>
          </a:p>
        </p:txBody>
      </p:sp>
      <p:sp>
        <p:nvSpPr>
          <p:cNvPr id="22563" name="Rectangle 23"/>
          <p:cNvSpPr>
            <a:spLocks noChangeArrowheads="1"/>
          </p:cNvSpPr>
          <p:nvPr/>
        </p:nvSpPr>
        <p:spPr bwMode="auto">
          <a:xfrm>
            <a:off x="3298825" y="4724400"/>
            <a:ext cx="2235200" cy="301625"/>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CEPPI 2 (prep PPI)</a:t>
            </a:r>
          </a:p>
        </p:txBody>
      </p:sp>
      <p:sp>
        <p:nvSpPr>
          <p:cNvPr id="22564" name="Text Box 26"/>
          <p:cNvSpPr txBox="1">
            <a:spLocks noChangeArrowheads="1"/>
          </p:cNvSpPr>
          <p:nvPr/>
        </p:nvSpPr>
        <p:spPr bwMode="auto">
          <a:xfrm>
            <a:off x="2867025" y="4984750"/>
            <a:ext cx="3338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Cities – energy consumption</a:t>
            </a:r>
          </a:p>
        </p:txBody>
      </p:sp>
      <p:sp>
        <p:nvSpPr>
          <p:cNvPr id="22565" name="Rectangle 23"/>
          <p:cNvSpPr>
            <a:spLocks noChangeArrowheads="1"/>
          </p:cNvSpPr>
          <p:nvPr/>
        </p:nvSpPr>
        <p:spPr bwMode="auto">
          <a:xfrm>
            <a:off x="2976563" y="5364163"/>
            <a:ext cx="3346450" cy="309562"/>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SPP regions (capacity building)</a:t>
            </a:r>
          </a:p>
        </p:txBody>
      </p:sp>
      <p:sp>
        <p:nvSpPr>
          <p:cNvPr id="22566" name="Text Box 26"/>
          <p:cNvSpPr txBox="1">
            <a:spLocks noChangeArrowheads="1"/>
          </p:cNvSpPr>
          <p:nvPr/>
        </p:nvSpPr>
        <p:spPr bwMode="auto">
          <a:xfrm>
            <a:off x="3175000" y="5634038"/>
            <a:ext cx="22875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PPI – sustainability</a:t>
            </a:r>
          </a:p>
        </p:txBody>
      </p:sp>
      <p:sp>
        <p:nvSpPr>
          <p:cNvPr id="22567" name="Rectangle 23"/>
          <p:cNvSpPr>
            <a:spLocks noChangeArrowheads="1"/>
          </p:cNvSpPr>
          <p:nvPr/>
        </p:nvSpPr>
        <p:spPr bwMode="auto">
          <a:xfrm>
            <a:off x="2867025" y="6011863"/>
            <a:ext cx="3865563" cy="309562"/>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InnProBio Forum (capacity building)</a:t>
            </a:r>
          </a:p>
        </p:txBody>
      </p:sp>
      <p:sp>
        <p:nvSpPr>
          <p:cNvPr id="22568" name="Text Box 26"/>
          <p:cNvSpPr txBox="1">
            <a:spLocks noChangeArrowheads="1"/>
          </p:cNvSpPr>
          <p:nvPr/>
        </p:nvSpPr>
        <p:spPr bwMode="auto">
          <a:xfrm>
            <a:off x="3135313" y="6281738"/>
            <a:ext cx="29416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PPI – bio based products</a:t>
            </a:r>
          </a:p>
        </p:txBody>
      </p:sp>
      <p:sp>
        <p:nvSpPr>
          <p:cNvPr id="22569" name="Rectangle 23"/>
          <p:cNvSpPr>
            <a:spLocks noChangeArrowheads="1"/>
          </p:cNvSpPr>
          <p:nvPr/>
        </p:nvSpPr>
        <p:spPr bwMode="auto">
          <a:xfrm>
            <a:off x="6800850" y="4652963"/>
            <a:ext cx="2019300" cy="309562"/>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BRODISE</a:t>
            </a:r>
          </a:p>
        </p:txBody>
      </p:sp>
      <p:sp>
        <p:nvSpPr>
          <p:cNvPr id="22570" name="Text Box 26"/>
          <p:cNvSpPr txBox="1">
            <a:spLocks noChangeArrowheads="1"/>
          </p:cNvSpPr>
          <p:nvPr/>
        </p:nvSpPr>
        <p:spPr bwMode="auto">
          <a:xfrm>
            <a:off x="6732588" y="4943475"/>
            <a:ext cx="2108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Cities brown field</a:t>
            </a:r>
          </a:p>
          <a:p>
            <a:pPr algn="ctr">
              <a:spcBef>
                <a:spcPct val="0"/>
              </a:spcBef>
              <a:buClrTx/>
              <a:buFontTx/>
              <a:buNone/>
            </a:pPr>
            <a:r>
              <a:rPr lang="en-GB" altLang="en-US" sz="1800">
                <a:solidFill>
                  <a:srgbClr val="000000"/>
                </a:solidFill>
                <a:latin typeface="Arial" charset="0"/>
              </a:rPr>
              <a:t>decontamination</a:t>
            </a:r>
          </a:p>
        </p:txBody>
      </p:sp>
      <p:sp>
        <p:nvSpPr>
          <p:cNvPr id="22571" name="Rectangle 23"/>
          <p:cNvSpPr>
            <a:spLocks noChangeArrowheads="1"/>
          </p:cNvSpPr>
          <p:nvPr/>
        </p:nvSpPr>
        <p:spPr bwMode="auto">
          <a:xfrm>
            <a:off x="6948488" y="5732463"/>
            <a:ext cx="2019300" cy="311150"/>
          </a:xfrm>
          <a:prstGeom prst="rect">
            <a:avLst/>
          </a:prstGeom>
          <a:solidFill>
            <a:srgbClr val="CCCCFF"/>
          </a:solidFill>
          <a:ln w="9525">
            <a:solidFill>
              <a:schemeClr val="tx1"/>
            </a:solidFill>
            <a:miter lim="800000"/>
            <a:headEnd/>
            <a:tailEnd/>
          </a:ln>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Trebuchet MS" pitchFamily="34" charset="0"/>
              </a:rPr>
              <a:t>PPI4WASTE</a:t>
            </a:r>
          </a:p>
        </p:txBody>
      </p:sp>
      <p:sp>
        <p:nvSpPr>
          <p:cNvPr id="22572" name="Text Box 26"/>
          <p:cNvSpPr txBox="1">
            <a:spLocks noChangeArrowheads="1"/>
          </p:cNvSpPr>
          <p:nvPr/>
        </p:nvSpPr>
        <p:spPr bwMode="auto">
          <a:xfrm>
            <a:off x="6732588" y="6002338"/>
            <a:ext cx="234791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a:solidFill>
                  <a:srgbClr val="000000"/>
                </a:solidFill>
                <a:latin typeface="Arial" charset="0"/>
              </a:rPr>
              <a:t>Authorities</a:t>
            </a:r>
          </a:p>
          <a:p>
            <a:pPr algn="ctr">
              <a:spcBef>
                <a:spcPct val="0"/>
              </a:spcBef>
              <a:buClrTx/>
              <a:buFontTx/>
              <a:buNone/>
            </a:pPr>
            <a:r>
              <a:rPr lang="en-GB" altLang="en-US" sz="1800">
                <a:solidFill>
                  <a:srgbClr val="000000"/>
                </a:solidFill>
                <a:latin typeface="Arial" charset="0"/>
              </a:rPr>
              <a:t>Waste management</a:t>
            </a:r>
          </a:p>
        </p:txBody>
      </p:sp>
      <p:sp>
        <p:nvSpPr>
          <p:cNvPr id="45" name="Rectangle 21"/>
          <p:cNvSpPr>
            <a:spLocks noChangeArrowheads="1"/>
          </p:cNvSpPr>
          <p:nvPr/>
        </p:nvSpPr>
        <p:spPr bwMode="auto">
          <a:xfrm>
            <a:off x="5430316" y="2852936"/>
            <a:ext cx="1589956" cy="349249"/>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Trebuchet MS" pitchFamily="34" charset="0"/>
              </a:rPr>
              <a:t>BUYZET</a:t>
            </a:r>
            <a:endParaRPr lang="en-GB" altLang="en-US" sz="1800" dirty="0">
              <a:solidFill>
                <a:srgbClr val="000000"/>
              </a:solidFill>
              <a:latin typeface="Trebuchet MS" pitchFamily="34" charset="0"/>
            </a:endParaRPr>
          </a:p>
        </p:txBody>
      </p:sp>
      <p:sp>
        <p:nvSpPr>
          <p:cNvPr id="46" name="Rectangle 21"/>
          <p:cNvSpPr>
            <a:spLocks noChangeArrowheads="1"/>
          </p:cNvSpPr>
          <p:nvPr/>
        </p:nvSpPr>
        <p:spPr bwMode="auto">
          <a:xfrm>
            <a:off x="7302524" y="2852936"/>
            <a:ext cx="1589956" cy="349249"/>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Trebuchet MS" pitchFamily="34" charset="0"/>
              </a:rPr>
              <a:t>SPICE</a:t>
            </a:r>
            <a:endParaRPr lang="en-GB" altLang="en-US" sz="1800" dirty="0">
              <a:solidFill>
                <a:srgbClr val="000000"/>
              </a:solidFill>
              <a:latin typeface="Trebuchet MS" pitchFamily="34" charset="0"/>
            </a:endParaRPr>
          </a:p>
        </p:txBody>
      </p:sp>
      <p:sp>
        <p:nvSpPr>
          <p:cNvPr id="47" name="Text Box 22"/>
          <p:cNvSpPr txBox="1">
            <a:spLocks noChangeArrowheads="1"/>
          </p:cNvSpPr>
          <p:nvPr/>
        </p:nvSpPr>
        <p:spPr bwMode="auto">
          <a:xfrm>
            <a:off x="5148738" y="3140968"/>
            <a:ext cx="2159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Arial" charset="0"/>
              </a:rPr>
              <a:t>CO2 free deliveries</a:t>
            </a:r>
            <a:endParaRPr lang="en-GB" altLang="en-US" sz="1800" dirty="0">
              <a:solidFill>
                <a:srgbClr val="000000"/>
              </a:solidFill>
              <a:latin typeface="Arial" charset="0"/>
            </a:endParaRPr>
          </a:p>
        </p:txBody>
      </p:sp>
      <p:sp>
        <p:nvSpPr>
          <p:cNvPr id="48" name="Text Box 22"/>
          <p:cNvSpPr txBox="1">
            <a:spLocks noChangeArrowheads="1"/>
          </p:cNvSpPr>
          <p:nvPr/>
        </p:nvSpPr>
        <p:spPr bwMode="auto">
          <a:xfrm>
            <a:off x="7668344" y="3140968"/>
            <a:ext cx="9669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Arial" charset="0"/>
              </a:rPr>
              <a:t>Mobility</a:t>
            </a:r>
            <a:endParaRPr lang="en-GB" altLang="en-US" sz="1800" dirty="0">
              <a:solidFill>
                <a:srgbClr val="000000"/>
              </a:solidFill>
              <a:latin typeface="Arial" charset="0"/>
            </a:endParaRPr>
          </a:p>
        </p:txBody>
      </p:sp>
      <p:sp>
        <p:nvSpPr>
          <p:cNvPr id="2" name="Rectangle 1"/>
          <p:cNvSpPr/>
          <p:nvPr/>
        </p:nvSpPr>
        <p:spPr bwMode="auto">
          <a:xfrm>
            <a:off x="5758011" y="3575050"/>
            <a:ext cx="3278485" cy="76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Rectangle 2"/>
          <p:cNvSpPr/>
          <p:nvPr/>
        </p:nvSpPr>
        <p:spPr bwMode="auto">
          <a:xfrm>
            <a:off x="5940152" y="3575050"/>
            <a:ext cx="3027636" cy="76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 name="Rectangle 3"/>
          <p:cNvSpPr/>
          <p:nvPr/>
        </p:nvSpPr>
        <p:spPr bwMode="auto">
          <a:xfrm>
            <a:off x="5758011" y="3566541"/>
            <a:ext cx="3322489" cy="777891"/>
          </a:xfrm>
          <a:prstGeom prst="rect">
            <a:avLst/>
          </a:prstGeom>
          <a:solidFill>
            <a:schemeClr val="bg1">
              <a:lumMod val="75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2" name="TextBox 41"/>
          <p:cNvSpPr txBox="1">
            <a:spLocks noChangeArrowheads="1"/>
          </p:cNvSpPr>
          <p:nvPr/>
        </p:nvSpPr>
        <p:spPr bwMode="auto">
          <a:xfrm>
            <a:off x="5796136" y="3573016"/>
            <a:ext cx="833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u="sng" dirty="0" smtClean="0">
                <a:solidFill>
                  <a:srgbClr val="000000"/>
                </a:solidFill>
                <a:latin typeface="Trebuchet MS" pitchFamily="34" charset="0"/>
              </a:rPr>
              <a:t>Safety</a:t>
            </a:r>
            <a:endParaRPr lang="en-GB" altLang="en-US" sz="1800" u="sng" dirty="0">
              <a:solidFill>
                <a:srgbClr val="000000"/>
              </a:solidFill>
              <a:latin typeface="Trebuchet MS" pitchFamily="34" charset="0"/>
            </a:endParaRPr>
          </a:p>
        </p:txBody>
      </p:sp>
      <p:sp>
        <p:nvSpPr>
          <p:cNvPr id="53" name="Rectangle 25"/>
          <p:cNvSpPr>
            <a:spLocks noChangeArrowheads="1"/>
          </p:cNvSpPr>
          <p:nvPr/>
        </p:nvSpPr>
        <p:spPr bwMode="auto">
          <a:xfrm>
            <a:off x="6630019" y="3645023"/>
            <a:ext cx="2406477" cy="339601"/>
          </a:xfrm>
          <a:prstGeom prst="rect">
            <a:avLst/>
          </a:prstGeom>
          <a:solidFill>
            <a:schemeClr val="bg1">
              <a:lumMod val="95000"/>
            </a:schemeClr>
          </a:solidFill>
          <a:ln w="9525">
            <a:solidFill>
              <a:schemeClr val="tx1"/>
            </a:solidFill>
            <a:miter lim="800000"/>
            <a:headEnd/>
            <a:tailEnd/>
          </a:ln>
          <a:effectLst/>
        </p:spPr>
        <p:txBody>
          <a:bodyPr wrap="none" anchor="ct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defRPr/>
            </a:pPr>
            <a:r>
              <a:rPr lang="en-GB" altLang="en-US" sz="1800" dirty="0" smtClean="0">
                <a:solidFill>
                  <a:srgbClr val="000000"/>
                </a:solidFill>
                <a:latin typeface="Trebuchet MS" pitchFamily="34" charset="0"/>
              </a:rPr>
              <a:t>BROADMAP (prep PCP)</a:t>
            </a:r>
          </a:p>
        </p:txBody>
      </p:sp>
      <p:sp>
        <p:nvSpPr>
          <p:cNvPr id="54" name="Text Box 24"/>
          <p:cNvSpPr txBox="1">
            <a:spLocks noChangeArrowheads="1"/>
          </p:cNvSpPr>
          <p:nvPr/>
        </p:nvSpPr>
        <p:spPr bwMode="auto">
          <a:xfrm>
            <a:off x="5910076" y="3933056"/>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r>
              <a:rPr lang="en-GB" altLang="en-US" sz="1800" dirty="0" smtClean="0">
                <a:solidFill>
                  <a:srgbClr val="000000"/>
                </a:solidFill>
                <a:latin typeface="Arial" charset="0"/>
              </a:rPr>
              <a:t>Radio com police, firefighters</a:t>
            </a:r>
            <a:endParaRPr lang="en-GB" altLang="en-US" sz="1800" dirty="0">
              <a:solidFill>
                <a:srgbClr val="000000"/>
              </a:solidFill>
              <a:latin typeface="Arial" charset="0"/>
            </a:endParaRPr>
          </a:p>
        </p:txBody>
      </p:sp>
    </p:spTree>
    <p:extLst>
      <p:ext uri="{BB962C8B-B14F-4D97-AF65-F5344CB8AC3E}">
        <p14:creationId xmlns:p14="http://schemas.microsoft.com/office/powerpoint/2010/main" val="227952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ChangeArrowheads="1"/>
          </p:cNvSpPr>
          <p:nvPr/>
        </p:nvSpPr>
        <p:spPr bwMode="auto">
          <a:xfrm>
            <a:off x="250825" y="908050"/>
            <a:ext cx="89296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CC66"/>
              </a:buClr>
              <a:buFont typeface="Times" pitchFamily="18" charset="0"/>
              <a:buChar char="•"/>
              <a:defRPr/>
            </a:pPr>
            <a:endParaRPr lang="en-GB" sz="2000" dirty="0">
              <a:solidFill>
                <a:srgbClr val="000000"/>
              </a:solidFill>
            </a:endParaRPr>
          </a:p>
          <a:p>
            <a:pPr marL="342900" indent="-342900">
              <a:spcBef>
                <a:spcPct val="20000"/>
              </a:spcBef>
              <a:spcAft>
                <a:spcPts val="600"/>
              </a:spcAft>
              <a:buClr>
                <a:srgbClr val="FFCC66"/>
              </a:buClr>
              <a:buFont typeface="Times" pitchFamily="18" charset="0"/>
              <a:buChar char="•"/>
              <a:defRPr/>
            </a:pPr>
            <a:r>
              <a:rPr lang="en-GB" sz="2000" dirty="0">
                <a:solidFill>
                  <a:srgbClr val="0070C0"/>
                </a:solidFill>
              </a:rPr>
              <a:t>Shortening of time-to-market: </a:t>
            </a:r>
            <a:r>
              <a:rPr lang="en-GB" sz="1900" dirty="0">
                <a:solidFill>
                  <a:srgbClr val="000000"/>
                </a:solidFill>
                <a:latin typeface="Verdana"/>
              </a:rPr>
              <a:t>UK National Health service PCP examples achieve reduction from several years to 18 months</a:t>
            </a:r>
          </a:p>
          <a:p>
            <a:pPr marL="342900" indent="-342900">
              <a:spcBef>
                <a:spcPct val="20000"/>
              </a:spcBef>
              <a:spcAft>
                <a:spcPts val="600"/>
              </a:spcAft>
              <a:buClr>
                <a:srgbClr val="FFCC66"/>
              </a:buClr>
              <a:buFont typeface="Times" pitchFamily="18" charset="0"/>
              <a:buChar char="•"/>
              <a:defRPr/>
            </a:pPr>
            <a:r>
              <a:rPr lang="en-GB" sz="2000" dirty="0">
                <a:solidFill>
                  <a:srgbClr val="0070C0"/>
                </a:solidFill>
              </a:rPr>
              <a:t>Attracting venture capital:</a:t>
            </a:r>
            <a:r>
              <a:rPr lang="en-GB" sz="2000" dirty="0">
                <a:solidFill>
                  <a:srgbClr val="000000"/>
                </a:solidFill>
                <a:latin typeface="Trebuchet MS" pitchFamily="34" charset="0"/>
              </a:rPr>
              <a:t> </a:t>
            </a:r>
            <a:r>
              <a:rPr lang="en-GB" sz="1900" dirty="0">
                <a:solidFill>
                  <a:srgbClr val="000000"/>
                </a:solidFill>
                <a:latin typeface="Verdana"/>
              </a:rPr>
              <a:t>Companies in UK NHS PCPs attract significant VC investment, enabling them to grow faster</a:t>
            </a:r>
          </a:p>
          <a:p>
            <a:pPr marL="342900" indent="-342900">
              <a:spcBef>
                <a:spcPct val="20000"/>
              </a:spcBef>
              <a:spcAft>
                <a:spcPts val="600"/>
              </a:spcAft>
              <a:buClr>
                <a:srgbClr val="FFCC66"/>
              </a:buClr>
              <a:buFont typeface="Times" pitchFamily="18" charset="0"/>
              <a:buChar char="•"/>
              <a:defRPr/>
            </a:pPr>
            <a:r>
              <a:rPr lang="en-GB" sz="2000" dirty="0">
                <a:solidFill>
                  <a:srgbClr val="0070C0"/>
                </a:solidFill>
              </a:rPr>
              <a:t>Creating lead markets: </a:t>
            </a:r>
            <a:r>
              <a:rPr lang="en-GB" sz="1900" dirty="0">
                <a:solidFill>
                  <a:srgbClr val="000000"/>
                </a:solidFill>
                <a:latin typeface="Verdana"/>
              </a:rPr>
              <a:t>Companies in UK ministry of defence PCPs are selling now also to US department of defence </a:t>
            </a:r>
          </a:p>
          <a:p>
            <a:pPr marL="342900" lvl="2" indent="-342900">
              <a:spcBef>
                <a:spcPct val="20000"/>
              </a:spcBef>
              <a:spcAft>
                <a:spcPts val="600"/>
              </a:spcAft>
              <a:buClr>
                <a:srgbClr val="FFCC66"/>
              </a:buClr>
              <a:buFont typeface="Times" pitchFamily="18" charset="0"/>
              <a:buChar char="•"/>
              <a:defRPr/>
            </a:pPr>
            <a:r>
              <a:rPr lang="en-GB" sz="2000" dirty="0">
                <a:solidFill>
                  <a:srgbClr val="0070C0"/>
                </a:solidFill>
              </a:rPr>
              <a:t>Retaining lead market position: </a:t>
            </a:r>
            <a:r>
              <a:rPr lang="en-US" sz="1900" dirty="0">
                <a:solidFill>
                  <a:srgbClr val="000000"/>
                </a:solidFill>
                <a:latin typeface="Verdana"/>
              </a:rPr>
              <a:t>possible via sustained PCP/PPI procurements (e.g. 60 </a:t>
            </a:r>
            <a:r>
              <a:rPr lang="en-US" sz="1900" dirty="0" err="1">
                <a:solidFill>
                  <a:srgbClr val="000000"/>
                </a:solidFill>
                <a:latin typeface="Verdana"/>
              </a:rPr>
              <a:t>ys</a:t>
            </a:r>
            <a:r>
              <a:rPr lang="en-US" sz="1900" dirty="0">
                <a:solidFill>
                  <a:srgbClr val="000000"/>
                </a:solidFill>
                <a:latin typeface="Verdana"/>
              </a:rPr>
              <a:t> of supercomputing PCPs -&gt; IBM, Cray, HP)</a:t>
            </a:r>
            <a:endParaRPr lang="en-GB" sz="1900" dirty="0">
              <a:solidFill>
                <a:srgbClr val="000000"/>
              </a:solidFill>
              <a:latin typeface="Verdana"/>
            </a:endParaRPr>
          </a:p>
          <a:p>
            <a:pPr marL="342900" lvl="2" indent="-342900">
              <a:spcBef>
                <a:spcPct val="20000"/>
              </a:spcBef>
              <a:spcAft>
                <a:spcPts val="600"/>
              </a:spcAft>
              <a:buClr>
                <a:srgbClr val="FFCC66"/>
              </a:buClr>
              <a:buFont typeface="Times" pitchFamily="18" charset="0"/>
              <a:buChar char="•"/>
              <a:defRPr/>
            </a:pPr>
            <a:r>
              <a:rPr lang="en-GB" sz="2000" dirty="0">
                <a:solidFill>
                  <a:srgbClr val="0070C0"/>
                </a:solidFill>
              </a:rPr>
              <a:t>20% cheaper </a:t>
            </a:r>
            <a:r>
              <a:rPr lang="en-GB" sz="2000" dirty="0" smtClean="0">
                <a:solidFill>
                  <a:srgbClr val="0070C0"/>
                </a:solidFill>
              </a:rPr>
              <a:t>products and</a:t>
            </a:r>
            <a:r>
              <a:rPr lang="en-US" sz="2000" b="1" dirty="0" smtClean="0">
                <a:solidFill>
                  <a:srgbClr val="000000"/>
                </a:solidFill>
                <a:latin typeface="Trebuchet MS" pitchFamily="34" charset="0"/>
              </a:rPr>
              <a:t> </a:t>
            </a:r>
            <a:r>
              <a:rPr lang="en-GB" sz="2000" dirty="0">
                <a:solidFill>
                  <a:srgbClr val="0070C0"/>
                </a:solidFill>
              </a:rPr>
              <a:t>higher product quality: </a:t>
            </a:r>
            <a:r>
              <a:rPr lang="en-US" sz="1900" dirty="0">
                <a:solidFill>
                  <a:srgbClr val="000000"/>
                </a:solidFill>
                <a:latin typeface="Verdana"/>
              </a:rPr>
              <a:t>evidence from US defense multi competitor, </a:t>
            </a:r>
            <a:r>
              <a:rPr lang="en-US" sz="1900" dirty="0" err="1">
                <a:solidFill>
                  <a:srgbClr val="000000"/>
                </a:solidFill>
                <a:latin typeface="Verdana"/>
              </a:rPr>
              <a:t>multi phase</a:t>
            </a:r>
            <a:r>
              <a:rPr lang="en-US" sz="1900" dirty="0">
                <a:solidFill>
                  <a:srgbClr val="000000"/>
                </a:solidFill>
                <a:latin typeface="Verdana"/>
              </a:rPr>
              <a:t> PCP-PPI procurements</a:t>
            </a:r>
            <a:endParaRPr lang="en-GB" sz="1900" b="1" dirty="0">
              <a:solidFill>
                <a:srgbClr val="000000"/>
              </a:solidFill>
              <a:latin typeface="Verdana"/>
            </a:endParaRPr>
          </a:p>
          <a:p>
            <a:pPr marL="342900" indent="-342900">
              <a:spcBef>
                <a:spcPct val="20000"/>
              </a:spcBef>
              <a:spcAft>
                <a:spcPts val="600"/>
              </a:spcAft>
              <a:buClr>
                <a:srgbClr val="FFCC66"/>
              </a:buClr>
              <a:buFont typeface="Times" pitchFamily="18" charset="0"/>
              <a:buChar char="•"/>
              <a:defRPr/>
            </a:pPr>
            <a:r>
              <a:rPr lang="en-GB" sz="2000" dirty="0">
                <a:solidFill>
                  <a:srgbClr val="0070C0"/>
                </a:solidFill>
              </a:rPr>
              <a:t>Removal of supplier lock-in -&gt; 20% cost reduction: </a:t>
            </a:r>
            <a:r>
              <a:rPr lang="en-GB" sz="1900" dirty="0">
                <a:solidFill>
                  <a:srgbClr val="000000"/>
                </a:solidFill>
                <a:latin typeface="Verdana"/>
              </a:rPr>
              <a:t>outcome of benchmarking of CHARM PCP on new traffic management centres thanks to move towards open architecture via PCP</a:t>
            </a:r>
          </a:p>
          <a:p>
            <a:pPr marL="342900" lvl="2" indent="-342900">
              <a:spcBef>
                <a:spcPct val="20000"/>
              </a:spcBef>
              <a:spcAft>
                <a:spcPts val="600"/>
              </a:spcAft>
              <a:buClr>
                <a:srgbClr val="FFCC66"/>
              </a:buClr>
              <a:buFont typeface="Times" pitchFamily="18" charset="0"/>
              <a:buChar char="•"/>
              <a:defRPr/>
            </a:pPr>
            <a:r>
              <a:rPr lang="en-GB" sz="2000" dirty="0">
                <a:solidFill>
                  <a:srgbClr val="0070C0"/>
                </a:solidFill>
              </a:rPr>
              <a:t>Benefits on local economy</a:t>
            </a:r>
            <a:r>
              <a:rPr lang="en-US" sz="1900" dirty="0">
                <a:solidFill>
                  <a:srgbClr val="000000"/>
                </a:solidFill>
                <a:latin typeface="Verdana"/>
              </a:rPr>
              <a:t>: Estonia PPI buying Mitsubishi electric vehicles increased local Estonian economic activity in related sectors</a:t>
            </a:r>
          </a:p>
          <a:p>
            <a:pPr marL="342900" indent="-342900">
              <a:spcBef>
                <a:spcPct val="20000"/>
              </a:spcBef>
              <a:buClr>
                <a:srgbClr val="FFCC66"/>
              </a:buClr>
              <a:buFont typeface="Times" pitchFamily="18" charset="0"/>
              <a:buChar char="•"/>
              <a:defRPr/>
            </a:pPr>
            <a:endParaRPr lang="en-GB" sz="2000" dirty="0">
              <a:solidFill>
                <a:srgbClr val="000000"/>
              </a:solidFill>
              <a:latin typeface="Verdana"/>
            </a:endParaRPr>
          </a:p>
          <a:p>
            <a:pPr marL="342900" indent="-342900">
              <a:spcBef>
                <a:spcPct val="20000"/>
              </a:spcBef>
              <a:buClr>
                <a:srgbClr val="FFCC66"/>
              </a:buClr>
              <a:buFont typeface="Times" pitchFamily="18" charset="0"/>
              <a:buChar char="•"/>
              <a:defRPr/>
            </a:pPr>
            <a:endParaRPr lang="en-GB" sz="2000" b="1" dirty="0">
              <a:solidFill>
                <a:srgbClr val="0070C0"/>
              </a:solidFill>
              <a:latin typeface="Verdana"/>
            </a:endParaRPr>
          </a:p>
        </p:txBody>
      </p:sp>
      <p:sp>
        <p:nvSpPr>
          <p:cNvPr id="5" name="Rectangle 7"/>
          <p:cNvSpPr>
            <a:spLocks noChangeArrowheads="1"/>
          </p:cNvSpPr>
          <p:nvPr/>
        </p:nvSpPr>
        <p:spPr bwMode="auto">
          <a:xfrm>
            <a:off x="36513" y="-2428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b="1" dirty="0">
                <a:solidFill>
                  <a:srgbClr val="FFFFFF"/>
                </a:solidFill>
                <a:effectLst>
                  <a:outerShdw blurRad="38100" dist="38100" dir="2700000" algn="tl">
                    <a:srgbClr val="C0C0C0"/>
                  </a:outerShdw>
                </a:effectLst>
              </a:rPr>
              <a:t>Evidence on impact from successful examples</a:t>
            </a:r>
            <a:br>
              <a:rPr lang="en-GB" sz="2400" b="1" dirty="0">
                <a:solidFill>
                  <a:srgbClr val="FFFFFF"/>
                </a:solidFill>
                <a:effectLst>
                  <a:outerShdw blurRad="38100" dist="38100" dir="2700000" algn="tl">
                    <a:srgbClr val="C0C0C0"/>
                  </a:outerShdw>
                </a:effectLst>
              </a:rPr>
            </a:br>
            <a:r>
              <a:rPr lang="en-GB" sz="1400" dirty="0" smtClean="0">
                <a:solidFill>
                  <a:srgbClr val="FFFFFF"/>
                </a:solidFill>
                <a:effectLst>
                  <a:outerShdw blurRad="38100" dist="38100" dir="2700000" algn="tl">
                    <a:srgbClr val="C0C0C0"/>
                  </a:outerShdw>
                </a:effectLst>
              </a:rPr>
              <a:t>More info - PCP impact study- on: </a:t>
            </a:r>
            <a:r>
              <a:rPr lang="en-GB" sz="1400" dirty="0">
                <a:solidFill>
                  <a:srgbClr val="FFFFFF"/>
                </a:solidFill>
                <a:effectLst>
                  <a:outerShdw blurRad="38100" dist="38100" dir="2700000" algn="tl">
                    <a:srgbClr val="C0C0C0"/>
                  </a:outerShdw>
                </a:effectLst>
              </a:rPr>
              <a:t>https://ec.europa.eu/digital-agenda/en/news/quantifying-impact-pcp-europe-study-smart2014-0009</a:t>
            </a:r>
          </a:p>
        </p:txBody>
      </p:sp>
      <p:cxnSp>
        <p:nvCxnSpPr>
          <p:cNvPr id="10244" name="Straight Arrow Connector 6"/>
          <p:cNvCxnSpPr>
            <a:cxnSpLocks noChangeShapeType="1"/>
          </p:cNvCxnSpPr>
          <p:nvPr/>
        </p:nvCxnSpPr>
        <p:spPr bwMode="auto">
          <a:xfrm>
            <a:off x="611188" y="2565400"/>
            <a:ext cx="0" cy="1800225"/>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7418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1" name="Rectangle 7"/>
          <p:cNvSpPr>
            <a:spLocks noChangeArrowheads="1"/>
          </p:cNvSpPr>
          <p:nvPr/>
        </p:nvSpPr>
        <p:spPr bwMode="auto">
          <a:xfrm>
            <a:off x="0" y="-171450"/>
            <a:ext cx="88915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b="1" i="0" dirty="0">
                <a:solidFill>
                  <a:schemeClr val="bg1"/>
                </a:solidFill>
              </a:rPr>
              <a:t> </a:t>
            </a:r>
            <a:r>
              <a:rPr lang="en-GB" sz="2400" b="1" i="0" dirty="0">
                <a:solidFill>
                  <a:schemeClr val="bg1"/>
                </a:solidFill>
                <a:effectLst>
                  <a:outerShdw blurRad="38100" dist="38100" dir="2700000" algn="tl">
                    <a:srgbClr val="C0C0C0"/>
                  </a:outerShdw>
                </a:effectLst>
              </a:rPr>
              <a:t>Data collected </a:t>
            </a:r>
            <a:r>
              <a:rPr lang="en-GB" sz="2400" b="1" i="0" dirty="0" smtClean="0">
                <a:solidFill>
                  <a:schemeClr val="bg1"/>
                </a:solidFill>
                <a:effectLst>
                  <a:outerShdw blurRad="38100" dist="38100" dir="2700000" algn="tl">
                    <a:srgbClr val="C0C0C0"/>
                  </a:outerShdw>
                </a:effectLst>
              </a:rPr>
              <a:t>from first 16 </a:t>
            </a:r>
            <a:r>
              <a:rPr lang="en-GB" sz="2400" b="1" dirty="0" smtClean="0">
                <a:solidFill>
                  <a:schemeClr val="bg1"/>
                </a:solidFill>
                <a:effectLst>
                  <a:outerShdw blurRad="38100" dist="38100" dir="2700000" algn="tl">
                    <a:srgbClr val="C0C0C0"/>
                  </a:outerShdw>
                </a:effectLst>
              </a:rPr>
              <a:t>EU</a:t>
            </a:r>
            <a:r>
              <a:rPr lang="en-GB" sz="2400" b="1" i="0" dirty="0" smtClean="0">
                <a:solidFill>
                  <a:schemeClr val="bg1"/>
                </a:solidFill>
                <a:effectLst>
                  <a:outerShdw blurRad="38100" dist="38100" dir="2700000" algn="tl">
                    <a:srgbClr val="C0C0C0"/>
                  </a:outerShdw>
                </a:effectLst>
              </a:rPr>
              <a:t> funded PCPs</a:t>
            </a:r>
          </a:p>
          <a:p>
            <a:pPr>
              <a:defRPr/>
            </a:pPr>
            <a:r>
              <a:rPr lang="en-GB" sz="2400" b="1" i="0" dirty="0">
                <a:solidFill>
                  <a:schemeClr val="bg1"/>
                </a:solidFill>
                <a:effectLst>
                  <a:outerShdw blurRad="38100" dist="38100" dir="2700000" algn="tl">
                    <a:srgbClr val="C0C0C0"/>
                  </a:outerShdw>
                </a:effectLst>
              </a:rPr>
              <a:t/>
            </a:r>
            <a:br>
              <a:rPr lang="en-GB" sz="2400" b="1" i="0" dirty="0">
                <a:solidFill>
                  <a:schemeClr val="bg1"/>
                </a:solidFill>
                <a:effectLst>
                  <a:outerShdw blurRad="38100" dist="38100" dir="2700000" algn="tl">
                    <a:srgbClr val="C0C0C0"/>
                  </a:outerShdw>
                </a:effectLst>
              </a:rPr>
            </a:br>
            <a:endParaRPr lang="en-GB" sz="1400" b="1" i="0" dirty="0">
              <a:solidFill>
                <a:schemeClr val="bg1"/>
              </a:solidFill>
              <a:effectLst>
                <a:outerShdw blurRad="38100" dist="38100" dir="2700000" algn="tl">
                  <a:srgbClr val="C0C0C0"/>
                </a:outerShdw>
              </a:effectLst>
            </a:endParaRPr>
          </a:p>
        </p:txBody>
      </p:sp>
      <p:sp>
        <p:nvSpPr>
          <p:cNvPr id="35843" name="Rectangle 8"/>
          <p:cNvSpPr>
            <a:spLocks noChangeArrowheads="1"/>
          </p:cNvSpPr>
          <p:nvPr/>
        </p:nvSpPr>
        <p:spPr bwMode="auto">
          <a:xfrm>
            <a:off x="179388" y="1052736"/>
            <a:ext cx="8964612" cy="546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indent="0" eaLnBrk="1" hangingPunct="1">
              <a:buClr>
                <a:srgbClr val="FFCC66"/>
              </a:buClr>
              <a:buFont typeface="Wingdings" pitchFamily="2" charset="2"/>
              <a:buNone/>
              <a:defRPr/>
            </a:pPr>
            <a:endParaRPr lang="en-GB" altLang="en-US" sz="1000" b="0" i="0" dirty="0" smtClean="0">
              <a:solidFill>
                <a:srgbClr val="0070C0"/>
              </a:solidFill>
            </a:endParaRPr>
          </a:p>
          <a:p>
            <a:pPr>
              <a:buClr>
                <a:srgbClr val="FFCC66"/>
              </a:buClr>
              <a:buFont typeface="Times" pitchFamily="18" charset="0"/>
              <a:buChar char="•"/>
              <a:defRPr/>
            </a:pPr>
            <a:r>
              <a:rPr lang="en-GB" altLang="en-US" sz="2000" dirty="0" smtClean="0">
                <a:solidFill>
                  <a:srgbClr val="0070C0"/>
                </a:solidFill>
              </a:rPr>
              <a:t>16 EU funded PCPs that awarded contracts (5 already finished)</a:t>
            </a:r>
            <a:endParaRPr lang="en-GB" altLang="en-US" sz="2000" dirty="0">
              <a:solidFill>
                <a:srgbClr val="0070C0"/>
              </a:solidFill>
            </a:endParaRPr>
          </a:p>
          <a:p>
            <a:pPr marL="685800" lvl="2" indent="-285750">
              <a:buClr>
                <a:srgbClr val="FFCC66"/>
              </a:buClr>
              <a:buFontTx/>
              <a:buChar char="-"/>
              <a:defRPr/>
            </a:pPr>
            <a:r>
              <a:rPr lang="en-GB" altLang="en-US" sz="1500" dirty="0" smtClean="0">
                <a:solidFill>
                  <a:srgbClr val="000000"/>
                </a:solidFill>
              </a:rPr>
              <a:t>73 procurers involved, 104 </a:t>
            </a:r>
            <a:r>
              <a:rPr lang="en-GB" altLang="en-US" sz="1500" dirty="0">
                <a:solidFill>
                  <a:srgbClr val="000000"/>
                </a:solidFill>
              </a:rPr>
              <a:t>tenderers/consortia of tenderers </a:t>
            </a:r>
            <a:r>
              <a:rPr lang="en-GB" altLang="en-US" sz="1500" dirty="0" smtClean="0">
                <a:solidFill>
                  <a:srgbClr val="000000"/>
                </a:solidFill>
              </a:rPr>
              <a:t>involved</a:t>
            </a:r>
            <a:endParaRPr lang="en-GB" altLang="en-US" sz="2000" b="0" i="0" dirty="0" smtClean="0">
              <a:solidFill>
                <a:srgbClr val="0070C0"/>
              </a:solidFill>
            </a:endParaRPr>
          </a:p>
          <a:p>
            <a:pPr eaLnBrk="1" hangingPunct="1">
              <a:buClr>
                <a:srgbClr val="FFCC66"/>
              </a:buClr>
              <a:buFont typeface="Times" pitchFamily="18" charset="0"/>
              <a:buChar char="•"/>
              <a:defRPr/>
            </a:pPr>
            <a:r>
              <a:rPr lang="en-GB" altLang="en-US" sz="2000" b="0" i="0" dirty="0" smtClean="0">
                <a:solidFill>
                  <a:srgbClr val="0070C0"/>
                </a:solidFill>
              </a:rPr>
              <a:t>Opening route-to-market for new players/SMEs</a:t>
            </a:r>
          </a:p>
          <a:p>
            <a:pPr lvl="1" eaLnBrk="1" hangingPunct="1">
              <a:lnSpc>
                <a:spcPct val="80000"/>
              </a:lnSpc>
              <a:spcAft>
                <a:spcPct val="30000"/>
              </a:spcAft>
              <a:buClrTx/>
              <a:buFontTx/>
              <a:buChar char="-"/>
              <a:defRPr/>
            </a:pPr>
            <a:r>
              <a:rPr lang="en-GB" altLang="en-US" sz="1500" b="0" i="0" dirty="0" smtClean="0">
                <a:solidFill>
                  <a:schemeClr val="tx1"/>
                </a:solidFill>
              </a:rPr>
              <a:t>71 % of contracts won by SMEs (SME lead bidder, bidding alone or with partners)</a:t>
            </a:r>
          </a:p>
          <a:p>
            <a:pPr lvl="1" eaLnBrk="1" hangingPunct="1">
              <a:lnSpc>
                <a:spcPct val="80000"/>
              </a:lnSpc>
              <a:spcAft>
                <a:spcPct val="30000"/>
              </a:spcAft>
              <a:buClrTx/>
              <a:buFontTx/>
              <a:buChar char="-"/>
              <a:defRPr/>
            </a:pPr>
            <a:r>
              <a:rPr lang="en-GB" altLang="en-US" sz="1500" b="0" i="0" dirty="0" smtClean="0">
                <a:solidFill>
                  <a:schemeClr val="tx1"/>
                </a:solidFill>
              </a:rPr>
              <a:t>Compared to 29% in public procurements across Europe</a:t>
            </a:r>
          </a:p>
          <a:p>
            <a:pPr marL="457200" lvl="1" indent="0" eaLnBrk="1" hangingPunct="1">
              <a:lnSpc>
                <a:spcPct val="80000"/>
              </a:lnSpc>
              <a:spcAft>
                <a:spcPct val="30000"/>
              </a:spcAft>
              <a:buClrTx/>
              <a:buFontTx/>
              <a:buNone/>
              <a:defRPr/>
            </a:pPr>
            <a:r>
              <a:rPr lang="en-GB" altLang="en-US" sz="1200" b="0" i="0" dirty="0" smtClean="0">
                <a:solidFill>
                  <a:schemeClr val="tx1"/>
                </a:solidFill>
              </a:rPr>
              <a:t>Mostly small young SMEs: </a:t>
            </a:r>
            <a:r>
              <a:rPr lang="en-GB" altLang="en-US" sz="1200" dirty="0" smtClean="0">
                <a:solidFill>
                  <a:schemeClr val="tx1"/>
                </a:solidFill>
              </a:rPr>
              <a:t>24</a:t>
            </a:r>
            <a:r>
              <a:rPr lang="en-GB" altLang="en-US" sz="1200" b="0" i="0" dirty="0" smtClean="0">
                <a:solidFill>
                  <a:schemeClr val="tx1"/>
                </a:solidFill>
              </a:rPr>
              <a:t>% below 10 people, </a:t>
            </a:r>
            <a:r>
              <a:rPr lang="en-GB" altLang="en-US" sz="1200" dirty="0" smtClean="0">
                <a:solidFill>
                  <a:schemeClr val="tx1"/>
                </a:solidFill>
              </a:rPr>
              <a:t>75</a:t>
            </a:r>
            <a:r>
              <a:rPr lang="en-GB" altLang="en-US" sz="1200" b="0" i="0" dirty="0" smtClean="0">
                <a:solidFill>
                  <a:schemeClr val="tx1"/>
                </a:solidFill>
              </a:rPr>
              <a:t>% below 50 people, 50,5% less than 10 years old</a:t>
            </a:r>
          </a:p>
          <a:p>
            <a:pPr eaLnBrk="1" hangingPunct="1">
              <a:buClr>
                <a:srgbClr val="FFCC66"/>
              </a:buClr>
              <a:buFont typeface="Times" pitchFamily="18" charset="0"/>
              <a:buChar char="•"/>
              <a:defRPr/>
            </a:pPr>
            <a:r>
              <a:rPr lang="en-GB" altLang="en-US" sz="2000" b="0" i="0" dirty="0" smtClean="0">
                <a:solidFill>
                  <a:srgbClr val="0070C0"/>
                </a:solidFill>
              </a:rPr>
              <a:t>Stimulating cross-border company growth</a:t>
            </a:r>
            <a:r>
              <a:rPr lang="en-GB" altLang="en-US" sz="1600" b="0" i="0" dirty="0" smtClean="0">
                <a:solidFill>
                  <a:srgbClr val="0070C0"/>
                </a:solidFill>
              </a:rPr>
              <a:t> </a:t>
            </a:r>
            <a:endParaRPr lang="en-GB" altLang="en-US" sz="1500" b="0" i="0" dirty="0">
              <a:solidFill>
                <a:schemeClr val="tx1"/>
              </a:solidFill>
            </a:endParaRPr>
          </a:p>
          <a:p>
            <a:pPr lvl="1" eaLnBrk="1" hangingPunct="1">
              <a:lnSpc>
                <a:spcPct val="80000"/>
              </a:lnSpc>
              <a:spcAft>
                <a:spcPct val="30000"/>
              </a:spcAft>
              <a:buClrTx/>
              <a:buFontTx/>
              <a:buChar char="-"/>
              <a:defRPr/>
            </a:pPr>
            <a:r>
              <a:rPr lang="en-GB" altLang="en-US" sz="1500" dirty="0" smtClean="0">
                <a:solidFill>
                  <a:schemeClr val="tx1"/>
                </a:solidFill>
              </a:rPr>
              <a:t>28</a:t>
            </a:r>
            <a:r>
              <a:rPr lang="en-GB" altLang="en-US" sz="1500" b="0" i="0" dirty="0" smtClean="0">
                <a:solidFill>
                  <a:schemeClr val="tx1"/>
                </a:solidFill>
              </a:rPr>
              <a:t>% </a:t>
            </a:r>
            <a:r>
              <a:rPr lang="en-GB" altLang="en-US" sz="1500" b="0" i="0" dirty="0">
                <a:solidFill>
                  <a:schemeClr val="tx1"/>
                </a:solidFill>
              </a:rPr>
              <a:t>of </a:t>
            </a:r>
            <a:r>
              <a:rPr lang="en-GB" altLang="en-US" sz="1500" b="0" i="0" dirty="0" smtClean="0">
                <a:solidFill>
                  <a:schemeClr val="tx1"/>
                </a:solidFill>
              </a:rPr>
              <a:t>contracts won by bidders that are not from a country of any of the procurers</a:t>
            </a:r>
            <a:r>
              <a:rPr lang="en-GB" altLang="en-US" sz="1500" b="0" i="0" dirty="0">
                <a:solidFill>
                  <a:schemeClr val="tx1"/>
                </a:solidFill>
              </a:rPr>
              <a:t> </a:t>
            </a:r>
            <a:r>
              <a:rPr lang="en-GB" altLang="en-US" sz="1500" b="0" i="0" dirty="0" smtClean="0">
                <a:solidFill>
                  <a:schemeClr val="tx1"/>
                </a:solidFill>
              </a:rPr>
              <a:t>in the buyers group (e.g. DE company working for UK+NL procurers)</a:t>
            </a:r>
          </a:p>
          <a:p>
            <a:pPr lvl="1" eaLnBrk="1" hangingPunct="1">
              <a:lnSpc>
                <a:spcPct val="80000"/>
              </a:lnSpc>
              <a:spcAft>
                <a:spcPct val="30000"/>
              </a:spcAft>
              <a:buClrTx/>
              <a:buFontTx/>
              <a:buChar char="-"/>
              <a:defRPr/>
            </a:pPr>
            <a:r>
              <a:rPr lang="en-GB" altLang="en-US" sz="1500" b="0" i="0" dirty="0" smtClean="0">
                <a:solidFill>
                  <a:schemeClr val="tx1"/>
                </a:solidFill>
              </a:rPr>
              <a:t>Compared to 1,26% in public procurements across Europe</a:t>
            </a:r>
            <a:endParaRPr lang="en-GB" altLang="en-US" sz="2000" b="0" i="0" dirty="0" smtClean="0">
              <a:solidFill>
                <a:srgbClr val="0070C0"/>
              </a:solidFill>
            </a:endParaRPr>
          </a:p>
          <a:p>
            <a:pPr eaLnBrk="1" hangingPunct="1">
              <a:buClr>
                <a:srgbClr val="FFCC66"/>
              </a:buClr>
              <a:buFont typeface="Times" pitchFamily="18" charset="0"/>
              <a:buChar char="•"/>
              <a:defRPr/>
            </a:pPr>
            <a:r>
              <a:rPr lang="en-GB" altLang="en-US" sz="2000" b="0" i="0" dirty="0" smtClean="0">
                <a:solidFill>
                  <a:srgbClr val="0070C0"/>
                </a:solidFill>
              </a:rPr>
              <a:t>Relevance of PCPs also to universities</a:t>
            </a:r>
            <a:endParaRPr lang="en-GB" altLang="en-US" sz="1500" b="0" i="0" dirty="0" smtClean="0">
              <a:solidFill>
                <a:schemeClr val="tx1"/>
              </a:solidFill>
            </a:endParaRPr>
          </a:p>
          <a:p>
            <a:pPr lvl="1" eaLnBrk="1" hangingPunct="1">
              <a:lnSpc>
                <a:spcPct val="80000"/>
              </a:lnSpc>
              <a:spcAft>
                <a:spcPts val="200"/>
              </a:spcAft>
              <a:buClrTx/>
              <a:buFontTx/>
              <a:buChar char="-"/>
              <a:defRPr/>
            </a:pPr>
            <a:r>
              <a:rPr lang="en-GB" altLang="en-US" sz="1500" dirty="0" smtClean="0">
                <a:solidFill>
                  <a:schemeClr val="tx1"/>
                </a:solidFill>
              </a:rPr>
              <a:t>34,6</a:t>
            </a:r>
            <a:r>
              <a:rPr lang="en-GB" altLang="en-US" sz="1500" b="0" i="0" dirty="0" smtClean="0">
                <a:solidFill>
                  <a:schemeClr val="tx1"/>
                </a:solidFill>
              </a:rPr>
              <a:t>% of winning contracts have university/R&amp;D </a:t>
            </a:r>
            <a:r>
              <a:rPr lang="en-GB" altLang="en-US" sz="1500" b="0" i="0" dirty="0" err="1" smtClean="0">
                <a:solidFill>
                  <a:schemeClr val="tx1"/>
                </a:solidFill>
              </a:rPr>
              <a:t>center</a:t>
            </a:r>
            <a:r>
              <a:rPr lang="en-GB" altLang="en-US" sz="1500" b="0" i="0" dirty="0" smtClean="0">
                <a:solidFill>
                  <a:schemeClr val="tx1"/>
                </a:solidFill>
              </a:rPr>
              <a:t> partner in consortium</a:t>
            </a:r>
          </a:p>
          <a:p>
            <a:pPr marL="457200" lvl="1" indent="0" eaLnBrk="1" hangingPunct="1">
              <a:lnSpc>
                <a:spcPct val="80000"/>
              </a:lnSpc>
              <a:spcAft>
                <a:spcPct val="30000"/>
              </a:spcAft>
              <a:buClrTx/>
              <a:buFontTx/>
              <a:buNone/>
              <a:defRPr/>
            </a:pPr>
            <a:r>
              <a:rPr lang="en-GB" altLang="en-US" sz="1500" b="0" i="0" dirty="0" smtClean="0">
                <a:solidFill>
                  <a:schemeClr val="tx1"/>
                </a:solidFill>
              </a:rPr>
              <a:t>-   Winning SMEs are also often university start-ups </a:t>
            </a:r>
            <a:endParaRPr lang="en-GB" altLang="en-US" sz="2000" b="0" i="0" dirty="0" smtClean="0">
              <a:solidFill>
                <a:srgbClr val="0070C0"/>
              </a:solidFill>
            </a:endParaRPr>
          </a:p>
          <a:p>
            <a:pPr lvl="1" eaLnBrk="1" hangingPunct="1">
              <a:buClrTx/>
              <a:defRPr/>
            </a:pPr>
            <a:endParaRPr lang="en-GB" altLang="en-US" sz="100" b="0" i="0" dirty="0" smtClean="0">
              <a:solidFill>
                <a:schemeClr val="tx1"/>
              </a:solidFill>
            </a:endParaRPr>
          </a:p>
          <a:p>
            <a:pPr eaLnBrk="1" hangingPunct="1">
              <a:buClr>
                <a:srgbClr val="FFCC66"/>
              </a:buClr>
              <a:buFont typeface="Times" pitchFamily="18" charset="0"/>
              <a:buChar char="•"/>
              <a:defRPr/>
            </a:pPr>
            <a:r>
              <a:rPr lang="en-GB" altLang="en-US" sz="2000" b="0" i="0" dirty="0" smtClean="0">
                <a:solidFill>
                  <a:srgbClr val="0070C0"/>
                </a:solidFill>
              </a:rPr>
              <a:t>Creating growth and jobs in Europe</a:t>
            </a:r>
            <a:endParaRPr lang="en-GB" altLang="en-US" sz="2000" b="0" i="0" dirty="0">
              <a:solidFill>
                <a:srgbClr val="0070C0"/>
              </a:solidFill>
            </a:endParaRPr>
          </a:p>
          <a:p>
            <a:pPr lvl="1" eaLnBrk="1" hangingPunct="1">
              <a:buClrTx/>
              <a:defRPr/>
            </a:pPr>
            <a:r>
              <a:rPr lang="en-GB" altLang="en-US" sz="1500" b="0" i="0" dirty="0" smtClean="0">
                <a:solidFill>
                  <a:schemeClr val="tx1"/>
                </a:solidFill>
              </a:rPr>
              <a:t>All bidders do 100% of R&amp;D </a:t>
            </a:r>
            <a:r>
              <a:rPr lang="en-GB" altLang="en-US" sz="1500" b="0" i="0" dirty="0">
                <a:solidFill>
                  <a:schemeClr val="tx1"/>
                </a:solidFill>
              </a:rPr>
              <a:t>in Europe (except 1 </a:t>
            </a:r>
            <a:r>
              <a:rPr lang="en-GB" altLang="en-US" sz="1500" b="0" i="0" dirty="0" smtClean="0">
                <a:solidFill>
                  <a:schemeClr val="tx1"/>
                </a:solidFill>
              </a:rPr>
              <a:t>doing </a:t>
            </a:r>
            <a:r>
              <a:rPr lang="en-GB" altLang="en-US" sz="1500" b="0" i="0" dirty="0">
                <a:solidFill>
                  <a:schemeClr val="tx1"/>
                </a:solidFill>
              </a:rPr>
              <a:t>85% of R&amp;D in Europe)</a:t>
            </a:r>
          </a:p>
          <a:p>
            <a:pPr eaLnBrk="1" hangingPunct="1">
              <a:buClr>
                <a:srgbClr val="FFCC66"/>
              </a:buClr>
              <a:buFont typeface="Times" pitchFamily="18" charset="0"/>
              <a:buChar char="•"/>
              <a:defRPr/>
            </a:pPr>
            <a:r>
              <a:rPr lang="en-GB" altLang="en-US" sz="2000" dirty="0" smtClean="0">
                <a:solidFill>
                  <a:srgbClr val="0070C0"/>
                </a:solidFill>
              </a:rPr>
              <a:t>Improving the quality and efficiency of public services</a:t>
            </a:r>
            <a:endParaRPr lang="en-GB" altLang="en-US" sz="2000" dirty="0">
              <a:solidFill>
                <a:srgbClr val="0070C0"/>
              </a:solidFill>
            </a:endParaRPr>
          </a:p>
          <a:p>
            <a:pPr lvl="1" eaLnBrk="1" hangingPunct="1">
              <a:buClrTx/>
              <a:defRPr/>
            </a:pPr>
            <a:r>
              <a:rPr lang="en-GB" altLang="en-US" sz="1500" dirty="0">
                <a:solidFill>
                  <a:schemeClr val="tx1"/>
                </a:solidFill>
              </a:rPr>
              <a:t>All completed PCPs have delivered innovative solutions that achieve the expected quality and efficiency requirements set out initially by the procurers </a:t>
            </a:r>
          </a:p>
          <a:p>
            <a:pPr marL="457200" lvl="1" indent="0" eaLnBrk="1" hangingPunct="1">
              <a:buClrTx/>
              <a:buFontTx/>
              <a:buNone/>
              <a:defRPr/>
            </a:pPr>
            <a:endParaRPr lang="en-GB" altLang="en-US" sz="1500" b="0" i="0" dirty="0">
              <a:solidFill>
                <a:schemeClr val="tx1"/>
              </a:solidFill>
            </a:endParaRPr>
          </a:p>
        </p:txBody>
      </p:sp>
    </p:spTree>
    <p:extLst>
      <p:ext uri="{BB962C8B-B14F-4D97-AF65-F5344CB8AC3E}">
        <p14:creationId xmlns:p14="http://schemas.microsoft.com/office/powerpoint/2010/main" val="384007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977900"/>
            <a:ext cx="6630987" cy="5695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5351" name="Rectangle 7"/>
          <p:cNvSpPr>
            <a:spLocks noChangeArrowheads="1"/>
          </p:cNvSpPr>
          <p:nvPr/>
        </p:nvSpPr>
        <p:spPr bwMode="auto">
          <a:xfrm>
            <a:off x="0" y="-2428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GB" sz="2400" b="1" i="0" dirty="0">
                <a:solidFill>
                  <a:schemeClr val="bg1"/>
                </a:solidFill>
                <a:latin typeface="Verdana" pitchFamily="34" charset="0"/>
              </a:rPr>
              <a:t> </a:t>
            </a:r>
            <a:r>
              <a:rPr lang="en-GB" sz="2400" b="1" i="0" dirty="0">
                <a:solidFill>
                  <a:schemeClr val="bg1"/>
                </a:solidFill>
                <a:effectLst>
                  <a:outerShdw blurRad="38100" dist="38100" dir="2700000" algn="tl">
                    <a:srgbClr val="C0C0C0"/>
                  </a:outerShdw>
                </a:effectLst>
                <a:latin typeface="Verdana" pitchFamily="34" charset="0"/>
              </a:rPr>
              <a:t>Geographic location winning bidders &amp; procurers</a:t>
            </a:r>
            <a:br>
              <a:rPr lang="en-GB" sz="2400" b="1" i="0" dirty="0">
                <a:solidFill>
                  <a:schemeClr val="bg1"/>
                </a:solidFill>
                <a:effectLst>
                  <a:outerShdw blurRad="38100" dist="38100" dir="2700000" algn="tl">
                    <a:srgbClr val="C0C0C0"/>
                  </a:outerShdw>
                </a:effectLst>
                <a:latin typeface="Verdana" pitchFamily="34" charset="0"/>
              </a:rPr>
            </a:br>
            <a:endParaRPr lang="en-GB" sz="2400" b="1" i="0" dirty="0">
              <a:solidFill>
                <a:schemeClr val="bg1"/>
              </a:solidFill>
              <a:effectLst>
                <a:outerShdw blurRad="38100" dist="38100" dir="2700000" algn="tl">
                  <a:srgbClr val="C0C0C0"/>
                </a:outerShdw>
              </a:effectLst>
              <a:latin typeface="Verdana" pitchFamily="34" charset="0"/>
            </a:endParaRPr>
          </a:p>
        </p:txBody>
      </p:sp>
      <p:sp>
        <p:nvSpPr>
          <p:cNvPr id="13316" name="Oval 3"/>
          <p:cNvSpPr>
            <a:spLocks noChangeArrowheads="1"/>
          </p:cNvSpPr>
          <p:nvPr/>
        </p:nvSpPr>
        <p:spPr bwMode="auto">
          <a:xfrm>
            <a:off x="4356100" y="3141663"/>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17" name="Oval 6"/>
          <p:cNvSpPr>
            <a:spLocks noChangeArrowheads="1"/>
          </p:cNvSpPr>
          <p:nvPr/>
        </p:nvSpPr>
        <p:spPr bwMode="auto">
          <a:xfrm>
            <a:off x="5364163" y="1949450"/>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18" name="Oval 7"/>
          <p:cNvSpPr>
            <a:spLocks noChangeArrowheads="1"/>
          </p:cNvSpPr>
          <p:nvPr/>
        </p:nvSpPr>
        <p:spPr bwMode="auto">
          <a:xfrm>
            <a:off x="3852863" y="4005263"/>
            <a:ext cx="71437"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19" name="Oval 8"/>
          <p:cNvSpPr>
            <a:spLocks noChangeArrowheads="1"/>
          </p:cNvSpPr>
          <p:nvPr/>
        </p:nvSpPr>
        <p:spPr bwMode="auto">
          <a:xfrm>
            <a:off x="4356100" y="34290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0" name="Oval 9"/>
          <p:cNvSpPr>
            <a:spLocks noChangeArrowheads="1"/>
          </p:cNvSpPr>
          <p:nvPr/>
        </p:nvSpPr>
        <p:spPr bwMode="auto">
          <a:xfrm>
            <a:off x="3059113" y="5164138"/>
            <a:ext cx="71437"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1" name="Oval 10"/>
          <p:cNvSpPr>
            <a:spLocks noChangeArrowheads="1"/>
          </p:cNvSpPr>
          <p:nvPr/>
        </p:nvSpPr>
        <p:spPr bwMode="auto">
          <a:xfrm>
            <a:off x="5300663" y="4587875"/>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2" name="Oval 11"/>
          <p:cNvSpPr>
            <a:spLocks noChangeArrowheads="1"/>
          </p:cNvSpPr>
          <p:nvPr/>
        </p:nvSpPr>
        <p:spPr bwMode="auto">
          <a:xfrm>
            <a:off x="8245475" y="6451600"/>
            <a:ext cx="71438"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3" name="Oval 12"/>
          <p:cNvSpPr>
            <a:spLocks noChangeArrowheads="1"/>
          </p:cNvSpPr>
          <p:nvPr/>
        </p:nvSpPr>
        <p:spPr bwMode="auto">
          <a:xfrm>
            <a:off x="6300788" y="5084763"/>
            <a:ext cx="71437"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4" name="Oval 13"/>
          <p:cNvSpPr>
            <a:spLocks noChangeArrowheads="1"/>
          </p:cNvSpPr>
          <p:nvPr/>
        </p:nvSpPr>
        <p:spPr bwMode="auto">
          <a:xfrm>
            <a:off x="6229350" y="43656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5" name="Oval 16"/>
          <p:cNvSpPr>
            <a:spLocks noChangeArrowheads="1"/>
          </p:cNvSpPr>
          <p:nvPr/>
        </p:nvSpPr>
        <p:spPr bwMode="auto">
          <a:xfrm>
            <a:off x="3419475" y="32131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6" name="Oval 17"/>
          <p:cNvSpPr>
            <a:spLocks noChangeArrowheads="1"/>
          </p:cNvSpPr>
          <p:nvPr/>
        </p:nvSpPr>
        <p:spPr bwMode="auto">
          <a:xfrm>
            <a:off x="4787900" y="3716338"/>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7" name="Oval 18"/>
          <p:cNvSpPr>
            <a:spLocks noChangeArrowheads="1"/>
          </p:cNvSpPr>
          <p:nvPr/>
        </p:nvSpPr>
        <p:spPr bwMode="auto">
          <a:xfrm>
            <a:off x="5364163" y="3789363"/>
            <a:ext cx="71437"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8" name="Oval 19"/>
          <p:cNvSpPr>
            <a:spLocks noChangeArrowheads="1"/>
          </p:cNvSpPr>
          <p:nvPr/>
        </p:nvSpPr>
        <p:spPr bwMode="auto">
          <a:xfrm>
            <a:off x="5435600" y="3573463"/>
            <a:ext cx="73025"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29" name="Oval 20"/>
          <p:cNvSpPr>
            <a:spLocks noChangeArrowheads="1"/>
          </p:cNvSpPr>
          <p:nvPr/>
        </p:nvSpPr>
        <p:spPr bwMode="auto">
          <a:xfrm>
            <a:off x="5435600" y="4076700"/>
            <a:ext cx="73025"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30" name="Oval 21"/>
          <p:cNvSpPr>
            <a:spLocks noChangeArrowheads="1"/>
          </p:cNvSpPr>
          <p:nvPr/>
        </p:nvSpPr>
        <p:spPr bwMode="auto">
          <a:xfrm>
            <a:off x="4572000" y="39338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31" name="Rectangle 8"/>
          <p:cNvSpPr>
            <a:spLocks noChangeArrowheads="1"/>
          </p:cNvSpPr>
          <p:nvPr/>
        </p:nvSpPr>
        <p:spPr bwMode="auto">
          <a:xfrm>
            <a:off x="5011738" y="1836738"/>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(4)</a:t>
            </a:r>
          </a:p>
        </p:txBody>
      </p:sp>
      <p:sp>
        <p:nvSpPr>
          <p:cNvPr id="13332" name="Rectangle 8"/>
          <p:cNvSpPr>
            <a:spLocks noChangeArrowheads="1"/>
          </p:cNvSpPr>
          <p:nvPr/>
        </p:nvSpPr>
        <p:spPr bwMode="auto">
          <a:xfrm>
            <a:off x="3059113" y="3062288"/>
            <a:ext cx="10080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(22)</a:t>
            </a:r>
          </a:p>
        </p:txBody>
      </p:sp>
      <p:sp>
        <p:nvSpPr>
          <p:cNvPr id="13333" name="Rectangle 8"/>
          <p:cNvSpPr>
            <a:spLocks noChangeArrowheads="1"/>
          </p:cNvSpPr>
          <p:nvPr/>
        </p:nvSpPr>
        <p:spPr bwMode="auto">
          <a:xfrm>
            <a:off x="4354513" y="3573463"/>
            <a:ext cx="10096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(14)</a:t>
            </a:r>
          </a:p>
        </p:txBody>
      </p:sp>
      <p:sp>
        <p:nvSpPr>
          <p:cNvPr id="13334" name="Rectangle 8"/>
          <p:cNvSpPr>
            <a:spLocks noChangeArrowheads="1"/>
          </p:cNvSpPr>
          <p:nvPr/>
        </p:nvSpPr>
        <p:spPr bwMode="auto">
          <a:xfrm>
            <a:off x="4068763" y="2989263"/>
            <a:ext cx="10080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(19)</a:t>
            </a:r>
          </a:p>
        </p:txBody>
      </p:sp>
      <p:sp>
        <p:nvSpPr>
          <p:cNvPr id="13335" name="Rectangle 8"/>
          <p:cNvSpPr>
            <a:spLocks noChangeArrowheads="1"/>
          </p:cNvSpPr>
          <p:nvPr/>
        </p:nvSpPr>
        <p:spPr bwMode="auto">
          <a:xfrm>
            <a:off x="3995738" y="3357563"/>
            <a:ext cx="10080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(9)</a:t>
            </a:r>
          </a:p>
        </p:txBody>
      </p:sp>
      <p:sp>
        <p:nvSpPr>
          <p:cNvPr id="13336" name="Rectangle 8"/>
          <p:cNvSpPr>
            <a:spLocks noChangeArrowheads="1"/>
          </p:cNvSpPr>
          <p:nvPr/>
        </p:nvSpPr>
        <p:spPr bwMode="auto">
          <a:xfrm>
            <a:off x="4938713" y="3644900"/>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a:t>
            </a:r>
          </a:p>
        </p:txBody>
      </p:sp>
      <p:sp>
        <p:nvSpPr>
          <p:cNvPr id="13337" name="Rectangle 8"/>
          <p:cNvSpPr>
            <a:spLocks noChangeArrowheads="1"/>
          </p:cNvSpPr>
          <p:nvPr/>
        </p:nvSpPr>
        <p:spPr bwMode="auto">
          <a:xfrm>
            <a:off x="4140200" y="37893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(6)</a:t>
            </a:r>
          </a:p>
        </p:txBody>
      </p:sp>
      <p:sp>
        <p:nvSpPr>
          <p:cNvPr id="13338" name="Rectangle 8"/>
          <p:cNvSpPr>
            <a:spLocks noChangeArrowheads="1"/>
          </p:cNvSpPr>
          <p:nvPr/>
        </p:nvSpPr>
        <p:spPr bwMode="auto">
          <a:xfrm>
            <a:off x="3492500" y="3860800"/>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(5)</a:t>
            </a:r>
          </a:p>
        </p:txBody>
      </p:sp>
      <p:sp>
        <p:nvSpPr>
          <p:cNvPr id="13339" name="Rectangle 8"/>
          <p:cNvSpPr>
            <a:spLocks noChangeArrowheads="1"/>
          </p:cNvSpPr>
          <p:nvPr/>
        </p:nvSpPr>
        <p:spPr bwMode="auto">
          <a:xfrm>
            <a:off x="2701925" y="5013325"/>
            <a:ext cx="10064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(20)</a:t>
            </a:r>
          </a:p>
        </p:txBody>
      </p:sp>
      <p:sp>
        <p:nvSpPr>
          <p:cNvPr id="13340" name="Rectangle 8"/>
          <p:cNvSpPr>
            <a:spLocks noChangeArrowheads="1"/>
          </p:cNvSpPr>
          <p:nvPr/>
        </p:nvSpPr>
        <p:spPr bwMode="auto">
          <a:xfrm>
            <a:off x="2051050" y="4718050"/>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a:t>
            </a:r>
          </a:p>
        </p:txBody>
      </p:sp>
      <p:sp>
        <p:nvSpPr>
          <p:cNvPr id="13341" name="Rectangle 8"/>
          <p:cNvSpPr>
            <a:spLocks noChangeArrowheads="1"/>
          </p:cNvSpPr>
          <p:nvPr/>
        </p:nvSpPr>
        <p:spPr bwMode="auto">
          <a:xfrm>
            <a:off x="4948238" y="4508500"/>
            <a:ext cx="9921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(17)</a:t>
            </a:r>
          </a:p>
        </p:txBody>
      </p:sp>
      <p:sp>
        <p:nvSpPr>
          <p:cNvPr id="13342" name="Rectangle 8"/>
          <p:cNvSpPr>
            <a:spLocks noChangeArrowheads="1"/>
          </p:cNvSpPr>
          <p:nvPr/>
        </p:nvSpPr>
        <p:spPr bwMode="auto">
          <a:xfrm>
            <a:off x="5013325" y="34210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(4)</a:t>
            </a:r>
          </a:p>
        </p:txBody>
      </p:sp>
      <p:sp>
        <p:nvSpPr>
          <p:cNvPr id="13343" name="Rectangle 8"/>
          <p:cNvSpPr>
            <a:spLocks noChangeArrowheads="1"/>
          </p:cNvSpPr>
          <p:nvPr/>
        </p:nvSpPr>
        <p:spPr bwMode="auto">
          <a:xfrm>
            <a:off x="5084763" y="3933825"/>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a:t>
            </a:r>
          </a:p>
        </p:txBody>
      </p:sp>
      <p:sp>
        <p:nvSpPr>
          <p:cNvPr id="13344" name="Rectangle 8"/>
          <p:cNvSpPr>
            <a:spLocks noChangeArrowheads="1"/>
          </p:cNvSpPr>
          <p:nvPr/>
        </p:nvSpPr>
        <p:spPr bwMode="auto">
          <a:xfrm>
            <a:off x="5803900" y="4292600"/>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345" name="Rectangle 8"/>
          <p:cNvSpPr>
            <a:spLocks noChangeArrowheads="1"/>
          </p:cNvSpPr>
          <p:nvPr/>
        </p:nvSpPr>
        <p:spPr bwMode="auto">
          <a:xfrm>
            <a:off x="5867400" y="5005388"/>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dirty="0" smtClean="0">
                <a:solidFill>
                  <a:srgbClr val="FF0000"/>
                </a:solidFill>
              </a:rPr>
              <a:t>(3)</a:t>
            </a:r>
            <a:endParaRPr lang="en-GB" altLang="en-US" sz="1300" b="0" i="0" dirty="0">
              <a:solidFill>
                <a:srgbClr val="FF0000"/>
              </a:solidFill>
            </a:endParaRPr>
          </a:p>
        </p:txBody>
      </p:sp>
      <p:sp>
        <p:nvSpPr>
          <p:cNvPr id="13346" name="Oval 49"/>
          <p:cNvSpPr>
            <a:spLocks noChangeArrowheads="1"/>
          </p:cNvSpPr>
          <p:nvPr/>
        </p:nvSpPr>
        <p:spPr bwMode="auto">
          <a:xfrm>
            <a:off x="3419475" y="2925763"/>
            <a:ext cx="71438" cy="730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47" name="Oval 50"/>
          <p:cNvSpPr>
            <a:spLocks noChangeArrowheads="1"/>
          </p:cNvSpPr>
          <p:nvPr/>
        </p:nvSpPr>
        <p:spPr bwMode="auto">
          <a:xfrm>
            <a:off x="5372100" y="1773238"/>
            <a:ext cx="73025"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48" name="Oval 51"/>
          <p:cNvSpPr>
            <a:spLocks noChangeArrowheads="1"/>
          </p:cNvSpPr>
          <p:nvPr/>
        </p:nvSpPr>
        <p:spPr bwMode="auto">
          <a:xfrm>
            <a:off x="6443663" y="148272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49" name="Oval 52"/>
          <p:cNvSpPr>
            <a:spLocks noChangeArrowheads="1"/>
          </p:cNvSpPr>
          <p:nvPr/>
        </p:nvSpPr>
        <p:spPr bwMode="auto">
          <a:xfrm>
            <a:off x="4786313" y="249237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0" name="Oval 53"/>
          <p:cNvSpPr>
            <a:spLocks noChangeArrowheads="1"/>
          </p:cNvSpPr>
          <p:nvPr/>
        </p:nvSpPr>
        <p:spPr bwMode="auto">
          <a:xfrm>
            <a:off x="4354513" y="29972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1" name="Oval 54"/>
          <p:cNvSpPr>
            <a:spLocks noChangeArrowheads="1"/>
          </p:cNvSpPr>
          <p:nvPr/>
        </p:nvSpPr>
        <p:spPr bwMode="auto">
          <a:xfrm>
            <a:off x="5229225" y="4516438"/>
            <a:ext cx="71438"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2" name="Oval 55"/>
          <p:cNvSpPr>
            <a:spLocks noChangeArrowheads="1"/>
          </p:cNvSpPr>
          <p:nvPr/>
        </p:nvSpPr>
        <p:spPr bwMode="auto">
          <a:xfrm>
            <a:off x="3852863" y="3860800"/>
            <a:ext cx="71437"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3" name="Oval 56"/>
          <p:cNvSpPr>
            <a:spLocks noChangeArrowheads="1"/>
          </p:cNvSpPr>
          <p:nvPr/>
        </p:nvSpPr>
        <p:spPr bwMode="auto">
          <a:xfrm>
            <a:off x="4860925" y="3429000"/>
            <a:ext cx="71438"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4" name="Oval 57"/>
          <p:cNvSpPr>
            <a:spLocks noChangeArrowheads="1"/>
          </p:cNvSpPr>
          <p:nvPr/>
        </p:nvSpPr>
        <p:spPr bwMode="auto">
          <a:xfrm>
            <a:off x="4211638" y="3284538"/>
            <a:ext cx="73025"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5" name="Oval 58"/>
          <p:cNvSpPr>
            <a:spLocks noChangeArrowheads="1"/>
          </p:cNvSpPr>
          <p:nvPr/>
        </p:nvSpPr>
        <p:spPr bwMode="auto">
          <a:xfrm>
            <a:off x="3060700" y="4868863"/>
            <a:ext cx="71438"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6" name="Oval 59"/>
          <p:cNvSpPr>
            <a:spLocks noChangeArrowheads="1"/>
          </p:cNvSpPr>
          <p:nvPr/>
        </p:nvSpPr>
        <p:spPr bwMode="auto">
          <a:xfrm>
            <a:off x="6445250" y="5013325"/>
            <a:ext cx="71438"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7" name="Oval 60"/>
          <p:cNvSpPr>
            <a:spLocks noChangeArrowheads="1"/>
          </p:cNvSpPr>
          <p:nvPr/>
        </p:nvSpPr>
        <p:spPr bwMode="auto">
          <a:xfrm>
            <a:off x="2771775" y="2924175"/>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58" name="Oval 61"/>
          <p:cNvSpPr>
            <a:spLocks noChangeArrowheads="1"/>
          </p:cNvSpPr>
          <p:nvPr/>
        </p:nvSpPr>
        <p:spPr bwMode="auto">
          <a:xfrm>
            <a:off x="6659563" y="21336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2" name="Rectangle 1"/>
          <p:cNvSpPr/>
          <p:nvPr/>
        </p:nvSpPr>
        <p:spPr bwMode="auto">
          <a:xfrm>
            <a:off x="107950" y="2270125"/>
            <a:ext cx="1609725" cy="2527300"/>
          </a:xfrm>
          <a:prstGeom prst="rect">
            <a:avLst/>
          </a:prstGeom>
          <a:solidFill>
            <a:schemeClr val="bg1">
              <a:lumMod val="85000"/>
            </a:schemeClr>
          </a:solidFill>
          <a:ln>
            <a:noFill/>
          </a:ln>
          <a:effectLst/>
          <a:extLst/>
        </p:spPr>
        <p:txBody>
          <a:bodyPr>
            <a:spAutoFit/>
          </a:bodyPr>
          <a:lstStyle/>
          <a:p>
            <a:pPr>
              <a:defRPr/>
            </a:pPr>
            <a:endParaRPr lang="en-GB"/>
          </a:p>
        </p:txBody>
      </p:sp>
      <p:sp>
        <p:nvSpPr>
          <p:cNvPr id="4144" name="Rectangle 8"/>
          <p:cNvSpPr>
            <a:spLocks noChangeArrowheads="1"/>
          </p:cNvSpPr>
          <p:nvPr/>
        </p:nvSpPr>
        <p:spPr bwMode="auto">
          <a:xfrm>
            <a:off x="-179388" y="2262188"/>
            <a:ext cx="2374901"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defRPr/>
            </a:pPr>
            <a:r>
              <a:rPr lang="en-GB" altLang="en-US" sz="1350" b="0" i="0" dirty="0" smtClean="0">
                <a:solidFill>
                  <a:schemeClr val="tx1"/>
                </a:solidFill>
              </a:rPr>
              <a:t>Companies </a:t>
            </a:r>
          </a:p>
          <a:p>
            <a:pPr lvl="2" eaLnBrk="1" hangingPunct="1">
              <a:buClrTx/>
              <a:buFontTx/>
              <a:buNone/>
              <a:defRPr/>
            </a:pPr>
            <a:r>
              <a:rPr lang="en-GB" altLang="en-US" sz="1350" b="0" i="0" dirty="0" smtClean="0">
                <a:solidFill>
                  <a:schemeClr val="tx1"/>
                </a:solidFill>
              </a:rPr>
              <a:t>in winning bids </a:t>
            </a:r>
          </a:p>
          <a:p>
            <a:pPr lvl="2" eaLnBrk="1" hangingPunct="1">
              <a:buClrTx/>
              <a:buFontTx/>
              <a:buNone/>
              <a:defRPr/>
            </a:pPr>
            <a:r>
              <a:rPr lang="en-GB" altLang="en-US" sz="1350" b="0" i="0" dirty="0" smtClean="0">
                <a:solidFill>
                  <a:schemeClr val="tx1"/>
                </a:solidFill>
              </a:rPr>
              <a:t>(nr/country) </a:t>
            </a:r>
          </a:p>
        </p:txBody>
      </p:sp>
      <p:sp>
        <p:nvSpPr>
          <p:cNvPr id="13361" name="Oval 15"/>
          <p:cNvSpPr>
            <a:spLocks noChangeArrowheads="1"/>
          </p:cNvSpPr>
          <p:nvPr/>
        </p:nvSpPr>
        <p:spPr bwMode="auto">
          <a:xfrm>
            <a:off x="203200" y="2359025"/>
            <a:ext cx="76200"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4146" name="Rectangle 8"/>
          <p:cNvSpPr>
            <a:spLocks noChangeArrowheads="1"/>
          </p:cNvSpPr>
          <p:nvPr/>
        </p:nvSpPr>
        <p:spPr bwMode="auto">
          <a:xfrm>
            <a:off x="-180975" y="4062413"/>
            <a:ext cx="2070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defRPr/>
            </a:pPr>
            <a:r>
              <a:rPr lang="en-GB" altLang="en-US" sz="1350" b="0" i="0" dirty="0" smtClean="0">
                <a:solidFill>
                  <a:schemeClr val="tx1"/>
                </a:solidFill>
              </a:rPr>
              <a:t>Procurers</a:t>
            </a:r>
          </a:p>
          <a:p>
            <a:pPr lvl="2" eaLnBrk="1" hangingPunct="1">
              <a:buClrTx/>
              <a:buFontTx/>
              <a:buNone/>
              <a:defRPr/>
            </a:pPr>
            <a:r>
              <a:rPr lang="en-GB" altLang="en-US" sz="1350" b="0" i="0" dirty="0" smtClean="0">
                <a:solidFill>
                  <a:schemeClr val="tx1"/>
                </a:solidFill>
              </a:rPr>
              <a:t>(nr/country)</a:t>
            </a:r>
          </a:p>
          <a:p>
            <a:pPr lvl="1" eaLnBrk="1" hangingPunct="1">
              <a:buClrTx/>
              <a:buFontTx/>
              <a:buNone/>
              <a:defRPr/>
            </a:pPr>
            <a:endParaRPr lang="en-GB" altLang="en-US" sz="1500" b="0" i="0" dirty="0" smtClean="0">
              <a:solidFill>
                <a:schemeClr val="tx1"/>
              </a:solidFill>
            </a:endParaRPr>
          </a:p>
        </p:txBody>
      </p:sp>
      <p:sp>
        <p:nvSpPr>
          <p:cNvPr id="13363" name="Oval 47"/>
          <p:cNvSpPr>
            <a:spLocks noChangeArrowheads="1"/>
          </p:cNvSpPr>
          <p:nvPr/>
        </p:nvSpPr>
        <p:spPr bwMode="auto">
          <a:xfrm>
            <a:off x="203200" y="4149725"/>
            <a:ext cx="76200"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53" name="Rectangle 8"/>
          <p:cNvSpPr>
            <a:spLocks noChangeArrowheads="1"/>
          </p:cNvSpPr>
          <p:nvPr/>
        </p:nvSpPr>
        <p:spPr bwMode="auto">
          <a:xfrm>
            <a:off x="-155575" y="3125788"/>
            <a:ext cx="2274888"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defRPr/>
            </a:pPr>
            <a:r>
              <a:rPr lang="en-GB" altLang="en-US" sz="1350" b="0" i="0" dirty="0" smtClean="0">
                <a:solidFill>
                  <a:schemeClr val="tx1"/>
                </a:solidFill>
              </a:rPr>
              <a:t>Universities </a:t>
            </a:r>
          </a:p>
          <a:p>
            <a:pPr lvl="2" eaLnBrk="1" hangingPunct="1">
              <a:buClrTx/>
              <a:buFontTx/>
              <a:buNone/>
              <a:defRPr/>
            </a:pPr>
            <a:r>
              <a:rPr lang="en-GB" altLang="en-US" sz="1350" b="0" i="0" dirty="0" smtClean="0">
                <a:solidFill>
                  <a:schemeClr val="tx1"/>
                </a:solidFill>
              </a:rPr>
              <a:t>in winning bids </a:t>
            </a:r>
          </a:p>
          <a:p>
            <a:pPr lvl="2" eaLnBrk="1" hangingPunct="1">
              <a:buClrTx/>
              <a:buFontTx/>
              <a:buNone/>
              <a:defRPr/>
            </a:pPr>
            <a:r>
              <a:rPr lang="en-GB" altLang="en-US" sz="1350" b="0" i="0" dirty="0" smtClean="0">
                <a:solidFill>
                  <a:schemeClr val="tx1"/>
                </a:solidFill>
              </a:rPr>
              <a:t>(nr/country) </a:t>
            </a:r>
          </a:p>
        </p:txBody>
      </p:sp>
      <p:sp>
        <p:nvSpPr>
          <p:cNvPr id="13365" name="Oval 15"/>
          <p:cNvSpPr>
            <a:spLocks noChangeArrowheads="1"/>
          </p:cNvSpPr>
          <p:nvPr/>
        </p:nvSpPr>
        <p:spPr bwMode="auto">
          <a:xfrm>
            <a:off x="203200" y="3286125"/>
            <a:ext cx="76200" cy="71438"/>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66" name="Oval 15"/>
          <p:cNvSpPr>
            <a:spLocks noChangeArrowheads="1"/>
          </p:cNvSpPr>
          <p:nvPr/>
        </p:nvSpPr>
        <p:spPr bwMode="auto">
          <a:xfrm>
            <a:off x="3059113" y="5021263"/>
            <a:ext cx="71437"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67" name="Rectangle 8"/>
          <p:cNvSpPr>
            <a:spLocks noChangeArrowheads="1"/>
          </p:cNvSpPr>
          <p:nvPr/>
        </p:nvSpPr>
        <p:spPr bwMode="auto">
          <a:xfrm>
            <a:off x="2700338" y="48688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(2)</a:t>
            </a:r>
          </a:p>
        </p:txBody>
      </p:sp>
      <p:sp>
        <p:nvSpPr>
          <p:cNvPr id="13368" name="Rectangle 8"/>
          <p:cNvSpPr>
            <a:spLocks noChangeArrowheads="1"/>
          </p:cNvSpPr>
          <p:nvPr/>
        </p:nvSpPr>
        <p:spPr bwMode="auto">
          <a:xfrm>
            <a:off x="4076700" y="2852738"/>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(3)</a:t>
            </a:r>
          </a:p>
        </p:txBody>
      </p:sp>
      <p:sp>
        <p:nvSpPr>
          <p:cNvPr id="13369" name="Rectangle 8"/>
          <p:cNvSpPr>
            <a:spLocks noChangeArrowheads="1"/>
          </p:cNvSpPr>
          <p:nvPr/>
        </p:nvSpPr>
        <p:spPr bwMode="auto">
          <a:xfrm>
            <a:off x="5514975" y="3789363"/>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(2)</a:t>
            </a:r>
          </a:p>
        </p:txBody>
      </p:sp>
      <p:sp>
        <p:nvSpPr>
          <p:cNvPr id="13370" name="Oval 15"/>
          <p:cNvSpPr>
            <a:spLocks noChangeArrowheads="1"/>
          </p:cNvSpPr>
          <p:nvPr/>
        </p:nvSpPr>
        <p:spPr bwMode="auto">
          <a:xfrm>
            <a:off x="5940425" y="39338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1" name="Rectangle 8"/>
          <p:cNvSpPr>
            <a:spLocks noChangeArrowheads="1"/>
          </p:cNvSpPr>
          <p:nvPr/>
        </p:nvSpPr>
        <p:spPr bwMode="auto">
          <a:xfrm>
            <a:off x="4940300" y="46529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(9)</a:t>
            </a:r>
          </a:p>
        </p:txBody>
      </p:sp>
      <p:sp>
        <p:nvSpPr>
          <p:cNvPr id="13372" name="Rectangle 8"/>
          <p:cNvSpPr>
            <a:spLocks noChangeArrowheads="1"/>
          </p:cNvSpPr>
          <p:nvPr/>
        </p:nvSpPr>
        <p:spPr bwMode="auto">
          <a:xfrm>
            <a:off x="3059113" y="2925763"/>
            <a:ext cx="85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13373" name="Oval 15"/>
          <p:cNvSpPr>
            <a:spLocks noChangeArrowheads="1"/>
          </p:cNvSpPr>
          <p:nvPr/>
        </p:nvSpPr>
        <p:spPr bwMode="auto">
          <a:xfrm>
            <a:off x="3419475" y="3070225"/>
            <a:ext cx="71438" cy="71438"/>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4" name="Oval 15"/>
          <p:cNvSpPr>
            <a:spLocks noChangeArrowheads="1"/>
          </p:cNvSpPr>
          <p:nvPr/>
        </p:nvSpPr>
        <p:spPr bwMode="auto">
          <a:xfrm>
            <a:off x="4356100" y="3070225"/>
            <a:ext cx="71438" cy="71438"/>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5" name="Oval 15"/>
          <p:cNvSpPr>
            <a:spLocks noChangeArrowheads="1"/>
          </p:cNvSpPr>
          <p:nvPr/>
        </p:nvSpPr>
        <p:spPr bwMode="auto">
          <a:xfrm>
            <a:off x="5437188" y="3500438"/>
            <a:ext cx="71437"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6" name="Oval 15"/>
          <p:cNvSpPr>
            <a:spLocks noChangeArrowheads="1"/>
          </p:cNvSpPr>
          <p:nvPr/>
        </p:nvSpPr>
        <p:spPr bwMode="auto">
          <a:xfrm>
            <a:off x="4356100" y="3357563"/>
            <a:ext cx="71438"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7" name="Rectangle 8"/>
          <p:cNvSpPr>
            <a:spLocks noChangeArrowheads="1"/>
          </p:cNvSpPr>
          <p:nvPr/>
        </p:nvSpPr>
        <p:spPr bwMode="auto">
          <a:xfrm>
            <a:off x="4005263" y="3205163"/>
            <a:ext cx="85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13378" name="Oval 15"/>
          <p:cNvSpPr>
            <a:spLocks noChangeArrowheads="1"/>
          </p:cNvSpPr>
          <p:nvPr/>
        </p:nvSpPr>
        <p:spPr bwMode="auto">
          <a:xfrm>
            <a:off x="4860925" y="3573463"/>
            <a:ext cx="71438"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79" name="Rectangle 8"/>
          <p:cNvSpPr>
            <a:spLocks noChangeArrowheads="1"/>
          </p:cNvSpPr>
          <p:nvPr/>
        </p:nvSpPr>
        <p:spPr bwMode="auto">
          <a:xfrm>
            <a:off x="4427538" y="34210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13380" name="Oval 15"/>
          <p:cNvSpPr>
            <a:spLocks noChangeArrowheads="1"/>
          </p:cNvSpPr>
          <p:nvPr/>
        </p:nvSpPr>
        <p:spPr bwMode="auto">
          <a:xfrm>
            <a:off x="5372100" y="4732338"/>
            <a:ext cx="71438"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81" name="Rectangle 8"/>
          <p:cNvSpPr>
            <a:spLocks noChangeArrowheads="1"/>
          </p:cNvSpPr>
          <p:nvPr/>
        </p:nvSpPr>
        <p:spPr bwMode="auto">
          <a:xfrm>
            <a:off x="6084888" y="1477963"/>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(4)</a:t>
            </a:r>
          </a:p>
        </p:txBody>
      </p:sp>
      <p:sp>
        <p:nvSpPr>
          <p:cNvPr id="13382" name="Oval 11"/>
          <p:cNvSpPr>
            <a:spLocks noChangeArrowheads="1"/>
          </p:cNvSpPr>
          <p:nvPr/>
        </p:nvSpPr>
        <p:spPr bwMode="auto">
          <a:xfrm>
            <a:off x="6443663" y="1627188"/>
            <a:ext cx="71437"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83" name="Oval 11"/>
          <p:cNvSpPr>
            <a:spLocks noChangeArrowheads="1"/>
          </p:cNvSpPr>
          <p:nvPr/>
        </p:nvSpPr>
        <p:spPr bwMode="auto">
          <a:xfrm>
            <a:off x="4652963" y="1779588"/>
            <a:ext cx="71437"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84" name="Rectangle 8"/>
          <p:cNvSpPr>
            <a:spLocks noChangeArrowheads="1"/>
          </p:cNvSpPr>
          <p:nvPr/>
        </p:nvSpPr>
        <p:spPr bwMode="auto">
          <a:xfrm>
            <a:off x="4219575" y="1773238"/>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(3)</a:t>
            </a:r>
          </a:p>
        </p:txBody>
      </p:sp>
      <p:sp>
        <p:nvSpPr>
          <p:cNvPr id="13385" name="Oval 13"/>
          <p:cNvSpPr>
            <a:spLocks noChangeArrowheads="1"/>
          </p:cNvSpPr>
          <p:nvPr/>
        </p:nvSpPr>
        <p:spPr bwMode="auto">
          <a:xfrm>
            <a:off x="6588125" y="41497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86" name="Rectangle 8"/>
          <p:cNvSpPr>
            <a:spLocks noChangeArrowheads="1"/>
          </p:cNvSpPr>
          <p:nvPr/>
        </p:nvSpPr>
        <p:spPr bwMode="auto">
          <a:xfrm>
            <a:off x="6235700" y="3997325"/>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387" name="Oval 13"/>
          <p:cNvSpPr>
            <a:spLocks noChangeArrowheads="1"/>
          </p:cNvSpPr>
          <p:nvPr/>
        </p:nvSpPr>
        <p:spPr bwMode="auto">
          <a:xfrm>
            <a:off x="6013450" y="36449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88" name="Rectangle 8"/>
          <p:cNvSpPr>
            <a:spLocks noChangeArrowheads="1"/>
          </p:cNvSpPr>
          <p:nvPr/>
        </p:nvSpPr>
        <p:spPr bwMode="auto">
          <a:xfrm>
            <a:off x="5588000" y="3494088"/>
            <a:ext cx="9286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389" name="Oval 60"/>
          <p:cNvSpPr>
            <a:spLocks noChangeArrowheads="1"/>
          </p:cNvSpPr>
          <p:nvPr/>
        </p:nvSpPr>
        <p:spPr bwMode="auto">
          <a:xfrm>
            <a:off x="6586538" y="4005263"/>
            <a:ext cx="73025"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0" name="Oval 60"/>
          <p:cNvSpPr>
            <a:spLocks noChangeArrowheads="1"/>
          </p:cNvSpPr>
          <p:nvPr/>
        </p:nvSpPr>
        <p:spPr bwMode="auto">
          <a:xfrm>
            <a:off x="5940425" y="36449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1" name="Oval 60"/>
          <p:cNvSpPr>
            <a:spLocks noChangeArrowheads="1"/>
          </p:cNvSpPr>
          <p:nvPr/>
        </p:nvSpPr>
        <p:spPr bwMode="auto">
          <a:xfrm>
            <a:off x="2554288" y="508635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2" name="Oval 13"/>
          <p:cNvSpPr>
            <a:spLocks noChangeArrowheads="1"/>
          </p:cNvSpPr>
          <p:nvPr/>
        </p:nvSpPr>
        <p:spPr bwMode="auto">
          <a:xfrm>
            <a:off x="6804025" y="45815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3" name="Rectangle 8"/>
          <p:cNvSpPr>
            <a:spLocks noChangeArrowheads="1"/>
          </p:cNvSpPr>
          <p:nvPr/>
        </p:nvSpPr>
        <p:spPr bwMode="auto">
          <a:xfrm>
            <a:off x="6380163" y="4429125"/>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394" name="Rectangle 8"/>
          <p:cNvSpPr>
            <a:spLocks noChangeArrowheads="1"/>
          </p:cNvSpPr>
          <p:nvPr/>
        </p:nvSpPr>
        <p:spPr bwMode="auto">
          <a:xfrm>
            <a:off x="5446713" y="2997200"/>
            <a:ext cx="85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13395" name="Oval 15"/>
          <p:cNvSpPr>
            <a:spLocks noChangeArrowheads="1"/>
          </p:cNvSpPr>
          <p:nvPr/>
        </p:nvSpPr>
        <p:spPr bwMode="auto">
          <a:xfrm>
            <a:off x="5795963" y="3141663"/>
            <a:ext cx="71437" cy="71437"/>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6" name="Rectangle 8"/>
          <p:cNvSpPr>
            <a:spLocks noChangeArrowheads="1"/>
          </p:cNvSpPr>
          <p:nvPr/>
        </p:nvSpPr>
        <p:spPr bwMode="auto">
          <a:xfrm>
            <a:off x="1547813" y="1117600"/>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397" name="Oval 11"/>
          <p:cNvSpPr>
            <a:spLocks noChangeArrowheads="1"/>
          </p:cNvSpPr>
          <p:nvPr/>
        </p:nvSpPr>
        <p:spPr bwMode="auto">
          <a:xfrm>
            <a:off x="1908175" y="1196975"/>
            <a:ext cx="71438" cy="73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8" name="Oval 9"/>
          <p:cNvSpPr>
            <a:spLocks noChangeArrowheads="1"/>
          </p:cNvSpPr>
          <p:nvPr/>
        </p:nvSpPr>
        <p:spPr bwMode="auto">
          <a:xfrm>
            <a:off x="2555875" y="4941888"/>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399" name="Rectangle 8"/>
          <p:cNvSpPr>
            <a:spLocks noChangeArrowheads="1"/>
          </p:cNvSpPr>
          <p:nvPr/>
        </p:nvSpPr>
        <p:spPr bwMode="auto">
          <a:xfrm>
            <a:off x="7459663" y="6373813"/>
            <a:ext cx="928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0000"/>
                </a:solidFill>
              </a:rPr>
              <a:t>(1)</a:t>
            </a:r>
          </a:p>
        </p:txBody>
      </p:sp>
      <p:sp>
        <p:nvSpPr>
          <p:cNvPr id="13400" name="Oval 61"/>
          <p:cNvSpPr>
            <a:spLocks noChangeArrowheads="1"/>
          </p:cNvSpPr>
          <p:nvPr/>
        </p:nvSpPr>
        <p:spPr bwMode="auto">
          <a:xfrm>
            <a:off x="5795963" y="2997200"/>
            <a:ext cx="73025" cy="7143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401" name="Oval 60"/>
          <p:cNvSpPr>
            <a:spLocks noChangeArrowheads="1"/>
          </p:cNvSpPr>
          <p:nvPr/>
        </p:nvSpPr>
        <p:spPr bwMode="auto">
          <a:xfrm>
            <a:off x="4570413" y="4005263"/>
            <a:ext cx="73025" cy="7143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402" name="Rectangle 8"/>
          <p:cNvSpPr>
            <a:spLocks noChangeArrowheads="1"/>
          </p:cNvSpPr>
          <p:nvPr/>
        </p:nvSpPr>
        <p:spPr bwMode="auto">
          <a:xfrm>
            <a:off x="3851275" y="2773363"/>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(7)</a:t>
            </a:r>
          </a:p>
        </p:txBody>
      </p:sp>
      <p:sp>
        <p:nvSpPr>
          <p:cNvPr id="13403" name="Rectangle 8"/>
          <p:cNvSpPr>
            <a:spLocks noChangeArrowheads="1"/>
          </p:cNvSpPr>
          <p:nvPr/>
        </p:nvSpPr>
        <p:spPr bwMode="auto">
          <a:xfrm>
            <a:off x="3492500" y="3068638"/>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(5)</a:t>
            </a:r>
          </a:p>
        </p:txBody>
      </p:sp>
      <p:sp>
        <p:nvSpPr>
          <p:cNvPr id="13404" name="Rectangle 8"/>
          <p:cNvSpPr>
            <a:spLocks noChangeArrowheads="1"/>
          </p:cNvSpPr>
          <p:nvPr/>
        </p:nvSpPr>
        <p:spPr bwMode="auto">
          <a:xfrm>
            <a:off x="2987675" y="2708275"/>
            <a:ext cx="10795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(10)</a:t>
            </a:r>
          </a:p>
        </p:txBody>
      </p:sp>
      <p:sp>
        <p:nvSpPr>
          <p:cNvPr id="13405" name="Rectangle 8"/>
          <p:cNvSpPr>
            <a:spLocks noChangeArrowheads="1"/>
          </p:cNvSpPr>
          <p:nvPr/>
        </p:nvSpPr>
        <p:spPr bwMode="auto">
          <a:xfrm>
            <a:off x="1835150" y="2781300"/>
            <a:ext cx="1081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06" name="Rectangle 8"/>
          <p:cNvSpPr>
            <a:spLocks noChangeArrowheads="1"/>
          </p:cNvSpPr>
          <p:nvPr/>
        </p:nvSpPr>
        <p:spPr bwMode="auto">
          <a:xfrm>
            <a:off x="3492500" y="3709988"/>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(4)</a:t>
            </a:r>
          </a:p>
        </p:txBody>
      </p:sp>
      <p:sp>
        <p:nvSpPr>
          <p:cNvPr id="13407" name="Rectangle 8"/>
          <p:cNvSpPr>
            <a:spLocks noChangeArrowheads="1"/>
          </p:cNvSpPr>
          <p:nvPr/>
        </p:nvSpPr>
        <p:spPr bwMode="auto">
          <a:xfrm>
            <a:off x="1987550" y="5084763"/>
            <a:ext cx="1081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08" name="Rectangle 8"/>
          <p:cNvSpPr>
            <a:spLocks noChangeArrowheads="1"/>
          </p:cNvSpPr>
          <p:nvPr/>
        </p:nvSpPr>
        <p:spPr bwMode="auto">
          <a:xfrm>
            <a:off x="2700338" y="4718050"/>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(6)</a:t>
            </a:r>
          </a:p>
        </p:txBody>
      </p:sp>
      <p:sp>
        <p:nvSpPr>
          <p:cNvPr id="13409" name="Rectangle 8"/>
          <p:cNvSpPr>
            <a:spLocks noChangeArrowheads="1"/>
          </p:cNvSpPr>
          <p:nvPr/>
        </p:nvSpPr>
        <p:spPr bwMode="auto">
          <a:xfrm>
            <a:off x="4868863" y="4357688"/>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(8)</a:t>
            </a:r>
          </a:p>
        </p:txBody>
      </p:sp>
      <p:sp>
        <p:nvSpPr>
          <p:cNvPr id="13410" name="Rectangle 8"/>
          <p:cNvSpPr>
            <a:spLocks noChangeArrowheads="1"/>
          </p:cNvSpPr>
          <p:nvPr/>
        </p:nvSpPr>
        <p:spPr bwMode="auto">
          <a:xfrm>
            <a:off x="4140200" y="3997325"/>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(2)</a:t>
            </a:r>
          </a:p>
        </p:txBody>
      </p:sp>
      <p:sp>
        <p:nvSpPr>
          <p:cNvPr id="13411" name="Rectangle 8"/>
          <p:cNvSpPr>
            <a:spLocks noChangeArrowheads="1"/>
          </p:cNvSpPr>
          <p:nvPr/>
        </p:nvSpPr>
        <p:spPr bwMode="auto">
          <a:xfrm>
            <a:off x="4437063" y="3278188"/>
            <a:ext cx="9271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(9)</a:t>
            </a:r>
          </a:p>
        </p:txBody>
      </p:sp>
      <p:sp>
        <p:nvSpPr>
          <p:cNvPr id="13412" name="Rectangle 8"/>
          <p:cNvSpPr>
            <a:spLocks noChangeArrowheads="1"/>
          </p:cNvSpPr>
          <p:nvPr/>
        </p:nvSpPr>
        <p:spPr bwMode="auto">
          <a:xfrm>
            <a:off x="5435600" y="2852738"/>
            <a:ext cx="1081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13" name="Rectangle 8"/>
          <p:cNvSpPr>
            <a:spLocks noChangeArrowheads="1"/>
          </p:cNvSpPr>
          <p:nvPr/>
        </p:nvSpPr>
        <p:spPr bwMode="auto">
          <a:xfrm>
            <a:off x="6227763" y="1989138"/>
            <a:ext cx="1081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14" name="Rectangle 8"/>
          <p:cNvSpPr>
            <a:spLocks noChangeArrowheads="1"/>
          </p:cNvSpPr>
          <p:nvPr/>
        </p:nvSpPr>
        <p:spPr bwMode="auto">
          <a:xfrm>
            <a:off x="6084888" y="1268413"/>
            <a:ext cx="10795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(5)</a:t>
            </a:r>
          </a:p>
        </p:txBody>
      </p:sp>
      <p:sp>
        <p:nvSpPr>
          <p:cNvPr id="13415" name="Rectangle 8"/>
          <p:cNvSpPr>
            <a:spLocks noChangeArrowheads="1"/>
          </p:cNvSpPr>
          <p:nvPr/>
        </p:nvSpPr>
        <p:spPr bwMode="auto">
          <a:xfrm>
            <a:off x="5003800" y="1693863"/>
            <a:ext cx="1081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(6)</a:t>
            </a:r>
          </a:p>
        </p:txBody>
      </p:sp>
      <p:sp>
        <p:nvSpPr>
          <p:cNvPr id="13416" name="Rectangle 8"/>
          <p:cNvSpPr>
            <a:spLocks noChangeArrowheads="1"/>
          </p:cNvSpPr>
          <p:nvPr/>
        </p:nvSpPr>
        <p:spPr bwMode="auto">
          <a:xfrm>
            <a:off x="5588000" y="3349625"/>
            <a:ext cx="10810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17" name="Rectangle 8"/>
          <p:cNvSpPr>
            <a:spLocks noChangeArrowheads="1"/>
          </p:cNvSpPr>
          <p:nvPr/>
        </p:nvSpPr>
        <p:spPr bwMode="auto">
          <a:xfrm>
            <a:off x="6227763" y="3854450"/>
            <a:ext cx="1081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(1)</a:t>
            </a:r>
          </a:p>
        </p:txBody>
      </p:sp>
      <p:sp>
        <p:nvSpPr>
          <p:cNvPr id="13418" name="Rectangle 8"/>
          <p:cNvSpPr>
            <a:spLocks noChangeArrowheads="1"/>
          </p:cNvSpPr>
          <p:nvPr/>
        </p:nvSpPr>
        <p:spPr bwMode="auto">
          <a:xfrm>
            <a:off x="6084788" y="4797152"/>
            <a:ext cx="10795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dirty="0">
                <a:solidFill>
                  <a:srgbClr val="FFFF00"/>
                </a:solidFill>
              </a:rPr>
              <a:t>(1)</a:t>
            </a:r>
          </a:p>
        </p:txBody>
      </p:sp>
      <p:sp>
        <p:nvSpPr>
          <p:cNvPr id="13419" name="Rectangle 8"/>
          <p:cNvSpPr>
            <a:spLocks noChangeArrowheads="1"/>
          </p:cNvSpPr>
          <p:nvPr/>
        </p:nvSpPr>
        <p:spPr bwMode="auto">
          <a:xfrm>
            <a:off x="3995738" y="2341563"/>
            <a:ext cx="10810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FFFF00"/>
                </a:solidFill>
              </a:rPr>
              <a:t>(4)</a:t>
            </a:r>
          </a:p>
        </p:txBody>
      </p:sp>
      <p:sp>
        <p:nvSpPr>
          <p:cNvPr id="13420" name="Rectangle 8"/>
          <p:cNvSpPr>
            <a:spLocks noChangeArrowheads="1"/>
          </p:cNvSpPr>
          <p:nvPr/>
        </p:nvSpPr>
        <p:spPr bwMode="auto">
          <a:xfrm>
            <a:off x="5003800" y="1989138"/>
            <a:ext cx="85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13421" name="Oval 15"/>
          <p:cNvSpPr>
            <a:spLocks noChangeArrowheads="1"/>
          </p:cNvSpPr>
          <p:nvPr/>
        </p:nvSpPr>
        <p:spPr bwMode="auto">
          <a:xfrm>
            <a:off x="5364163" y="2133600"/>
            <a:ext cx="71437" cy="71438"/>
          </a:xfrm>
          <a:prstGeom prst="ellipse">
            <a:avLst/>
          </a:prstGeom>
          <a:solidFill>
            <a:srgbClr val="009644"/>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13422" name="Rectangle 8"/>
          <p:cNvSpPr>
            <a:spLocks noChangeArrowheads="1"/>
          </p:cNvSpPr>
          <p:nvPr/>
        </p:nvSpPr>
        <p:spPr bwMode="auto">
          <a:xfrm>
            <a:off x="5003800" y="3278188"/>
            <a:ext cx="854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40005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lvl="2" eaLnBrk="1" hangingPunct="1">
              <a:buClrTx/>
              <a:buFontTx/>
              <a:buNone/>
            </a:pPr>
            <a:r>
              <a:rPr lang="en-GB" altLang="en-US" sz="1300" b="0" i="0">
                <a:solidFill>
                  <a:srgbClr val="009644"/>
                </a:solidFill>
              </a:rPr>
              <a:t>(1)</a:t>
            </a:r>
          </a:p>
        </p:txBody>
      </p:sp>
      <p:sp>
        <p:nvSpPr>
          <p:cNvPr id="3" name="TextBox 2"/>
          <p:cNvSpPr txBox="1"/>
          <p:nvPr/>
        </p:nvSpPr>
        <p:spPr>
          <a:xfrm>
            <a:off x="84115" y="6362164"/>
            <a:ext cx="6813084" cy="523220"/>
          </a:xfrm>
          <a:prstGeom prst="rect">
            <a:avLst/>
          </a:prstGeom>
          <a:solidFill>
            <a:schemeClr val="bg2">
              <a:lumMod val="60000"/>
              <a:lumOff val="40000"/>
            </a:schemeClr>
          </a:solidFill>
          <a:ln>
            <a:solidFill>
              <a:schemeClr val="accent1"/>
            </a:solidFill>
          </a:ln>
        </p:spPr>
        <p:txBody>
          <a:bodyPr wrap="none" rtlCol="0">
            <a:spAutoFit/>
          </a:bodyPr>
          <a:lstStyle/>
          <a:p>
            <a:r>
              <a:rPr lang="en-GB" sz="1400" b="1" dirty="0">
                <a:effectLst>
                  <a:outerShdw blurRad="38100" dist="38100" dir="2700000" algn="tl">
                    <a:srgbClr val="C0C0C0"/>
                  </a:outerShdw>
                </a:effectLst>
              </a:rPr>
              <a:t>More info: https://</a:t>
            </a:r>
            <a:r>
              <a:rPr lang="en-GB" sz="1400" b="1" dirty="0" smtClean="0">
                <a:effectLst>
                  <a:outerShdw blurRad="38100" dist="38100" dir="2700000" algn="tl">
                    <a:srgbClr val="C0C0C0"/>
                  </a:outerShdw>
                </a:effectLst>
              </a:rPr>
              <a:t>ec.europa.eu/digital-single-market/en/news/</a:t>
            </a:r>
          </a:p>
          <a:p>
            <a:r>
              <a:rPr lang="en-GB" sz="1400" b="1" dirty="0" smtClean="0">
                <a:effectLst>
                  <a:outerShdw blurRad="38100" dist="38100" dir="2700000" algn="tl">
                    <a:srgbClr val="C0C0C0"/>
                  </a:outerShdw>
                </a:effectLst>
              </a:rPr>
              <a:t>results-</a:t>
            </a:r>
            <a:r>
              <a:rPr lang="en-GB" sz="1400" b="1" dirty="0" err="1" smtClean="0">
                <a:effectLst>
                  <a:outerShdw blurRad="38100" dist="38100" dir="2700000" algn="tl">
                    <a:srgbClr val="C0C0C0"/>
                  </a:outerShdw>
                </a:effectLst>
              </a:rPr>
              <a:t>eu</a:t>
            </a:r>
            <a:r>
              <a:rPr lang="en-GB" sz="1400" b="1" dirty="0" smtClean="0">
                <a:effectLst>
                  <a:outerShdw blurRad="38100" dist="38100" dir="2700000" algn="tl">
                    <a:srgbClr val="C0C0C0"/>
                  </a:outerShdw>
                </a:effectLst>
              </a:rPr>
              <a:t>-funded-pre-commercial-procurements</a:t>
            </a:r>
            <a:endParaRPr lang="en-GB" sz="1400" b="1" dirty="0">
              <a:effectLst>
                <a:outerShdw blurRad="38100" dist="38100" dir="2700000" algn="tl">
                  <a:srgbClr val="C0C0C0"/>
                </a:outerShdw>
              </a:effectLst>
            </a:endParaRPr>
          </a:p>
        </p:txBody>
      </p:sp>
    </p:spTree>
    <p:extLst>
      <p:ext uri="{BB962C8B-B14F-4D97-AF65-F5344CB8AC3E}">
        <p14:creationId xmlns:p14="http://schemas.microsoft.com/office/powerpoint/2010/main" val="131989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052736"/>
            <a:ext cx="9036496" cy="5445224"/>
          </a:xfrm>
        </p:spPr>
        <p:txBody>
          <a:bodyPr/>
          <a:lstStyle/>
          <a:p>
            <a:pPr marL="0" lvl="0" indent="0" eaLnBrk="1" hangingPunct="1">
              <a:buClr>
                <a:srgbClr val="FFCC66"/>
              </a:buClr>
              <a:buNone/>
            </a:pPr>
            <a:endParaRPr lang="en-GB" sz="2000" i="0" kern="1200" dirty="0" smtClean="0">
              <a:solidFill>
                <a:srgbClr val="000000"/>
              </a:solidFill>
              <a:latin typeface="Verdana" pitchFamily="34" charset="0"/>
            </a:endParaRPr>
          </a:p>
          <a:p>
            <a:pPr marL="457200" lvl="1" indent="0" eaLnBrk="1" hangingPunct="1">
              <a:buClr>
                <a:srgbClr val="FFCC66"/>
              </a:buClr>
              <a:buNone/>
            </a:pPr>
            <a:r>
              <a:rPr lang="en-GB" sz="1800" b="0" i="1" dirty="0" smtClean="0">
                <a:ea typeface="+mn-ea"/>
                <a:cs typeface="+mn-cs"/>
              </a:rPr>
              <a:t>In </a:t>
            </a:r>
            <a:r>
              <a:rPr lang="en-GB" sz="1800" b="0" i="1" dirty="0" smtClean="0">
                <a:ea typeface="+mn-ea"/>
                <a:cs typeface="+mn-cs"/>
              </a:rPr>
              <a:t>many cases, solutions are close to the market. Incremental innovation (product adaptation, scaling up of production…) or non-R&amp;D innovation (e.g. service innovation) can deliver required quality/price, so no need for R&amp;D procurement. </a:t>
            </a:r>
            <a:r>
              <a:rPr lang="en-GB" sz="1800" b="0" i="1" dirty="0" smtClean="0">
                <a:ea typeface="+mn-ea"/>
                <a:cs typeface="+mn-cs"/>
              </a:rPr>
              <a:t>Vendors w</a:t>
            </a:r>
            <a:r>
              <a:rPr lang="en-GB" sz="1800" b="0" i="1" dirty="0" smtClean="0"/>
              <a:t>ould provide solutions </a:t>
            </a:r>
            <a:r>
              <a:rPr lang="en-GB" sz="1800" b="0" i="1" dirty="0"/>
              <a:t>if </a:t>
            </a:r>
            <a:r>
              <a:rPr lang="en-GB" sz="1800" b="0" i="1" dirty="0" smtClean="0"/>
              <a:t>the market would express clear requirements and sufficient </a:t>
            </a:r>
            <a:r>
              <a:rPr lang="en-GB" sz="1800" b="0" i="1" dirty="0"/>
              <a:t>demand to </a:t>
            </a:r>
            <a:r>
              <a:rPr lang="en-GB" sz="1800" b="0" i="1" dirty="0" smtClean="0"/>
              <a:t>purchase</a:t>
            </a:r>
            <a:r>
              <a:rPr lang="en-GB" sz="1800" b="0" i="1" dirty="0" smtClean="0"/>
              <a:t>. </a:t>
            </a:r>
            <a:r>
              <a:rPr lang="en-GB" sz="1800" b="0" i="1" dirty="0" smtClean="0"/>
              <a:t>Via PPI, the </a:t>
            </a:r>
            <a:r>
              <a:rPr lang="en-GB" sz="1800" b="0" i="1" dirty="0">
                <a:ea typeface="+mn-ea"/>
                <a:cs typeface="+mn-cs"/>
              </a:rPr>
              <a:t>p</a:t>
            </a:r>
            <a:r>
              <a:rPr lang="en-GB" sz="1800" b="0" i="1" dirty="0" smtClean="0">
                <a:ea typeface="+mn-ea"/>
                <a:cs typeface="+mn-cs"/>
              </a:rPr>
              <a:t>ublic </a:t>
            </a:r>
            <a:r>
              <a:rPr lang="en-GB" sz="1800" b="0" i="1" dirty="0" smtClean="0">
                <a:ea typeface="+mn-ea"/>
                <a:cs typeface="+mn-cs"/>
              </a:rPr>
              <a:t>sector </a:t>
            </a:r>
            <a:r>
              <a:rPr lang="en-GB" sz="1800" b="0" i="1" dirty="0" smtClean="0">
                <a:ea typeface="+mn-ea"/>
                <a:cs typeface="+mn-cs"/>
              </a:rPr>
              <a:t>acts as launching customer/early adopter and</a:t>
            </a:r>
            <a:r>
              <a:rPr lang="en-GB" sz="1800" b="0" i="1" dirty="0" smtClean="0"/>
              <a:t> </a:t>
            </a:r>
            <a:r>
              <a:rPr lang="en-GB" sz="1800" b="0" i="1" dirty="0"/>
              <a:t>provides seal of approval </a:t>
            </a:r>
            <a:r>
              <a:rPr lang="en-GB" sz="1800" b="0" i="1" dirty="0" smtClean="0"/>
              <a:t>for the </a:t>
            </a:r>
            <a:r>
              <a:rPr lang="en-GB" sz="1800" b="0" i="1" dirty="0"/>
              <a:t>innovative solution</a:t>
            </a:r>
            <a:r>
              <a:rPr lang="en-GB" sz="1800" b="0" i="1" dirty="0" smtClean="0">
                <a:ea typeface="+mn-ea"/>
                <a:cs typeface="+mn-cs"/>
              </a:rPr>
              <a:t> </a:t>
            </a:r>
            <a:r>
              <a:rPr lang="en-GB" sz="1800" i="1" dirty="0">
                <a:ea typeface="+mn-ea"/>
                <a:cs typeface="+mn-cs"/>
              </a:rPr>
              <a:t>(PPI</a:t>
            </a:r>
            <a:r>
              <a:rPr lang="en-GB" sz="1800" i="1" dirty="0" smtClean="0">
                <a:ea typeface="+mn-ea"/>
                <a:cs typeface="+mn-cs"/>
              </a:rPr>
              <a:t>) </a:t>
            </a:r>
          </a:p>
          <a:p>
            <a:pPr marL="800100" lvl="1" indent="-342900" eaLnBrk="1" hangingPunct="1">
              <a:buClr>
                <a:srgbClr val="FFCC66"/>
              </a:buClr>
              <a:buFont typeface="Times" pitchFamily="18" charset="0"/>
              <a:buChar char="•"/>
            </a:pPr>
            <a:endParaRPr lang="en-GB" sz="1500" b="0" dirty="0">
              <a:ea typeface="+mn-ea"/>
              <a:cs typeface="+mn-cs"/>
            </a:endParaRPr>
          </a:p>
        </p:txBody>
      </p:sp>
      <p:sp>
        <p:nvSpPr>
          <p:cNvPr id="5" name="Rectangle 4"/>
          <p:cNvSpPr/>
          <p:nvPr/>
        </p:nvSpPr>
        <p:spPr>
          <a:xfrm>
            <a:off x="0" y="44624"/>
            <a:ext cx="9144000" cy="707886"/>
          </a:xfrm>
          <a:prstGeom prst="rect">
            <a:avLst/>
          </a:prstGeom>
        </p:spPr>
        <p:txBody>
          <a:bodyPr wrap="square">
            <a:spAutoFit/>
          </a:bodyPr>
          <a:lstStyle/>
          <a:p>
            <a:r>
              <a:rPr lang="en-GB" sz="2000" b="1" dirty="0" smtClean="0">
                <a:solidFill>
                  <a:schemeClr val="bg1"/>
                </a:solidFill>
              </a:rPr>
              <a:t>Tackling public sector challenges requires new solutions</a:t>
            </a:r>
          </a:p>
          <a:p>
            <a:r>
              <a:rPr lang="en-GB" sz="2000" b="1" dirty="0" smtClean="0">
                <a:solidFill>
                  <a:schemeClr val="bg1"/>
                </a:solidFill>
              </a:rPr>
              <a:t>Close to market -&gt; PPI</a:t>
            </a:r>
            <a:endParaRPr lang="en-GB" sz="2000" dirty="0">
              <a:solidFill>
                <a:schemeClr val="bg1"/>
              </a:solidFill>
            </a:endParaRPr>
          </a:p>
        </p:txBody>
      </p:sp>
      <p:grpSp>
        <p:nvGrpSpPr>
          <p:cNvPr id="11" name="Group 10"/>
          <p:cNvGrpSpPr/>
          <p:nvPr/>
        </p:nvGrpSpPr>
        <p:grpSpPr>
          <a:xfrm>
            <a:off x="395536" y="3543961"/>
            <a:ext cx="8655859" cy="3143983"/>
            <a:chOff x="395536" y="3543961"/>
            <a:chExt cx="8655859" cy="3143983"/>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543961"/>
              <a:ext cx="1629844" cy="19993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105" y="5433508"/>
              <a:ext cx="721041" cy="460398"/>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415" y="5555697"/>
              <a:ext cx="286489" cy="2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576" y="3645024"/>
              <a:ext cx="1080120" cy="132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2698" y="3957885"/>
              <a:ext cx="569210" cy="69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712" y="4776188"/>
              <a:ext cx="569210" cy="69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9640" y="5159186"/>
              <a:ext cx="569210" cy="69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9840" y="4329384"/>
              <a:ext cx="1008112" cy="121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8072" y="4329384"/>
              <a:ext cx="1106589" cy="1218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bwMode="auto">
            <a:xfrm>
              <a:off x="4121968" y="4846202"/>
              <a:ext cx="792088" cy="348561"/>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TextBox 6"/>
            <p:cNvSpPr txBox="1"/>
            <p:nvPr/>
          </p:nvSpPr>
          <p:spPr>
            <a:xfrm>
              <a:off x="395536" y="6023029"/>
              <a:ext cx="2363147" cy="523220"/>
            </a:xfrm>
            <a:prstGeom prst="rect">
              <a:avLst/>
            </a:prstGeom>
            <a:noFill/>
          </p:spPr>
          <p:txBody>
            <a:bodyPr wrap="none" rtlCol="0">
              <a:spAutoFit/>
            </a:bodyPr>
            <a:lstStyle/>
            <a:p>
              <a:r>
                <a:rPr lang="en-GB" sz="1400" dirty="0" smtClean="0"/>
                <a:t>80s-90s: LED R&amp;D done</a:t>
              </a:r>
            </a:p>
            <a:p>
              <a:r>
                <a:rPr lang="en-GB" sz="1400" dirty="0"/>
                <a:t>b</a:t>
              </a:r>
              <a:r>
                <a:rPr lang="en-GB" sz="1400" dirty="0" smtClean="0"/>
                <a:t>ut LEDs still expensive</a:t>
              </a:r>
              <a:endParaRPr lang="en-GB" sz="1400" dirty="0"/>
            </a:p>
          </p:txBody>
        </p:sp>
        <p:sp>
          <p:nvSpPr>
            <p:cNvPr id="19" name="TextBox 18"/>
            <p:cNvSpPr txBox="1"/>
            <p:nvPr/>
          </p:nvSpPr>
          <p:spPr>
            <a:xfrm>
              <a:off x="2969840" y="5733256"/>
              <a:ext cx="3144505" cy="954107"/>
            </a:xfrm>
            <a:prstGeom prst="rect">
              <a:avLst/>
            </a:prstGeom>
            <a:noFill/>
          </p:spPr>
          <p:txBody>
            <a:bodyPr wrap="square" rtlCol="0">
              <a:spAutoFit/>
            </a:bodyPr>
            <a:lstStyle/>
            <a:p>
              <a:r>
                <a:rPr lang="en-GB" sz="1400" dirty="0" smtClean="0"/>
                <a:t>- PPIs expressing large enough demand to scale up production</a:t>
              </a:r>
            </a:p>
            <a:p>
              <a:r>
                <a:rPr lang="en-GB" sz="1400" dirty="0" smtClean="0"/>
                <a:t>- Regulatory decision to prohibit sales of incandescent light bulbs</a:t>
              </a:r>
              <a:endParaRPr lang="en-GB" sz="1400" dirty="0"/>
            </a:p>
          </p:txBody>
        </p:sp>
        <p:sp>
          <p:nvSpPr>
            <p:cNvPr id="20" name="TextBox 19"/>
            <p:cNvSpPr txBox="1"/>
            <p:nvPr/>
          </p:nvSpPr>
          <p:spPr>
            <a:xfrm>
              <a:off x="6372200" y="5949280"/>
              <a:ext cx="2679195" cy="738664"/>
            </a:xfrm>
            <a:prstGeom prst="rect">
              <a:avLst/>
            </a:prstGeom>
            <a:noFill/>
          </p:spPr>
          <p:txBody>
            <a:bodyPr wrap="none" rtlCol="0">
              <a:spAutoFit/>
            </a:bodyPr>
            <a:lstStyle/>
            <a:p>
              <a:r>
                <a:rPr lang="en-GB" sz="1400" dirty="0" smtClean="0"/>
                <a:t>Customers looking for </a:t>
              </a:r>
            </a:p>
            <a:p>
              <a:r>
                <a:rPr lang="en-GB" sz="1400" dirty="0" smtClean="0"/>
                <a:t>cheaper, more sustainable </a:t>
              </a:r>
            </a:p>
            <a:p>
              <a:r>
                <a:rPr lang="en-GB" sz="1400" dirty="0" smtClean="0"/>
                <a:t>lighting solutions</a:t>
              </a:r>
              <a:endParaRPr lang="en-GB" sz="1400" dirty="0"/>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895" y="5589192"/>
              <a:ext cx="286489" cy="2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995936" y="4365104"/>
              <a:ext cx="998991" cy="523220"/>
            </a:xfrm>
            <a:prstGeom prst="rect">
              <a:avLst/>
            </a:prstGeom>
            <a:noFill/>
          </p:spPr>
          <p:txBody>
            <a:bodyPr wrap="none" rtlCol="0">
              <a:spAutoFit/>
            </a:bodyPr>
            <a:lstStyle/>
            <a:p>
              <a:pPr algn="ctr"/>
              <a:r>
                <a:rPr lang="en-GB" sz="1400" dirty="0" smtClean="0"/>
                <a:t>Purchase</a:t>
              </a:r>
            </a:p>
            <a:p>
              <a:pPr algn="ctr"/>
              <a:r>
                <a:rPr lang="en-GB" sz="1400" dirty="0" smtClean="0"/>
                <a:t>products</a:t>
              </a:r>
              <a:endParaRPr lang="en-GB" sz="1400" dirty="0"/>
            </a:p>
          </p:txBody>
        </p:sp>
      </p:grpSp>
    </p:spTree>
    <p:extLst>
      <p:ext uri="{BB962C8B-B14F-4D97-AF65-F5344CB8AC3E}">
        <p14:creationId xmlns:p14="http://schemas.microsoft.com/office/powerpoint/2010/main" val="385089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125" y="1484784"/>
            <a:ext cx="4880371" cy="5184576"/>
          </a:xfrm>
        </p:spPr>
        <p:txBody>
          <a:bodyPr/>
          <a:lstStyle/>
          <a:p>
            <a:pPr algn="ctr"/>
            <a:r>
              <a:rPr lang="en-US" dirty="0" smtClean="0"/>
              <a:t/>
            </a:r>
            <a:br>
              <a:rPr lang="en-US" dirty="0" smtClean="0"/>
            </a:br>
            <a:r>
              <a:rPr lang="en-GB" dirty="0" smtClean="0"/>
              <a:t/>
            </a:r>
            <a:br>
              <a:rPr lang="en-GB" dirty="0" smtClean="0"/>
            </a:br>
            <a:r>
              <a:rPr lang="en-GB" sz="2400" dirty="0"/>
              <a:t/>
            </a:r>
            <a:br>
              <a:rPr lang="en-GB" sz="2400" dirty="0"/>
            </a:br>
            <a:endParaRPr lang="en-GB" sz="1600" dirty="0"/>
          </a:p>
        </p:txBody>
      </p:sp>
      <p:sp>
        <p:nvSpPr>
          <p:cNvPr id="3" name="Rectangle 2"/>
          <p:cNvSpPr/>
          <p:nvPr/>
        </p:nvSpPr>
        <p:spPr bwMode="auto">
          <a:xfrm>
            <a:off x="323528" y="4365104"/>
            <a:ext cx="8568060" cy="163448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3175" algn="ctr"/>
            <a:endParaRPr lang="en-GB" sz="2000" b="1" dirty="0" smtClean="0">
              <a:solidFill>
                <a:srgbClr val="0F5494"/>
              </a:solidFill>
              <a:latin typeface="Verdana"/>
              <a:ea typeface="+mj-ea"/>
              <a:cs typeface="+mj-cs"/>
            </a:endParaRPr>
          </a:p>
          <a:p>
            <a:pPr marL="3175" algn="ctr"/>
            <a:r>
              <a:rPr lang="en-GB" sz="2000" b="1" dirty="0" smtClean="0">
                <a:solidFill>
                  <a:srgbClr val="0F5494"/>
                </a:solidFill>
                <a:latin typeface="Verdana"/>
                <a:ea typeface="+mj-ea"/>
                <a:cs typeface="+mj-cs"/>
              </a:rPr>
              <a:t>Innovation procurement policy initiatives and </a:t>
            </a:r>
          </a:p>
          <a:p>
            <a:pPr marL="3175" algn="ctr"/>
            <a:r>
              <a:rPr lang="en-GB" sz="2000" b="1" dirty="0" smtClean="0">
                <a:solidFill>
                  <a:srgbClr val="0F5494"/>
                </a:solidFill>
                <a:latin typeface="Verdana"/>
                <a:ea typeface="+mj-ea"/>
                <a:cs typeface="+mj-cs"/>
              </a:rPr>
              <a:t>case examples from around Europe</a:t>
            </a:r>
          </a:p>
          <a:p>
            <a:pPr marL="3175" algn="ctr"/>
            <a:r>
              <a:rPr lang="en-GB" sz="2000" b="1" dirty="0" smtClean="0">
                <a:solidFill>
                  <a:srgbClr val="0F5494"/>
                </a:solidFill>
                <a:latin typeface="Verdana"/>
                <a:ea typeface="+mj-ea"/>
                <a:cs typeface="+mj-cs"/>
              </a:rPr>
              <a:t>European Assistance for Innovation Procurement</a:t>
            </a:r>
          </a:p>
          <a:p>
            <a:pPr marL="3175" algn="ctr"/>
            <a:r>
              <a:rPr lang="en-GB" sz="2000" b="1" dirty="0" smtClean="0">
                <a:solidFill>
                  <a:srgbClr val="0F5494"/>
                </a:solidFill>
                <a:latin typeface="Verdana"/>
                <a:ea typeface="+mj-ea"/>
                <a:cs typeface="+mj-cs"/>
              </a:rPr>
              <a:t>Networking on H2020 calls on innovation procurement</a:t>
            </a:r>
          </a:p>
          <a:p>
            <a:pPr marL="3175" algn="ctr"/>
            <a:endParaRPr lang="en-GB" sz="1300" b="1" dirty="0" smtClean="0">
              <a:solidFill>
                <a:srgbClr val="0F5494"/>
              </a:solidFill>
              <a:latin typeface="Verdana"/>
              <a:ea typeface="+mj-ea"/>
              <a:cs typeface="+mj-cs"/>
            </a:endParaRPr>
          </a:p>
          <a:p>
            <a:pPr marL="3175" algn="ctr"/>
            <a:r>
              <a:rPr lang="en-GB" sz="2000" b="1" dirty="0" smtClean="0">
                <a:solidFill>
                  <a:srgbClr val="C00000"/>
                </a:solidFill>
                <a:latin typeface="Verdana"/>
                <a:ea typeface="+mj-ea"/>
                <a:cs typeface="+mj-cs"/>
              </a:rPr>
              <a:t>Online programme </a:t>
            </a:r>
            <a:r>
              <a:rPr lang="en-GB" sz="2000" b="1" dirty="0">
                <a:solidFill>
                  <a:srgbClr val="C00000"/>
                </a:solidFill>
                <a:latin typeface="Verdana"/>
                <a:ea typeface="+mj-ea"/>
                <a:cs typeface="+mj-cs"/>
              </a:rPr>
              <a:t>and </a:t>
            </a:r>
            <a:r>
              <a:rPr lang="en-GB" sz="2000" b="1" dirty="0" smtClean="0">
                <a:solidFill>
                  <a:srgbClr val="C00000"/>
                </a:solidFill>
                <a:latin typeface="Verdana"/>
                <a:ea typeface="+mj-ea"/>
                <a:cs typeface="+mj-cs"/>
              </a:rPr>
              <a:t>registration</a:t>
            </a:r>
            <a:endParaRPr lang="en-GB" sz="2000" b="1" dirty="0">
              <a:solidFill>
                <a:srgbClr val="C00000"/>
              </a:solidFill>
              <a:latin typeface="Verdana"/>
              <a:ea typeface="+mj-ea"/>
              <a:cs typeface="+mj-cs"/>
            </a:endParaRPr>
          </a:p>
          <a:p>
            <a:pPr marL="3175" algn="ctr"/>
            <a:r>
              <a:rPr lang="en-GB" sz="1600" b="1" u="sng" kern="0" dirty="0">
                <a:solidFill>
                  <a:srgbClr val="000000"/>
                </a:solidFill>
                <a:latin typeface="Times New Roman"/>
                <a:ea typeface="Calibri"/>
                <a:hlinkClick r:id="rId2"/>
              </a:rPr>
              <a:t>http://eafip.eu/events/3rd-major-eafip-event-tallinn</a:t>
            </a:r>
            <a:r>
              <a:rPr lang="en-GB" sz="1600" b="1" u="sng" kern="0" dirty="0" smtClean="0">
                <a:solidFill>
                  <a:srgbClr val="000000"/>
                </a:solidFill>
                <a:latin typeface="Times New Roman"/>
                <a:ea typeface="Calibri"/>
                <a:hlinkClick r:id="rId2"/>
              </a:rPr>
              <a:t>/</a:t>
            </a:r>
            <a:r>
              <a:rPr lang="en-GB" sz="1600" b="1" u="sng" kern="0" dirty="0" smtClean="0">
                <a:solidFill>
                  <a:srgbClr val="000000"/>
                </a:solidFill>
                <a:latin typeface="Times New Roman"/>
                <a:ea typeface="Calibri"/>
              </a:rPr>
              <a:t> </a:t>
            </a:r>
            <a:endParaRPr lang="en-GB" sz="1200" dirty="0" smtClean="0">
              <a:solidFill>
                <a:srgbClr val="0F5494"/>
              </a:solidFill>
            </a:endParaRPr>
          </a:p>
        </p:txBody>
      </p:sp>
      <p:sp>
        <p:nvSpPr>
          <p:cNvPr id="8"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b="1" dirty="0" smtClean="0">
                <a:solidFill>
                  <a:schemeClr val="bg1"/>
                </a:solidFill>
                <a:effectLst>
                  <a:outerShdw blurRad="38100" dist="38100" dir="2700000" algn="tl">
                    <a:srgbClr val="C0C0C0"/>
                  </a:outerShdw>
                </a:effectLst>
              </a:rPr>
              <a:t>Next major EU innovation procurement event</a:t>
            </a:r>
            <a:endParaRPr lang="en-GB" sz="2400" b="1" i="0" dirty="0">
              <a:solidFill>
                <a:schemeClr val="bg1"/>
              </a:solidFill>
              <a:effectLst>
                <a:outerShdw blurRad="38100" dist="38100" dir="2700000" algn="tl">
                  <a:srgbClr val="C0C0C0"/>
                </a:outerShdw>
              </a:effectLst>
            </a:endParaRPr>
          </a:p>
          <a:p>
            <a:pPr algn="l">
              <a:defRPr/>
            </a:pPr>
            <a:r>
              <a:rPr lang="en-GB" b="1" i="0" dirty="0">
                <a:solidFill>
                  <a:srgbClr val="CCFFFF"/>
                </a:solidFill>
                <a:effectLst>
                  <a:outerShdw blurRad="38100" dist="38100" dir="2700000" algn="tl">
                    <a:srgbClr val="C0C0C0"/>
                  </a:outerShdw>
                </a:effectLst>
              </a:rPr>
              <a:t/>
            </a:r>
            <a:br>
              <a:rPr lang="en-GB" b="1" i="0" dirty="0">
                <a:solidFill>
                  <a:srgbClr val="CCFFFF"/>
                </a:solidFill>
                <a:effectLst>
                  <a:outerShdw blurRad="38100" dist="38100" dir="2700000" algn="tl">
                    <a:srgbClr val="C0C0C0"/>
                  </a:outerShdw>
                </a:effectLst>
              </a:rPr>
            </a:br>
            <a:endParaRPr lang="en-GB" b="1" i="0" dirty="0">
              <a:solidFill>
                <a:srgbClr val="CCFFFF"/>
              </a:solidFill>
              <a:effectLst>
                <a:outerShdw blurRad="38100" dist="38100" dir="2700000" algn="tl">
                  <a:srgbClr val="C0C0C0"/>
                </a:outerShdw>
              </a:effectLst>
            </a:endParaRPr>
          </a:p>
        </p:txBody>
      </p:sp>
      <p:sp>
        <p:nvSpPr>
          <p:cNvPr id="9" name="Rectangle 2"/>
          <p:cNvSpPr>
            <a:spLocks noChangeArrowheads="1"/>
          </p:cNvSpPr>
          <p:nvPr/>
        </p:nvSpPr>
        <p:spPr bwMode="auto">
          <a:xfrm>
            <a:off x="152400" y="15240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0808"/>
            <a:ext cx="9144000" cy="227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158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5"/>
            <a:ext cx="9036496" cy="4968551"/>
          </a:xfrm>
        </p:spPr>
        <p:txBody>
          <a:bodyPr/>
          <a:lstStyle/>
          <a:p>
            <a:pPr marL="0" indent="0" algn="just">
              <a:buNone/>
            </a:pPr>
            <a:r>
              <a:rPr lang="en-US" sz="1800" dirty="0" smtClean="0"/>
              <a:t>                 </a:t>
            </a:r>
            <a:endParaRPr lang="en-US" sz="1800" dirty="0"/>
          </a:p>
          <a:p>
            <a:pPr algn="just"/>
            <a:r>
              <a:rPr lang="en-US" sz="1800" dirty="0" smtClean="0"/>
              <a:t>More info on Innovation Procurement: </a:t>
            </a:r>
          </a:p>
          <a:p>
            <a:pPr marL="400050" lvl="1" indent="0" algn="just">
              <a:buNone/>
            </a:pPr>
            <a:r>
              <a:rPr lang="en-US" sz="1200" dirty="0" smtClean="0">
                <a:hlinkClick r:id="rId2"/>
              </a:rPr>
              <a:t>http</a:t>
            </a:r>
            <a:r>
              <a:rPr lang="en-US" sz="1200" dirty="0">
                <a:hlinkClick r:id="rId2"/>
              </a:rPr>
              <a:t>://</a:t>
            </a:r>
            <a:r>
              <a:rPr lang="en-US" sz="1200" dirty="0" smtClean="0">
                <a:hlinkClick r:id="rId2"/>
              </a:rPr>
              <a:t>ec.europa.eu/digital-agenda/en/innovation-procurement</a:t>
            </a:r>
            <a:endParaRPr lang="en-US" sz="1200" dirty="0" smtClean="0"/>
          </a:p>
          <a:p>
            <a:pPr marL="400050" lvl="1" indent="0" algn="just">
              <a:buNone/>
            </a:pPr>
            <a:endParaRPr lang="en-US" sz="1000" dirty="0"/>
          </a:p>
          <a:p>
            <a:pPr algn="just"/>
            <a:r>
              <a:rPr lang="en-US" sz="1800" dirty="0" smtClean="0"/>
              <a:t>Video testimonies from procurers that did PCPs and PPIs: </a:t>
            </a:r>
            <a:endParaRPr lang="en-US" sz="1800" dirty="0"/>
          </a:p>
          <a:p>
            <a:pPr marL="400050" lvl="1" indent="0" algn="just">
              <a:buNone/>
            </a:pPr>
            <a:r>
              <a:rPr lang="en-US" sz="1200" dirty="0">
                <a:hlinkClick r:id="rId3"/>
              </a:rPr>
              <a:t>http://eafip.eu/resources/videos</a:t>
            </a:r>
            <a:r>
              <a:rPr lang="en-US" sz="1200" dirty="0" smtClean="0">
                <a:hlinkClick r:id="rId3"/>
              </a:rPr>
              <a:t>/</a:t>
            </a:r>
            <a:r>
              <a:rPr lang="en-US" sz="1200" dirty="0" smtClean="0"/>
              <a:t> </a:t>
            </a:r>
          </a:p>
          <a:p>
            <a:pPr marL="0" indent="0" algn="just">
              <a:buNone/>
            </a:pPr>
            <a:endParaRPr lang="en-US" sz="1000" dirty="0" smtClean="0"/>
          </a:p>
          <a:p>
            <a:pPr algn="just"/>
            <a:r>
              <a:rPr lang="en-US" sz="1800" dirty="0" smtClean="0"/>
              <a:t>Overview ongoing EU funded PCP/PPI projects:</a:t>
            </a:r>
          </a:p>
          <a:p>
            <a:pPr marL="400050" lvl="1" indent="0" algn="just">
              <a:buNone/>
            </a:pPr>
            <a:r>
              <a:rPr lang="en-US" sz="1200" dirty="0" smtClean="0">
                <a:hlinkClick r:id="rId4"/>
              </a:rPr>
              <a:t>http</a:t>
            </a:r>
            <a:r>
              <a:rPr lang="en-US" sz="1200" dirty="0">
                <a:hlinkClick r:id="rId4"/>
              </a:rPr>
              <a:t>://</a:t>
            </a:r>
            <a:r>
              <a:rPr lang="en-US" sz="1200" dirty="0" smtClean="0">
                <a:hlinkClick r:id="rId4"/>
              </a:rPr>
              <a:t>ec.europa.eu/digital-agenda/en/news/innovation-procurement-power-public-purse</a:t>
            </a:r>
            <a:endParaRPr lang="en-US" sz="1200" dirty="0" smtClean="0"/>
          </a:p>
          <a:p>
            <a:pPr marL="400050" lvl="1" indent="0" algn="just">
              <a:buNone/>
            </a:pPr>
            <a:endParaRPr lang="en-US" sz="1000" dirty="0" smtClean="0"/>
          </a:p>
          <a:p>
            <a:pPr marL="285750" algn="just"/>
            <a:r>
              <a:rPr lang="en-US" sz="1800" dirty="0" smtClean="0"/>
              <a:t>Results finished and ongoing EU funded PCP projects:</a:t>
            </a:r>
            <a:r>
              <a:rPr lang="en-US" sz="1800" dirty="0"/>
              <a:t> </a:t>
            </a:r>
            <a:r>
              <a:rPr lang="en-US" sz="1800" dirty="0" smtClean="0"/>
              <a:t>   </a:t>
            </a:r>
          </a:p>
          <a:p>
            <a:pPr marL="400050" lvl="1" indent="0" algn="just">
              <a:buNone/>
            </a:pPr>
            <a:r>
              <a:rPr lang="en-US" sz="1200" dirty="0" smtClean="0">
                <a:hlinkClick r:id="rId5"/>
              </a:rPr>
              <a:t>https</a:t>
            </a:r>
            <a:r>
              <a:rPr lang="en-US" sz="1200" dirty="0">
                <a:hlinkClick r:id="rId5"/>
              </a:rPr>
              <a:t>://</a:t>
            </a:r>
            <a:r>
              <a:rPr lang="en-US" sz="1200" dirty="0" smtClean="0">
                <a:hlinkClick r:id="rId5"/>
              </a:rPr>
              <a:t>ec.europa.eu/digital-single-market/en/news/results-eu-funded-pre-commercial-procurements</a:t>
            </a:r>
            <a:r>
              <a:rPr lang="en-US" sz="1200" dirty="0" smtClean="0"/>
              <a:t> </a:t>
            </a:r>
          </a:p>
          <a:p>
            <a:pPr marL="0" indent="0" algn="just">
              <a:buNone/>
            </a:pPr>
            <a:endParaRPr lang="en-US" sz="1000" dirty="0"/>
          </a:p>
          <a:p>
            <a:pPr marL="171450" indent="-171450" algn="just"/>
            <a:r>
              <a:rPr lang="en-US" sz="1800" dirty="0"/>
              <a:t> </a:t>
            </a:r>
            <a:r>
              <a:rPr lang="en-US" sz="1800" dirty="0" smtClean="0"/>
              <a:t> FAQs</a:t>
            </a:r>
            <a:r>
              <a:rPr lang="en-US" sz="1800" dirty="0"/>
              <a:t>, template tender documents for H2020 funded PCP projects:  </a:t>
            </a:r>
          </a:p>
          <a:p>
            <a:pPr marL="400050" lvl="1" indent="0" algn="just">
              <a:buNone/>
            </a:pPr>
            <a:r>
              <a:rPr lang="en-US" sz="1200" dirty="0">
                <a:hlinkClick r:id="rId6"/>
              </a:rPr>
              <a:t>https://ec.europa.eu/digital-single-market/en/news/calls-eu-funding-opportunities-pre-commercial-procurement-and-public-procurement-innovative</a:t>
            </a:r>
            <a:r>
              <a:rPr lang="en-US" sz="1200" dirty="0"/>
              <a:t> </a:t>
            </a:r>
          </a:p>
          <a:p>
            <a:pPr marL="0" indent="0" algn="just">
              <a:buNone/>
            </a:pPr>
            <a:endParaRPr lang="en-US" sz="1200" dirty="0" smtClean="0"/>
          </a:p>
          <a:p>
            <a:pPr algn="just"/>
            <a:r>
              <a:rPr lang="en-US" sz="1800" dirty="0" smtClean="0"/>
              <a:t>More detailed info on PCP/PPI action instrument, evaluation criteria </a:t>
            </a:r>
            <a:r>
              <a:rPr lang="en-US" sz="1800" dirty="0" err="1" smtClean="0"/>
              <a:t>etc</a:t>
            </a:r>
            <a:r>
              <a:rPr lang="en-US" sz="1800" dirty="0" smtClean="0"/>
              <a:t> in General Annexes to the H2020 Work Program:</a:t>
            </a:r>
          </a:p>
          <a:p>
            <a:pPr marL="400050" lvl="1" indent="0" algn="just">
              <a:buNone/>
            </a:pPr>
            <a:r>
              <a:rPr lang="en-US" sz="1200" dirty="0">
                <a:hlinkClick r:id="rId7"/>
              </a:rPr>
              <a:t>http://</a:t>
            </a:r>
            <a:r>
              <a:rPr lang="en-US" sz="1200" dirty="0" smtClean="0">
                <a:hlinkClick r:id="rId7"/>
              </a:rPr>
              <a:t>ec.europa.eu/research/participants/portal/desktop/en/funding/reference_docs.html#h2020-work-programmes-2016-17</a:t>
            </a:r>
            <a:r>
              <a:rPr lang="en-US" sz="1200" dirty="0" smtClean="0"/>
              <a:t> </a:t>
            </a:r>
          </a:p>
          <a:p>
            <a:pPr marL="0" indent="0" algn="just">
              <a:buNone/>
            </a:pPr>
            <a:endParaRPr lang="en-US" sz="1000" dirty="0"/>
          </a:p>
          <a:p>
            <a:pPr algn="just"/>
            <a:endParaRPr lang="en-US" sz="1800" dirty="0" smtClean="0"/>
          </a:p>
          <a:p>
            <a:pPr algn="just"/>
            <a:endParaRPr lang="en-US" sz="1800" dirty="0"/>
          </a:p>
          <a:p>
            <a:pPr algn="just"/>
            <a:endParaRPr lang="en-US" sz="1800" dirty="0"/>
          </a:p>
          <a:p>
            <a:pPr algn="just"/>
            <a:endParaRPr lang="en-US" sz="18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14F2CAAD-B343-4146-BE5B-E99CCFF75F9C}" type="slidenum">
              <a:rPr lang="en-GB" smtClean="0"/>
              <a:pPr>
                <a:defRPr/>
              </a:pPr>
              <a:t>21</a:t>
            </a:fld>
            <a:endParaRPr lang="en-GB"/>
          </a:p>
        </p:txBody>
      </p:sp>
      <p:sp>
        <p:nvSpPr>
          <p:cNvPr id="5"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b="1" dirty="0" smtClean="0">
                <a:solidFill>
                  <a:schemeClr val="bg1"/>
                </a:solidFill>
                <a:effectLst>
                  <a:outerShdw blurRad="38100" dist="38100" dir="2700000" algn="tl">
                    <a:srgbClr val="C0C0C0"/>
                  </a:outerShdw>
                </a:effectLst>
              </a:rPr>
              <a:t>Useful links</a:t>
            </a:r>
            <a:endParaRPr lang="en-GB" sz="2400" b="1" i="0" dirty="0">
              <a:solidFill>
                <a:schemeClr val="bg1"/>
              </a:solidFill>
              <a:effectLst>
                <a:outerShdw blurRad="38100" dist="38100" dir="2700000" algn="tl">
                  <a:srgbClr val="C0C0C0"/>
                </a:outerShdw>
              </a:effectLst>
            </a:endParaRPr>
          </a:p>
          <a:p>
            <a:pPr algn="l">
              <a:defRPr/>
            </a:pPr>
            <a:r>
              <a:rPr lang="en-GB" b="1" i="0" dirty="0">
                <a:solidFill>
                  <a:srgbClr val="CCFFFF"/>
                </a:solidFill>
                <a:effectLst>
                  <a:outerShdw blurRad="38100" dist="38100" dir="2700000" algn="tl">
                    <a:srgbClr val="C0C0C0"/>
                  </a:outerShdw>
                </a:effectLst>
              </a:rPr>
              <a:t/>
            </a:r>
            <a:br>
              <a:rPr lang="en-GB" b="1" i="0" dirty="0">
                <a:solidFill>
                  <a:srgbClr val="CCFFFF"/>
                </a:solidFill>
                <a:effectLst>
                  <a:outerShdw blurRad="38100" dist="38100" dir="2700000" algn="tl">
                    <a:srgbClr val="C0C0C0"/>
                  </a:outerShdw>
                </a:effectLst>
              </a:rPr>
            </a:br>
            <a:endParaRPr lang="en-GB" b="1" i="0" dirty="0">
              <a:solidFill>
                <a:srgbClr val="CCFFFF"/>
              </a:solidFill>
              <a:effectLst>
                <a:outerShdw blurRad="38100" dist="38100" dir="2700000" algn="tl">
                  <a:srgbClr val="C0C0C0"/>
                </a:outerShdw>
              </a:effectLst>
            </a:endParaRPr>
          </a:p>
        </p:txBody>
      </p:sp>
    </p:spTree>
    <p:extLst>
      <p:ext uri="{BB962C8B-B14F-4D97-AF65-F5344CB8AC3E}">
        <p14:creationId xmlns:p14="http://schemas.microsoft.com/office/powerpoint/2010/main" val="99522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107504" y="1951426"/>
            <a:ext cx="9036496" cy="3709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a:solidFill>
                  <a:schemeClr val="bg1"/>
                </a:solidFill>
                <a:latin typeface="Verdana"/>
              </a:rPr>
              <a:t/>
            </a:r>
            <a:br>
              <a:rPr lang="en-US" sz="3000" dirty="0">
                <a:solidFill>
                  <a:schemeClr val="bg1"/>
                </a:solidFill>
                <a:latin typeface="Verdana"/>
              </a:rPr>
            </a:br>
            <a:r>
              <a:rPr lang="en-US" sz="3000" dirty="0" smtClean="0">
                <a:solidFill>
                  <a:schemeClr val="bg1"/>
                </a:solidFill>
                <a:latin typeface="Verdana"/>
              </a:rPr>
              <a:t>Back-up slides</a:t>
            </a:r>
            <a:br>
              <a:rPr lang="en-US" sz="3000" dirty="0" smtClean="0">
                <a:solidFill>
                  <a:schemeClr val="bg1"/>
                </a:solidFill>
                <a:latin typeface="Verdana"/>
              </a:rPr>
            </a:br>
            <a:r>
              <a:rPr lang="en-US" sz="3000" dirty="0" smtClean="0">
                <a:solidFill>
                  <a:schemeClr val="bg1"/>
                </a:solidFill>
                <a:latin typeface="Verdana"/>
              </a:rPr>
              <a:t>H2020 support to </a:t>
            </a:r>
            <a:br>
              <a:rPr lang="en-US" sz="3000" dirty="0" smtClean="0">
                <a:solidFill>
                  <a:schemeClr val="bg1"/>
                </a:solidFill>
                <a:latin typeface="Verdana"/>
              </a:rPr>
            </a:br>
            <a:r>
              <a:rPr lang="en-US" sz="3000" dirty="0" smtClean="0">
                <a:solidFill>
                  <a:schemeClr val="bg1"/>
                </a:solidFill>
                <a:latin typeface="Verdana"/>
              </a:rPr>
              <a:t>Innovation Procurement</a:t>
            </a:r>
            <a:br>
              <a:rPr lang="en-US" sz="3000" dirty="0" smtClean="0">
                <a:solidFill>
                  <a:schemeClr val="bg1"/>
                </a:solidFill>
                <a:latin typeface="Verdana"/>
              </a:rPr>
            </a:b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PCP/PPI Actions + </a:t>
            </a:r>
            <a:br>
              <a:rPr lang="en-US" sz="3000" dirty="0" smtClean="0">
                <a:solidFill>
                  <a:schemeClr val="bg1"/>
                </a:solidFill>
                <a:latin typeface="Verdana"/>
              </a:rPr>
            </a:br>
            <a:r>
              <a:rPr lang="en-US" sz="3000" dirty="0" smtClean="0">
                <a:solidFill>
                  <a:schemeClr val="bg1"/>
                </a:solidFill>
                <a:latin typeface="Verdana"/>
              </a:rPr>
              <a:t>Coordination and Support Actions (CSAs)   </a:t>
            </a:r>
            <a:endParaRPr lang="en-GB" dirty="0" smtClean="0">
              <a:solidFill>
                <a:schemeClr val="bg1"/>
              </a:solidFill>
            </a:endParaRPr>
          </a:p>
        </p:txBody>
      </p:sp>
    </p:spTree>
    <p:extLst>
      <p:ext uri="{BB962C8B-B14F-4D97-AF65-F5344CB8AC3E}">
        <p14:creationId xmlns:p14="http://schemas.microsoft.com/office/powerpoint/2010/main" val="2995443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995738" y="6597650"/>
            <a:ext cx="1152525"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4098" name="Rectangle 32"/>
          <p:cNvSpPr>
            <a:spLocks noChangeArrowheads="1"/>
          </p:cNvSpPr>
          <p:nvPr/>
        </p:nvSpPr>
        <p:spPr bwMode="auto">
          <a:xfrm>
            <a:off x="179388" y="2709863"/>
            <a:ext cx="8713787"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indent="0" eaLnBrk="1" hangingPunct="1">
              <a:spcAft>
                <a:spcPts val="300"/>
              </a:spcAft>
              <a:buFont typeface="Wingdings" pitchFamily="2" charset="2"/>
              <a:buNone/>
              <a:defRPr/>
            </a:pPr>
            <a:r>
              <a:rPr lang="en-GB" sz="1600" i="0" u="sng" dirty="0" smtClean="0">
                <a:solidFill>
                  <a:srgbClr val="000000"/>
                </a:solidFill>
                <a:cs typeface="Arial" charset="0"/>
              </a:rPr>
              <a:t>What does </a:t>
            </a:r>
            <a:r>
              <a:rPr lang="en-GB" sz="1600" i="0" u="sng" dirty="0" err="1" smtClean="0">
                <a:solidFill>
                  <a:srgbClr val="000000"/>
                </a:solidFill>
                <a:cs typeface="Arial" charset="0"/>
              </a:rPr>
              <a:t>eafip</a:t>
            </a:r>
            <a:r>
              <a:rPr lang="en-GB" sz="1600" i="0" u="sng" dirty="0" smtClean="0">
                <a:solidFill>
                  <a:srgbClr val="000000"/>
                </a:solidFill>
                <a:cs typeface="Arial" charset="0"/>
              </a:rPr>
              <a:t> offer?</a:t>
            </a:r>
          </a:p>
          <a:p>
            <a:pPr eaLnBrk="1" hangingPunct="1">
              <a:defRPr/>
            </a:pPr>
            <a:r>
              <a:rPr lang="en-GB" sz="1600" i="0" dirty="0" smtClean="0">
                <a:solidFill>
                  <a:srgbClr val="000000"/>
                </a:solidFill>
                <a:cs typeface="Arial" charset="0"/>
              </a:rPr>
              <a:t>Training across Europe</a:t>
            </a:r>
          </a:p>
          <a:p>
            <a:pPr lvl="1" eaLnBrk="1" hangingPunct="1">
              <a:defRPr/>
            </a:pPr>
            <a:r>
              <a:rPr lang="en-GB" sz="1400" b="0" i="0" dirty="0" smtClean="0">
                <a:solidFill>
                  <a:srgbClr val="000000"/>
                </a:solidFill>
                <a:cs typeface="Arial" charset="0"/>
              </a:rPr>
              <a:t>3 major events and</a:t>
            </a:r>
            <a:r>
              <a:rPr lang="en-GB" sz="1400" b="0" i="0" dirty="0">
                <a:solidFill>
                  <a:srgbClr val="000000"/>
                </a:solidFill>
                <a:cs typeface="Arial" charset="0"/>
              </a:rPr>
              <a:t> </a:t>
            </a:r>
            <a:r>
              <a:rPr lang="en-GB" sz="1400" b="0" i="0" dirty="0" smtClean="0">
                <a:solidFill>
                  <a:srgbClr val="000000"/>
                </a:solidFill>
                <a:cs typeface="Arial" charset="0"/>
              </a:rPr>
              <a:t>9 workshops with procurers in different sectors 2015-18</a:t>
            </a:r>
          </a:p>
          <a:p>
            <a:pPr marL="457200" lvl="1" indent="0" eaLnBrk="1" hangingPunct="1">
              <a:buFontTx/>
              <a:buNone/>
              <a:defRPr/>
            </a:pPr>
            <a:r>
              <a:rPr lang="en-GB" sz="1400" b="0" i="0" dirty="0">
                <a:solidFill>
                  <a:srgbClr val="C00000"/>
                </a:solidFill>
                <a:cs typeface="Arial" charset="0"/>
              </a:rPr>
              <a:t>Register </a:t>
            </a:r>
            <a:r>
              <a:rPr lang="en-GB" sz="1400" b="0" i="0" dirty="0">
                <a:solidFill>
                  <a:srgbClr val="000000"/>
                </a:solidFill>
                <a:cs typeface="Arial" charset="0"/>
                <a:hlinkClick r:id="rId3"/>
              </a:rPr>
              <a:t>here</a:t>
            </a:r>
            <a:r>
              <a:rPr lang="en-GB" sz="1400" b="0" i="0" dirty="0">
                <a:solidFill>
                  <a:srgbClr val="000000"/>
                </a:solidFill>
                <a:cs typeface="Arial" charset="0"/>
              </a:rPr>
              <a:t> </a:t>
            </a:r>
            <a:r>
              <a:rPr lang="en-GB" sz="1400" b="0" i="0" dirty="0">
                <a:solidFill>
                  <a:srgbClr val="C00000"/>
                </a:solidFill>
                <a:cs typeface="Arial" charset="0"/>
              </a:rPr>
              <a:t>to </a:t>
            </a:r>
            <a:r>
              <a:rPr lang="en-GB" sz="1400" b="0" i="0" dirty="0" smtClean="0">
                <a:solidFill>
                  <a:srgbClr val="C00000"/>
                </a:solidFill>
                <a:cs typeface="Arial" charset="0"/>
              </a:rPr>
              <a:t>see locations &amp; programs of planned events/workshops</a:t>
            </a:r>
            <a:endParaRPr lang="en-GB" sz="1400" b="0" i="0" dirty="0">
              <a:solidFill>
                <a:srgbClr val="C00000"/>
              </a:solidFill>
              <a:cs typeface="Arial" charset="0"/>
            </a:endParaRPr>
          </a:p>
          <a:p>
            <a:pPr lvl="1" eaLnBrk="1" hangingPunct="1">
              <a:defRPr/>
            </a:pPr>
            <a:endParaRPr lang="en-GB" sz="600" i="0" dirty="0" smtClean="0">
              <a:solidFill>
                <a:srgbClr val="000000"/>
              </a:solidFill>
              <a:cs typeface="Arial" charset="0"/>
            </a:endParaRPr>
          </a:p>
          <a:p>
            <a:pPr eaLnBrk="1" hangingPunct="1">
              <a:defRPr/>
            </a:pPr>
            <a:r>
              <a:rPr lang="en-GB" sz="1600" i="0" dirty="0" smtClean="0">
                <a:solidFill>
                  <a:srgbClr val="000000"/>
                </a:solidFill>
                <a:cs typeface="Arial" charset="0"/>
              </a:rPr>
              <a:t>Toolkit, helpdesk, survey and contact list of key procurers </a:t>
            </a:r>
          </a:p>
          <a:p>
            <a:pPr lvl="1" eaLnBrk="1" hangingPunct="1">
              <a:defRPr/>
            </a:pPr>
            <a:r>
              <a:rPr lang="en-GB" sz="1400" b="0" i="0" dirty="0" smtClean="0">
                <a:solidFill>
                  <a:srgbClr val="000000"/>
                </a:solidFill>
                <a:cs typeface="Arial" charset="0"/>
              </a:rPr>
              <a:t>Training is based on </a:t>
            </a:r>
            <a:r>
              <a:rPr lang="en-GB" sz="1400" b="0" i="0" dirty="0" smtClean="0">
                <a:solidFill>
                  <a:srgbClr val="000000"/>
                </a:solidFill>
                <a:cs typeface="Arial" charset="0"/>
                <a:hlinkClick r:id="rId4"/>
              </a:rPr>
              <a:t>toolkit</a:t>
            </a:r>
            <a:r>
              <a:rPr lang="en-GB" sz="1400" b="0" i="0" dirty="0" smtClean="0">
                <a:solidFill>
                  <a:srgbClr val="000000"/>
                </a:solidFill>
                <a:cs typeface="Arial" charset="0"/>
              </a:rPr>
              <a:t> on why and how to implement PCP/PPI</a:t>
            </a:r>
          </a:p>
          <a:p>
            <a:pPr lvl="1" eaLnBrk="1" hangingPunct="1">
              <a:spcBef>
                <a:spcPts val="0"/>
              </a:spcBef>
              <a:defRPr/>
            </a:pPr>
            <a:r>
              <a:rPr lang="en-GB" sz="1400" b="0" i="0" dirty="0" smtClean="0">
                <a:solidFill>
                  <a:srgbClr val="000000"/>
                </a:solidFill>
                <a:cs typeface="Arial" charset="0"/>
              </a:rPr>
              <a:t>Helpdesk that posts replies to questions - FAQs online </a:t>
            </a:r>
            <a:r>
              <a:rPr lang="en-GB" sz="1400" b="0" i="0" dirty="0" smtClean="0">
                <a:solidFill>
                  <a:srgbClr val="000000"/>
                </a:solidFill>
                <a:cs typeface="Arial" charset="0"/>
                <a:hlinkClick r:id="rId5"/>
              </a:rPr>
              <a:t>here</a:t>
            </a:r>
            <a:endParaRPr lang="en-GB" sz="1400" b="0" i="0" dirty="0" smtClean="0">
              <a:solidFill>
                <a:srgbClr val="000000"/>
              </a:solidFill>
              <a:cs typeface="Arial" charset="0"/>
            </a:endParaRPr>
          </a:p>
          <a:p>
            <a:pPr lvl="1" eaLnBrk="1" hangingPunct="1">
              <a:spcBef>
                <a:spcPts val="0"/>
              </a:spcBef>
              <a:defRPr/>
            </a:pPr>
            <a:r>
              <a:rPr lang="en-GB" sz="1400" b="0" i="0" dirty="0" smtClean="0">
                <a:solidFill>
                  <a:srgbClr val="000000"/>
                </a:solidFill>
                <a:cs typeface="Arial" charset="0"/>
              </a:rPr>
              <a:t>Survey to consult procurers about future areas of interest for PCP/PPI </a:t>
            </a:r>
            <a:r>
              <a:rPr lang="en-GB" sz="1400" b="0" i="0" dirty="0" smtClean="0">
                <a:solidFill>
                  <a:srgbClr val="000000"/>
                </a:solidFill>
                <a:cs typeface="Arial" charset="0"/>
                <a:hlinkClick r:id="rId6"/>
              </a:rPr>
              <a:t>here</a:t>
            </a:r>
            <a:endParaRPr lang="en-GB" sz="1400" b="0" i="0" dirty="0" smtClean="0">
              <a:solidFill>
                <a:srgbClr val="000000"/>
              </a:solidFill>
              <a:cs typeface="Arial" charset="0"/>
            </a:endParaRPr>
          </a:p>
          <a:p>
            <a:pPr lvl="1" eaLnBrk="1" hangingPunct="1">
              <a:spcBef>
                <a:spcPts val="0"/>
              </a:spcBef>
              <a:defRPr/>
            </a:pPr>
            <a:r>
              <a:rPr lang="en-GB" sz="1400" b="0" i="0" dirty="0" smtClean="0">
                <a:solidFill>
                  <a:srgbClr val="000000"/>
                </a:solidFill>
                <a:cs typeface="Arial" charset="0"/>
              </a:rPr>
              <a:t>Contact list of key (ICT) procurers in all MS in 10 public sector areas </a:t>
            </a:r>
            <a:r>
              <a:rPr lang="en-GB" sz="1400" b="0" i="0" dirty="0" smtClean="0">
                <a:solidFill>
                  <a:srgbClr val="000000"/>
                </a:solidFill>
                <a:cs typeface="Arial" charset="0"/>
                <a:hlinkClick r:id="rId7"/>
              </a:rPr>
              <a:t>here</a:t>
            </a:r>
            <a:endParaRPr lang="en-GB" sz="1400" b="0" i="0" dirty="0" smtClean="0">
              <a:solidFill>
                <a:srgbClr val="000000"/>
              </a:solidFill>
              <a:cs typeface="Arial" charset="0"/>
            </a:endParaRPr>
          </a:p>
          <a:p>
            <a:pPr marL="457200" lvl="1" indent="0" eaLnBrk="1" hangingPunct="1">
              <a:buFontTx/>
              <a:buNone/>
              <a:defRPr/>
            </a:pPr>
            <a:endParaRPr lang="en-GB" sz="600" i="0" dirty="0" smtClean="0">
              <a:solidFill>
                <a:srgbClr val="000000"/>
              </a:solidFill>
              <a:cs typeface="Arial" charset="0"/>
            </a:endParaRPr>
          </a:p>
          <a:p>
            <a:pPr eaLnBrk="1" hangingPunct="1">
              <a:defRPr/>
            </a:pPr>
            <a:r>
              <a:rPr lang="en-GB" sz="1600" i="0" dirty="0" smtClean="0">
                <a:solidFill>
                  <a:srgbClr val="000000"/>
                </a:solidFill>
                <a:cs typeface="Arial" charset="0"/>
              </a:rPr>
              <a:t>Free local assistance </a:t>
            </a:r>
          </a:p>
          <a:p>
            <a:pPr lvl="1" eaLnBrk="1" hangingPunct="1">
              <a:defRPr/>
            </a:pPr>
            <a:r>
              <a:rPr lang="en-GB" sz="1400" b="0" i="0" dirty="0" smtClean="0">
                <a:solidFill>
                  <a:srgbClr val="000000"/>
                </a:solidFill>
                <a:cs typeface="Arial" charset="0"/>
              </a:rPr>
              <a:t>For public procurers starting PCPs and PPIs for ICT based solutions</a:t>
            </a:r>
          </a:p>
          <a:p>
            <a:pPr lvl="1" eaLnBrk="1" hangingPunct="1">
              <a:spcBef>
                <a:spcPts val="0"/>
              </a:spcBef>
              <a:defRPr/>
            </a:pPr>
            <a:r>
              <a:rPr lang="en-GB" sz="1400" b="0" i="0" dirty="0" smtClean="0">
                <a:solidFill>
                  <a:srgbClr val="000000"/>
                </a:solidFill>
                <a:cs typeface="Arial" charset="0"/>
              </a:rPr>
              <a:t>Includes legal assistance in the start-up and implementation of a PCP/PPI</a:t>
            </a:r>
          </a:p>
          <a:p>
            <a:pPr lvl="1" eaLnBrk="1" hangingPunct="1">
              <a:spcBef>
                <a:spcPts val="0"/>
              </a:spcBef>
              <a:defRPr/>
            </a:pPr>
            <a:r>
              <a:rPr lang="en-GB" sz="1400" b="0" i="0" dirty="0" smtClean="0">
                <a:solidFill>
                  <a:srgbClr val="000000"/>
                </a:solidFill>
                <a:cs typeface="Arial" charset="0"/>
              </a:rPr>
              <a:t>At least 6 PCPs and 6 PPIs will receive assistance</a:t>
            </a:r>
          </a:p>
          <a:p>
            <a:pPr marL="457200" lvl="1" indent="0" eaLnBrk="1" hangingPunct="1">
              <a:spcBef>
                <a:spcPts val="300"/>
              </a:spcBef>
              <a:spcAft>
                <a:spcPts val="300"/>
              </a:spcAft>
              <a:buClr>
                <a:srgbClr val="FFCC66"/>
              </a:buClr>
              <a:buFontTx/>
              <a:buNone/>
              <a:defRPr/>
            </a:pPr>
            <a:r>
              <a:rPr lang="en-GB" sz="1400" b="0" i="0" dirty="0">
                <a:solidFill>
                  <a:srgbClr val="C00000"/>
                </a:solidFill>
                <a:cs typeface="Arial" charset="0"/>
              </a:rPr>
              <a:t>Register </a:t>
            </a:r>
            <a:r>
              <a:rPr lang="en-GB" sz="1400" b="0" i="0" dirty="0">
                <a:solidFill>
                  <a:srgbClr val="000000"/>
                </a:solidFill>
                <a:cs typeface="Arial" charset="0"/>
                <a:hlinkClick r:id="rId8"/>
              </a:rPr>
              <a:t>here</a:t>
            </a:r>
            <a:r>
              <a:rPr lang="en-GB" sz="1400" b="0" i="0" dirty="0">
                <a:solidFill>
                  <a:srgbClr val="000000"/>
                </a:solidFill>
                <a:cs typeface="Arial" charset="0"/>
              </a:rPr>
              <a:t> </a:t>
            </a:r>
            <a:r>
              <a:rPr lang="en-GB" sz="1400" b="0" i="0" dirty="0" smtClean="0">
                <a:solidFill>
                  <a:srgbClr val="C00000"/>
                </a:solidFill>
                <a:cs typeface="Arial" charset="0"/>
              </a:rPr>
              <a:t>your interest to receive assistance </a:t>
            </a:r>
            <a:r>
              <a:rPr lang="en-GB" sz="1400" b="1" i="0" dirty="0" smtClean="0">
                <a:solidFill>
                  <a:srgbClr val="C00000"/>
                </a:solidFill>
                <a:cs typeface="Arial" charset="0"/>
              </a:rPr>
              <a:t>before 15 June</a:t>
            </a:r>
            <a:endParaRPr lang="en-GB" altLang="en-US" sz="1400" b="1" i="0" dirty="0" smtClean="0">
              <a:solidFill>
                <a:srgbClr val="000000"/>
              </a:solidFill>
              <a:cs typeface="Arial" charset="0"/>
            </a:endParaRPr>
          </a:p>
        </p:txBody>
      </p:sp>
      <p:sp>
        <p:nvSpPr>
          <p:cNvPr id="41" name="Rectangle 2"/>
          <p:cNvSpPr>
            <a:spLocks noChangeArrowheads="1"/>
          </p:cNvSpPr>
          <p:nvPr/>
        </p:nvSpPr>
        <p:spPr bwMode="auto">
          <a:xfrm>
            <a:off x="0" y="-106363"/>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GB" sz="2400" b="1" i="0" dirty="0">
                <a:solidFill>
                  <a:srgbClr val="FFFFFF"/>
                </a:solidFill>
                <a:effectLst>
                  <a:outerShdw blurRad="38100" dist="38100" dir="2700000" algn="tl">
                    <a:srgbClr val="C0C0C0"/>
                  </a:outerShdw>
                </a:effectLst>
                <a:latin typeface="Verdana" pitchFamily="34" charset="0"/>
                <a:cs typeface="Arial" charset="0"/>
              </a:rPr>
              <a:t>European Assistance for Innovation Procurement</a:t>
            </a:r>
          </a:p>
          <a:p>
            <a:pPr algn="l" eaLnBrk="1" hangingPunct="1">
              <a:defRPr/>
            </a:pPr>
            <a:r>
              <a:rPr lang="en-GB" sz="2400" b="1" i="0" dirty="0" err="1">
                <a:solidFill>
                  <a:srgbClr val="FFFFFF"/>
                </a:solidFill>
                <a:effectLst>
                  <a:outerShdw blurRad="38100" dist="38100" dir="2700000" algn="tl">
                    <a:srgbClr val="C0C0C0"/>
                  </a:outerShdw>
                </a:effectLst>
                <a:latin typeface="Verdana" pitchFamily="34" charset="0"/>
                <a:cs typeface="Arial" charset="0"/>
              </a:rPr>
              <a:t>eafip</a:t>
            </a:r>
            <a:r>
              <a:rPr lang="en-GB" sz="2400" i="0" dirty="0">
                <a:solidFill>
                  <a:srgbClr val="FFFFFF"/>
                </a:solidFill>
                <a:effectLst>
                  <a:outerShdw blurRad="38100" dist="38100" dir="2700000" algn="tl">
                    <a:srgbClr val="C0C0C0"/>
                  </a:outerShdw>
                </a:effectLst>
                <a:latin typeface="Verdana" pitchFamily="34" charset="0"/>
                <a:cs typeface="Arial" charset="0"/>
              </a:rPr>
              <a:t/>
            </a:r>
            <a:br>
              <a:rPr lang="en-GB" sz="2400" i="0" dirty="0">
                <a:solidFill>
                  <a:srgbClr val="FFFFFF"/>
                </a:solidFill>
                <a:effectLst>
                  <a:outerShdw blurRad="38100" dist="38100" dir="2700000" algn="tl">
                    <a:srgbClr val="C0C0C0"/>
                  </a:outerShdw>
                </a:effectLst>
                <a:latin typeface="Verdana" pitchFamily="34" charset="0"/>
                <a:cs typeface="Arial" charset="0"/>
              </a:rPr>
            </a:br>
            <a:endParaRPr lang="en-GB" sz="2400" i="0" dirty="0">
              <a:solidFill>
                <a:srgbClr val="FFFFFF"/>
              </a:solidFill>
              <a:effectLst>
                <a:outerShdw blurRad="38100" dist="38100" dir="2700000" algn="tl">
                  <a:srgbClr val="C0C0C0"/>
                </a:outerShdw>
              </a:effectLst>
              <a:latin typeface="Verdana" pitchFamily="34" charset="0"/>
              <a:cs typeface="Arial" charset="0"/>
            </a:endParaRPr>
          </a:p>
        </p:txBody>
      </p:sp>
      <p:pic>
        <p:nvPicPr>
          <p:cNvPr id="2355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5600" y="1341438"/>
            <a:ext cx="15525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32"/>
          <p:cNvSpPr>
            <a:spLocks noChangeArrowheads="1"/>
          </p:cNvSpPr>
          <p:nvPr/>
        </p:nvSpPr>
        <p:spPr bwMode="auto">
          <a:xfrm>
            <a:off x="2411413" y="1341438"/>
            <a:ext cx="6624637"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just" eaLnBrk="1" hangingPunct="1">
              <a:lnSpc>
                <a:spcPct val="80000"/>
              </a:lnSpc>
              <a:spcBef>
                <a:spcPts val="600"/>
              </a:spcBef>
              <a:spcAft>
                <a:spcPts val="600"/>
              </a:spcAft>
              <a:buClr>
                <a:srgbClr val="FFCC66"/>
              </a:buClr>
              <a:buFont typeface="Wingdings" pitchFamily="2" charset="2"/>
              <a:buNone/>
            </a:pPr>
            <a:r>
              <a:rPr lang="en-GB" altLang="en-US" sz="1600" u="sng">
                <a:solidFill>
                  <a:srgbClr val="000000"/>
                </a:solidFill>
                <a:cs typeface="Arial" charset="0"/>
              </a:rPr>
              <a:t>What is eafip?</a:t>
            </a:r>
          </a:p>
          <a:p>
            <a:pPr algn="just" eaLnBrk="1" hangingPunct="1">
              <a:lnSpc>
                <a:spcPct val="80000"/>
              </a:lnSpc>
              <a:spcBef>
                <a:spcPts val="600"/>
              </a:spcBef>
              <a:spcAft>
                <a:spcPts val="600"/>
              </a:spcAft>
              <a:buClr>
                <a:srgbClr val="FFCC66"/>
              </a:buClr>
              <a:buFont typeface="Wingdings" pitchFamily="2" charset="2"/>
              <a:buNone/>
            </a:pPr>
            <a:r>
              <a:rPr lang="en-GB" altLang="en-US" sz="1400" i="0">
                <a:solidFill>
                  <a:srgbClr val="000000"/>
                </a:solidFill>
                <a:cs typeface="Arial" charset="0"/>
              </a:rPr>
              <a:t>A service set up by the DG CNECT (run by external contractors)</a:t>
            </a:r>
          </a:p>
          <a:p>
            <a:pPr algn="just" eaLnBrk="1" hangingPunct="1">
              <a:lnSpc>
                <a:spcPct val="80000"/>
              </a:lnSpc>
              <a:spcBef>
                <a:spcPct val="0"/>
              </a:spcBef>
              <a:spcAft>
                <a:spcPts val="200"/>
              </a:spcAft>
              <a:buClr>
                <a:srgbClr val="FFCC66"/>
              </a:buClr>
              <a:buFont typeface="Wingdings" pitchFamily="2" charset="2"/>
              <a:buNone/>
            </a:pPr>
            <a:r>
              <a:rPr lang="en-GB" altLang="en-US" sz="1100" i="0">
                <a:solidFill>
                  <a:srgbClr val="000000"/>
                </a:solidFill>
                <a:cs typeface="Arial" charset="0"/>
              </a:rPr>
              <a:t>   </a:t>
            </a:r>
            <a:r>
              <a:rPr lang="en-GB" altLang="en-US" sz="1100" b="0" i="0">
                <a:solidFill>
                  <a:srgbClr val="000000"/>
                </a:solidFill>
                <a:cs typeface="Arial" charset="0"/>
              </a:rPr>
              <a:t>- Horizon 2020 supports groups of procurers to do joint PCPs/PPIs together</a:t>
            </a:r>
          </a:p>
          <a:p>
            <a:pPr algn="just" eaLnBrk="1" hangingPunct="1">
              <a:lnSpc>
                <a:spcPct val="80000"/>
              </a:lnSpc>
              <a:spcBef>
                <a:spcPct val="0"/>
              </a:spcBef>
              <a:spcAft>
                <a:spcPts val="200"/>
              </a:spcAft>
              <a:buClr>
                <a:srgbClr val="FFCC66"/>
              </a:buClr>
              <a:buFont typeface="Wingdings" pitchFamily="2" charset="2"/>
              <a:buNone/>
            </a:pPr>
            <a:r>
              <a:rPr lang="en-GB" altLang="en-US" sz="1100" b="0" i="0">
                <a:solidFill>
                  <a:srgbClr val="000000"/>
                </a:solidFill>
                <a:cs typeface="Arial" charset="0"/>
              </a:rPr>
              <a:t>   - eafip supports procurers to start PCP/PPIs on their own nationally</a:t>
            </a:r>
          </a:p>
          <a:p>
            <a:pPr algn="just" eaLnBrk="1" hangingPunct="1">
              <a:lnSpc>
                <a:spcPct val="80000"/>
              </a:lnSpc>
              <a:spcBef>
                <a:spcPct val="0"/>
              </a:spcBef>
              <a:spcAft>
                <a:spcPts val="200"/>
              </a:spcAft>
              <a:buClr>
                <a:srgbClr val="FFCC66"/>
              </a:buClr>
              <a:buFont typeface="Wingdings" pitchFamily="2" charset="2"/>
              <a:buNone/>
            </a:pPr>
            <a:r>
              <a:rPr lang="en-GB" altLang="en-US" sz="1100" b="0" i="0">
                <a:solidFill>
                  <a:srgbClr val="000000"/>
                </a:solidFill>
                <a:cs typeface="Arial" charset="0"/>
              </a:rPr>
              <a:t>     (for procurers that do not receive other EU support for preparing a PCP/PPI)</a:t>
            </a:r>
          </a:p>
        </p:txBody>
      </p:sp>
      <p:sp>
        <p:nvSpPr>
          <p:cNvPr id="23559" name="TextBox 1"/>
          <p:cNvSpPr txBox="1">
            <a:spLocks noChangeArrowheads="1"/>
          </p:cNvSpPr>
          <p:nvPr/>
        </p:nvSpPr>
        <p:spPr bwMode="auto">
          <a:xfrm>
            <a:off x="323850" y="2133600"/>
            <a:ext cx="1768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eaLnBrk="1" hangingPunct="1">
              <a:spcBef>
                <a:spcPct val="0"/>
              </a:spcBef>
              <a:buClrTx/>
              <a:buFontTx/>
              <a:buNone/>
            </a:pPr>
            <a:r>
              <a:rPr lang="en-GB" altLang="en-US" sz="1800">
                <a:solidFill>
                  <a:srgbClr val="262673"/>
                </a:solidFill>
                <a:cs typeface="Arial" charset="0"/>
              </a:rPr>
              <a:t>www.eafip.eu</a:t>
            </a:r>
          </a:p>
        </p:txBody>
      </p:sp>
      <p:sp>
        <p:nvSpPr>
          <p:cNvPr id="23560" name="Rectangle 2"/>
          <p:cNvSpPr>
            <a:spLocks noChangeArrowheads="1"/>
          </p:cNvSpPr>
          <p:nvPr/>
        </p:nvSpPr>
        <p:spPr bwMode="auto">
          <a:xfrm>
            <a:off x="179388" y="2636838"/>
            <a:ext cx="8713787" cy="39608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rgbClr val="000000"/>
              </a:solidFill>
              <a:latin typeface="Trebuchet MS" pitchFamily="34" charset="0"/>
              <a:cs typeface="Arial" charset="0"/>
            </a:endParaRPr>
          </a:p>
        </p:txBody>
      </p:sp>
    </p:spTree>
    <p:extLst>
      <p:ext uri="{BB962C8B-B14F-4D97-AF65-F5344CB8AC3E}">
        <p14:creationId xmlns:p14="http://schemas.microsoft.com/office/powerpoint/2010/main" val="4211428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rgbClr val="000000"/>
              </a:solidFill>
              <a:latin typeface="Trebuchet MS" pitchFamily="34" charset="0"/>
            </a:endParaRPr>
          </a:p>
        </p:txBody>
      </p:sp>
      <p:sp>
        <p:nvSpPr>
          <p:cNvPr id="15363" name="Content Placeholder 2"/>
          <p:cNvSpPr>
            <a:spLocks noGrp="1"/>
          </p:cNvSpPr>
          <p:nvPr>
            <p:ph sz="half" idx="1"/>
          </p:nvPr>
        </p:nvSpPr>
        <p:spPr>
          <a:xfrm>
            <a:off x="468313" y="1557338"/>
            <a:ext cx="8423275" cy="3527425"/>
          </a:xfrm>
        </p:spPr>
        <p:txBody>
          <a:bodyPr/>
          <a:lstStyle/>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Coordination and Support Actions (</a:t>
            </a:r>
            <a:r>
              <a:rPr lang="en-GB" dirty="0" smtClean="0">
                <a:solidFill>
                  <a:srgbClr val="00B050"/>
                </a:solidFill>
              </a:rPr>
              <a:t>100%</a:t>
            </a:r>
            <a:r>
              <a:rPr lang="en-GB" dirty="0" smtClean="0">
                <a:solidFill>
                  <a:schemeClr val="tx1"/>
                </a:solidFill>
              </a:rPr>
              <a:t> funding rate): </a:t>
            </a:r>
            <a:endParaRPr lang="en-GB" dirty="0" smtClean="0">
              <a:solidFill>
                <a:srgbClr val="003399"/>
              </a:solidFill>
            </a:endParaRPr>
          </a:p>
          <a:p>
            <a:pPr marL="541338" lvl="3" indent="-185738">
              <a:spcBef>
                <a:spcPct val="0"/>
              </a:spcBef>
              <a:spcAft>
                <a:spcPts val="300"/>
              </a:spcAft>
              <a:buFont typeface="Wingdings" pitchFamily="2" charset="2"/>
              <a:buChar char="§"/>
              <a:defRPr/>
            </a:pPr>
            <a:r>
              <a:rPr lang="en-GB" sz="1600" dirty="0" smtClean="0">
                <a:solidFill>
                  <a:srgbClr val="003399"/>
                </a:solidFill>
              </a:rPr>
              <a:t>Support only coordination activities e.g. preparation of a PCP or PPI by a group of procurers (investigating feasibility to start PCP/PPI, open market consultation with industry before initiating a concrete PCP or PPI </a:t>
            </a:r>
            <a:r>
              <a:rPr lang="en-GB" sz="1600" dirty="0" err="1" smtClean="0">
                <a:solidFill>
                  <a:srgbClr val="003399"/>
                </a:solidFill>
              </a:rPr>
              <a:t>etc</a:t>
            </a:r>
            <a:r>
              <a:rPr lang="en-GB" sz="1600" dirty="0" smtClean="0">
                <a:solidFill>
                  <a:srgbClr val="003399"/>
                </a:solidFill>
              </a:rPr>
              <a:t>) </a:t>
            </a:r>
          </a:p>
          <a:p>
            <a:pPr marL="541338" lvl="3" indent="-185738">
              <a:spcBef>
                <a:spcPct val="0"/>
              </a:spcBef>
              <a:spcAft>
                <a:spcPts val="300"/>
              </a:spcAft>
              <a:buFont typeface="Wingdings" pitchFamily="2" charset="2"/>
              <a:buChar char="§"/>
              <a:defRPr/>
            </a:pPr>
            <a:r>
              <a:rPr lang="en-GB" sz="1600" dirty="0" smtClean="0">
                <a:solidFill>
                  <a:srgbClr val="003399"/>
                </a:solidFill>
              </a:rPr>
              <a:t>CSAs do not provide EU co-financing for an actual PCP or PPI procurement</a:t>
            </a:r>
            <a:endParaRPr lang="en-GB" sz="1600" dirty="0">
              <a:solidFill>
                <a:srgbClr val="003399"/>
              </a:solidFill>
            </a:endParaRPr>
          </a:p>
          <a:p>
            <a:pPr marL="361950" lvl="2" indent="-361950">
              <a:spcBef>
                <a:spcPct val="0"/>
              </a:spcBef>
              <a:spcAft>
                <a:spcPts val="300"/>
              </a:spcAft>
              <a:buClr>
                <a:srgbClr val="C00000"/>
              </a:buClr>
              <a:buFont typeface="Wingdings" pitchFamily="2" charset="2"/>
              <a:buChar char="v"/>
              <a:defRPr/>
            </a:pPr>
            <a:endParaRPr lang="en-GB" sz="1600" dirty="0" smtClean="0">
              <a:solidFill>
                <a:schemeClr val="tx1"/>
              </a:solidFill>
            </a:endParaRPr>
          </a:p>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PCP Actions (</a:t>
            </a:r>
            <a:r>
              <a:rPr lang="en-GB" dirty="0" smtClean="0">
                <a:solidFill>
                  <a:srgbClr val="00B050"/>
                </a:solidFill>
              </a:rPr>
              <a:t>90%</a:t>
            </a:r>
            <a:r>
              <a:rPr lang="en-GB" dirty="0" smtClean="0">
                <a:solidFill>
                  <a:schemeClr val="tx1"/>
                </a:solidFill>
              </a:rPr>
              <a:t> funding rate): </a:t>
            </a:r>
            <a:endParaRPr lang="en-GB" dirty="0">
              <a:solidFill>
                <a:schemeClr val="tx1"/>
              </a:solidFill>
            </a:endParaRPr>
          </a:p>
          <a:p>
            <a:pPr marL="541338" lvl="3" indent="-185738">
              <a:spcBef>
                <a:spcPct val="0"/>
              </a:spcBef>
              <a:spcAft>
                <a:spcPts val="300"/>
              </a:spcAft>
              <a:buFont typeface="Wingdings" pitchFamily="2" charset="2"/>
              <a:buChar char="§"/>
              <a:defRPr/>
            </a:pPr>
            <a:r>
              <a:rPr lang="en-GB" sz="1600" dirty="0" smtClean="0">
                <a:solidFill>
                  <a:srgbClr val="003399"/>
                </a:solidFill>
              </a:rPr>
              <a:t>Provide EU co-financing for an actual PCP procurement (one joint PCP procurement per PCP action) + for related coordination and networking activities (e.g. to prepare, manage and follow-up the PCP procurement)</a:t>
            </a:r>
          </a:p>
          <a:p>
            <a:pPr marL="541338" lvl="3" indent="-185738">
              <a:spcBef>
                <a:spcPct val="0"/>
              </a:spcBef>
              <a:spcAft>
                <a:spcPts val="300"/>
              </a:spcAft>
              <a:buFont typeface="Wingdings" pitchFamily="2" charset="2"/>
              <a:buChar char="§"/>
              <a:defRPr/>
            </a:pPr>
            <a:endParaRPr lang="en-GB" sz="1600" dirty="0" smtClean="0">
              <a:solidFill>
                <a:schemeClr val="tx1"/>
              </a:solidFill>
            </a:endParaRPr>
          </a:p>
          <a:p>
            <a:pPr marL="361950" lvl="2" indent="-361950">
              <a:spcBef>
                <a:spcPct val="0"/>
              </a:spcBef>
              <a:spcAft>
                <a:spcPts val="300"/>
              </a:spcAft>
              <a:buClr>
                <a:srgbClr val="C00000"/>
              </a:buClr>
              <a:buFont typeface="Wingdings" pitchFamily="2" charset="2"/>
              <a:buChar char="v"/>
              <a:defRPr/>
            </a:pPr>
            <a:r>
              <a:rPr lang="en-GB" dirty="0" smtClean="0">
                <a:solidFill>
                  <a:schemeClr val="tx1"/>
                </a:solidFill>
              </a:rPr>
              <a:t>PPI Actions (</a:t>
            </a:r>
            <a:r>
              <a:rPr lang="en-GB" dirty="0" smtClean="0">
                <a:solidFill>
                  <a:srgbClr val="00B050"/>
                </a:solidFill>
              </a:rPr>
              <a:t>35%</a:t>
            </a:r>
            <a:r>
              <a:rPr lang="en-GB" dirty="0" smtClean="0">
                <a:solidFill>
                  <a:schemeClr val="tx1"/>
                </a:solidFill>
              </a:rPr>
              <a:t> funding rate): </a:t>
            </a:r>
          </a:p>
          <a:p>
            <a:pPr marL="541338" lvl="3" indent="-185738">
              <a:spcBef>
                <a:spcPct val="0"/>
              </a:spcBef>
              <a:spcAft>
                <a:spcPts val="300"/>
              </a:spcAft>
              <a:buFont typeface="Wingdings" pitchFamily="2" charset="2"/>
              <a:buChar char="§"/>
              <a:defRPr/>
            </a:pPr>
            <a:r>
              <a:rPr lang="en-GB" sz="1600" dirty="0" smtClean="0">
                <a:solidFill>
                  <a:srgbClr val="003399"/>
                </a:solidFill>
              </a:rPr>
              <a:t>Provide  </a:t>
            </a:r>
            <a:r>
              <a:rPr lang="en-GB" sz="1600" dirty="0">
                <a:solidFill>
                  <a:srgbClr val="003399"/>
                </a:solidFill>
              </a:rPr>
              <a:t>EU </a:t>
            </a:r>
            <a:r>
              <a:rPr lang="en-GB" sz="1600" dirty="0" smtClean="0">
                <a:solidFill>
                  <a:srgbClr val="003399"/>
                </a:solidFill>
              </a:rPr>
              <a:t>co-financing </a:t>
            </a:r>
            <a:r>
              <a:rPr lang="en-GB" sz="1600" dirty="0">
                <a:solidFill>
                  <a:srgbClr val="003399"/>
                </a:solidFill>
              </a:rPr>
              <a:t>for </a:t>
            </a:r>
            <a:r>
              <a:rPr lang="en-GB" sz="1600" dirty="0" smtClean="0">
                <a:solidFill>
                  <a:srgbClr val="003399"/>
                </a:solidFill>
              </a:rPr>
              <a:t>the </a:t>
            </a:r>
            <a:r>
              <a:rPr lang="en-GB" sz="1600" dirty="0">
                <a:solidFill>
                  <a:srgbClr val="003399"/>
                </a:solidFill>
              </a:rPr>
              <a:t>actual </a:t>
            </a:r>
            <a:r>
              <a:rPr lang="en-GB" sz="1600" dirty="0" smtClean="0">
                <a:solidFill>
                  <a:srgbClr val="003399"/>
                </a:solidFill>
              </a:rPr>
              <a:t>PPI procurement(s) </a:t>
            </a:r>
            <a:r>
              <a:rPr lang="en-GB" sz="1600" dirty="0">
                <a:solidFill>
                  <a:srgbClr val="003399"/>
                </a:solidFill>
              </a:rPr>
              <a:t>(one </a:t>
            </a:r>
            <a:r>
              <a:rPr lang="en-GB" sz="1600" dirty="0" smtClean="0">
                <a:solidFill>
                  <a:srgbClr val="003399"/>
                </a:solidFill>
              </a:rPr>
              <a:t>joint procurement or several separate but coordinated PPI procurements per PPI action</a:t>
            </a:r>
            <a:r>
              <a:rPr lang="en-GB" sz="1600" dirty="0">
                <a:solidFill>
                  <a:srgbClr val="003399"/>
                </a:solidFill>
              </a:rPr>
              <a:t>) + for related coordination and networking activities (e.g. to prepare, manage and follow-up the </a:t>
            </a:r>
            <a:r>
              <a:rPr lang="en-GB" sz="1600" dirty="0" smtClean="0">
                <a:solidFill>
                  <a:srgbClr val="003399"/>
                </a:solidFill>
              </a:rPr>
              <a:t>PPI procurement(s))</a:t>
            </a:r>
          </a:p>
          <a:p>
            <a:pPr marL="541338" lvl="3" indent="-185738">
              <a:spcBef>
                <a:spcPct val="0"/>
              </a:spcBef>
              <a:spcAft>
                <a:spcPts val="300"/>
              </a:spcAft>
              <a:buFont typeface="Wingdings" pitchFamily="2" charset="2"/>
              <a:buChar char="§"/>
              <a:defRPr/>
            </a:pPr>
            <a:endParaRPr lang="en-GB" sz="1400" dirty="0">
              <a:solidFill>
                <a:srgbClr val="003399"/>
              </a:solidFill>
            </a:endParaRPr>
          </a:p>
          <a:p>
            <a:pPr marL="541338" lvl="3" indent="-185738">
              <a:spcBef>
                <a:spcPct val="0"/>
              </a:spcBef>
              <a:spcAft>
                <a:spcPts val="300"/>
              </a:spcAft>
              <a:buFont typeface="Wingdings" pitchFamily="2" charset="2"/>
              <a:buChar char="§"/>
              <a:defRPr/>
            </a:pPr>
            <a:endParaRPr lang="en-GB" sz="1400" dirty="0" smtClean="0">
              <a:solidFill>
                <a:srgbClr val="003399"/>
              </a:solidFill>
            </a:endParaRPr>
          </a:p>
          <a:p>
            <a:pPr marL="0" lvl="2" indent="0">
              <a:spcBef>
                <a:spcPct val="0"/>
              </a:spcBef>
              <a:spcAft>
                <a:spcPts val="300"/>
              </a:spcAft>
              <a:buClr>
                <a:srgbClr val="C00000"/>
              </a:buClr>
              <a:buFontTx/>
              <a:buNone/>
              <a:defRPr/>
            </a:pPr>
            <a:endParaRPr lang="en-GB" sz="1600" dirty="0" smtClean="0">
              <a:solidFill>
                <a:schemeClr val="tx1"/>
              </a:solidFill>
            </a:endParaRPr>
          </a:p>
        </p:txBody>
      </p:sp>
      <p:sp>
        <p:nvSpPr>
          <p:cNvPr id="6"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2400" dirty="0">
                <a:solidFill>
                  <a:srgbClr val="FFFFFF"/>
                </a:solidFill>
                <a:effectLst>
                  <a:outerShdw blurRad="38100" dist="38100" dir="2700000" algn="tl">
                    <a:srgbClr val="C0C0C0"/>
                  </a:outerShdw>
                </a:effectLst>
              </a:rPr>
              <a:t>Forms of support</a:t>
            </a:r>
          </a:p>
          <a:p>
            <a:pPr>
              <a:defRPr/>
            </a:pPr>
            <a:r>
              <a:rPr lang="en-GB" dirty="0">
                <a:solidFill>
                  <a:srgbClr val="CCFFFF"/>
                </a:solidFill>
                <a:effectLst>
                  <a:outerShdw blurRad="38100" dist="38100" dir="2700000" algn="tl">
                    <a:srgbClr val="C0C0C0"/>
                  </a:outerShdw>
                </a:effectLst>
              </a:rPr>
              <a:t/>
            </a:r>
            <a:br>
              <a:rPr lang="en-GB" dirty="0">
                <a:solidFill>
                  <a:srgbClr val="CCFFFF"/>
                </a:solidFill>
                <a:effectLst>
                  <a:outerShdw blurRad="38100" dist="38100" dir="2700000" algn="tl">
                    <a:srgbClr val="C0C0C0"/>
                  </a:outerShdw>
                </a:effectLst>
              </a:rPr>
            </a:br>
            <a:endParaRPr lang="en-GB" dirty="0">
              <a:solidFill>
                <a:srgbClr val="CCFFFF"/>
              </a:solidFill>
              <a:effectLst>
                <a:outerShdw blurRad="38100" dist="38100" dir="2700000" algn="tl">
                  <a:srgbClr val="C0C0C0"/>
                </a:outerShdw>
              </a:effectLst>
            </a:endParaRPr>
          </a:p>
        </p:txBody>
      </p:sp>
    </p:spTree>
    <p:extLst>
      <p:ext uri="{BB962C8B-B14F-4D97-AF65-F5344CB8AC3E}">
        <p14:creationId xmlns:p14="http://schemas.microsoft.com/office/powerpoint/2010/main" val="23980443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ctr" eaLnBrk="0" hangingPunct="0">
              <a:spcAft>
                <a:spcPts val="600"/>
              </a:spcAft>
            </a:pPr>
            <a:endParaRPr lang="fr-BE" sz="2000" b="1" i="1" smtClean="0">
              <a:solidFill>
                <a:srgbClr val="000000"/>
              </a:solidFill>
              <a:latin typeface="Trebuchet MS" pitchFamily="34" charset="0"/>
            </a:endParaRPr>
          </a:p>
        </p:txBody>
      </p:sp>
      <p:sp>
        <p:nvSpPr>
          <p:cNvPr id="7172" name="Content Placeholder 2"/>
          <p:cNvSpPr>
            <a:spLocks noGrp="1"/>
          </p:cNvSpPr>
          <p:nvPr>
            <p:ph type="subTitle" idx="1"/>
          </p:nvPr>
        </p:nvSpPr>
        <p:spPr>
          <a:xfrm>
            <a:off x="257174" y="1772816"/>
            <a:ext cx="8886825" cy="3456384"/>
          </a:xfrm>
        </p:spPr>
        <p:txBody>
          <a:bodyPr/>
          <a:lstStyle/>
          <a:p>
            <a:pPr marL="0" lvl="2">
              <a:spcBef>
                <a:spcPct val="0"/>
              </a:spcBef>
              <a:spcAft>
                <a:spcPts val="300"/>
              </a:spcAft>
            </a:pPr>
            <a:endParaRPr lang="en-GB" b="1" dirty="0" smtClean="0">
              <a:solidFill>
                <a:schemeClr val="tx1"/>
              </a:solidFill>
            </a:endParaRPr>
          </a:p>
          <a:p>
            <a:pPr marL="355600" lvl="3">
              <a:spcBef>
                <a:spcPct val="0"/>
              </a:spcBef>
              <a:spcAft>
                <a:spcPts val="300"/>
              </a:spcAft>
            </a:pPr>
            <a:endParaRPr lang="en-US" sz="1600" dirty="0" smtClean="0">
              <a:solidFill>
                <a:srgbClr val="0070C0"/>
              </a:solidFill>
            </a:endParaRPr>
          </a:p>
          <a:p>
            <a:pPr marL="355600" lvl="3">
              <a:spcBef>
                <a:spcPct val="0"/>
              </a:spcBef>
              <a:spcAft>
                <a:spcPts val="300"/>
              </a:spcAft>
            </a:pPr>
            <a:endParaRPr lang="en-GB" sz="1600" dirty="0" smtClean="0">
              <a:solidFill>
                <a:srgbClr val="0070C0"/>
              </a:solidFill>
            </a:endParaRPr>
          </a:p>
          <a:p>
            <a:pPr marL="355600" lvl="3">
              <a:spcBef>
                <a:spcPct val="0"/>
              </a:spcBef>
              <a:spcAft>
                <a:spcPts val="300"/>
              </a:spcAft>
            </a:pPr>
            <a:endParaRPr lang="en-GB" sz="1600" dirty="0" smtClean="0">
              <a:solidFill>
                <a:schemeClr val="tx1"/>
              </a:solidFill>
            </a:endParaRPr>
          </a:p>
          <a:p>
            <a:pPr marL="355600" lvl="3">
              <a:spcBef>
                <a:spcPct val="0"/>
              </a:spcBef>
              <a:spcAft>
                <a:spcPts val="300"/>
              </a:spcAft>
            </a:pPr>
            <a:endParaRPr lang="en-GB" sz="1600" dirty="0" smtClean="0">
              <a:solidFill>
                <a:schemeClr val="tx1"/>
              </a:solidFill>
            </a:endParaRPr>
          </a:p>
          <a:p>
            <a:pPr marL="355600" lvl="3">
              <a:spcBef>
                <a:spcPct val="0"/>
              </a:spcBef>
              <a:spcAft>
                <a:spcPts val="300"/>
              </a:spcAft>
            </a:pPr>
            <a:endParaRPr lang="en-GB" sz="1600" dirty="0" smtClean="0">
              <a:solidFill>
                <a:schemeClr val="tx1"/>
              </a:solidFill>
            </a:endParaRPr>
          </a:p>
          <a:p>
            <a:pPr marL="355600" lvl="3">
              <a:spcBef>
                <a:spcPct val="0"/>
              </a:spcBef>
              <a:spcAft>
                <a:spcPts val="300"/>
              </a:spcAft>
            </a:pPr>
            <a:r>
              <a:rPr lang="en-GB" sz="1600" dirty="0" smtClean="0">
                <a:solidFill>
                  <a:schemeClr val="tx1"/>
                </a:solidFill>
              </a:rPr>
              <a:t>In addition, other entities can also participate</a:t>
            </a:r>
          </a:p>
          <a:p>
            <a:pPr algn="l"/>
            <a:r>
              <a:rPr lang="en-US" sz="1600" dirty="0" smtClean="0">
                <a:solidFill>
                  <a:schemeClr val="tx1"/>
                </a:solidFill>
              </a:rPr>
              <a:t>- In buyers group: also private/NGO procurers providing services of public interest </a:t>
            </a:r>
          </a:p>
          <a:p>
            <a:pPr algn="l"/>
            <a:r>
              <a:rPr lang="en-US" sz="1600" dirty="0" smtClean="0">
                <a:solidFill>
                  <a:schemeClr val="tx1"/>
                </a:solidFill>
              </a:rPr>
              <a:t>- In coordination/networking activities: any private/public type of entity (e.g. experts, end-users, certification bodies that assist procurers) that has no conflict of interest (no potential suppliers of solutions for the PCP/PPI) </a:t>
            </a:r>
            <a:endParaRPr lang="en-US" sz="1600" dirty="0">
              <a:solidFill>
                <a:schemeClr val="tx1"/>
              </a:solidFill>
            </a:endParaRPr>
          </a:p>
          <a:p>
            <a:pPr marL="355600" lvl="3">
              <a:spcBef>
                <a:spcPct val="0"/>
              </a:spcBef>
              <a:spcAft>
                <a:spcPts val="300"/>
              </a:spcAft>
            </a:pPr>
            <a:endParaRPr lang="en-GB" sz="1600" dirty="0" smtClean="0">
              <a:solidFill>
                <a:srgbClr val="0070C0"/>
              </a:solidFill>
            </a:endParaRPr>
          </a:p>
          <a:p>
            <a:pPr marL="355600" lvl="3">
              <a:spcBef>
                <a:spcPct val="0"/>
              </a:spcBef>
              <a:spcAft>
                <a:spcPts val="300"/>
              </a:spcAft>
            </a:pPr>
            <a:r>
              <a:rPr lang="en-GB" sz="1600" dirty="0" smtClean="0">
                <a:solidFill>
                  <a:srgbClr val="0070C0"/>
                </a:solidFill>
              </a:rPr>
              <a:t>Public procurers are contracting authorities or contracting entities as defined by the EU public procurement directives</a:t>
            </a:r>
          </a:p>
          <a:p>
            <a:pPr marL="355600" lvl="3" algn="l">
              <a:spcBef>
                <a:spcPct val="0"/>
              </a:spcBef>
              <a:spcAft>
                <a:spcPts val="300"/>
              </a:spcAft>
            </a:pPr>
            <a:endParaRPr lang="en-GB" sz="1600" dirty="0">
              <a:solidFill>
                <a:srgbClr val="0070C0"/>
              </a:solidFill>
            </a:endParaRPr>
          </a:p>
          <a:p>
            <a:pPr marL="355600" lvl="3" algn="l">
              <a:spcBef>
                <a:spcPct val="0"/>
              </a:spcBef>
              <a:spcAft>
                <a:spcPts val="300"/>
              </a:spcAft>
            </a:pPr>
            <a:r>
              <a:rPr lang="en-GB" sz="1600" dirty="0" smtClean="0">
                <a:solidFill>
                  <a:srgbClr val="0070C0"/>
                </a:solidFill>
              </a:rPr>
              <a:t>MS = Member States</a:t>
            </a:r>
          </a:p>
          <a:p>
            <a:pPr marL="355600" lvl="3" algn="l">
              <a:spcBef>
                <a:spcPct val="0"/>
              </a:spcBef>
              <a:spcAft>
                <a:spcPts val="300"/>
              </a:spcAft>
            </a:pPr>
            <a:r>
              <a:rPr lang="en-GB" sz="1600" dirty="0" smtClean="0">
                <a:solidFill>
                  <a:srgbClr val="0070C0"/>
                </a:solidFill>
              </a:rPr>
              <a:t>AC = Countries Associated to Horizon 2020</a:t>
            </a:r>
          </a:p>
          <a:p>
            <a:pPr marL="355600" lvl="3">
              <a:spcBef>
                <a:spcPct val="0"/>
              </a:spcBef>
              <a:spcAft>
                <a:spcPts val="300"/>
              </a:spcAft>
            </a:pPr>
            <a:endParaRPr lang="en-GB" sz="1600" dirty="0">
              <a:solidFill>
                <a:srgbClr val="0070C0"/>
              </a:solidFill>
            </a:endParaRPr>
          </a:p>
        </p:txBody>
      </p:sp>
      <p:sp>
        <p:nvSpPr>
          <p:cNvPr id="7" name="Rectangle 7"/>
          <p:cNvSpPr txBox="1">
            <a:spLocks noChangeArrowheads="1"/>
          </p:cNvSpPr>
          <p:nvPr/>
        </p:nvSpPr>
        <p:spPr>
          <a:xfrm>
            <a:off x="0" y="6350"/>
            <a:ext cx="8893175" cy="981075"/>
          </a:xfrm>
          <a:prstGeom prst="rect">
            <a:avLst/>
          </a:prstGeom>
          <a:noFill/>
          <a:ln/>
        </p:spPr>
        <p:txBody>
          <a:bodyPr/>
          <a:lstStyle>
            <a:lvl1pPr algn="r" rtl="0" eaLnBrk="0" fontAlgn="base" hangingPunct="0">
              <a:spcBef>
                <a:spcPct val="0"/>
              </a:spcBef>
              <a:spcAft>
                <a:spcPct val="0"/>
              </a:spcAft>
              <a:defRPr sz="2800" b="1">
                <a:solidFill>
                  <a:srgbClr val="FFD624"/>
                </a:solidFill>
                <a:latin typeface="+mj-lt"/>
                <a:ea typeface="+mj-ea"/>
                <a:cs typeface="+mj-cs"/>
              </a:defRPr>
            </a:lvl1pPr>
            <a:lvl2pPr algn="r" rtl="0" eaLnBrk="0" fontAlgn="base" hangingPunct="0">
              <a:spcBef>
                <a:spcPct val="0"/>
              </a:spcBef>
              <a:spcAft>
                <a:spcPct val="0"/>
              </a:spcAft>
              <a:defRPr sz="2800" b="1">
                <a:solidFill>
                  <a:srgbClr val="FFD624"/>
                </a:solidFill>
                <a:latin typeface="Verdana" pitchFamily="34" charset="0"/>
              </a:defRPr>
            </a:lvl2pPr>
            <a:lvl3pPr algn="r" rtl="0" eaLnBrk="0" fontAlgn="base" hangingPunct="0">
              <a:spcBef>
                <a:spcPct val="0"/>
              </a:spcBef>
              <a:spcAft>
                <a:spcPct val="0"/>
              </a:spcAft>
              <a:defRPr sz="2800" b="1">
                <a:solidFill>
                  <a:srgbClr val="FFD624"/>
                </a:solidFill>
                <a:latin typeface="Verdana" pitchFamily="34" charset="0"/>
              </a:defRPr>
            </a:lvl3pPr>
            <a:lvl4pPr algn="r" rtl="0" eaLnBrk="0" fontAlgn="base" hangingPunct="0">
              <a:spcBef>
                <a:spcPct val="0"/>
              </a:spcBef>
              <a:spcAft>
                <a:spcPct val="0"/>
              </a:spcAft>
              <a:defRPr sz="2800" b="1">
                <a:solidFill>
                  <a:srgbClr val="FFD624"/>
                </a:solidFill>
                <a:latin typeface="Verdana" pitchFamily="34" charset="0"/>
              </a:defRPr>
            </a:lvl4pPr>
            <a:lvl5pPr algn="r" rtl="0" eaLnBrk="0" fontAlgn="base" hangingPunct="0">
              <a:spcBef>
                <a:spcPct val="0"/>
              </a:spcBef>
              <a:spcAft>
                <a:spcPct val="0"/>
              </a:spcAft>
              <a:defRPr sz="2800" b="1">
                <a:solidFill>
                  <a:srgbClr val="FFD624"/>
                </a:solidFill>
                <a:latin typeface="Verdana" pitchFamily="34" charset="0"/>
              </a:defRPr>
            </a:lvl5pPr>
            <a:lvl6pPr marL="457200" algn="r" rtl="0" fontAlgn="base">
              <a:spcBef>
                <a:spcPct val="0"/>
              </a:spcBef>
              <a:spcAft>
                <a:spcPct val="0"/>
              </a:spcAft>
              <a:defRPr sz="2800" b="1">
                <a:solidFill>
                  <a:srgbClr val="FFD624"/>
                </a:solidFill>
                <a:latin typeface="Verdana" pitchFamily="34" charset="0"/>
              </a:defRPr>
            </a:lvl6pPr>
            <a:lvl7pPr marL="914400" algn="r" rtl="0" fontAlgn="base">
              <a:spcBef>
                <a:spcPct val="0"/>
              </a:spcBef>
              <a:spcAft>
                <a:spcPct val="0"/>
              </a:spcAft>
              <a:defRPr sz="2800" b="1">
                <a:solidFill>
                  <a:srgbClr val="FFD624"/>
                </a:solidFill>
                <a:latin typeface="Verdana" pitchFamily="34" charset="0"/>
              </a:defRPr>
            </a:lvl7pPr>
            <a:lvl8pPr marL="1371600" algn="r" rtl="0" fontAlgn="base">
              <a:spcBef>
                <a:spcPct val="0"/>
              </a:spcBef>
              <a:spcAft>
                <a:spcPct val="0"/>
              </a:spcAft>
              <a:defRPr sz="2800" b="1">
                <a:solidFill>
                  <a:srgbClr val="FFD624"/>
                </a:solidFill>
                <a:latin typeface="Verdana" pitchFamily="34" charset="0"/>
              </a:defRPr>
            </a:lvl8pPr>
            <a:lvl9pPr marL="1828800" algn="r" rtl="0" fontAlgn="base">
              <a:spcBef>
                <a:spcPct val="0"/>
              </a:spcBef>
              <a:spcAft>
                <a:spcPct val="0"/>
              </a:spcAft>
              <a:defRPr sz="2800" b="1">
                <a:solidFill>
                  <a:srgbClr val="FFD624"/>
                </a:solidFill>
                <a:latin typeface="Verdana" pitchFamily="34" charset="0"/>
              </a:defRPr>
            </a:lvl9pPr>
          </a:lstStyle>
          <a:p>
            <a:pPr algn="l">
              <a:defRPr/>
            </a:pPr>
            <a:endParaRPr lang="en-GB" sz="2400" dirty="0" smtClean="0">
              <a:solidFill>
                <a:srgbClr val="FFFFFF"/>
              </a:solidFill>
              <a:effectLst>
                <a:outerShdw blurRad="38100" dist="38100" dir="2700000" algn="tl">
                  <a:srgbClr val="C0C0C0"/>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656846313"/>
              </p:ext>
            </p:extLst>
          </p:nvPr>
        </p:nvGraphicFramePr>
        <p:xfrm>
          <a:off x="1012825" y="1700808"/>
          <a:ext cx="7519988" cy="1728788"/>
        </p:xfrm>
        <a:graphic>
          <a:graphicData uri="http://schemas.openxmlformats.org/drawingml/2006/table">
            <a:tbl>
              <a:tblPr firstRow="1" bandRow="1">
                <a:tableStyleId>{5C22544A-7EE6-4342-B048-85BDC9FD1C3A}</a:tableStyleId>
              </a:tblPr>
              <a:tblGrid>
                <a:gridCol w="7519988"/>
              </a:tblGrid>
              <a:tr h="1728788">
                <a:tc>
                  <a:txBody>
                    <a:bodyPr/>
                    <a:lstStyle/>
                    <a:p>
                      <a:pPr algn="ctr"/>
                      <a:r>
                        <a:rPr kumimoji="0" lang="en-GB" sz="2400" b="1" i="0" u="none" strike="noStrike" kern="0" cap="none" spc="0" normalizeH="0" baseline="0" noProof="0" dirty="0" smtClean="0">
                          <a:ln>
                            <a:noFill/>
                          </a:ln>
                          <a:solidFill>
                            <a:schemeClr val="bg1"/>
                          </a:solidFill>
                          <a:effectLst/>
                          <a:uLnTx/>
                          <a:uFillTx/>
                          <a:latin typeface="+mn-lt"/>
                        </a:rPr>
                        <a:t>Minimum 3 independent participants from 3 different MS or AC, of which minimum 2 public procurers (buyers group) from 2 different MS or AC</a:t>
                      </a:r>
                      <a:endParaRPr lang="en-GB" sz="2400" dirty="0">
                        <a:solidFill>
                          <a:schemeClr val="bg1"/>
                        </a:solidFill>
                      </a:endParaRPr>
                    </a:p>
                  </a:txBody>
                  <a:tcPr marL="91445" marR="91445" marT="45736" marB="45736">
                    <a:gradFill flip="none" rotWithShape="1">
                      <a:gsLst>
                        <a:gs pos="0">
                          <a:schemeClr val="accent1">
                            <a:shade val="30000"/>
                            <a:satMod val="115000"/>
                          </a:schemeClr>
                        </a:gs>
                        <a:gs pos="54000">
                          <a:schemeClr val="accent1">
                            <a:shade val="67500"/>
                            <a:satMod val="115000"/>
                          </a:schemeClr>
                        </a:gs>
                        <a:gs pos="100000">
                          <a:schemeClr val="accent1">
                            <a:shade val="100000"/>
                            <a:satMod val="115000"/>
                          </a:schemeClr>
                        </a:gs>
                      </a:gsLst>
                      <a:lin ang="2700000" scaled="1"/>
                      <a:tileRect/>
                    </a:gradFill>
                  </a:tcPr>
                </a:tc>
              </a:tr>
            </a:tbl>
          </a:graphicData>
        </a:graphic>
      </p:graphicFrame>
      <p:sp>
        <p:nvSpPr>
          <p:cNvPr id="8"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 participation requirement</a:t>
            </a:r>
            <a:endParaRPr lang="en-GB" sz="2400" i="0" dirty="0">
              <a:solidFill>
                <a:schemeClr val="bg1"/>
              </a:solidFill>
              <a:effectLst>
                <a:outerShdw blurRad="38100" dist="38100" dir="2700000" algn="tl">
                  <a:srgbClr val="C0C0C0"/>
                </a:outerShdw>
              </a:effectLst>
              <a:latin typeface="Verdana" pitchFamily="34" charset="0"/>
            </a:endParaRP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109417343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chemeClr val="tx1"/>
              </a:solidFill>
              <a:latin typeface="Trebuchet MS" pitchFamily="34" charset="0"/>
            </a:endParaRPr>
          </a:p>
        </p:txBody>
      </p:sp>
      <p:sp>
        <p:nvSpPr>
          <p:cNvPr id="18435" name="Content Placeholder 2"/>
          <p:cNvSpPr>
            <a:spLocks noGrp="1"/>
          </p:cNvSpPr>
          <p:nvPr>
            <p:ph sz="half" idx="1"/>
          </p:nvPr>
        </p:nvSpPr>
        <p:spPr>
          <a:xfrm>
            <a:off x="257175" y="1052736"/>
            <a:ext cx="8779321" cy="3527425"/>
          </a:xfrm>
        </p:spPr>
        <p:txBody>
          <a:bodyPr/>
          <a:lstStyle/>
          <a:p>
            <a:pPr marL="541338" lvl="3" indent="-185738">
              <a:spcBef>
                <a:spcPct val="0"/>
              </a:spcBef>
              <a:spcAft>
                <a:spcPts val="600"/>
              </a:spcAft>
              <a:buFont typeface="Wingdings" pitchFamily="2" charset="2"/>
              <a:buChar char="§"/>
              <a:defRPr/>
            </a:pPr>
            <a:endParaRPr lang="en-GB" sz="1400" dirty="0" smtClean="0">
              <a:solidFill>
                <a:schemeClr val="tx1"/>
              </a:solidFill>
            </a:endParaRPr>
          </a:p>
          <a:p>
            <a:pPr marL="361950" lvl="2" indent="-361950">
              <a:spcBef>
                <a:spcPct val="0"/>
              </a:spcBef>
              <a:spcAft>
                <a:spcPts val="300"/>
              </a:spcAft>
              <a:buFont typeface="Wingdings" pitchFamily="2" charset="2"/>
              <a:buChar char="q"/>
              <a:defRPr/>
            </a:pPr>
            <a:endParaRPr lang="en-GB" sz="1400" dirty="0" smtClean="0">
              <a:solidFill>
                <a:srgbClr val="0070C0"/>
              </a:solidFill>
            </a:endParaRPr>
          </a:p>
          <a:p>
            <a:pPr marL="361950" lvl="2" indent="-361950">
              <a:spcBef>
                <a:spcPct val="0"/>
              </a:spcBef>
              <a:spcAft>
                <a:spcPts val="300"/>
              </a:spcAft>
              <a:buFont typeface="Wingdings" pitchFamily="2" charset="2"/>
              <a:buChar char="q"/>
              <a:defRPr/>
            </a:pPr>
            <a:r>
              <a:rPr lang="en-GB" b="1" dirty="0" smtClean="0">
                <a:solidFill>
                  <a:srgbClr val="C00000"/>
                </a:solidFill>
              </a:rPr>
              <a:t>Buyers group</a:t>
            </a:r>
          </a:p>
          <a:p>
            <a:pPr marL="541338" lvl="3" indent="-185738">
              <a:spcBef>
                <a:spcPct val="0"/>
              </a:spcBef>
              <a:spcAft>
                <a:spcPts val="300"/>
              </a:spcAft>
              <a:buFont typeface="Wingdings" pitchFamily="2" charset="2"/>
              <a:buChar char="§"/>
              <a:defRPr/>
            </a:pPr>
            <a:r>
              <a:rPr lang="en-GB" sz="1600" dirty="0" smtClean="0">
                <a:solidFill>
                  <a:srgbClr val="003399"/>
                </a:solidFill>
              </a:rPr>
              <a:t>Beneficiaries that provide the financial commitments for the PCP or PPI(s). </a:t>
            </a:r>
          </a:p>
          <a:p>
            <a:pPr marL="541338" lvl="3" indent="-185738">
              <a:spcBef>
                <a:spcPct val="0"/>
              </a:spcBef>
              <a:spcAft>
                <a:spcPts val="300"/>
              </a:spcAft>
              <a:buFont typeface="Wingdings" pitchFamily="2" charset="2"/>
              <a:buChar char="§"/>
              <a:defRPr/>
            </a:pPr>
            <a:r>
              <a:rPr lang="en-GB" sz="1600" dirty="0">
                <a:solidFill>
                  <a:srgbClr val="003399"/>
                </a:solidFill>
              </a:rPr>
              <a:t>Min 2 public procurers from 2 different Member States or associated </a:t>
            </a:r>
            <a:r>
              <a:rPr lang="en-GB" sz="1600" dirty="0" smtClean="0">
                <a:solidFill>
                  <a:srgbClr val="003399"/>
                </a:solidFill>
              </a:rPr>
              <a:t>countries</a:t>
            </a:r>
          </a:p>
          <a:p>
            <a:pPr marL="541338" lvl="3" indent="-185738">
              <a:spcBef>
                <a:spcPct val="0"/>
              </a:spcBef>
              <a:spcAft>
                <a:spcPts val="300"/>
              </a:spcAft>
              <a:buFont typeface="Wingdings" pitchFamily="2" charset="2"/>
              <a:buChar char="§"/>
              <a:defRPr/>
            </a:pPr>
            <a:r>
              <a:rPr lang="en-GB" sz="1600" dirty="0" smtClean="0">
                <a:solidFill>
                  <a:srgbClr val="003399"/>
                </a:solidFill>
              </a:rPr>
              <a:t>Shall represent the demand side for the innovations, a critical mass of procurers that can trigger wide implementation of the innovations, shall aim for ambitious quality/efficiency improvements in area of public interest.</a:t>
            </a:r>
          </a:p>
          <a:p>
            <a:pPr marL="541338" lvl="3" indent="-185738">
              <a:spcBef>
                <a:spcPct val="0"/>
              </a:spcBef>
              <a:spcAft>
                <a:spcPts val="300"/>
              </a:spcAft>
              <a:buFont typeface="Wingdings" pitchFamily="2" charset="2"/>
              <a:buChar char="§"/>
              <a:defRPr/>
            </a:pPr>
            <a:endParaRPr lang="en-GB" sz="1400" dirty="0" smtClean="0">
              <a:solidFill>
                <a:srgbClr val="003399"/>
              </a:solidFill>
            </a:endParaRPr>
          </a:p>
          <a:p>
            <a:pPr marL="361950" lvl="2" indent="-361950">
              <a:spcBef>
                <a:spcPts val="600"/>
              </a:spcBef>
              <a:spcAft>
                <a:spcPts val="300"/>
              </a:spcAft>
              <a:buFont typeface="Wingdings" pitchFamily="2" charset="2"/>
              <a:buChar char="q"/>
              <a:defRPr/>
            </a:pPr>
            <a:r>
              <a:rPr lang="en-GB" b="1" dirty="0" smtClean="0">
                <a:solidFill>
                  <a:srgbClr val="C00000"/>
                </a:solidFill>
              </a:rPr>
              <a:t>Lead procurer</a:t>
            </a:r>
          </a:p>
          <a:p>
            <a:pPr marL="541338" lvl="3" indent="-185738">
              <a:spcBef>
                <a:spcPct val="0"/>
              </a:spcBef>
              <a:spcAft>
                <a:spcPts val="300"/>
              </a:spcAft>
              <a:buFont typeface="Wingdings" pitchFamily="2" charset="2"/>
              <a:buChar char="§"/>
              <a:defRPr/>
            </a:pPr>
            <a:r>
              <a:rPr lang="en-GB" sz="1600" dirty="0" smtClean="0">
                <a:solidFill>
                  <a:srgbClr val="003399"/>
                </a:solidFill>
              </a:rPr>
              <a:t>Public procurer in project appointed by the buyers group to lead and coordinate the PCP or PPI(s). Can be part of buyers group or not</a:t>
            </a:r>
            <a:r>
              <a:rPr lang="en-GB" sz="1600" dirty="0" smtClean="0">
                <a:solidFill>
                  <a:schemeClr val="tx1"/>
                </a:solidFill>
              </a:rPr>
              <a:t>. </a:t>
            </a:r>
            <a:endParaRPr lang="en-GB" sz="1600" dirty="0">
              <a:solidFill>
                <a:schemeClr val="tx1"/>
              </a:solidFill>
            </a:endParaRPr>
          </a:p>
          <a:p>
            <a:pPr marL="355600" lvl="3" indent="0">
              <a:spcBef>
                <a:spcPct val="0"/>
              </a:spcBef>
              <a:spcAft>
                <a:spcPts val="300"/>
              </a:spcAft>
              <a:buFontTx/>
              <a:buNone/>
              <a:defRPr/>
            </a:pPr>
            <a:endParaRPr lang="en-GB" sz="1400" dirty="0" smtClean="0">
              <a:solidFill>
                <a:srgbClr val="003399"/>
              </a:solidFill>
            </a:endParaRPr>
          </a:p>
          <a:p>
            <a:pPr marL="361950" lvl="2" indent="-361950">
              <a:spcBef>
                <a:spcPts val="600"/>
              </a:spcBef>
              <a:spcAft>
                <a:spcPts val="300"/>
              </a:spcAft>
              <a:buFont typeface="Wingdings" pitchFamily="2" charset="2"/>
              <a:buChar char="q"/>
              <a:defRPr/>
            </a:pPr>
            <a:r>
              <a:rPr lang="en-GB" b="1" dirty="0" smtClean="0">
                <a:solidFill>
                  <a:srgbClr val="C00000"/>
                </a:solidFill>
              </a:rPr>
              <a:t>Subcontractors </a:t>
            </a:r>
          </a:p>
          <a:p>
            <a:pPr marL="541338" lvl="3" indent="-185738">
              <a:spcBef>
                <a:spcPct val="0"/>
              </a:spcBef>
              <a:spcAft>
                <a:spcPts val="300"/>
              </a:spcAft>
              <a:buFont typeface="Wingdings" pitchFamily="2" charset="2"/>
              <a:buChar char="§"/>
              <a:defRPr/>
            </a:pPr>
            <a:r>
              <a:rPr lang="en-GB" sz="1600" dirty="0" smtClean="0">
                <a:solidFill>
                  <a:srgbClr val="003399"/>
                </a:solidFill>
              </a:rPr>
              <a:t>Successful tenderers, selected by the buyers group &amp; lead procurer as result of the PCP or PPI call for tender, to provide the R&amp;D services (PCP) or innovative solutions (PPI). </a:t>
            </a:r>
          </a:p>
          <a:p>
            <a:pPr marL="541338" lvl="3" indent="-185738">
              <a:spcBef>
                <a:spcPct val="0"/>
              </a:spcBef>
              <a:spcAft>
                <a:spcPts val="300"/>
              </a:spcAft>
              <a:buFont typeface="Wingdings" pitchFamily="2" charset="2"/>
              <a:buChar char="§"/>
              <a:defRPr/>
            </a:pPr>
            <a:r>
              <a:rPr lang="en-GB" sz="1600" dirty="0" smtClean="0">
                <a:solidFill>
                  <a:srgbClr val="003399"/>
                </a:solidFill>
              </a:rPr>
              <a:t>They do 'NOT' enter the grant agreement with the EC.</a:t>
            </a:r>
          </a:p>
        </p:txBody>
      </p:sp>
      <p:sp>
        <p:nvSpPr>
          <p:cNvPr id="5"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a:t>
            </a:r>
            <a:r>
              <a:rPr lang="en-GB" sz="2400" i="0" dirty="0">
                <a:solidFill>
                  <a:schemeClr val="bg1"/>
                </a:solidFill>
                <a:effectLst>
                  <a:outerShdw blurRad="38100" dist="38100" dir="2700000" algn="tl">
                    <a:srgbClr val="C0C0C0"/>
                  </a:outerShdw>
                </a:effectLst>
                <a:latin typeface="Verdana" pitchFamily="34" charset="0"/>
              </a:rPr>
              <a:t>- Role different actors</a:t>
            </a: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371762991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4832412" y="1289778"/>
            <a:ext cx="603684" cy="474531"/>
          </a:xfrm>
          <a:prstGeom prst="rect">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Rectangle 20"/>
          <p:cNvSpPr/>
          <p:nvPr/>
        </p:nvSpPr>
        <p:spPr bwMode="auto">
          <a:xfrm>
            <a:off x="4040324" y="1289778"/>
            <a:ext cx="567680" cy="474531"/>
          </a:xfrm>
          <a:prstGeom prst="rect">
            <a:avLst/>
          </a:prstGeom>
          <a:solidFill>
            <a:schemeClr val="accent2">
              <a:lumMod val="40000"/>
              <a:lumOff val="6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FF00"/>
              </a:solidFill>
              <a:effectLst/>
              <a:latin typeface="Verdana" pitchFamily="34" charset="0"/>
            </a:endParaRPr>
          </a:p>
        </p:txBody>
      </p:sp>
      <p:sp>
        <p:nvSpPr>
          <p:cNvPr id="3" name="Content Placeholder 2"/>
          <p:cNvSpPr>
            <a:spLocks noGrp="1"/>
          </p:cNvSpPr>
          <p:nvPr>
            <p:ph idx="1"/>
          </p:nvPr>
        </p:nvSpPr>
        <p:spPr>
          <a:xfrm>
            <a:off x="107504" y="1340768"/>
            <a:ext cx="9036496" cy="5112568"/>
          </a:xfrm>
        </p:spPr>
        <p:txBody>
          <a:bodyPr/>
          <a:lstStyle/>
          <a:p>
            <a:pPr marL="0" indent="0">
              <a:buNone/>
            </a:pPr>
            <a:r>
              <a:rPr lang="en-US" sz="1800" b="1" dirty="0" smtClean="0"/>
              <a:t>    PCP/PPI actions co-finance (1) + (2)</a:t>
            </a:r>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b="1" dirty="0" smtClean="0"/>
          </a:p>
          <a:p>
            <a:pPr marL="0" indent="0">
              <a:buNone/>
            </a:pPr>
            <a:endParaRPr lang="en-US" sz="1800" b="1" dirty="0"/>
          </a:p>
          <a:p>
            <a:pPr marL="0" indent="0">
              <a:buNone/>
            </a:pPr>
            <a:endParaRPr lang="en-US" sz="1800" b="1" dirty="0"/>
          </a:p>
          <a:p>
            <a:pPr marL="0" indent="0">
              <a:buNone/>
            </a:pPr>
            <a:endParaRPr lang="en-US" sz="1800" b="1" dirty="0" smtClean="0"/>
          </a:p>
          <a:p>
            <a:pPr marL="0" indent="0">
              <a:buNone/>
            </a:pPr>
            <a:r>
              <a:rPr lang="en-US" sz="1800" b="1" dirty="0" smtClean="0"/>
              <a:t>     </a:t>
            </a:r>
          </a:p>
          <a:p>
            <a:pPr marL="0" indent="0">
              <a:buNone/>
            </a:pPr>
            <a:r>
              <a:rPr lang="en-US" sz="1800" b="1" dirty="0"/>
              <a:t> </a:t>
            </a:r>
            <a:r>
              <a:rPr lang="en-US" sz="1800" b="1" dirty="0" smtClean="0"/>
              <a:t>    Preparation    Execution</a:t>
            </a:r>
          </a:p>
          <a:p>
            <a:pPr marL="0" indent="0">
              <a:buNone/>
            </a:pPr>
            <a:r>
              <a:rPr lang="en-US" sz="1800" b="1" dirty="0" smtClean="0"/>
              <a:t>     Stage              </a:t>
            </a:r>
            <a:r>
              <a:rPr lang="en-US" sz="1800" b="1" dirty="0" err="1" smtClean="0"/>
              <a:t>Stage</a:t>
            </a:r>
            <a:endParaRPr lang="en-US" sz="1800" dirty="0" smtClean="0"/>
          </a:p>
          <a:p>
            <a:pPr marL="0" indent="0">
              <a:buNone/>
            </a:pPr>
            <a:endParaRPr lang="en-US" sz="1800" dirty="0" smtClean="0"/>
          </a:p>
          <a:p>
            <a:pPr marL="0" indent="0">
              <a:buNone/>
            </a:pPr>
            <a:r>
              <a:rPr lang="en-US" sz="1800" dirty="0" smtClean="0"/>
              <a:t>Every project goes through a preparation stage and an execution stage</a:t>
            </a:r>
          </a:p>
          <a:p>
            <a:pPr marL="0" indent="0">
              <a:buNone/>
            </a:pPr>
            <a:endParaRPr lang="en-US" sz="1800" dirty="0"/>
          </a:p>
          <a:p>
            <a:pPr marL="0" indent="0">
              <a:buNone/>
            </a:pPr>
            <a:endParaRPr lang="en-US" sz="1800" dirty="0" smtClean="0"/>
          </a:p>
          <a:p>
            <a:pPr marL="0" indent="0">
              <a:buNone/>
            </a:pPr>
            <a:endParaRPr lang="en-US" sz="1800" dirty="0" smtClean="0"/>
          </a:p>
          <a:p>
            <a:pPr algn="just"/>
            <a:r>
              <a:rPr lang="en-US" sz="1600" i="0" dirty="0" smtClean="0"/>
              <a:t>   </a:t>
            </a:r>
          </a:p>
          <a:p>
            <a:pPr marL="0" indent="0" algn="ctr">
              <a:buNone/>
            </a:pPr>
            <a:r>
              <a:rPr lang="en-US" sz="1600" i="0" u="sng" dirty="0" smtClean="0"/>
              <a:t>  </a:t>
            </a:r>
            <a:endParaRPr lang="en-US" sz="1600" i="0" u="sng" dirty="0"/>
          </a:p>
          <a:p>
            <a:endParaRPr lang="en-US" sz="1800" dirty="0" smtClean="0"/>
          </a:p>
          <a:p>
            <a:endParaRPr lang="en-GB" sz="1800" dirty="0"/>
          </a:p>
        </p:txBody>
      </p:sp>
      <p:sp>
        <p:nvSpPr>
          <p:cNvPr id="7" name="Rectangle 6"/>
          <p:cNvSpPr/>
          <p:nvPr/>
        </p:nvSpPr>
        <p:spPr bwMode="auto">
          <a:xfrm>
            <a:off x="6948263" y="1916832"/>
            <a:ext cx="1800201" cy="1814692"/>
          </a:xfrm>
          <a:prstGeom prst="rect">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ctangle 7"/>
          <p:cNvSpPr/>
          <p:nvPr/>
        </p:nvSpPr>
        <p:spPr bwMode="auto">
          <a:xfrm>
            <a:off x="539552" y="1944100"/>
            <a:ext cx="1584176" cy="1787424"/>
          </a:xfrm>
          <a:prstGeom prst="rect">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ectangle 4"/>
          <p:cNvSpPr/>
          <p:nvPr/>
        </p:nvSpPr>
        <p:spPr bwMode="auto">
          <a:xfrm>
            <a:off x="539552" y="3356992"/>
            <a:ext cx="8208912" cy="1944216"/>
          </a:xfrm>
          <a:prstGeom prst="rect">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Content Placeholder 2"/>
          <p:cNvSpPr txBox="1">
            <a:spLocks/>
          </p:cNvSpPr>
          <p:nvPr/>
        </p:nvSpPr>
        <p:spPr bwMode="auto">
          <a:xfrm>
            <a:off x="2195736" y="3501008"/>
            <a:ext cx="5508611" cy="495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pPr>
            <a:r>
              <a:rPr lang="en-US" sz="1800" i="0" kern="0" dirty="0" smtClean="0"/>
              <a:t>     Following up progress suppliers</a:t>
            </a:r>
          </a:p>
          <a:p>
            <a:pPr marL="0" indent="0">
              <a:buFontTx/>
              <a:buNone/>
            </a:pPr>
            <a:r>
              <a:rPr lang="en-US" sz="1800" i="0" kern="0" dirty="0" smtClean="0"/>
              <a:t>        Validating, testing solutions</a:t>
            </a:r>
          </a:p>
          <a:p>
            <a:pPr marL="0" indent="0">
              <a:buFontTx/>
              <a:buNone/>
            </a:pPr>
            <a:r>
              <a:rPr lang="en-US" sz="1800" i="0" kern="0" dirty="0" smtClean="0"/>
              <a:t>           Dissemination activities</a:t>
            </a:r>
          </a:p>
          <a:p>
            <a:pPr marL="0" indent="0">
              <a:buFontTx/>
              <a:buNone/>
            </a:pPr>
            <a:r>
              <a:rPr lang="en-US" sz="1800" i="0" kern="0" dirty="0" err="1"/>
              <a:t>S</a:t>
            </a:r>
            <a:r>
              <a:rPr lang="en-US" sz="1800" i="0" kern="0" dirty="0" err="1" smtClean="0"/>
              <a:t>tandardisation</a:t>
            </a:r>
            <a:r>
              <a:rPr lang="en-US" sz="1800" i="0" kern="0" dirty="0" smtClean="0"/>
              <a:t>, certification, </a:t>
            </a:r>
            <a:r>
              <a:rPr lang="en-US" sz="1800" i="0" kern="0" dirty="0" err="1" smtClean="0"/>
              <a:t>etc</a:t>
            </a:r>
            <a:endParaRPr lang="en-US" sz="1800" i="0" kern="0" dirty="0" smtClean="0"/>
          </a:p>
          <a:p>
            <a:pPr marL="0" indent="0">
              <a:buNone/>
            </a:pPr>
            <a:r>
              <a:rPr lang="en-US" sz="1800" b="1" i="0" kern="0" dirty="0" smtClean="0"/>
              <a:t>(2) Coordination </a:t>
            </a:r>
            <a:r>
              <a:rPr lang="en-US" sz="1800" b="1" i="0" kern="0" dirty="0"/>
              <a:t>&amp; Networking Activities</a:t>
            </a:r>
          </a:p>
          <a:p>
            <a:pPr marL="0" indent="0">
              <a:buFontTx/>
              <a:buNone/>
            </a:pPr>
            <a:endParaRPr lang="en-US" sz="1800" i="0" kern="0" dirty="0" smtClean="0"/>
          </a:p>
          <a:p>
            <a:pPr marL="0" indent="0">
              <a:buFontTx/>
              <a:buNone/>
            </a:pPr>
            <a:endParaRPr lang="en-US" sz="1800" i="0" kern="0" dirty="0" smtClean="0"/>
          </a:p>
          <a:p>
            <a:pPr marL="0" indent="0">
              <a:buFontTx/>
              <a:buNone/>
            </a:pPr>
            <a:endParaRPr lang="en-US" sz="1800" i="0" kern="0" dirty="0" smtClean="0"/>
          </a:p>
        </p:txBody>
      </p:sp>
      <p:sp>
        <p:nvSpPr>
          <p:cNvPr id="9" name="Rectangle 8"/>
          <p:cNvSpPr/>
          <p:nvPr/>
        </p:nvSpPr>
        <p:spPr bwMode="auto">
          <a:xfrm>
            <a:off x="2339752" y="1931324"/>
            <a:ext cx="4464496" cy="1289560"/>
          </a:xfrm>
          <a:prstGeom prst="rect">
            <a:avLst/>
          </a:prstGeom>
          <a:solidFill>
            <a:schemeClr val="accent2">
              <a:lumMod val="40000"/>
              <a:lumOff val="6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FF00"/>
              </a:solidFill>
              <a:effectLst/>
              <a:latin typeface="Verdana" pitchFamily="34" charset="0"/>
            </a:endParaRPr>
          </a:p>
        </p:txBody>
      </p:sp>
      <p:sp>
        <p:nvSpPr>
          <p:cNvPr id="10" name="Content Placeholder 2"/>
          <p:cNvSpPr txBox="1">
            <a:spLocks/>
          </p:cNvSpPr>
          <p:nvPr/>
        </p:nvSpPr>
        <p:spPr bwMode="auto">
          <a:xfrm>
            <a:off x="2266786" y="1707392"/>
            <a:ext cx="4609470" cy="1289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pPr>
            <a:endParaRPr lang="en-US" sz="1800" i="0" kern="0" dirty="0" smtClean="0"/>
          </a:p>
          <a:p>
            <a:pPr marL="0" indent="0">
              <a:buFontTx/>
              <a:buNone/>
            </a:pPr>
            <a:endParaRPr lang="en-US" sz="1800" i="0" kern="0" dirty="0"/>
          </a:p>
          <a:p>
            <a:pPr marL="0" indent="0" algn="ctr">
              <a:buFontTx/>
              <a:buNone/>
            </a:pPr>
            <a:r>
              <a:rPr lang="en-US" sz="1800" b="1" i="0" kern="0" dirty="0" smtClean="0"/>
              <a:t>(1) PCP/PPI procurement</a:t>
            </a:r>
          </a:p>
          <a:p>
            <a:pPr marL="0" indent="0">
              <a:buFontTx/>
              <a:buNone/>
            </a:pPr>
            <a:endParaRPr lang="en-US" sz="1800" i="0" kern="0" dirty="0" smtClean="0"/>
          </a:p>
          <a:p>
            <a:pPr marL="0" indent="0">
              <a:buFontTx/>
              <a:buNone/>
            </a:pPr>
            <a:endParaRPr lang="en-US" sz="1800" i="0" kern="0" dirty="0" smtClean="0"/>
          </a:p>
          <a:p>
            <a:pPr marL="0" indent="0">
              <a:buFontTx/>
              <a:buNone/>
            </a:pPr>
            <a:endParaRPr lang="en-US" sz="1800" i="0" kern="0" dirty="0" smtClean="0"/>
          </a:p>
          <a:p>
            <a:endParaRPr lang="en-US" sz="1800" i="0" kern="0" dirty="0" smtClean="0"/>
          </a:p>
          <a:p>
            <a:endParaRPr lang="en-GB" sz="1800" i="0" kern="0" dirty="0" smtClean="0"/>
          </a:p>
        </p:txBody>
      </p:sp>
      <p:sp>
        <p:nvSpPr>
          <p:cNvPr id="12"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 What is covered</a:t>
            </a:r>
            <a:endParaRPr lang="en-GB" sz="2400" i="0" dirty="0">
              <a:solidFill>
                <a:schemeClr val="bg1"/>
              </a:solidFill>
              <a:effectLst>
                <a:outerShdw blurRad="38100" dist="38100" dir="2700000" algn="tl">
                  <a:srgbClr val="C0C0C0"/>
                </a:outerShdw>
              </a:effectLst>
              <a:latin typeface="Verdana" pitchFamily="34" charset="0"/>
            </a:endParaRP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cxnSp>
        <p:nvCxnSpPr>
          <p:cNvPr id="14" name="Straight Connector 13"/>
          <p:cNvCxnSpPr/>
          <p:nvPr/>
        </p:nvCxnSpPr>
        <p:spPr bwMode="auto">
          <a:xfrm>
            <a:off x="2195736" y="1772816"/>
            <a:ext cx="0" cy="4176464"/>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ontent Placeholder 2"/>
          <p:cNvSpPr txBox="1">
            <a:spLocks/>
          </p:cNvSpPr>
          <p:nvPr/>
        </p:nvSpPr>
        <p:spPr bwMode="auto">
          <a:xfrm rot="5400000">
            <a:off x="529934" y="2973048"/>
            <a:ext cx="2259868" cy="495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pPr>
            <a:r>
              <a:rPr lang="en-US" sz="1800" i="0" kern="0" dirty="0" smtClean="0"/>
              <a:t>Open Market Consultation, preparation tender spec, </a:t>
            </a:r>
            <a:r>
              <a:rPr lang="en-US" sz="1800" i="0" kern="0" dirty="0" err="1" smtClean="0"/>
              <a:t>etc</a:t>
            </a:r>
            <a:endParaRPr lang="en-US" sz="1800" i="0" kern="0" dirty="0" smtClean="0"/>
          </a:p>
          <a:p>
            <a:pPr marL="0" indent="0">
              <a:buFontTx/>
              <a:buNone/>
            </a:pPr>
            <a:endParaRPr lang="en-US" sz="1800" i="0" kern="0" dirty="0" smtClean="0"/>
          </a:p>
          <a:p>
            <a:pPr marL="0" indent="0">
              <a:buFontTx/>
              <a:buNone/>
            </a:pPr>
            <a:endParaRPr lang="en-US" sz="1800" i="0" kern="0" dirty="0" smtClean="0"/>
          </a:p>
          <a:p>
            <a:pPr marL="0" indent="0">
              <a:buFontTx/>
              <a:buNone/>
            </a:pPr>
            <a:endParaRPr lang="en-US" sz="1800" i="0" kern="0" dirty="0" smtClean="0"/>
          </a:p>
          <a:p>
            <a:endParaRPr lang="en-US" sz="1800" i="0" kern="0" dirty="0" smtClean="0"/>
          </a:p>
          <a:p>
            <a:endParaRPr lang="en-GB" sz="1800" i="0" kern="0" dirty="0"/>
          </a:p>
        </p:txBody>
      </p:sp>
      <p:sp>
        <p:nvSpPr>
          <p:cNvPr id="20" name="Content Placeholder 2"/>
          <p:cNvSpPr txBox="1">
            <a:spLocks/>
          </p:cNvSpPr>
          <p:nvPr/>
        </p:nvSpPr>
        <p:spPr bwMode="auto">
          <a:xfrm rot="5400000">
            <a:off x="6542602" y="3455386"/>
            <a:ext cx="3195972" cy="495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FontTx/>
              <a:buNone/>
            </a:pPr>
            <a:r>
              <a:rPr lang="en-US" sz="1800" i="0" kern="0" dirty="0" smtClean="0"/>
              <a:t>Evaluation results</a:t>
            </a:r>
          </a:p>
          <a:p>
            <a:pPr marL="0" indent="0">
              <a:buFontTx/>
              <a:buNone/>
            </a:pPr>
            <a:r>
              <a:rPr lang="en-US" sz="1800" i="0" kern="0" dirty="0" smtClean="0"/>
              <a:t>Preparing follow-up PPI</a:t>
            </a:r>
          </a:p>
          <a:p>
            <a:pPr marL="0" indent="0">
              <a:buFontTx/>
              <a:buNone/>
            </a:pPr>
            <a:r>
              <a:rPr lang="en-US" sz="1800" i="0" kern="0" dirty="0" smtClean="0"/>
              <a:t>Dissemination </a:t>
            </a:r>
            <a:r>
              <a:rPr lang="en-US" sz="1800" i="0" kern="0" dirty="0" err="1" smtClean="0"/>
              <a:t>etc</a:t>
            </a:r>
            <a:endParaRPr lang="en-US" sz="1800" i="0" kern="0" dirty="0" smtClean="0"/>
          </a:p>
          <a:p>
            <a:pPr marL="0" indent="0">
              <a:buFontTx/>
              <a:buNone/>
            </a:pPr>
            <a:endParaRPr lang="en-US" sz="1800" i="0" kern="0" dirty="0" smtClean="0"/>
          </a:p>
          <a:p>
            <a:pPr marL="0" indent="0">
              <a:buFontTx/>
              <a:buNone/>
            </a:pPr>
            <a:endParaRPr lang="en-US" sz="1800" i="0" kern="0" dirty="0" smtClean="0"/>
          </a:p>
          <a:p>
            <a:pPr marL="0" indent="0">
              <a:buFontTx/>
              <a:buNone/>
            </a:pPr>
            <a:endParaRPr lang="en-US" sz="1800" i="0" kern="0" dirty="0" smtClean="0"/>
          </a:p>
          <a:p>
            <a:endParaRPr lang="en-US" sz="1800" i="0" kern="0" dirty="0" smtClean="0"/>
          </a:p>
          <a:p>
            <a:endParaRPr lang="en-GB" sz="1800" i="0" kern="0" dirty="0"/>
          </a:p>
        </p:txBody>
      </p:sp>
    </p:spTree>
    <p:extLst>
      <p:ext uri="{BB962C8B-B14F-4D97-AF65-F5344CB8AC3E}">
        <p14:creationId xmlns:p14="http://schemas.microsoft.com/office/powerpoint/2010/main" val="139296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chemeClr val="tx1"/>
              </a:solidFill>
              <a:latin typeface="Trebuchet MS" pitchFamily="34" charset="0"/>
            </a:endParaRPr>
          </a:p>
        </p:txBody>
      </p:sp>
      <p:sp>
        <p:nvSpPr>
          <p:cNvPr id="10" name="Content Placeholder 2"/>
          <p:cNvSpPr>
            <a:spLocks noGrp="1"/>
          </p:cNvSpPr>
          <p:nvPr>
            <p:ph sz="half" idx="1"/>
          </p:nvPr>
        </p:nvSpPr>
        <p:spPr>
          <a:xfrm>
            <a:off x="149225" y="1125711"/>
            <a:ext cx="8994775" cy="3527425"/>
          </a:xfrm>
        </p:spPr>
        <p:txBody>
          <a:bodyPr/>
          <a:lstStyle/>
          <a:p>
            <a:pPr marL="0" lvl="2" indent="0">
              <a:spcBef>
                <a:spcPts val="0"/>
              </a:spcBef>
              <a:spcAft>
                <a:spcPts val="300"/>
              </a:spcAft>
              <a:buFontTx/>
              <a:buNone/>
              <a:defRPr/>
            </a:pPr>
            <a:endParaRPr lang="en-GB" sz="1400" dirty="0" smtClean="0">
              <a:solidFill>
                <a:schemeClr val="accent4"/>
              </a:solidFill>
            </a:endParaRPr>
          </a:p>
          <a:p>
            <a:pPr marL="0" lvl="2" indent="0">
              <a:spcBef>
                <a:spcPts val="0"/>
              </a:spcBef>
              <a:spcAft>
                <a:spcPts val="300"/>
              </a:spcAft>
              <a:buFontTx/>
              <a:buNone/>
              <a:defRPr/>
            </a:pPr>
            <a:r>
              <a:rPr lang="en-GB" sz="1800" dirty="0">
                <a:solidFill>
                  <a:schemeClr val="accent4"/>
                </a:solidFill>
              </a:rPr>
              <a:t>I</a:t>
            </a:r>
            <a:r>
              <a:rPr lang="en-GB" sz="1800" dirty="0" smtClean="0">
                <a:solidFill>
                  <a:schemeClr val="accent4"/>
                </a:solidFill>
              </a:rPr>
              <a:t>n the proposal</a:t>
            </a:r>
            <a:r>
              <a:rPr lang="en-GB" sz="1800" dirty="0" smtClean="0"/>
              <a:t>, the consortium </a:t>
            </a:r>
            <a:r>
              <a:rPr lang="en-GB" sz="1800" dirty="0"/>
              <a:t>shall </a:t>
            </a:r>
            <a:r>
              <a:rPr lang="en-GB" sz="1800" dirty="0" smtClean="0"/>
              <a:t>already identify </a:t>
            </a:r>
          </a:p>
          <a:p>
            <a:pPr marL="0" lvl="2" indent="0">
              <a:spcBef>
                <a:spcPts val="0"/>
              </a:spcBef>
              <a:spcAft>
                <a:spcPts val="300"/>
              </a:spcAft>
              <a:buFontTx/>
              <a:buNone/>
              <a:defRPr/>
            </a:pPr>
            <a:endParaRPr lang="en-GB" sz="1200" dirty="0" smtClean="0"/>
          </a:p>
          <a:p>
            <a:pPr marL="285750" lvl="2" indent="-285750">
              <a:spcBef>
                <a:spcPts val="0"/>
              </a:spcBef>
              <a:spcAft>
                <a:spcPts val="300"/>
              </a:spcAft>
              <a:buFont typeface="Arial" panose="020B0604020202020204" pitchFamily="34" charset="0"/>
              <a:buChar char="•"/>
              <a:defRPr/>
            </a:pPr>
            <a:r>
              <a:rPr lang="en-GB" sz="1600" b="1" dirty="0"/>
              <a:t>A</a:t>
            </a:r>
            <a:r>
              <a:rPr lang="en-GB" sz="1600" b="1" dirty="0" smtClean="0"/>
              <a:t> concrete 'common challenge' on which the PCP/PPI will focus                    </a:t>
            </a:r>
            <a:r>
              <a:rPr lang="en-GB" sz="1600" dirty="0" smtClean="0"/>
              <a:t>(e.g. new solution needed to improve energy efficiency of data centres)</a:t>
            </a:r>
          </a:p>
          <a:p>
            <a:pPr marL="285750" lvl="2" indent="-285750">
              <a:spcBef>
                <a:spcPts val="0"/>
              </a:spcBef>
              <a:spcAft>
                <a:spcPts val="300"/>
              </a:spcAft>
              <a:buFont typeface="Arial" panose="020B0604020202020204" pitchFamily="34" charset="0"/>
              <a:buChar char="•"/>
              <a:defRPr/>
            </a:pPr>
            <a:r>
              <a:rPr lang="en-GB" sz="1600" b="1" dirty="0"/>
              <a:t>KPIs (targeted quality/efficiency improvements) for the PCP/PPI</a:t>
            </a:r>
          </a:p>
          <a:p>
            <a:pPr marL="0" lvl="2" indent="0">
              <a:spcBef>
                <a:spcPts val="0"/>
              </a:spcBef>
              <a:spcAft>
                <a:spcPts val="300"/>
              </a:spcAft>
              <a:buNone/>
              <a:defRPr/>
            </a:pPr>
            <a:r>
              <a:rPr lang="en-GB" sz="1600" dirty="0"/>
              <a:t>   (e.g. target is energy efficiency improvement of min 30</a:t>
            </a:r>
            <a:r>
              <a:rPr lang="en-GB" sz="1600" dirty="0" smtClean="0"/>
              <a:t>%)</a:t>
            </a:r>
          </a:p>
          <a:p>
            <a:pPr marL="285750" lvl="2" indent="-285750">
              <a:spcBef>
                <a:spcPts val="0"/>
              </a:spcBef>
              <a:spcAft>
                <a:spcPts val="300"/>
              </a:spcAft>
              <a:buFont typeface="Arial" panose="020B0604020202020204" pitchFamily="34" charset="0"/>
              <a:buChar char="•"/>
              <a:defRPr/>
            </a:pPr>
            <a:r>
              <a:rPr lang="en-GB" sz="1600" b="1" dirty="0" smtClean="0"/>
              <a:t>Illustrating how this challenge fits in </a:t>
            </a:r>
            <a:r>
              <a:rPr lang="en-GB" sz="1600" b="1" dirty="0"/>
              <a:t>the innovation </a:t>
            </a:r>
            <a:r>
              <a:rPr lang="en-GB" sz="1600" b="1" dirty="0" smtClean="0"/>
              <a:t>strategy / plans </a:t>
            </a:r>
            <a:r>
              <a:rPr lang="en-GB" sz="1600" b="1" dirty="0"/>
              <a:t>of the participating procurers that </a:t>
            </a:r>
            <a:r>
              <a:rPr lang="en-GB" sz="1600" b="1" dirty="0" smtClean="0"/>
              <a:t>require </a:t>
            </a:r>
            <a:r>
              <a:rPr lang="en-GB" sz="1600" b="1" dirty="0"/>
              <a:t>innovative </a:t>
            </a:r>
            <a:r>
              <a:rPr lang="en-GB" sz="1600" b="1" dirty="0" smtClean="0"/>
              <a:t>solutions</a:t>
            </a:r>
          </a:p>
          <a:p>
            <a:pPr marL="0" lvl="2" indent="0">
              <a:spcBef>
                <a:spcPts val="0"/>
              </a:spcBef>
              <a:spcAft>
                <a:spcPts val="300"/>
              </a:spcAft>
              <a:buNone/>
              <a:defRPr/>
            </a:pPr>
            <a:r>
              <a:rPr lang="en-GB" sz="1600" dirty="0"/>
              <a:t> </a:t>
            </a:r>
            <a:r>
              <a:rPr lang="en-GB" sz="1600" dirty="0" smtClean="0"/>
              <a:t>   (e.g. city procurer a/b/x aims to upgrade x/y/z data centres by 2018)</a:t>
            </a:r>
            <a:endParaRPr lang="en-GB" sz="1600" dirty="0"/>
          </a:p>
          <a:p>
            <a:pPr marL="285750" lvl="2" indent="-285750">
              <a:spcBef>
                <a:spcPts val="0"/>
              </a:spcBef>
              <a:spcAft>
                <a:spcPts val="300"/>
              </a:spcAft>
              <a:buFont typeface="Arial" panose="020B0604020202020204" pitchFamily="34" charset="0"/>
              <a:buChar char="•"/>
              <a:defRPr/>
            </a:pPr>
            <a:r>
              <a:rPr lang="en-GB" sz="1600" dirty="0" smtClean="0"/>
              <a:t>Requested budget per participant and plan for preparing and executing the procurement + for the coordination and networking activities</a:t>
            </a:r>
          </a:p>
          <a:p>
            <a:pPr marL="285750" lvl="2" indent="-285750">
              <a:spcBef>
                <a:spcPts val="0"/>
              </a:spcBef>
              <a:spcAft>
                <a:spcPts val="300"/>
              </a:spcAft>
              <a:buFont typeface="Arial" panose="020B0604020202020204" pitchFamily="34" charset="0"/>
              <a:buChar char="•"/>
              <a:defRPr/>
            </a:pPr>
            <a:endParaRPr lang="en-GB" sz="1600" dirty="0"/>
          </a:p>
          <a:p>
            <a:pPr marL="0" lvl="2" indent="0">
              <a:spcBef>
                <a:spcPts val="0"/>
              </a:spcBef>
              <a:spcAft>
                <a:spcPts val="300"/>
              </a:spcAft>
              <a:buNone/>
              <a:defRPr/>
            </a:pPr>
            <a:r>
              <a:rPr lang="en-GB" sz="1800" dirty="0" smtClean="0">
                <a:solidFill>
                  <a:schemeClr val="tx1"/>
                </a:solidFill>
              </a:rPr>
              <a:t>Example proposal</a:t>
            </a:r>
            <a:r>
              <a:rPr lang="en-GB" sz="1800" dirty="0" smtClean="0"/>
              <a:t>: contact IMAILE PCP project (</a:t>
            </a:r>
            <a:r>
              <a:rPr lang="en-GB" sz="1800" dirty="0" smtClean="0">
                <a:hlinkClick r:id="rId2"/>
              </a:rPr>
              <a:t>www.imaile.eu</a:t>
            </a:r>
            <a:r>
              <a:rPr lang="en-GB" sz="1800" dirty="0" smtClean="0"/>
              <a:t>) </a:t>
            </a:r>
          </a:p>
          <a:p>
            <a:pPr marL="0" lvl="2" indent="0">
              <a:spcBef>
                <a:spcPts val="0"/>
              </a:spcBef>
              <a:spcAft>
                <a:spcPts val="300"/>
              </a:spcAft>
              <a:buNone/>
              <a:defRPr/>
            </a:pPr>
            <a:r>
              <a:rPr lang="en-GB" sz="1400" dirty="0" smtClean="0"/>
              <a:t>Note this is an FP7 not H2020 proposal (differences in funding rates &amp; proposal template)</a:t>
            </a:r>
          </a:p>
          <a:p>
            <a:pPr marL="0" lvl="2" indent="0">
              <a:spcBef>
                <a:spcPts val="0"/>
              </a:spcBef>
              <a:spcAft>
                <a:spcPts val="300"/>
              </a:spcAft>
              <a:buNone/>
              <a:defRPr/>
            </a:pPr>
            <a:endParaRPr lang="en-GB" sz="1200" dirty="0" smtClean="0"/>
          </a:p>
          <a:p>
            <a:pPr marL="0" lvl="2" indent="0">
              <a:spcBef>
                <a:spcPts val="0"/>
              </a:spcBef>
              <a:spcAft>
                <a:spcPts val="300"/>
              </a:spcAft>
              <a:buNone/>
              <a:defRPr/>
            </a:pPr>
            <a:r>
              <a:rPr lang="en-GB" sz="1800" dirty="0" smtClean="0">
                <a:solidFill>
                  <a:schemeClr val="tx1"/>
                </a:solidFill>
              </a:rPr>
              <a:t>Material Info day</a:t>
            </a:r>
            <a:r>
              <a:rPr lang="en-GB" sz="1800" dirty="0" smtClean="0"/>
              <a:t>: Practical info how to find partners, how to prepare a proposal </a:t>
            </a:r>
            <a:r>
              <a:rPr lang="en-GB" sz="1800" dirty="0" err="1" smtClean="0"/>
              <a:t>etc</a:t>
            </a:r>
            <a:r>
              <a:rPr lang="en-GB" sz="1800" dirty="0" smtClean="0"/>
              <a:t> </a:t>
            </a:r>
            <a:r>
              <a:rPr lang="en-GB" sz="1800" dirty="0" smtClean="0">
                <a:hlinkClick r:id="rId3"/>
              </a:rPr>
              <a:t>(</a:t>
            </a:r>
            <a:r>
              <a:rPr lang="en-GB" sz="1800" dirty="0" err="1" smtClean="0">
                <a:hlinkClick r:id="rId3"/>
              </a:rPr>
              <a:t>ppts</a:t>
            </a:r>
            <a:r>
              <a:rPr lang="en-GB" sz="1800" dirty="0" smtClean="0">
                <a:hlinkClick r:id="rId3"/>
              </a:rPr>
              <a:t> + video)</a:t>
            </a:r>
            <a:endParaRPr lang="en-GB" sz="1800" dirty="0" smtClean="0"/>
          </a:p>
          <a:p>
            <a:pPr marL="0" lvl="2" indent="0">
              <a:spcBef>
                <a:spcPts val="0"/>
              </a:spcBef>
              <a:spcAft>
                <a:spcPts val="300"/>
              </a:spcAft>
              <a:buNone/>
              <a:defRPr/>
            </a:pPr>
            <a:endParaRPr lang="en-GB" sz="1200" dirty="0" smtClean="0"/>
          </a:p>
          <a:p>
            <a:pPr marL="0" lvl="2" indent="0">
              <a:spcBef>
                <a:spcPts val="0"/>
              </a:spcBef>
              <a:spcAft>
                <a:spcPts val="300"/>
              </a:spcAft>
              <a:buNone/>
              <a:defRPr/>
            </a:pPr>
            <a:r>
              <a:rPr lang="en-GB" sz="1800" dirty="0" smtClean="0">
                <a:solidFill>
                  <a:srgbClr val="C00000"/>
                </a:solidFill>
              </a:rPr>
              <a:t>Attractive success rates for proposers </a:t>
            </a:r>
            <a:endParaRPr lang="en-GB" sz="1800" dirty="0">
              <a:solidFill>
                <a:srgbClr val="C00000"/>
              </a:solidFill>
            </a:endParaRPr>
          </a:p>
          <a:p>
            <a:pPr marL="361950" lvl="2" indent="-361950">
              <a:spcBef>
                <a:spcPts val="0"/>
              </a:spcBef>
              <a:spcAft>
                <a:spcPts val="300"/>
              </a:spcAft>
              <a:buFont typeface="Wingdings" panose="05000000000000000000" pitchFamily="2" charset="2"/>
              <a:buChar char="q"/>
              <a:defRPr/>
            </a:pPr>
            <a:endParaRPr lang="en-GB" sz="1600" dirty="0" smtClean="0">
              <a:solidFill>
                <a:schemeClr val="tx1"/>
              </a:solidFill>
            </a:endParaRPr>
          </a:p>
        </p:txBody>
      </p:sp>
      <p:sp>
        <p:nvSpPr>
          <p:cNvPr id="6"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 Proposal preparation</a:t>
            </a:r>
            <a:endParaRPr lang="en-GB" sz="2400" i="0" dirty="0">
              <a:solidFill>
                <a:schemeClr val="bg1"/>
              </a:solidFill>
              <a:effectLst>
                <a:outerShdw blurRad="38100" dist="38100" dir="2700000" algn="tl">
                  <a:srgbClr val="C0C0C0"/>
                </a:outerShdw>
              </a:effectLst>
              <a:latin typeface="Verdana" pitchFamily="34" charset="0"/>
            </a:endParaRP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27272796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chemeClr val="tx1"/>
              </a:solidFill>
              <a:latin typeface="Trebuchet MS" pitchFamily="34" charset="0"/>
            </a:endParaRPr>
          </a:p>
        </p:txBody>
      </p:sp>
      <p:sp>
        <p:nvSpPr>
          <p:cNvPr id="10" name="Content Placeholder 2"/>
          <p:cNvSpPr>
            <a:spLocks noGrp="1"/>
          </p:cNvSpPr>
          <p:nvPr>
            <p:ph sz="half" idx="1"/>
          </p:nvPr>
        </p:nvSpPr>
        <p:spPr>
          <a:xfrm>
            <a:off x="149225" y="1341438"/>
            <a:ext cx="8994775" cy="3527425"/>
          </a:xfrm>
        </p:spPr>
        <p:txBody>
          <a:bodyPr/>
          <a:lstStyle/>
          <a:p>
            <a:pPr marL="361950" lvl="2" indent="-361950">
              <a:spcBef>
                <a:spcPts val="0"/>
              </a:spcBef>
              <a:spcAft>
                <a:spcPts val="300"/>
              </a:spcAft>
              <a:buFont typeface="Wingdings" panose="05000000000000000000" pitchFamily="2" charset="2"/>
              <a:buChar char="q"/>
              <a:defRPr/>
            </a:pPr>
            <a:r>
              <a:rPr lang="en-GB" b="1" dirty="0" smtClean="0">
                <a:solidFill>
                  <a:srgbClr val="C00000"/>
                </a:solidFill>
              </a:rPr>
              <a:t>Preparation stage  </a:t>
            </a:r>
          </a:p>
          <a:p>
            <a:pPr marL="541338" lvl="3" indent="-185738">
              <a:spcBef>
                <a:spcPts val="0"/>
              </a:spcBef>
              <a:spcAft>
                <a:spcPts val="300"/>
              </a:spcAft>
              <a:buFont typeface="Wingdings" panose="05000000000000000000" pitchFamily="2" charset="2"/>
              <a:buChar char="§"/>
              <a:defRPr/>
            </a:pPr>
            <a:r>
              <a:rPr lang="en-GB" sz="1600" dirty="0" smtClean="0">
                <a:solidFill>
                  <a:srgbClr val="003399"/>
                </a:solidFill>
              </a:rPr>
              <a:t>Preparation of one joint PCP procurement (PCP action) or one joint or several separate but coordinated PPI procurements (PPI action) per action</a:t>
            </a:r>
          </a:p>
          <a:p>
            <a:pPr marL="960438" lvl="4" indent="-185738">
              <a:spcBef>
                <a:spcPts val="0"/>
              </a:spcBef>
              <a:spcAft>
                <a:spcPts val="300"/>
              </a:spcAft>
              <a:buFont typeface="Wingdings" panose="05000000000000000000" pitchFamily="2" charset="2"/>
              <a:buChar char="§"/>
              <a:defRPr/>
            </a:pPr>
            <a:r>
              <a:rPr lang="en-GB" sz="1600" dirty="0">
                <a:solidFill>
                  <a:srgbClr val="003399"/>
                </a:solidFill>
              </a:rPr>
              <a:t>O</a:t>
            </a:r>
            <a:r>
              <a:rPr lang="en-GB" sz="1600" dirty="0" smtClean="0">
                <a:solidFill>
                  <a:srgbClr val="003399"/>
                </a:solidFill>
              </a:rPr>
              <a:t>pen market consultation /verifying market readiness to meet proc</a:t>
            </a:r>
            <a:r>
              <a:rPr lang="en-GB" sz="1600" dirty="0">
                <a:solidFill>
                  <a:srgbClr val="003399"/>
                </a:solidFill>
              </a:rPr>
              <a:t>.</a:t>
            </a:r>
            <a:r>
              <a:rPr lang="en-GB" sz="1600" dirty="0" smtClean="0">
                <a:solidFill>
                  <a:srgbClr val="003399"/>
                </a:solidFill>
              </a:rPr>
              <a:t> need</a:t>
            </a:r>
          </a:p>
          <a:p>
            <a:pPr marL="541338" lvl="3" indent="-185738">
              <a:spcBef>
                <a:spcPts val="0"/>
              </a:spcBef>
              <a:spcAft>
                <a:spcPts val="300"/>
              </a:spcAft>
              <a:buFont typeface="Wingdings" panose="05000000000000000000" pitchFamily="2" charset="2"/>
              <a:buChar char="§"/>
              <a:defRPr/>
            </a:pPr>
            <a:r>
              <a:rPr lang="en-GB" sz="1600" dirty="0" smtClean="0">
                <a:solidFill>
                  <a:srgbClr val="003399"/>
                </a:solidFill>
              </a:rPr>
              <a:t>Outcome</a:t>
            </a:r>
          </a:p>
          <a:p>
            <a:pPr marL="960438" lvl="4" indent="-185738">
              <a:spcBef>
                <a:spcPts val="0"/>
              </a:spcBef>
              <a:spcAft>
                <a:spcPts val="300"/>
              </a:spcAft>
              <a:buFont typeface="Wingdings" panose="05000000000000000000" pitchFamily="2" charset="2"/>
              <a:buChar char="§"/>
              <a:defRPr/>
            </a:pPr>
            <a:r>
              <a:rPr lang="en-GB" sz="1600" dirty="0">
                <a:solidFill>
                  <a:srgbClr val="003399"/>
                </a:solidFill>
              </a:rPr>
              <a:t>A</a:t>
            </a:r>
            <a:r>
              <a:rPr lang="en-GB" sz="1600" dirty="0" smtClean="0">
                <a:solidFill>
                  <a:srgbClr val="003399"/>
                </a:solidFill>
              </a:rPr>
              <a:t>greed common tender specifications + Joint procurement agreement</a:t>
            </a:r>
          </a:p>
          <a:p>
            <a:pPr marL="960438" lvl="4" indent="-185738">
              <a:spcBef>
                <a:spcPts val="0"/>
              </a:spcBef>
              <a:spcAft>
                <a:spcPts val="300"/>
              </a:spcAft>
              <a:buFont typeface="Wingdings" panose="05000000000000000000" pitchFamily="2" charset="2"/>
              <a:buChar char="§"/>
              <a:defRPr/>
            </a:pPr>
            <a:r>
              <a:rPr lang="en-GB" sz="1600" dirty="0" smtClean="0">
                <a:solidFill>
                  <a:srgbClr val="003399"/>
                </a:solidFill>
              </a:rPr>
              <a:t>Confirmation of availability of financial commitments to start PCP/PPI</a:t>
            </a:r>
          </a:p>
          <a:p>
            <a:pPr marL="361950" lvl="2" indent="-361950">
              <a:spcBef>
                <a:spcPts val="600"/>
              </a:spcBef>
              <a:spcAft>
                <a:spcPts val="300"/>
              </a:spcAft>
              <a:buFont typeface="Wingdings" panose="05000000000000000000" pitchFamily="2" charset="2"/>
              <a:buChar char="q"/>
              <a:defRPr/>
            </a:pPr>
            <a:r>
              <a:rPr lang="en-GB" b="1" dirty="0" smtClean="0">
                <a:solidFill>
                  <a:srgbClr val="C00000"/>
                </a:solidFill>
              </a:rPr>
              <a:t>Execution stage</a:t>
            </a:r>
          </a:p>
          <a:p>
            <a:pPr marL="541338" lvl="3" indent="-185738">
              <a:spcBef>
                <a:spcPts val="0"/>
              </a:spcBef>
              <a:spcAft>
                <a:spcPts val="300"/>
              </a:spcAft>
              <a:buFont typeface="Wingdings" panose="05000000000000000000" pitchFamily="2" charset="2"/>
              <a:buChar char="§"/>
              <a:defRPr/>
            </a:pPr>
            <a:r>
              <a:rPr lang="en-GB" sz="1600" dirty="0" smtClean="0">
                <a:solidFill>
                  <a:srgbClr val="003399"/>
                </a:solidFill>
              </a:rPr>
              <a:t>Joint procurement of the R&amp;D services (PCP) or innovative solutions (PPI)</a:t>
            </a:r>
          </a:p>
          <a:p>
            <a:pPr marL="541338" lvl="3" indent="-185738">
              <a:spcBef>
                <a:spcPts val="0"/>
              </a:spcBef>
              <a:spcAft>
                <a:spcPts val="300"/>
              </a:spcAft>
              <a:buFont typeface="Wingdings" panose="05000000000000000000" pitchFamily="2" charset="2"/>
              <a:buChar char="§"/>
              <a:defRPr/>
            </a:pPr>
            <a:r>
              <a:rPr lang="en-GB" sz="1600" dirty="0" smtClean="0">
                <a:solidFill>
                  <a:srgbClr val="003399"/>
                </a:solidFill>
              </a:rPr>
              <a:t>Follow-up of suppliers and validation of results</a:t>
            </a:r>
          </a:p>
          <a:p>
            <a:pPr marL="960438" lvl="4" indent="-185738">
              <a:spcBef>
                <a:spcPts val="0"/>
              </a:spcBef>
              <a:spcAft>
                <a:spcPts val="300"/>
              </a:spcAft>
              <a:buFont typeface="Wingdings" panose="05000000000000000000" pitchFamily="2" charset="2"/>
              <a:buChar char="§"/>
              <a:defRPr/>
            </a:pPr>
            <a:r>
              <a:rPr lang="en-GB" sz="1600" dirty="0" smtClean="0">
                <a:solidFill>
                  <a:srgbClr val="003399"/>
                </a:solidFill>
              </a:rPr>
              <a:t>PCP: Validation/comparison of the performance of the competing PCP solutions against jointly defined criteria in real-life operational conditions</a:t>
            </a:r>
          </a:p>
          <a:p>
            <a:pPr marL="960438" lvl="4" indent="-185738">
              <a:spcBef>
                <a:spcPts val="0"/>
              </a:spcBef>
              <a:spcAft>
                <a:spcPts val="300"/>
              </a:spcAft>
              <a:buFont typeface="Wingdings" panose="05000000000000000000" pitchFamily="2" charset="2"/>
              <a:buChar char="§"/>
              <a:defRPr/>
            </a:pPr>
            <a:r>
              <a:rPr lang="en-GB" sz="1600" dirty="0" smtClean="0">
                <a:solidFill>
                  <a:srgbClr val="003399"/>
                </a:solidFill>
              </a:rPr>
              <a:t>PPI: Evaluation of results of deploying and operating the procured solutions in real-life operating conditions</a:t>
            </a:r>
          </a:p>
          <a:p>
            <a:pPr marL="541338" lvl="3" indent="-185738">
              <a:spcBef>
                <a:spcPts val="0"/>
              </a:spcBef>
              <a:spcAft>
                <a:spcPts val="300"/>
              </a:spcAft>
              <a:buFont typeface="Wingdings" panose="05000000000000000000" pitchFamily="2" charset="2"/>
              <a:buChar char="§"/>
              <a:defRPr/>
            </a:pPr>
            <a:r>
              <a:rPr lang="en-GB" sz="1600" dirty="0" smtClean="0">
                <a:solidFill>
                  <a:srgbClr val="003399"/>
                </a:solidFill>
              </a:rPr>
              <a:t>Dissemination/exploitation of results</a:t>
            </a:r>
          </a:p>
          <a:p>
            <a:pPr marL="355600" lvl="3" indent="0">
              <a:spcBef>
                <a:spcPts val="0"/>
              </a:spcBef>
              <a:spcAft>
                <a:spcPts val="300"/>
              </a:spcAft>
              <a:buFontTx/>
              <a:buNone/>
              <a:defRPr/>
            </a:pPr>
            <a:endParaRPr lang="en-GB" sz="1400" dirty="0" smtClean="0">
              <a:solidFill>
                <a:srgbClr val="003399"/>
              </a:solidFill>
            </a:endParaRPr>
          </a:p>
          <a:p>
            <a:pPr marL="355600" lvl="3" indent="0">
              <a:spcBef>
                <a:spcPts val="0"/>
              </a:spcBef>
              <a:spcAft>
                <a:spcPts val="300"/>
              </a:spcAft>
              <a:buFontTx/>
              <a:buNone/>
              <a:defRPr/>
            </a:pPr>
            <a:r>
              <a:rPr lang="en-GB" sz="1600" dirty="0" smtClean="0">
                <a:solidFill>
                  <a:srgbClr val="003399"/>
                </a:solidFill>
              </a:rPr>
              <a:t>Other coordination/networking activities relevant to the action (e.g. preparation of follow-up PPI, contribution to standardisation / regulation / certification)</a:t>
            </a:r>
          </a:p>
        </p:txBody>
      </p:sp>
      <p:sp>
        <p:nvSpPr>
          <p:cNvPr id="6"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a:t>
            </a:r>
            <a:r>
              <a:rPr lang="en-GB" sz="2400" i="0" dirty="0">
                <a:solidFill>
                  <a:schemeClr val="bg1"/>
                </a:solidFill>
                <a:effectLst>
                  <a:outerShdw blurRad="38100" dist="38100" dir="2700000" algn="tl">
                    <a:srgbClr val="C0C0C0"/>
                  </a:outerShdw>
                </a:effectLst>
                <a:latin typeface="Verdana" pitchFamily="34" charset="0"/>
              </a:rPr>
              <a:t>- Eligible activities</a:t>
            </a: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41679333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980728"/>
            <a:ext cx="9036496" cy="5445224"/>
          </a:xfrm>
        </p:spPr>
        <p:txBody>
          <a:bodyPr/>
          <a:lstStyle/>
          <a:p>
            <a:pPr marL="0" lvl="0" indent="0" eaLnBrk="1" hangingPunct="1">
              <a:buClr>
                <a:srgbClr val="FFCC66"/>
              </a:buClr>
              <a:buNone/>
            </a:pPr>
            <a:endParaRPr lang="en-GB" sz="2000" i="0" kern="1200" dirty="0" smtClean="0">
              <a:solidFill>
                <a:srgbClr val="000000"/>
              </a:solidFill>
              <a:latin typeface="Verdana" pitchFamily="34" charset="0"/>
            </a:endParaRPr>
          </a:p>
          <a:p>
            <a:pPr marL="457200" lvl="1" indent="0" eaLnBrk="1" hangingPunct="1">
              <a:buClr>
                <a:srgbClr val="FFCC66"/>
              </a:buClr>
              <a:buNone/>
            </a:pPr>
            <a:r>
              <a:rPr lang="en-GB" sz="1800" b="0" i="1" dirty="0"/>
              <a:t>In other cases, </a:t>
            </a:r>
            <a:r>
              <a:rPr lang="en-GB" sz="1800" b="0" i="1" dirty="0"/>
              <a:t>addressing the problem requires radical innovation, there is no available solution 'on' or 'close to' the market yet</a:t>
            </a:r>
            <a:r>
              <a:rPr lang="en-GB" sz="1800" b="0" i="1" dirty="0"/>
              <a:t>. There are different competing potential solution approaches but R&amp;D still needed </a:t>
            </a:r>
            <a:r>
              <a:rPr lang="en-GB" sz="1800" b="0" i="1" dirty="0"/>
              <a:t>to de-risk and compare different technological alternatives. Not possible yet to fix the solution requirements (R&amp;D needed to find out) nor to</a:t>
            </a:r>
            <a:r>
              <a:rPr lang="en-GB" sz="1800" b="0" i="1" dirty="0"/>
              <a:t> commit to large scale deployment. Procurer wants to induce step change in market (e.g. moving from proprietary/vendor lock-in to better open systems with multiple vendors incl. new players) </a:t>
            </a:r>
            <a:r>
              <a:rPr lang="en-GB" sz="1800" i="1" dirty="0"/>
              <a:t>(PCP)</a:t>
            </a:r>
          </a:p>
          <a:p>
            <a:pPr marL="800100" lvl="1" indent="-342900" eaLnBrk="1" hangingPunct="1">
              <a:buClr>
                <a:srgbClr val="FFCC66"/>
              </a:buClr>
              <a:buFont typeface="Times" pitchFamily="18" charset="0"/>
              <a:buChar char="•"/>
            </a:pPr>
            <a:endParaRPr lang="en-GB" sz="1500" b="0" dirty="0">
              <a:ea typeface="+mn-ea"/>
              <a:cs typeface="+mn-cs"/>
            </a:endParaRPr>
          </a:p>
        </p:txBody>
      </p:sp>
      <p:sp>
        <p:nvSpPr>
          <p:cNvPr id="5" name="Rectangle 4"/>
          <p:cNvSpPr/>
          <p:nvPr/>
        </p:nvSpPr>
        <p:spPr>
          <a:xfrm>
            <a:off x="0" y="44624"/>
            <a:ext cx="9144000" cy="707886"/>
          </a:xfrm>
          <a:prstGeom prst="rect">
            <a:avLst/>
          </a:prstGeom>
        </p:spPr>
        <p:txBody>
          <a:bodyPr wrap="square">
            <a:spAutoFit/>
          </a:bodyPr>
          <a:lstStyle/>
          <a:p>
            <a:r>
              <a:rPr lang="en-GB" sz="2000" b="1" dirty="0" smtClean="0">
                <a:solidFill>
                  <a:schemeClr val="bg1"/>
                </a:solidFill>
              </a:rPr>
              <a:t>Tackling public sector challenges requires new solutions</a:t>
            </a:r>
          </a:p>
          <a:p>
            <a:r>
              <a:rPr lang="en-GB" sz="2000" b="1" dirty="0" smtClean="0">
                <a:solidFill>
                  <a:schemeClr val="bg1"/>
                </a:solidFill>
              </a:rPr>
              <a:t>Further away -&gt; PCP</a:t>
            </a:r>
            <a:endParaRPr lang="en-GB" sz="2000" dirty="0">
              <a:solidFill>
                <a:schemeClr val="bg1"/>
              </a:solidFill>
            </a:endParaRPr>
          </a:p>
        </p:txBody>
      </p:sp>
      <p:grpSp>
        <p:nvGrpSpPr>
          <p:cNvPr id="13" name="Group 12"/>
          <p:cNvGrpSpPr/>
          <p:nvPr/>
        </p:nvGrpSpPr>
        <p:grpSpPr>
          <a:xfrm>
            <a:off x="48613" y="3627791"/>
            <a:ext cx="9131899" cy="3133902"/>
            <a:chOff x="48613" y="3627791"/>
            <a:chExt cx="9131899" cy="313390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39" y="3746754"/>
              <a:ext cx="1501847" cy="19566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105" y="5560890"/>
              <a:ext cx="721041" cy="460398"/>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415" y="5733208"/>
              <a:ext cx="286489" cy="2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028023"/>
              <a:ext cx="404956" cy="49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4075751"/>
              <a:ext cx="365985" cy="44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321" y="3776650"/>
              <a:ext cx="387158" cy="47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bwMode="auto">
            <a:xfrm>
              <a:off x="2180992" y="4615933"/>
              <a:ext cx="1166872" cy="312738"/>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TextBox 6"/>
            <p:cNvSpPr txBox="1"/>
            <p:nvPr/>
          </p:nvSpPr>
          <p:spPr>
            <a:xfrm>
              <a:off x="48613" y="6023029"/>
              <a:ext cx="2132379" cy="738664"/>
            </a:xfrm>
            <a:prstGeom prst="rect">
              <a:avLst/>
            </a:prstGeom>
            <a:noFill/>
          </p:spPr>
          <p:txBody>
            <a:bodyPr wrap="none" rtlCol="0">
              <a:spAutoFit/>
            </a:bodyPr>
            <a:lstStyle/>
            <a:p>
              <a:r>
                <a:rPr lang="en-GB" sz="1400" dirty="0" smtClean="0"/>
                <a:t>50s: old fashioned</a:t>
              </a:r>
            </a:p>
            <a:p>
              <a:r>
                <a:rPr lang="en-GB" sz="1400" dirty="0"/>
                <a:t>c</a:t>
              </a:r>
              <a:r>
                <a:rPr lang="en-GB" sz="1400" dirty="0" smtClean="0"/>
                <a:t>ommunication ways </a:t>
              </a:r>
            </a:p>
            <a:p>
              <a:r>
                <a:rPr lang="en-GB" sz="1400" dirty="0" smtClean="0"/>
                <a:t>(letters, fax, telex)</a:t>
              </a:r>
              <a:endParaRPr lang="en-GB" sz="1400" dirty="0"/>
            </a:p>
          </p:txBody>
        </p:sp>
        <p:sp>
          <p:nvSpPr>
            <p:cNvPr id="19" name="TextBox 18"/>
            <p:cNvSpPr txBox="1"/>
            <p:nvPr/>
          </p:nvSpPr>
          <p:spPr>
            <a:xfrm>
              <a:off x="2180648" y="5104697"/>
              <a:ext cx="1455248" cy="1384995"/>
            </a:xfrm>
            <a:prstGeom prst="rect">
              <a:avLst/>
            </a:prstGeom>
            <a:noFill/>
          </p:spPr>
          <p:txBody>
            <a:bodyPr wrap="square" rtlCol="0">
              <a:spAutoFit/>
            </a:bodyPr>
            <a:lstStyle/>
            <a:p>
              <a:r>
                <a:rPr lang="en-GB" sz="1400" dirty="0" smtClean="0"/>
                <a:t>PCPs that </a:t>
              </a:r>
            </a:p>
            <a:p>
              <a:r>
                <a:rPr lang="en-GB" sz="1400" dirty="0" smtClean="0"/>
                <a:t>'developed' </a:t>
              </a:r>
            </a:p>
            <a:p>
              <a:r>
                <a:rPr lang="en-GB" sz="1400" dirty="0" smtClean="0"/>
                <a:t>the Internet,</a:t>
              </a:r>
            </a:p>
            <a:p>
              <a:r>
                <a:rPr lang="en-GB" sz="1400" dirty="0" smtClean="0"/>
                <a:t>(super)</a:t>
              </a:r>
            </a:p>
            <a:p>
              <a:r>
                <a:rPr lang="en-GB" sz="1400" dirty="0" smtClean="0"/>
                <a:t>computers, </a:t>
              </a:r>
            </a:p>
            <a:p>
              <a:r>
                <a:rPr lang="en-GB" sz="1400" dirty="0" smtClean="0"/>
                <a:t>GPS, etc.</a:t>
              </a:r>
              <a:endParaRPr lang="en-GB" sz="1400" dirty="0"/>
            </a:p>
          </p:txBody>
        </p:sp>
        <p:sp>
          <p:nvSpPr>
            <p:cNvPr id="20" name="TextBox 19"/>
            <p:cNvSpPr txBox="1"/>
            <p:nvPr/>
          </p:nvSpPr>
          <p:spPr>
            <a:xfrm>
              <a:off x="6156176" y="6021288"/>
              <a:ext cx="3024336" cy="738664"/>
            </a:xfrm>
            <a:prstGeom prst="rect">
              <a:avLst/>
            </a:prstGeom>
            <a:noFill/>
          </p:spPr>
          <p:txBody>
            <a:bodyPr wrap="square" rtlCol="0">
              <a:spAutoFit/>
            </a:bodyPr>
            <a:lstStyle/>
            <a:p>
              <a:r>
                <a:rPr lang="en-GB" sz="1400" dirty="0" smtClean="0"/>
                <a:t>Customers looking for </a:t>
              </a:r>
            </a:p>
            <a:p>
              <a:r>
                <a:rPr lang="en-GB" sz="1400" dirty="0" smtClean="0"/>
                <a:t>cheaper, faster communication and data processing</a:t>
              </a:r>
              <a:endParaRPr lang="en-GB" sz="1400" dirty="0"/>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895" y="5733208"/>
              <a:ext cx="286489" cy="2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4678636"/>
              <a:ext cx="1646016" cy="117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3915476"/>
              <a:ext cx="916460" cy="112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788024" y="3789040"/>
              <a:ext cx="856325" cy="1077218"/>
            </a:xfrm>
            <a:prstGeom prst="rect">
              <a:avLst/>
            </a:prstGeom>
            <a:noFill/>
          </p:spPr>
          <p:txBody>
            <a:bodyPr wrap="none" rtlCol="0">
              <a:spAutoFit/>
            </a:bodyPr>
            <a:lstStyle/>
            <a:p>
              <a:r>
                <a:rPr lang="en-GB" sz="1600" dirty="0" smtClean="0"/>
                <a:t>IBM</a:t>
              </a:r>
            </a:p>
            <a:p>
              <a:r>
                <a:rPr lang="en-GB" sz="1600" dirty="0" smtClean="0"/>
                <a:t>HP</a:t>
              </a:r>
            </a:p>
            <a:p>
              <a:r>
                <a:rPr lang="en-GB" sz="1600" dirty="0" smtClean="0"/>
                <a:t>Cray</a:t>
              </a:r>
            </a:p>
            <a:p>
              <a:r>
                <a:rPr lang="en-GB" sz="1600" dirty="0" smtClean="0"/>
                <a:t>SUN...</a:t>
              </a:r>
            </a:p>
          </p:txBody>
        </p:sp>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9872" y="3746753"/>
              <a:ext cx="916460" cy="112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1880" y="5178100"/>
              <a:ext cx="1687498" cy="107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34086" y="4292933"/>
              <a:ext cx="802410" cy="57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180992" y="4134653"/>
              <a:ext cx="998991" cy="523220"/>
            </a:xfrm>
            <a:prstGeom prst="rect">
              <a:avLst/>
            </a:prstGeom>
            <a:noFill/>
          </p:spPr>
          <p:txBody>
            <a:bodyPr wrap="none" rtlCol="0">
              <a:spAutoFit/>
            </a:bodyPr>
            <a:lstStyle/>
            <a:p>
              <a:pPr algn="ctr"/>
              <a:r>
                <a:rPr lang="en-GB" sz="1400" dirty="0" smtClean="0"/>
                <a:t>Purchase</a:t>
              </a:r>
            </a:p>
            <a:p>
              <a:pPr algn="ctr"/>
              <a:r>
                <a:rPr lang="en-GB" sz="1400" dirty="0" smtClean="0"/>
                <a:t>R&amp;D</a:t>
              </a:r>
              <a:endParaRPr lang="en-GB" sz="1400" dirty="0"/>
            </a:p>
          </p:txBody>
        </p:sp>
        <p:sp>
          <p:nvSpPr>
            <p:cNvPr id="27" name="Right Arrow 26"/>
            <p:cNvSpPr/>
            <p:nvPr/>
          </p:nvSpPr>
          <p:spPr bwMode="auto">
            <a:xfrm>
              <a:off x="5644349" y="4592607"/>
              <a:ext cx="1021596" cy="348561"/>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8" name="TextBox 27"/>
            <p:cNvSpPr txBox="1"/>
            <p:nvPr/>
          </p:nvSpPr>
          <p:spPr>
            <a:xfrm>
              <a:off x="5580112" y="4129916"/>
              <a:ext cx="998991" cy="523220"/>
            </a:xfrm>
            <a:prstGeom prst="rect">
              <a:avLst/>
            </a:prstGeom>
            <a:noFill/>
          </p:spPr>
          <p:txBody>
            <a:bodyPr wrap="none" rtlCol="0">
              <a:spAutoFit/>
            </a:bodyPr>
            <a:lstStyle/>
            <a:p>
              <a:pPr algn="ctr"/>
              <a:r>
                <a:rPr lang="en-GB" sz="1400" dirty="0" smtClean="0"/>
                <a:t>Purchase</a:t>
              </a:r>
            </a:p>
            <a:p>
              <a:pPr algn="ctr"/>
              <a:r>
                <a:rPr lang="en-GB" sz="1400" dirty="0" smtClean="0"/>
                <a:t>products</a:t>
              </a:r>
              <a:endParaRPr lang="en-GB" sz="1400" dirty="0"/>
            </a:p>
          </p:txBody>
        </p:sp>
        <p:sp>
          <p:nvSpPr>
            <p:cNvPr id="29" name="TextBox 28"/>
            <p:cNvSpPr txBox="1"/>
            <p:nvPr/>
          </p:nvSpPr>
          <p:spPr>
            <a:xfrm>
              <a:off x="5508104" y="4850576"/>
              <a:ext cx="1144865" cy="738664"/>
            </a:xfrm>
            <a:prstGeom prst="rect">
              <a:avLst/>
            </a:prstGeom>
            <a:noFill/>
          </p:spPr>
          <p:txBody>
            <a:bodyPr wrap="none" rtlCol="0">
              <a:spAutoFit/>
            </a:bodyPr>
            <a:lstStyle/>
            <a:p>
              <a:pPr algn="ctr"/>
              <a:r>
                <a:rPr lang="en-GB" sz="1400" dirty="0" smtClean="0"/>
                <a:t>PPIs</a:t>
              </a:r>
            </a:p>
            <a:p>
              <a:pPr algn="ctr"/>
              <a:r>
                <a:rPr lang="en-GB" sz="1400" dirty="0" smtClean="0"/>
                <a:t>Scaling up</a:t>
              </a:r>
            </a:p>
            <a:p>
              <a:pPr algn="ctr"/>
              <a:r>
                <a:rPr lang="en-GB" sz="1400" dirty="0" smtClean="0"/>
                <a:t>production</a:t>
              </a:r>
              <a:endParaRPr lang="en-GB" sz="1400" dirty="0"/>
            </a:p>
          </p:txBody>
        </p:sp>
        <p:pic>
          <p:nvPicPr>
            <p:cNvPr id="205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40722" y="3627791"/>
              <a:ext cx="431091" cy="66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94313" y="4925347"/>
              <a:ext cx="663159" cy="59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339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p:cNvSpPr>
          <p:nvPr/>
        </p:nvSpPr>
        <p:spPr bwMode="auto">
          <a:xfrm>
            <a:off x="257175" y="981075"/>
            <a:ext cx="4356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marL="0" lvl="1" algn="ctr">
              <a:spcBef>
                <a:spcPct val="0"/>
              </a:spcBef>
              <a:spcAft>
                <a:spcPts val="600"/>
              </a:spcAft>
              <a:buClrTx/>
              <a:buFontTx/>
              <a:buNone/>
            </a:pPr>
            <a:endParaRPr lang="fr-BE" altLang="en-US" sz="2000">
              <a:solidFill>
                <a:schemeClr val="tx1"/>
              </a:solidFill>
              <a:latin typeface="Trebuchet MS" pitchFamily="34" charset="0"/>
            </a:endParaRPr>
          </a:p>
        </p:txBody>
      </p:sp>
      <p:sp>
        <p:nvSpPr>
          <p:cNvPr id="10" name="Content Placeholder 2"/>
          <p:cNvSpPr>
            <a:spLocks noGrp="1"/>
          </p:cNvSpPr>
          <p:nvPr>
            <p:ph sz="half" idx="1"/>
          </p:nvPr>
        </p:nvSpPr>
        <p:spPr>
          <a:xfrm>
            <a:off x="257176" y="1125538"/>
            <a:ext cx="8707438" cy="4967758"/>
          </a:xfrm>
        </p:spPr>
        <p:txBody>
          <a:bodyPr/>
          <a:lstStyle/>
          <a:p>
            <a:pPr marL="0" lvl="2" indent="0">
              <a:spcBef>
                <a:spcPts val="0"/>
              </a:spcBef>
              <a:spcAft>
                <a:spcPts val="300"/>
              </a:spcAft>
              <a:buFontTx/>
              <a:buNone/>
              <a:defRPr/>
            </a:pPr>
            <a:endParaRPr lang="en-GB" sz="1600" dirty="0" smtClean="0">
              <a:solidFill>
                <a:schemeClr val="tx1"/>
              </a:solidFill>
            </a:endParaRPr>
          </a:p>
          <a:p>
            <a:pPr marL="361950" lvl="2" indent="-361950">
              <a:spcBef>
                <a:spcPts val="0"/>
              </a:spcBef>
              <a:spcAft>
                <a:spcPts val="300"/>
              </a:spcAft>
              <a:buFont typeface="Wingdings" panose="05000000000000000000" pitchFamily="2" charset="2"/>
              <a:buChar char="q"/>
              <a:defRPr/>
            </a:pPr>
            <a:r>
              <a:rPr lang="en-GB" sz="1800" b="1" dirty="0" smtClean="0">
                <a:solidFill>
                  <a:srgbClr val="C00000"/>
                </a:solidFill>
              </a:rPr>
              <a:t>Reimbursement rate direct costs: Max </a:t>
            </a:r>
            <a:r>
              <a:rPr lang="en-GB" sz="1800" b="1" dirty="0">
                <a:solidFill>
                  <a:srgbClr val="C00000"/>
                </a:solidFill>
              </a:rPr>
              <a:t>9</a:t>
            </a:r>
            <a:r>
              <a:rPr lang="en-GB" sz="1800" b="1" dirty="0" smtClean="0">
                <a:solidFill>
                  <a:srgbClr val="C00000"/>
                </a:solidFill>
              </a:rPr>
              <a:t>0% respectively 35% </a:t>
            </a:r>
            <a:r>
              <a:rPr lang="en-GB" sz="1800" b="1" dirty="0">
                <a:solidFill>
                  <a:srgbClr val="C00000"/>
                </a:solidFill>
              </a:rPr>
              <a:t>of eligible costs for </a:t>
            </a:r>
            <a:r>
              <a:rPr lang="en-GB" sz="1800" b="1" dirty="0" smtClean="0">
                <a:solidFill>
                  <a:srgbClr val="C00000"/>
                </a:solidFill>
              </a:rPr>
              <a:t>PCP respectively PPI actions</a:t>
            </a:r>
          </a:p>
          <a:p>
            <a:pPr marL="819150" lvl="3" indent="-361950">
              <a:spcBef>
                <a:spcPts val="600"/>
              </a:spcBef>
              <a:spcAft>
                <a:spcPts val="300"/>
              </a:spcAft>
              <a:buFont typeface="Wingdings" panose="05000000000000000000" pitchFamily="2" charset="2"/>
              <a:buChar char="§"/>
              <a:defRPr/>
            </a:pPr>
            <a:r>
              <a:rPr lang="en-GB" sz="1500" dirty="0" smtClean="0">
                <a:solidFill>
                  <a:srgbClr val="003399"/>
                </a:solidFill>
              </a:rPr>
              <a:t>Eligible direct costs to carry out eligible activities defined in WP include:</a:t>
            </a:r>
          </a:p>
          <a:p>
            <a:pPr marL="1162050" lvl="4" indent="-285750">
              <a:spcBef>
                <a:spcPts val="100"/>
              </a:spcBef>
              <a:spcAft>
                <a:spcPts val="100"/>
              </a:spcAft>
              <a:buFontTx/>
              <a:buChar char="-"/>
              <a:defRPr/>
            </a:pPr>
            <a:r>
              <a:rPr lang="en-GB" sz="1500" dirty="0" smtClean="0">
                <a:solidFill>
                  <a:srgbClr val="003399"/>
                </a:solidFill>
              </a:rPr>
              <a:t>Price of the R&amp;D services (PCP) or innovative solutions (PPI) procured (if procurement conducted in compliance with requirements in Annex E WP)</a:t>
            </a:r>
          </a:p>
          <a:p>
            <a:pPr marL="1162050" lvl="4" indent="-285750">
              <a:spcBef>
                <a:spcPts val="100"/>
              </a:spcBef>
              <a:spcAft>
                <a:spcPts val="100"/>
              </a:spcAft>
              <a:buFontTx/>
              <a:buChar char="-"/>
              <a:defRPr/>
            </a:pPr>
            <a:r>
              <a:rPr lang="en-GB" sz="1500" dirty="0" smtClean="0">
                <a:solidFill>
                  <a:srgbClr val="003399"/>
                </a:solidFill>
              </a:rPr>
              <a:t>Eligible coordination and networking activities </a:t>
            </a:r>
          </a:p>
          <a:p>
            <a:pPr marL="1162050" lvl="4" indent="-285750">
              <a:spcBef>
                <a:spcPts val="100"/>
              </a:spcBef>
              <a:spcAft>
                <a:spcPts val="100"/>
              </a:spcAft>
              <a:buFontTx/>
              <a:buChar char="-"/>
              <a:defRPr/>
            </a:pPr>
            <a:r>
              <a:rPr lang="en-GB" sz="1500" dirty="0" smtClean="0">
                <a:solidFill>
                  <a:srgbClr val="003399"/>
                </a:solidFill>
              </a:rPr>
              <a:t>May include in-kind contributions (e.g. third parties putting resources at disposal of beneficiaries e.g. for testing of solutions)</a:t>
            </a:r>
          </a:p>
          <a:p>
            <a:pPr marL="1162050" lvl="4" indent="-285750">
              <a:spcBef>
                <a:spcPts val="100"/>
              </a:spcBef>
              <a:spcAft>
                <a:spcPts val="100"/>
              </a:spcAft>
              <a:buFontTx/>
              <a:buChar char="-"/>
              <a:defRPr/>
            </a:pPr>
            <a:r>
              <a:rPr lang="en-GB" sz="1500" dirty="0">
                <a:solidFill>
                  <a:srgbClr val="003399"/>
                </a:solidFill>
              </a:rPr>
              <a:t>VAT is an eligible cost unless for beneficiaries that can deduct </a:t>
            </a:r>
            <a:r>
              <a:rPr lang="en-GB" sz="1500" dirty="0" smtClean="0">
                <a:solidFill>
                  <a:srgbClr val="003399"/>
                </a:solidFill>
              </a:rPr>
              <a:t>it</a:t>
            </a:r>
          </a:p>
          <a:p>
            <a:pPr marL="819150" lvl="3" indent="-361950">
              <a:spcBef>
                <a:spcPts val="600"/>
              </a:spcBef>
              <a:spcAft>
                <a:spcPts val="600"/>
              </a:spcAft>
              <a:buFont typeface="Wingdings" panose="05000000000000000000" pitchFamily="2" charset="2"/>
              <a:buChar char="§"/>
              <a:defRPr/>
            </a:pPr>
            <a:r>
              <a:rPr lang="en-GB" sz="1500" dirty="0" smtClean="0">
                <a:solidFill>
                  <a:srgbClr val="003399"/>
                </a:solidFill>
              </a:rPr>
              <a:t>Requested </a:t>
            </a:r>
            <a:r>
              <a:rPr lang="en-GB" sz="1500" dirty="0">
                <a:solidFill>
                  <a:srgbClr val="003399"/>
                </a:solidFill>
              </a:rPr>
              <a:t>reimbursement for coordination and </a:t>
            </a:r>
            <a:r>
              <a:rPr lang="en-GB" sz="1500" dirty="0" smtClean="0">
                <a:solidFill>
                  <a:srgbClr val="003399"/>
                </a:solidFill>
              </a:rPr>
              <a:t>networking activities can </a:t>
            </a:r>
            <a:r>
              <a:rPr lang="en-GB" sz="1500" dirty="0">
                <a:solidFill>
                  <a:srgbClr val="003399"/>
                </a:solidFill>
              </a:rPr>
              <a:t>comprise max 30% </a:t>
            </a:r>
            <a:r>
              <a:rPr lang="en-GB" sz="1500" dirty="0" smtClean="0">
                <a:solidFill>
                  <a:srgbClr val="003399"/>
                </a:solidFill>
              </a:rPr>
              <a:t>(for PCP</a:t>
            </a:r>
            <a:r>
              <a:rPr lang="en-GB" sz="1500" dirty="0">
                <a:solidFill>
                  <a:srgbClr val="003399"/>
                </a:solidFill>
              </a:rPr>
              <a:t>) /</a:t>
            </a:r>
            <a:r>
              <a:rPr lang="en-GB" sz="1500" dirty="0" smtClean="0">
                <a:solidFill>
                  <a:srgbClr val="003399"/>
                </a:solidFill>
              </a:rPr>
              <a:t> </a:t>
            </a:r>
            <a:r>
              <a:rPr lang="en-GB" sz="1500" dirty="0">
                <a:solidFill>
                  <a:srgbClr val="003399"/>
                </a:solidFill>
              </a:rPr>
              <a:t>max 50% </a:t>
            </a:r>
            <a:r>
              <a:rPr lang="en-GB" sz="1500" dirty="0" smtClean="0">
                <a:solidFill>
                  <a:srgbClr val="003399"/>
                </a:solidFill>
              </a:rPr>
              <a:t>(for PPI</a:t>
            </a:r>
            <a:r>
              <a:rPr lang="en-GB" sz="1500" dirty="0">
                <a:solidFill>
                  <a:srgbClr val="003399"/>
                </a:solidFill>
              </a:rPr>
              <a:t>) of total requested </a:t>
            </a:r>
            <a:r>
              <a:rPr lang="en-GB" sz="1500" dirty="0" smtClean="0">
                <a:solidFill>
                  <a:srgbClr val="003399"/>
                </a:solidFill>
              </a:rPr>
              <a:t>grant</a:t>
            </a:r>
          </a:p>
          <a:p>
            <a:pPr marL="361950" lvl="2" indent="-361950">
              <a:spcBef>
                <a:spcPts val="600"/>
              </a:spcBef>
              <a:spcAft>
                <a:spcPts val="600"/>
              </a:spcAft>
              <a:buFont typeface="Wingdings" panose="05000000000000000000" pitchFamily="2" charset="2"/>
              <a:buChar char="q"/>
              <a:defRPr/>
            </a:pPr>
            <a:r>
              <a:rPr lang="en-GB" sz="1800" b="1" dirty="0" smtClean="0">
                <a:solidFill>
                  <a:srgbClr val="C00000"/>
                </a:solidFill>
              </a:rPr>
              <a:t>Plus 25% for </a:t>
            </a:r>
            <a:r>
              <a:rPr lang="en-GB" sz="1800" b="1" dirty="0">
                <a:solidFill>
                  <a:srgbClr val="C00000"/>
                </a:solidFill>
              </a:rPr>
              <a:t>indirect costs</a:t>
            </a:r>
            <a:r>
              <a:rPr lang="en-GB" sz="1800" dirty="0">
                <a:solidFill>
                  <a:schemeClr val="tx1"/>
                </a:solidFill>
              </a:rPr>
              <a:t>. </a:t>
            </a:r>
            <a:r>
              <a:rPr lang="en-GB" sz="1500" dirty="0" smtClean="0">
                <a:solidFill>
                  <a:srgbClr val="003399"/>
                </a:solidFill>
              </a:rPr>
              <a:t>But, no </a:t>
            </a:r>
            <a:r>
              <a:rPr lang="en-GB" sz="1500" dirty="0">
                <a:solidFill>
                  <a:srgbClr val="003399"/>
                </a:solidFill>
              </a:rPr>
              <a:t>indirect costs on the price of the PCP/PPI procurement or on 3</a:t>
            </a:r>
            <a:r>
              <a:rPr lang="en-GB" sz="1500" baseline="30000" dirty="0">
                <a:solidFill>
                  <a:srgbClr val="003399"/>
                </a:solidFill>
              </a:rPr>
              <a:t>rd</a:t>
            </a:r>
            <a:r>
              <a:rPr lang="en-GB" sz="1500" dirty="0">
                <a:solidFill>
                  <a:srgbClr val="003399"/>
                </a:solidFill>
              </a:rPr>
              <a:t> party resources not used at </a:t>
            </a:r>
            <a:r>
              <a:rPr lang="en-GB" sz="1500" dirty="0" smtClean="0">
                <a:solidFill>
                  <a:srgbClr val="003399"/>
                </a:solidFill>
              </a:rPr>
              <a:t>the beneficiary premises</a:t>
            </a:r>
          </a:p>
          <a:p>
            <a:pPr marL="361950" lvl="2" indent="-361950">
              <a:spcBef>
                <a:spcPts val="600"/>
              </a:spcBef>
              <a:spcAft>
                <a:spcPts val="300"/>
              </a:spcAft>
              <a:buFont typeface="Wingdings" panose="05000000000000000000" pitchFamily="2" charset="2"/>
              <a:buChar char="q"/>
              <a:defRPr/>
            </a:pPr>
            <a:r>
              <a:rPr lang="en-GB" sz="1800" b="1" dirty="0" smtClean="0">
                <a:solidFill>
                  <a:srgbClr val="C00000"/>
                </a:solidFill>
              </a:rPr>
              <a:t>Pre-financing</a:t>
            </a:r>
            <a:r>
              <a:rPr lang="en-GB" sz="1400" b="1" dirty="0" smtClean="0">
                <a:solidFill>
                  <a:srgbClr val="C00000"/>
                </a:solidFill>
              </a:rPr>
              <a:t>:</a:t>
            </a:r>
            <a:r>
              <a:rPr lang="en-GB" sz="1400" dirty="0" smtClean="0">
                <a:solidFill>
                  <a:schemeClr val="tx1"/>
                </a:solidFill>
              </a:rPr>
              <a:t> </a:t>
            </a:r>
            <a:r>
              <a:rPr lang="en-GB" sz="1500" dirty="0" smtClean="0">
                <a:solidFill>
                  <a:srgbClr val="003399"/>
                </a:solidFill>
              </a:rPr>
              <a:t>Yes, 1</a:t>
            </a:r>
            <a:r>
              <a:rPr lang="en-GB" sz="1500" baseline="30000" dirty="0" smtClean="0">
                <a:solidFill>
                  <a:srgbClr val="003399"/>
                </a:solidFill>
              </a:rPr>
              <a:t>st</a:t>
            </a:r>
            <a:r>
              <a:rPr lang="en-GB" sz="1500" dirty="0" smtClean="0">
                <a:solidFill>
                  <a:srgbClr val="003399"/>
                </a:solidFill>
              </a:rPr>
              <a:t> pre-financing at start project for costs for preparation stage, 2</a:t>
            </a:r>
            <a:r>
              <a:rPr lang="en-GB" sz="1500" baseline="30000" dirty="0" smtClean="0">
                <a:solidFill>
                  <a:srgbClr val="003399"/>
                </a:solidFill>
              </a:rPr>
              <a:t>nd</a:t>
            </a:r>
            <a:r>
              <a:rPr lang="en-GB" sz="1500" dirty="0" smtClean="0">
                <a:solidFill>
                  <a:srgbClr val="003399"/>
                </a:solidFill>
              </a:rPr>
              <a:t> pre-financing before execution stage for rest of costs (incl. call for tender)</a:t>
            </a:r>
            <a:endParaRPr lang="en-GB" sz="1500" dirty="0">
              <a:solidFill>
                <a:schemeClr val="tx1"/>
              </a:solidFill>
            </a:endParaRPr>
          </a:p>
          <a:p>
            <a:pPr marL="361950" lvl="2" indent="-361950">
              <a:spcBef>
                <a:spcPts val="0"/>
              </a:spcBef>
              <a:spcAft>
                <a:spcPts val="300"/>
              </a:spcAft>
              <a:buFont typeface="Wingdings" panose="05000000000000000000" pitchFamily="2" charset="2"/>
              <a:buChar char="q"/>
              <a:defRPr/>
            </a:pPr>
            <a:endParaRPr lang="en-GB" sz="1600" dirty="0">
              <a:solidFill>
                <a:schemeClr val="tx1"/>
              </a:solidFill>
            </a:endParaRPr>
          </a:p>
        </p:txBody>
      </p:sp>
      <p:sp>
        <p:nvSpPr>
          <p:cNvPr id="6" name="Rectangle 2"/>
          <p:cNvSpPr>
            <a:spLocks noChangeArrowheads="1"/>
          </p:cNvSpPr>
          <p:nvPr/>
        </p:nvSpPr>
        <p:spPr bwMode="auto">
          <a:xfrm>
            <a:off x="0" y="0"/>
            <a:ext cx="8891588"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GB" sz="2400" i="0" dirty="0">
                <a:solidFill>
                  <a:schemeClr val="bg1"/>
                </a:solidFill>
                <a:effectLst>
                  <a:outerShdw blurRad="38100" dist="38100" dir="2700000" algn="tl">
                    <a:srgbClr val="C0C0C0"/>
                  </a:outerShdw>
                </a:effectLst>
                <a:latin typeface="Verdana" pitchFamily="34" charset="0"/>
              </a:rPr>
              <a:t>PCP and PPI </a:t>
            </a:r>
            <a:r>
              <a:rPr lang="en-GB" sz="2400" i="0" dirty="0" smtClean="0">
                <a:solidFill>
                  <a:schemeClr val="bg1"/>
                </a:solidFill>
                <a:effectLst>
                  <a:outerShdw blurRad="38100" dist="38100" dir="2700000" algn="tl">
                    <a:srgbClr val="C0C0C0"/>
                  </a:outerShdw>
                </a:effectLst>
                <a:latin typeface="Verdana" pitchFamily="34" charset="0"/>
              </a:rPr>
              <a:t>actions </a:t>
            </a:r>
            <a:r>
              <a:rPr lang="en-GB" sz="2400" i="0" dirty="0">
                <a:solidFill>
                  <a:schemeClr val="bg1"/>
                </a:solidFill>
                <a:effectLst>
                  <a:outerShdw blurRad="38100" dist="38100" dir="2700000" algn="tl">
                    <a:srgbClr val="C0C0C0"/>
                  </a:outerShdw>
                </a:effectLst>
                <a:latin typeface="Verdana" pitchFamily="34" charset="0"/>
              </a:rPr>
              <a:t>– EU contribution</a:t>
            </a:r>
          </a:p>
          <a:p>
            <a:pPr algn="l">
              <a:defRPr/>
            </a:pPr>
            <a:r>
              <a:rPr lang="en-GB" i="0" dirty="0">
                <a:solidFill>
                  <a:srgbClr val="CCFFFF"/>
                </a:solidFill>
                <a:effectLst>
                  <a:outerShdw blurRad="38100" dist="38100" dir="2700000" algn="tl">
                    <a:srgbClr val="C0C0C0"/>
                  </a:outerShdw>
                </a:effectLst>
                <a:latin typeface="Verdana" pitchFamily="34" charset="0"/>
              </a:rPr>
              <a:t/>
            </a:r>
            <a:br>
              <a:rPr lang="en-GB" i="0" dirty="0">
                <a:solidFill>
                  <a:srgbClr val="CCFFFF"/>
                </a:solidFill>
                <a:effectLst>
                  <a:outerShdw blurRad="38100" dist="38100" dir="2700000" algn="tl">
                    <a:srgbClr val="C0C0C0"/>
                  </a:outerShdw>
                </a:effectLst>
                <a:latin typeface="Verdana" pitchFamily="34" charset="0"/>
              </a:rPr>
            </a:br>
            <a:endParaRPr lang="en-GB" i="0" dirty="0">
              <a:solidFill>
                <a:srgbClr val="CCFFFF"/>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385003443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251520" y="1951426"/>
            <a:ext cx="8640960" cy="29177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
            </a:r>
            <a:br>
              <a:rPr lang="en-US" sz="3000" dirty="0" smtClean="0">
                <a:solidFill>
                  <a:schemeClr val="bg1"/>
                </a:solidFill>
                <a:latin typeface="Verdana"/>
              </a:rPr>
            </a:br>
            <a:r>
              <a:rPr lang="en-US" sz="3000" dirty="0" smtClean="0">
                <a:solidFill>
                  <a:schemeClr val="bg1"/>
                </a:solidFill>
                <a:latin typeface="Verdana"/>
              </a:rPr>
              <a:t>OVERVIEW REMAINING </a:t>
            </a:r>
            <a:r>
              <a:rPr lang="en-US" sz="3000" dirty="0">
                <a:solidFill>
                  <a:schemeClr val="bg1"/>
                </a:solidFill>
                <a:latin typeface="Verdana"/>
              </a:rPr>
              <a:t>H2020 CALLS </a:t>
            </a:r>
            <a:br>
              <a:rPr lang="en-US" sz="3000" dirty="0">
                <a:solidFill>
                  <a:schemeClr val="bg1"/>
                </a:solidFill>
                <a:latin typeface="Verdana"/>
              </a:rPr>
            </a:br>
            <a:r>
              <a:rPr lang="en-US" sz="3000" dirty="0" smtClean="0">
                <a:solidFill>
                  <a:schemeClr val="bg1"/>
                </a:solidFill>
                <a:latin typeface="Verdana"/>
              </a:rPr>
              <a:t>ON </a:t>
            </a:r>
            <a:r>
              <a:rPr lang="en-US" sz="3000" dirty="0">
                <a:solidFill>
                  <a:schemeClr val="bg1"/>
                </a:solidFill>
                <a:latin typeface="Verdana"/>
              </a:rPr>
              <a:t>INNOVATION PROCUREMENT </a:t>
            </a:r>
            <a:br>
              <a:rPr lang="en-US" sz="3000" dirty="0">
                <a:solidFill>
                  <a:schemeClr val="bg1"/>
                </a:solidFill>
                <a:latin typeface="Verdana"/>
              </a:rPr>
            </a:br>
            <a:r>
              <a:rPr lang="en-US" sz="3000" dirty="0" smtClean="0">
                <a:solidFill>
                  <a:schemeClr val="bg1"/>
                </a:solidFill>
                <a:latin typeface="Verdana"/>
              </a:rPr>
              <a:t>(</a:t>
            </a:r>
            <a:r>
              <a:rPr lang="en-US" sz="3000" dirty="0">
                <a:solidFill>
                  <a:schemeClr val="bg1"/>
                </a:solidFill>
                <a:latin typeface="Verdana"/>
              </a:rPr>
              <a:t>PCP+PPI) </a:t>
            </a:r>
            <a:r>
              <a:rPr lang="en-US" sz="3000" dirty="0" smtClean="0">
                <a:solidFill>
                  <a:schemeClr val="bg1"/>
                </a:solidFill>
                <a:latin typeface="Verdana"/>
              </a:rPr>
              <a:t>IN 2017 </a:t>
            </a:r>
            <a:endParaRPr lang="en-GB" dirty="0" smtClean="0">
              <a:solidFill>
                <a:schemeClr val="bg1"/>
              </a:solidFill>
            </a:endParaRPr>
          </a:p>
        </p:txBody>
      </p:sp>
    </p:spTree>
    <p:extLst>
      <p:ext uri="{BB962C8B-B14F-4D97-AF65-F5344CB8AC3E}">
        <p14:creationId xmlns:p14="http://schemas.microsoft.com/office/powerpoint/2010/main" val="728246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7950" y="5229225"/>
            <a:ext cx="8928100" cy="7985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41" name="Rectangle 2"/>
          <p:cNvSpPr>
            <a:spLocks noChangeArrowheads="1"/>
          </p:cNvSpPr>
          <p:nvPr/>
        </p:nvSpPr>
        <p:spPr bwMode="auto">
          <a:xfrm>
            <a:off x="0" y="-179388"/>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GB" sz="2400" i="0" dirty="0">
                <a:solidFill>
                  <a:schemeClr val="bg1"/>
                </a:solidFill>
                <a:effectLst>
                  <a:outerShdw blurRad="38100" dist="38100" dir="2700000" algn="tl">
                    <a:srgbClr val="C0C0C0"/>
                  </a:outerShdw>
                </a:effectLst>
                <a:latin typeface="Verdana" pitchFamily="34" charset="0"/>
              </a:rPr>
              <a:t>Calls that are still open in 2017</a:t>
            </a:r>
          </a:p>
          <a:p>
            <a:pPr algn="l" eaLnBrk="1" hangingPunct="1">
              <a:defRPr/>
            </a:pPr>
            <a:endParaRPr lang="en-GB" sz="1000" i="0" dirty="0">
              <a:solidFill>
                <a:schemeClr val="bg1"/>
              </a:solidFill>
              <a:effectLst>
                <a:outerShdw blurRad="38100" dist="38100" dir="2700000" algn="tl">
                  <a:srgbClr val="C0C0C0"/>
                </a:outerShdw>
              </a:effectLst>
              <a:latin typeface="Verdana" pitchFamily="34" charset="0"/>
            </a:endParaRPr>
          </a:p>
          <a:p>
            <a:pPr algn="l" eaLnBrk="1" hangingPunct="1">
              <a:defRPr/>
            </a:pPr>
            <a:endParaRPr lang="en-GB" sz="2400" i="0" dirty="0">
              <a:solidFill>
                <a:schemeClr val="bg1"/>
              </a:solidFill>
              <a:effectLst>
                <a:outerShdw blurRad="38100" dist="38100" dir="2700000" algn="tl">
                  <a:srgbClr val="C0C0C0"/>
                </a:outerShdw>
              </a:effectLst>
              <a:latin typeface="Verdana" pitchFamily="34" charset="0"/>
            </a:endParaRPr>
          </a:p>
        </p:txBody>
      </p:sp>
      <p:sp>
        <p:nvSpPr>
          <p:cNvPr id="4" name="Rectangle 32"/>
          <p:cNvSpPr>
            <a:spLocks noChangeArrowheads="1"/>
          </p:cNvSpPr>
          <p:nvPr/>
        </p:nvSpPr>
        <p:spPr bwMode="auto">
          <a:xfrm>
            <a:off x="755650" y="908050"/>
            <a:ext cx="7704138"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800100" indent="-34290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eaLnBrk="1" hangingPunct="1">
              <a:lnSpc>
                <a:spcPct val="80000"/>
              </a:lnSpc>
              <a:spcBef>
                <a:spcPts val="600"/>
              </a:spcBef>
              <a:spcAft>
                <a:spcPts val="600"/>
              </a:spcAft>
              <a:buClr>
                <a:srgbClr val="FFCC66"/>
              </a:buClr>
              <a:buFont typeface="Times" pitchFamily="18" charset="0"/>
              <a:buChar char="•"/>
              <a:defRPr/>
            </a:pPr>
            <a:endParaRPr lang="fr-BE" altLang="en-US" sz="1800" b="0" i="0" dirty="0" smtClean="0">
              <a:solidFill>
                <a:schemeClr val="tx1"/>
              </a:solidFill>
            </a:endParaRPr>
          </a:p>
          <a:p>
            <a:pPr eaLnBrk="1" hangingPunct="1">
              <a:spcBef>
                <a:spcPts val="300"/>
              </a:spcBef>
              <a:spcAft>
                <a:spcPts val="300"/>
              </a:spcAft>
              <a:buClr>
                <a:srgbClr val="FFCC66"/>
              </a:buClr>
              <a:buFont typeface="Times" pitchFamily="18" charset="0"/>
              <a:buChar char="•"/>
              <a:defRPr/>
            </a:pPr>
            <a:endParaRPr lang="fr-BE" altLang="en-US" sz="1800" i="0" dirty="0" smtClean="0">
              <a:solidFill>
                <a:srgbClr val="C00000"/>
              </a:solidFill>
            </a:endParaRPr>
          </a:p>
          <a:p>
            <a:pPr eaLnBrk="1" hangingPunct="1">
              <a:spcBef>
                <a:spcPts val="300"/>
              </a:spcBef>
              <a:spcAft>
                <a:spcPts val="300"/>
              </a:spcAft>
              <a:buClr>
                <a:srgbClr val="FFCC66"/>
              </a:buClr>
              <a:buFont typeface="Times" pitchFamily="18" charset="0"/>
              <a:buChar char="•"/>
              <a:defRPr/>
            </a:pPr>
            <a:r>
              <a:rPr lang="fr-BE" altLang="en-US" sz="1800" i="0" dirty="0" smtClean="0">
                <a:solidFill>
                  <a:srgbClr val="C00000"/>
                </a:solidFill>
              </a:rPr>
              <a:t>PCP actions</a:t>
            </a:r>
          </a:p>
          <a:p>
            <a:pPr lvl="1" eaLnBrk="1" hangingPunct="1">
              <a:spcBef>
                <a:spcPts val="300"/>
              </a:spcBef>
              <a:spcAft>
                <a:spcPts val="300"/>
              </a:spcAft>
              <a:buClr>
                <a:srgbClr val="FFCC66"/>
              </a:buClr>
              <a:buFont typeface="Times" pitchFamily="18" charset="0"/>
              <a:buChar char="•"/>
              <a:defRPr/>
            </a:pPr>
            <a:r>
              <a:rPr lang="fr-BE" altLang="en-US" sz="1400" b="0" i="0" dirty="0" smtClean="0">
                <a:solidFill>
                  <a:schemeClr val="tx1"/>
                </a:solidFill>
              </a:rPr>
              <a:t>Broadband </a:t>
            </a:r>
            <a:r>
              <a:rPr lang="fr-BE" altLang="en-US" sz="1400" b="0" i="0" dirty="0" err="1">
                <a:solidFill>
                  <a:schemeClr val="tx1"/>
                </a:solidFill>
              </a:rPr>
              <a:t>coms</a:t>
            </a:r>
            <a:r>
              <a:rPr lang="fr-BE" altLang="en-US" sz="1400" b="0" i="0" dirty="0">
                <a:solidFill>
                  <a:schemeClr val="tx1"/>
                </a:solidFill>
              </a:rPr>
              <a:t> </a:t>
            </a:r>
            <a:r>
              <a:rPr lang="fr-BE" altLang="en-US" sz="1400" b="0" i="0" dirty="0" err="1">
                <a:solidFill>
                  <a:schemeClr val="tx1"/>
                </a:solidFill>
              </a:rPr>
              <a:t>security</a:t>
            </a:r>
            <a:r>
              <a:rPr lang="fr-BE" altLang="en-US" sz="1400" b="0" i="0" dirty="0">
                <a:solidFill>
                  <a:schemeClr val="tx1"/>
                </a:solidFill>
              </a:rPr>
              <a:t>: 10 M€ (</a:t>
            </a:r>
            <a:r>
              <a:rPr lang="fr-BE" altLang="en-US" sz="1400" b="0" i="0" dirty="0" smtClean="0">
                <a:solidFill>
                  <a:schemeClr val="tx1"/>
                </a:solidFill>
                <a:hlinkClick r:id="rId3"/>
              </a:rPr>
              <a:t>4-DRS</a:t>
            </a:r>
            <a:r>
              <a:rPr lang="fr-BE" altLang="en-US" sz="1400" b="0" i="0" dirty="0" smtClean="0">
                <a:solidFill>
                  <a:schemeClr val="tx1"/>
                </a:solidFill>
              </a:rPr>
              <a:t>, 24 August 2017)</a:t>
            </a:r>
            <a:endParaRPr lang="fr-BE" altLang="en-US" sz="1400" b="0" i="0" dirty="0">
              <a:solidFill>
                <a:schemeClr val="tx1"/>
              </a:solidFill>
            </a:endParaRPr>
          </a:p>
          <a:p>
            <a:pPr lvl="1" eaLnBrk="1" hangingPunct="1">
              <a:spcBef>
                <a:spcPts val="300"/>
              </a:spcBef>
              <a:spcAft>
                <a:spcPts val="300"/>
              </a:spcAft>
              <a:buClr>
                <a:srgbClr val="FFCC66"/>
              </a:buClr>
              <a:buFont typeface="Times" pitchFamily="18" charset="0"/>
              <a:buChar char="•"/>
              <a:defRPr/>
            </a:pPr>
            <a:r>
              <a:rPr lang="fr-BE" altLang="en-US" sz="1400" b="0" i="0" dirty="0" err="1">
                <a:solidFill>
                  <a:schemeClr val="tx1"/>
                </a:solidFill>
              </a:rPr>
              <a:t>Forensics</a:t>
            </a:r>
            <a:r>
              <a:rPr lang="fr-BE" altLang="en-US" sz="1400" b="0" i="0" dirty="0">
                <a:solidFill>
                  <a:schemeClr val="tx1"/>
                </a:solidFill>
              </a:rPr>
              <a:t>: 10 M€ (</a:t>
            </a:r>
            <a:r>
              <a:rPr lang="fr-BE" altLang="en-US" sz="1400" b="0" i="0" dirty="0" smtClean="0">
                <a:solidFill>
                  <a:schemeClr val="tx1"/>
                </a:solidFill>
                <a:hlinkClick r:id="rId4"/>
              </a:rPr>
              <a:t>9-FCT</a:t>
            </a:r>
            <a:r>
              <a:rPr lang="fr-BE" altLang="en-US" sz="1400" b="0" i="0" dirty="0" smtClean="0">
                <a:solidFill>
                  <a:schemeClr val="tx1"/>
                </a:solidFill>
              </a:rPr>
              <a:t>, 24 August 2017)</a:t>
            </a:r>
            <a:endParaRPr lang="fr-BE" altLang="en-US" sz="1400" b="0" i="0" dirty="0">
              <a:solidFill>
                <a:schemeClr val="tx1"/>
              </a:solidFill>
            </a:endParaRPr>
          </a:p>
          <a:p>
            <a:pPr lvl="1" eaLnBrk="1" hangingPunct="1">
              <a:spcBef>
                <a:spcPts val="300"/>
              </a:spcBef>
              <a:spcAft>
                <a:spcPts val="300"/>
              </a:spcAft>
              <a:buClr>
                <a:srgbClr val="FFCC66"/>
              </a:buClr>
              <a:buFont typeface="Times" pitchFamily="18" charset="0"/>
              <a:buChar char="•"/>
              <a:defRPr/>
            </a:pPr>
            <a:r>
              <a:rPr lang="fr-BE" altLang="en-US" sz="1400" b="0" i="0" dirty="0">
                <a:solidFill>
                  <a:schemeClr val="tx1"/>
                </a:solidFill>
              </a:rPr>
              <a:t>Border control: 10 M€ (</a:t>
            </a:r>
            <a:r>
              <a:rPr lang="fr-BE" altLang="en-US" sz="1400" b="0" i="0" dirty="0" smtClean="0">
                <a:solidFill>
                  <a:schemeClr val="tx1"/>
                </a:solidFill>
                <a:hlinkClick r:id="rId5"/>
              </a:rPr>
              <a:t>13-BES</a:t>
            </a:r>
            <a:r>
              <a:rPr lang="fr-BE" altLang="en-US" sz="1400" b="0" i="0" dirty="0" smtClean="0">
                <a:solidFill>
                  <a:schemeClr val="tx1"/>
                </a:solidFill>
              </a:rPr>
              <a:t>, 24 August 2017)</a:t>
            </a:r>
          </a:p>
          <a:p>
            <a:pPr lvl="1" eaLnBrk="1" hangingPunct="1">
              <a:spcBef>
                <a:spcPts val="300"/>
              </a:spcBef>
              <a:spcAft>
                <a:spcPts val="300"/>
              </a:spcAft>
              <a:buClr>
                <a:srgbClr val="FFCC66"/>
              </a:buClr>
              <a:buFont typeface="Times" pitchFamily="18" charset="0"/>
              <a:buChar char="•"/>
              <a:defRPr/>
            </a:pPr>
            <a:endParaRPr lang="fr-BE" altLang="en-US" sz="1400" b="0" i="0" dirty="0" smtClean="0">
              <a:solidFill>
                <a:schemeClr val="tx1"/>
              </a:solidFill>
            </a:endParaRPr>
          </a:p>
          <a:p>
            <a:pPr marL="0" indent="0" eaLnBrk="1" hangingPunct="1">
              <a:spcBef>
                <a:spcPts val="300"/>
              </a:spcBef>
              <a:spcAft>
                <a:spcPts val="300"/>
              </a:spcAft>
              <a:buClr>
                <a:srgbClr val="FFCC66"/>
              </a:buClr>
              <a:buFont typeface="Wingdings" pitchFamily="2" charset="2"/>
              <a:buNone/>
              <a:defRPr/>
            </a:pPr>
            <a:r>
              <a:rPr lang="fr-BE" altLang="en-US" sz="1800" b="0" i="0" dirty="0" smtClean="0">
                <a:solidFill>
                  <a:schemeClr val="tx1"/>
                </a:solidFill>
              </a:rPr>
              <a:t>                                                                       </a:t>
            </a:r>
            <a:endParaRPr lang="fr-BE" altLang="en-US" sz="2000" b="0" i="0" dirty="0" smtClean="0">
              <a:solidFill>
                <a:schemeClr val="tx1"/>
              </a:solidFill>
            </a:endParaRPr>
          </a:p>
          <a:p>
            <a:pPr lvl="1" eaLnBrk="1" hangingPunct="1">
              <a:spcBef>
                <a:spcPts val="300"/>
              </a:spcBef>
              <a:spcAft>
                <a:spcPts val="300"/>
              </a:spcAft>
              <a:buClr>
                <a:srgbClr val="FFCC66"/>
              </a:buClr>
              <a:buFont typeface="Times" pitchFamily="18" charset="0"/>
              <a:buChar char="•"/>
              <a:defRPr/>
            </a:pPr>
            <a:endParaRPr lang="en-GB" altLang="en-US" sz="1400" b="0" i="0" dirty="0" smtClean="0">
              <a:solidFill>
                <a:schemeClr val="tx1"/>
              </a:solidFill>
            </a:endParaRPr>
          </a:p>
        </p:txBody>
      </p:sp>
      <p:sp>
        <p:nvSpPr>
          <p:cNvPr id="24581" name="TextBox 1"/>
          <p:cNvSpPr txBox="1">
            <a:spLocks noChangeArrowheads="1"/>
          </p:cNvSpPr>
          <p:nvPr/>
        </p:nvSpPr>
        <p:spPr bwMode="auto">
          <a:xfrm>
            <a:off x="250825" y="5229225"/>
            <a:ext cx="8642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spcBef>
                <a:spcPct val="0"/>
              </a:spcBef>
              <a:buClrTx/>
              <a:buFontTx/>
              <a:buNone/>
            </a:pPr>
            <a:r>
              <a:rPr lang="en-GB" altLang="en-US" sz="1400" b="0" i="0">
                <a:solidFill>
                  <a:schemeClr val="tx1"/>
                </a:solidFill>
                <a:latin typeface="Trebuchet MS" pitchFamily="34" charset="0"/>
              </a:rPr>
              <a:t>PCP actions: co-finance (90%) actual procurement cost for joint PCPs + coordination costs</a:t>
            </a:r>
          </a:p>
          <a:p>
            <a:pPr>
              <a:spcBef>
                <a:spcPct val="0"/>
              </a:spcBef>
              <a:buClrTx/>
              <a:buFontTx/>
              <a:buNone/>
            </a:pPr>
            <a:r>
              <a:rPr lang="en-GB" altLang="en-US" sz="1400" b="0" i="0">
                <a:solidFill>
                  <a:schemeClr val="tx1"/>
                </a:solidFill>
                <a:latin typeface="Trebuchet MS" pitchFamily="34" charset="0"/>
              </a:rPr>
              <a:t>PPI actions: co-finance (35%) actual procurement cost for joint PPIs + coordination costs</a:t>
            </a:r>
          </a:p>
          <a:p>
            <a:pPr>
              <a:spcBef>
                <a:spcPct val="0"/>
              </a:spcBef>
              <a:buClrTx/>
              <a:buFontTx/>
              <a:buNone/>
            </a:pPr>
            <a:r>
              <a:rPr lang="en-GB" altLang="en-US" sz="1400" b="0" i="0">
                <a:solidFill>
                  <a:schemeClr val="tx1"/>
                </a:solidFill>
                <a:latin typeface="Trebuchet MS" pitchFamily="34" charset="0"/>
              </a:rPr>
              <a:t>CSA actions: co-finance (100%) only coordination costs e.g. procurer networks preparing future PCPs/PPIs</a:t>
            </a:r>
          </a:p>
        </p:txBody>
      </p:sp>
    </p:spTree>
    <p:extLst>
      <p:ext uri="{BB962C8B-B14F-4D97-AF65-F5344CB8AC3E}">
        <p14:creationId xmlns:p14="http://schemas.microsoft.com/office/powerpoint/2010/main" val="2461628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251520" y="1951426"/>
            <a:ext cx="8640960" cy="4429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smtClean="0">
                <a:solidFill>
                  <a:schemeClr val="bg1"/>
                </a:solidFill>
                <a:latin typeface="Verdana"/>
              </a:rPr>
              <a:t/>
            </a:r>
            <a:br>
              <a:rPr lang="en-US" sz="3000" dirty="0" smtClean="0">
                <a:solidFill>
                  <a:schemeClr val="bg1"/>
                </a:solidFill>
                <a:latin typeface="Verdana"/>
              </a:rPr>
            </a:br>
            <a:r>
              <a:rPr lang="en-US" sz="3200" dirty="0" smtClean="0">
                <a:solidFill>
                  <a:schemeClr val="bg1"/>
                </a:solidFill>
              </a:rPr>
              <a:t>Possible synergies between ESIF and Horizon 2020 on</a:t>
            </a:r>
            <a:br>
              <a:rPr lang="en-US" sz="3200" dirty="0" smtClean="0">
                <a:solidFill>
                  <a:schemeClr val="bg1"/>
                </a:solidFill>
              </a:rPr>
            </a:br>
            <a:r>
              <a:rPr lang="en-US" sz="3200" dirty="0" smtClean="0">
                <a:solidFill>
                  <a:schemeClr val="bg1"/>
                </a:solidFill>
              </a:rPr>
              <a:t>innovation procurement</a:t>
            </a:r>
            <a:r>
              <a:rPr lang="en-US" sz="3600" dirty="0" smtClean="0"/>
              <a:t/>
            </a:r>
            <a:br>
              <a:rPr lang="en-US" sz="3600" dirty="0" smtClean="0"/>
            </a:br>
            <a:r>
              <a:rPr lang="en-US" sz="3600" dirty="0" smtClean="0"/>
              <a:t>   </a:t>
            </a:r>
            <a:br>
              <a:rPr lang="en-US" sz="3600" dirty="0" smtClean="0"/>
            </a:br>
            <a:r>
              <a:rPr lang="en-US" sz="3600" dirty="0" smtClean="0"/>
              <a:t>                  </a:t>
            </a:r>
            <a:r>
              <a:rPr lang="fr-BE" sz="1800" i="1" dirty="0" smtClean="0">
                <a:solidFill>
                  <a:srgbClr val="FFFFFF"/>
                </a:solidFill>
                <a:latin typeface="Verdana"/>
              </a:rPr>
              <a:t>Lieve Bos</a:t>
            </a:r>
            <a:r>
              <a:rPr lang="fr-BE" sz="1800" i="1" dirty="0">
                <a:solidFill>
                  <a:srgbClr val="FFFFFF"/>
                </a:solidFill>
                <a:latin typeface="Verdana"/>
              </a:rPr>
              <a:t/>
            </a:r>
            <a:br>
              <a:rPr lang="fr-BE" sz="1800" i="1" dirty="0">
                <a:solidFill>
                  <a:srgbClr val="FFFFFF"/>
                </a:solidFill>
                <a:latin typeface="Verdana"/>
              </a:rPr>
            </a:br>
            <a:r>
              <a:rPr lang="fr-BE" sz="1800" i="1" dirty="0" smtClean="0">
                <a:solidFill>
                  <a:srgbClr val="FFFFFF"/>
                </a:solidFill>
                <a:latin typeface="Verdana"/>
              </a:rPr>
              <a:t>                                         Policy </a:t>
            </a:r>
            <a:r>
              <a:rPr lang="fr-BE" sz="1800" i="1" dirty="0" err="1" smtClean="0">
                <a:solidFill>
                  <a:srgbClr val="FFFFFF"/>
                </a:solidFill>
                <a:latin typeface="Verdana"/>
              </a:rPr>
              <a:t>Officer</a:t>
            </a:r>
            <a:r>
              <a:rPr lang="fr-BE" sz="1800" i="1" dirty="0" smtClean="0">
                <a:solidFill>
                  <a:srgbClr val="FFFFFF"/>
                </a:solidFill>
                <a:latin typeface="Verdana"/>
              </a:rPr>
              <a:t> Innovation </a:t>
            </a:r>
            <a:r>
              <a:rPr lang="fr-BE" sz="1800" i="1" dirty="0" err="1" smtClean="0">
                <a:solidFill>
                  <a:srgbClr val="FFFFFF"/>
                </a:solidFill>
                <a:latin typeface="Verdana"/>
              </a:rPr>
              <a:t>Procurement</a:t>
            </a:r>
            <a:r>
              <a:rPr lang="fr-BE" sz="1800" i="1" dirty="0" smtClean="0">
                <a:solidFill>
                  <a:srgbClr val="FFFFFF"/>
                </a:solidFill>
                <a:latin typeface="Verdana"/>
              </a:rPr>
              <a:t/>
            </a:r>
            <a:br>
              <a:rPr lang="fr-BE" sz="1800" i="1" dirty="0" smtClean="0">
                <a:solidFill>
                  <a:srgbClr val="FFFFFF"/>
                </a:solidFill>
                <a:latin typeface="Verdana"/>
              </a:rPr>
            </a:br>
            <a:r>
              <a:rPr lang="fr-BE" sz="1800" i="1" dirty="0">
                <a:solidFill>
                  <a:srgbClr val="FFFFFF"/>
                </a:solidFill>
                <a:latin typeface="Verdana"/>
              </a:rPr>
              <a:t> </a:t>
            </a:r>
            <a:r>
              <a:rPr lang="fr-BE" sz="1800" i="1" dirty="0" smtClean="0">
                <a:solidFill>
                  <a:srgbClr val="FFFFFF"/>
                </a:solidFill>
                <a:latin typeface="Verdana"/>
              </a:rPr>
              <a:t>                                    </a:t>
            </a:r>
            <a:r>
              <a:rPr lang="fr-BE" sz="1800" i="1" dirty="0">
                <a:solidFill>
                  <a:srgbClr val="FFFFFF"/>
                </a:solidFill>
                <a:latin typeface="Verdana"/>
              </a:rPr>
              <a:t>Innovation Unit </a:t>
            </a:r>
            <a:r>
              <a:rPr lang="el-GR" sz="1800" i="1" dirty="0">
                <a:solidFill>
                  <a:srgbClr val="FFFFFF"/>
                </a:solidFill>
                <a:latin typeface="Verdana"/>
              </a:rPr>
              <a:t>(</a:t>
            </a:r>
            <a:r>
              <a:rPr lang="fr-BE" sz="1800" i="1" dirty="0" smtClean="0">
                <a:solidFill>
                  <a:srgbClr val="FFFFFF"/>
                </a:solidFill>
                <a:latin typeface="Verdana"/>
              </a:rPr>
              <a:t>F2</a:t>
            </a:r>
            <a:r>
              <a:rPr lang="en-US" sz="1800" i="1" dirty="0">
                <a:solidFill>
                  <a:srgbClr val="FFFFFF"/>
                </a:solidFill>
                <a:latin typeface="Verdana"/>
              </a:rPr>
              <a:t>)</a:t>
            </a:r>
            <a:r>
              <a:rPr lang="fr-BE" sz="1800" i="1" dirty="0" smtClean="0">
                <a:solidFill>
                  <a:srgbClr val="FFFFFF"/>
                </a:solidFill>
                <a:latin typeface="Verdana"/>
              </a:rPr>
              <a:t>         </a:t>
            </a:r>
            <a:r>
              <a:rPr lang="fr-BE" sz="1800" i="1" dirty="0">
                <a:solidFill>
                  <a:srgbClr val="FFFFFF"/>
                </a:solidFill>
                <a:latin typeface="Verdana"/>
              </a:rPr>
              <a:t/>
            </a:r>
            <a:br>
              <a:rPr lang="fr-BE" sz="1800" i="1" dirty="0">
                <a:solidFill>
                  <a:srgbClr val="FFFFFF"/>
                </a:solidFill>
                <a:latin typeface="Verdana"/>
              </a:rPr>
            </a:br>
            <a:r>
              <a:rPr lang="fr-BE" sz="1800" i="1" dirty="0" smtClean="0">
                <a:solidFill>
                  <a:srgbClr val="FFFFFF"/>
                </a:solidFill>
                <a:latin typeface="Verdana"/>
              </a:rPr>
              <a:t>                                    DG </a:t>
            </a:r>
            <a:r>
              <a:rPr lang="fr-BE" sz="1800" i="1" dirty="0">
                <a:solidFill>
                  <a:srgbClr val="FFFFFF"/>
                </a:solidFill>
                <a:latin typeface="Verdana"/>
              </a:rPr>
              <a:t>CNECT</a:t>
            </a:r>
            <a:br>
              <a:rPr lang="fr-BE" sz="1800" i="1" dirty="0">
                <a:solidFill>
                  <a:srgbClr val="FFFFFF"/>
                </a:solidFill>
                <a:latin typeface="Verdana"/>
              </a:rPr>
            </a:br>
            <a:r>
              <a:rPr lang="fr-BE" sz="1800" i="1" dirty="0" smtClean="0">
                <a:solidFill>
                  <a:srgbClr val="FFFFFF"/>
                </a:solidFill>
                <a:latin typeface="Verdana"/>
              </a:rPr>
              <a:t>                                       European </a:t>
            </a:r>
            <a:r>
              <a:rPr lang="fr-BE" sz="1800" i="1" dirty="0">
                <a:solidFill>
                  <a:srgbClr val="FFFFFF"/>
                </a:solidFill>
                <a:latin typeface="Verdana"/>
              </a:rPr>
              <a:t>Commission </a:t>
            </a:r>
            <a:br>
              <a:rPr lang="fr-BE" sz="1800" i="1" dirty="0">
                <a:solidFill>
                  <a:srgbClr val="FFFFFF"/>
                </a:solidFill>
                <a:latin typeface="Verdana"/>
              </a:rPr>
            </a:br>
            <a:r>
              <a:rPr lang="en-US" sz="3600" dirty="0"/>
              <a:t/>
            </a:r>
            <a:br>
              <a:rPr lang="en-US" sz="3600" dirty="0"/>
            </a:br>
            <a:r>
              <a:rPr lang="en-US" sz="3600" dirty="0" smtClean="0"/>
              <a:t>   </a:t>
            </a:r>
            <a:endParaRPr lang="en-GB" dirty="0" smtClean="0">
              <a:solidFill>
                <a:schemeClr val="bg1"/>
              </a:solidFill>
            </a:endParaRPr>
          </a:p>
        </p:txBody>
      </p:sp>
      <p:sp>
        <p:nvSpPr>
          <p:cNvPr id="2" name="Rectangle 1"/>
          <p:cNvSpPr/>
          <p:nvPr/>
        </p:nvSpPr>
        <p:spPr>
          <a:xfrm>
            <a:off x="4211960" y="4005064"/>
            <a:ext cx="4464496" cy="738664"/>
          </a:xfrm>
          <a:prstGeom prst="rect">
            <a:avLst/>
          </a:prstGeom>
        </p:spPr>
        <p:txBody>
          <a:bodyPr wrap="square">
            <a:spAutoFit/>
          </a:bodyPr>
          <a:lstStyle/>
          <a:p>
            <a:endParaRPr lang="fr-BE" sz="1400" b="1" kern="0" dirty="0" smtClean="0">
              <a:solidFill>
                <a:schemeClr val="bg1"/>
              </a:solidFill>
              <a:latin typeface="Verdana"/>
            </a:endParaRPr>
          </a:p>
          <a:p>
            <a:endParaRPr lang="fr-BE" sz="1400" b="1" kern="0" dirty="0">
              <a:solidFill>
                <a:schemeClr val="bg1"/>
              </a:solidFill>
              <a:latin typeface="Verdana"/>
            </a:endParaRPr>
          </a:p>
          <a:p>
            <a:endParaRPr lang="fr-BE" sz="1400" b="1" kern="0" dirty="0" smtClean="0">
              <a:solidFill>
                <a:schemeClr val="bg1"/>
              </a:solidFill>
              <a:latin typeface="Verdana"/>
            </a:endParaRPr>
          </a:p>
        </p:txBody>
      </p:sp>
      <p:sp>
        <p:nvSpPr>
          <p:cNvPr id="3" name="Rectangle 2"/>
          <p:cNvSpPr/>
          <p:nvPr/>
        </p:nvSpPr>
        <p:spPr bwMode="auto">
          <a:xfrm>
            <a:off x="6804248" y="43743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965508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259632" y="1340768"/>
            <a:ext cx="7010400" cy="719137"/>
          </a:xfrm>
        </p:spPr>
        <p:txBody>
          <a:bodyPr/>
          <a:lstStyle/>
          <a:p>
            <a:pPr algn="ctr"/>
            <a:r>
              <a:rPr lang="en-US" altLang="en-US" sz="2400" dirty="0" smtClean="0"/>
              <a:t>GENERAL RULE </a:t>
            </a:r>
            <a:endParaRPr lang="en-GB" altLang="en-US" sz="2400" dirty="0" smtClean="0"/>
          </a:p>
        </p:txBody>
      </p:sp>
      <p:sp>
        <p:nvSpPr>
          <p:cNvPr id="48131" name="Vertical Scroll 4"/>
          <p:cNvSpPr>
            <a:spLocks noChangeArrowheads="1"/>
          </p:cNvSpPr>
          <p:nvPr/>
        </p:nvSpPr>
        <p:spPr bwMode="auto">
          <a:xfrm>
            <a:off x="3419475" y="3716338"/>
            <a:ext cx="1033463" cy="1143000"/>
          </a:xfrm>
          <a:prstGeom prst="verticalScroll">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 name="Horizontal Scroll 5"/>
          <p:cNvSpPr/>
          <p:nvPr/>
        </p:nvSpPr>
        <p:spPr bwMode="auto">
          <a:xfrm>
            <a:off x="790575" y="1557338"/>
            <a:ext cx="7704138" cy="5111750"/>
          </a:xfrm>
          <a:prstGeom prst="horizontalScroll">
            <a:avLst/>
          </a:prstGeom>
          <a:solidFill>
            <a:srgbClr val="00B0F0"/>
          </a:solidFill>
          <a:ln>
            <a:noFill/>
          </a:ln>
          <a:effectLst/>
          <a:extLst/>
        </p:spPr>
        <p:txBody>
          <a:bodyPr anchor="ctr"/>
          <a:lstStyle/>
          <a:p>
            <a:pPr marL="3175" algn="ctr">
              <a:defRPr/>
            </a:pPr>
            <a:r>
              <a:rPr lang="en-US" sz="2400" b="1" i="1" u="sng" kern="0" dirty="0">
                <a:solidFill>
                  <a:srgbClr val="C00000"/>
                </a:solidFill>
                <a:latin typeface="Verdana"/>
                <a:cs typeface="Arial" pitchFamily="34" charset="0"/>
              </a:rPr>
              <a:t>IT  IS NOT ALLOWED !!!!!!</a:t>
            </a:r>
          </a:p>
          <a:p>
            <a:pPr marL="3175" algn="just">
              <a:defRPr/>
            </a:pPr>
            <a:endParaRPr lang="en-US" sz="2000" b="1" i="1" kern="0" dirty="0">
              <a:solidFill>
                <a:srgbClr val="FFFFFF"/>
              </a:solidFill>
              <a:latin typeface="Verdana"/>
              <a:cs typeface="Arial" pitchFamily="34" charset="0"/>
            </a:endParaRPr>
          </a:p>
          <a:p>
            <a:pPr marL="288925" indent="-285750" algn="just">
              <a:buFontTx/>
              <a:buChar char="-"/>
              <a:defRPr/>
            </a:pPr>
            <a:r>
              <a:rPr lang="en-US" sz="1600" b="1" kern="0" dirty="0">
                <a:solidFill>
                  <a:srgbClr val="FFFFFF"/>
                </a:solidFill>
                <a:latin typeface="Verdana"/>
                <a:cs typeface="Arial" pitchFamily="34" charset="0"/>
              </a:rPr>
              <a:t>To use ESIF and H2020 funding accumulatively to finance the same cost/expenditure item </a:t>
            </a:r>
          </a:p>
          <a:p>
            <a:pPr marL="3175" algn="just">
              <a:defRPr/>
            </a:pPr>
            <a:endParaRPr lang="en-US" sz="1600" b="1" kern="0" dirty="0">
              <a:solidFill>
                <a:srgbClr val="FFFFFF"/>
              </a:solidFill>
              <a:latin typeface="Verdana"/>
              <a:cs typeface="Arial" pitchFamily="34" charset="0"/>
            </a:endParaRPr>
          </a:p>
          <a:p>
            <a:pPr marL="3175" algn="just">
              <a:defRPr/>
            </a:pPr>
            <a:endParaRPr lang="en-US" sz="1600" b="1" kern="0" dirty="0">
              <a:solidFill>
                <a:srgbClr val="FFFFFF"/>
              </a:solidFill>
              <a:latin typeface="Verdana"/>
              <a:cs typeface="Arial" pitchFamily="34" charset="0"/>
            </a:endParaRPr>
          </a:p>
          <a:p>
            <a:pPr marL="288925" indent="-285750" algn="just">
              <a:buFontTx/>
              <a:buChar char="-"/>
              <a:defRPr/>
            </a:pPr>
            <a:endParaRPr lang="en-US" sz="1600" b="1" kern="0" dirty="0">
              <a:solidFill>
                <a:srgbClr val="FFFFFF"/>
              </a:solidFill>
              <a:latin typeface="Verdana"/>
              <a:cs typeface="Arial" pitchFamily="34" charset="0"/>
            </a:endParaRPr>
          </a:p>
          <a:p>
            <a:pPr marL="288925" indent="-285750" algn="just">
              <a:buFontTx/>
              <a:buChar char="-"/>
              <a:defRPr/>
            </a:pPr>
            <a:r>
              <a:rPr lang="en-US" sz="1600" b="1" kern="0" dirty="0">
                <a:solidFill>
                  <a:srgbClr val="FFFFFF"/>
                </a:solidFill>
                <a:latin typeface="Verdana"/>
                <a:cs typeface="Arial" pitchFamily="34" charset="0"/>
              </a:rPr>
              <a:t>To finance the own contribution of the participant from H2020 or ESIF </a:t>
            </a:r>
            <a:endParaRPr lang="en-GB" sz="1600" b="1" kern="0" dirty="0">
              <a:solidFill>
                <a:srgbClr val="FFFFFF"/>
              </a:solidFill>
              <a:latin typeface="Verdana"/>
              <a:cs typeface="Arial" pitchFamily="34" charset="0"/>
            </a:endParaRPr>
          </a:p>
          <a:p>
            <a:pPr marL="3175" algn="just">
              <a:defRPr/>
            </a:pPr>
            <a:endParaRPr lang="en-US" sz="1600" b="1" kern="0" dirty="0">
              <a:solidFill>
                <a:srgbClr val="FFFFFF"/>
              </a:solidFill>
              <a:latin typeface="Verdana"/>
              <a:cs typeface="Arial" pitchFamily="34" charset="0"/>
            </a:endParaRPr>
          </a:p>
        </p:txBody>
      </p:sp>
    </p:spTree>
    <p:extLst>
      <p:ext uri="{BB962C8B-B14F-4D97-AF65-F5344CB8AC3E}">
        <p14:creationId xmlns:p14="http://schemas.microsoft.com/office/powerpoint/2010/main" val="3391038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12777"/>
          <a:ext cx="8229600" cy="46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82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71600" y="1412776"/>
            <a:ext cx="7010400" cy="719137"/>
          </a:xfrm>
        </p:spPr>
        <p:txBody>
          <a:bodyPr/>
          <a:lstStyle/>
          <a:p>
            <a:pPr algn="ctr"/>
            <a:r>
              <a:rPr lang="en-GB" altLang="en-US" sz="2800" dirty="0" smtClean="0"/>
              <a:t>A. JOINT OR SIMULTANEOUS </a:t>
            </a:r>
            <a:br>
              <a:rPr lang="en-GB" altLang="en-US" sz="2800" dirty="0" smtClean="0"/>
            </a:br>
            <a:r>
              <a:rPr lang="en-GB" altLang="en-US" sz="2800" dirty="0" smtClean="0"/>
              <a:t>USE OF FUNDS</a:t>
            </a:r>
          </a:p>
        </p:txBody>
      </p:sp>
      <p:graphicFrame>
        <p:nvGraphicFramePr>
          <p:cNvPr id="6" name="Content Placeholder 5"/>
          <p:cNvGraphicFramePr>
            <a:graphicFrameLocks noGrp="1"/>
          </p:cNvGraphicFramePr>
          <p:nvPr>
            <p:ph idx="1"/>
          </p:nvPr>
        </p:nvGraphicFramePr>
        <p:xfrm>
          <a:off x="467544" y="2276872"/>
          <a:ext cx="82296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126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288" y="1268413"/>
            <a:ext cx="8229600" cy="647700"/>
          </a:xfrm>
        </p:spPr>
        <p:txBody>
          <a:bodyPr/>
          <a:lstStyle/>
          <a:p>
            <a:pPr algn="ctr"/>
            <a:r>
              <a:rPr lang="en-US" altLang="en-US" sz="2200" dirty="0" smtClean="0"/>
              <a:t>Possible scenario on PCP  </a:t>
            </a:r>
            <a:endParaRPr lang="en-GB" altLang="en-US" sz="2200" dirty="0" smtClean="0"/>
          </a:p>
        </p:txBody>
      </p:sp>
      <p:sp>
        <p:nvSpPr>
          <p:cNvPr id="3" name="Content Placeholder 2"/>
          <p:cNvSpPr>
            <a:spLocks noGrp="1"/>
          </p:cNvSpPr>
          <p:nvPr>
            <p:ph idx="1"/>
          </p:nvPr>
        </p:nvSpPr>
        <p:spPr>
          <a:xfrm>
            <a:off x="457200" y="1844675"/>
            <a:ext cx="8507413" cy="4897438"/>
          </a:xfrm>
        </p:spPr>
        <p:txBody>
          <a:bodyPr/>
          <a:lstStyle/>
          <a:p>
            <a:pPr marL="285750" lvl="4" indent="-285750">
              <a:buClr>
                <a:srgbClr val="00B0F0"/>
              </a:buClr>
              <a:buFont typeface="Wingdings" panose="05000000000000000000" pitchFamily="2" charset="2"/>
              <a:buChar char="Ø"/>
              <a:defRPr/>
            </a:pPr>
            <a:endParaRPr lang="en-US" sz="1600" dirty="0" smtClean="0">
              <a:solidFill>
                <a:srgbClr val="0F5494"/>
              </a:solidFill>
              <a:latin typeface="+mn-lt"/>
              <a:ea typeface="+mn-ea"/>
              <a:cs typeface="+mn-cs"/>
            </a:endParaRPr>
          </a:p>
          <a:p>
            <a:pPr marL="285750" lvl="4" indent="-285750">
              <a:buClr>
                <a:srgbClr val="00B0F0"/>
              </a:buClr>
              <a:buFont typeface="Wingdings" panose="05000000000000000000" pitchFamily="2" charset="2"/>
              <a:buChar char="Ø"/>
              <a:defRPr/>
            </a:pPr>
            <a:r>
              <a:rPr lang="en-US" sz="1600" dirty="0" smtClean="0">
                <a:solidFill>
                  <a:srgbClr val="0F5494"/>
                </a:solidFill>
                <a:latin typeface="+mn-lt"/>
                <a:ea typeface="+mn-ea"/>
                <a:cs typeface="+mn-cs"/>
              </a:rPr>
              <a:t>Preparation of the PCP procurement is supported by H2020 or ESIF</a:t>
            </a:r>
          </a:p>
          <a:p>
            <a:pPr marL="285750" lvl="4" indent="-285750">
              <a:buClr>
                <a:srgbClr val="00B0F0"/>
              </a:buClr>
              <a:buFont typeface="Wingdings" panose="05000000000000000000" pitchFamily="2" charset="2"/>
              <a:buChar char="Ø"/>
              <a:defRPr/>
            </a:pPr>
            <a:endParaRPr lang="en-US" sz="1600" dirty="0" smtClean="0">
              <a:solidFill>
                <a:srgbClr val="0F5494"/>
              </a:solidFill>
              <a:latin typeface="+mn-lt"/>
              <a:ea typeface="+mn-ea"/>
              <a:cs typeface="+mn-cs"/>
            </a:endParaRPr>
          </a:p>
          <a:p>
            <a:pPr marL="285750" lvl="4" indent="-285750">
              <a:buClr>
                <a:srgbClr val="00B0F0"/>
              </a:buClr>
              <a:buFont typeface="Wingdings" panose="05000000000000000000" pitchFamily="2" charset="2"/>
              <a:buChar char="Ø"/>
              <a:defRPr/>
            </a:pPr>
            <a:r>
              <a:rPr lang="en-US" sz="1600" dirty="0" smtClean="0">
                <a:solidFill>
                  <a:srgbClr val="0F5494"/>
                </a:solidFill>
                <a:latin typeface="+mn-lt"/>
                <a:ea typeface="+mn-ea"/>
                <a:cs typeface="+mn-cs"/>
              </a:rPr>
              <a:t>In </a:t>
            </a:r>
            <a:r>
              <a:rPr lang="en-US" sz="1600" dirty="0">
                <a:solidFill>
                  <a:srgbClr val="0F5494"/>
                </a:solidFill>
                <a:latin typeface="+mn-lt"/>
                <a:ea typeface="+mn-ea"/>
                <a:cs typeface="+mn-cs"/>
              </a:rPr>
              <a:t>the framework of PCP </a:t>
            </a:r>
            <a:r>
              <a:rPr lang="en-US" sz="1600" dirty="0" smtClean="0">
                <a:solidFill>
                  <a:srgbClr val="0F5494"/>
                </a:solidFill>
                <a:latin typeface="+mn-lt"/>
                <a:ea typeface="+mn-ea"/>
                <a:cs typeface="+mn-cs"/>
              </a:rPr>
              <a:t>action </a:t>
            </a:r>
            <a:r>
              <a:rPr lang="en-US" sz="1600" dirty="0">
                <a:solidFill>
                  <a:srgbClr val="0F5494"/>
                </a:solidFill>
                <a:latin typeface="+mn-lt"/>
                <a:ea typeface="+mn-ea"/>
                <a:cs typeface="+mn-cs"/>
              </a:rPr>
              <a:t>calls, some participants of </a:t>
            </a:r>
            <a:r>
              <a:rPr lang="en-US" sz="1600" dirty="0" smtClean="0">
                <a:solidFill>
                  <a:srgbClr val="0F5494"/>
                </a:solidFill>
                <a:latin typeface="+mn-lt"/>
                <a:ea typeface="+mn-ea"/>
                <a:cs typeface="+mn-cs"/>
              </a:rPr>
              <a:t>the </a:t>
            </a:r>
            <a:r>
              <a:rPr lang="en-US" sz="1600" dirty="0">
                <a:solidFill>
                  <a:srgbClr val="0F5494"/>
                </a:solidFill>
                <a:latin typeface="+mn-lt"/>
                <a:ea typeface="+mn-ea"/>
                <a:cs typeface="+mn-cs"/>
              </a:rPr>
              <a:t>buyers group may receive </a:t>
            </a:r>
            <a:r>
              <a:rPr lang="en-US" sz="1600" dirty="0" smtClean="0">
                <a:solidFill>
                  <a:srgbClr val="0F5494"/>
                </a:solidFill>
                <a:latin typeface="+mn-lt"/>
                <a:ea typeface="+mn-ea"/>
                <a:cs typeface="+mn-cs"/>
              </a:rPr>
              <a:t>co-funding from the </a:t>
            </a:r>
            <a:r>
              <a:rPr lang="en-US" sz="1600" dirty="0">
                <a:solidFill>
                  <a:srgbClr val="0F5494"/>
                </a:solidFill>
                <a:latin typeface="+mn-lt"/>
                <a:ea typeface="+mn-ea"/>
                <a:cs typeface="+mn-cs"/>
              </a:rPr>
              <a:t>ESIF and others from H2020. </a:t>
            </a:r>
            <a:endParaRPr lang="en-US" sz="1600" dirty="0" smtClean="0">
              <a:solidFill>
                <a:srgbClr val="0F5494"/>
              </a:solidFill>
              <a:latin typeface="+mn-lt"/>
              <a:ea typeface="+mn-ea"/>
              <a:cs typeface="+mn-cs"/>
            </a:endParaRPr>
          </a:p>
          <a:p>
            <a:pPr marL="0" lvl="4" indent="0">
              <a:buClr>
                <a:srgbClr val="00B0F0"/>
              </a:buClr>
              <a:buFontTx/>
              <a:buNone/>
              <a:defRPr/>
            </a:pPr>
            <a:endParaRPr lang="en-US" sz="1600" dirty="0">
              <a:solidFill>
                <a:srgbClr val="0F5494"/>
              </a:solidFill>
              <a:latin typeface="+mn-lt"/>
              <a:ea typeface="+mn-ea"/>
              <a:cs typeface="+mn-cs"/>
            </a:endParaRPr>
          </a:p>
          <a:p>
            <a:pPr marL="285750" lvl="4" indent="-285750">
              <a:buClr>
                <a:srgbClr val="00B0F0"/>
              </a:buClr>
              <a:buFont typeface="Wingdings" panose="05000000000000000000" pitchFamily="2" charset="2"/>
              <a:buChar char="Ø"/>
              <a:defRPr/>
            </a:pPr>
            <a:r>
              <a:rPr lang="en-US" sz="1600" dirty="0" smtClean="0">
                <a:solidFill>
                  <a:srgbClr val="0F5494"/>
                </a:solidFill>
                <a:latin typeface="+mn-lt"/>
                <a:ea typeface="+mn-ea"/>
                <a:cs typeface="+mn-cs"/>
              </a:rPr>
              <a:t>This </a:t>
            </a:r>
            <a:r>
              <a:rPr lang="en-US" sz="1600" dirty="0">
                <a:solidFill>
                  <a:srgbClr val="0F5494"/>
                </a:solidFill>
                <a:latin typeface="+mn-lt"/>
                <a:ea typeface="+mn-ea"/>
                <a:cs typeface="+mn-cs"/>
              </a:rPr>
              <a:t>case is applicable only if there is a </a:t>
            </a:r>
            <a:r>
              <a:rPr lang="en-US" sz="1600" dirty="0" smtClean="0">
                <a:solidFill>
                  <a:srgbClr val="0F5494"/>
                </a:solidFill>
                <a:latin typeface="+mn-lt"/>
                <a:ea typeface="+mn-ea"/>
                <a:cs typeface="+mn-cs"/>
              </a:rPr>
              <a:t>clear distinction </a:t>
            </a:r>
            <a:r>
              <a:rPr lang="en-US" sz="1600" dirty="0">
                <a:solidFill>
                  <a:srgbClr val="0F5494"/>
                </a:solidFill>
                <a:latin typeface="+mn-lt"/>
                <a:ea typeface="+mn-ea"/>
                <a:cs typeface="+mn-cs"/>
              </a:rPr>
              <a:t>between </a:t>
            </a:r>
            <a:r>
              <a:rPr lang="en-US" sz="1600" dirty="0" smtClean="0">
                <a:solidFill>
                  <a:srgbClr val="0F5494"/>
                </a:solidFill>
                <a:latin typeface="+mn-lt"/>
                <a:ea typeface="+mn-ea"/>
                <a:cs typeface="+mn-cs"/>
              </a:rPr>
              <a:t>budgets offered per OP and between expenditures co-funded by the ESIF (per OP) </a:t>
            </a:r>
            <a:r>
              <a:rPr lang="en-US" sz="1600" dirty="0" err="1" smtClean="0">
                <a:solidFill>
                  <a:srgbClr val="0F5494"/>
                </a:solidFill>
                <a:latin typeface="+mn-lt"/>
                <a:ea typeface="+mn-ea"/>
                <a:cs typeface="+mn-cs"/>
              </a:rPr>
              <a:t>vs</a:t>
            </a:r>
            <a:r>
              <a:rPr lang="en-US" sz="1600" dirty="0" smtClean="0">
                <a:solidFill>
                  <a:srgbClr val="0F5494"/>
                </a:solidFill>
                <a:latin typeface="+mn-lt"/>
                <a:ea typeface="+mn-ea"/>
                <a:cs typeface="+mn-cs"/>
              </a:rPr>
              <a:t> expenditures co-funded by  H2020.  </a:t>
            </a:r>
          </a:p>
          <a:p>
            <a:pPr marL="541338" lvl="4" indent="-541338">
              <a:buClr>
                <a:srgbClr val="00B0F0"/>
              </a:buClr>
              <a:buFontTx/>
              <a:buNone/>
              <a:defRPr/>
            </a:pPr>
            <a:r>
              <a:rPr lang="en-US" sz="1600" dirty="0">
                <a:solidFill>
                  <a:srgbClr val="0F5494"/>
                </a:solidFill>
                <a:latin typeface="+mn-lt"/>
                <a:ea typeface="+mn-ea"/>
                <a:cs typeface="+mn-cs"/>
              </a:rPr>
              <a:t> </a:t>
            </a:r>
            <a:r>
              <a:rPr lang="en-US" sz="1600" dirty="0" smtClean="0">
                <a:solidFill>
                  <a:srgbClr val="0F5494"/>
                </a:solidFill>
                <a:latin typeface="+mn-lt"/>
                <a:ea typeface="+mn-ea"/>
                <a:cs typeface="+mn-cs"/>
              </a:rPr>
              <a:t>   </a:t>
            </a:r>
            <a:r>
              <a:rPr lang="en-US" sz="1400" i="1" dirty="0">
                <a:solidFill>
                  <a:srgbClr val="0F5494"/>
                </a:solidFill>
                <a:latin typeface="+mn-lt"/>
                <a:ea typeface="+mn-ea"/>
                <a:cs typeface="+mn-cs"/>
              </a:rPr>
              <a:t>E</a:t>
            </a:r>
            <a:r>
              <a:rPr lang="en-US" sz="1400" i="1" dirty="0" smtClean="0">
                <a:solidFill>
                  <a:srgbClr val="0F5494"/>
                </a:solidFill>
                <a:latin typeface="+mn-lt"/>
                <a:ea typeface="+mn-ea"/>
                <a:cs typeface="+mn-cs"/>
              </a:rPr>
              <a:t>xample - </a:t>
            </a:r>
            <a:r>
              <a:rPr lang="en-GB" sz="1400" i="1" dirty="0" smtClean="0">
                <a:solidFill>
                  <a:srgbClr val="0F5494"/>
                </a:solidFill>
                <a:latin typeface="+mn-lt"/>
                <a:ea typeface="+mn-ea"/>
                <a:cs typeface="+mn-cs"/>
              </a:rPr>
              <a:t>each </a:t>
            </a:r>
            <a:r>
              <a:rPr lang="en-GB" sz="1400" i="1" dirty="0">
                <a:solidFill>
                  <a:srgbClr val="0F5494"/>
                </a:solidFill>
                <a:latin typeface="+mn-lt"/>
                <a:ea typeface="+mn-ea"/>
                <a:cs typeface="+mn-cs"/>
              </a:rPr>
              <a:t>R&amp;D </a:t>
            </a:r>
            <a:r>
              <a:rPr lang="en-GB" sz="1400" i="1" dirty="0" smtClean="0">
                <a:solidFill>
                  <a:srgbClr val="0F5494"/>
                </a:solidFill>
                <a:latin typeface="+mn-lt"/>
                <a:ea typeface="+mn-ea"/>
                <a:cs typeface="+mn-cs"/>
              </a:rPr>
              <a:t>provider is paid </a:t>
            </a:r>
            <a:r>
              <a:rPr lang="en-GB" sz="1400" i="1" dirty="0">
                <a:solidFill>
                  <a:srgbClr val="0F5494"/>
                </a:solidFill>
                <a:latin typeface="+mn-lt"/>
                <a:ea typeface="+mn-ea"/>
                <a:cs typeface="+mn-cs"/>
              </a:rPr>
              <a:t>pro rata by each procurer in the </a:t>
            </a:r>
            <a:r>
              <a:rPr lang="en-GB" sz="1400" i="1" dirty="0" smtClean="0">
                <a:solidFill>
                  <a:srgbClr val="0F5494"/>
                </a:solidFill>
                <a:latin typeface="+mn-lt"/>
                <a:ea typeface="+mn-ea"/>
                <a:cs typeface="+mn-cs"/>
              </a:rPr>
              <a:t>buyers group </a:t>
            </a:r>
          </a:p>
          <a:p>
            <a:pPr marL="0" lvl="4" indent="0">
              <a:buClr>
                <a:srgbClr val="00B0F0"/>
              </a:buClr>
              <a:buFontTx/>
              <a:buNone/>
              <a:defRPr/>
            </a:pPr>
            <a:r>
              <a:rPr lang="en-GB" sz="1400" i="1" dirty="0">
                <a:solidFill>
                  <a:srgbClr val="0F5494"/>
                </a:solidFill>
                <a:latin typeface="+mn-lt"/>
                <a:ea typeface="+mn-ea"/>
                <a:cs typeface="+mn-cs"/>
              </a:rPr>
              <a:t> </a:t>
            </a:r>
            <a:r>
              <a:rPr lang="en-GB" sz="1400" i="1" dirty="0" smtClean="0">
                <a:solidFill>
                  <a:srgbClr val="0F5494"/>
                </a:solidFill>
                <a:latin typeface="+mn-lt"/>
                <a:ea typeface="+mn-ea"/>
                <a:cs typeface="+mn-cs"/>
              </a:rPr>
              <a:t>    according </a:t>
            </a:r>
            <a:r>
              <a:rPr lang="en-GB" sz="1400" i="1" dirty="0">
                <a:solidFill>
                  <a:srgbClr val="0F5494"/>
                </a:solidFill>
                <a:latin typeface="+mn-lt"/>
                <a:ea typeface="+mn-ea"/>
                <a:cs typeface="+mn-cs"/>
              </a:rPr>
              <a:t>to the share of each procurer's contribution to the </a:t>
            </a:r>
            <a:r>
              <a:rPr lang="en-GB" sz="1400" i="1" dirty="0" smtClean="0">
                <a:solidFill>
                  <a:srgbClr val="0F5494"/>
                </a:solidFill>
                <a:latin typeface="+mn-lt"/>
                <a:ea typeface="+mn-ea"/>
                <a:cs typeface="+mn-cs"/>
              </a:rPr>
              <a:t>jointly committed budget.</a:t>
            </a:r>
          </a:p>
          <a:p>
            <a:pPr marL="342900" lvl="4" indent="-342900">
              <a:buClr>
                <a:schemeClr val="bg1"/>
              </a:buClr>
              <a:buFontTx/>
              <a:buChar char="•"/>
              <a:defRPr/>
            </a:pPr>
            <a:endParaRPr lang="en-GB" sz="1600" i="1" dirty="0" smtClean="0">
              <a:solidFill>
                <a:srgbClr val="0F5494"/>
              </a:solidFill>
              <a:latin typeface="+mn-lt"/>
              <a:ea typeface="+mn-ea"/>
              <a:cs typeface="+mn-cs"/>
            </a:endParaRPr>
          </a:p>
          <a:p>
            <a:pPr marL="0" lvl="4" indent="0">
              <a:buClr>
                <a:srgbClr val="00B0F0"/>
              </a:buClr>
              <a:buFontTx/>
              <a:buNone/>
              <a:defRPr/>
            </a:pPr>
            <a:endParaRPr lang="en-US" sz="1800" i="1" dirty="0" smtClean="0">
              <a:solidFill>
                <a:srgbClr val="0F5494"/>
              </a:solidFill>
              <a:latin typeface="+mn-lt"/>
              <a:ea typeface="+mn-ea"/>
              <a:cs typeface="+mn-cs"/>
            </a:endParaRPr>
          </a:p>
          <a:p>
            <a:pPr marL="0" lvl="4" indent="0" algn="ctr">
              <a:buClr>
                <a:srgbClr val="00B0F0"/>
              </a:buClr>
              <a:buFontTx/>
              <a:buNone/>
              <a:defRPr/>
            </a:pPr>
            <a:r>
              <a:rPr lang="en-US" sz="1400" b="1" dirty="0">
                <a:solidFill>
                  <a:srgbClr val="0F5494"/>
                </a:solidFill>
                <a:latin typeface="+mn-lt"/>
                <a:ea typeface="+mn-ea"/>
                <a:cs typeface="+mn-cs"/>
              </a:rPr>
              <a:t>Condition for success </a:t>
            </a:r>
            <a:r>
              <a:rPr lang="en-US" sz="1400" b="1" dirty="0" smtClean="0">
                <a:solidFill>
                  <a:srgbClr val="0F5494"/>
                </a:solidFill>
                <a:latin typeface="+mn-lt"/>
                <a:ea typeface="+mn-ea"/>
                <a:cs typeface="+mn-cs"/>
              </a:rPr>
              <a:t>: synchronization </a:t>
            </a:r>
            <a:r>
              <a:rPr lang="en-US" sz="1400" b="1" dirty="0">
                <a:solidFill>
                  <a:srgbClr val="0F5494"/>
                </a:solidFill>
                <a:latin typeface="+mn-lt"/>
                <a:ea typeface="+mn-ea"/>
                <a:cs typeface="+mn-cs"/>
              </a:rPr>
              <a:t>between </a:t>
            </a:r>
            <a:r>
              <a:rPr lang="en-US" sz="1400" b="1" dirty="0" smtClean="0">
                <a:solidFill>
                  <a:srgbClr val="0F5494"/>
                </a:solidFill>
                <a:latin typeface="+mn-lt"/>
                <a:ea typeface="+mn-ea"/>
                <a:cs typeface="+mn-cs"/>
              </a:rPr>
              <a:t>the ESIF </a:t>
            </a:r>
            <a:r>
              <a:rPr lang="en-US" sz="1400" b="1" dirty="0">
                <a:solidFill>
                  <a:srgbClr val="0F5494"/>
                </a:solidFill>
                <a:latin typeface="+mn-lt"/>
                <a:ea typeface="+mn-ea"/>
                <a:cs typeface="+mn-cs"/>
              </a:rPr>
              <a:t>calls and </a:t>
            </a:r>
            <a:r>
              <a:rPr lang="en-US" sz="1400" b="1" dirty="0" smtClean="0">
                <a:solidFill>
                  <a:srgbClr val="0F5494"/>
                </a:solidFill>
                <a:latin typeface="+mn-lt"/>
                <a:ea typeface="+mn-ea"/>
                <a:cs typeface="+mn-cs"/>
              </a:rPr>
              <a:t>the </a:t>
            </a:r>
          </a:p>
          <a:p>
            <a:pPr marL="0" lvl="4" indent="0" algn="ctr">
              <a:buClr>
                <a:srgbClr val="00B0F0"/>
              </a:buClr>
              <a:buFontTx/>
              <a:buNone/>
              <a:defRPr/>
            </a:pPr>
            <a:r>
              <a:rPr lang="en-US" sz="1400" b="1" dirty="0" smtClean="0">
                <a:solidFill>
                  <a:srgbClr val="0F5494"/>
                </a:solidFill>
                <a:latin typeface="+mn-lt"/>
                <a:ea typeface="+mn-ea"/>
                <a:cs typeface="+mn-cs"/>
              </a:rPr>
              <a:t>H2020 PCP action </a:t>
            </a:r>
            <a:r>
              <a:rPr lang="en-US" sz="1400" b="1" dirty="0">
                <a:solidFill>
                  <a:srgbClr val="0F5494"/>
                </a:solidFill>
                <a:latin typeface="+mn-lt"/>
                <a:ea typeface="+mn-ea"/>
                <a:cs typeface="+mn-cs"/>
              </a:rPr>
              <a:t>calls     </a:t>
            </a:r>
          </a:p>
        </p:txBody>
      </p:sp>
    </p:spTree>
    <p:extLst>
      <p:ext uri="{BB962C8B-B14F-4D97-AF65-F5344CB8AC3E}">
        <p14:creationId xmlns:p14="http://schemas.microsoft.com/office/powerpoint/2010/main" val="2628011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5"/>
          <p:cNvSpPr>
            <a:spLocks noChangeArrowheads="1"/>
          </p:cNvSpPr>
          <p:nvPr/>
        </p:nvSpPr>
        <p:spPr bwMode="auto">
          <a:xfrm>
            <a:off x="611188" y="1365250"/>
            <a:ext cx="2665412" cy="43688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200" b="1" i="0">
                <a:solidFill>
                  <a:srgbClr val="FFFFFF"/>
                </a:solidFill>
              </a:rPr>
              <a:t>Coordination, Preparatory etc. activities are  co-funded by H2020 (CSAs)</a:t>
            </a:r>
            <a:endParaRPr lang="en-GB" altLang="en-US" sz="1200" b="1">
              <a:solidFill>
                <a:srgbClr val="FFFFFF"/>
              </a:solidFill>
            </a:endParaRPr>
          </a:p>
          <a:p>
            <a:pPr algn="ctr" eaLnBrk="1" hangingPunct="1">
              <a:spcBef>
                <a:spcPct val="0"/>
              </a:spcBef>
              <a:buClrTx/>
              <a:buFontTx/>
              <a:buNone/>
            </a:pPr>
            <a:endParaRPr lang="en-US" altLang="en-US" sz="1200" b="1" i="0">
              <a:solidFill>
                <a:srgbClr val="FFFFFF"/>
              </a:solidFill>
            </a:endParaRPr>
          </a:p>
          <a:p>
            <a:pPr algn="ctr" eaLnBrk="1" hangingPunct="1">
              <a:spcBef>
                <a:spcPct val="0"/>
              </a:spcBef>
              <a:buClrTx/>
              <a:buFontTx/>
              <a:buNone/>
            </a:pPr>
            <a:r>
              <a:rPr lang="en-US" altLang="en-US" sz="1200" b="1">
                <a:solidFill>
                  <a:srgbClr val="0033CC"/>
                </a:solidFill>
              </a:rPr>
              <a:t>CO-FUNDING RATE 100% + 25% for eligible indirect costs </a:t>
            </a:r>
            <a:endParaRPr lang="en-GB" altLang="en-US" sz="1200" b="1">
              <a:solidFill>
                <a:srgbClr val="0033CC"/>
              </a:solidFill>
            </a:endParaRPr>
          </a:p>
          <a:p>
            <a:pPr algn="ctr" eaLnBrk="1" hangingPunct="1">
              <a:spcBef>
                <a:spcPct val="0"/>
              </a:spcBef>
              <a:buClrTx/>
              <a:buFontTx/>
              <a:buNone/>
            </a:pPr>
            <a:r>
              <a:rPr lang="en-US" altLang="en-US" sz="1600" i="0">
                <a:solidFill>
                  <a:srgbClr val="FFFFFF"/>
                </a:solidFill>
              </a:rPr>
              <a:t> </a:t>
            </a:r>
          </a:p>
          <a:p>
            <a:pPr algn="ctr" eaLnBrk="1" hangingPunct="1">
              <a:spcBef>
                <a:spcPct val="0"/>
              </a:spcBef>
              <a:buClrTx/>
              <a:buFontTx/>
              <a:buNone/>
            </a:pPr>
            <a:endParaRPr lang="en-GB" altLang="en-US" sz="1600" i="0">
              <a:solidFill>
                <a:srgbClr val="FFFFFF"/>
              </a:solidFill>
            </a:endParaRPr>
          </a:p>
        </p:txBody>
      </p:sp>
      <p:sp>
        <p:nvSpPr>
          <p:cNvPr id="54276" name="Right Arrow 6"/>
          <p:cNvSpPr>
            <a:spLocks noChangeArrowheads="1"/>
          </p:cNvSpPr>
          <p:nvPr/>
        </p:nvSpPr>
        <p:spPr bwMode="auto">
          <a:xfrm>
            <a:off x="3563938" y="3778250"/>
            <a:ext cx="863600" cy="484188"/>
          </a:xfrm>
          <a:prstGeom prst="rightArrow">
            <a:avLst>
              <a:gd name="adj1" fmla="val 50000"/>
              <a:gd name="adj2" fmla="val 50032"/>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54277" name="Flowchart: Process 7"/>
          <p:cNvSpPr>
            <a:spLocks noChangeArrowheads="1"/>
          </p:cNvSpPr>
          <p:nvPr/>
        </p:nvSpPr>
        <p:spPr bwMode="auto">
          <a:xfrm>
            <a:off x="4537075" y="1335088"/>
            <a:ext cx="4181475" cy="4711700"/>
          </a:xfrm>
          <a:prstGeom prst="flowChartProcess">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endParaRPr lang="en-US" altLang="en-US" sz="1600" b="1">
              <a:solidFill>
                <a:srgbClr val="0033CC"/>
              </a:solidFill>
            </a:endParaRPr>
          </a:p>
          <a:p>
            <a:pPr algn="ctr" eaLnBrk="1" hangingPunct="1">
              <a:spcBef>
                <a:spcPct val="0"/>
              </a:spcBef>
              <a:buClrTx/>
              <a:buFontTx/>
              <a:buNone/>
            </a:pPr>
            <a:endParaRPr lang="en-US" altLang="en-US" sz="1600" b="1">
              <a:solidFill>
                <a:srgbClr val="0033CC"/>
              </a:solidFill>
            </a:endParaRPr>
          </a:p>
          <a:p>
            <a:pPr algn="ctr" eaLnBrk="1" hangingPunct="1">
              <a:spcBef>
                <a:spcPct val="0"/>
              </a:spcBef>
              <a:buClrTx/>
              <a:buFontTx/>
              <a:buNone/>
            </a:pPr>
            <a:r>
              <a:rPr lang="en-US" altLang="en-US" sz="1600" b="1">
                <a:solidFill>
                  <a:srgbClr val="0033CC"/>
                </a:solidFill>
              </a:rPr>
              <a:t>                          </a:t>
            </a:r>
          </a:p>
          <a:p>
            <a:pPr algn="ctr" eaLnBrk="1" hangingPunct="1">
              <a:spcBef>
                <a:spcPct val="0"/>
              </a:spcBef>
              <a:buClrTx/>
              <a:buFontTx/>
              <a:buNone/>
            </a:pPr>
            <a:r>
              <a:rPr lang="en-US" altLang="en-US" sz="1400" b="1">
                <a:solidFill>
                  <a:srgbClr val="0033CC"/>
                </a:solidFill>
              </a:rPr>
              <a:t>EXECUTION OF A JOINT PCP                     </a:t>
            </a:r>
          </a:p>
          <a:p>
            <a:pPr algn="ctr" eaLnBrk="1" hangingPunct="1">
              <a:spcBef>
                <a:spcPct val="0"/>
              </a:spcBef>
              <a:buClrTx/>
              <a:buFontTx/>
              <a:buNone/>
            </a:pPr>
            <a:endParaRPr lang="en-US" altLang="en-US" sz="1600" b="1">
              <a:solidFill>
                <a:srgbClr val="0033CC"/>
              </a:solidFill>
            </a:endParaRPr>
          </a:p>
          <a:p>
            <a:pPr algn="ctr" eaLnBrk="1" hangingPunct="1">
              <a:spcBef>
                <a:spcPct val="0"/>
              </a:spcBef>
              <a:buClrTx/>
              <a:buFontTx/>
              <a:buNone/>
            </a:pPr>
            <a:r>
              <a:rPr lang="en-US" altLang="en-US" sz="1600" b="1">
                <a:solidFill>
                  <a:srgbClr val="0033CC"/>
                </a:solidFill>
              </a:rPr>
              <a:t>                     </a:t>
            </a:r>
            <a:endParaRPr lang="en-GB" altLang="en-US" sz="1600" b="1">
              <a:solidFill>
                <a:srgbClr val="0033CC"/>
              </a:solidFill>
            </a:endParaRPr>
          </a:p>
        </p:txBody>
      </p:sp>
      <p:sp>
        <p:nvSpPr>
          <p:cNvPr id="54278" name="Rectangle 1"/>
          <p:cNvSpPr>
            <a:spLocks noChangeArrowheads="1"/>
          </p:cNvSpPr>
          <p:nvPr/>
        </p:nvSpPr>
        <p:spPr bwMode="auto">
          <a:xfrm>
            <a:off x="611188" y="4797425"/>
            <a:ext cx="1995487"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3" name="Rectangle 2"/>
          <p:cNvSpPr/>
          <p:nvPr/>
        </p:nvSpPr>
        <p:spPr bwMode="auto">
          <a:xfrm>
            <a:off x="611188" y="4076700"/>
            <a:ext cx="2665412" cy="201612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extLst/>
        </p:spPr>
        <p:txBody>
          <a:bodyPr anchor="ctr"/>
          <a:lstStyle/>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r>
              <a:rPr lang="en-GB" sz="1200" b="1" dirty="0">
                <a:solidFill>
                  <a:srgbClr val="FFFFFF"/>
                </a:solidFill>
              </a:rPr>
              <a:t>Coordination, Preparatory</a:t>
            </a:r>
          </a:p>
          <a:p>
            <a:pPr marL="3175" algn="ctr">
              <a:defRPr/>
            </a:pPr>
            <a:r>
              <a:rPr lang="en-GB" sz="1200" b="1" dirty="0">
                <a:solidFill>
                  <a:srgbClr val="FFFFFF"/>
                </a:solidFill>
              </a:rPr>
              <a:t>etc. activities are  co-funded by the </a:t>
            </a:r>
            <a:r>
              <a:rPr lang="en-GB" sz="1200" b="1" dirty="0" smtClean="0">
                <a:solidFill>
                  <a:srgbClr val="FFFFFF"/>
                </a:solidFill>
              </a:rPr>
              <a:t>ESIF (ESIF OPs or European Territorial Cooperation Programs) </a:t>
            </a:r>
            <a:endParaRPr lang="en-GB" sz="1200" b="1" dirty="0">
              <a:solidFill>
                <a:srgbClr val="FFFFFF"/>
              </a:solidFill>
            </a:endParaRPr>
          </a:p>
          <a:p>
            <a:pPr marL="3175" algn="ctr">
              <a:defRPr/>
            </a:pPr>
            <a:endParaRPr lang="en-GB" sz="1200" b="1" dirty="0">
              <a:solidFill>
                <a:srgbClr val="FFFFFF"/>
              </a:solidFill>
            </a:endParaRPr>
          </a:p>
          <a:p>
            <a:pPr marL="3175" algn="ctr">
              <a:defRPr/>
            </a:pPr>
            <a:r>
              <a:rPr lang="en-GB" sz="1200" b="1" i="1" dirty="0">
                <a:solidFill>
                  <a:srgbClr val="0033CC"/>
                </a:solidFill>
              </a:rPr>
              <a:t>DIFFERENT CO-FUNDING RATE PER PROGRAM AND/OR PARTICIPANT </a:t>
            </a: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200" b="1" dirty="0">
              <a:solidFill>
                <a:srgbClr val="FFFFFF"/>
              </a:solidFill>
            </a:endParaRPr>
          </a:p>
          <a:p>
            <a:pPr marL="3175" algn="ctr">
              <a:defRPr/>
            </a:pPr>
            <a:endParaRPr lang="en-GB" sz="1600" b="1" dirty="0">
              <a:solidFill>
                <a:srgbClr val="FFFFFF"/>
              </a:solidFill>
            </a:endParaRPr>
          </a:p>
          <a:p>
            <a:pPr marL="3175" algn="ctr">
              <a:defRPr/>
            </a:pPr>
            <a:endParaRPr lang="en-GB" sz="1600" b="1" dirty="0">
              <a:solidFill>
                <a:srgbClr val="FFFFFF"/>
              </a:solidFill>
            </a:endParaRPr>
          </a:p>
        </p:txBody>
      </p:sp>
      <p:sp>
        <p:nvSpPr>
          <p:cNvPr id="54280" name="Rectangle 3"/>
          <p:cNvSpPr>
            <a:spLocks noChangeArrowheads="1"/>
          </p:cNvSpPr>
          <p:nvPr/>
        </p:nvSpPr>
        <p:spPr bwMode="auto">
          <a:xfrm>
            <a:off x="611188" y="4221163"/>
            <a:ext cx="26654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5" name="Rectangle 4"/>
          <p:cNvSpPr/>
          <p:nvPr/>
        </p:nvSpPr>
        <p:spPr bwMode="auto">
          <a:xfrm>
            <a:off x="611188" y="3933825"/>
            <a:ext cx="2667000" cy="142875"/>
          </a:xfrm>
          <a:prstGeom prst="rect">
            <a:avLst/>
          </a:prstGeom>
          <a:solidFill>
            <a:schemeClr val="accent2">
              <a:lumMod val="60000"/>
              <a:lumOff val="40000"/>
            </a:schemeClr>
          </a:solidFill>
          <a:ln>
            <a:noFill/>
          </a:ln>
          <a:effectLst/>
          <a:extLst/>
        </p:spPr>
        <p:txBody>
          <a:bodyPr anchor="ctr"/>
          <a:lstStyle/>
          <a:p>
            <a:pPr marL="3175">
              <a:defRPr/>
            </a:pPr>
            <a:r>
              <a:rPr lang="en-GB" sz="1200" b="1" dirty="0">
                <a:solidFill>
                  <a:schemeClr val="bg1"/>
                </a:solidFill>
              </a:rPr>
              <a:t>                      OR</a:t>
            </a:r>
          </a:p>
        </p:txBody>
      </p:sp>
      <p:sp>
        <p:nvSpPr>
          <p:cNvPr id="6" name="Rectangle 5"/>
          <p:cNvSpPr/>
          <p:nvPr/>
        </p:nvSpPr>
        <p:spPr bwMode="auto">
          <a:xfrm>
            <a:off x="4537075" y="1335088"/>
            <a:ext cx="2133600" cy="2214562"/>
          </a:xfrm>
          <a:prstGeom prst="rect">
            <a:avLst/>
          </a:prstGeom>
          <a:solidFill>
            <a:schemeClr val="accent1">
              <a:lumMod val="75000"/>
            </a:schemeClr>
          </a:solidFill>
          <a:ln>
            <a:noFill/>
          </a:ln>
          <a:effectLst/>
          <a:extLst/>
        </p:spPr>
        <p:txBody>
          <a:bodyPr anchor="ctr"/>
          <a:lstStyle/>
          <a:p>
            <a:pPr marL="3175">
              <a:defRPr/>
            </a:pPr>
            <a:r>
              <a:rPr lang="en-GB" sz="1200" b="1" u="sng" dirty="0">
                <a:solidFill>
                  <a:schemeClr val="bg1"/>
                </a:solidFill>
              </a:rPr>
              <a:t>PROCURER A </a:t>
            </a:r>
            <a:r>
              <a:rPr lang="en-GB" sz="1200" b="1" dirty="0">
                <a:solidFill>
                  <a:schemeClr val="bg1"/>
                </a:solidFill>
              </a:rPr>
              <a:t>(Less developed Region)</a:t>
            </a:r>
          </a:p>
          <a:p>
            <a:pPr marL="3175">
              <a:defRPr/>
            </a:pPr>
            <a:r>
              <a:rPr lang="en-GB" sz="1200" b="1" dirty="0">
                <a:solidFill>
                  <a:schemeClr val="bg1"/>
                </a:solidFill>
              </a:rPr>
              <a:t> </a:t>
            </a:r>
          </a:p>
          <a:p>
            <a:pPr marL="3175">
              <a:defRPr/>
            </a:pPr>
            <a:r>
              <a:rPr lang="en-GB" sz="1200" b="1" dirty="0">
                <a:solidFill>
                  <a:schemeClr val="bg1"/>
                </a:solidFill>
              </a:rPr>
              <a:t>CO-FUNDS HIS CONTRIBUTION TO THE JOINTLY COMMITTED BUDGET THROUGH THE  ESIF </a:t>
            </a:r>
          </a:p>
          <a:p>
            <a:pPr marL="3175">
              <a:defRPr/>
            </a:pPr>
            <a:endParaRPr lang="en-GB" sz="1200" dirty="0">
              <a:solidFill>
                <a:srgbClr val="0F5494"/>
              </a:solidFill>
            </a:endParaRPr>
          </a:p>
          <a:p>
            <a:pPr marL="3175">
              <a:defRPr/>
            </a:pPr>
            <a:r>
              <a:rPr lang="en-GB" sz="1050" b="1" i="1" dirty="0">
                <a:solidFill>
                  <a:srgbClr val="0033CC"/>
                </a:solidFill>
              </a:rPr>
              <a:t>CO-FUNDING RATE </a:t>
            </a:r>
          </a:p>
          <a:p>
            <a:pPr marL="3175">
              <a:defRPr/>
            </a:pPr>
            <a:r>
              <a:rPr lang="en-GB" sz="1050" b="1" i="1" dirty="0">
                <a:solidFill>
                  <a:srgbClr val="0033CC"/>
                </a:solidFill>
              </a:rPr>
              <a:t> up to 85% </a:t>
            </a:r>
            <a:r>
              <a:rPr lang="el-GR" sz="1050" b="1" i="1" dirty="0">
                <a:solidFill>
                  <a:srgbClr val="0033CC"/>
                </a:solidFill>
              </a:rPr>
              <a:t>(</a:t>
            </a:r>
            <a:r>
              <a:rPr lang="fr-BE" sz="1050" b="1" i="1" dirty="0">
                <a:solidFill>
                  <a:srgbClr val="0033CC"/>
                </a:solidFill>
              </a:rPr>
              <a:t>for </a:t>
            </a:r>
            <a:r>
              <a:rPr lang="fr-BE" sz="1050" b="1" i="1" dirty="0" err="1">
                <a:solidFill>
                  <a:srgbClr val="0033CC"/>
                </a:solidFill>
              </a:rPr>
              <a:t>his</a:t>
            </a:r>
            <a:r>
              <a:rPr lang="fr-BE" sz="1050" b="1" i="1" dirty="0">
                <a:solidFill>
                  <a:srgbClr val="0033CC"/>
                </a:solidFill>
              </a:rPr>
              <a:t> contribution</a:t>
            </a:r>
            <a:r>
              <a:rPr lang="en-US" sz="1050" b="1" i="1" dirty="0">
                <a:solidFill>
                  <a:srgbClr val="0033CC"/>
                </a:solidFill>
              </a:rPr>
              <a:t>)</a:t>
            </a:r>
            <a:r>
              <a:rPr lang="fr-BE" sz="1050" b="1" i="1" dirty="0">
                <a:solidFill>
                  <a:srgbClr val="0033CC"/>
                </a:solidFill>
              </a:rPr>
              <a:t> </a:t>
            </a:r>
            <a:endParaRPr lang="en-GB" sz="1050" b="1" i="1" dirty="0">
              <a:solidFill>
                <a:srgbClr val="0033CC"/>
              </a:solidFill>
            </a:endParaRPr>
          </a:p>
        </p:txBody>
      </p:sp>
      <p:sp>
        <p:nvSpPr>
          <p:cNvPr id="54283" name="Rectangle 6"/>
          <p:cNvSpPr>
            <a:spLocks noChangeArrowheads="1"/>
          </p:cNvSpPr>
          <p:nvPr/>
        </p:nvSpPr>
        <p:spPr bwMode="auto">
          <a:xfrm>
            <a:off x="4579938" y="4221163"/>
            <a:ext cx="2090737"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8" name="Rectangle 7"/>
          <p:cNvSpPr/>
          <p:nvPr/>
        </p:nvSpPr>
        <p:spPr bwMode="auto">
          <a:xfrm>
            <a:off x="4537075" y="4005263"/>
            <a:ext cx="2122488" cy="2041525"/>
          </a:xfrm>
          <a:prstGeom prst="rect">
            <a:avLst/>
          </a:prstGeom>
          <a:solidFill>
            <a:schemeClr val="accent4">
              <a:lumMod val="50000"/>
              <a:lumOff val="50000"/>
            </a:schemeClr>
          </a:solidFill>
          <a:ln>
            <a:noFill/>
          </a:ln>
          <a:effectLst/>
          <a:extLst/>
        </p:spPr>
        <p:txBody>
          <a:bodyPr anchor="ctr"/>
          <a:lstStyle/>
          <a:p>
            <a:pPr marL="3175">
              <a:defRPr/>
            </a:pPr>
            <a:r>
              <a:rPr lang="en-GB" sz="1200" b="1" u="sng" dirty="0">
                <a:solidFill>
                  <a:srgbClr val="FFFFFF"/>
                </a:solidFill>
              </a:rPr>
              <a:t>PROCURER B</a:t>
            </a:r>
            <a:r>
              <a:rPr lang="en-GB" sz="1200" b="1" dirty="0">
                <a:solidFill>
                  <a:srgbClr val="FFFFFF"/>
                </a:solidFill>
              </a:rPr>
              <a:t> (Transitional Region)</a:t>
            </a:r>
          </a:p>
          <a:p>
            <a:pPr marL="3175">
              <a:defRPr/>
            </a:pPr>
            <a:endParaRPr lang="en-GB" sz="1200" b="1" dirty="0">
              <a:solidFill>
                <a:srgbClr val="FFFFFF"/>
              </a:solidFill>
            </a:endParaRPr>
          </a:p>
          <a:p>
            <a:pPr marL="3175">
              <a:defRPr/>
            </a:pPr>
            <a:r>
              <a:rPr lang="en-GB" sz="1200" b="1" dirty="0">
                <a:solidFill>
                  <a:srgbClr val="FFFFFF"/>
                </a:solidFill>
              </a:rPr>
              <a:t>CO-FUNDS HIS CONTRIBUTION TO THE JOINTLY COMMITTED BUDGET THROUGH THE ESIF</a:t>
            </a:r>
          </a:p>
          <a:p>
            <a:pPr marL="3175">
              <a:defRPr/>
            </a:pPr>
            <a:r>
              <a:rPr lang="en-GB" sz="1200" b="1" dirty="0">
                <a:solidFill>
                  <a:srgbClr val="FFFFFF"/>
                </a:solidFill>
              </a:rPr>
              <a:t> </a:t>
            </a:r>
            <a:r>
              <a:rPr lang="en-GB" sz="1050" b="1" i="1" dirty="0">
                <a:solidFill>
                  <a:srgbClr val="0033CC"/>
                </a:solidFill>
              </a:rPr>
              <a:t>CO-FUNDING RATE </a:t>
            </a:r>
          </a:p>
          <a:p>
            <a:pPr marL="3175">
              <a:defRPr/>
            </a:pPr>
            <a:r>
              <a:rPr lang="en-GB" sz="1050" b="1" i="1" dirty="0">
                <a:solidFill>
                  <a:srgbClr val="0033CC"/>
                </a:solidFill>
              </a:rPr>
              <a:t>up to 60%</a:t>
            </a:r>
            <a:r>
              <a:rPr lang="el-GR" sz="1050" b="1" i="1" dirty="0">
                <a:solidFill>
                  <a:srgbClr val="0033CC"/>
                </a:solidFill>
              </a:rPr>
              <a:t>(</a:t>
            </a:r>
            <a:r>
              <a:rPr lang="fr-BE" sz="1050" b="1" i="1" dirty="0">
                <a:solidFill>
                  <a:srgbClr val="0033CC"/>
                </a:solidFill>
              </a:rPr>
              <a:t>for </a:t>
            </a:r>
            <a:r>
              <a:rPr lang="fr-BE" sz="1050" b="1" i="1" dirty="0" err="1">
                <a:solidFill>
                  <a:srgbClr val="0033CC"/>
                </a:solidFill>
              </a:rPr>
              <a:t>his</a:t>
            </a:r>
            <a:r>
              <a:rPr lang="fr-BE" sz="1050" b="1" i="1" dirty="0">
                <a:solidFill>
                  <a:srgbClr val="0033CC"/>
                </a:solidFill>
              </a:rPr>
              <a:t> contribution</a:t>
            </a:r>
            <a:r>
              <a:rPr lang="en-US" sz="1050" b="1" i="1" dirty="0">
                <a:solidFill>
                  <a:srgbClr val="0033CC"/>
                </a:solidFill>
              </a:rPr>
              <a:t>)</a:t>
            </a:r>
            <a:r>
              <a:rPr lang="fr-BE" sz="1050" b="1" i="1" dirty="0">
                <a:solidFill>
                  <a:srgbClr val="0033CC"/>
                </a:solidFill>
              </a:rPr>
              <a:t> </a:t>
            </a:r>
            <a:endParaRPr lang="en-GB" sz="1050" b="1" i="1" dirty="0">
              <a:solidFill>
                <a:srgbClr val="0033CC"/>
              </a:solidFill>
            </a:endParaRPr>
          </a:p>
        </p:txBody>
      </p:sp>
      <p:sp>
        <p:nvSpPr>
          <p:cNvPr id="9" name="Rectangle 8"/>
          <p:cNvSpPr/>
          <p:nvPr/>
        </p:nvSpPr>
        <p:spPr bwMode="auto">
          <a:xfrm>
            <a:off x="6670675" y="1335088"/>
            <a:ext cx="2047875" cy="2214562"/>
          </a:xfrm>
          <a:prstGeom prst="rect">
            <a:avLst/>
          </a:prstGeom>
          <a:solidFill>
            <a:schemeClr val="bg2">
              <a:lumMod val="60000"/>
              <a:lumOff val="40000"/>
            </a:schemeClr>
          </a:solidFill>
          <a:ln>
            <a:noFill/>
          </a:ln>
          <a:effectLst/>
          <a:extLst/>
        </p:spPr>
        <p:txBody>
          <a:bodyPr anchor="ctr"/>
          <a:lstStyle/>
          <a:p>
            <a:pPr marL="3175">
              <a:defRPr/>
            </a:pPr>
            <a:endParaRPr lang="en-GB" sz="1200" b="1" u="sng" dirty="0">
              <a:solidFill>
                <a:srgbClr val="FFFFFF"/>
              </a:solidFill>
            </a:endParaRPr>
          </a:p>
          <a:p>
            <a:pPr marL="3175">
              <a:defRPr/>
            </a:pPr>
            <a:endParaRPr lang="en-GB" sz="1200" b="1" u="sng" dirty="0">
              <a:solidFill>
                <a:srgbClr val="FFFFFF"/>
              </a:solidFill>
            </a:endParaRPr>
          </a:p>
          <a:p>
            <a:pPr marL="3175">
              <a:defRPr/>
            </a:pPr>
            <a:r>
              <a:rPr lang="en-GB" sz="1200" b="1" u="sng" dirty="0">
                <a:solidFill>
                  <a:srgbClr val="FFFFFF"/>
                </a:solidFill>
              </a:rPr>
              <a:t>PROCURER</a:t>
            </a:r>
            <a:r>
              <a:rPr lang="en-GB" sz="1200" b="1" u="sng" dirty="0">
                <a:solidFill>
                  <a:srgbClr val="0F5494"/>
                </a:solidFill>
              </a:rPr>
              <a:t> </a:t>
            </a:r>
            <a:r>
              <a:rPr lang="en-GB" sz="1200" b="1" u="sng" dirty="0">
                <a:solidFill>
                  <a:schemeClr val="bg1"/>
                </a:solidFill>
              </a:rPr>
              <a:t>C</a:t>
            </a:r>
            <a:r>
              <a:rPr lang="en-GB" sz="1200" b="1" dirty="0">
                <a:solidFill>
                  <a:srgbClr val="0F5494"/>
                </a:solidFill>
              </a:rPr>
              <a:t> </a:t>
            </a:r>
          </a:p>
          <a:p>
            <a:pPr marL="3175">
              <a:defRPr/>
            </a:pPr>
            <a:endParaRPr lang="en-GB" sz="1200" dirty="0">
              <a:solidFill>
                <a:srgbClr val="0F5494"/>
              </a:solidFill>
            </a:endParaRPr>
          </a:p>
          <a:p>
            <a:pPr marL="3175">
              <a:defRPr/>
            </a:pPr>
            <a:r>
              <a:rPr lang="en-GB" sz="1200" b="1" dirty="0">
                <a:solidFill>
                  <a:srgbClr val="FFFFFF"/>
                </a:solidFill>
              </a:rPr>
              <a:t>CO-FUNDS HIS CONTRIBUTION TO THE JOINTLY COMMITTED BUDGET  THROUGH H2020 </a:t>
            </a:r>
          </a:p>
          <a:p>
            <a:pPr marL="3175">
              <a:defRPr/>
            </a:pPr>
            <a:endParaRPr lang="en-GB" sz="1200" b="1" dirty="0">
              <a:solidFill>
                <a:srgbClr val="FFFFFF"/>
              </a:solidFill>
            </a:endParaRPr>
          </a:p>
          <a:p>
            <a:pPr marL="3175">
              <a:defRPr/>
            </a:pPr>
            <a:r>
              <a:rPr lang="en-GB" sz="1050" b="1" i="1" dirty="0">
                <a:solidFill>
                  <a:srgbClr val="0033CC"/>
                </a:solidFill>
              </a:rPr>
              <a:t>CO-FUNDING RATE </a:t>
            </a:r>
          </a:p>
          <a:p>
            <a:pPr marL="3175">
              <a:defRPr/>
            </a:pPr>
            <a:r>
              <a:rPr lang="en-GB" sz="1050" b="1" i="1" dirty="0">
                <a:solidFill>
                  <a:srgbClr val="0033CC"/>
                </a:solidFill>
              </a:rPr>
              <a:t>90</a:t>
            </a:r>
            <a:r>
              <a:rPr lang="en-GB" sz="1050" b="1" i="1" dirty="0" smtClean="0">
                <a:solidFill>
                  <a:srgbClr val="0033CC"/>
                </a:solidFill>
              </a:rPr>
              <a:t>%</a:t>
            </a:r>
            <a:r>
              <a:rPr lang="en-GB" sz="1050" b="1" i="1" dirty="0" smtClean="0">
                <a:solidFill>
                  <a:srgbClr val="FF0000"/>
                </a:solidFill>
              </a:rPr>
              <a:t>*</a:t>
            </a:r>
            <a:r>
              <a:rPr lang="en-GB" sz="1050" b="1" i="1" dirty="0" smtClean="0">
                <a:solidFill>
                  <a:srgbClr val="0033CC"/>
                </a:solidFill>
              </a:rPr>
              <a:t> </a:t>
            </a:r>
            <a:r>
              <a:rPr lang="en-GB" sz="1050" b="1" i="1" dirty="0">
                <a:solidFill>
                  <a:srgbClr val="0033CC"/>
                </a:solidFill>
              </a:rPr>
              <a:t>+ 25% for eligible indirect costs </a:t>
            </a:r>
            <a:r>
              <a:rPr lang="el-GR" sz="1050" b="1" i="1" dirty="0">
                <a:solidFill>
                  <a:srgbClr val="0033CC"/>
                </a:solidFill>
              </a:rPr>
              <a:t>(</a:t>
            </a:r>
            <a:r>
              <a:rPr lang="fr-BE" sz="1050" b="1" i="1" dirty="0">
                <a:solidFill>
                  <a:srgbClr val="0033CC"/>
                </a:solidFill>
              </a:rPr>
              <a:t>for </a:t>
            </a:r>
            <a:r>
              <a:rPr lang="fr-BE" sz="1050" b="1" i="1" dirty="0" err="1">
                <a:solidFill>
                  <a:srgbClr val="0033CC"/>
                </a:solidFill>
              </a:rPr>
              <a:t>his</a:t>
            </a:r>
            <a:r>
              <a:rPr lang="fr-BE" sz="1050" b="1" i="1" dirty="0">
                <a:solidFill>
                  <a:srgbClr val="0033CC"/>
                </a:solidFill>
              </a:rPr>
              <a:t> contribution</a:t>
            </a:r>
            <a:r>
              <a:rPr lang="en-US" sz="1050" b="1" i="1" dirty="0">
                <a:solidFill>
                  <a:srgbClr val="0033CC"/>
                </a:solidFill>
              </a:rPr>
              <a:t>)</a:t>
            </a:r>
            <a:r>
              <a:rPr lang="fr-BE" sz="1050" b="1" i="1" dirty="0">
                <a:solidFill>
                  <a:srgbClr val="0033CC"/>
                </a:solidFill>
              </a:rPr>
              <a:t> </a:t>
            </a:r>
            <a:endParaRPr lang="en-GB" sz="1050" b="1" i="1" dirty="0">
              <a:solidFill>
                <a:srgbClr val="0033CC"/>
              </a:solidFill>
            </a:endParaRPr>
          </a:p>
          <a:p>
            <a:pPr marL="3175">
              <a:defRPr/>
            </a:pPr>
            <a:endParaRPr lang="en-GB" sz="1200" b="1" i="1" dirty="0">
              <a:solidFill>
                <a:srgbClr val="0033CC"/>
              </a:solidFill>
            </a:endParaRPr>
          </a:p>
          <a:p>
            <a:pPr marL="3175">
              <a:defRPr/>
            </a:pPr>
            <a:endParaRPr lang="en-GB" sz="1200" dirty="0">
              <a:solidFill>
                <a:srgbClr val="0F5494"/>
              </a:solidFill>
            </a:endParaRPr>
          </a:p>
        </p:txBody>
      </p:sp>
      <p:sp>
        <p:nvSpPr>
          <p:cNvPr id="54286" name="Rectangle 9"/>
          <p:cNvSpPr>
            <a:spLocks noChangeArrowheads="1"/>
          </p:cNvSpPr>
          <p:nvPr/>
        </p:nvSpPr>
        <p:spPr bwMode="auto">
          <a:xfrm>
            <a:off x="7019925" y="4221163"/>
            <a:ext cx="1655763"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54287" name="Rectangle 10"/>
          <p:cNvSpPr>
            <a:spLocks noChangeArrowheads="1"/>
          </p:cNvSpPr>
          <p:nvPr/>
        </p:nvSpPr>
        <p:spPr bwMode="auto">
          <a:xfrm>
            <a:off x="7308850" y="479742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54288" name="Rectangle 1"/>
          <p:cNvSpPr>
            <a:spLocks noChangeArrowheads="1"/>
          </p:cNvSpPr>
          <p:nvPr/>
        </p:nvSpPr>
        <p:spPr bwMode="auto">
          <a:xfrm>
            <a:off x="7780338" y="48688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54289" name="Rectangle 3"/>
          <p:cNvSpPr>
            <a:spLocks noChangeArrowheads="1"/>
          </p:cNvSpPr>
          <p:nvPr/>
        </p:nvSpPr>
        <p:spPr bwMode="auto">
          <a:xfrm>
            <a:off x="7235825" y="4262438"/>
            <a:ext cx="143986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7" name="Rectangle 6"/>
          <p:cNvSpPr/>
          <p:nvPr/>
        </p:nvSpPr>
        <p:spPr bwMode="auto">
          <a:xfrm>
            <a:off x="6670675" y="4005263"/>
            <a:ext cx="2047875" cy="2041525"/>
          </a:xfrm>
          <a:prstGeom prst="rect">
            <a:avLst/>
          </a:prstGeom>
          <a:solidFill>
            <a:srgbClr val="0070C0"/>
          </a:solidFill>
          <a:ln>
            <a:noFill/>
          </a:ln>
          <a:effectLst/>
          <a:extLst/>
        </p:spPr>
        <p:txBody>
          <a:bodyPr anchor="ctr"/>
          <a:lstStyle/>
          <a:p>
            <a:pPr marL="3175">
              <a:defRPr/>
            </a:pPr>
            <a:r>
              <a:rPr lang="en-GB" sz="1100" b="1" u="sng" dirty="0">
                <a:solidFill>
                  <a:srgbClr val="FFFFFF"/>
                </a:solidFill>
              </a:rPr>
              <a:t>PROCURER</a:t>
            </a:r>
            <a:r>
              <a:rPr lang="en-GB" sz="1100" b="1" u="sng" dirty="0">
                <a:solidFill>
                  <a:srgbClr val="0F5494"/>
                </a:solidFill>
              </a:rPr>
              <a:t> </a:t>
            </a:r>
            <a:r>
              <a:rPr lang="en-GB" sz="1100" b="1" u="sng" dirty="0">
                <a:solidFill>
                  <a:srgbClr val="FFFFFF"/>
                </a:solidFill>
              </a:rPr>
              <a:t>D</a:t>
            </a:r>
            <a:endParaRPr lang="en-GB" sz="1100" b="1" dirty="0">
              <a:solidFill>
                <a:srgbClr val="0F5494"/>
              </a:solidFill>
            </a:endParaRPr>
          </a:p>
          <a:p>
            <a:pPr marL="3175">
              <a:defRPr/>
            </a:pPr>
            <a:endParaRPr lang="en-GB" sz="1100" dirty="0">
              <a:solidFill>
                <a:srgbClr val="0F5494"/>
              </a:solidFill>
            </a:endParaRPr>
          </a:p>
          <a:p>
            <a:pPr marL="3175">
              <a:defRPr/>
            </a:pPr>
            <a:r>
              <a:rPr lang="en-GB" sz="1100" b="1" dirty="0">
                <a:solidFill>
                  <a:srgbClr val="FFFFFF"/>
                </a:solidFill>
              </a:rPr>
              <a:t>CO-FUNDS HIS CONTRIBUTION TO THE JOINTLY COMMITTED BUDGET  THROUGH H2020 </a:t>
            </a:r>
          </a:p>
          <a:p>
            <a:pPr marL="3175">
              <a:defRPr/>
            </a:pPr>
            <a:endParaRPr lang="en-GB" sz="1100" b="1" i="1" dirty="0">
              <a:solidFill>
                <a:srgbClr val="0033CC"/>
              </a:solidFill>
            </a:endParaRPr>
          </a:p>
          <a:p>
            <a:pPr marL="3175">
              <a:defRPr/>
            </a:pPr>
            <a:r>
              <a:rPr lang="en-GB" sz="1050" b="1" i="1" dirty="0">
                <a:solidFill>
                  <a:schemeClr val="bg1"/>
                </a:solidFill>
              </a:rPr>
              <a:t>CO-FUNDING RATE </a:t>
            </a:r>
          </a:p>
          <a:p>
            <a:pPr marL="3175">
              <a:defRPr/>
            </a:pPr>
            <a:r>
              <a:rPr lang="en-GB" sz="1050" b="1" i="1" dirty="0">
                <a:solidFill>
                  <a:schemeClr val="bg1"/>
                </a:solidFill>
              </a:rPr>
              <a:t>90% + 25% for eligible indirect costs</a:t>
            </a:r>
            <a:r>
              <a:rPr lang="el-GR" sz="1050" b="1" i="1" dirty="0">
                <a:solidFill>
                  <a:schemeClr val="bg1"/>
                </a:solidFill>
              </a:rPr>
              <a:t>(</a:t>
            </a:r>
            <a:r>
              <a:rPr lang="fr-BE" sz="1050" b="1" i="1" dirty="0">
                <a:solidFill>
                  <a:schemeClr val="bg1"/>
                </a:solidFill>
              </a:rPr>
              <a:t>for </a:t>
            </a:r>
            <a:r>
              <a:rPr lang="fr-BE" sz="1050" b="1" i="1" dirty="0" err="1">
                <a:solidFill>
                  <a:schemeClr val="bg1"/>
                </a:solidFill>
              </a:rPr>
              <a:t>his</a:t>
            </a:r>
            <a:r>
              <a:rPr lang="fr-BE" sz="1050" b="1" i="1" dirty="0">
                <a:solidFill>
                  <a:schemeClr val="bg1"/>
                </a:solidFill>
              </a:rPr>
              <a:t> contribution</a:t>
            </a:r>
            <a:r>
              <a:rPr lang="en-US" sz="1050" b="1" i="1" dirty="0">
                <a:solidFill>
                  <a:schemeClr val="bg1"/>
                </a:solidFill>
              </a:rPr>
              <a:t>)</a:t>
            </a:r>
            <a:r>
              <a:rPr lang="fr-BE" sz="1050" b="1" i="1" dirty="0">
                <a:solidFill>
                  <a:schemeClr val="bg1"/>
                </a:solidFill>
              </a:rPr>
              <a:t> </a:t>
            </a:r>
            <a:endParaRPr lang="en-GB" sz="1050" b="1" i="1" dirty="0">
              <a:solidFill>
                <a:schemeClr val="bg1"/>
              </a:solidFill>
            </a:endParaRPr>
          </a:p>
        </p:txBody>
      </p:sp>
      <p:sp>
        <p:nvSpPr>
          <p:cNvPr id="21" name="TextBox 5"/>
          <p:cNvSpPr txBox="1">
            <a:spLocks noChangeArrowheads="1"/>
          </p:cNvSpPr>
          <p:nvPr/>
        </p:nvSpPr>
        <p:spPr bwMode="auto">
          <a:xfrm>
            <a:off x="250825" y="6237312"/>
            <a:ext cx="7783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GB" altLang="en-US" dirty="0">
                <a:solidFill>
                  <a:srgbClr val="FF0000"/>
                </a:solidFill>
              </a:rPr>
              <a:t>* New from 2016-2017 Horizon 2020 work programmes onward</a:t>
            </a:r>
          </a:p>
        </p:txBody>
      </p:sp>
    </p:spTree>
    <p:extLst>
      <p:ext uri="{BB962C8B-B14F-4D97-AF65-F5344CB8AC3E}">
        <p14:creationId xmlns:p14="http://schemas.microsoft.com/office/powerpoint/2010/main" val="1927047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95288" y="1052513"/>
            <a:ext cx="8229600" cy="793750"/>
          </a:xfrm>
        </p:spPr>
        <p:txBody>
          <a:bodyPr/>
          <a:lstStyle/>
          <a:p>
            <a:pPr algn="ctr"/>
            <a:r>
              <a:rPr lang="en-GB" altLang="en-US" dirty="0" smtClean="0"/>
              <a:t>  </a:t>
            </a:r>
            <a:r>
              <a:rPr lang="en-GB" altLang="en-US" sz="2400" dirty="0" smtClean="0"/>
              <a:t>Possible Scenario on PPI</a:t>
            </a:r>
          </a:p>
        </p:txBody>
      </p:sp>
      <p:sp>
        <p:nvSpPr>
          <p:cNvPr id="5" name="Content Placeholder 2"/>
          <p:cNvSpPr txBox="1">
            <a:spLocks/>
          </p:cNvSpPr>
          <p:nvPr/>
        </p:nvSpPr>
        <p:spPr bwMode="auto">
          <a:xfrm>
            <a:off x="178817" y="1124744"/>
            <a:ext cx="892968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Wingdings" pitchFamily="2" charset="2"/>
              <a:buChar char="q"/>
              <a:defRPr sz="320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800">
                <a:solidFill>
                  <a:srgbClr val="0F5494"/>
                </a:solidFill>
                <a:latin typeface="+mn-lt"/>
              </a:defRPr>
            </a:lvl2pPr>
            <a:lvl3pPr marL="1143000" indent="-228600" algn="l" rtl="0" eaLnBrk="0" fontAlgn="base" hangingPunct="0">
              <a:spcBef>
                <a:spcPct val="20000"/>
              </a:spcBef>
              <a:spcAft>
                <a:spcPct val="0"/>
              </a:spcAft>
              <a:buClr>
                <a:srgbClr val="0F5494"/>
              </a:buClr>
              <a:buChar char="•"/>
              <a:defRPr sz="2400">
                <a:solidFill>
                  <a:srgbClr val="0F5494"/>
                </a:solidFill>
                <a:latin typeface="+mn-lt"/>
              </a:defRPr>
            </a:lvl3pPr>
            <a:lvl4pPr marL="1562100" indent="-228600" algn="l" rtl="0" eaLnBrk="0" fontAlgn="base" hangingPunct="0">
              <a:spcBef>
                <a:spcPct val="20000"/>
              </a:spcBef>
              <a:spcAft>
                <a:spcPct val="0"/>
              </a:spcAft>
              <a:buClr>
                <a:srgbClr val="0F5494"/>
              </a:buClr>
              <a:buChar char="–"/>
              <a:defRPr sz="2000">
                <a:solidFill>
                  <a:srgbClr val="0F5494"/>
                </a:solidFill>
                <a:latin typeface="+mn-lt"/>
              </a:defRPr>
            </a:lvl4pPr>
            <a:lvl5pPr marL="1981200" indent="-228600" algn="l" rtl="0" eaLnBrk="0" fontAlgn="base" hangingPunct="0">
              <a:spcBef>
                <a:spcPct val="20000"/>
              </a:spcBef>
              <a:spcAft>
                <a:spcPct val="0"/>
              </a:spcAft>
              <a:buClr>
                <a:srgbClr val="0F5494"/>
              </a:buClr>
              <a:buChar char="»"/>
              <a:defRPr sz="2000">
                <a:solidFill>
                  <a:srgbClr val="0F5494"/>
                </a:solidFill>
                <a:latin typeface="+mn-lt"/>
              </a:defRPr>
            </a:lvl5pPr>
            <a:lvl6pPr marL="2438400" indent="-228600" algn="l" rtl="0" fontAlgn="base">
              <a:spcBef>
                <a:spcPct val="20000"/>
              </a:spcBef>
              <a:spcAft>
                <a:spcPct val="0"/>
              </a:spcAft>
              <a:buClr>
                <a:srgbClr val="0F5494"/>
              </a:buClr>
              <a:buChar char="»"/>
              <a:defRPr sz="2000">
                <a:solidFill>
                  <a:srgbClr val="0F5494"/>
                </a:solidFill>
                <a:latin typeface="+mn-lt"/>
              </a:defRPr>
            </a:lvl6pPr>
            <a:lvl7pPr marL="2895600" indent="-228600" algn="l" rtl="0" fontAlgn="base">
              <a:spcBef>
                <a:spcPct val="20000"/>
              </a:spcBef>
              <a:spcAft>
                <a:spcPct val="0"/>
              </a:spcAft>
              <a:buClr>
                <a:srgbClr val="0F5494"/>
              </a:buClr>
              <a:buChar char="»"/>
              <a:defRPr sz="2000">
                <a:solidFill>
                  <a:srgbClr val="0F5494"/>
                </a:solidFill>
                <a:latin typeface="+mn-lt"/>
              </a:defRPr>
            </a:lvl7pPr>
            <a:lvl8pPr marL="3352800" indent="-228600" algn="l" rtl="0" fontAlgn="base">
              <a:spcBef>
                <a:spcPct val="20000"/>
              </a:spcBef>
              <a:spcAft>
                <a:spcPct val="0"/>
              </a:spcAft>
              <a:buClr>
                <a:srgbClr val="0F5494"/>
              </a:buClr>
              <a:buChar char="»"/>
              <a:defRPr sz="2000">
                <a:solidFill>
                  <a:srgbClr val="0F5494"/>
                </a:solidFill>
                <a:latin typeface="+mn-lt"/>
              </a:defRPr>
            </a:lvl8pPr>
            <a:lvl9pPr marL="3810000" indent="-228600" algn="l" rtl="0" fontAlgn="base">
              <a:spcBef>
                <a:spcPct val="20000"/>
              </a:spcBef>
              <a:spcAft>
                <a:spcPct val="0"/>
              </a:spcAft>
              <a:buClr>
                <a:srgbClr val="0F5494"/>
              </a:buClr>
              <a:buChar char="»"/>
              <a:defRPr sz="2000">
                <a:solidFill>
                  <a:srgbClr val="0F5494"/>
                </a:solidFill>
                <a:latin typeface="+mn-lt"/>
              </a:defRPr>
            </a:lvl9pPr>
          </a:lstStyle>
          <a:p>
            <a:pPr marL="0" indent="0" algn="ctr">
              <a:buClr>
                <a:srgbClr val="0070C0"/>
              </a:buClr>
              <a:buFontTx/>
              <a:buNone/>
              <a:defRPr/>
            </a:pPr>
            <a:r>
              <a:rPr lang="en-GB" sz="1600" b="1" kern="0" dirty="0" smtClean="0"/>
              <a:t>  </a:t>
            </a:r>
          </a:p>
          <a:p>
            <a:pPr marL="0" indent="0">
              <a:buClr>
                <a:srgbClr val="0070C0"/>
              </a:buClr>
              <a:buFontTx/>
              <a:buNone/>
              <a:defRPr/>
            </a:pPr>
            <a:endParaRPr lang="en-GB" sz="1600" b="1" kern="0" dirty="0" smtClean="0"/>
          </a:p>
          <a:p>
            <a:pPr marL="0" indent="0">
              <a:buClr>
                <a:srgbClr val="0070C0"/>
              </a:buClr>
              <a:buFontTx/>
              <a:buNone/>
              <a:defRPr/>
            </a:pPr>
            <a:r>
              <a:rPr lang="en-GB" altLang="en-US" sz="1600" b="1" kern="0" dirty="0" smtClean="0"/>
              <a:t>ESIF or H2020 co-finance the preparation of the PPI    </a:t>
            </a:r>
          </a:p>
          <a:p>
            <a:pPr marL="0" indent="0">
              <a:buClr>
                <a:srgbClr val="0070C0"/>
              </a:buClr>
              <a:buFontTx/>
              <a:buNone/>
              <a:defRPr/>
            </a:pPr>
            <a:r>
              <a:rPr lang="en-GB" sz="1600" kern="0" dirty="0" smtClean="0"/>
              <a:t>In case that they haven't received co-financing for the preparatory activities these can be co-funded by the PPI actions.  </a:t>
            </a:r>
          </a:p>
          <a:p>
            <a:pPr marL="0" indent="0">
              <a:buClr>
                <a:srgbClr val="0070C0"/>
              </a:buClr>
              <a:buFontTx/>
              <a:buNone/>
              <a:defRPr/>
            </a:pPr>
            <a:endParaRPr lang="en-GB" sz="1400" u="sng" kern="0" dirty="0" smtClean="0"/>
          </a:p>
          <a:p>
            <a:pPr marL="0" indent="0">
              <a:buClr>
                <a:srgbClr val="0070C0"/>
              </a:buClr>
              <a:buFontTx/>
              <a:buNone/>
              <a:defRPr/>
            </a:pPr>
            <a:r>
              <a:rPr lang="en-GB" sz="1600" b="1" kern="0" dirty="0" smtClean="0"/>
              <a:t>Some procurers located in a less developed Region use co-funding from the ESIF (up to 85% rate) and other procurers in other MS use co-funding from H2020 (35% rate) to purchase the innovative solution. </a:t>
            </a:r>
          </a:p>
          <a:p>
            <a:pPr marL="0" indent="0">
              <a:buClr>
                <a:srgbClr val="0070C0"/>
              </a:buClr>
              <a:buFontTx/>
              <a:buNone/>
              <a:defRPr/>
            </a:pPr>
            <a:endParaRPr lang="en-GB" sz="1400" u="sng" kern="0" dirty="0" smtClean="0"/>
          </a:p>
          <a:p>
            <a:pPr marL="0" indent="0">
              <a:buClr>
                <a:srgbClr val="0070C0"/>
              </a:buClr>
              <a:buFont typeface="Wingdings" pitchFamily="2" charset="2"/>
              <a:buChar char="Ø"/>
              <a:defRPr/>
            </a:pPr>
            <a:r>
              <a:rPr lang="en-GB" altLang="en-US" sz="1400" kern="0" dirty="0" smtClean="0">
                <a:cs typeface="Times New Roman" pitchFamily="18" charset="0"/>
              </a:rPr>
              <a:t>The lead procurer launches one procurement procedure, signs all the contracts and pays all the invoices on behalf of all procurers in the buyers group.</a:t>
            </a:r>
          </a:p>
          <a:p>
            <a:pPr marL="0" indent="0">
              <a:buClr>
                <a:srgbClr val="0070C0"/>
              </a:buClr>
              <a:buFontTx/>
              <a:buNone/>
              <a:defRPr/>
            </a:pPr>
            <a:r>
              <a:rPr lang="en-GB" altLang="en-US" sz="1400" kern="0" dirty="0" smtClean="0">
                <a:cs typeface="Times New Roman" pitchFamily="18" charset="0"/>
              </a:rPr>
              <a:t>or</a:t>
            </a:r>
          </a:p>
          <a:p>
            <a:pPr marL="0" indent="0">
              <a:buClr>
                <a:srgbClr val="0070C0"/>
              </a:buClr>
              <a:buFont typeface="Wingdings" pitchFamily="2" charset="2"/>
              <a:buChar char="Ø"/>
              <a:defRPr/>
            </a:pPr>
            <a:r>
              <a:rPr lang="en-GB" altLang="en-US" sz="1400" kern="0" dirty="0" smtClean="0">
                <a:cs typeface="Times New Roman" pitchFamily="18" charset="0"/>
              </a:rPr>
              <a:t>The lead procurer launches one procurement procedure and awards the Framework Contract/Agreement (possibly with lots per procurer). Procurers in the buyers group implement separate specific contracts (for their lot) under their national law and pay individually the invoices corresponding to the innovative solutions they each procure.</a:t>
            </a:r>
          </a:p>
          <a:p>
            <a:pPr marL="0" indent="0">
              <a:buClr>
                <a:srgbClr val="0070C0"/>
              </a:buClr>
              <a:buFontTx/>
              <a:buNone/>
              <a:defRPr/>
            </a:pPr>
            <a:r>
              <a:rPr lang="en-US" altLang="en-US" sz="1400" kern="0" dirty="0" smtClean="0">
                <a:cs typeface="Times New Roman" pitchFamily="18" charset="0"/>
              </a:rPr>
              <a:t>or </a:t>
            </a:r>
            <a:endParaRPr lang="en-GB" altLang="en-US" sz="1400" kern="0" dirty="0" smtClean="0">
              <a:cs typeface="Times New Roman" pitchFamily="18" charset="0"/>
            </a:endParaRPr>
          </a:p>
          <a:p>
            <a:pPr marL="0" indent="0">
              <a:buClr>
                <a:srgbClr val="0070C0"/>
              </a:buClr>
              <a:buFont typeface="Wingdings" pitchFamily="2" charset="2"/>
              <a:buChar char="Ø"/>
              <a:defRPr/>
            </a:pPr>
            <a:r>
              <a:rPr lang="en-GB" altLang="en-US" sz="1400" kern="0" dirty="0" smtClean="0">
                <a:cs typeface="Times New Roman" pitchFamily="18" charset="0"/>
              </a:rPr>
              <a:t>Each procurer in the buyers group launches separate coordinated procurement procedures under its own national law (using commonly agreed tender specs), signs the contract(s) and pays all the invoices for the solutions it procures for itself.</a:t>
            </a:r>
          </a:p>
          <a:p>
            <a:pPr>
              <a:buClr>
                <a:srgbClr val="0070C0"/>
              </a:buClr>
              <a:buFont typeface="Wingdings" pitchFamily="2" charset="2"/>
              <a:buChar char="Ø"/>
              <a:defRPr/>
            </a:pPr>
            <a:endParaRPr lang="en-GB" sz="1600" b="1" kern="0" dirty="0" smtClean="0"/>
          </a:p>
        </p:txBody>
      </p:sp>
    </p:spTree>
    <p:extLst>
      <p:ext uri="{BB962C8B-B14F-4D97-AF65-F5344CB8AC3E}">
        <p14:creationId xmlns:p14="http://schemas.microsoft.com/office/powerpoint/2010/main" val="297909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4744"/>
            <a:ext cx="9144000" cy="1151731"/>
          </a:xfrm>
        </p:spPr>
        <p:txBody>
          <a:bodyPr/>
          <a:lstStyle/>
          <a:p>
            <a:pPr marL="457200" indent="-457200">
              <a:buFont typeface="Arial" panose="020B0604020202020204" pitchFamily="34" charset="0"/>
              <a:buChar char="•"/>
            </a:pPr>
            <a:r>
              <a:rPr lang="en-GB" b="0" dirty="0"/>
              <a:t/>
            </a:r>
            <a:br>
              <a:rPr lang="en-GB" b="0" dirty="0"/>
            </a:br>
            <a:r>
              <a:rPr lang="en-GB" b="0" dirty="0"/>
              <a:t/>
            </a:r>
            <a:br>
              <a:rPr lang="en-GB" b="0" dirty="0"/>
            </a:br>
            <a:r>
              <a:rPr lang="en-GB" sz="1600" b="0" dirty="0" smtClean="0"/>
              <a:t>- </a:t>
            </a:r>
            <a:r>
              <a:rPr lang="en-GB" sz="1600" dirty="0" smtClean="0"/>
              <a:t>PCP </a:t>
            </a:r>
            <a:r>
              <a:rPr lang="en-GB" sz="1600" b="0" dirty="0"/>
              <a:t>to steer the development </a:t>
            </a:r>
            <a:r>
              <a:rPr lang="en-GB" sz="1600" b="0" dirty="0" smtClean="0"/>
              <a:t>of new </a:t>
            </a:r>
            <a:r>
              <a:rPr lang="en-GB" sz="1600" b="0" dirty="0"/>
              <a:t>solutions towards concrete public sector needs, whilst comparing/validating alternative solution approaches from various </a:t>
            </a:r>
            <a:r>
              <a:rPr lang="en-GB" sz="1600" b="0" dirty="0" smtClean="0"/>
              <a:t>vendors and enabling new players to prove themselves against established ones</a:t>
            </a:r>
            <a:r>
              <a:rPr lang="en-GB" sz="1600" b="0" dirty="0"/>
              <a:t/>
            </a:r>
            <a:br>
              <a:rPr lang="en-GB" sz="1600" b="0" dirty="0"/>
            </a:br>
            <a:r>
              <a:rPr lang="en-GB" sz="1600" b="0" dirty="0" smtClean="0"/>
              <a:t>- </a:t>
            </a:r>
            <a:r>
              <a:rPr lang="en-GB" sz="1600" dirty="0" smtClean="0"/>
              <a:t>PPI </a:t>
            </a:r>
            <a:r>
              <a:rPr lang="en-GB" sz="1600" b="0" dirty="0"/>
              <a:t>to act as launching customer / early adopter / first buyer of innovative commercial end-solutions newly arriving on the market </a:t>
            </a:r>
            <a:br>
              <a:rPr lang="en-GB" sz="1600" b="0" dirty="0"/>
            </a:br>
            <a:endParaRPr lang="en-GB" sz="1600" dirty="0"/>
          </a:p>
        </p:txBody>
      </p:sp>
      <p:pic>
        <p:nvPicPr>
          <p:cNvPr id="4" name="Picture 2" descr="http://ec.europa.eu/digital-agenda/sites/digital-agenda/files/PCP%20PPI%20chart%20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80928"/>
            <a:ext cx="8856983"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4624"/>
            <a:ext cx="9144000" cy="400110"/>
          </a:xfrm>
          <a:prstGeom prst="rect">
            <a:avLst/>
          </a:prstGeom>
        </p:spPr>
        <p:txBody>
          <a:bodyPr wrap="square">
            <a:spAutoFit/>
          </a:bodyPr>
          <a:lstStyle/>
          <a:p>
            <a:r>
              <a:rPr lang="en-GB" sz="2000" b="1" dirty="0" smtClean="0">
                <a:solidFill>
                  <a:schemeClr val="bg1"/>
                </a:solidFill>
              </a:rPr>
              <a:t>Innovation </a:t>
            </a:r>
            <a:r>
              <a:rPr lang="en-GB" sz="2000" b="1" dirty="0">
                <a:solidFill>
                  <a:schemeClr val="bg1"/>
                </a:solidFill>
              </a:rPr>
              <a:t>Procurement = PCP + PPI </a:t>
            </a:r>
            <a:r>
              <a:rPr lang="en-GB" sz="2000" b="1" dirty="0" smtClean="0">
                <a:solidFill>
                  <a:schemeClr val="bg1"/>
                </a:solidFill>
              </a:rPr>
              <a:t>  /  Complementarity </a:t>
            </a:r>
            <a:endParaRPr lang="en-GB" sz="2000" dirty="0">
              <a:solidFill>
                <a:schemeClr val="bg1"/>
              </a:solidFill>
            </a:endParaRPr>
          </a:p>
        </p:txBody>
      </p:sp>
    </p:spTree>
    <p:extLst>
      <p:ext uri="{BB962C8B-B14F-4D97-AF65-F5344CB8AC3E}">
        <p14:creationId xmlns:p14="http://schemas.microsoft.com/office/powerpoint/2010/main" val="60353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620713" y="1509737"/>
            <a:ext cx="2665412" cy="47275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175" algn="ctr">
              <a:defRPr/>
            </a:pPr>
            <a:r>
              <a:rPr lang="en-GB" sz="1200" b="1" dirty="0">
                <a:solidFill>
                  <a:srgbClr val="FFFFFF"/>
                </a:solidFill>
              </a:rPr>
              <a:t>Coordination, Preparation etc. activities are co-funded by H2020 (</a:t>
            </a:r>
            <a:r>
              <a:rPr lang="en-US" sz="1200" b="1" dirty="0">
                <a:solidFill>
                  <a:srgbClr val="FFFFFF"/>
                </a:solidFill>
              </a:rPr>
              <a:t>CSA)</a:t>
            </a:r>
          </a:p>
          <a:p>
            <a:pPr marL="3175" algn="ctr">
              <a:defRPr/>
            </a:pPr>
            <a:endParaRPr lang="en-US" sz="1200" b="1" dirty="0">
              <a:solidFill>
                <a:srgbClr val="FFFFFF"/>
              </a:solidFill>
            </a:endParaRPr>
          </a:p>
          <a:p>
            <a:pPr marL="3175" algn="ctr">
              <a:defRPr/>
            </a:pPr>
            <a:r>
              <a:rPr lang="en-US" sz="1200" b="1" i="1" dirty="0">
                <a:solidFill>
                  <a:srgbClr val="0033CC"/>
                </a:solidFill>
              </a:rPr>
              <a:t>CO-FUNDING RATE 100% + 25% for eligible indirect costs </a:t>
            </a:r>
            <a:endParaRPr lang="en-GB" sz="1200" b="1" i="1" dirty="0">
              <a:solidFill>
                <a:srgbClr val="0033CC"/>
              </a:solidFill>
            </a:endParaRPr>
          </a:p>
          <a:p>
            <a:pPr marL="3175" algn="ctr">
              <a:defRPr/>
            </a:pPr>
            <a:endParaRPr lang="en-US" sz="1050" dirty="0">
              <a:solidFill>
                <a:srgbClr val="FFFFFF"/>
              </a:solidFill>
            </a:endParaRPr>
          </a:p>
        </p:txBody>
      </p:sp>
      <p:sp>
        <p:nvSpPr>
          <p:cNvPr id="15" name="Right Arrow 6"/>
          <p:cNvSpPr>
            <a:spLocks noChangeArrowheads="1"/>
          </p:cNvSpPr>
          <p:nvPr/>
        </p:nvSpPr>
        <p:spPr bwMode="auto">
          <a:xfrm>
            <a:off x="3260725" y="4394225"/>
            <a:ext cx="1266825" cy="482600"/>
          </a:xfrm>
          <a:prstGeom prst="rightArrow">
            <a:avLst>
              <a:gd name="adj1" fmla="val 50000"/>
              <a:gd name="adj2" fmla="val 50227"/>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16" name="Flowchart: Process 7"/>
          <p:cNvSpPr>
            <a:spLocks noChangeArrowheads="1"/>
          </p:cNvSpPr>
          <p:nvPr/>
        </p:nvSpPr>
        <p:spPr bwMode="auto">
          <a:xfrm>
            <a:off x="4475163" y="1509737"/>
            <a:ext cx="4200525" cy="4727575"/>
          </a:xfrm>
          <a:prstGeom prst="flowChartProcess">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en-US" sz="1600" b="1">
                <a:solidFill>
                  <a:srgbClr val="0033CC"/>
                </a:solidFill>
              </a:rPr>
              <a:t>EXECUTION OF ONE JOINT or SEVERAL COORDINATED PPIs  </a:t>
            </a:r>
            <a:endParaRPr lang="en-GB" altLang="en-US" sz="1600" b="1">
              <a:solidFill>
                <a:srgbClr val="0033CC"/>
              </a:solidFill>
            </a:endParaRPr>
          </a:p>
        </p:txBody>
      </p:sp>
      <p:sp>
        <p:nvSpPr>
          <p:cNvPr id="17" name="Rectangle 16"/>
          <p:cNvSpPr/>
          <p:nvPr/>
        </p:nvSpPr>
        <p:spPr bwMode="auto">
          <a:xfrm>
            <a:off x="4475163" y="1509737"/>
            <a:ext cx="2090737" cy="2063750"/>
          </a:xfrm>
          <a:prstGeom prst="rect">
            <a:avLst/>
          </a:prstGeom>
          <a:solidFill>
            <a:schemeClr val="accent1">
              <a:lumMod val="75000"/>
            </a:schemeClr>
          </a:solidFill>
          <a:ln>
            <a:noFill/>
          </a:ln>
          <a:effectLst/>
          <a:extLst/>
        </p:spPr>
        <p:txBody>
          <a:bodyPr anchor="ctr"/>
          <a:lstStyle/>
          <a:p>
            <a:pPr marL="3175">
              <a:defRPr/>
            </a:pPr>
            <a:r>
              <a:rPr lang="en-GB" sz="1200" b="1" u="sng" dirty="0">
                <a:solidFill>
                  <a:srgbClr val="FFFFFF"/>
                </a:solidFill>
              </a:rPr>
              <a:t>PROCURER A </a:t>
            </a:r>
          </a:p>
          <a:p>
            <a:pPr marL="3175">
              <a:defRPr/>
            </a:pPr>
            <a:endParaRPr lang="en-GB" sz="1200" b="1" dirty="0">
              <a:solidFill>
                <a:srgbClr val="FFFFFF"/>
              </a:solidFill>
            </a:endParaRPr>
          </a:p>
          <a:p>
            <a:pPr marL="3175">
              <a:defRPr/>
            </a:pPr>
            <a:r>
              <a:rPr lang="en-GB" sz="1200" b="1" dirty="0">
                <a:solidFill>
                  <a:srgbClr val="FFFFFF"/>
                </a:solidFill>
              </a:rPr>
              <a:t>purchases the innovative solution with H2020 support </a:t>
            </a:r>
          </a:p>
          <a:p>
            <a:pPr marL="3175">
              <a:defRPr/>
            </a:pPr>
            <a:r>
              <a:rPr lang="en-GB" sz="1200" b="1" dirty="0">
                <a:solidFill>
                  <a:srgbClr val="FFFFFF"/>
                </a:solidFill>
              </a:rPr>
              <a:t>  </a:t>
            </a:r>
          </a:p>
          <a:p>
            <a:pPr marL="3175">
              <a:defRPr/>
            </a:pPr>
            <a:r>
              <a:rPr lang="en-GB" sz="1100" b="1" i="1" dirty="0">
                <a:solidFill>
                  <a:srgbClr val="0033CC"/>
                </a:solidFill>
              </a:rPr>
              <a:t>CO-FUNDING RATE 35% + 25% for eligible indirect costs (for his contribution)  </a:t>
            </a:r>
          </a:p>
          <a:p>
            <a:pPr marL="3175">
              <a:defRPr/>
            </a:pPr>
            <a:endParaRPr lang="en-GB" sz="1200" b="1" dirty="0">
              <a:solidFill>
                <a:srgbClr val="FFFFFF"/>
              </a:solidFill>
            </a:endParaRPr>
          </a:p>
        </p:txBody>
      </p:sp>
      <p:sp>
        <p:nvSpPr>
          <p:cNvPr id="18" name="Rectangle 17"/>
          <p:cNvSpPr/>
          <p:nvPr/>
        </p:nvSpPr>
        <p:spPr bwMode="auto">
          <a:xfrm>
            <a:off x="6565900" y="1509737"/>
            <a:ext cx="2090738" cy="2063750"/>
          </a:xfrm>
          <a:prstGeom prst="rect">
            <a:avLst/>
          </a:prstGeom>
          <a:solidFill>
            <a:schemeClr val="accent5">
              <a:lumMod val="90000"/>
            </a:schemeClr>
          </a:solidFill>
          <a:ln>
            <a:noFill/>
          </a:ln>
          <a:effectLst/>
          <a:extLst/>
        </p:spPr>
        <p:txBody>
          <a:bodyPr anchor="ctr"/>
          <a:lstStyle/>
          <a:p>
            <a:pPr marL="3175">
              <a:defRPr/>
            </a:pPr>
            <a:r>
              <a:rPr lang="en-GB" sz="1200" b="1" u="sng" dirty="0">
                <a:solidFill>
                  <a:srgbClr val="FFFFFF"/>
                </a:solidFill>
              </a:rPr>
              <a:t>PROCURER C</a:t>
            </a:r>
            <a:endParaRPr lang="en-GB" sz="1200" b="1" dirty="0">
              <a:solidFill>
                <a:srgbClr val="FFFFFF"/>
              </a:solidFill>
            </a:endParaRPr>
          </a:p>
          <a:p>
            <a:pPr marL="3175">
              <a:defRPr/>
            </a:pPr>
            <a:endParaRPr lang="en-GB" sz="1200" b="1" dirty="0">
              <a:solidFill>
                <a:srgbClr val="FFFFFF"/>
              </a:solidFill>
            </a:endParaRPr>
          </a:p>
          <a:p>
            <a:pPr marL="3175">
              <a:defRPr/>
            </a:pPr>
            <a:r>
              <a:rPr lang="en-GB" sz="1200" b="1" dirty="0">
                <a:solidFill>
                  <a:srgbClr val="FFFFFF"/>
                </a:solidFill>
              </a:rPr>
              <a:t>purchases the innovative solution with H2020 support</a:t>
            </a:r>
          </a:p>
          <a:p>
            <a:pPr marL="3175">
              <a:defRPr/>
            </a:pPr>
            <a:r>
              <a:rPr lang="en-GB" sz="1200" b="1" dirty="0">
                <a:solidFill>
                  <a:srgbClr val="FFFFFF"/>
                </a:solidFill>
              </a:rPr>
              <a:t>  </a:t>
            </a:r>
          </a:p>
          <a:p>
            <a:pPr marL="3175">
              <a:defRPr/>
            </a:pPr>
            <a:r>
              <a:rPr lang="en-GB" sz="1100" b="1" i="1" dirty="0">
                <a:solidFill>
                  <a:srgbClr val="0033CC"/>
                </a:solidFill>
              </a:rPr>
              <a:t>CO-FUNDING RATE     35 % + 25% for eligible indirect costs (for his contribution)</a:t>
            </a:r>
          </a:p>
        </p:txBody>
      </p:sp>
      <p:sp>
        <p:nvSpPr>
          <p:cNvPr id="19" name="Rectangle 3"/>
          <p:cNvSpPr>
            <a:spLocks noChangeArrowheads="1"/>
          </p:cNvSpPr>
          <p:nvPr/>
        </p:nvSpPr>
        <p:spPr bwMode="auto">
          <a:xfrm>
            <a:off x="4475163" y="4078312"/>
            <a:ext cx="2184400" cy="2159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b="1" i="0" u="sng">
              <a:solidFill>
                <a:srgbClr val="FFFFFF"/>
              </a:solidFill>
            </a:endParaRPr>
          </a:p>
          <a:p>
            <a:pPr eaLnBrk="1" hangingPunct="1">
              <a:spcBef>
                <a:spcPct val="0"/>
              </a:spcBef>
              <a:buClrTx/>
              <a:buFontTx/>
              <a:buNone/>
            </a:pPr>
            <a:r>
              <a:rPr lang="en-GB" altLang="en-US" sz="1200" b="1" i="0" u="sng">
                <a:solidFill>
                  <a:srgbClr val="FFFFFF"/>
                </a:solidFill>
              </a:rPr>
              <a:t>PROCURER B</a:t>
            </a:r>
          </a:p>
          <a:p>
            <a:pPr eaLnBrk="1" hangingPunct="1">
              <a:spcBef>
                <a:spcPct val="0"/>
              </a:spcBef>
              <a:buClrTx/>
              <a:buFontTx/>
              <a:buNone/>
            </a:pPr>
            <a:r>
              <a:rPr lang="en-GB" altLang="en-US" sz="1100" b="1" i="0">
                <a:solidFill>
                  <a:srgbClr val="FFFFFF"/>
                </a:solidFill>
              </a:rPr>
              <a:t>(Less developed  Region) </a:t>
            </a:r>
          </a:p>
          <a:p>
            <a:pPr eaLnBrk="1" hangingPunct="1">
              <a:spcBef>
                <a:spcPct val="0"/>
              </a:spcBef>
              <a:buClrTx/>
              <a:buFontTx/>
              <a:buNone/>
            </a:pPr>
            <a:endParaRPr lang="en-GB" altLang="en-US" sz="1200" b="1" i="0">
              <a:solidFill>
                <a:srgbClr val="FFFFFF"/>
              </a:solidFill>
            </a:endParaRPr>
          </a:p>
          <a:p>
            <a:pPr eaLnBrk="1" hangingPunct="1">
              <a:spcBef>
                <a:spcPct val="0"/>
              </a:spcBef>
              <a:buClrTx/>
              <a:buFontTx/>
              <a:buNone/>
            </a:pPr>
            <a:r>
              <a:rPr lang="en-GB" altLang="en-US" sz="1200" b="1" i="0">
                <a:solidFill>
                  <a:srgbClr val="FFFFFF"/>
                </a:solidFill>
              </a:rPr>
              <a:t>purchases the innovative solution with the support of the ESIF in line with the objectives of the relevant O.P </a:t>
            </a:r>
          </a:p>
          <a:p>
            <a:pPr eaLnBrk="1" hangingPunct="1">
              <a:spcBef>
                <a:spcPct val="0"/>
              </a:spcBef>
              <a:buClrTx/>
              <a:buFontTx/>
              <a:buNone/>
            </a:pPr>
            <a:r>
              <a:rPr lang="en-GB" altLang="en-US" sz="1100" b="1">
                <a:solidFill>
                  <a:srgbClr val="0033CC"/>
                </a:solidFill>
              </a:rPr>
              <a:t>CO-FUNDING RATE up to 85% (for his contribution)</a:t>
            </a:r>
          </a:p>
          <a:p>
            <a:pPr eaLnBrk="1" hangingPunct="1">
              <a:spcBef>
                <a:spcPct val="0"/>
              </a:spcBef>
              <a:buClrTx/>
              <a:buFontTx/>
              <a:buNone/>
            </a:pPr>
            <a:r>
              <a:rPr lang="en-GB" altLang="en-US" sz="1200" i="0"/>
              <a:t>  </a:t>
            </a:r>
          </a:p>
        </p:txBody>
      </p:sp>
      <p:sp>
        <p:nvSpPr>
          <p:cNvPr id="20" name="Rectangle 19"/>
          <p:cNvSpPr/>
          <p:nvPr/>
        </p:nvSpPr>
        <p:spPr bwMode="auto">
          <a:xfrm>
            <a:off x="620713" y="4540883"/>
            <a:ext cx="2670900" cy="16964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a:extLst/>
        </p:spPr>
        <p:txBody>
          <a:bodyPr anchor="ctr"/>
          <a:lstStyle/>
          <a:p>
            <a:pPr marL="3175" algn="ctr">
              <a:defRPr/>
            </a:pPr>
            <a:endParaRPr lang="en-US" sz="1400" b="1" i="1" dirty="0">
              <a:solidFill>
                <a:srgbClr val="FFFFFF"/>
              </a:solidFill>
            </a:endParaRPr>
          </a:p>
          <a:p>
            <a:pPr marL="3175" algn="ctr">
              <a:defRPr/>
            </a:pPr>
            <a:endParaRPr lang="en-GB" sz="1400" b="1" dirty="0">
              <a:solidFill>
                <a:srgbClr val="FFFFFF"/>
              </a:solidFill>
            </a:endParaRPr>
          </a:p>
          <a:p>
            <a:pPr marL="3175" algn="ctr">
              <a:defRPr/>
            </a:pPr>
            <a:endParaRPr lang="en-GB" sz="1400" b="1" dirty="0">
              <a:solidFill>
                <a:srgbClr val="FFFFFF"/>
              </a:solidFill>
            </a:endParaRPr>
          </a:p>
          <a:p>
            <a:pPr marL="3175" algn="ctr">
              <a:defRPr/>
            </a:pPr>
            <a:r>
              <a:rPr lang="en-GB" sz="1200" b="1" dirty="0">
                <a:solidFill>
                  <a:srgbClr val="FFFFFF"/>
                </a:solidFill>
              </a:rPr>
              <a:t>Coordination, Preparation etc. activities are co-funded by the ESIF (e.g. ETC program)</a:t>
            </a:r>
          </a:p>
          <a:p>
            <a:pPr marL="3175" algn="ctr">
              <a:defRPr/>
            </a:pPr>
            <a:endParaRPr lang="en-GB" sz="1200" b="1" i="1" dirty="0">
              <a:solidFill>
                <a:srgbClr val="0033CC"/>
              </a:solidFill>
            </a:endParaRPr>
          </a:p>
          <a:p>
            <a:pPr marL="3175" algn="ctr">
              <a:defRPr/>
            </a:pPr>
            <a:r>
              <a:rPr lang="en-GB" sz="1200" b="1" i="1" dirty="0">
                <a:solidFill>
                  <a:srgbClr val="0033CC"/>
                </a:solidFill>
              </a:rPr>
              <a:t>DIFFERENT CO-FUNDING RATE PER PROGRAM AND/OR PARTICIPANT </a:t>
            </a:r>
          </a:p>
          <a:p>
            <a:pPr marL="3175" algn="ctr">
              <a:defRPr/>
            </a:pPr>
            <a:endParaRPr lang="en-US" sz="1400" b="1" dirty="0">
              <a:solidFill>
                <a:srgbClr val="FFFFFF"/>
              </a:solidFill>
            </a:endParaRPr>
          </a:p>
          <a:p>
            <a:pPr marL="3175" algn="ctr">
              <a:defRPr/>
            </a:pPr>
            <a:endParaRPr lang="en-GB" sz="1400" b="1" dirty="0">
              <a:solidFill>
                <a:srgbClr val="FFFFFF"/>
              </a:solidFill>
            </a:endParaRPr>
          </a:p>
          <a:p>
            <a:pPr marL="3175" algn="ctr">
              <a:defRPr/>
            </a:pPr>
            <a:r>
              <a:rPr lang="en-US" sz="1400" b="1" dirty="0">
                <a:solidFill>
                  <a:srgbClr val="FFFFFF"/>
                </a:solidFill>
              </a:rPr>
              <a:t> </a:t>
            </a:r>
            <a:endParaRPr lang="en-GB" sz="1400" b="1" dirty="0">
              <a:solidFill>
                <a:srgbClr val="FFFFFF"/>
              </a:solidFill>
            </a:endParaRPr>
          </a:p>
        </p:txBody>
      </p:sp>
      <p:sp>
        <p:nvSpPr>
          <p:cNvPr id="21" name="Rectangle 20"/>
          <p:cNvSpPr/>
          <p:nvPr/>
        </p:nvSpPr>
        <p:spPr bwMode="auto">
          <a:xfrm>
            <a:off x="625475" y="4437087"/>
            <a:ext cx="2665413" cy="190500"/>
          </a:xfrm>
          <a:prstGeom prst="rect">
            <a:avLst/>
          </a:prstGeom>
          <a:solidFill>
            <a:schemeClr val="accent2">
              <a:lumMod val="60000"/>
              <a:lumOff val="40000"/>
            </a:schemeClr>
          </a:solidFill>
          <a:ln>
            <a:noFill/>
          </a:ln>
          <a:effectLst/>
          <a:extLst/>
        </p:spPr>
        <p:txBody>
          <a:bodyPr anchor="ctr"/>
          <a:lstStyle/>
          <a:p>
            <a:pPr marL="3175" algn="ctr">
              <a:defRPr/>
            </a:pPr>
            <a:r>
              <a:rPr lang="en-US" sz="1200" b="1" dirty="0">
                <a:solidFill>
                  <a:schemeClr val="bg1"/>
                </a:solidFill>
              </a:rPr>
              <a:t>OR </a:t>
            </a:r>
            <a:endParaRPr lang="en-GB" sz="1200" b="1" dirty="0">
              <a:solidFill>
                <a:schemeClr val="bg1"/>
              </a:solidFill>
            </a:endParaRPr>
          </a:p>
        </p:txBody>
      </p:sp>
      <p:sp>
        <p:nvSpPr>
          <p:cNvPr id="22" name="Rectangle 3"/>
          <p:cNvSpPr>
            <a:spLocks noChangeArrowheads="1"/>
          </p:cNvSpPr>
          <p:nvPr/>
        </p:nvSpPr>
        <p:spPr bwMode="auto">
          <a:xfrm>
            <a:off x="7380288" y="50133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23" name="Rectangle 22"/>
          <p:cNvSpPr/>
          <p:nvPr/>
        </p:nvSpPr>
        <p:spPr bwMode="auto">
          <a:xfrm>
            <a:off x="6659563" y="4078312"/>
            <a:ext cx="1997075" cy="2159000"/>
          </a:xfrm>
          <a:prstGeom prst="rect">
            <a:avLst/>
          </a:prstGeom>
          <a:solidFill>
            <a:srgbClr val="0070C0"/>
          </a:solidFill>
          <a:ln>
            <a:noFill/>
          </a:ln>
          <a:effectLst/>
          <a:extLst/>
        </p:spPr>
        <p:txBody>
          <a:bodyPr anchor="ctr"/>
          <a:lstStyle/>
          <a:p>
            <a:pPr marL="3175">
              <a:defRPr/>
            </a:pPr>
            <a:r>
              <a:rPr lang="en-GB" sz="1200" b="1" u="sng" dirty="0">
                <a:solidFill>
                  <a:srgbClr val="FFFFFF"/>
                </a:solidFill>
              </a:rPr>
              <a:t>PROCURER D</a:t>
            </a:r>
          </a:p>
          <a:p>
            <a:pPr marL="3175">
              <a:defRPr/>
            </a:pPr>
            <a:r>
              <a:rPr lang="en-GB" sz="1050" b="1" dirty="0">
                <a:solidFill>
                  <a:srgbClr val="FFFFFF"/>
                </a:solidFill>
              </a:rPr>
              <a:t>Less developed Region </a:t>
            </a:r>
          </a:p>
          <a:p>
            <a:pPr marL="3175">
              <a:defRPr/>
            </a:pPr>
            <a:endParaRPr lang="en-GB" sz="1100" b="1" dirty="0">
              <a:solidFill>
                <a:srgbClr val="FFFFFF"/>
              </a:solidFill>
            </a:endParaRPr>
          </a:p>
          <a:p>
            <a:pPr marL="3175">
              <a:defRPr/>
            </a:pPr>
            <a:r>
              <a:rPr lang="en-GB" sz="1100" b="1" dirty="0">
                <a:solidFill>
                  <a:srgbClr val="FFFFFF"/>
                </a:solidFill>
              </a:rPr>
              <a:t>purchases the innovative solution with the support of the ESIF in line with the objectives of the relevant O.P </a:t>
            </a:r>
          </a:p>
          <a:p>
            <a:pPr marL="3175">
              <a:defRPr/>
            </a:pPr>
            <a:r>
              <a:rPr lang="en-GB" sz="1100" b="1" i="1" dirty="0">
                <a:solidFill>
                  <a:schemeClr val="bg1"/>
                </a:solidFill>
              </a:rPr>
              <a:t>CO-FUNDING RATE up to 85%(for his contribution)</a:t>
            </a:r>
          </a:p>
        </p:txBody>
      </p:sp>
    </p:spTree>
    <p:extLst>
      <p:ext uri="{BB962C8B-B14F-4D97-AF65-F5344CB8AC3E}">
        <p14:creationId xmlns:p14="http://schemas.microsoft.com/office/powerpoint/2010/main" val="351988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07504" y="188913"/>
            <a:ext cx="9036496" cy="719137"/>
          </a:xfrm>
        </p:spPr>
        <p:txBody>
          <a:bodyPr/>
          <a:lstStyle/>
          <a:p>
            <a:pPr algn="l"/>
            <a:r>
              <a:rPr lang="en-US" altLang="en-US" sz="2000" dirty="0" smtClean="0"/>
              <a:t>Possible scenario for the coordination and networking activities to prepare for PCP and PPI </a:t>
            </a:r>
            <a:endParaRPr lang="en-GB" altLang="en-US" sz="2000" dirty="0" smtClean="0"/>
          </a:p>
        </p:txBody>
      </p:sp>
      <p:sp>
        <p:nvSpPr>
          <p:cNvPr id="3" name="Content Placeholder 2"/>
          <p:cNvSpPr>
            <a:spLocks noGrp="1"/>
          </p:cNvSpPr>
          <p:nvPr>
            <p:ph idx="1"/>
          </p:nvPr>
        </p:nvSpPr>
        <p:spPr>
          <a:xfrm>
            <a:off x="457200" y="2133600"/>
            <a:ext cx="8229600" cy="4391025"/>
          </a:xfrm>
        </p:spPr>
        <p:txBody>
          <a:bodyPr/>
          <a:lstStyle/>
          <a:p>
            <a:pPr marL="0" indent="0" algn="ctr">
              <a:buFontTx/>
              <a:buNone/>
              <a:defRPr/>
            </a:pPr>
            <a:r>
              <a:rPr lang="en-US" sz="2000" dirty="0" smtClean="0"/>
              <a:t>   </a:t>
            </a:r>
            <a:r>
              <a:rPr lang="en-US" sz="1600" b="1" dirty="0" smtClean="0"/>
              <a:t> In one project/consortium that prepares a future joint PCP or PPI, Procurers A and B from less developed regions are co-funded by the ESIF (up to 85% co-funding rate) and procurers B and C are co-funded by H2020 (via CSAs – if there is a specific call with co-funding rate 100% + 25% for eligible indirect costs)</a:t>
            </a:r>
          </a:p>
          <a:p>
            <a:pPr marL="0" indent="0" algn="ctr">
              <a:buFontTx/>
              <a:buNone/>
              <a:defRPr/>
            </a:pPr>
            <a:endParaRPr lang="en-US" sz="1600" b="1" dirty="0"/>
          </a:p>
          <a:p>
            <a:pPr algn="just">
              <a:buClr>
                <a:srgbClr val="0070C0"/>
              </a:buClr>
              <a:buFont typeface="Wingdings" panose="05000000000000000000" pitchFamily="2" charset="2"/>
              <a:buChar char="v"/>
              <a:defRPr/>
            </a:pPr>
            <a:r>
              <a:rPr lang="en-US" sz="1400" i="0" dirty="0" smtClean="0"/>
              <a:t>The execution of the joint PCP/PPI can follow one of the scenarios presented in the previous slides. </a:t>
            </a:r>
          </a:p>
          <a:p>
            <a:pPr algn="just">
              <a:buClr>
                <a:srgbClr val="0070C0"/>
              </a:buClr>
              <a:buFont typeface="Wingdings" panose="05000000000000000000" pitchFamily="2" charset="2"/>
              <a:buChar char="v"/>
              <a:defRPr/>
            </a:pPr>
            <a:endParaRPr lang="en-US" sz="1400" i="0" dirty="0"/>
          </a:p>
          <a:p>
            <a:pPr algn="just">
              <a:buClr>
                <a:srgbClr val="0070C0"/>
              </a:buClr>
              <a:buFont typeface="Wingdings" panose="05000000000000000000" pitchFamily="2" charset="2"/>
              <a:buChar char="v"/>
              <a:defRPr/>
            </a:pPr>
            <a:r>
              <a:rPr lang="en-US" sz="1400" i="0" dirty="0" smtClean="0"/>
              <a:t>Minimum conditions for success: </a:t>
            </a:r>
          </a:p>
          <a:p>
            <a:pPr algn="just">
              <a:buFontTx/>
              <a:buChar char="-"/>
              <a:defRPr/>
            </a:pPr>
            <a:endParaRPr lang="en-US" sz="1400" i="0" dirty="0" smtClean="0"/>
          </a:p>
          <a:p>
            <a:pPr algn="just">
              <a:buFontTx/>
              <a:buChar char="-"/>
              <a:defRPr/>
            </a:pPr>
            <a:r>
              <a:rPr lang="en-US" sz="1400" i="0" dirty="0" smtClean="0"/>
              <a:t>- Separate and distinguished cost/expenditure items even at project proposal level</a:t>
            </a:r>
          </a:p>
          <a:p>
            <a:pPr algn="just">
              <a:buFontTx/>
              <a:buChar char="-"/>
              <a:defRPr/>
            </a:pPr>
            <a:endParaRPr lang="en-US" sz="1400" i="0" dirty="0" smtClean="0"/>
          </a:p>
          <a:p>
            <a:pPr algn="just">
              <a:buFontTx/>
              <a:buChar char="-"/>
              <a:defRPr/>
            </a:pPr>
            <a:r>
              <a:rPr lang="en-US" sz="1400" i="0" dirty="0" smtClean="0"/>
              <a:t>-  Synchronization and coordination between ESIF MAs and H2020 Managing </a:t>
            </a:r>
            <a:r>
              <a:rPr lang="en-US" sz="1400" i="0" dirty="0"/>
              <a:t>B</a:t>
            </a:r>
            <a:r>
              <a:rPr lang="en-US" sz="1400" i="0" dirty="0" smtClean="0"/>
              <a:t>odies </a:t>
            </a:r>
          </a:p>
          <a:p>
            <a:pPr marL="0" indent="0" algn="just">
              <a:buNone/>
              <a:defRPr/>
            </a:pPr>
            <a:r>
              <a:rPr lang="en-US" sz="1400" i="0" dirty="0" smtClean="0"/>
              <a:t> </a:t>
            </a:r>
          </a:p>
        </p:txBody>
      </p:sp>
    </p:spTree>
    <p:extLst>
      <p:ext uri="{BB962C8B-B14F-4D97-AF65-F5344CB8AC3E}">
        <p14:creationId xmlns:p14="http://schemas.microsoft.com/office/powerpoint/2010/main" val="345738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827088" y="2708275"/>
            <a:ext cx="192246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0419" name="Rectangle 4"/>
          <p:cNvSpPr>
            <a:spLocks noChangeArrowheads="1"/>
          </p:cNvSpPr>
          <p:nvPr/>
        </p:nvSpPr>
        <p:spPr bwMode="auto">
          <a:xfrm>
            <a:off x="1042988"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0420" name="Rectangle 5"/>
          <p:cNvSpPr>
            <a:spLocks noChangeArrowheads="1"/>
          </p:cNvSpPr>
          <p:nvPr/>
        </p:nvSpPr>
        <p:spPr bwMode="auto">
          <a:xfrm>
            <a:off x="323850" y="1628775"/>
            <a:ext cx="4679950" cy="4537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0421" name="Rectangle 6"/>
          <p:cNvSpPr>
            <a:spLocks noChangeArrowheads="1"/>
          </p:cNvSpPr>
          <p:nvPr/>
        </p:nvSpPr>
        <p:spPr bwMode="auto">
          <a:xfrm>
            <a:off x="6443663" y="1628775"/>
            <a:ext cx="2089150" cy="4537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en-US" sz="1800" b="1" i="0">
                <a:solidFill>
                  <a:schemeClr val="bg1"/>
                </a:solidFill>
              </a:rPr>
              <a:t>EXECUTION </a:t>
            </a:r>
          </a:p>
          <a:p>
            <a:pPr algn="ctr" eaLnBrk="1" hangingPunct="1">
              <a:spcBef>
                <a:spcPct val="0"/>
              </a:spcBef>
              <a:buClrTx/>
              <a:buFontTx/>
              <a:buNone/>
            </a:pPr>
            <a:endParaRPr lang="en-US" altLang="en-US" sz="1800" b="1" i="0">
              <a:solidFill>
                <a:schemeClr val="bg1"/>
              </a:solidFill>
            </a:endParaRPr>
          </a:p>
          <a:p>
            <a:pPr algn="ctr" eaLnBrk="1" hangingPunct="1">
              <a:spcBef>
                <a:spcPct val="0"/>
              </a:spcBef>
              <a:buClrTx/>
              <a:buFontTx/>
              <a:buNone/>
            </a:pPr>
            <a:r>
              <a:rPr lang="en-US" altLang="en-US" sz="1800" b="1" i="0">
                <a:solidFill>
                  <a:schemeClr val="bg1"/>
                </a:solidFill>
              </a:rPr>
              <a:t>OF A JOINT </a:t>
            </a:r>
          </a:p>
          <a:p>
            <a:pPr algn="ctr" eaLnBrk="1" hangingPunct="1">
              <a:spcBef>
                <a:spcPct val="0"/>
              </a:spcBef>
              <a:buClrTx/>
              <a:buFontTx/>
              <a:buNone/>
            </a:pPr>
            <a:endParaRPr lang="en-US" altLang="en-US" sz="1800" b="1" i="0">
              <a:solidFill>
                <a:schemeClr val="bg1"/>
              </a:solidFill>
            </a:endParaRPr>
          </a:p>
          <a:p>
            <a:pPr algn="ctr" eaLnBrk="1" hangingPunct="1">
              <a:spcBef>
                <a:spcPct val="0"/>
              </a:spcBef>
              <a:buClrTx/>
              <a:buFontTx/>
              <a:buNone/>
            </a:pPr>
            <a:r>
              <a:rPr lang="en-US" altLang="en-US" sz="1800" b="1" i="0">
                <a:solidFill>
                  <a:schemeClr val="bg1"/>
                </a:solidFill>
              </a:rPr>
              <a:t>PCP</a:t>
            </a:r>
            <a:endParaRPr lang="en-GB" altLang="en-US" sz="1800" b="1" i="0">
              <a:solidFill>
                <a:schemeClr val="bg1"/>
              </a:solidFill>
            </a:endParaRPr>
          </a:p>
        </p:txBody>
      </p:sp>
      <p:sp>
        <p:nvSpPr>
          <p:cNvPr id="8" name="Rectangle 7"/>
          <p:cNvSpPr/>
          <p:nvPr/>
        </p:nvSpPr>
        <p:spPr bwMode="auto">
          <a:xfrm>
            <a:off x="323850" y="1628775"/>
            <a:ext cx="2232025" cy="2236788"/>
          </a:xfrm>
          <a:prstGeom prst="rect">
            <a:avLst/>
          </a:prstGeom>
          <a:solidFill>
            <a:schemeClr val="accent1">
              <a:lumMod val="75000"/>
            </a:schemeClr>
          </a:solidFill>
          <a:ln>
            <a:noFill/>
          </a:ln>
          <a:effectLst/>
          <a:extLst/>
        </p:spPr>
        <p:txBody>
          <a:bodyPr anchor="ctr"/>
          <a:lstStyle/>
          <a:p>
            <a:pPr marL="3175">
              <a:defRPr/>
            </a:pPr>
            <a:r>
              <a:rPr lang="en-GB" sz="1200" b="1" u="sng" dirty="0">
                <a:solidFill>
                  <a:schemeClr val="bg1"/>
                </a:solidFill>
              </a:rPr>
              <a:t>PROCURER A </a:t>
            </a:r>
          </a:p>
          <a:p>
            <a:pPr marL="3175">
              <a:defRPr/>
            </a:pPr>
            <a:r>
              <a:rPr lang="en-GB" sz="1100" b="1" dirty="0">
                <a:solidFill>
                  <a:schemeClr val="bg1"/>
                </a:solidFill>
              </a:rPr>
              <a:t>(Less developed Region) </a:t>
            </a:r>
          </a:p>
          <a:p>
            <a:pPr marL="3175">
              <a:defRPr/>
            </a:pPr>
            <a:endParaRPr lang="en-GB" sz="1200" b="1" dirty="0">
              <a:solidFill>
                <a:schemeClr val="bg1"/>
              </a:solidFill>
            </a:endParaRPr>
          </a:p>
          <a:p>
            <a:pPr marL="3175">
              <a:defRPr/>
            </a:pPr>
            <a:r>
              <a:rPr lang="en-GB" sz="1200" b="1" dirty="0">
                <a:solidFill>
                  <a:schemeClr val="bg1"/>
                </a:solidFill>
              </a:rPr>
              <a:t>Coordination and networking activities to prepare for a PCP are co-funded by  the ESIF   </a:t>
            </a:r>
          </a:p>
          <a:p>
            <a:pPr marL="3175">
              <a:defRPr/>
            </a:pPr>
            <a:endParaRPr lang="en-GB" sz="1200" b="1" i="1" dirty="0">
              <a:solidFill>
                <a:srgbClr val="0033CC"/>
              </a:solidFill>
            </a:endParaRPr>
          </a:p>
          <a:p>
            <a:pPr marL="3175">
              <a:defRPr/>
            </a:pPr>
            <a:r>
              <a:rPr lang="en-GB" sz="1200" b="1" i="1" dirty="0">
                <a:solidFill>
                  <a:srgbClr val="0033CC"/>
                </a:solidFill>
              </a:rPr>
              <a:t>CO-FUNDING RATE up to 85% (for his contribution)</a:t>
            </a:r>
          </a:p>
        </p:txBody>
      </p:sp>
      <p:sp>
        <p:nvSpPr>
          <p:cNvPr id="60423" name="Rectangle 8"/>
          <p:cNvSpPr>
            <a:spLocks noChangeArrowheads="1"/>
          </p:cNvSpPr>
          <p:nvPr/>
        </p:nvSpPr>
        <p:spPr bwMode="auto">
          <a:xfrm>
            <a:off x="2555875" y="1628775"/>
            <a:ext cx="2447925" cy="22367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u="sng">
                <a:solidFill>
                  <a:schemeClr val="bg1"/>
                </a:solidFill>
              </a:rPr>
              <a:t>PROCURER B </a:t>
            </a:r>
          </a:p>
          <a:p>
            <a:pPr eaLnBrk="1" hangingPunct="1">
              <a:spcBef>
                <a:spcPct val="0"/>
              </a:spcBef>
              <a:buClrTx/>
              <a:buFontTx/>
              <a:buNone/>
            </a:pPr>
            <a:r>
              <a:rPr lang="en-GB" altLang="en-US" sz="1100" b="1" i="0">
                <a:solidFill>
                  <a:schemeClr val="bg1"/>
                </a:solidFill>
              </a:rPr>
              <a:t>(Transitional Region) </a:t>
            </a:r>
          </a:p>
          <a:p>
            <a:pPr eaLnBrk="1" hangingPunct="1">
              <a:spcBef>
                <a:spcPct val="0"/>
              </a:spcBef>
              <a:buClrTx/>
              <a:buFontTx/>
              <a:buNone/>
            </a:pPr>
            <a:endParaRPr lang="en-GB" altLang="en-US" sz="1200" b="1" i="0">
              <a:solidFill>
                <a:schemeClr val="bg1"/>
              </a:solidFill>
            </a:endParaRPr>
          </a:p>
          <a:p>
            <a:pPr eaLnBrk="1" hangingPunct="1">
              <a:spcBef>
                <a:spcPct val="0"/>
              </a:spcBef>
              <a:buClrTx/>
              <a:buFontTx/>
              <a:buNone/>
            </a:pPr>
            <a:r>
              <a:rPr lang="en-GB" altLang="en-US" sz="1200" b="1" i="0">
                <a:solidFill>
                  <a:schemeClr val="bg1"/>
                </a:solidFill>
              </a:rPr>
              <a:t>Coordination and networking activities to prepare for a PCP are co-funded by  the ESIF   </a:t>
            </a:r>
          </a:p>
          <a:p>
            <a:pPr eaLnBrk="1" hangingPunct="1">
              <a:spcBef>
                <a:spcPct val="0"/>
              </a:spcBef>
              <a:buClrTx/>
              <a:buFontTx/>
              <a:buNone/>
            </a:pPr>
            <a:endParaRPr lang="en-GB" altLang="en-US" sz="1200" b="1">
              <a:solidFill>
                <a:srgbClr val="0033CC"/>
              </a:solidFill>
            </a:endParaRPr>
          </a:p>
          <a:p>
            <a:pPr eaLnBrk="1" hangingPunct="1">
              <a:spcBef>
                <a:spcPct val="0"/>
              </a:spcBef>
              <a:buClrTx/>
              <a:buFontTx/>
              <a:buNone/>
            </a:pPr>
            <a:r>
              <a:rPr lang="en-GB" altLang="en-US" sz="1200" b="1">
                <a:solidFill>
                  <a:srgbClr val="0033CC"/>
                </a:solidFill>
              </a:rPr>
              <a:t>CO-FUNDING RATE up to 60% (for his contribution)</a:t>
            </a:r>
          </a:p>
        </p:txBody>
      </p:sp>
      <p:sp>
        <p:nvSpPr>
          <p:cNvPr id="60424" name="Rectangle 9"/>
          <p:cNvSpPr>
            <a:spLocks noChangeArrowheads="1"/>
          </p:cNvSpPr>
          <p:nvPr/>
        </p:nvSpPr>
        <p:spPr bwMode="auto">
          <a:xfrm>
            <a:off x="323850" y="3865563"/>
            <a:ext cx="2232025" cy="2300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u="sng">
                <a:solidFill>
                  <a:schemeClr val="bg1"/>
                </a:solidFill>
              </a:rPr>
              <a:t>PROCURER C </a:t>
            </a:r>
          </a:p>
          <a:p>
            <a:pPr eaLnBrk="1" hangingPunct="1">
              <a:spcBef>
                <a:spcPct val="0"/>
              </a:spcBef>
              <a:buClrTx/>
              <a:buFontTx/>
              <a:buNone/>
            </a:pPr>
            <a:endParaRPr lang="en-GB" altLang="en-US" sz="1200" b="1" i="0">
              <a:solidFill>
                <a:schemeClr val="bg1"/>
              </a:solidFill>
            </a:endParaRPr>
          </a:p>
          <a:p>
            <a:pPr eaLnBrk="1" hangingPunct="1">
              <a:spcBef>
                <a:spcPct val="0"/>
              </a:spcBef>
              <a:buClrTx/>
              <a:buFontTx/>
              <a:buNone/>
            </a:pPr>
            <a:r>
              <a:rPr lang="en-GB" altLang="en-US" sz="1200" b="1" i="0">
                <a:solidFill>
                  <a:schemeClr val="bg1"/>
                </a:solidFill>
              </a:rPr>
              <a:t>Coordination and networking activities to prepare for a PCP are co-funded by H2020 (CSA)   </a:t>
            </a:r>
          </a:p>
          <a:p>
            <a:pPr eaLnBrk="1" hangingPunct="1">
              <a:spcBef>
                <a:spcPct val="0"/>
              </a:spcBef>
              <a:buClrTx/>
              <a:buFontTx/>
              <a:buNone/>
            </a:pPr>
            <a:endParaRPr lang="en-GB" altLang="en-US" sz="1200" b="1">
              <a:solidFill>
                <a:srgbClr val="0033CC"/>
              </a:solidFill>
            </a:endParaRPr>
          </a:p>
          <a:p>
            <a:pPr eaLnBrk="1" hangingPunct="1">
              <a:spcBef>
                <a:spcPct val="0"/>
              </a:spcBef>
              <a:buClrTx/>
              <a:buFontTx/>
              <a:buNone/>
            </a:pPr>
            <a:r>
              <a:rPr lang="en-GB" altLang="en-US" sz="1200" b="1" i="0">
                <a:solidFill>
                  <a:schemeClr val="bg1"/>
                </a:solidFill>
              </a:rPr>
              <a:t>CO-FUNDING RATE  100% + 25% for eligible indirect costs (for his contribution)</a:t>
            </a:r>
          </a:p>
        </p:txBody>
      </p:sp>
      <p:sp>
        <p:nvSpPr>
          <p:cNvPr id="12" name="Rectangle 11"/>
          <p:cNvSpPr/>
          <p:nvPr/>
        </p:nvSpPr>
        <p:spPr bwMode="auto">
          <a:xfrm>
            <a:off x="2555875" y="3865563"/>
            <a:ext cx="2447925" cy="2300287"/>
          </a:xfrm>
          <a:prstGeom prst="rect">
            <a:avLst/>
          </a:prstGeom>
          <a:solidFill>
            <a:schemeClr val="accent1">
              <a:lumMod val="75000"/>
            </a:schemeClr>
          </a:solidFill>
          <a:ln>
            <a:noFill/>
          </a:ln>
          <a:effectLst/>
          <a:extLst/>
        </p:spPr>
        <p:txBody>
          <a:bodyPr anchor="ctr"/>
          <a:lstStyle/>
          <a:p>
            <a:pPr marL="3175">
              <a:defRPr/>
            </a:pPr>
            <a:endParaRPr lang="en-GB" sz="1200" b="1" u="sng" dirty="0">
              <a:solidFill>
                <a:schemeClr val="bg1"/>
              </a:solidFill>
            </a:endParaRPr>
          </a:p>
          <a:p>
            <a:pPr marL="3175">
              <a:defRPr/>
            </a:pPr>
            <a:r>
              <a:rPr lang="en-GB" sz="1200" b="1" u="sng" dirty="0">
                <a:solidFill>
                  <a:schemeClr val="bg1"/>
                </a:solidFill>
              </a:rPr>
              <a:t>PROCURER D </a:t>
            </a:r>
          </a:p>
          <a:p>
            <a:pPr marL="3175">
              <a:defRPr/>
            </a:pPr>
            <a:endParaRPr lang="en-GB" sz="1200" b="1" dirty="0">
              <a:solidFill>
                <a:schemeClr val="bg1"/>
              </a:solidFill>
            </a:endParaRPr>
          </a:p>
          <a:p>
            <a:pPr marL="3175">
              <a:defRPr/>
            </a:pPr>
            <a:r>
              <a:rPr lang="en-GB" sz="1200" b="1" dirty="0">
                <a:solidFill>
                  <a:schemeClr val="bg1"/>
                </a:solidFill>
              </a:rPr>
              <a:t>Coordination and networking activities to prepare for a PCP are co-funded by  H2020 (CSA)</a:t>
            </a:r>
          </a:p>
          <a:p>
            <a:pPr marL="3175">
              <a:defRPr/>
            </a:pPr>
            <a:endParaRPr lang="en-GB" sz="1200" b="1" dirty="0">
              <a:solidFill>
                <a:schemeClr val="bg1"/>
              </a:solidFill>
            </a:endParaRPr>
          </a:p>
          <a:p>
            <a:pPr marL="3175">
              <a:defRPr/>
            </a:pPr>
            <a:r>
              <a:rPr lang="en-GB" sz="1200" b="1" dirty="0">
                <a:solidFill>
                  <a:schemeClr val="bg1"/>
                </a:solidFill>
              </a:rPr>
              <a:t>CO-FUNDING RATE 100% + 25% for eligible indirect costs (for his contribution) </a:t>
            </a:r>
          </a:p>
          <a:p>
            <a:pPr marL="3175">
              <a:defRPr/>
            </a:pPr>
            <a:endParaRPr lang="en-GB" sz="1200" b="1" i="1" dirty="0">
              <a:solidFill>
                <a:srgbClr val="0033CC"/>
              </a:solidFill>
            </a:endParaRPr>
          </a:p>
        </p:txBody>
      </p:sp>
      <p:sp>
        <p:nvSpPr>
          <p:cNvPr id="60426" name="Right Arrow 12"/>
          <p:cNvSpPr>
            <a:spLocks noChangeArrowheads="1"/>
          </p:cNvSpPr>
          <p:nvPr/>
        </p:nvSpPr>
        <p:spPr bwMode="auto">
          <a:xfrm>
            <a:off x="5307013" y="3813175"/>
            <a:ext cx="977900" cy="484188"/>
          </a:xfrm>
          <a:prstGeom prst="rightArrow">
            <a:avLst>
              <a:gd name="adj1" fmla="val 50000"/>
              <a:gd name="adj2" fmla="val 50024"/>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Tree>
    <p:extLst>
      <p:ext uri="{BB962C8B-B14F-4D97-AF65-F5344CB8AC3E}">
        <p14:creationId xmlns:p14="http://schemas.microsoft.com/office/powerpoint/2010/main" val="1964861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827088" y="2708275"/>
            <a:ext cx="1922462"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1443" name="Rectangle 4"/>
          <p:cNvSpPr>
            <a:spLocks noChangeArrowheads="1"/>
          </p:cNvSpPr>
          <p:nvPr/>
        </p:nvSpPr>
        <p:spPr bwMode="auto">
          <a:xfrm>
            <a:off x="1042988"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1444" name="Rectangle 5"/>
          <p:cNvSpPr>
            <a:spLocks noChangeArrowheads="1"/>
          </p:cNvSpPr>
          <p:nvPr/>
        </p:nvSpPr>
        <p:spPr bwMode="auto">
          <a:xfrm>
            <a:off x="323850" y="1628775"/>
            <a:ext cx="4679950" cy="4537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61445" name="Rectangle 6"/>
          <p:cNvSpPr>
            <a:spLocks noChangeArrowheads="1"/>
          </p:cNvSpPr>
          <p:nvPr/>
        </p:nvSpPr>
        <p:spPr bwMode="auto">
          <a:xfrm>
            <a:off x="6443662" y="1628775"/>
            <a:ext cx="2448818" cy="4537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US" altLang="en-US" sz="1800" b="1" i="0" dirty="0">
                <a:solidFill>
                  <a:schemeClr val="bg1"/>
                </a:solidFill>
              </a:rPr>
              <a:t>EXECUTION </a:t>
            </a:r>
          </a:p>
          <a:p>
            <a:pPr algn="ctr" eaLnBrk="1" hangingPunct="1">
              <a:spcBef>
                <a:spcPct val="0"/>
              </a:spcBef>
              <a:buClrTx/>
              <a:buFontTx/>
              <a:buNone/>
            </a:pPr>
            <a:endParaRPr lang="en-US" altLang="en-US" sz="1800" b="1" i="0" dirty="0">
              <a:solidFill>
                <a:schemeClr val="bg1"/>
              </a:solidFill>
            </a:endParaRPr>
          </a:p>
          <a:p>
            <a:pPr algn="ctr" eaLnBrk="1" hangingPunct="1">
              <a:spcBef>
                <a:spcPct val="0"/>
              </a:spcBef>
              <a:buClrTx/>
              <a:buFontTx/>
              <a:buNone/>
            </a:pPr>
            <a:r>
              <a:rPr lang="en-US" altLang="en-US" sz="1800" b="1" i="0" dirty="0">
                <a:solidFill>
                  <a:schemeClr val="bg1"/>
                </a:solidFill>
              </a:rPr>
              <a:t>OF A JOINT </a:t>
            </a:r>
          </a:p>
          <a:p>
            <a:pPr algn="ctr" eaLnBrk="1" hangingPunct="1">
              <a:spcBef>
                <a:spcPct val="0"/>
              </a:spcBef>
              <a:buClrTx/>
              <a:buFontTx/>
              <a:buNone/>
            </a:pPr>
            <a:endParaRPr lang="en-US" altLang="en-US" sz="1800" b="1" i="0" dirty="0">
              <a:solidFill>
                <a:schemeClr val="bg1"/>
              </a:solidFill>
            </a:endParaRPr>
          </a:p>
          <a:p>
            <a:pPr algn="ctr" eaLnBrk="1" hangingPunct="1">
              <a:spcBef>
                <a:spcPct val="0"/>
              </a:spcBef>
              <a:buClrTx/>
              <a:buFontTx/>
              <a:buNone/>
            </a:pPr>
            <a:r>
              <a:rPr lang="en-US" altLang="en-US" sz="1800" b="1" i="0" dirty="0" smtClean="0">
                <a:solidFill>
                  <a:schemeClr val="bg1"/>
                </a:solidFill>
              </a:rPr>
              <a:t>PPI or </a:t>
            </a:r>
          </a:p>
          <a:p>
            <a:pPr algn="ctr" eaLnBrk="1" hangingPunct="1">
              <a:spcBef>
                <a:spcPct val="0"/>
              </a:spcBef>
              <a:buClrTx/>
              <a:buFontTx/>
              <a:buNone/>
            </a:pPr>
            <a:endParaRPr lang="en-US" altLang="en-US" sz="1800" b="1" i="0" dirty="0">
              <a:solidFill>
                <a:schemeClr val="bg1"/>
              </a:solidFill>
            </a:endParaRPr>
          </a:p>
          <a:p>
            <a:pPr algn="ctr" eaLnBrk="1" hangingPunct="1">
              <a:spcBef>
                <a:spcPct val="0"/>
              </a:spcBef>
              <a:buClrTx/>
              <a:buFontTx/>
              <a:buNone/>
            </a:pPr>
            <a:r>
              <a:rPr lang="en-US" altLang="en-US" sz="1800" b="1" i="0" dirty="0" smtClean="0">
                <a:solidFill>
                  <a:schemeClr val="bg1"/>
                </a:solidFill>
              </a:rPr>
              <a:t>COORDINATED</a:t>
            </a:r>
          </a:p>
          <a:p>
            <a:pPr algn="ctr" eaLnBrk="1" hangingPunct="1">
              <a:spcBef>
                <a:spcPct val="0"/>
              </a:spcBef>
              <a:buClrTx/>
              <a:buFontTx/>
              <a:buNone/>
            </a:pPr>
            <a:endParaRPr lang="en-US" altLang="en-US" sz="1800" b="1" i="0" dirty="0">
              <a:solidFill>
                <a:schemeClr val="bg1"/>
              </a:solidFill>
            </a:endParaRPr>
          </a:p>
          <a:p>
            <a:pPr algn="ctr" eaLnBrk="1" hangingPunct="1">
              <a:spcBef>
                <a:spcPct val="0"/>
              </a:spcBef>
              <a:buClrTx/>
              <a:buFontTx/>
              <a:buNone/>
            </a:pPr>
            <a:r>
              <a:rPr lang="en-US" altLang="en-US" sz="1800" b="1" i="0" dirty="0" smtClean="0">
                <a:solidFill>
                  <a:schemeClr val="bg1"/>
                </a:solidFill>
              </a:rPr>
              <a:t>PPIs</a:t>
            </a:r>
            <a:endParaRPr lang="en-GB" altLang="en-US" sz="1800" b="1" i="0" dirty="0">
              <a:solidFill>
                <a:schemeClr val="bg1"/>
              </a:solidFill>
            </a:endParaRPr>
          </a:p>
        </p:txBody>
      </p:sp>
      <p:sp>
        <p:nvSpPr>
          <p:cNvPr id="8" name="Rectangle 7"/>
          <p:cNvSpPr/>
          <p:nvPr/>
        </p:nvSpPr>
        <p:spPr bwMode="auto">
          <a:xfrm>
            <a:off x="323850" y="1628775"/>
            <a:ext cx="2232025" cy="2236788"/>
          </a:xfrm>
          <a:prstGeom prst="rect">
            <a:avLst/>
          </a:prstGeom>
          <a:solidFill>
            <a:schemeClr val="accent1">
              <a:lumMod val="75000"/>
            </a:schemeClr>
          </a:solidFill>
          <a:ln>
            <a:noFill/>
          </a:ln>
          <a:effectLst/>
          <a:extLst/>
        </p:spPr>
        <p:txBody>
          <a:bodyPr anchor="ctr"/>
          <a:lstStyle/>
          <a:p>
            <a:pPr marL="3175">
              <a:defRPr/>
            </a:pPr>
            <a:r>
              <a:rPr lang="en-GB" sz="1200" b="1" u="sng" dirty="0">
                <a:solidFill>
                  <a:schemeClr val="bg1"/>
                </a:solidFill>
              </a:rPr>
              <a:t>PROCURER A </a:t>
            </a:r>
          </a:p>
          <a:p>
            <a:pPr marL="3175">
              <a:defRPr/>
            </a:pPr>
            <a:r>
              <a:rPr lang="en-GB" sz="1100" b="1" dirty="0">
                <a:solidFill>
                  <a:schemeClr val="bg1"/>
                </a:solidFill>
              </a:rPr>
              <a:t>(Less developed Region) </a:t>
            </a:r>
          </a:p>
          <a:p>
            <a:pPr marL="3175">
              <a:defRPr/>
            </a:pPr>
            <a:endParaRPr lang="en-GB" sz="1200" b="1" dirty="0">
              <a:solidFill>
                <a:schemeClr val="bg1"/>
              </a:solidFill>
            </a:endParaRPr>
          </a:p>
          <a:p>
            <a:pPr marL="3175">
              <a:defRPr/>
            </a:pPr>
            <a:r>
              <a:rPr lang="en-GB" sz="1200" b="1" dirty="0">
                <a:solidFill>
                  <a:schemeClr val="bg1"/>
                </a:solidFill>
              </a:rPr>
              <a:t>Coordination and preparation etc. activities for a PPI are co-funded by  the ESIF   </a:t>
            </a:r>
          </a:p>
          <a:p>
            <a:pPr marL="3175">
              <a:defRPr/>
            </a:pPr>
            <a:endParaRPr lang="en-GB" sz="1200" b="1" i="1" dirty="0">
              <a:solidFill>
                <a:srgbClr val="0033CC"/>
              </a:solidFill>
            </a:endParaRPr>
          </a:p>
          <a:p>
            <a:pPr marL="3175">
              <a:defRPr/>
            </a:pPr>
            <a:r>
              <a:rPr lang="en-GB" sz="1200" b="1" i="1" dirty="0">
                <a:solidFill>
                  <a:srgbClr val="0033CC"/>
                </a:solidFill>
              </a:rPr>
              <a:t>CO-FUNDING RATE up to 85% (for his contribution)</a:t>
            </a:r>
          </a:p>
        </p:txBody>
      </p:sp>
      <p:sp>
        <p:nvSpPr>
          <p:cNvPr id="61447" name="Rectangle 8"/>
          <p:cNvSpPr>
            <a:spLocks noChangeArrowheads="1"/>
          </p:cNvSpPr>
          <p:nvPr/>
        </p:nvSpPr>
        <p:spPr bwMode="auto">
          <a:xfrm>
            <a:off x="2555875" y="1628775"/>
            <a:ext cx="2447925" cy="22367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u="sng">
                <a:solidFill>
                  <a:schemeClr val="bg1"/>
                </a:solidFill>
              </a:rPr>
              <a:t>PROCURER B </a:t>
            </a:r>
          </a:p>
          <a:p>
            <a:pPr eaLnBrk="1" hangingPunct="1">
              <a:spcBef>
                <a:spcPct val="0"/>
              </a:spcBef>
              <a:buClrTx/>
              <a:buFontTx/>
              <a:buNone/>
            </a:pPr>
            <a:r>
              <a:rPr lang="en-GB" altLang="en-US" sz="1100" b="1" i="0">
                <a:solidFill>
                  <a:schemeClr val="bg1"/>
                </a:solidFill>
              </a:rPr>
              <a:t>(Transitional Region) </a:t>
            </a:r>
          </a:p>
          <a:p>
            <a:pPr eaLnBrk="1" hangingPunct="1">
              <a:spcBef>
                <a:spcPct val="0"/>
              </a:spcBef>
              <a:buClrTx/>
              <a:buFontTx/>
              <a:buNone/>
            </a:pPr>
            <a:endParaRPr lang="en-GB" altLang="en-US" sz="1200" b="1" i="0">
              <a:solidFill>
                <a:schemeClr val="bg1"/>
              </a:solidFill>
            </a:endParaRPr>
          </a:p>
          <a:p>
            <a:pPr eaLnBrk="1" hangingPunct="1">
              <a:spcBef>
                <a:spcPct val="0"/>
              </a:spcBef>
              <a:buClrTx/>
              <a:buFontTx/>
              <a:buNone/>
            </a:pPr>
            <a:r>
              <a:rPr lang="en-GB" altLang="en-US" sz="1200" b="1" i="0">
                <a:solidFill>
                  <a:schemeClr val="bg1"/>
                </a:solidFill>
              </a:rPr>
              <a:t>Coordination and preparation etc. activities for a PPI are co-funded by  the ESIF   </a:t>
            </a:r>
          </a:p>
          <a:p>
            <a:pPr eaLnBrk="1" hangingPunct="1">
              <a:spcBef>
                <a:spcPct val="0"/>
              </a:spcBef>
              <a:buClrTx/>
              <a:buFontTx/>
              <a:buNone/>
            </a:pPr>
            <a:endParaRPr lang="en-GB" altLang="en-US" sz="1200" b="1">
              <a:solidFill>
                <a:srgbClr val="0033CC"/>
              </a:solidFill>
            </a:endParaRPr>
          </a:p>
          <a:p>
            <a:pPr eaLnBrk="1" hangingPunct="1">
              <a:spcBef>
                <a:spcPct val="0"/>
              </a:spcBef>
              <a:buClrTx/>
              <a:buFontTx/>
              <a:buNone/>
            </a:pPr>
            <a:r>
              <a:rPr lang="en-GB" altLang="en-US" sz="1200" b="1">
                <a:solidFill>
                  <a:srgbClr val="0033CC"/>
                </a:solidFill>
              </a:rPr>
              <a:t>CO-FUNDING RATE up to 60% (for his contribution)</a:t>
            </a:r>
          </a:p>
        </p:txBody>
      </p:sp>
      <p:sp>
        <p:nvSpPr>
          <p:cNvPr id="61448" name="Rectangle 9"/>
          <p:cNvSpPr>
            <a:spLocks noChangeArrowheads="1"/>
          </p:cNvSpPr>
          <p:nvPr/>
        </p:nvSpPr>
        <p:spPr bwMode="auto">
          <a:xfrm>
            <a:off x="323850" y="3865563"/>
            <a:ext cx="2232025" cy="2300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200" b="1" i="0" u="sng">
                <a:solidFill>
                  <a:schemeClr val="bg1"/>
                </a:solidFill>
              </a:rPr>
              <a:t>PROCURER C </a:t>
            </a:r>
          </a:p>
          <a:p>
            <a:pPr eaLnBrk="1" hangingPunct="1">
              <a:spcBef>
                <a:spcPct val="0"/>
              </a:spcBef>
              <a:buClrTx/>
              <a:buFontTx/>
              <a:buNone/>
            </a:pPr>
            <a:endParaRPr lang="en-GB" altLang="en-US" sz="1200" b="1" i="0">
              <a:solidFill>
                <a:schemeClr val="bg1"/>
              </a:solidFill>
            </a:endParaRPr>
          </a:p>
          <a:p>
            <a:pPr eaLnBrk="1" hangingPunct="1">
              <a:spcBef>
                <a:spcPct val="0"/>
              </a:spcBef>
              <a:buClrTx/>
              <a:buFontTx/>
              <a:buNone/>
            </a:pPr>
            <a:r>
              <a:rPr lang="en-GB" altLang="en-US" sz="1200" b="1" i="0">
                <a:solidFill>
                  <a:schemeClr val="bg1"/>
                </a:solidFill>
              </a:rPr>
              <a:t>Coordination and preparation etc. activities for a PCP are co-funded by H2020 (CSA)   </a:t>
            </a:r>
          </a:p>
          <a:p>
            <a:pPr eaLnBrk="1" hangingPunct="1">
              <a:spcBef>
                <a:spcPct val="0"/>
              </a:spcBef>
              <a:buClrTx/>
              <a:buFontTx/>
              <a:buNone/>
            </a:pPr>
            <a:endParaRPr lang="en-GB" altLang="en-US" sz="1200" b="1">
              <a:solidFill>
                <a:srgbClr val="0033CC"/>
              </a:solidFill>
            </a:endParaRPr>
          </a:p>
          <a:p>
            <a:pPr eaLnBrk="1" hangingPunct="1">
              <a:spcBef>
                <a:spcPct val="0"/>
              </a:spcBef>
              <a:buClrTx/>
              <a:buFontTx/>
              <a:buNone/>
            </a:pPr>
            <a:r>
              <a:rPr lang="en-GB" altLang="en-US" sz="1200" b="1" i="0">
                <a:solidFill>
                  <a:schemeClr val="bg1"/>
                </a:solidFill>
              </a:rPr>
              <a:t>FLAT CO-FUNDING RATE 100% + 25% for eligible indirect costs (for his contribution)</a:t>
            </a:r>
          </a:p>
        </p:txBody>
      </p:sp>
      <p:sp>
        <p:nvSpPr>
          <p:cNvPr id="12" name="Rectangle 11"/>
          <p:cNvSpPr/>
          <p:nvPr/>
        </p:nvSpPr>
        <p:spPr bwMode="auto">
          <a:xfrm>
            <a:off x="2555875" y="3865563"/>
            <a:ext cx="2447925" cy="2300287"/>
          </a:xfrm>
          <a:prstGeom prst="rect">
            <a:avLst/>
          </a:prstGeom>
          <a:solidFill>
            <a:schemeClr val="accent1">
              <a:lumMod val="75000"/>
            </a:schemeClr>
          </a:solidFill>
          <a:ln>
            <a:noFill/>
          </a:ln>
          <a:effectLst/>
          <a:extLst/>
        </p:spPr>
        <p:txBody>
          <a:bodyPr anchor="ctr"/>
          <a:lstStyle/>
          <a:p>
            <a:pPr marL="3175">
              <a:defRPr/>
            </a:pPr>
            <a:endParaRPr lang="en-GB" sz="1200" b="1" u="sng" dirty="0">
              <a:solidFill>
                <a:schemeClr val="bg1"/>
              </a:solidFill>
            </a:endParaRPr>
          </a:p>
          <a:p>
            <a:pPr marL="3175">
              <a:defRPr/>
            </a:pPr>
            <a:r>
              <a:rPr lang="en-GB" sz="1200" b="1" u="sng" dirty="0">
                <a:solidFill>
                  <a:schemeClr val="bg1"/>
                </a:solidFill>
              </a:rPr>
              <a:t>PROCURER D </a:t>
            </a:r>
          </a:p>
          <a:p>
            <a:pPr marL="3175">
              <a:defRPr/>
            </a:pPr>
            <a:endParaRPr lang="en-GB" sz="1200" b="1" dirty="0">
              <a:solidFill>
                <a:schemeClr val="bg1"/>
              </a:solidFill>
            </a:endParaRPr>
          </a:p>
          <a:p>
            <a:pPr marL="3175">
              <a:defRPr/>
            </a:pPr>
            <a:r>
              <a:rPr lang="en-GB" sz="1200" b="1" dirty="0">
                <a:solidFill>
                  <a:schemeClr val="bg1"/>
                </a:solidFill>
              </a:rPr>
              <a:t>Coordination and preparation etc. activities for a PCP are co-funded by  H2020 (CSA)  </a:t>
            </a:r>
          </a:p>
          <a:p>
            <a:pPr marL="3175">
              <a:defRPr/>
            </a:pPr>
            <a:endParaRPr lang="en-GB" sz="1200" b="1" dirty="0">
              <a:solidFill>
                <a:schemeClr val="bg1"/>
              </a:solidFill>
            </a:endParaRPr>
          </a:p>
          <a:p>
            <a:pPr marL="3175">
              <a:defRPr/>
            </a:pPr>
            <a:r>
              <a:rPr lang="en-GB" sz="1200" b="1" dirty="0">
                <a:solidFill>
                  <a:schemeClr val="bg1"/>
                </a:solidFill>
              </a:rPr>
              <a:t>FLAT CO-FUNDING RATE 100% + 25% for eligible indirect costs (for his contribution) </a:t>
            </a:r>
          </a:p>
          <a:p>
            <a:pPr marL="3175">
              <a:defRPr/>
            </a:pPr>
            <a:endParaRPr lang="en-GB" sz="1200" b="1" i="1" dirty="0">
              <a:solidFill>
                <a:srgbClr val="0033CC"/>
              </a:solidFill>
            </a:endParaRPr>
          </a:p>
        </p:txBody>
      </p:sp>
      <p:sp>
        <p:nvSpPr>
          <p:cNvPr id="61450" name="Right Arrow 12"/>
          <p:cNvSpPr>
            <a:spLocks noChangeArrowheads="1"/>
          </p:cNvSpPr>
          <p:nvPr/>
        </p:nvSpPr>
        <p:spPr bwMode="auto">
          <a:xfrm>
            <a:off x="5307013" y="3813175"/>
            <a:ext cx="977900" cy="484188"/>
          </a:xfrm>
          <a:prstGeom prst="rightArrow">
            <a:avLst>
              <a:gd name="adj1" fmla="val 50000"/>
              <a:gd name="adj2" fmla="val 50024"/>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Tree>
    <p:extLst>
      <p:ext uri="{BB962C8B-B14F-4D97-AF65-F5344CB8AC3E}">
        <p14:creationId xmlns:p14="http://schemas.microsoft.com/office/powerpoint/2010/main" val="203161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043608" y="1484784"/>
            <a:ext cx="7010400" cy="719137"/>
          </a:xfrm>
        </p:spPr>
        <p:txBody>
          <a:bodyPr/>
          <a:lstStyle/>
          <a:p>
            <a:pPr algn="ctr"/>
            <a:r>
              <a:rPr lang="en-GB" altLang="en-US" dirty="0" smtClean="0"/>
              <a:t>B. SEQUENTIAL FUNDING</a:t>
            </a:r>
          </a:p>
        </p:txBody>
      </p:sp>
      <p:graphicFrame>
        <p:nvGraphicFramePr>
          <p:cNvPr id="6" name="Content Placeholder 5"/>
          <p:cNvGraphicFramePr>
            <a:graphicFrameLocks noGrp="1"/>
          </p:cNvGraphicFramePr>
          <p:nvPr>
            <p:ph idx="1"/>
          </p:nvPr>
        </p:nvGraphicFramePr>
        <p:xfrm>
          <a:off x="467544" y="2132856"/>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061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95288" y="1339850"/>
            <a:ext cx="8229600" cy="793750"/>
          </a:xfrm>
        </p:spPr>
        <p:txBody>
          <a:bodyPr/>
          <a:lstStyle/>
          <a:p>
            <a:pPr algn="ctr"/>
            <a:r>
              <a:rPr lang="en-GB" altLang="en-US" sz="2400" smtClean="0"/>
              <a:t>     Possible Scenario </a:t>
            </a:r>
          </a:p>
        </p:txBody>
      </p:sp>
      <p:sp>
        <p:nvSpPr>
          <p:cNvPr id="78851" name="Content Placeholder 2"/>
          <p:cNvSpPr>
            <a:spLocks noGrp="1"/>
          </p:cNvSpPr>
          <p:nvPr>
            <p:ph idx="1"/>
          </p:nvPr>
        </p:nvSpPr>
        <p:spPr>
          <a:xfrm>
            <a:off x="457200" y="1700213"/>
            <a:ext cx="8507413" cy="4968875"/>
          </a:xfrm>
        </p:spPr>
        <p:txBody>
          <a:bodyPr/>
          <a:lstStyle/>
          <a:p>
            <a:pPr marL="0" indent="0">
              <a:buFontTx/>
              <a:buNone/>
              <a:defRPr/>
            </a:pPr>
            <a:endParaRPr lang="en-GB" dirty="0" smtClean="0"/>
          </a:p>
          <a:p>
            <a:pPr marL="0" indent="0" algn="ctr">
              <a:buClr>
                <a:srgbClr val="0070C0"/>
              </a:buClr>
              <a:buFontTx/>
              <a:buNone/>
              <a:defRPr/>
            </a:pPr>
            <a:r>
              <a:rPr lang="en-GB" sz="2000" b="1" dirty="0" smtClean="0"/>
              <a:t>First PCP (H2020) to develop and test the innovative solution and then PPI (ESIF)for the deployment of the innovative solutions developed and tested through PCP </a:t>
            </a:r>
          </a:p>
          <a:p>
            <a:pPr marL="0" indent="0" algn="ctr">
              <a:buClr>
                <a:srgbClr val="0070C0"/>
              </a:buClr>
              <a:buFontTx/>
              <a:buNone/>
              <a:defRPr/>
            </a:pPr>
            <a:r>
              <a:rPr lang="en-GB" sz="2000" b="1" dirty="0" smtClean="0"/>
              <a:t>and vice versa (ESIF for PCP and H2020 for PPI) </a:t>
            </a:r>
            <a:endParaRPr lang="en-GB" sz="2000" b="1" dirty="0"/>
          </a:p>
          <a:p>
            <a:pPr marL="0" indent="0">
              <a:buClr>
                <a:srgbClr val="0070C0"/>
              </a:buClr>
              <a:buFontTx/>
              <a:buNone/>
              <a:defRPr/>
            </a:pPr>
            <a:endParaRPr lang="en-US" sz="1600" i="0" dirty="0" smtClean="0"/>
          </a:p>
          <a:p>
            <a:pPr marL="0" indent="0">
              <a:buClr>
                <a:srgbClr val="0070C0"/>
              </a:buClr>
              <a:buFontTx/>
              <a:buNone/>
              <a:defRPr/>
            </a:pPr>
            <a:r>
              <a:rPr lang="en-US" sz="1800" b="1" i="0" dirty="0" smtClean="0"/>
              <a:t>Example: </a:t>
            </a:r>
            <a:endParaRPr lang="en-GB" sz="1800" b="1" i="0" dirty="0"/>
          </a:p>
          <a:p>
            <a:pPr marL="0" indent="0">
              <a:buClr>
                <a:srgbClr val="0070C0"/>
              </a:buClr>
              <a:buFontTx/>
              <a:buNone/>
              <a:defRPr/>
            </a:pPr>
            <a:endParaRPr lang="en-US" sz="1600" i="0" dirty="0" smtClean="0"/>
          </a:p>
          <a:p>
            <a:pPr marL="0" indent="0">
              <a:buClr>
                <a:srgbClr val="0070C0"/>
              </a:buClr>
              <a:buFontTx/>
              <a:buNone/>
              <a:defRPr/>
            </a:pPr>
            <a:r>
              <a:rPr lang="en-US" sz="1600" i="0" dirty="0" smtClean="0"/>
              <a:t>                                                 </a:t>
            </a:r>
            <a:r>
              <a:rPr lang="en-GB" sz="1600" dirty="0" smtClean="0"/>
              <a:t> </a:t>
            </a:r>
          </a:p>
          <a:p>
            <a:pPr>
              <a:buClr>
                <a:srgbClr val="0070C0"/>
              </a:buClr>
              <a:buFont typeface="Wingdings" panose="05000000000000000000" pitchFamily="2" charset="2"/>
              <a:buChar char="Ø"/>
              <a:defRPr/>
            </a:pPr>
            <a:endParaRPr lang="en-GB" dirty="0" smtClean="0"/>
          </a:p>
          <a:p>
            <a:pPr>
              <a:defRPr/>
            </a:pPr>
            <a:endParaRPr lang="en-GB" sz="1400" dirty="0" smtClean="0"/>
          </a:p>
        </p:txBody>
      </p:sp>
      <p:sp>
        <p:nvSpPr>
          <p:cNvPr id="63492" name="Rectangle 1"/>
          <p:cNvSpPr>
            <a:spLocks noChangeArrowheads="1"/>
          </p:cNvSpPr>
          <p:nvPr/>
        </p:nvSpPr>
        <p:spPr bwMode="auto">
          <a:xfrm>
            <a:off x="611188" y="4292600"/>
            <a:ext cx="8353425" cy="2232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
                <a:srgbClr val="0070C0"/>
              </a:buClr>
              <a:buFontTx/>
              <a:buNone/>
            </a:pPr>
            <a:r>
              <a:rPr lang="en-GB" altLang="en-US" sz="1600" b="1" i="0">
                <a:solidFill>
                  <a:schemeClr val="bg1"/>
                </a:solidFill>
              </a:rPr>
              <a:t>A group of Public Procurers from different cities are looking for a new sustainable public water supply system. It requires R&amp;D. At</a:t>
            </a:r>
          </a:p>
          <a:p>
            <a:pPr algn="ctr" eaLnBrk="1" hangingPunct="1">
              <a:spcBef>
                <a:spcPct val="0"/>
              </a:spcBef>
              <a:buClr>
                <a:srgbClr val="0070C0"/>
              </a:buClr>
              <a:buFontTx/>
              <a:buNone/>
            </a:pPr>
            <a:r>
              <a:rPr lang="en-GB" altLang="en-US" sz="1600" b="1" i="0">
                <a:solidFill>
                  <a:schemeClr val="bg1"/>
                </a:solidFill>
              </a:rPr>
              <a:t> first  they implement a PCP (Phases 1,2,3) with the support of H2020 and different solutions are developed and tested. </a:t>
            </a:r>
          </a:p>
          <a:p>
            <a:pPr algn="ctr" eaLnBrk="1" hangingPunct="1">
              <a:spcBef>
                <a:spcPct val="0"/>
              </a:spcBef>
              <a:buClr>
                <a:srgbClr val="0070C0"/>
              </a:buClr>
              <a:buFontTx/>
              <a:buNone/>
            </a:pPr>
            <a:endParaRPr lang="en-GB" altLang="en-US" sz="1600" b="1" i="0">
              <a:solidFill>
                <a:schemeClr val="bg1"/>
              </a:solidFill>
            </a:endParaRPr>
          </a:p>
          <a:p>
            <a:pPr algn="ctr" eaLnBrk="1" hangingPunct="1">
              <a:spcBef>
                <a:spcPct val="0"/>
              </a:spcBef>
              <a:buClr>
                <a:srgbClr val="0070C0"/>
              </a:buClr>
              <a:buFontTx/>
              <a:buNone/>
            </a:pPr>
            <a:r>
              <a:rPr lang="en-GB" altLang="en-US" sz="1600" b="1" i="0">
                <a:solidFill>
                  <a:schemeClr val="bg1"/>
                </a:solidFill>
              </a:rPr>
              <a:t>Thereafter they implement a PPI with the support of ESIF/ERDF to co-fund the preparation of the call for tender and the purchase of these new solutions (each MA for the territory covered by its OP).</a:t>
            </a:r>
          </a:p>
        </p:txBody>
      </p:sp>
    </p:spTree>
    <p:extLst>
      <p:ext uri="{BB962C8B-B14F-4D97-AF65-F5344CB8AC3E}">
        <p14:creationId xmlns:p14="http://schemas.microsoft.com/office/powerpoint/2010/main" val="3050614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39552" y="1484784"/>
            <a:ext cx="7920880" cy="719137"/>
          </a:xfrm>
        </p:spPr>
        <p:txBody>
          <a:bodyPr/>
          <a:lstStyle/>
          <a:p>
            <a:pPr algn="ctr"/>
            <a:r>
              <a:rPr lang="en-GB" altLang="en-US" sz="2400" dirty="0" smtClean="0"/>
              <a:t>C. ADDITION</a:t>
            </a:r>
            <a:r>
              <a:rPr lang="en-US" altLang="en-US" sz="2400" dirty="0" smtClean="0"/>
              <a:t>AL</a:t>
            </a:r>
            <a:r>
              <a:rPr lang="en-GB" altLang="en-US" sz="2400" dirty="0" smtClean="0"/>
              <a:t>/PARALLEL USE OF FUNDS </a:t>
            </a:r>
          </a:p>
        </p:txBody>
      </p:sp>
      <p:graphicFrame>
        <p:nvGraphicFramePr>
          <p:cNvPr id="6" name="Content Placeholder 5"/>
          <p:cNvGraphicFramePr>
            <a:graphicFrameLocks noGrp="1"/>
          </p:cNvGraphicFramePr>
          <p:nvPr>
            <p:ph idx="1"/>
          </p:nvPr>
        </p:nvGraphicFramePr>
        <p:xfrm>
          <a:off x="467544" y="2276872"/>
          <a:ext cx="82296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825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15616" y="1772816"/>
            <a:ext cx="7010400" cy="719137"/>
          </a:xfrm>
        </p:spPr>
        <p:txBody>
          <a:bodyPr/>
          <a:lstStyle/>
          <a:p>
            <a:pPr algn="ctr"/>
            <a:r>
              <a:rPr lang="en-GB" altLang="en-US" sz="3200" dirty="0" smtClean="0"/>
              <a:t>D. ALTERNATIVE FUNDING</a:t>
            </a:r>
            <a:endParaRPr lang="en-GB" altLang="en-US" dirty="0" smtClean="0"/>
          </a:p>
        </p:txBody>
      </p:sp>
      <p:sp>
        <p:nvSpPr>
          <p:cNvPr id="66563" name="Content Placeholder 2"/>
          <p:cNvSpPr>
            <a:spLocks noGrp="1"/>
          </p:cNvSpPr>
          <p:nvPr>
            <p:ph idx="1"/>
          </p:nvPr>
        </p:nvSpPr>
        <p:spPr>
          <a:xfrm>
            <a:off x="457200" y="2205038"/>
            <a:ext cx="8229600" cy="3816350"/>
          </a:xfrm>
        </p:spPr>
        <p:txBody>
          <a:bodyPr/>
          <a:lstStyle/>
          <a:p>
            <a:pPr algn="just"/>
            <a:endParaRPr lang="en-GB" altLang="en-US" sz="2000" b="1" smtClean="0"/>
          </a:p>
          <a:p>
            <a:pPr algn="just"/>
            <a:r>
              <a:rPr lang="en-GB" altLang="en-US" sz="2000" b="1" i="0" smtClean="0"/>
              <a:t>ESI Funds could be used for project proposals that have received positive evaluation under H2020 and could not be co-funded due to lack of H2020 funds under the call.</a:t>
            </a:r>
          </a:p>
          <a:p>
            <a:pPr algn="ctr"/>
            <a:endParaRPr lang="fr-BE" altLang="en-US" sz="2000" b="1" i="0" smtClean="0"/>
          </a:p>
          <a:p>
            <a:pPr algn="just"/>
            <a:r>
              <a:rPr lang="en-GB" altLang="en-US" sz="2000" i="0" smtClean="0"/>
              <a:t>These proposals could be reoriented towards ESIF requirements and submitted at national/regional level, if this type and topic of project fits into the operational programmes of the concerned territories</a:t>
            </a:r>
            <a:r>
              <a:rPr lang="en-US" altLang="en-US" sz="2000" i="0" smtClean="0"/>
              <a:t>.</a:t>
            </a:r>
            <a:endParaRPr lang="en-GB" altLang="en-US" sz="2000" i="0" smtClean="0"/>
          </a:p>
          <a:p>
            <a:pPr algn="just"/>
            <a:endParaRPr lang="en-GB" altLang="en-US" b="1" smtClean="0"/>
          </a:p>
          <a:p>
            <a:pPr algn="ctr"/>
            <a:endParaRPr lang="en-GB" altLang="en-US" b="1" smtClean="0"/>
          </a:p>
          <a:p>
            <a:endParaRPr lang="en-GB" altLang="en-US" smtClean="0"/>
          </a:p>
        </p:txBody>
      </p:sp>
    </p:spTree>
    <p:extLst>
      <p:ext uri="{BB962C8B-B14F-4D97-AF65-F5344CB8AC3E}">
        <p14:creationId xmlns:p14="http://schemas.microsoft.com/office/powerpoint/2010/main" val="423272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7"/>
          <p:cNvSpPr>
            <a:spLocks noChangeShapeType="1"/>
          </p:cNvSpPr>
          <p:nvPr/>
        </p:nvSpPr>
        <p:spPr bwMode="auto">
          <a:xfrm>
            <a:off x="3708400" y="3068638"/>
            <a:ext cx="0" cy="730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47107" name="Line 8"/>
          <p:cNvSpPr>
            <a:spLocks noChangeShapeType="1"/>
          </p:cNvSpPr>
          <p:nvPr/>
        </p:nvSpPr>
        <p:spPr bwMode="auto">
          <a:xfrm>
            <a:off x="3670300" y="3068638"/>
            <a:ext cx="0" cy="730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51204" name="Content Placeholder 2"/>
          <p:cNvSpPr>
            <a:spLocks noGrp="1"/>
          </p:cNvSpPr>
          <p:nvPr>
            <p:ph idx="1"/>
          </p:nvPr>
        </p:nvSpPr>
        <p:spPr>
          <a:xfrm>
            <a:off x="179388" y="1844675"/>
            <a:ext cx="8713787" cy="4679950"/>
          </a:xfrm>
          <a:gradFill rotWithShape="1">
            <a:gsLst>
              <a:gs pos="0">
                <a:srgbClr val="006A96"/>
              </a:gs>
              <a:gs pos="50000">
                <a:srgbClr val="009AD9"/>
              </a:gs>
              <a:gs pos="100000">
                <a:srgbClr val="00B8FF"/>
              </a:gs>
            </a:gsLst>
            <a:lin ang="2700000" scaled="1"/>
          </a:gradFill>
        </p:spPr>
        <p:txBody>
          <a:bodyPr/>
          <a:lstStyle/>
          <a:p>
            <a:pPr marL="250825" indent="-179388">
              <a:buFont typeface="Wingdings" pitchFamily="2" charset="2"/>
              <a:buChar char="Ø"/>
              <a:defRPr/>
            </a:pPr>
            <a:endParaRPr lang="en-GB" sz="1800" i="0" u="sng" dirty="0" smtClean="0">
              <a:solidFill>
                <a:schemeClr val="bg1"/>
              </a:solidFill>
            </a:endParaRPr>
          </a:p>
          <a:p>
            <a:pPr marL="250825" indent="-179388">
              <a:buFont typeface="Wingdings" pitchFamily="2" charset="2"/>
              <a:buChar char="Ø"/>
              <a:defRPr/>
            </a:pPr>
            <a:endParaRPr lang="en-GB" sz="2000" i="0" dirty="0" smtClean="0">
              <a:solidFill>
                <a:schemeClr val="bg1"/>
              </a:solidFill>
            </a:endParaRPr>
          </a:p>
          <a:p>
            <a:pPr marL="250825" indent="-179388">
              <a:buFont typeface="Wingdings" pitchFamily="2" charset="2"/>
              <a:buChar char="Ø"/>
              <a:defRPr/>
            </a:pPr>
            <a:r>
              <a:rPr lang="en-GB" sz="2000" i="0" dirty="0" smtClean="0">
                <a:solidFill>
                  <a:schemeClr val="bg1"/>
                </a:solidFill>
              </a:rPr>
              <a:t>Include innovation procurement in the RIS3 SWOT and policy mix.</a:t>
            </a:r>
          </a:p>
          <a:p>
            <a:pPr marL="250825" indent="-179388">
              <a:buFont typeface="Wingdings" pitchFamily="2" charset="2"/>
              <a:buChar char="Ø"/>
              <a:defRPr/>
            </a:pPr>
            <a:endParaRPr lang="en-GB" sz="2000" i="0" dirty="0">
              <a:solidFill>
                <a:schemeClr val="bg1"/>
              </a:solidFill>
            </a:endParaRPr>
          </a:p>
          <a:p>
            <a:pPr marL="250825" indent="-179388">
              <a:buFont typeface="Wingdings" pitchFamily="2" charset="2"/>
              <a:buChar char="Ø"/>
              <a:defRPr/>
            </a:pPr>
            <a:r>
              <a:rPr lang="en-GB" sz="2000" i="0" dirty="0">
                <a:solidFill>
                  <a:schemeClr val="bg1"/>
                </a:solidFill>
              </a:rPr>
              <a:t>B</a:t>
            </a:r>
            <a:r>
              <a:rPr lang="en-GB" sz="2000" i="0" dirty="0" smtClean="0">
                <a:solidFill>
                  <a:schemeClr val="bg1"/>
                </a:solidFill>
              </a:rPr>
              <a:t>uild PCP/PPI references into OPs in every relevant thematic objective. </a:t>
            </a:r>
          </a:p>
          <a:p>
            <a:pPr marL="71437" indent="0">
              <a:buFontTx/>
              <a:buNone/>
              <a:defRPr/>
            </a:pPr>
            <a:endParaRPr lang="en-GB" sz="2000" i="0" dirty="0" smtClean="0">
              <a:solidFill>
                <a:schemeClr val="bg1"/>
              </a:solidFill>
            </a:endParaRPr>
          </a:p>
          <a:p>
            <a:pPr marL="250825" indent="-179388">
              <a:buFont typeface="Wingdings" pitchFamily="2" charset="2"/>
              <a:buChar char="Ø"/>
              <a:defRPr/>
            </a:pPr>
            <a:r>
              <a:rPr lang="en-GB" sz="2000" i="0" dirty="0" smtClean="0">
                <a:solidFill>
                  <a:schemeClr val="bg1"/>
                </a:solidFill>
              </a:rPr>
              <a:t> Ensure support of  public demand driven innovation in the framework of the European Territorial Cooperation.   </a:t>
            </a:r>
          </a:p>
          <a:p>
            <a:pPr marL="250825" indent="-179388">
              <a:buFont typeface="Wingdings" pitchFamily="2" charset="2"/>
              <a:buChar char="Ø"/>
              <a:defRPr/>
            </a:pPr>
            <a:endParaRPr lang="en-GB" sz="2000" i="0" dirty="0" smtClean="0">
              <a:solidFill>
                <a:schemeClr val="bg1"/>
              </a:solidFill>
            </a:endParaRPr>
          </a:p>
          <a:p>
            <a:pPr marL="250825" indent="-179388">
              <a:buFont typeface="Wingdings" pitchFamily="2" charset="2"/>
              <a:buChar char="Ø"/>
              <a:defRPr/>
            </a:pPr>
            <a:r>
              <a:rPr lang="en-GB" sz="2000" i="0" dirty="0" smtClean="0">
                <a:solidFill>
                  <a:schemeClr val="bg1"/>
                </a:solidFill>
              </a:rPr>
              <a:t>Involve MA from the beginning to ensure availability of ESIF &amp; synchronisation. </a:t>
            </a:r>
          </a:p>
          <a:p>
            <a:pPr marL="250825" indent="-179388">
              <a:buFont typeface="Wingdings" pitchFamily="2" charset="2"/>
              <a:buChar char="Ø"/>
              <a:defRPr/>
            </a:pPr>
            <a:endParaRPr lang="en-GB" sz="2000" i="0" dirty="0" smtClean="0">
              <a:solidFill>
                <a:schemeClr val="bg1"/>
              </a:solidFill>
            </a:endParaRPr>
          </a:p>
        </p:txBody>
      </p:sp>
      <p:sp>
        <p:nvSpPr>
          <p:cNvPr id="47109" name="Title 1"/>
          <p:cNvSpPr>
            <a:spLocks noGrp="1"/>
          </p:cNvSpPr>
          <p:nvPr>
            <p:ph type="title"/>
          </p:nvPr>
        </p:nvSpPr>
        <p:spPr>
          <a:xfrm>
            <a:off x="-180975" y="1125538"/>
            <a:ext cx="9380538" cy="503237"/>
          </a:xfrm>
        </p:spPr>
        <p:txBody>
          <a:bodyPr/>
          <a:lstStyle/>
          <a:p>
            <a:pPr algn="ctr"/>
            <a:r>
              <a:rPr lang="en-GB" altLang="en-US" sz="2400" smtClean="0">
                <a:solidFill>
                  <a:srgbClr val="C00000"/>
                </a:solidFill>
              </a:rPr>
              <a:t>                 </a:t>
            </a:r>
            <a:br>
              <a:rPr lang="en-GB" altLang="en-US" sz="2400" smtClean="0">
                <a:solidFill>
                  <a:srgbClr val="C00000"/>
                </a:solidFill>
              </a:rPr>
            </a:br>
            <a:r>
              <a:rPr lang="en-GB" altLang="en-US" sz="2800" smtClean="0"/>
              <a:t>CONDITIONS FOR SUCCESS</a:t>
            </a:r>
          </a:p>
        </p:txBody>
      </p:sp>
    </p:spTree>
    <p:extLst>
      <p:ext uri="{BB962C8B-B14F-4D97-AF65-F5344CB8AC3E}">
        <p14:creationId xmlns:p14="http://schemas.microsoft.com/office/powerpoint/2010/main" val="504753820"/>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4149680" y="5202928"/>
            <a:ext cx="4189556" cy="1106392"/>
          </a:xfrm>
        </p:spPr>
        <p:txBody>
          <a:bodyPr/>
          <a:lstStyle/>
          <a:p>
            <a:pPr marL="0" indent="0">
              <a:buFontTx/>
              <a:buNone/>
            </a:pPr>
            <a:endParaRPr lang="fr-BE" sz="1600" dirty="0">
              <a:solidFill>
                <a:schemeClr val="bg1"/>
              </a:solidFill>
            </a:endParaRPr>
          </a:p>
          <a:p>
            <a:pPr marL="0" indent="0">
              <a:buNone/>
            </a:pPr>
            <a:endParaRPr lang="en-GB" sz="1600" dirty="0">
              <a:solidFill>
                <a:schemeClr val="bg1"/>
              </a:solidFill>
            </a:endParaRPr>
          </a:p>
        </p:txBody>
      </p:sp>
      <p:sp>
        <p:nvSpPr>
          <p:cNvPr id="11" name="Title 2"/>
          <p:cNvSpPr>
            <a:spLocks noGrp="1"/>
          </p:cNvSpPr>
          <p:nvPr>
            <p:ph type="title"/>
          </p:nvPr>
        </p:nvSpPr>
        <p:spPr bwMode="auto">
          <a:xfrm>
            <a:off x="251520" y="1951426"/>
            <a:ext cx="8640960" cy="4429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spcBef>
                <a:spcPct val="20000"/>
              </a:spcBef>
            </a:pPr>
            <a:r>
              <a:rPr lang="en-US" sz="3000" dirty="0" smtClean="0">
                <a:solidFill>
                  <a:schemeClr val="bg1"/>
                </a:solidFill>
                <a:latin typeface="Verdana"/>
              </a:rPr>
              <a:t/>
            </a:r>
            <a:br>
              <a:rPr lang="en-US" sz="3000" dirty="0" smtClean="0">
                <a:solidFill>
                  <a:schemeClr val="bg1"/>
                </a:solidFill>
                <a:latin typeface="Verdana"/>
              </a:rPr>
            </a:br>
            <a:r>
              <a:rPr lang="en-US" sz="3200" dirty="0" smtClean="0">
                <a:solidFill>
                  <a:schemeClr val="bg1"/>
                </a:solidFill>
              </a:rPr>
              <a:t>Thank you very much for your attention </a:t>
            </a:r>
            <a:r>
              <a:rPr lang="en-US" sz="3600" dirty="0" smtClean="0">
                <a:solidFill>
                  <a:schemeClr val="bg1"/>
                </a:solidFill>
              </a:rPr>
              <a:t/>
            </a:r>
            <a:br>
              <a:rPr lang="en-US" sz="3600" dirty="0" smtClean="0">
                <a:solidFill>
                  <a:schemeClr val="bg1"/>
                </a:solidFill>
              </a:rPr>
            </a:br>
            <a:r>
              <a:rPr lang="en-US" sz="3600" dirty="0" smtClean="0"/>
              <a:t/>
            </a:r>
            <a:br>
              <a:rPr lang="en-US" sz="3600" dirty="0" smtClean="0"/>
            </a:br>
            <a:r>
              <a:rPr lang="en-US" sz="3600" dirty="0" smtClean="0"/>
              <a:t>   </a:t>
            </a:r>
            <a:br>
              <a:rPr lang="en-US" sz="3600" dirty="0" smtClean="0"/>
            </a:br>
            <a:r>
              <a:rPr lang="en-US" sz="3600" dirty="0" smtClean="0"/>
              <a:t>                  </a:t>
            </a:r>
            <a:r>
              <a:rPr lang="fr-BE" sz="1800" i="1" dirty="0" smtClean="0">
                <a:solidFill>
                  <a:srgbClr val="FFFFFF"/>
                </a:solidFill>
                <a:latin typeface="Verdana"/>
              </a:rPr>
              <a:t>Lieve Bos</a:t>
            </a:r>
            <a:r>
              <a:rPr lang="fr-BE" sz="1800" i="1" dirty="0">
                <a:solidFill>
                  <a:srgbClr val="FFFFFF"/>
                </a:solidFill>
                <a:latin typeface="Verdana"/>
              </a:rPr>
              <a:t/>
            </a:r>
            <a:br>
              <a:rPr lang="fr-BE" sz="1800" i="1" dirty="0">
                <a:solidFill>
                  <a:srgbClr val="FFFFFF"/>
                </a:solidFill>
                <a:latin typeface="Verdana"/>
              </a:rPr>
            </a:br>
            <a:r>
              <a:rPr lang="fr-BE" sz="1800" i="1" dirty="0" smtClean="0">
                <a:solidFill>
                  <a:srgbClr val="FFFFFF"/>
                </a:solidFill>
                <a:latin typeface="Verdana"/>
              </a:rPr>
              <a:t>                                         Policy </a:t>
            </a:r>
            <a:r>
              <a:rPr lang="fr-BE" sz="1800" i="1" dirty="0" err="1" smtClean="0">
                <a:solidFill>
                  <a:srgbClr val="FFFFFF"/>
                </a:solidFill>
                <a:latin typeface="Verdana"/>
              </a:rPr>
              <a:t>Officer</a:t>
            </a:r>
            <a:r>
              <a:rPr lang="fr-BE" sz="1800" i="1" dirty="0" smtClean="0">
                <a:solidFill>
                  <a:srgbClr val="FFFFFF"/>
                </a:solidFill>
                <a:latin typeface="Verdana"/>
              </a:rPr>
              <a:t> Innovation </a:t>
            </a:r>
            <a:r>
              <a:rPr lang="fr-BE" sz="1800" i="1" dirty="0" err="1" smtClean="0">
                <a:solidFill>
                  <a:srgbClr val="FFFFFF"/>
                </a:solidFill>
                <a:latin typeface="Verdana"/>
              </a:rPr>
              <a:t>Procurement</a:t>
            </a:r>
            <a:r>
              <a:rPr lang="fr-BE" sz="1800" i="1" dirty="0" smtClean="0">
                <a:solidFill>
                  <a:srgbClr val="FFFFFF"/>
                </a:solidFill>
                <a:latin typeface="Verdana"/>
              </a:rPr>
              <a:t/>
            </a:r>
            <a:br>
              <a:rPr lang="fr-BE" sz="1800" i="1" dirty="0" smtClean="0">
                <a:solidFill>
                  <a:srgbClr val="FFFFFF"/>
                </a:solidFill>
                <a:latin typeface="Verdana"/>
              </a:rPr>
            </a:br>
            <a:r>
              <a:rPr lang="fr-BE" sz="1800" i="1" dirty="0">
                <a:solidFill>
                  <a:srgbClr val="FFFFFF"/>
                </a:solidFill>
                <a:latin typeface="Verdana"/>
              </a:rPr>
              <a:t> </a:t>
            </a:r>
            <a:r>
              <a:rPr lang="fr-BE" sz="1800" i="1" dirty="0" smtClean="0">
                <a:solidFill>
                  <a:srgbClr val="FFFFFF"/>
                </a:solidFill>
                <a:latin typeface="Verdana"/>
              </a:rPr>
              <a:t>                                    Start-ups and Innovation </a:t>
            </a:r>
            <a:r>
              <a:rPr lang="fr-BE" sz="1800" i="1" dirty="0">
                <a:solidFill>
                  <a:srgbClr val="FFFFFF"/>
                </a:solidFill>
                <a:latin typeface="Verdana"/>
              </a:rPr>
              <a:t>Unit </a:t>
            </a:r>
            <a:r>
              <a:rPr lang="el-GR" sz="1800" i="1" dirty="0">
                <a:solidFill>
                  <a:srgbClr val="FFFFFF"/>
                </a:solidFill>
                <a:latin typeface="Verdana"/>
              </a:rPr>
              <a:t>(</a:t>
            </a:r>
            <a:r>
              <a:rPr lang="fr-BE" sz="1800" i="1" dirty="0" smtClean="0">
                <a:solidFill>
                  <a:srgbClr val="FFFFFF"/>
                </a:solidFill>
                <a:latin typeface="Verdana"/>
              </a:rPr>
              <a:t>F2</a:t>
            </a:r>
            <a:r>
              <a:rPr lang="en-US" sz="1800" i="1" dirty="0">
                <a:solidFill>
                  <a:srgbClr val="FFFFFF"/>
                </a:solidFill>
                <a:latin typeface="Verdana"/>
              </a:rPr>
              <a:t>)</a:t>
            </a:r>
            <a:r>
              <a:rPr lang="fr-BE" sz="1800" i="1" dirty="0" smtClean="0">
                <a:solidFill>
                  <a:srgbClr val="FFFFFF"/>
                </a:solidFill>
                <a:latin typeface="Verdana"/>
              </a:rPr>
              <a:t>         </a:t>
            </a:r>
            <a:r>
              <a:rPr lang="fr-BE" sz="1800" i="1" dirty="0">
                <a:solidFill>
                  <a:srgbClr val="FFFFFF"/>
                </a:solidFill>
                <a:latin typeface="Verdana"/>
              </a:rPr>
              <a:t/>
            </a:r>
            <a:br>
              <a:rPr lang="fr-BE" sz="1800" i="1" dirty="0">
                <a:solidFill>
                  <a:srgbClr val="FFFFFF"/>
                </a:solidFill>
                <a:latin typeface="Verdana"/>
              </a:rPr>
            </a:br>
            <a:r>
              <a:rPr lang="fr-BE" sz="1800" i="1" dirty="0" smtClean="0">
                <a:solidFill>
                  <a:srgbClr val="FFFFFF"/>
                </a:solidFill>
                <a:latin typeface="Verdana"/>
              </a:rPr>
              <a:t>                                    DG </a:t>
            </a:r>
            <a:r>
              <a:rPr lang="fr-BE" sz="1800" i="1" dirty="0">
                <a:solidFill>
                  <a:srgbClr val="FFFFFF"/>
                </a:solidFill>
                <a:latin typeface="Verdana"/>
              </a:rPr>
              <a:t>CNECT</a:t>
            </a:r>
            <a:br>
              <a:rPr lang="fr-BE" sz="1800" i="1" dirty="0">
                <a:solidFill>
                  <a:srgbClr val="FFFFFF"/>
                </a:solidFill>
                <a:latin typeface="Verdana"/>
              </a:rPr>
            </a:br>
            <a:r>
              <a:rPr lang="fr-BE" sz="1800" i="1" dirty="0" smtClean="0">
                <a:solidFill>
                  <a:srgbClr val="FFFFFF"/>
                </a:solidFill>
                <a:latin typeface="Verdana"/>
              </a:rPr>
              <a:t>                                       European </a:t>
            </a:r>
            <a:r>
              <a:rPr lang="fr-BE" sz="1800" i="1" dirty="0">
                <a:solidFill>
                  <a:srgbClr val="FFFFFF"/>
                </a:solidFill>
                <a:latin typeface="Verdana"/>
              </a:rPr>
              <a:t>Commission </a:t>
            </a:r>
            <a:br>
              <a:rPr lang="fr-BE" sz="1800" i="1" dirty="0">
                <a:solidFill>
                  <a:srgbClr val="FFFFFF"/>
                </a:solidFill>
                <a:latin typeface="Verdana"/>
              </a:rPr>
            </a:br>
            <a:r>
              <a:rPr lang="en-US" sz="3600" dirty="0"/>
              <a:t/>
            </a:r>
            <a:br>
              <a:rPr lang="en-US" sz="3600" dirty="0"/>
            </a:br>
            <a:r>
              <a:rPr lang="en-US" sz="3600" dirty="0" smtClean="0"/>
              <a:t>   </a:t>
            </a:r>
            <a:endParaRPr lang="en-GB" dirty="0" smtClean="0">
              <a:solidFill>
                <a:schemeClr val="bg1"/>
              </a:solidFill>
            </a:endParaRPr>
          </a:p>
        </p:txBody>
      </p:sp>
      <p:sp>
        <p:nvSpPr>
          <p:cNvPr id="2" name="Rectangle 1"/>
          <p:cNvSpPr/>
          <p:nvPr/>
        </p:nvSpPr>
        <p:spPr>
          <a:xfrm>
            <a:off x="4211960" y="4005064"/>
            <a:ext cx="4464496" cy="738664"/>
          </a:xfrm>
          <a:prstGeom prst="rect">
            <a:avLst/>
          </a:prstGeom>
        </p:spPr>
        <p:txBody>
          <a:bodyPr wrap="square">
            <a:spAutoFit/>
          </a:bodyPr>
          <a:lstStyle/>
          <a:p>
            <a:endParaRPr lang="fr-BE" sz="1400" b="1" kern="0" dirty="0" smtClean="0">
              <a:solidFill>
                <a:schemeClr val="bg1"/>
              </a:solidFill>
              <a:latin typeface="Verdana"/>
            </a:endParaRPr>
          </a:p>
          <a:p>
            <a:endParaRPr lang="fr-BE" sz="1400" b="1" kern="0" dirty="0">
              <a:solidFill>
                <a:schemeClr val="bg1"/>
              </a:solidFill>
              <a:latin typeface="Verdana"/>
            </a:endParaRPr>
          </a:p>
          <a:p>
            <a:endParaRPr lang="fr-BE" sz="1400" b="1" kern="0" dirty="0" smtClean="0">
              <a:solidFill>
                <a:schemeClr val="bg1"/>
              </a:solidFill>
              <a:latin typeface="Verdana"/>
            </a:endParaRPr>
          </a:p>
        </p:txBody>
      </p:sp>
      <p:sp>
        <p:nvSpPr>
          <p:cNvPr id="3" name="Rectangle 2"/>
          <p:cNvSpPr/>
          <p:nvPr/>
        </p:nvSpPr>
        <p:spPr bwMode="auto">
          <a:xfrm>
            <a:off x="6804248" y="43743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22767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412776"/>
            <a:ext cx="9036496" cy="1224136"/>
          </a:xfrm>
        </p:spPr>
        <p:txBody>
          <a:bodyPr/>
          <a:lstStyle/>
          <a:p>
            <a:pPr marL="457200" lvl="1" indent="0" eaLnBrk="1" hangingPunct="1">
              <a:buClr>
                <a:srgbClr val="FFCC66"/>
              </a:buClr>
              <a:buNone/>
            </a:pPr>
            <a:r>
              <a:rPr lang="en-GB" sz="1800" b="0" dirty="0" smtClean="0">
                <a:ea typeface="+mn-ea"/>
                <a:cs typeface="+mn-cs"/>
              </a:rPr>
              <a:t>PCP and PPI are </a:t>
            </a:r>
            <a:r>
              <a:rPr lang="en-GB" sz="1800" dirty="0" smtClean="0">
                <a:ea typeface="+mn-ea"/>
                <a:cs typeface="+mn-cs"/>
              </a:rPr>
              <a:t>NOT</a:t>
            </a:r>
            <a:r>
              <a:rPr lang="en-GB" sz="1800" b="0" dirty="0" smtClean="0">
                <a:ea typeface="+mn-ea"/>
                <a:cs typeface="+mn-cs"/>
              </a:rPr>
              <a:t> new public procurement procedures. They are approaches to use </a:t>
            </a:r>
            <a:r>
              <a:rPr lang="en-GB" sz="1800" dirty="0" smtClean="0">
                <a:ea typeface="+mn-ea"/>
                <a:cs typeface="+mn-cs"/>
              </a:rPr>
              <a:t>existing</a:t>
            </a:r>
            <a:r>
              <a:rPr lang="en-GB" sz="1800" b="0" dirty="0" smtClean="0">
                <a:ea typeface="+mn-ea"/>
                <a:cs typeface="+mn-cs"/>
              </a:rPr>
              <a:t> public tendering mechanisms in such a way </a:t>
            </a:r>
            <a:r>
              <a:rPr lang="en-GB" sz="1800" b="0" dirty="0" smtClean="0">
                <a:ea typeface="+mn-ea"/>
                <a:cs typeface="+mn-cs"/>
              </a:rPr>
              <a:t>- to optimise innovative outcome </a:t>
            </a:r>
            <a:r>
              <a:rPr lang="en-GB" sz="1800" b="0" dirty="0" smtClean="0">
                <a:ea typeface="+mn-ea"/>
                <a:cs typeface="+mn-cs"/>
              </a:rPr>
              <a:t>(best value for </a:t>
            </a:r>
            <a:r>
              <a:rPr lang="en-GB" sz="1800" b="0" dirty="0" smtClean="0">
                <a:ea typeface="+mn-ea"/>
                <a:cs typeface="+mn-cs"/>
              </a:rPr>
              <a:t>money for procurer)                      - to create </a:t>
            </a:r>
            <a:r>
              <a:rPr lang="en-GB" sz="1800" b="0" dirty="0" smtClean="0">
                <a:ea typeface="+mn-ea"/>
                <a:cs typeface="+mn-cs"/>
              </a:rPr>
              <a:t>optimal </a:t>
            </a:r>
            <a:r>
              <a:rPr lang="en-GB" sz="1800" b="0" dirty="0" smtClean="0">
                <a:ea typeface="+mn-ea"/>
                <a:cs typeface="+mn-cs"/>
              </a:rPr>
              <a:t>growth </a:t>
            </a:r>
            <a:r>
              <a:rPr lang="en-GB" sz="1800" b="0" dirty="0" smtClean="0">
                <a:ea typeface="+mn-ea"/>
                <a:cs typeface="+mn-cs"/>
              </a:rPr>
              <a:t>opportunities for </a:t>
            </a:r>
            <a:r>
              <a:rPr lang="en-GB" sz="1800" b="0" dirty="0" smtClean="0">
                <a:ea typeface="+mn-ea"/>
                <a:cs typeface="+mn-cs"/>
              </a:rPr>
              <a:t>suppliers</a:t>
            </a:r>
            <a:endParaRPr lang="en-GB" b="0" dirty="0">
              <a:ea typeface="+mn-ea"/>
              <a:cs typeface="+mn-cs"/>
            </a:endParaRPr>
          </a:p>
          <a:p>
            <a:pPr marL="457200" lvl="1" indent="0" eaLnBrk="1" hangingPunct="1">
              <a:buClr>
                <a:srgbClr val="FFCC66"/>
              </a:buClr>
              <a:buNone/>
            </a:pPr>
            <a:endParaRPr lang="en-GB" sz="1800" dirty="0"/>
          </a:p>
        </p:txBody>
      </p:sp>
      <p:sp>
        <p:nvSpPr>
          <p:cNvPr id="5" name="Rectangle 4"/>
          <p:cNvSpPr/>
          <p:nvPr/>
        </p:nvSpPr>
        <p:spPr>
          <a:xfrm>
            <a:off x="0" y="44624"/>
            <a:ext cx="9144000" cy="461665"/>
          </a:xfrm>
          <a:prstGeom prst="rect">
            <a:avLst/>
          </a:prstGeom>
        </p:spPr>
        <p:txBody>
          <a:bodyPr wrap="square">
            <a:spAutoFit/>
          </a:bodyPr>
          <a:lstStyle/>
          <a:p>
            <a:r>
              <a:rPr lang="en-GB" sz="2400" b="1" dirty="0" smtClean="0">
                <a:solidFill>
                  <a:schemeClr val="bg1"/>
                </a:solidFill>
              </a:rPr>
              <a:t>PCP and PPI: legal framework</a:t>
            </a:r>
            <a:endParaRPr lang="en-GB" sz="2400" dirty="0">
              <a:solidFill>
                <a:schemeClr val="bg1"/>
              </a:solidFill>
            </a:endParaRPr>
          </a:p>
        </p:txBody>
      </p:sp>
      <p:sp>
        <p:nvSpPr>
          <p:cNvPr id="4" name="Content Placeholder 2"/>
          <p:cNvSpPr txBox="1">
            <a:spLocks/>
          </p:cNvSpPr>
          <p:nvPr/>
        </p:nvSpPr>
        <p:spPr bwMode="auto">
          <a:xfrm>
            <a:off x="-108520" y="2780928"/>
            <a:ext cx="4692352"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0" algn="ctr" eaLnBrk="1" hangingPunct="1">
              <a:buClr>
                <a:srgbClr val="FFCC66"/>
              </a:buClr>
              <a:buNone/>
            </a:pPr>
            <a:r>
              <a:rPr lang="en-GB" sz="1800" kern="0" dirty="0" smtClean="0">
                <a:solidFill>
                  <a:schemeClr val="tx1"/>
                </a:solidFill>
                <a:ea typeface="+mn-ea"/>
                <a:cs typeface="+mn-cs"/>
              </a:rPr>
              <a:t>PCP</a:t>
            </a:r>
          </a:p>
          <a:p>
            <a:pPr lvl="1" eaLnBrk="1" hangingPunct="1">
              <a:buClr>
                <a:srgbClr val="FFCC66"/>
              </a:buClr>
              <a:buFont typeface="Arial" panose="020B0604020202020204" pitchFamily="34" charset="0"/>
              <a:buChar char="•"/>
            </a:pPr>
            <a:r>
              <a:rPr lang="en-GB" sz="1800" kern="0" dirty="0" smtClean="0">
                <a:ea typeface="+mn-ea"/>
                <a:cs typeface="+mn-cs"/>
              </a:rPr>
              <a:t>Open</a:t>
            </a:r>
            <a:r>
              <a:rPr lang="en-GB" sz="1800" b="0" kern="0" dirty="0" smtClean="0">
                <a:ea typeface="+mn-ea"/>
                <a:cs typeface="+mn-cs"/>
              </a:rPr>
              <a:t> tendering</a:t>
            </a:r>
          </a:p>
          <a:p>
            <a:pPr lvl="1" eaLnBrk="1" hangingPunct="1">
              <a:buClr>
                <a:srgbClr val="FFCC66"/>
              </a:buClr>
              <a:buFont typeface="Arial" panose="020B0604020202020204" pitchFamily="34" charset="0"/>
              <a:buChar char="•"/>
            </a:pPr>
            <a:r>
              <a:rPr lang="en-GB" sz="1800" kern="0" dirty="0" smtClean="0">
                <a:cs typeface="+mn-cs"/>
              </a:rPr>
              <a:t>R&amp;D services </a:t>
            </a:r>
            <a:r>
              <a:rPr lang="en-GB" sz="1800" b="0" kern="0" dirty="0" smtClean="0">
                <a:cs typeface="+mn-cs"/>
              </a:rPr>
              <a:t>procurement</a:t>
            </a:r>
          </a:p>
          <a:p>
            <a:pPr lvl="1" eaLnBrk="1" hangingPunct="1">
              <a:buClr>
                <a:srgbClr val="FFCC66"/>
              </a:buClr>
              <a:buFont typeface="Arial" panose="020B0604020202020204" pitchFamily="34" charset="0"/>
              <a:buChar char="•"/>
            </a:pPr>
            <a:r>
              <a:rPr lang="en-GB" sz="1800" kern="0" dirty="0" smtClean="0">
                <a:cs typeface="+mn-cs"/>
              </a:rPr>
              <a:t>IPR sharing </a:t>
            </a:r>
            <a:r>
              <a:rPr lang="en-GB" sz="1800" b="0" kern="0" dirty="0" smtClean="0">
                <a:cs typeface="+mn-cs"/>
              </a:rPr>
              <a:t>between supplier (keeps IPR ownership) and procurer (right to use/license)</a:t>
            </a:r>
          </a:p>
          <a:p>
            <a:pPr lvl="1" eaLnBrk="1" hangingPunct="1">
              <a:buClr>
                <a:srgbClr val="FFCC66"/>
              </a:buClr>
              <a:buFont typeface="Arial" panose="020B0604020202020204" pitchFamily="34" charset="0"/>
              <a:buChar char="•"/>
            </a:pPr>
            <a:r>
              <a:rPr lang="en-GB" sz="1800" kern="0" dirty="0" smtClean="0">
                <a:cs typeface="+mn-cs"/>
              </a:rPr>
              <a:t>Multiple sourcing </a:t>
            </a:r>
            <a:r>
              <a:rPr lang="en-GB" sz="1800" b="0" kern="0" dirty="0" smtClean="0">
                <a:cs typeface="+mn-cs"/>
              </a:rPr>
              <a:t>(multiple suppliers in parallel)</a:t>
            </a:r>
            <a:endParaRPr lang="en-GB" sz="1800" kern="0" dirty="0" smtClean="0">
              <a:cs typeface="+mn-cs"/>
            </a:endParaRPr>
          </a:p>
          <a:p>
            <a:pPr lvl="1" eaLnBrk="1" hangingPunct="1">
              <a:buClr>
                <a:srgbClr val="FFCC66"/>
              </a:buClr>
              <a:buFont typeface="Arial" panose="020B0604020202020204" pitchFamily="34" charset="0"/>
              <a:buChar char="•"/>
            </a:pPr>
            <a:r>
              <a:rPr lang="en-GB" sz="1800" kern="0" dirty="0" smtClean="0">
                <a:ea typeface="+mn-ea"/>
                <a:cs typeface="+mn-cs"/>
              </a:rPr>
              <a:t>Phases</a:t>
            </a:r>
            <a:r>
              <a:rPr lang="en-GB" sz="1800" b="0" kern="0" dirty="0" smtClean="0">
                <a:ea typeface="+mn-ea"/>
                <a:cs typeface="+mn-cs"/>
              </a:rPr>
              <a:t> (FW contract for the PCP + specific contracts/phase)</a:t>
            </a:r>
          </a:p>
          <a:p>
            <a:pPr marL="457200" lvl="1" indent="0" eaLnBrk="1" hangingPunct="1">
              <a:buClr>
                <a:srgbClr val="FFCC66"/>
              </a:buClr>
              <a:buFontTx/>
              <a:buNone/>
            </a:pPr>
            <a:endParaRPr lang="en-GB" sz="400" kern="0" dirty="0" smtClean="0"/>
          </a:p>
          <a:p>
            <a:pPr marL="457200" lvl="1" indent="0" algn="ctr" eaLnBrk="1" hangingPunct="1">
              <a:buClr>
                <a:srgbClr val="FFCC66"/>
              </a:buClr>
              <a:buFontTx/>
              <a:buNone/>
            </a:pPr>
            <a:r>
              <a:rPr lang="en-GB" sz="1800" kern="0" dirty="0" smtClean="0">
                <a:solidFill>
                  <a:schemeClr val="tx1"/>
                </a:solidFill>
              </a:rPr>
              <a:t>Exempted from public procurement directives, WTO</a:t>
            </a:r>
            <a:endParaRPr lang="en-GB" sz="1800" kern="0" dirty="0">
              <a:solidFill>
                <a:schemeClr val="tx1"/>
              </a:solidFill>
            </a:endParaRPr>
          </a:p>
        </p:txBody>
      </p:sp>
      <p:sp>
        <p:nvSpPr>
          <p:cNvPr id="6" name="Content Placeholder 2"/>
          <p:cNvSpPr txBox="1">
            <a:spLocks/>
          </p:cNvSpPr>
          <p:nvPr/>
        </p:nvSpPr>
        <p:spPr bwMode="auto">
          <a:xfrm>
            <a:off x="4067944" y="2780928"/>
            <a:ext cx="5076056" cy="4184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0" algn="ctr" eaLnBrk="1" hangingPunct="1">
              <a:buClr>
                <a:srgbClr val="FFCC66"/>
              </a:buClr>
              <a:buNone/>
            </a:pPr>
            <a:r>
              <a:rPr lang="en-GB" sz="1800" kern="0" dirty="0" smtClean="0">
                <a:solidFill>
                  <a:schemeClr val="tx1"/>
                </a:solidFill>
                <a:ea typeface="+mn-ea"/>
                <a:cs typeface="+mn-cs"/>
              </a:rPr>
              <a:t>PPI</a:t>
            </a:r>
          </a:p>
          <a:p>
            <a:pPr lvl="1" eaLnBrk="1" hangingPunct="1">
              <a:buClr>
                <a:srgbClr val="FFCC66"/>
              </a:buClr>
              <a:buFont typeface="Arial" panose="020B0604020202020204" pitchFamily="34" charset="0"/>
              <a:buChar char="•"/>
            </a:pPr>
            <a:r>
              <a:rPr lang="en-GB" sz="1800" b="0" kern="0" dirty="0" smtClean="0">
                <a:ea typeface="+mn-ea"/>
                <a:cs typeface="+mn-cs"/>
              </a:rPr>
              <a:t>Early announcement of the </a:t>
            </a:r>
            <a:r>
              <a:rPr lang="en-GB" sz="1800" b="0" kern="0" dirty="0" smtClean="0">
                <a:ea typeface="+mn-ea"/>
                <a:cs typeface="+mn-cs"/>
              </a:rPr>
              <a:t>'</a:t>
            </a:r>
            <a:r>
              <a:rPr lang="en-GB" sz="1800" kern="0" dirty="0" smtClean="0">
                <a:ea typeface="+mn-ea"/>
                <a:cs typeface="+mn-cs"/>
              </a:rPr>
              <a:t>intention' </a:t>
            </a:r>
            <a:r>
              <a:rPr lang="en-GB" sz="1800" kern="0" dirty="0" smtClean="0">
                <a:ea typeface="+mn-ea"/>
                <a:cs typeface="+mn-cs"/>
              </a:rPr>
              <a:t>to buy </a:t>
            </a:r>
            <a:r>
              <a:rPr lang="en-GB" sz="1800" b="0" kern="0" dirty="0" smtClean="0">
                <a:ea typeface="+mn-ea"/>
                <a:cs typeface="+mn-cs"/>
              </a:rPr>
              <a:t>(via PIN) a critical mass of solutions </a:t>
            </a:r>
            <a:r>
              <a:rPr lang="en-GB" sz="1800" b="0" kern="0" dirty="0" smtClean="0">
                <a:ea typeface="+mn-ea"/>
                <a:cs typeface="+mn-cs"/>
              </a:rPr>
              <a:t>'if' </a:t>
            </a:r>
            <a:r>
              <a:rPr lang="en-GB" sz="1800" b="0" kern="0" dirty="0" smtClean="0">
                <a:ea typeface="+mn-ea"/>
                <a:cs typeface="+mn-cs"/>
              </a:rPr>
              <a:t>market can deliver solutions with specific requirements by a set date</a:t>
            </a:r>
          </a:p>
          <a:p>
            <a:pPr lvl="1" eaLnBrk="1" hangingPunct="1">
              <a:buClr>
                <a:srgbClr val="FFCC66"/>
              </a:buClr>
              <a:buFont typeface="Arial" panose="020B0604020202020204" pitchFamily="34" charset="0"/>
              <a:buChar char="•"/>
            </a:pPr>
            <a:r>
              <a:rPr lang="en-GB" sz="1800" kern="0" dirty="0" smtClean="0">
                <a:cs typeface="+mn-cs"/>
              </a:rPr>
              <a:t>Conformance testing </a:t>
            </a:r>
            <a:r>
              <a:rPr lang="en-GB" sz="1800" b="0" kern="0" dirty="0" smtClean="0">
                <a:cs typeface="+mn-cs"/>
              </a:rPr>
              <a:t>to verify if market can meet requirements</a:t>
            </a:r>
            <a:endParaRPr lang="en-GB" sz="1800" b="0" kern="0" dirty="0" smtClean="0">
              <a:ea typeface="+mn-ea"/>
              <a:cs typeface="+mn-cs"/>
            </a:endParaRPr>
          </a:p>
          <a:p>
            <a:pPr lvl="1" eaLnBrk="1" hangingPunct="1">
              <a:buClr>
                <a:srgbClr val="FFCC66"/>
              </a:buClr>
              <a:buFont typeface="Arial" panose="020B0604020202020204" pitchFamily="34" charset="0"/>
              <a:buChar char="•"/>
            </a:pPr>
            <a:r>
              <a:rPr lang="en-GB" sz="1800" kern="0" dirty="0" smtClean="0">
                <a:ea typeface="+mn-ea"/>
                <a:cs typeface="+mn-cs"/>
              </a:rPr>
              <a:t>Tendering</a:t>
            </a:r>
            <a:r>
              <a:rPr lang="en-GB" sz="1800" b="0" kern="0" dirty="0" smtClean="0">
                <a:ea typeface="+mn-ea"/>
                <a:cs typeface="+mn-cs"/>
              </a:rPr>
              <a:t>: </a:t>
            </a:r>
            <a:r>
              <a:rPr lang="en-GB" sz="1800" b="0" kern="0" dirty="0" smtClean="0">
                <a:ea typeface="+mn-ea"/>
                <a:cs typeface="+mn-cs"/>
              </a:rPr>
              <a:t>e.g. open</a:t>
            </a:r>
            <a:r>
              <a:rPr lang="en-GB" sz="1800" b="0" kern="0" dirty="0" smtClean="0">
                <a:ea typeface="+mn-ea"/>
                <a:cs typeface="+mn-cs"/>
              </a:rPr>
              <a:t>, negotiated procedure, competitive dialogue</a:t>
            </a:r>
          </a:p>
          <a:p>
            <a:pPr lvl="1" eaLnBrk="1" hangingPunct="1">
              <a:buClr>
                <a:srgbClr val="FFCC66"/>
              </a:buClr>
              <a:buFont typeface="Arial" panose="020B0604020202020204" pitchFamily="34" charset="0"/>
              <a:buChar char="•"/>
            </a:pPr>
            <a:endParaRPr lang="en-GB" sz="1000" b="0" kern="0" dirty="0" smtClean="0">
              <a:ea typeface="+mn-ea"/>
              <a:cs typeface="+mn-cs"/>
            </a:endParaRPr>
          </a:p>
          <a:p>
            <a:pPr marL="457200" lvl="1" indent="0" algn="ctr" eaLnBrk="1" hangingPunct="1">
              <a:buClr>
                <a:srgbClr val="FFCC66"/>
              </a:buClr>
              <a:buNone/>
            </a:pPr>
            <a:r>
              <a:rPr lang="en-GB" sz="1800" kern="0" dirty="0" smtClean="0">
                <a:solidFill>
                  <a:schemeClr val="tx1"/>
                </a:solidFill>
                <a:cs typeface="+mn-cs"/>
              </a:rPr>
              <a:t>Not exempted from public procurement directives, WTO</a:t>
            </a:r>
            <a:endParaRPr lang="en-GB" kern="0" dirty="0" smtClean="0">
              <a:solidFill>
                <a:schemeClr val="tx1"/>
              </a:solidFill>
              <a:cs typeface="+mn-cs"/>
            </a:endParaRPr>
          </a:p>
          <a:p>
            <a:pPr marL="457200" lvl="1" indent="0" eaLnBrk="1" hangingPunct="1">
              <a:buClr>
                <a:srgbClr val="FFCC66"/>
              </a:buClr>
              <a:buFontTx/>
              <a:buNone/>
            </a:pPr>
            <a:endParaRPr lang="en-GB" sz="1800" kern="0" dirty="0"/>
          </a:p>
        </p:txBody>
      </p:sp>
    </p:spTree>
    <p:extLst>
      <p:ext uri="{BB962C8B-B14F-4D97-AF65-F5344CB8AC3E}">
        <p14:creationId xmlns:p14="http://schemas.microsoft.com/office/powerpoint/2010/main" val="20002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2"/>
          <p:cNvSpPr>
            <a:spLocks noChangeArrowheads="1"/>
          </p:cNvSpPr>
          <p:nvPr/>
        </p:nvSpPr>
        <p:spPr bwMode="auto">
          <a:xfrm>
            <a:off x="179388" y="908050"/>
            <a:ext cx="90011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lnSpc>
                <a:spcPct val="80000"/>
              </a:lnSpc>
              <a:spcBef>
                <a:spcPts val="600"/>
              </a:spcBef>
              <a:spcAft>
                <a:spcPts val="600"/>
              </a:spcAft>
              <a:buClr>
                <a:srgbClr val="FFCC66"/>
              </a:buClr>
              <a:buFont typeface="Times" pitchFamily="18" charset="0"/>
              <a:buChar char="•"/>
              <a:defRPr/>
            </a:pPr>
            <a:endParaRPr lang="fr-BE" b="0" i="0" dirty="0">
              <a:latin typeface="Verdana" pitchFamily="34" charset="0"/>
            </a:endParaRPr>
          </a:p>
          <a:p>
            <a:pPr marL="342900" indent="-342900" algn="l" eaLnBrk="1" hangingPunct="1">
              <a:spcBef>
                <a:spcPts val="600"/>
              </a:spcBef>
              <a:spcAft>
                <a:spcPts val="600"/>
              </a:spcAft>
              <a:buClr>
                <a:srgbClr val="FFCC66"/>
              </a:buClr>
              <a:buFont typeface="Times" pitchFamily="18" charset="0"/>
              <a:buChar char="•"/>
              <a:defRPr/>
            </a:pPr>
            <a:r>
              <a:rPr lang="fr-BE" sz="2200" b="0" i="0" dirty="0" err="1">
                <a:latin typeface="Verdana" pitchFamily="34" charset="0"/>
              </a:rPr>
              <a:t>Get</a:t>
            </a:r>
            <a:r>
              <a:rPr lang="fr-BE" sz="2200" b="0" i="0" dirty="0">
                <a:latin typeface="Verdana" pitchFamily="34" charset="0"/>
              </a:rPr>
              <a:t> </a:t>
            </a:r>
            <a:r>
              <a:rPr lang="fr-BE" sz="2200" b="0" i="0" dirty="0" err="1">
                <a:latin typeface="Verdana" pitchFamily="34" charset="0"/>
              </a:rPr>
              <a:t>better</a:t>
            </a:r>
            <a:r>
              <a:rPr lang="fr-BE" sz="2200" b="0" i="0" dirty="0">
                <a:latin typeface="Verdana" pitchFamily="34" charset="0"/>
              </a:rPr>
              <a:t> and 20% </a:t>
            </a:r>
            <a:r>
              <a:rPr lang="fr-BE" sz="2200" b="0" i="0" dirty="0" err="1">
                <a:latin typeface="Verdana" pitchFamily="34" charset="0"/>
              </a:rPr>
              <a:t>cheaper</a:t>
            </a:r>
            <a:r>
              <a:rPr lang="fr-BE" sz="2200" b="0" i="0" dirty="0">
                <a:latin typeface="Verdana" pitchFamily="34" charset="0"/>
              </a:rPr>
              <a:t> </a:t>
            </a:r>
            <a:r>
              <a:rPr lang="fr-BE" sz="2200" b="0" i="0" dirty="0" err="1">
                <a:latin typeface="Verdana" pitchFamily="34" charset="0"/>
              </a:rPr>
              <a:t>products</a:t>
            </a:r>
            <a:r>
              <a:rPr lang="fr-BE" sz="2200" b="0" i="0" dirty="0">
                <a:latin typeface="Verdana" pitchFamily="34" charset="0"/>
              </a:rPr>
              <a:t> (US </a:t>
            </a:r>
            <a:r>
              <a:rPr lang="fr-BE" sz="2200" b="0" i="0" dirty="0" err="1">
                <a:latin typeface="Verdana" pitchFamily="34" charset="0"/>
              </a:rPr>
              <a:t>defense</a:t>
            </a:r>
            <a:r>
              <a:rPr lang="fr-BE" sz="2200" b="0" i="0" dirty="0">
                <a:latin typeface="Verdana" pitchFamily="34" charset="0"/>
              </a:rPr>
              <a:t> data)</a:t>
            </a:r>
          </a:p>
          <a:p>
            <a:pPr marL="342900" indent="-342900" algn="l" eaLnBrk="1" hangingPunct="1">
              <a:spcBef>
                <a:spcPts val="600"/>
              </a:spcBef>
              <a:spcAft>
                <a:spcPts val="600"/>
              </a:spcAft>
              <a:buClr>
                <a:srgbClr val="FFCC66"/>
              </a:buClr>
              <a:buFont typeface="Times" pitchFamily="18" charset="0"/>
              <a:buChar char="•"/>
              <a:defRPr/>
            </a:pPr>
            <a:r>
              <a:rPr lang="fr-BE" sz="2200" b="0" i="0" dirty="0">
                <a:latin typeface="Verdana" pitchFamily="34" charset="0"/>
              </a:rPr>
              <a:t>Use PPI </a:t>
            </a:r>
            <a:r>
              <a:rPr lang="fr-BE" sz="2200" b="0" i="0" dirty="0" err="1">
                <a:latin typeface="Verdana" pitchFamily="34" charset="0"/>
              </a:rPr>
              <a:t>also</a:t>
            </a:r>
            <a:r>
              <a:rPr lang="fr-BE" sz="2200" b="0" i="0" dirty="0">
                <a:latin typeface="Verdana" pitchFamily="34" charset="0"/>
              </a:rPr>
              <a:t> if no(more) R&amp;D </a:t>
            </a:r>
            <a:r>
              <a:rPr lang="fr-BE" sz="2200" b="0" i="0" dirty="0" err="1">
                <a:latin typeface="Verdana" pitchFamily="34" charset="0"/>
              </a:rPr>
              <a:t>needed</a:t>
            </a:r>
            <a:r>
              <a:rPr lang="fr-BE" sz="2200" b="0" i="0" dirty="0">
                <a:latin typeface="Verdana" pitchFamily="34" charset="0"/>
              </a:rPr>
              <a:t> for </a:t>
            </a:r>
            <a:r>
              <a:rPr lang="fr-BE" sz="2200" b="0" i="0" dirty="0" err="1">
                <a:latin typeface="Verdana" pitchFamily="34" charset="0"/>
              </a:rPr>
              <a:t>procurement</a:t>
            </a:r>
            <a:r>
              <a:rPr lang="fr-BE" sz="2200" b="0" i="0" dirty="0">
                <a:latin typeface="Verdana" pitchFamily="34" charset="0"/>
              </a:rPr>
              <a:t> </a:t>
            </a:r>
            <a:r>
              <a:rPr lang="fr-BE" sz="2200" b="0" i="0" dirty="0" err="1">
                <a:latin typeface="Verdana" pitchFamily="34" charset="0"/>
              </a:rPr>
              <a:t>need</a:t>
            </a:r>
            <a:endParaRPr lang="fr-BE" sz="2200" b="0" i="0" dirty="0">
              <a:latin typeface="Verdana" pitchFamily="34" charset="0"/>
            </a:endParaRPr>
          </a:p>
          <a:p>
            <a:pPr marL="342900" indent="-342900" algn="l" eaLnBrk="1" hangingPunct="1">
              <a:spcBef>
                <a:spcPts val="600"/>
              </a:spcBef>
              <a:spcAft>
                <a:spcPts val="0"/>
              </a:spcAft>
              <a:buClr>
                <a:srgbClr val="FFCC66"/>
              </a:buClr>
              <a:buFont typeface="Times" pitchFamily="18" charset="0"/>
              <a:buChar char="•"/>
              <a:defRPr/>
            </a:pPr>
            <a:r>
              <a:rPr lang="fr-BE" sz="2200" b="0" i="0" dirty="0">
                <a:latin typeface="Verdana" pitchFamily="34" charset="0"/>
              </a:rPr>
              <a:t>Use a </a:t>
            </a:r>
            <a:r>
              <a:rPr lang="fr-BE" sz="2200" b="0" i="0" dirty="0" err="1">
                <a:latin typeface="Verdana" pitchFamily="34" charset="0"/>
              </a:rPr>
              <a:t>small</a:t>
            </a:r>
            <a:r>
              <a:rPr lang="fr-BE" sz="2200" b="0" i="0" dirty="0">
                <a:latin typeface="Verdana" pitchFamily="34" charset="0"/>
              </a:rPr>
              <a:t> budget PCP to de-</a:t>
            </a:r>
            <a:r>
              <a:rPr lang="fr-BE" sz="2200" b="0" i="0" dirty="0" err="1">
                <a:latin typeface="Verdana" pitchFamily="34" charset="0"/>
              </a:rPr>
              <a:t>risk</a:t>
            </a:r>
            <a:r>
              <a:rPr lang="fr-BE" sz="2200" b="0" i="0" dirty="0">
                <a:latin typeface="Verdana" pitchFamily="34" charset="0"/>
              </a:rPr>
              <a:t> a large budget PPI</a:t>
            </a:r>
          </a:p>
          <a:p>
            <a:pPr marL="800100" lvl="1" indent="-342900" algn="l" eaLnBrk="1" hangingPunct="1">
              <a:spcBef>
                <a:spcPts val="600"/>
              </a:spcBef>
              <a:spcAft>
                <a:spcPts val="600"/>
              </a:spcAft>
              <a:buClr>
                <a:srgbClr val="FFCC66"/>
              </a:buClr>
              <a:buFont typeface="Times" pitchFamily="18" charset="0"/>
              <a:buChar char="•"/>
              <a:defRPr/>
            </a:pPr>
            <a:r>
              <a:rPr lang="fr-BE" sz="1600" b="0" i="0" dirty="0">
                <a:latin typeface="Verdana" pitchFamily="34" charset="0"/>
              </a:rPr>
              <a:t>PPI </a:t>
            </a:r>
            <a:r>
              <a:rPr lang="fr-BE" sz="1600" b="0" i="0" dirty="0" err="1">
                <a:latin typeface="Verdana" pitchFamily="34" charset="0"/>
              </a:rPr>
              <a:t>spec</a:t>
            </a:r>
            <a:r>
              <a:rPr lang="fr-BE" sz="1600" b="0" i="0" dirty="0">
                <a:latin typeface="Verdana" pitchFamily="34" charset="0"/>
              </a:rPr>
              <a:t> </a:t>
            </a:r>
            <a:r>
              <a:rPr lang="fr-BE" sz="1600" b="0" i="0" dirty="0" err="1">
                <a:latin typeface="Verdana" pitchFamily="34" charset="0"/>
              </a:rPr>
              <a:t>can</a:t>
            </a:r>
            <a:r>
              <a:rPr lang="fr-BE" sz="1600" b="0" i="0" dirty="0">
                <a:latin typeface="Verdana" pitchFamily="34" charset="0"/>
              </a:rPr>
              <a:t> </a:t>
            </a:r>
            <a:r>
              <a:rPr lang="fr-BE" sz="1600" b="0" i="0" dirty="0" err="1">
                <a:latin typeface="Verdana" pitchFamily="34" charset="0"/>
              </a:rPr>
              <a:t>be</a:t>
            </a:r>
            <a:r>
              <a:rPr lang="fr-BE" sz="1600" b="0" i="0" dirty="0">
                <a:latin typeface="Verdana" pitchFamily="34" charset="0"/>
              </a:rPr>
              <a:t> '</a:t>
            </a:r>
            <a:r>
              <a:rPr lang="fr-BE" sz="1600" b="0" i="0" dirty="0" err="1">
                <a:latin typeface="Verdana" pitchFamily="34" charset="0"/>
              </a:rPr>
              <a:t>completely</a:t>
            </a:r>
            <a:r>
              <a:rPr lang="fr-BE" sz="1600" b="0" i="0" dirty="0">
                <a:latin typeface="Verdana" pitchFamily="34" charset="0"/>
              </a:rPr>
              <a:t> </a:t>
            </a:r>
            <a:r>
              <a:rPr lang="fr-BE" sz="1600" b="0" i="0" dirty="0" err="1">
                <a:latin typeface="Verdana" pitchFamily="34" charset="0"/>
              </a:rPr>
              <a:t>rephrased</a:t>
            </a:r>
            <a:r>
              <a:rPr lang="fr-BE" sz="1600" b="0" i="0" dirty="0">
                <a:latin typeface="Verdana" pitchFamily="34" charset="0"/>
              </a:rPr>
              <a:t>' </a:t>
            </a:r>
            <a:r>
              <a:rPr lang="fr-BE" sz="1600" b="0" i="0" dirty="0" err="1">
                <a:latin typeface="Verdana" pitchFamily="34" charset="0"/>
              </a:rPr>
              <a:t>benefiting</a:t>
            </a:r>
            <a:r>
              <a:rPr lang="fr-BE" sz="1600" b="0" i="0" dirty="0">
                <a:latin typeface="Verdana" pitchFamily="34" charset="0"/>
              </a:rPr>
              <a:t> </a:t>
            </a:r>
            <a:r>
              <a:rPr lang="fr-BE" sz="1600" b="0" i="0" dirty="0" err="1">
                <a:latin typeface="Verdana" pitchFamily="34" charset="0"/>
              </a:rPr>
              <a:t>from</a:t>
            </a:r>
            <a:r>
              <a:rPr lang="fr-BE" sz="1600" b="0" i="0" dirty="0">
                <a:latin typeface="Verdana" pitchFamily="34" charset="0"/>
              </a:rPr>
              <a:t> PCP </a:t>
            </a:r>
            <a:r>
              <a:rPr lang="fr-BE" sz="1600" b="0" i="0" dirty="0" err="1">
                <a:latin typeface="Verdana" pitchFamily="34" charset="0"/>
              </a:rPr>
              <a:t>lessons</a:t>
            </a:r>
            <a:r>
              <a:rPr lang="fr-BE" sz="1600" b="0" i="0" dirty="0">
                <a:latin typeface="Verdana" pitchFamily="34" charset="0"/>
              </a:rPr>
              <a:t> </a:t>
            </a:r>
            <a:r>
              <a:rPr lang="fr-BE" sz="1600" b="0" i="0" dirty="0" err="1">
                <a:latin typeface="Verdana" pitchFamily="34" charset="0"/>
              </a:rPr>
              <a:t>learnt</a:t>
            </a:r>
            <a:endParaRPr lang="fr-BE" sz="2200" b="0" i="0" dirty="0">
              <a:latin typeface="Verdana" pitchFamily="34" charset="0"/>
            </a:endParaRPr>
          </a:p>
          <a:p>
            <a:pPr marL="342900" indent="-342900" algn="l" eaLnBrk="1" hangingPunct="1">
              <a:spcBef>
                <a:spcPts val="600"/>
              </a:spcBef>
              <a:spcAft>
                <a:spcPts val="0"/>
              </a:spcAft>
              <a:buClr>
                <a:srgbClr val="FFCC66"/>
              </a:buClr>
              <a:buFont typeface="Times" pitchFamily="18" charset="0"/>
              <a:buChar char="•"/>
              <a:defRPr/>
            </a:pPr>
            <a:r>
              <a:rPr lang="fr-BE" sz="2200" b="0" i="0" dirty="0">
                <a:latin typeface="Verdana" pitchFamily="34" charset="0"/>
              </a:rPr>
              <a:t>Use conditions </a:t>
            </a:r>
            <a:r>
              <a:rPr lang="fr-BE" sz="2200" b="0" i="0" dirty="0" err="1">
                <a:latin typeface="Verdana" pitchFamily="34" charset="0"/>
              </a:rPr>
              <a:t>that</a:t>
            </a:r>
            <a:r>
              <a:rPr lang="fr-BE" sz="2200" b="0" i="0" dirty="0">
                <a:latin typeface="Verdana" pitchFamily="34" charset="0"/>
              </a:rPr>
              <a:t> encourage job </a:t>
            </a:r>
            <a:r>
              <a:rPr lang="fr-BE" sz="2200" b="0" i="0" dirty="0" err="1">
                <a:latin typeface="Verdana" pitchFamily="34" charset="0"/>
              </a:rPr>
              <a:t>creation</a:t>
            </a:r>
            <a:r>
              <a:rPr lang="fr-BE" sz="2200" b="0" i="0" dirty="0">
                <a:latin typeface="Verdana" pitchFamily="34" charset="0"/>
              </a:rPr>
              <a:t> 'in Europe'</a:t>
            </a:r>
          </a:p>
          <a:p>
            <a:pPr marL="800100" lvl="1" indent="-342900" algn="l" eaLnBrk="1" hangingPunct="1">
              <a:spcBef>
                <a:spcPts val="600"/>
              </a:spcBef>
              <a:spcAft>
                <a:spcPts val="600"/>
              </a:spcAft>
              <a:buClr>
                <a:srgbClr val="FFCC66"/>
              </a:buClr>
              <a:buFont typeface="Times" pitchFamily="18" charset="0"/>
              <a:buChar char="•"/>
              <a:defRPr/>
            </a:pPr>
            <a:r>
              <a:rPr lang="fr-BE" sz="1600" b="0" i="0" dirty="0" err="1">
                <a:latin typeface="Verdana" pitchFamily="34" charset="0"/>
              </a:rPr>
              <a:t>Because</a:t>
            </a:r>
            <a:r>
              <a:rPr lang="fr-BE" sz="1600" b="0" i="0" dirty="0">
                <a:latin typeface="Verdana" pitchFamily="34" charset="0"/>
              </a:rPr>
              <a:t> PCP </a:t>
            </a:r>
            <a:r>
              <a:rPr lang="fr-BE" sz="1600" b="0" i="0" dirty="0" err="1">
                <a:latin typeface="Verdana" pitchFamily="34" charset="0"/>
              </a:rPr>
              <a:t>falls</a:t>
            </a:r>
            <a:r>
              <a:rPr lang="fr-BE" sz="1600" b="0" i="0" dirty="0">
                <a:latin typeface="Verdana" pitchFamily="34" charset="0"/>
              </a:rPr>
              <a:t> </a:t>
            </a:r>
            <a:r>
              <a:rPr lang="fr-BE" sz="1600" b="0" i="0" dirty="0" err="1">
                <a:latin typeface="Verdana" pitchFamily="34" charset="0"/>
              </a:rPr>
              <a:t>outside</a:t>
            </a:r>
            <a:r>
              <a:rPr lang="fr-BE" sz="1600" b="0" i="0" dirty="0">
                <a:latin typeface="Verdana" pitchFamily="34" charset="0"/>
              </a:rPr>
              <a:t> WTO </a:t>
            </a:r>
            <a:r>
              <a:rPr lang="fr-BE" sz="1600" b="0" i="0" dirty="0" err="1">
                <a:latin typeface="Verdana" pitchFamily="34" charset="0"/>
              </a:rPr>
              <a:t>rules</a:t>
            </a:r>
            <a:r>
              <a:rPr lang="fr-BE" sz="1600" b="0" i="0" dirty="0">
                <a:latin typeface="Verdana" pitchFamily="34" charset="0"/>
              </a:rPr>
              <a:t> </a:t>
            </a:r>
          </a:p>
          <a:p>
            <a:pPr marL="342900" indent="-342900" algn="l" eaLnBrk="1" hangingPunct="1">
              <a:spcBef>
                <a:spcPts val="600"/>
              </a:spcBef>
              <a:spcAft>
                <a:spcPts val="0"/>
              </a:spcAft>
              <a:buClr>
                <a:srgbClr val="FFCC66"/>
              </a:buClr>
              <a:buFont typeface="Times" pitchFamily="18" charset="0"/>
              <a:buChar char="•"/>
              <a:defRPr/>
            </a:pPr>
            <a:r>
              <a:rPr lang="fr-BE" sz="2200" b="0" i="0" dirty="0" err="1">
                <a:latin typeface="Verdana" pitchFamily="34" charset="0"/>
              </a:rPr>
              <a:t>Prevent</a:t>
            </a:r>
            <a:r>
              <a:rPr lang="fr-BE" sz="2200" b="0" i="0" dirty="0">
                <a:latin typeface="Verdana" pitchFamily="34" charset="0"/>
              </a:rPr>
              <a:t> </a:t>
            </a:r>
            <a:r>
              <a:rPr lang="fr-BE" sz="2200" b="0" i="0" dirty="0" err="1">
                <a:latin typeface="Verdana" pitchFamily="34" charset="0"/>
              </a:rPr>
              <a:t>foreclosing</a:t>
            </a:r>
            <a:r>
              <a:rPr lang="fr-BE" sz="2200" b="0" i="0" dirty="0">
                <a:latin typeface="Verdana" pitchFamily="34" charset="0"/>
              </a:rPr>
              <a:t> of </a:t>
            </a:r>
            <a:r>
              <a:rPr lang="fr-BE" sz="2200" b="0" i="0" dirty="0" err="1">
                <a:latin typeface="Verdana" pitchFamily="34" charset="0"/>
              </a:rPr>
              <a:t>competition</a:t>
            </a:r>
            <a:r>
              <a:rPr lang="fr-BE" sz="2200" b="0" i="0" dirty="0">
                <a:latin typeface="Verdana" pitchFamily="34" charset="0"/>
              </a:rPr>
              <a:t> &amp; </a:t>
            </a:r>
            <a:r>
              <a:rPr lang="fr-BE" sz="2200" b="0" i="0" dirty="0" err="1">
                <a:latin typeface="Verdana" pitchFamily="34" charset="0"/>
              </a:rPr>
              <a:t>crowding</a:t>
            </a:r>
            <a:r>
              <a:rPr lang="fr-BE" sz="2200" b="0" i="0" dirty="0">
                <a:latin typeface="Verdana" pitchFamily="34" charset="0"/>
              </a:rPr>
              <a:t> out of   </a:t>
            </a:r>
            <a:r>
              <a:rPr lang="fr-BE" sz="2200" b="0" i="0" dirty="0" err="1">
                <a:latin typeface="Verdana" pitchFamily="34" charset="0"/>
              </a:rPr>
              <a:t>private</a:t>
            </a:r>
            <a:r>
              <a:rPr lang="fr-BE" sz="2200" b="0" i="0" dirty="0">
                <a:latin typeface="Verdana" pitchFamily="34" charset="0"/>
              </a:rPr>
              <a:t> </a:t>
            </a:r>
            <a:r>
              <a:rPr lang="fr-BE" sz="2200" b="0" i="0" dirty="0" err="1">
                <a:latin typeface="Verdana" pitchFamily="34" charset="0"/>
              </a:rPr>
              <a:t>investment</a:t>
            </a:r>
            <a:r>
              <a:rPr lang="fr-BE" sz="2200" b="0" i="0" dirty="0">
                <a:latin typeface="Verdana" pitchFamily="34" charset="0"/>
              </a:rPr>
              <a:t> in R&amp;D</a:t>
            </a:r>
          </a:p>
          <a:p>
            <a:pPr marL="800100" lvl="1" indent="-342900" algn="l" eaLnBrk="1" hangingPunct="1">
              <a:spcBef>
                <a:spcPts val="600"/>
              </a:spcBef>
              <a:spcAft>
                <a:spcPts val="600"/>
              </a:spcAft>
              <a:buClr>
                <a:srgbClr val="FFCC66"/>
              </a:buClr>
              <a:buFont typeface="Times" pitchFamily="18" charset="0"/>
              <a:buChar char="•"/>
              <a:defRPr/>
            </a:pPr>
            <a:r>
              <a:rPr lang="fr-BE" sz="1600" b="0" i="0" dirty="0" err="1">
                <a:latin typeface="Verdana" pitchFamily="34" charset="0"/>
              </a:rPr>
              <a:t>Companies</a:t>
            </a:r>
            <a:r>
              <a:rPr lang="fr-BE" sz="1600" b="0" i="0" dirty="0">
                <a:latin typeface="Verdana" pitchFamily="34" charset="0"/>
              </a:rPr>
              <a:t> </a:t>
            </a:r>
            <a:r>
              <a:rPr lang="fr-BE" sz="1600" b="0" i="0" dirty="0" err="1">
                <a:latin typeface="Verdana" pitchFamily="34" charset="0"/>
              </a:rPr>
              <a:t>that</a:t>
            </a:r>
            <a:r>
              <a:rPr lang="fr-BE" sz="1600" b="0" i="0" dirty="0">
                <a:latin typeface="Verdana" pitchFamily="34" charset="0"/>
              </a:rPr>
              <a:t> are not </a:t>
            </a:r>
            <a:r>
              <a:rPr lang="fr-BE" sz="1600" b="0" i="0" dirty="0" err="1">
                <a:latin typeface="Verdana" pitchFamily="34" charset="0"/>
              </a:rPr>
              <a:t>financing</a:t>
            </a:r>
            <a:r>
              <a:rPr lang="fr-BE" sz="1600" b="0" i="0" dirty="0">
                <a:latin typeface="Verdana" pitchFamily="34" charset="0"/>
              </a:rPr>
              <a:t> </a:t>
            </a:r>
            <a:r>
              <a:rPr lang="fr-BE" sz="1600" b="0" i="0" dirty="0" err="1">
                <a:latin typeface="Verdana" pitchFamily="34" charset="0"/>
              </a:rPr>
              <a:t>their</a:t>
            </a:r>
            <a:r>
              <a:rPr lang="fr-BE" sz="1600" b="0" i="0" dirty="0">
                <a:latin typeface="Verdana" pitchFamily="34" charset="0"/>
              </a:rPr>
              <a:t> R&amp;D via </a:t>
            </a:r>
            <a:r>
              <a:rPr lang="fr-BE" sz="1600" b="0" i="0" dirty="0" err="1">
                <a:latin typeface="Verdana" pitchFamily="34" charset="0"/>
              </a:rPr>
              <a:t>procurement</a:t>
            </a:r>
            <a:r>
              <a:rPr lang="fr-BE" sz="1600" b="0" i="0" dirty="0">
                <a:latin typeface="Verdana" pitchFamily="34" charset="0"/>
              </a:rPr>
              <a:t>/PCP (</a:t>
            </a:r>
            <a:r>
              <a:rPr lang="fr-BE" sz="1600" b="0" i="0" dirty="0" err="1">
                <a:latin typeface="Verdana" pitchFamily="34" charset="0"/>
              </a:rPr>
              <a:t>e.g</a:t>
            </a:r>
            <a:r>
              <a:rPr lang="fr-BE" sz="1600" b="0" i="0" dirty="0">
                <a:latin typeface="Verdana" pitchFamily="34" charset="0"/>
              </a:rPr>
              <a:t>. via </a:t>
            </a:r>
            <a:r>
              <a:rPr lang="fr-BE" sz="1600" b="0" i="0" dirty="0" err="1">
                <a:latin typeface="Verdana" pitchFamily="34" charset="0"/>
              </a:rPr>
              <a:t>grants</a:t>
            </a:r>
            <a:r>
              <a:rPr lang="fr-BE" sz="1600" b="0" i="0" dirty="0">
                <a:latin typeface="Verdana" pitchFamily="34" charset="0"/>
              </a:rPr>
              <a:t>, </a:t>
            </a:r>
            <a:r>
              <a:rPr lang="fr-BE" sz="1600" b="0" i="0" dirty="0" err="1">
                <a:latin typeface="Verdana" pitchFamily="34" charset="0"/>
              </a:rPr>
              <a:t>own</a:t>
            </a:r>
            <a:r>
              <a:rPr lang="fr-BE" sz="1600" b="0" i="0" dirty="0">
                <a:latin typeface="Verdana" pitchFamily="34" charset="0"/>
              </a:rPr>
              <a:t> </a:t>
            </a:r>
            <a:r>
              <a:rPr lang="fr-BE" sz="1600" b="0" i="0" dirty="0" err="1">
                <a:latin typeface="Verdana" pitchFamily="34" charset="0"/>
              </a:rPr>
              <a:t>company</a:t>
            </a:r>
            <a:r>
              <a:rPr lang="fr-BE" sz="1600" b="0" i="0" dirty="0">
                <a:latin typeface="Verdana" pitchFamily="34" charset="0"/>
              </a:rPr>
              <a:t> </a:t>
            </a:r>
            <a:r>
              <a:rPr lang="fr-BE" sz="1600" b="0" i="0" dirty="0" err="1">
                <a:latin typeface="Verdana" pitchFamily="34" charset="0"/>
              </a:rPr>
              <a:t>resources</a:t>
            </a:r>
            <a:r>
              <a:rPr lang="fr-BE" sz="1600" b="0" i="0" dirty="0">
                <a:latin typeface="Verdana" pitchFamily="34" charset="0"/>
              </a:rPr>
              <a:t>) </a:t>
            </a:r>
            <a:r>
              <a:rPr lang="fr-BE" sz="1600" b="0" i="0" dirty="0" err="1">
                <a:latin typeface="Verdana" pitchFamily="34" charset="0"/>
              </a:rPr>
              <a:t>can</a:t>
            </a:r>
            <a:r>
              <a:rPr lang="fr-BE" sz="1600" b="0" i="0" dirty="0">
                <a:latin typeface="Verdana" pitchFamily="34" charset="0"/>
              </a:rPr>
              <a:t> </a:t>
            </a:r>
            <a:r>
              <a:rPr lang="fr-BE" sz="1600" b="0" i="0" dirty="0" err="1">
                <a:latin typeface="Verdana" pitchFamily="34" charset="0"/>
              </a:rPr>
              <a:t>still</a:t>
            </a:r>
            <a:r>
              <a:rPr lang="fr-BE" sz="1600" b="0" i="0" dirty="0">
                <a:latin typeface="Verdana" pitchFamily="34" charset="0"/>
              </a:rPr>
              <a:t> </a:t>
            </a:r>
            <a:r>
              <a:rPr lang="fr-BE" sz="1600" b="0" i="0" dirty="0" err="1">
                <a:latin typeface="Verdana" pitchFamily="34" charset="0"/>
              </a:rPr>
              <a:t>bid</a:t>
            </a:r>
            <a:r>
              <a:rPr lang="fr-BE" sz="1600" b="0" i="0" dirty="0">
                <a:latin typeface="Verdana" pitchFamily="34" charset="0"/>
              </a:rPr>
              <a:t> for </a:t>
            </a:r>
            <a:r>
              <a:rPr lang="fr-BE" sz="1600" b="0" i="0" dirty="0" err="1">
                <a:latin typeface="Verdana" pitchFamily="34" charset="0"/>
              </a:rPr>
              <a:t>deployment</a:t>
            </a:r>
            <a:r>
              <a:rPr lang="fr-BE" sz="1600" b="0" i="0" dirty="0">
                <a:latin typeface="Verdana" pitchFamily="34" charset="0"/>
              </a:rPr>
              <a:t> </a:t>
            </a:r>
            <a:r>
              <a:rPr lang="fr-BE" sz="1600" b="0" i="0" dirty="0" err="1">
                <a:latin typeface="Verdana" pitchFamily="34" charset="0"/>
              </a:rPr>
              <a:t>contracts</a:t>
            </a:r>
            <a:r>
              <a:rPr lang="fr-BE" sz="1600" b="0" i="0" dirty="0">
                <a:latin typeface="Verdana" pitchFamily="34" charset="0"/>
              </a:rPr>
              <a:t>/</a:t>
            </a:r>
            <a:r>
              <a:rPr lang="fr-BE" sz="1600" b="0" i="0" dirty="0" err="1">
                <a:latin typeface="Verdana" pitchFamily="34" charset="0"/>
              </a:rPr>
              <a:t>PPIs</a:t>
            </a:r>
            <a:endParaRPr lang="fr-BE" sz="1600" b="0" i="0" dirty="0">
              <a:latin typeface="Verdana" pitchFamily="34" charset="0"/>
            </a:endParaRPr>
          </a:p>
          <a:p>
            <a:pPr marL="342900" indent="-342900" algn="l" eaLnBrk="1" hangingPunct="1">
              <a:spcBef>
                <a:spcPts val="600"/>
              </a:spcBef>
              <a:spcAft>
                <a:spcPts val="0"/>
              </a:spcAft>
              <a:buClr>
                <a:srgbClr val="FFCC66"/>
              </a:buClr>
              <a:buFont typeface="Times" pitchFamily="18" charset="0"/>
              <a:buChar char="•"/>
              <a:defRPr/>
            </a:pPr>
            <a:r>
              <a:rPr lang="fr-BE" sz="2200" b="0" i="0" dirty="0" err="1">
                <a:latin typeface="Verdana" pitchFamily="34" charset="0"/>
              </a:rPr>
              <a:t>Facilitates</a:t>
            </a:r>
            <a:r>
              <a:rPr lang="fr-BE" sz="2200" b="0" i="0" dirty="0">
                <a:latin typeface="Verdana" pitchFamily="34" charset="0"/>
              </a:rPr>
              <a:t> </a:t>
            </a:r>
            <a:r>
              <a:rPr lang="fr-BE" sz="2200" b="0" i="0" dirty="0" err="1">
                <a:latin typeface="Verdana" pitchFamily="34" charset="0"/>
              </a:rPr>
              <a:t>access</a:t>
            </a:r>
            <a:r>
              <a:rPr lang="fr-BE" sz="2200" b="0" i="0" dirty="0">
                <a:latin typeface="Verdana" pitchFamily="34" charset="0"/>
              </a:rPr>
              <a:t> to </a:t>
            </a:r>
            <a:r>
              <a:rPr lang="fr-BE" sz="2200" b="0" i="0" dirty="0" err="1">
                <a:latin typeface="Verdana" pitchFamily="34" charset="0"/>
              </a:rPr>
              <a:t>procurement</a:t>
            </a:r>
            <a:r>
              <a:rPr lang="fr-BE" sz="2200" b="0" i="0" dirty="0">
                <a:latin typeface="Verdana" pitchFamily="34" charset="0"/>
              </a:rPr>
              <a:t> </a:t>
            </a:r>
            <a:r>
              <a:rPr lang="fr-BE" sz="2200" b="0" i="0" dirty="0" err="1">
                <a:latin typeface="Verdana" pitchFamily="34" charset="0"/>
              </a:rPr>
              <a:t>market</a:t>
            </a:r>
            <a:r>
              <a:rPr lang="fr-BE" sz="2200" b="0" i="0" dirty="0">
                <a:latin typeface="Verdana" pitchFamily="34" charset="0"/>
              </a:rPr>
              <a:t> for </a:t>
            </a:r>
            <a:r>
              <a:rPr lang="fr-BE" sz="2200" b="0" i="0" dirty="0" err="1">
                <a:latin typeface="Verdana" pitchFamily="34" charset="0"/>
              </a:rPr>
              <a:t>SMEs</a:t>
            </a:r>
            <a:endParaRPr lang="fr-BE" sz="2200" b="0" i="0" dirty="0">
              <a:latin typeface="Verdana" pitchFamily="34" charset="0"/>
            </a:endParaRPr>
          </a:p>
          <a:p>
            <a:pPr marL="800100" lvl="1" indent="-342900" algn="l" eaLnBrk="1" hangingPunct="1">
              <a:spcBef>
                <a:spcPts val="600"/>
              </a:spcBef>
              <a:spcAft>
                <a:spcPts val="0"/>
              </a:spcAft>
              <a:buClr>
                <a:srgbClr val="FFCC66"/>
              </a:buClr>
              <a:buFont typeface="Times" pitchFamily="18" charset="0"/>
              <a:buChar char="•"/>
              <a:defRPr/>
            </a:pPr>
            <a:r>
              <a:rPr lang="fr-BE" sz="1600" b="0" i="0" dirty="0" err="1">
                <a:latin typeface="Verdana" pitchFamily="34" charset="0"/>
              </a:rPr>
              <a:t>Gradually</a:t>
            </a:r>
            <a:r>
              <a:rPr lang="fr-BE" sz="1600" b="0" i="0" dirty="0">
                <a:latin typeface="Verdana" pitchFamily="34" charset="0"/>
              </a:rPr>
              <a:t> </a:t>
            </a:r>
            <a:r>
              <a:rPr lang="fr-BE" sz="1600" b="0" i="0" dirty="0" err="1">
                <a:latin typeface="Verdana" pitchFamily="34" charset="0"/>
              </a:rPr>
              <a:t>increasing</a:t>
            </a:r>
            <a:r>
              <a:rPr lang="fr-BE" sz="1600" b="0" i="0" dirty="0">
                <a:latin typeface="Verdana" pitchFamily="34" charset="0"/>
              </a:rPr>
              <a:t> </a:t>
            </a:r>
            <a:r>
              <a:rPr lang="fr-BE" sz="1600" b="0" i="0" dirty="0" err="1">
                <a:latin typeface="Verdana" pitchFamily="34" charset="0"/>
              </a:rPr>
              <a:t>contract</a:t>
            </a:r>
            <a:r>
              <a:rPr lang="fr-BE" sz="1600" b="0" i="0" dirty="0">
                <a:latin typeface="Verdana" pitchFamily="34" charset="0"/>
              </a:rPr>
              <a:t> sizes, </a:t>
            </a:r>
            <a:r>
              <a:rPr lang="fr-BE" sz="1600" b="0" i="0" dirty="0" err="1">
                <a:latin typeface="Verdana" pitchFamily="34" charset="0"/>
              </a:rPr>
              <a:t>tasks</a:t>
            </a:r>
            <a:r>
              <a:rPr lang="fr-BE" sz="1600" b="0" i="0" dirty="0">
                <a:latin typeface="Verdana" pitchFamily="34" charset="0"/>
              </a:rPr>
              <a:t>, </a:t>
            </a:r>
            <a:r>
              <a:rPr lang="fr-BE" sz="1600" b="0" i="0" dirty="0" err="1">
                <a:latin typeface="Verdana" pitchFamily="34" charset="0"/>
              </a:rPr>
              <a:t>required</a:t>
            </a:r>
            <a:r>
              <a:rPr lang="fr-BE" sz="1600" b="0" i="0" dirty="0">
                <a:latin typeface="Verdana" pitchFamily="34" charset="0"/>
              </a:rPr>
              <a:t> </a:t>
            </a:r>
            <a:r>
              <a:rPr lang="fr-BE" sz="1600" b="0" i="0" dirty="0" err="1">
                <a:latin typeface="Verdana" pitchFamily="34" charset="0"/>
              </a:rPr>
              <a:t>manpower</a:t>
            </a:r>
            <a:endParaRPr lang="fr-BE" sz="1600" b="0" i="0" dirty="0">
              <a:latin typeface="Verdana" pitchFamily="34" charset="0"/>
            </a:endParaRPr>
          </a:p>
          <a:p>
            <a:pPr marL="800100" lvl="1" indent="-342900" algn="l" eaLnBrk="1" hangingPunct="1">
              <a:spcBef>
                <a:spcPts val="0"/>
              </a:spcBef>
              <a:spcAft>
                <a:spcPts val="600"/>
              </a:spcAft>
              <a:buClr>
                <a:srgbClr val="FFCC66"/>
              </a:buClr>
              <a:buFont typeface="Times" pitchFamily="18" charset="0"/>
              <a:buChar char="•"/>
              <a:defRPr/>
            </a:pPr>
            <a:r>
              <a:rPr lang="fr-BE" sz="1600" b="0" i="0" dirty="0" err="1">
                <a:latin typeface="Verdana" pitchFamily="34" charset="0"/>
              </a:rPr>
              <a:t>Stringent</a:t>
            </a:r>
            <a:r>
              <a:rPr lang="fr-BE" sz="1600" b="0" i="0" dirty="0">
                <a:latin typeface="Verdana" pitchFamily="34" charset="0"/>
              </a:rPr>
              <a:t> </a:t>
            </a:r>
            <a:r>
              <a:rPr lang="fr-BE" sz="1600" b="0" i="0" dirty="0" err="1">
                <a:latin typeface="Verdana" pitchFamily="34" charset="0"/>
              </a:rPr>
              <a:t>financial</a:t>
            </a:r>
            <a:r>
              <a:rPr lang="fr-BE" sz="1600" b="0" i="0" dirty="0">
                <a:latin typeface="Verdana" pitchFamily="34" charset="0"/>
              </a:rPr>
              <a:t> </a:t>
            </a:r>
            <a:r>
              <a:rPr lang="fr-BE" sz="1600" b="0" i="0" dirty="0" err="1">
                <a:latin typeface="Verdana" pitchFamily="34" charset="0"/>
              </a:rPr>
              <a:t>guarantee</a:t>
            </a:r>
            <a:r>
              <a:rPr lang="fr-BE" sz="1600" b="0" i="0" dirty="0">
                <a:latin typeface="Verdana" pitchFamily="34" charset="0"/>
              </a:rPr>
              <a:t>/qualification </a:t>
            </a:r>
            <a:r>
              <a:rPr lang="fr-BE" sz="1600" b="0" i="0" dirty="0" err="1">
                <a:latin typeface="Verdana" pitchFamily="34" charset="0"/>
              </a:rPr>
              <a:t>requirements</a:t>
            </a:r>
            <a:r>
              <a:rPr lang="fr-BE" sz="1600" b="0" i="0" dirty="0">
                <a:latin typeface="Verdana" pitchFamily="34" charset="0"/>
              </a:rPr>
              <a:t>:'no' in PCP,'</a:t>
            </a:r>
            <a:r>
              <a:rPr lang="fr-BE" sz="1600" b="0" i="0" dirty="0" err="1">
                <a:latin typeface="Verdana" pitchFamily="34" charset="0"/>
              </a:rPr>
              <a:t>ltd</a:t>
            </a:r>
            <a:r>
              <a:rPr lang="fr-BE" sz="1600" b="0" i="0" dirty="0">
                <a:latin typeface="Verdana" pitchFamily="34" charset="0"/>
              </a:rPr>
              <a:t>' in PPI</a:t>
            </a:r>
            <a:endParaRPr lang="fr-BE" b="0" i="0" dirty="0">
              <a:latin typeface="Verdana" pitchFamily="34" charset="0"/>
            </a:endParaRPr>
          </a:p>
          <a:p>
            <a:pPr algn="l" eaLnBrk="1" hangingPunct="1">
              <a:spcBef>
                <a:spcPts val="600"/>
              </a:spcBef>
              <a:spcAft>
                <a:spcPts val="0"/>
              </a:spcAft>
              <a:buClr>
                <a:srgbClr val="FFCC66"/>
              </a:buClr>
              <a:defRPr/>
            </a:pPr>
            <a:r>
              <a:rPr lang="fr-BE" sz="1600" b="0" dirty="0">
                <a:solidFill>
                  <a:srgbClr val="9900FF"/>
                </a:solidFill>
                <a:latin typeface="Verdana" pitchFamily="34" charset="0"/>
              </a:rPr>
              <a:t>… </a:t>
            </a:r>
            <a:r>
              <a:rPr lang="fr-BE" sz="1600" b="0" dirty="0" err="1">
                <a:solidFill>
                  <a:srgbClr val="9900FF"/>
                </a:solidFill>
                <a:latin typeface="Verdana" pitchFamily="34" charset="0"/>
              </a:rPr>
              <a:t>above</a:t>
            </a:r>
            <a:r>
              <a:rPr lang="fr-BE" sz="1600" b="0" dirty="0">
                <a:solidFill>
                  <a:srgbClr val="9900FF"/>
                </a:solidFill>
                <a:latin typeface="Verdana" pitchFamily="34" charset="0"/>
              </a:rPr>
              <a:t> not the case if R&amp;D </a:t>
            </a:r>
            <a:r>
              <a:rPr lang="fr-BE" sz="1600" b="0" dirty="0" err="1">
                <a:solidFill>
                  <a:srgbClr val="9900FF"/>
                </a:solidFill>
                <a:latin typeface="Verdana" pitchFamily="34" charset="0"/>
              </a:rPr>
              <a:t>is</a:t>
            </a:r>
            <a:r>
              <a:rPr lang="fr-BE" sz="1600" b="0" dirty="0">
                <a:solidFill>
                  <a:srgbClr val="9900FF"/>
                </a:solidFill>
                <a:latin typeface="Verdana" pitchFamily="34" charset="0"/>
              </a:rPr>
              <a:t> </a:t>
            </a:r>
            <a:r>
              <a:rPr lang="fr-BE" sz="1600" b="0" dirty="0" err="1">
                <a:solidFill>
                  <a:srgbClr val="9900FF"/>
                </a:solidFill>
                <a:latin typeface="Verdana" pitchFamily="34" charset="0"/>
              </a:rPr>
              <a:t>procured</a:t>
            </a:r>
            <a:r>
              <a:rPr lang="fr-BE" sz="1600" b="0" dirty="0">
                <a:solidFill>
                  <a:srgbClr val="9900FF"/>
                </a:solidFill>
                <a:latin typeface="Verdana" pitchFamily="34" charset="0"/>
              </a:rPr>
              <a:t> as part of/</a:t>
            </a:r>
            <a:r>
              <a:rPr lang="fr-BE" sz="1600" b="0" dirty="0" err="1">
                <a:solidFill>
                  <a:srgbClr val="9900FF"/>
                </a:solidFill>
                <a:latin typeface="Verdana" pitchFamily="34" charset="0"/>
              </a:rPr>
              <a:t>inside</a:t>
            </a:r>
            <a:r>
              <a:rPr lang="fr-BE" sz="1600" b="0" dirty="0">
                <a:solidFill>
                  <a:srgbClr val="9900FF"/>
                </a:solidFill>
                <a:latin typeface="Verdana" pitchFamily="34" charset="0"/>
              </a:rPr>
              <a:t> large </a:t>
            </a:r>
            <a:r>
              <a:rPr lang="fr-BE" sz="1600" b="0" dirty="0" err="1">
                <a:solidFill>
                  <a:srgbClr val="9900FF"/>
                </a:solidFill>
                <a:latin typeface="Verdana" pitchFamily="34" charset="0"/>
              </a:rPr>
              <a:t>deployment</a:t>
            </a:r>
            <a:r>
              <a:rPr lang="fr-BE" sz="1600" b="0" dirty="0">
                <a:solidFill>
                  <a:srgbClr val="9900FF"/>
                </a:solidFill>
                <a:latin typeface="Verdana" pitchFamily="34" charset="0"/>
              </a:rPr>
              <a:t> </a:t>
            </a:r>
            <a:r>
              <a:rPr lang="fr-BE" sz="1600" b="0" dirty="0" err="1">
                <a:solidFill>
                  <a:srgbClr val="9900FF"/>
                </a:solidFill>
                <a:latin typeface="Verdana" pitchFamily="34" charset="0"/>
              </a:rPr>
              <a:t>contract</a:t>
            </a:r>
            <a:endParaRPr lang="en-GB" sz="1600" b="0" dirty="0">
              <a:solidFill>
                <a:srgbClr val="9900FF"/>
              </a:solidFill>
              <a:latin typeface="Verdana" pitchFamily="34" charset="0"/>
            </a:endParaRPr>
          </a:p>
        </p:txBody>
      </p:sp>
      <p:sp>
        <p:nvSpPr>
          <p:cNvPr id="41" name="Rectangle 2"/>
          <p:cNvSpPr>
            <a:spLocks noChangeArrowheads="1"/>
          </p:cNvSpPr>
          <p:nvPr/>
        </p:nvSpPr>
        <p:spPr bwMode="auto">
          <a:xfrm>
            <a:off x="0" y="-106363"/>
            <a:ext cx="91440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defRPr/>
            </a:pPr>
            <a:r>
              <a:rPr lang="en-GB" sz="2400" b="1" i="0" dirty="0" smtClean="0">
                <a:solidFill>
                  <a:schemeClr val="bg1"/>
                </a:solidFill>
                <a:effectLst>
                  <a:outerShdw blurRad="38100" dist="38100" dir="2700000" algn="tl">
                    <a:srgbClr val="C0C0C0"/>
                  </a:outerShdw>
                </a:effectLst>
              </a:rPr>
              <a:t>Why split </a:t>
            </a:r>
            <a:r>
              <a:rPr lang="en-GB" sz="2400" b="1" i="0" dirty="0">
                <a:solidFill>
                  <a:schemeClr val="bg1"/>
                </a:solidFill>
                <a:effectLst>
                  <a:outerShdw blurRad="38100" dist="38100" dir="2700000" algn="tl">
                    <a:srgbClr val="C0C0C0"/>
                  </a:outerShdw>
                </a:effectLst>
              </a:rPr>
              <a:t>between PCP and PPI    </a:t>
            </a:r>
            <a:endParaRPr lang="en-GB" sz="2400" b="1" i="0" dirty="0" smtClean="0">
              <a:solidFill>
                <a:schemeClr val="bg1"/>
              </a:solidFill>
              <a:effectLst>
                <a:outerShdw blurRad="38100" dist="38100" dir="2700000" algn="tl">
                  <a:srgbClr val="C0C0C0"/>
                </a:outerShdw>
              </a:effectLst>
            </a:endParaRPr>
          </a:p>
          <a:p>
            <a:pPr algn="l" eaLnBrk="1" hangingPunct="1">
              <a:defRPr/>
            </a:pPr>
            <a:r>
              <a:rPr lang="en-GB" sz="2400" b="1" dirty="0" smtClean="0">
                <a:solidFill>
                  <a:schemeClr val="bg1"/>
                </a:solidFill>
                <a:effectLst>
                  <a:outerShdw blurRad="38100" dist="38100" dir="2700000" algn="tl">
                    <a:srgbClr val="C0C0C0"/>
                  </a:outerShdw>
                </a:effectLst>
              </a:rPr>
              <a:t>This </a:t>
            </a:r>
            <a:r>
              <a:rPr lang="en-GB" sz="2400" b="1" i="0" dirty="0" smtClean="0">
                <a:solidFill>
                  <a:schemeClr val="bg1"/>
                </a:solidFill>
                <a:effectLst>
                  <a:outerShdw blurRad="38100" dist="38100" dir="2700000" algn="tl">
                    <a:srgbClr val="C0C0C0"/>
                  </a:outerShdw>
                </a:effectLst>
              </a:rPr>
              <a:t>enables </a:t>
            </a:r>
            <a:r>
              <a:rPr lang="en-GB" sz="2400" b="1" i="0" dirty="0">
                <a:solidFill>
                  <a:schemeClr val="bg1"/>
                </a:solidFill>
                <a:effectLst>
                  <a:outerShdw blurRad="38100" dist="38100" dir="2700000" algn="tl">
                    <a:srgbClr val="C0C0C0"/>
                  </a:outerShdw>
                </a:effectLst>
              </a:rPr>
              <a:t>to…</a:t>
            </a:r>
            <a:r>
              <a:rPr lang="en-GB" sz="2400" i="0" dirty="0">
                <a:solidFill>
                  <a:schemeClr val="bg1"/>
                </a:solidFill>
                <a:effectLst>
                  <a:outerShdw blurRad="38100" dist="38100" dir="2700000" algn="tl">
                    <a:srgbClr val="C0C0C0"/>
                  </a:outerShdw>
                </a:effectLst>
                <a:latin typeface="Verdana" pitchFamily="34" charset="0"/>
              </a:rPr>
              <a:t/>
            </a:r>
            <a:br>
              <a:rPr lang="en-GB" sz="2400" i="0" dirty="0">
                <a:solidFill>
                  <a:schemeClr val="bg1"/>
                </a:solidFill>
                <a:effectLst>
                  <a:outerShdw blurRad="38100" dist="38100" dir="2700000" algn="tl">
                    <a:srgbClr val="C0C0C0"/>
                  </a:outerShdw>
                </a:effectLst>
                <a:latin typeface="Verdana" pitchFamily="34" charset="0"/>
              </a:rPr>
            </a:br>
            <a:endParaRPr lang="en-GB" sz="2400" i="0" dirty="0">
              <a:solidFill>
                <a:schemeClr val="bg1"/>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2875458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txBox="1">
            <a:spLocks noChangeArrowheads="1"/>
          </p:cNvSpPr>
          <p:nvPr/>
        </p:nvSpPr>
        <p:spPr>
          <a:xfrm>
            <a:off x="0" y="6350"/>
            <a:ext cx="9396413" cy="981075"/>
          </a:xfrm>
          <a:prstGeom prst="rect">
            <a:avLst/>
          </a:prstGeom>
          <a:noFill/>
          <a:ln/>
        </p:spPr>
        <p:txBody>
          <a:bodyPr/>
          <a:lstStyle>
            <a:lvl1pPr algn="r" rtl="0" eaLnBrk="0" fontAlgn="base" hangingPunct="0">
              <a:spcBef>
                <a:spcPct val="0"/>
              </a:spcBef>
              <a:spcAft>
                <a:spcPct val="0"/>
              </a:spcAft>
              <a:defRPr sz="2800" b="1">
                <a:solidFill>
                  <a:srgbClr val="FFD624"/>
                </a:solidFill>
                <a:latin typeface="+mj-lt"/>
                <a:ea typeface="+mj-ea"/>
                <a:cs typeface="+mj-cs"/>
              </a:defRPr>
            </a:lvl1pPr>
            <a:lvl2pPr algn="r" rtl="0" eaLnBrk="0" fontAlgn="base" hangingPunct="0">
              <a:spcBef>
                <a:spcPct val="0"/>
              </a:spcBef>
              <a:spcAft>
                <a:spcPct val="0"/>
              </a:spcAft>
              <a:defRPr sz="2800" b="1">
                <a:solidFill>
                  <a:srgbClr val="FFD624"/>
                </a:solidFill>
                <a:latin typeface="Verdana" pitchFamily="34" charset="0"/>
              </a:defRPr>
            </a:lvl2pPr>
            <a:lvl3pPr algn="r" rtl="0" eaLnBrk="0" fontAlgn="base" hangingPunct="0">
              <a:spcBef>
                <a:spcPct val="0"/>
              </a:spcBef>
              <a:spcAft>
                <a:spcPct val="0"/>
              </a:spcAft>
              <a:defRPr sz="2800" b="1">
                <a:solidFill>
                  <a:srgbClr val="FFD624"/>
                </a:solidFill>
                <a:latin typeface="Verdana" pitchFamily="34" charset="0"/>
              </a:defRPr>
            </a:lvl3pPr>
            <a:lvl4pPr algn="r" rtl="0" eaLnBrk="0" fontAlgn="base" hangingPunct="0">
              <a:spcBef>
                <a:spcPct val="0"/>
              </a:spcBef>
              <a:spcAft>
                <a:spcPct val="0"/>
              </a:spcAft>
              <a:defRPr sz="2800" b="1">
                <a:solidFill>
                  <a:srgbClr val="FFD624"/>
                </a:solidFill>
                <a:latin typeface="Verdana" pitchFamily="34" charset="0"/>
              </a:defRPr>
            </a:lvl4pPr>
            <a:lvl5pPr algn="r" rtl="0" eaLnBrk="0" fontAlgn="base" hangingPunct="0">
              <a:spcBef>
                <a:spcPct val="0"/>
              </a:spcBef>
              <a:spcAft>
                <a:spcPct val="0"/>
              </a:spcAft>
              <a:defRPr sz="2800" b="1">
                <a:solidFill>
                  <a:srgbClr val="FFD624"/>
                </a:solidFill>
                <a:latin typeface="Verdana" pitchFamily="34" charset="0"/>
              </a:defRPr>
            </a:lvl5pPr>
            <a:lvl6pPr marL="457200" algn="r" rtl="0" fontAlgn="base">
              <a:spcBef>
                <a:spcPct val="0"/>
              </a:spcBef>
              <a:spcAft>
                <a:spcPct val="0"/>
              </a:spcAft>
              <a:defRPr sz="2800" b="1">
                <a:solidFill>
                  <a:srgbClr val="FFD624"/>
                </a:solidFill>
                <a:latin typeface="Verdana" pitchFamily="34" charset="0"/>
              </a:defRPr>
            </a:lvl6pPr>
            <a:lvl7pPr marL="914400" algn="r" rtl="0" fontAlgn="base">
              <a:spcBef>
                <a:spcPct val="0"/>
              </a:spcBef>
              <a:spcAft>
                <a:spcPct val="0"/>
              </a:spcAft>
              <a:defRPr sz="2800" b="1">
                <a:solidFill>
                  <a:srgbClr val="FFD624"/>
                </a:solidFill>
                <a:latin typeface="Verdana" pitchFamily="34" charset="0"/>
              </a:defRPr>
            </a:lvl7pPr>
            <a:lvl8pPr marL="1371600" algn="r" rtl="0" fontAlgn="base">
              <a:spcBef>
                <a:spcPct val="0"/>
              </a:spcBef>
              <a:spcAft>
                <a:spcPct val="0"/>
              </a:spcAft>
              <a:defRPr sz="2800" b="1">
                <a:solidFill>
                  <a:srgbClr val="FFD624"/>
                </a:solidFill>
                <a:latin typeface="Verdana" pitchFamily="34" charset="0"/>
              </a:defRPr>
            </a:lvl8pPr>
            <a:lvl9pPr marL="1828800" algn="r" rtl="0" fontAlgn="base">
              <a:spcBef>
                <a:spcPct val="0"/>
              </a:spcBef>
              <a:spcAft>
                <a:spcPct val="0"/>
              </a:spcAft>
              <a:defRPr sz="2800" b="1">
                <a:solidFill>
                  <a:srgbClr val="FFD624"/>
                </a:solidFill>
                <a:latin typeface="Verdana" pitchFamily="34" charset="0"/>
              </a:defRPr>
            </a:lvl9pPr>
          </a:lstStyle>
          <a:p>
            <a:pPr algn="l">
              <a:defRPr/>
            </a:pPr>
            <a:r>
              <a:rPr lang="en-GB" sz="2400" i="0" dirty="0" smtClean="0">
                <a:solidFill>
                  <a:schemeClr val="bg1"/>
                </a:solidFill>
                <a:effectLst>
                  <a:outerShdw blurRad="38100" dist="38100" dir="2700000" algn="tl">
                    <a:srgbClr val="C0C0C0"/>
                  </a:outerShdw>
                </a:effectLst>
              </a:rPr>
              <a:t>Examples PCPs </a:t>
            </a:r>
          </a:p>
          <a:p>
            <a:pPr algn="l">
              <a:defRPr/>
            </a:pPr>
            <a:r>
              <a:rPr lang="en-GB" sz="2400" i="0" dirty="0" smtClean="0">
                <a:solidFill>
                  <a:schemeClr val="bg1"/>
                </a:solidFill>
                <a:effectLst>
                  <a:outerShdw blurRad="38100" dist="38100" dir="2700000" algn="tl">
                    <a:srgbClr val="C0C0C0"/>
                  </a:outerShdw>
                </a:effectLst>
              </a:rPr>
              <a:t>EU funded </a:t>
            </a:r>
            <a:r>
              <a:rPr lang="en-GB" sz="2400" dirty="0" smtClean="0">
                <a:solidFill>
                  <a:schemeClr val="bg1"/>
                </a:solidFill>
                <a:effectLst>
                  <a:outerShdw blurRad="38100" dist="38100" dir="2700000" algn="tl">
                    <a:srgbClr val="C0C0C0"/>
                  </a:outerShdw>
                </a:effectLst>
              </a:rPr>
              <a:t>Education   </a:t>
            </a:r>
            <a:r>
              <a:rPr lang="en-GB" sz="2400" i="0" dirty="0" smtClean="0">
                <a:solidFill>
                  <a:schemeClr val="bg1"/>
                </a:solidFill>
                <a:effectLst>
                  <a:outerShdw blurRad="38100" dist="38100" dir="2700000" algn="tl">
                    <a:srgbClr val="C0C0C0"/>
                  </a:outerShdw>
                </a:effectLst>
              </a:rPr>
              <a:t>            </a:t>
            </a:r>
            <a:r>
              <a:rPr lang="en-GB" sz="2400" i="0" dirty="0" smtClean="0">
                <a:solidFill>
                  <a:schemeClr val="bg1"/>
                </a:solidFill>
                <a:effectLst>
                  <a:outerShdw blurRad="38100" dist="38100" dir="2700000" algn="tl">
                    <a:srgbClr val="C0C0C0"/>
                  </a:outerShdw>
                </a:effectLst>
              </a:rPr>
              <a:t>Non-EU funded Health</a:t>
            </a:r>
          </a:p>
        </p:txBody>
      </p:sp>
      <p:sp>
        <p:nvSpPr>
          <p:cNvPr id="15365" name="AutoShape 2" descr="http://www.roadtraffic-technology.com/contractor_images/transdyn/2_Picture_0062.jpg"/>
          <p:cNvSpPr>
            <a:spLocks noChangeAspect="1" noChangeArrowheads="1"/>
          </p:cNvSpPr>
          <p:nvPr/>
        </p:nvSpPr>
        <p:spPr bwMode="auto">
          <a:xfrm>
            <a:off x="4191000" y="-1516063"/>
            <a:ext cx="4762500"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7" name="Footer Placeholder 2"/>
          <p:cNvSpPr>
            <a:spLocks noGrp="1"/>
          </p:cNvSpPr>
          <p:nvPr>
            <p:ph type="ftr" sz="quarter" idx="10"/>
          </p:nvPr>
        </p:nvSpPr>
        <p:spPr>
          <a:xfrm>
            <a:off x="7156450" y="4610100"/>
            <a:ext cx="1143000" cy="457200"/>
          </a:xfrm>
        </p:spPr>
        <p:txBody>
          <a:bodyPr/>
          <a:lstStyle/>
          <a:p>
            <a:pPr algn="r">
              <a:defRPr/>
            </a:pPr>
            <a:endParaRPr lang="fr-FR" sz="1200" b="1" smtClean="0">
              <a:solidFill>
                <a:srgbClr val="FFCC66"/>
              </a:solidFill>
            </a:endParaRPr>
          </a:p>
          <a:p>
            <a:pPr algn="r">
              <a:defRPr/>
            </a:pPr>
            <a:fld id="{DE197EAB-6EE4-458D-B2D8-9421941CEAE6}" type="slidenum">
              <a:rPr lang="fr-FR" sz="1200" b="1" smtClean="0">
                <a:solidFill>
                  <a:srgbClr val="FFCC66"/>
                </a:solidFill>
              </a:rPr>
              <a:pPr algn="r">
                <a:defRPr/>
              </a:pPr>
              <a:t>7</a:t>
            </a:fld>
            <a:r>
              <a:rPr lang="fr-FR" sz="1200" b="1" smtClean="0">
                <a:solidFill>
                  <a:srgbClr val="FFCC66"/>
                </a:solidFill>
              </a:rPr>
              <a:t> </a:t>
            </a:r>
            <a:endParaRPr lang="en-GB" sz="1200" b="1" smtClean="0">
              <a:solidFill>
                <a:srgbClr val="FFCC66"/>
              </a:solidFill>
            </a:endParaRPr>
          </a:p>
        </p:txBody>
      </p:sp>
      <p:sp>
        <p:nvSpPr>
          <p:cNvPr id="15368" name="Rectangle 1"/>
          <p:cNvSpPr>
            <a:spLocks noChangeArrowheads="1"/>
          </p:cNvSpPr>
          <p:nvPr/>
        </p:nvSpPr>
        <p:spPr bwMode="auto">
          <a:xfrm>
            <a:off x="7732713" y="4676775"/>
            <a:ext cx="720725" cy="407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nl-BE" altLang="en-US" sz="1800">
              <a:solidFill>
                <a:schemeClr val="tx1"/>
              </a:solidFill>
              <a:latin typeface="Trebuchet MS" pitchFamily="34" charset="0"/>
            </a:endParaRPr>
          </a:p>
        </p:txBody>
      </p:sp>
      <p:grpSp>
        <p:nvGrpSpPr>
          <p:cNvPr id="5" name="Group 4"/>
          <p:cNvGrpSpPr/>
          <p:nvPr/>
        </p:nvGrpSpPr>
        <p:grpSpPr>
          <a:xfrm>
            <a:off x="4592638" y="1124744"/>
            <a:ext cx="4413250" cy="5834389"/>
            <a:chOff x="4592638" y="1124744"/>
            <a:chExt cx="4413250" cy="5834389"/>
          </a:xfrm>
        </p:grpSpPr>
        <p:pic>
          <p:nvPicPr>
            <p:cNvPr id="15370" name="Immagine 7"/>
            <p:cNvPicPr>
              <a:picLocks noChangeAspect="1"/>
            </p:cNvPicPr>
            <p:nvPr/>
          </p:nvPicPr>
          <p:blipFill>
            <a:blip r:embed="rId3">
              <a:extLst>
                <a:ext uri="{28A0092B-C50C-407E-A947-70E740481C1C}">
                  <a14:useLocalDpi xmlns:a14="http://schemas.microsoft.com/office/drawing/2010/main" val="0"/>
                </a:ext>
              </a:extLst>
            </a:blip>
            <a:srcRect t="12711"/>
            <a:stretch>
              <a:fillRect/>
            </a:stretch>
          </p:blipFill>
          <p:spPr bwMode="auto">
            <a:xfrm>
              <a:off x="5364509" y="1124744"/>
              <a:ext cx="165576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3"/>
            <p:cNvSpPr>
              <a:spLocks noChangeArrowheads="1"/>
            </p:cNvSpPr>
            <p:nvPr/>
          </p:nvSpPr>
          <p:spPr bwMode="auto">
            <a:xfrm>
              <a:off x="4643438" y="3419703"/>
              <a:ext cx="43100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endParaRPr lang="it-IT" sz="1400" b="0" i="0" dirty="0">
                <a:solidFill>
                  <a:srgbClr val="0070C0"/>
                </a:solidFill>
              </a:endParaRPr>
            </a:p>
            <a:p>
              <a:pPr algn="l">
                <a:defRPr/>
              </a:pPr>
              <a:endParaRPr lang="it-IT" sz="1400" b="0" i="0" dirty="0">
                <a:solidFill>
                  <a:srgbClr val="0070C0"/>
                </a:solidFill>
              </a:endParaRPr>
            </a:p>
            <a:p>
              <a:pPr algn="l">
                <a:defRPr/>
              </a:pPr>
              <a:r>
                <a:rPr lang="it-IT" sz="1400" b="0" i="0" u="sng" dirty="0" err="1">
                  <a:solidFill>
                    <a:srgbClr val="0070C0"/>
                  </a:solidFill>
                  <a:latin typeface="Trebuchet MS" panose="020B0603020202020204" pitchFamily="34" charset="0"/>
                </a:rPr>
                <a:t>Entities</a:t>
              </a:r>
              <a:r>
                <a:rPr lang="it-IT" sz="1400" b="0" i="0" u="sng" dirty="0">
                  <a:solidFill>
                    <a:srgbClr val="0070C0"/>
                  </a:solidFill>
                  <a:latin typeface="Trebuchet MS" panose="020B0603020202020204" pitchFamily="34" charset="0"/>
                </a:rPr>
                <a:t> </a:t>
              </a:r>
              <a:r>
                <a:rPr lang="it-IT" sz="1400" b="0" i="0" u="sng" dirty="0" err="1">
                  <a:solidFill>
                    <a:srgbClr val="0070C0"/>
                  </a:solidFill>
                  <a:latin typeface="Trebuchet MS" panose="020B0603020202020204" pitchFamily="34" charset="0"/>
                </a:rPr>
                <a:t>involved</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Lombardy</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region</a:t>
              </a:r>
              <a:r>
                <a:rPr lang="it-IT" sz="1400" b="0" i="0" dirty="0">
                  <a:solidFill>
                    <a:srgbClr val="0070C0"/>
                  </a:solidFill>
                  <a:latin typeface="Trebuchet MS" panose="020B0603020202020204" pitchFamily="34" charset="0"/>
                </a:rPr>
                <a:t>, Niguarda hospital, ARCA </a:t>
              </a:r>
              <a:r>
                <a:rPr lang="it-IT" sz="1400" b="0" i="0" dirty="0" err="1">
                  <a:solidFill>
                    <a:srgbClr val="0070C0"/>
                  </a:solidFill>
                  <a:latin typeface="Trebuchet MS" panose="020B0603020202020204" pitchFamily="34" charset="0"/>
                </a:rPr>
                <a:t>regional</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purchasing</a:t>
              </a:r>
              <a:r>
                <a:rPr lang="it-IT" sz="1400" b="0" i="0" dirty="0">
                  <a:solidFill>
                    <a:srgbClr val="0070C0"/>
                  </a:solidFill>
                  <a:latin typeface="Trebuchet MS" panose="020B0603020202020204" pitchFamily="34" charset="0"/>
                </a:rPr>
                <a:t> body</a:t>
              </a:r>
            </a:p>
            <a:p>
              <a:pPr algn="l">
                <a:defRPr/>
              </a:pPr>
              <a:endParaRPr lang="it-IT" sz="1400" b="0" i="0" dirty="0">
                <a:solidFill>
                  <a:srgbClr val="0070C0"/>
                </a:solidFill>
                <a:latin typeface="Trebuchet MS" panose="020B0603020202020204" pitchFamily="34" charset="0"/>
              </a:endParaRPr>
            </a:p>
            <a:p>
              <a:pPr algn="l">
                <a:defRPr/>
              </a:pPr>
              <a:r>
                <a:rPr lang="it-IT" sz="1400" b="0" i="0" dirty="0">
                  <a:solidFill>
                    <a:srgbClr val="0070C0"/>
                  </a:solidFill>
                  <a:latin typeface="Trebuchet MS" panose="020B0603020202020204" pitchFamily="34" charset="0"/>
                </a:rPr>
                <a:t>PCP to </a:t>
              </a:r>
              <a:r>
                <a:rPr lang="it-IT" sz="1400" b="0" i="0" dirty="0" err="1">
                  <a:solidFill>
                    <a:srgbClr val="0070C0"/>
                  </a:solidFill>
                  <a:latin typeface="Trebuchet MS" panose="020B0603020202020204" pitchFamily="34" charset="0"/>
                </a:rPr>
                <a:t>develop</a:t>
              </a:r>
              <a:r>
                <a:rPr lang="it-IT" sz="1400" b="0" i="0" dirty="0">
                  <a:solidFill>
                    <a:srgbClr val="0070C0"/>
                  </a:solidFill>
                  <a:latin typeface="Trebuchet MS" panose="020B0603020202020204" pitchFamily="34" charset="0"/>
                </a:rPr>
                <a:t> and test: easy-to-use </a:t>
              </a:r>
              <a:r>
                <a:rPr lang="it-IT" sz="1400" b="0" i="0" dirty="0" err="1">
                  <a:solidFill>
                    <a:srgbClr val="0070C0"/>
                  </a:solidFill>
                  <a:latin typeface="Trebuchet MS" panose="020B0603020202020204" pitchFamily="34" charset="0"/>
                </a:rPr>
                <a:t>automated</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universal</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system</a:t>
              </a:r>
              <a:r>
                <a:rPr lang="it-IT" sz="1400" b="0" i="0" dirty="0">
                  <a:solidFill>
                    <a:srgbClr val="0070C0"/>
                  </a:solidFill>
                  <a:latin typeface="Trebuchet MS" panose="020B0603020202020204" pitchFamily="34" charset="0"/>
                </a:rPr>
                <a:t> for </a:t>
              </a:r>
              <a:r>
                <a:rPr lang="it-IT" sz="1400" b="0" i="0" dirty="0" err="1">
                  <a:solidFill>
                    <a:srgbClr val="0070C0"/>
                  </a:solidFill>
                  <a:latin typeface="Trebuchet MS" panose="020B0603020202020204" pitchFamily="34" charset="0"/>
                </a:rPr>
                <a:t>moving</a:t>
              </a:r>
              <a:r>
                <a:rPr lang="it-IT" sz="1400" b="0" i="0" dirty="0">
                  <a:solidFill>
                    <a:srgbClr val="0070C0"/>
                  </a:solidFill>
                  <a:latin typeface="Trebuchet MS" panose="020B0603020202020204" pitchFamily="34" charset="0"/>
                </a:rPr>
                <a:t> hospital </a:t>
              </a:r>
              <a:r>
                <a:rPr lang="it-IT" sz="1400" b="0" i="0" dirty="0" err="1">
                  <a:solidFill>
                    <a:srgbClr val="0070C0"/>
                  </a:solidFill>
                  <a:latin typeface="Trebuchet MS" panose="020B0603020202020204" pitchFamily="34" charset="0"/>
                </a:rPr>
                <a:t>beds</a:t>
              </a:r>
              <a:r>
                <a:rPr lang="it-IT" sz="1400" b="0" i="0" dirty="0">
                  <a:solidFill>
                    <a:srgbClr val="0070C0"/>
                  </a:solidFill>
                  <a:latin typeface="Trebuchet MS" panose="020B0603020202020204" pitchFamily="34" charset="0"/>
                </a:rPr>
                <a:t>, with </a:t>
              </a:r>
              <a:r>
                <a:rPr lang="it-IT" sz="1400" b="0" i="0" dirty="0" err="1">
                  <a:solidFill>
                    <a:srgbClr val="0070C0"/>
                  </a:solidFill>
                  <a:latin typeface="Trebuchet MS" panose="020B0603020202020204" pitchFamily="34" charset="0"/>
                </a:rPr>
                <a:t>anti-collision</a:t>
              </a:r>
              <a:r>
                <a:rPr lang="it-IT" sz="1400" b="0" i="0" dirty="0">
                  <a:solidFill>
                    <a:srgbClr val="0070C0"/>
                  </a:solidFill>
                  <a:latin typeface="Trebuchet MS" panose="020B0603020202020204" pitchFamily="34" charset="0"/>
                </a:rPr>
                <a:t> and </a:t>
              </a:r>
              <a:r>
                <a:rPr lang="it-IT" sz="1400" b="0" i="0" dirty="0" err="1">
                  <a:solidFill>
                    <a:srgbClr val="0070C0"/>
                  </a:solidFill>
                  <a:latin typeface="Trebuchet MS" panose="020B0603020202020204" pitchFamily="34" charset="0"/>
                </a:rPr>
                <a:t>safety</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systems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not</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needing</a:t>
              </a:r>
              <a:r>
                <a:rPr lang="it-IT" sz="1400" b="0" i="0" dirty="0">
                  <a:solidFill>
                    <a:srgbClr val="0070C0"/>
                  </a:solidFill>
                  <a:latin typeface="Trebuchet MS" panose="020B0603020202020204" pitchFamily="34" charset="0"/>
                </a:rPr>
                <a:t> guide </a:t>
              </a:r>
              <a:r>
                <a:rPr lang="it-IT" sz="1400" b="0" i="0" dirty="0" err="1">
                  <a:solidFill>
                    <a:srgbClr val="0070C0"/>
                  </a:solidFill>
                  <a:latin typeface="Trebuchet MS" panose="020B0603020202020204" pitchFamily="34" charset="0"/>
                </a:rPr>
                <a:t>lines</a:t>
              </a:r>
              <a:r>
                <a:rPr lang="it-IT" sz="1400" b="0" i="0" dirty="0">
                  <a:solidFill>
                    <a:srgbClr val="0070C0"/>
                  </a:solidFill>
                  <a:latin typeface="Trebuchet MS" panose="020B0603020202020204" pitchFamily="34" charset="0"/>
                </a:rPr>
                <a:t> or </a:t>
              </a:r>
              <a:r>
                <a:rPr lang="it-IT" sz="1400" b="0" i="0" dirty="0" err="1">
                  <a:solidFill>
                    <a:srgbClr val="0070C0"/>
                  </a:solidFill>
                  <a:latin typeface="Trebuchet MS" panose="020B0603020202020204" pitchFamily="34" charset="0"/>
                </a:rPr>
                <a:t>tracks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even</a:t>
              </a:r>
              <a:r>
                <a:rPr lang="it-IT" sz="1400" b="0" i="0" dirty="0">
                  <a:solidFill>
                    <a:srgbClr val="0070C0"/>
                  </a:solidFill>
                  <a:latin typeface="Trebuchet MS" panose="020B0603020202020204" pitchFamily="34" charset="0"/>
                </a:rPr>
                <a:t> on non </a:t>
              </a:r>
              <a:r>
                <a:rPr lang="it-IT" sz="1400" b="0" i="0" dirty="0" err="1">
                  <a:solidFill>
                    <a:srgbClr val="0070C0"/>
                  </a:solidFill>
                  <a:latin typeface="Trebuchet MS" panose="020B0603020202020204" pitchFamily="34" charset="0"/>
                </a:rPr>
                <a:t>rectilinear</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routes</a:t>
              </a:r>
              <a:endParaRPr lang="it-IT" sz="1400" b="0" i="0" dirty="0">
                <a:solidFill>
                  <a:srgbClr val="0070C0"/>
                </a:solidFill>
                <a:latin typeface="Trebuchet MS" panose="020B0603020202020204" pitchFamily="34" charset="0"/>
              </a:endParaRPr>
            </a:p>
            <a:p>
              <a:pPr algn="l">
                <a:defRPr/>
              </a:pPr>
              <a:endParaRPr lang="it-IT" sz="1400" b="0" i="0" dirty="0">
                <a:solidFill>
                  <a:srgbClr val="0070C0"/>
                </a:solidFill>
                <a:latin typeface="Trebuchet MS" panose="020B0603020202020204" pitchFamily="34" charset="0"/>
              </a:endParaRPr>
            </a:p>
            <a:p>
              <a:pPr algn="l">
                <a:defRPr/>
              </a:pPr>
              <a:r>
                <a:rPr lang="it-IT" sz="1400" b="0" i="0" dirty="0" err="1">
                  <a:solidFill>
                    <a:srgbClr val="0070C0"/>
                  </a:solidFill>
                  <a:latin typeface="Trebuchet MS" panose="020B0603020202020204" pitchFamily="34" charset="0"/>
                </a:rPr>
                <a:t>Benchmarking</a:t>
              </a:r>
              <a:r>
                <a:rPr lang="it-IT" sz="1400" b="0" i="0" dirty="0">
                  <a:solidFill>
                    <a:srgbClr val="0070C0"/>
                  </a:solidFill>
                  <a:latin typeface="Trebuchet MS" panose="020B0603020202020204" pitchFamily="34" charset="0"/>
                </a:rPr>
                <a:t>: 40% </a:t>
              </a:r>
              <a:r>
                <a:rPr lang="it-IT" sz="1400" b="0" i="0" dirty="0" err="1">
                  <a:solidFill>
                    <a:srgbClr val="0070C0"/>
                  </a:solidFill>
                  <a:latin typeface="Trebuchet MS" panose="020B0603020202020204" pitchFamily="34" charset="0"/>
                </a:rPr>
                <a:t>expected</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cost</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savings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cheaper</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solution</a:t>
              </a:r>
              <a:r>
                <a:rPr lang="it-IT" sz="1400" b="0" i="0" dirty="0">
                  <a:solidFill>
                    <a:srgbClr val="0070C0"/>
                  </a:solidFill>
                  <a:latin typeface="Trebuchet MS" panose="020B0603020202020204" pitchFamily="34" charset="0"/>
                </a:rPr>
                <a:t> + </a:t>
              </a:r>
              <a:r>
                <a:rPr lang="it-IT" sz="1400" b="0" i="0" dirty="0" err="1">
                  <a:solidFill>
                    <a:srgbClr val="0070C0"/>
                  </a:solidFill>
                  <a:latin typeface="Trebuchet MS" panose="020B0603020202020204" pitchFamily="34" charset="0"/>
                </a:rPr>
                <a:t>less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accidents</a:t>
              </a:r>
              <a:r>
                <a:rPr lang="it-IT" sz="1400" b="0" i="0" dirty="0">
                  <a:solidFill>
                    <a:srgbClr val="0070C0"/>
                  </a:solidFill>
                  <a:latin typeface="Trebuchet MS" panose="020B0603020202020204" pitchFamily="34" charset="0"/>
                </a:rPr>
                <a:t> and </a:t>
              </a:r>
              <a:r>
                <a:rPr lang="it-IT" sz="1400" b="0" i="0" dirty="0" err="1">
                  <a:solidFill>
                    <a:srgbClr val="0070C0"/>
                  </a:solidFill>
                  <a:latin typeface="Trebuchet MS" panose="020B0603020202020204" pitchFamily="34" charset="0"/>
                </a:rPr>
                <a:t>functional</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limitations</a:t>
              </a:r>
              <a:r>
                <a:rPr lang="it-IT" sz="1400" b="0" i="0" dirty="0">
                  <a:solidFill>
                    <a:srgbClr val="0070C0"/>
                  </a:solidFill>
                  <a:latin typeface="Trebuchet MS" panose="020B0603020202020204" pitchFamily="34" charset="0"/>
                </a:rPr>
                <a:t>)</a:t>
              </a:r>
            </a:p>
            <a:p>
              <a:pPr algn="l">
                <a:defRPr/>
              </a:pPr>
              <a:endParaRPr lang="it-IT" sz="1400" b="0" i="0" dirty="0">
                <a:solidFill>
                  <a:srgbClr val="0070C0"/>
                </a:solidFill>
                <a:latin typeface="Trebuchet MS" panose="020B0603020202020204" pitchFamily="34" charset="0"/>
              </a:endParaRPr>
            </a:p>
            <a:p>
              <a:pPr algn="l">
                <a:defRPr/>
              </a:pPr>
              <a:r>
                <a:rPr lang="it-IT" sz="1400" b="0" i="0" dirty="0">
                  <a:solidFill>
                    <a:srgbClr val="0070C0"/>
                  </a:solidFill>
                  <a:latin typeface="Trebuchet MS" panose="020B0603020202020204" pitchFamily="34" charset="0"/>
                </a:rPr>
                <a:t>PCP </a:t>
              </a:r>
              <a:r>
                <a:rPr lang="it-IT" sz="1400" b="0" i="0" dirty="0" err="1">
                  <a:solidFill>
                    <a:srgbClr val="0070C0"/>
                  </a:solidFill>
                  <a:latin typeface="Trebuchet MS" panose="020B0603020202020204" pitchFamily="34" charset="0"/>
                </a:rPr>
                <a:t>created</a:t>
              </a:r>
              <a:r>
                <a:rPr lang="it-IT" sz="1400" b="0" i="0" dirty="0">
                  <a:solidFill>
                    <a:srgbClr val="0070C0"/>
                  </a:solidFill>
                  <a:latin typeface="Trebuchet MS" panose="020B0603020202020204" pitchFamily="34" charset="0"/>
                </a:rPr>
                <a:t> market </a:t>
              </a:r>
              <a:r>
                <a:rPr lang="it-IT" sz="1400" b="0" i="0" dirty="0" err="1">
                  <a:solidFill>
                    <a:srgbClr val="0070C0"/>
                  </a:solidFill>
                  <a:latin typeface="Trebuchet MS" panose="020B0603020202020204" pitchFamily="34" charset="0"/>
                </a:rPr>
                <a:t>opportunities</a:t>
              </a:r>
              <a:r>
                <a:rPr lang="it-IT" sz="1400" b="0" i="0" dirty="0">
                  <a:solidFill>
                    <a:srgbClr val="0070C0"/>
                  </a:solidFill>
                  <a:latin typeface="Trebuchet MS" panose="020B0603020202020204" pitchFamily="34" charset="0"/>
                </a:rPr>
                <a:t> for </a:t>
              </a:r>
              <a:r>
                <a:rPr lang="it-IT" sz="1400" b="0" i="0" dirty="0" err="1">
                  <a:solidFill>
                    <a:srgbClr val="0070C0"/>
                  </a:solidFill>
                  <a:latin typeface="Trebuchet MS" panose="020B0603020202020204" pitchFamily="34" charset="0"/>
                </a:rPr>
                <a:t>SMEs</a:t>
              </a:r>
              <a:r>
                <a:rPr lang="it-IT" sz="1400" b="0" i="0" dirty="0">
                  <a:solidFill>
                    <a:srgbClr val="0070C0"/>
                  </a:solidFill>
                  <a:latin typeface="Trebuchet MS" panose="020B0603020202020204" pitchFamily="34" charset="0"/>
                </a:rPr>
                <a:t> (are </a:t>
              </a:r>
              <a:r>
                <a:rPr lang="it-IT" sz="1400" b="0" i="0" dirty="0" err="1">
                  <a:solidFill>
                    <a:srgbClr val="0070C0"/>
                  </a:solidFill>
                  <a:latin typeface="Trebuchet MS" panose="020B0603020202020204" pitchFamily="34" charset="0"/>
                </a:rPr>
                <a:t>selling</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already</a:t>
              </a:r>
              <a:r>
                <a:rPr lang="it-IT" sz="1400" b="0" i="0" dirty="0">
                  <a:solidFill>
                    <a:srgbClr val="0070C0"/>
                  </a:solidFill>
                  <a:latin typeface="Trebuchet MS" panose="020B0603020202020204" pitchFamily="34" charset="0"/>
                </a:rPr>
                <a:t> in </a:t>
              </a:r>
              <a:r>
                <a:rPr lang="it-IT" sz="1400" b="0" i="0" dirty="0" err="1">
                  <a:solidFill>
                    <a:srgbClr val="0070C0"/>
                  </a:solidFill>
                  <a:latin typeface="Trebuchet MS" panose="020B0603020202020204" pitchFamily="34" charset="0"/>
                </a:rPr>
                <a:t>other</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countries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as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well</a:t>
              </a:r>
              <a:r>
                <a:rPr lang="it-IT" sz="1400" b="0" i="0" dirty="0" smtClean="0">
                  <a:solidFill>
                    <a:srgbClr val="0070C0"/>
                  </a:solidFill>
                  <a:latin typeface="Trebuchet MS" panose="020B0603020202020204" pitchFamily="34" charset="0"/>
                </a:rPr>
                <a:t>)</a:t>
              </a:r>
            </a:p>
            <a:p>
              <a:pPr>
                <a:defRPr/>
              </a:pPr>
              <a:endParaRPr lang="it-IT" sz="1400" i="0" dirty="0">
                <a:solidFill>
                  <a:schemeClr val="accent2">
                    <a:lumMod val="75000"/>
                  </a:schemeClr>
                </a:solidFill>
              </a:endParaRPr>
            </a:p>
          </p:txBody>
        </p:sp>
        <p:sp>
          <p:nvSpPr>
            <p:cNvPr id="13" name="TextBox 12"/>
            <p:cNvSpPr txBox="1"/>
            <p:nvPr/>
          </p:nvSpPr>
          <p:spPr>
            <a:xfrm>
              <a:off x="4592638" y="1153775"/>
              <a:ext cx="4413250" cy="3139321"/>
            </a:xfrm>
            <a:prstGeom prst="rect">
              <a:avLst/>
            </a:prstGeom>
            <a:noFill/>
          </p:spPr>
          <p:txBody>
            <a:bodyPr>
              <a:spAutoFit/>
            </a:bodyPr>
            <a:lstStyle/>
            <a:p>
              <a:pPr algn="r" eaLnBrk="1" fontAlgn="auto" hangingPunct="1">
                <a:spcBef>
                  <a:spcPts val="0"/>
                </a:spcBef>
                <a:spcAft>
                  <a:spcPts val="0"/>
                </a:spcAft>
                <a:defRPr/>
              </a:pPr>
              <a:endParaRPr lang="en-GB" sz="1000" i="0" dirty="0">
                <a:solidFill>
                  <a:schemeClr val="tx1">
                    <a:lumMod val="65000"/>
                    <a:lumOff val="35000"/>
                  </a:schemeClr>
                </a:solidFill>
                <a:latin typeface="+mj-lt"/>
              </a:endParaRPr>
            </a:p>
            <a:p>
              <a:pPr algn="r" eaLnBrk="1" fontAlgn="auto" hangingPunct="1">
                <a:spcBef>
                  <a:spcPts val="0"/>
                </a:spcBef>
                <a:spcAft>
                  <a:spcPts val="0"/>
                </a:spcAft>
                <a:defRPr/>
              </a:pPr>
              <a:r>
                <a:rPr lang="en-GB" sz="2800" i="0" dirty="0" err="1">
                  <a:solidFill>
                    <a:schemeClr val="tx1">
                      <a:lumMod val="65000"/>
                      <a:lumOff val="35000"/>
                    </a:schemeClr>
                  </a:solidFill>
                  <a:latin typeface="+mj-lt"/>
                </a:rPr>
                <a:t>Niguarda</a:t>
              </a:r>
              <a:endParaRPr lang="en-GB" sz="2800" i="0" dirty="0">
                <a:solidFill>
                  <a:schemeClr val="tx1">
                    <a:lumMod val="65000"/>
                    <a:lumOff val="35000"/>
                  </a:schemeClr>
                </a:solidFill>
                <a:latin typeface="+mj-lt"/>
              </a:endParaRPr>
            </a:p>
            <a:p>
              <a:pPr algn="r" eaLnBrk="1" fontAlgn="auto" hangingPunct="1">
                <a:spcBef>
                  <a:spcPts val="0"/>
                </a:spcBef>
                <a:spcAft>
                  <a:spcPts val="0"/>
                </a:spcAft>
                <a:defRPr/>
              </a:pPr>
              <a:r>
                <a:rPr lang="en-GB" sz="2800" i="0" dirty="0">
                  <a:solidFill>
                    <a:schemeClr val="tx1">
                      <a:lumMod val="65000"/>
                      <a:lumOff val="35000"/>
                    </a:schemeClr>
                  </a:solidFill>
                  <a:latin typeface="+mj-lt"/>
                </a:rPr>
                <a:t>Hospital </a:t>
              </a:r>
            </a:p>
            <a:p>
              <a:pPr algn="r" eaLnBrk="1" fontAlgn="auto" hangingPunct="1">
                <a:spcBef>
                  <a:spcPts val="0"/>
                </a:spcBef>
                <a:spcAft>
                  <a:spcPts val="0"/>
                </a:spcAft>
                <a:defRPr/>
              </a:pPr>
              <a:r>
                <a:rPr lang="en-GB" sz="2800" i="0" dirty="0">
                  <a:solidFill>
                    <a:schemeClr val="tx1">
                      <a:lumMod val="65000"/>
                      <a:lumOff val="35000"/>
                    </a:schemeClr>
                  </a:solidFill>
                  <a:latin typeface="+mj-lt"/>
                </a:rPr>
                <a:t>PCP</a:t>
              </a:r>
            </a:p>
            <a:p>
              <a:pPr algn="l" eaLnBrk="1" fontAlgn="auto" hangingPunct="1">
                <a:spcBef>
                  <a:spcPts val="0"/>
                </a:spcBef>
                <a:spcAft>
                  <a:spcPts val="0"/>
                </a:spcAft>
                <a:defRPr/>
              </a:pPr>
              <a:endParaRPr lang="en-GB" sz="3600" dirty="0">
                <a:solidFill>
                  <a:schemeClr val="bg2">
                    <a:lumMod val="75000"/>
                  </a:schemeClr>
                </a:solidFill>
                <a:latin typeface="+mj-lt"/>
              </a:endParaRPr>
            </a:p>
            <a:p>
              <a:pPr eaLnBrk="1" fontAlgn="auto" hangingPunct="1">
                <a:spcBef>
                  <a:spcPts val="0"/>
                </a:spcBef>
                <a:spcAft>
                  <a:spcPts val="0"/>
                </a:spcAft>
                <a:defRPr/>
              </a:pPr>
              <a:r>
                <a:rPr lang="en-GB" sz="1200" dirty="0">
                  <a:solidFill>
                    <a:schemeClr val="bg2">
                      <a:lumMod val="75000"/>
                    </a:schemeClr>
                  </a:solidFill>
                  <a:latin typeface="+mj-lt"/>
                </a:rPr>
                <a:t>URL: http://</a:t>
              </a:r>
              <a:r>
                <a:rPr lang="en-GB" sz="1200" dirty="0" smtClean="0">
                  <a:solidFill>
                    <a:schemeClr val="bg2">
                      <a:lumMod val="75000"/>
                    </a:schemeClr>
                  </a:solidFill>
                  <a:latin typeface="+mj-lt"/>
                </a:rPr>
                <a:t>inspirecampus.eu/wp-content</a:t>
              </a:r>
            </a:p>
            <a:p>
              <a:pPr eaLnBrk="1" fontAlgn="auto" hangingPunct="1">
                <a:spcBef>
                  <a:spcPts val="0"/>
                </a:spcBef>
                <a:spcAft>
                  <a:spcPts val="0"/>
                </a:spcAft>
                <a:defRPr/>
              </a:pPr>
              <a:r>
                <a:rPr lang="en-GB" sz="1200" dirty="0" smtClean="0">
                  <a:solidFill>
                    <a:schemeClr val="bg2">
                      <a:lumMod val="75000"/>
                    </a:schemeClr>
                  </a:solidFill>
                  <a:latin typeface="+mj-lt"/>
                </a:rPr>
                <a:t>/uploads/2014/09/</a:t>
              </a:r>
              <a:r>
                <a:rPr lang="en-GB" sz="1200" dirty="0" err="1" smtClean="0">
                  <a:solidFill>
                    <a:schemeClr val="bg2">
                      <a:lumMod val="75000"/>
                    </a:schemeClr>
                  </a:solidFill>
                  <a:latin typeface="+mj-lt"/>
                </a:rPr>
                <a:t>INSPIRE_case_study</a:t>
              </a:r>
              <a:r>
                <a:rPr lang="en-GB" sz="1200" dirty="0" smtClean="0">
                  <a:solidFill>
                    <a:schemeClr val="bg2">
                      <a:lumMod val="75000"/>
                    </a:schemeClr>
                  </a:solidFill>
                  <a:latin typeface="+mj-lt"/>
                </a:rPr>
                <a:t>_</a:t>
              </a:r>
            </a:p>
            <a:p>
              <a:pPr eaLnBrk="1" fontAlgn="auto" hangingPunct="1">
                <a:spcBef>
                  <a:spcPts val="0"/>
                </a:spcBef>
                <a:spcAft>
                  <a:spcPts val="0"/>
                </a:spcAft>
                <a:defRPr/>
              </a:pPr>
              <a:r>
                <a:rPr lang="en-GB" sz="1200" dirty="0" smtClean="0">
                  <a:solidFill>
                    <a:schemeClr val="bg2">
                      <a:lumMod val="75000"/>
                    </a:schemeClr>
                  </a:solidFill>
                  <a:latin typeface="+mj-lt"/>
                </a:rPr>
                <a:t>LOMBARDY_hospital_pcp3.pdf </a:t>
              </a:r>
              <a:endParaRPr lang="en-GB" sz="1200" dirty="0"/>
            </a:p>
            <a:p>
              <a:pPr algn="r" eaLnBrk="1" fontAlgn="auto" hangingPunct="1">
                <a:spcBef>
                  <a:spcPts val="0"/>
                </a:spcBef>
                <a:spcAft>
                  <a:spcPts val="0"/>
                </a:spcAft>
                <a:defRPr/>
              </a:pPr>
              <a:endParaRPr lang="en-GB" sz="1600" dirty="0">
                <a:solidFill>
                  <a:schemeClr val="bg2">
                    <a:lumMod val="75000"/>
                  </a:schemeClr>
                </a:solidFill>
                <a:latin typeface="+mj-lt"/>
              </a:endParaRPr>
            </a:p>
            <a:p>
              <a:pPr algn="r" eaLnBrk="1" fontAlgn="auto" hangingPunct="1">
                <a:spcBef>
                  <a:spcPts val="0"/>
                </a:spcBef>
                <a:spcAft>
                  <a:spcPts val="0"/>
                </a:spcAft>
                <a:defRPr/>
              </a:pPr>
              <a:endParaRPr lang="en-GB" sz="1600" dirty="0">
                <a:solidFill>
                  <a:schemeClr val="tx2">
                    <a:lumMod val="60000"/>
                    <a:lumOff val="40000"/>
                  </a:schemeClr>
                </a:solidFill>
                <a:latin typeface="+mn-lt"/>
              </a:endParaRPr>
            </a:p>
          </p:txBody>
        </p:sp>
      </p:grpSp>
      <p:grpSp>
        <p:nvGrpSpPr>
          <p:cNvPr id="4" name="Group 3"/>
          <p:cNvGrpSpPr/>
          <p:nvPr/>
        </p:nvGrpSpPr>
        <p:grpSpPr>
          <a:xfrm>
            <a:off x="34925" y="1052736"/>
            <a:ext cx="4629150" cy="5543327"/>
            <a:chOff x="34925" y="1052736"/>
            <a:chExt cx="4629150" cy="5543327"/>
          </a:xfrm>
        </p:grpSpPr>
        <p:sp>
          <p:nvSpPr>
            <p:cNvPr id="20" name="TextBox 19"/>
            <p:cNvSpPr txBox="1"/>
            <p:nvPr/>
          </p:nvSpPr>
          <p:spPr>
            <a:xfrm>
              <a:off x="34925" y="1052736"/>
              <a:ext cx="4629150" cy="3385542"/>
            </a:xfrm>
            <a:prstGeom prst="rect">
              <a:avLst/>
            </a:prstGeom>
            <a:noFill/>
          </p:spPr>
          <p:txBody>
            <a:bodyPr>
              <a:spAutoFit/>
            </a:bodyPr>
            <a:lstStyle/>
            <a:p>
              <a:pPr eaLnBrk="1" fontAlgn="auto" hangingPunct="1">
                <a:spcBef>
                  <a:spcPts val="0"/>
                </a:spcBef>
                <a:spcAft>
                  <a:spcPts val="0"/>
                </a:spcAft>
                <a:defRPr/>
              </a:pPr>
              <a:r>
                <a:rPr lang="en-GB" sz="2800" dirty="0" smtClean="0">
                  <a:solidFill>
                    <a:schemeClr val="tx1">
                      <a:lumMod val="65000"/>
                      <a:lumOff val="35000"/>
                    </a:schemeClr>
                  </a:solidFill>
                  <a:latin typeface="+mj-lt"/>
                </a:rPr>
                <a:t>IMAILE</a:t>
              </a: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3200" i="0" dirty="0">
                <a:solidFill>
                  <a:schemeClr val="tx1">
                    <a:lumMod val="65000"/>
                    <a:lumOff val="35000"/>
                  </a:schemeClr>
                </a:solidFill>
                <a:latin typeface="+mj-lt"/>
              </a:endParaRPr>
            </a:p>
            <a:p>
              <a:pPr eaLnBrk="1" fontAlgn="auto" hangingPunct="1">
                <a:spcBef>
                  <a:spcPts val="0"/>
                </a:spcBef>
                <a:spcAft>
                  <a:spcPts val="0"/>
                </a:spcAft>
                <a:defRPr/>
              </a:pP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2800" dirty="0">
                <a:solidFill>
                  <a:schemeClr val="bg2">
                    <a:lumMod val="75000"/>
                  </a:schemeClr>
                </a:solidFill>
                <a:latin typeface="+mj-lt"/>
              </a:endParaRPr>
            </a:p>
            <a:p>
              <a:pPr eaLnBrk="1" fontAlgn="auto" hangingPunct="1">
                <a:spcBef>
                  <a:spcPts val="0"/>
                </a:spcBef>
                <a:spcAft>
                  <a:spcPts val="0"/>
                </a:spcAft>
                <a:defRPr/>
              </a:pPr>
              <a:endParaRPr lang="en-GB" sz="1200" dirty="0">
                <a:solidFill>
                  <a:schemeClr val="bg2">
                    <a:lumMod val="75000"/>
                  </a:schemeClr>
                </a:solidFill>
                <a:latin typeface="+mj-lt"/>
              </a:endParaRPr>
            </a:p>
            <a:p>
              <a:pPr eaLnBrk="1" fontAlgn="auto" hangingPunct="1">
                <a:spcBef>
                  <a:spcPts val="0"/>
                </a:spcBef>
                <a:spcAft>
                  <a:spcPts val="0"/>
                </a:spcAft>
                <a:defRPr/>
              </a:pPr>
              <a:r>
                <a:rPr lang="en-GB" sz="1200" dirty="0">
                  <a:solidFill>
                    <a:schemeClr val="bg2">
                      <a:lumMod val="75000"/>
                    </a:schemeClr>
                  </a:solidFill>
                  <a:latin typeface="+mj-lt"/>
                </a:rPr>
                <a:t>URL: </a:t>
              </a:r>
              <a:r>
                <a:rPr lang="en-GB" sz="1200" dirty="0" smtClean="0">
                  <a:solidFill>
                    <a:schemeClr val="bg2">
                      <a:lumMod val="75000"/>
                    </a:schemeClr>
                  </a:solidFill>
                  <a:latin typeface="+mj-lt"/>
                </a:rPr>
                <a:t>www.imaile.eu</a:t>
              </a:r>
              <a:endParaRPr lang="en-GB" sz="1200" dirty="0">
                <a:solidFill>
                  <a:schemeClr val="bg2">
                    <a:lumMod val="75000"/>
                  </a:schemeClr>
                </a:solidFill>
                <a:latin typeface="+mj-lt"/>
              </a:endParaRPr>
            </a:p>
            <a:p>
              <a:pPr algn="l" eaLnBrk="1" fontAlgn="auto" hangingPunct="1">
                <a:spcBef>
                  <a:spcPts val="0"/>
                </a:spcBef>
                <a:spcAft>
                  <a:spcPts val="0"/>
                </a:spcAft>
                <a:defRPr/>
              </a:pPr>
              <a:endParaRPr lang="en-GB" sz="1400" dirty="0"/>
            </a:p>
            <a:p>
              <a:pPr algn="r" eaLnBrk="1" fontAlgn="auto" hangingPunct="1">
                <a:spcBef>
                  <a:spcPts val="0"/>
                </a:spcBef>
                <a:spcAft>
                  <a:spcPts val="0"/>
                </a:spcAft>
                <a:defRPr/>
              </a:pPr>
              <a:endParaRPr lang="en-GB" sz="1600" dirty="0">
                <a:solidFill>
                  <a:schemeClr val="bg2">
                    <a:lumMod val="75000"/>
                  </a:schemeClr>
                </a:solidFill>
                <a:latin typeface="+mj-lt"/>
              </a:endParaRPr>
            </a:p>
            <a:p>
              <a:pPr algn="r" eaLnBrk="1" fontAlgn="auto" hangingPunct="1">
                <a:spcBef>
                  <a:spcPts val="0"/>
                </a:spcBef>
                <a:spcAft>
                  <a:spcPts val="0"/>
                </a:spcAft>
                <a:defRPr/>
              </a:pPr>
              <a:endParaRPr lang="en-GB" sz="1600" dirty="0">
                <a:solidFill>
                  <a:schemeClr val="tx2">
                    <a:lumMod val="60000"/>
                    <a:lumOff val="40000"/>
                  </a:schemeClr>
                </a:solidFill>
                <a:latin typeface="+mn-lt"/>
              </a:endParaRPr>
            </a:p>
          </p:txBody>
        </p:sp>
        <p:grpSp>
          <p:nvGrpSpPr>
            <p:cNvPr id="2" name="Group 1"/>
            <p:cNvGrpSpPr/>
            <p:nvPr/>
          </p:nvGrpSpPr>
          <p:grpSpPr>
            <a:xfrm>
              <a:off x="179512" y="1268413"/>
              <a:ext cx="4413125" cy="5327650"/>
              <a:chOff x="179512" y="1268413"/>
              <a:chExt cx="4413125" cy="5327650"/>
            </a:xfrm>
          </p:grpSpPr>
          <p:sp>
            <p:nvSpPr>
              <p:cNvPr id="14" name="Content Placeholder 2"/>
              <p:cNvSpPr txBox="1">
                <a:spLocks/>
              </p:cNvSpPr>
              <p:nvPr/>
            </p:nvSpPr>
            <p:spPr bwMode="auto">
              <a:xfrm>
                <a:off x="179512" y="3644900"/>
                <a:ext cx="441312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spcBef>
                    <a:spcPct val="0"/>
                  </a:spcBef>
                  <a:buClrTx/>
                  <a:buFontTx/>
                  <a:buNone/>
                </a:pPr>
                <a:endParaRPr lang="en-GB" altLang="en-US" sz="1400" b="0" i="0" dirty="0">
                  <a:solidFill>
                    <a:srgbClr val="0070C0"/>
                  </a:solidFill>
                  <a:latin typeface="Trebuchet MS" pitchFamily="34" charset="0"/>
                </a:endParaRPr>
              </a:p>
              <a:p>
                <a:pPr>
                  <a:spcBef>
                    <a:spcPct val="0"/>
                  </a:spcBef>
                  <a:buClrTx/>
                  <a:buFontTx/>
                  <a:buNone/>
                </a:pPr>
                <a:r>
                  <a:rPr lang="en-GB" altLang="en-US" sz="1400" u="sng" dirty="0">
                    <a:solidFill>
                      <a:srgbClr val="0070C0"/>
                    </a:solidFill>
                    <a:latin typeface="Trebuchet MS" pitchFamily="34" charset="0"/>
                  </a:rPr>
                  <a:t>P</a:t>
                </a:r>
                <a:r>
                  <a:rPr lang="en-GB" altLang="en-US" sz="1400" b="0" i="0" u="sng" dirty="0" smtClean="0">
                    <a:solidFill>
                      <a:srgbClr val="0070C0"/>
                    </a:solidFill>
                    <a:latin typeface="Trebuchet MS" pitchFamily="34" charset="0"/>
                  </a:rPr>
                  <a:t>rocurers</a:t>
                </a:r>
                <a:r>
                  <a:rPr lang="en-GB" altLang="en-US" sz="1400" b="0" i="0" dirty="0">
                    <a:solidFill>
                      <a:srgbClr val="0070C0"/>
                    </a:solidFill>
                    <a:latin typeface="Trebuchet MS" pitchFamily="34" charset="0"/>
                  </a:rPr>
                  <a:t>: </a:t>
                </a:r>
                <a:r>
                  <a:rPr lang="en-GB" altLang="en-US" sz="1400" b="0" i="0" dirty="0" smtClean="0">
                    <a:solidFill>
                      <a:srgbClr val="0070C0"/>
                    </a:solidFill>
                    <a:latin typeface="Trebuchet MS" pitchFamily="34" charset="0"/>
                  </a:rPr>
                  <a:t>schools and universities (SE, ES, DE, Fi) </a:t>
                </a:r>
                <a:endParaRPr lang="en-GB" altLang="en-US" sz="1400" b="0" i="0" dirty="0">
                  <a:solidFill>
                    <a:srgbClr val="0070C0"/>
                  </a:solidFill>
                  <a:latin typeface="Trebuchet MS" pitchFamily="34" charset="0"/>
                </a:endParaRPr>
              </a:p>
              <a:p>
                <a:pPr>
                  <a:spcBef>
                    <a:spcPct val="0"/>
                  </a:spcBef>
                  <a:buClrTx/>
                  <a:buFontTx/>
                  <a:buNone/>
                </a:pPr>
                <a:endParaRPr lang="en-GB" altLang="en-US" sz="500" b="0" i="0" dirty="0">
                  <a:solidFill>
                    <a:srgbClr val="0070C0"/>
                  </a:solidFill>
                  <a:latin typeface="Trebuchet MS" pitchFamily="34" charset="0"/>
                </a:endParaRPr>
              </a:p>
              <a:p>
                <a:pPr>
                  <a:spcBef>
                    <a:spcPct val="0"/>
                  </a:spcBef>
                  <a:buClrTx/>
                  <a:buFontTx/>
                  <a:buNone/>
                </a:pPr>
                <a:r>
                  <a:rPr lang="en-GB" altLang="en-US" sz="1400" b="0" i="0" dirty="0">
                    <a:solidFill>
                      <a:srgbClr val="0070C0"/>
                    </a:solidFill>
                    <a:latin typeface="Trebuchet MS" pitchFamily="34" charset="0"/>
                  </a:rPr>
                  <a:t>Joint procurement of R&amp;D services via the PCP </a:t>
                </a:r>
                <a:endParaRPr lang="en-GB" altLang="en-US" sz="1400" b="0" i="0" dirty="0" smtClean="0">
                  <a:solidFill>
                    <a:srgbClr val="0070C0"/>
                  </a:solidFill>
                  <a:latin typeface="Trebuchet MS" pitchFamily="34" charset="0"/>
                </a:endParaRPr>
              </a:p>
              <a:p>
                <a:pPr>
                  <a:spcBef>
                    <a:spcPct val="0"/>
                  </a:spcBef>
                  <a:buClrTx/>
                  <a:buFontTx/>
                  <a:buNone/>
                </a:pPr>
                <a:r>
                  <a:rPr lang="en-GB" altLang="en-US" sz="1400" dirty="0" smtClean="0">
                    <a:solidFill>
                      <a:srgbClr val="0070C0"/>
                    </a:solidFill>
                    <a:latin typeface="Trebuchet MS" pitchFamily="34" charset="0"/>
                  </a:rPr>
                  <a:t>that developed personalised learning solutions </a:t>
                </a:r>
              </a:p>
              <a:p>
                <a:pPr>
                  <a:spcBef>
                    <a:spcPct val="0"/>
                  </a:spcBef>
                  <a:buClrTx/>
                  <a:buFontTx/>
                  <a:buNone/>
                </a:pPr>
                <a:r>
                  <a:rPr lang="en-GB" altLang="en-US" sz="1400" dirty="0" smtClean="0">
                    <a:solidFill>
                      <a:srgbClr val="0070C0"/>
                    </a:solidFill>
                    <a:latin typeface="Trebuchet MS" pitchFamily="34" charset="0"/>
                  </a:rPr>
                  <a:t>that helps students study maths, science better</a:t>
                </a:r>
                <a:r>
                  <a:rPr lang="en-GB" altLang="en-US" sz="1400" b="0" i="0" dirty="0" smtClean="0">
                    <a:solidFill>
                      <a:srgbClr val="0070C0"/>
                    </a:solidFill>
                    <a:latin typeface="Trebuchet MS" pitchFamily="34" charset="0"/>
                  </a:rPr>
                  <a:t>. </a:t>
                </a:r>
              </a:p>
              <a:p>
                <a:pPr>
                  <a:spcBef>
                    <a:spcPct val="0"/>
                  </a:spcBef>
                  <a:buClrTx/>
                  <a:buFontTx/>
                  <a:buNone/>
                </a:pPr>
                <a:endParaRPr lang="en-GB" altLang="en-US" sz="1400" dirty="0" smtClean="0">
                  <a:solidFill>
                    <a:srgbClr val="0070C0"/>
                  </a:solidFill>
                  <a:latin typeface="Trebuchet MS" pitchFamily="34" charset="0"/>
                </a:endParaRPr>
              </a:p>
              <a:p>
                <a:pPr>
                  <a:spcBef>
                    <a:spcPct val="0"/>
                  </a:spcBef>
                  <a:buClrTx/>
                  <a:buFontTx/>
                  <a:buNone/>
                </a:pPr>
                <a:r>
                  <a:rPr lang="en-GB" altLang="en-US" sz="1400" u="sng" dirty="0" smtClean="0">
                    <a:solidFill>
                      <a:srgbClr val="0070C0"/>
                    </a:solidFill>
                    <a:latin typeface="Trebuchet MS" pitchFamily="34" charset="0"/>
                  </a:rPr>
                  <a:t>Artificial intelligence</a:t>
                </a:r>
                <a:r>
                  <a:rPr lang="en-GB" altLang="en-US" sz="1400" dirty="0" smtClean="0">
                    <a:solidFill>
                      <a:srgbClr val="0070C0"/>
                    </a:solidFill>
                    <a:latin typeface="Trebuchet MS" pitchFamily="34" charset="0"/>
                  </a:rPr>
                  <a:t> adapts the subject to the </a:t>
                </a:r>
              </a:p>
              <a:p>
                <a:pPr>
                  <a:spcBef>
                    <a:spcPct val="0"/>
                  </a:spcBef>
                  <a:buClrTx/>
                  <a:buFontTx/>
                  <a:buNone/>
                </a:pPr>
                <a:r>
                  <a:rPr lang="en-GB" altLang="en-US" sz="1400" dirty="0">
                    <a:solidFill>
                      <a:srgbClr val="0070C0"/>
                    </a:solidFill>
                    <a:latin typeface="Trebuchet MS" pitchFamily="34" charset="0"/>
                  </a:rPr>
                  <a:t>i</a:t>
                </a:r>
                <a:r>
                  <a:rPr lang="en-GB" altLang="en-US" sz="1400" dirty="0" smtClean="0">
                    <a:solidFill>
                      <a:srgbClr val="0070C0"/>
                    </a:solidFill>
                    <a:latin typeface="Trebuchet MS" pitchFamily="34" charset="0"/>
                  </a:rPr>
                  <a:t>nterests and learning habits of the study. </a:t>
                </a:r>
              </a:p>
              <a:p>
                <a:pPr>
                  <a:spcBef>
                    <a:spcPct val="0"/>
                  </a:spcBef>
                  <a:buClrTx/>
                  <a:buFontTx/>
                  <a:buNone/>
                </a:pPr>
                <a:r>
                  <a:rPr lang="en-GB" altLang="en-US" sz="1400" u="sng" dirty="0" smtClean="0">
                    <a:solidFill>
                      <a:srgbClr val="0070C0"/>
                    </a:solidFill>
                    <a:latin typeface="Trebuchet MS" pitchFamily="34" charset="0"/>
                  </a:rPr>
                  <a:t>Gaming</a:t>
                </a:r>
                <a:r>
                  <a:rPr lang="en-GB" altLang="en-US" sz="1400" dirty="0" smtClean="0">
                    <a:solidFill>
                      <a:srgbClr val="0070C0"/>
                    </a:solidFill>
                    <a:latin typeface="Trebuchet MS" pitchFamily="34" charset="0"/>
                  </a:rPr>
                  <a:t> aspect makes the learning experience more </a:t>
                </a:r>
              </a:p>
              <a:p>
                <a:pPr>
                  <a:spcBef>
                    <a:spcPct val="0"/>
                  </a:spcBef>
                  <a:buClrTx/>
                  <a:buFontTx/>
                  <a:buNone/>
                </a:pPr>
                <a:r>
                  <a:rPr lang="en-GB" altLang="en-US" sz="1400" dirty="0" smtClean="0">
                    <a:solidFill>
                      <a:srgbClr val="0070C0"/>
                    </a:solidFill>
                    <a:latin typeface="Trebuchet MS" pitchFamily="34" charset="0"/>
                  </a:rPr>
                  <a:t>interactive, interesting and rewarding for students.</a:t>
                </a:r>
              </a:p>
              <a:p>
                <a:pPr>
                  <a:spcBef>
                    <a:spcPct val="0"/>
                  </a:spcBef>
                  <a:buClrTx/>
                  <a:buFontTx/>
                  <a:buNone/>
                </a:pPr>
                <a:endParaRPr lang="en-GB" altLang="en-US" sz="1400" b="0" i="0" dirty="0">
                  <a:solidFill>
                    <a:srgbClr val="0070C0"/>
                  </a:solidFill>
                  <a:latin typeface="Trebuchet MS" pitchFamily="34" charset="0"/>
                </a:endParaRPr>
              </a:p>
              <a:p>
                <a:pPr>
                  <a:spcBef>
                    <a:spcPct val="0"/>
                  </a:spcBef>
                  <a:buClrTx/>
                  <a:buFontTx/>
                  <a:buNone/>
                </a:pPr>
                <a:r>
                  <a:rPr lang="en-GB" altLang="en-US" sz="1400" dirty="0" smtClean="0">
                    <a:solidFill>
                      <a:srgbClr val="0070C0"/>
                    </a:solidFill>
                    <a:latin typeface="Trebuchet MS" pitchFamily="34" charset="0"/>
                  </a:rPr>
                  <a:t>SME in the PCP has already grown from 1 person</a:t>
                </a:r>
              </a:p>
              <a:p>
                <a:pPr>
                  <a:spcBef>
                    <a:spcPct val="0"/>
                  </a:spcBef>
                  <a:buClrTx/>
                  <a:buFontTx/>
                  <a:buNone/>
                </a:pPr>
                <a:r>
                  <a:rPr lang="en-GB" altLang="en-US" sz="1400" b="0" i="0" dirty="0" smtClean="0">
                    <a:solidFill>
                      <a:srgbClr val="0070C0"/>
                    </a:solidFill>
                    <a:latin typeface="Trebuchet MS" pitchFamily="34" charset="0"/>
                  </a:rPr>
                  <a:t>To +20 person company.</a:t>
                </a:r>
                <a:endParaRPr lang="en-GB" altLang="en-US" sz="1400" b="0" i="0" dirty="0">
                  <a:solidFill>
                    <a:srgbClr val="0070C0"/>
                  </a:solidFill>
                  <a:latin typeface="Trebuchet MS" pitchFamily="34" charset="0"/>
                </a:endParaRPr>
              </a:p>
              <a:p>
                <a:endParaRPr lang="en-GB" altLang="en-US" sz="1200" dirty="0">
                  <a:solidFill>
                    <a:srgbClr val="0070C0"/>
                  </a:solidFill>
                </a:endParaRPr>
              </a:p>
              <a:p>
                <a:endParaRPr lang="en-GB" altLang="en-US" sz="1200" dirty="0">
                  <a:solidFill>
                    <a:srgbClr val="0070C0"/>
                  </a:solidFill>
                </a:endParaRPr>
              </a:p>
              <a:p>
                <a:pPr>
                  <a:buFont typeface="Times" pitchFamily="18" charset="0"/>
                  <a:buNone/>
                </a:pPr>
                <a:endParaRPr lang="en-GB" altLang="en-US" sz="1200" dirty="0">
                  <a:solidFill>
                    <a:srgbClr val="0070C0"/>
                  </a:solidFill>
                </a:endParaRPr>
              </a:p>
              <a:p>
                <a:pPr>
                  <a:buFont typeface="Times" pitchFamily="18" charset="0"/>
                  <a:buNone/>
                </a:pPr>
                <a:endParaRPr lang="en-GB" altLang="en-US" sz="1200" dirty="0">
                  <a:solidFill>
                    <a:srgbClr val="0070C0"/>
                  </a:solidFill>
                </a:endParaRPr>
              </a:p>
              <a:p>
                <a:endParaRPr lang="en-GB" altLang="en-US" sz="1200" dirty="0">
                  <a:solidFill>
                    <a:srgbClr val="0070C0"/>
                  </a:solidFill>
                </a:endParaRPr>
              </a:p>
            </p:txBody>
          </p:sp>
          <p:cxnSp>
            <p:nvCxnSpPr>
              <p:cNvPr id="16" name="Straight Connector 2"/>
              <p:cNvCxnSpPr>
                <a:cxnSpLocks noChangeShapeType="1"/>
              </p:cNvCxnSpPr>
              <p:nvPr/>
            </p:nvCxnSpPr>
            <p:spPr bwMode="auto">
              <a:xfrm>
                <a:off x="4500563" y="1268413"/>
                <a:ext cx="0" cy="532765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 descr="Afbeeldingsresultaat voor st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655764"/>
                <a:ext cx="1669618" cy="165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2394322"/>
                <a:ext cx="1236025" cy="107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1412776"/>
                <a:ext cx="1368152" cy="93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8144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txBox="1">
            <a:spLocks noChangeArrowheads="1"/>
          </p:cNvSpPr>
          <p:nvPr/>
        </p:nvSpPr>
        <p:spPr>
          <a:xfrm>
            <a:off x="0" y="6350"/>
            <a:ext cx="9396413" cy="981075"/>
          </a:xfrm>
          <a:prstGeom prst="rect">
            <a:avLst/>
          </a:prstGeom>
          <a:noFill/>
          <a:ln/>
        </p:spPr>
        <p:txBody>
          <a:bodyPr/>
          <a:lstStyle>
            <a:lvl1pPr algn="r" rtl="0" eaLnBrk="0" fontAlgn="base" hangingPunct="0">
              <a:spcBef>
                <a:spcPct val="0"/>
              </a:spcBef>
              <a:spcAft>
                <a:spcPct val="0"/>
              </a:spcAft>
              <a:defRPr sz="2800" b="1">
                <a:solidFill>
                  <a:srgbClr val="FFD624"/>
                </a:solidFill>
                <a:latin typeface="+mj-lt"/>
                <a:ea typeface="+mj-ea"/>
                <a:cs typeface="+mj-cs"/>
              </a:defRPr>
            </a:lvl1pPr>
            <a:lvl2pPr algn="r" rtl="0" eaLnBrk="0" fontAlgn="base" hangingPunct="0">
              <a:spcBef>
                <a:spcPct val="0"/>
              </a:spcBef>
              <a:spcAft>
                <a:spcPct val="0"/>
              </a:spcAft>
              <a:defRPr sz="2800" b="1">
                <a:solidFill>
                  <a:srgbClr val="FFD624"/>
                </a:solidFill>
                <a:latin typeface="Verdana" pitchFamily="34" charset="0"/>
              </a:defRPr>
            </a:lvl2pPr>
            <a:lvl3pPr algn="r" rtl="0" eaLnBrk="0" fontAlgn="base" hangingPunct="0">
              <a:spcBef>
                <a:spcPct val="0"/>
              </a:spcBef>
              <a:spcAft>
                <a:spcPct val="0"/>
              </a:spcAft>
              <a:defRPr sz="2800" b="1">
                <a:solidFill>
                  <a:srgbClr val="FFD624"/>
                </a:solidFill>
                <a:latin typeface="Verdana" pitchFamily="34" charset="0"/>
              </a:defRPr>
            </a:lvl3pPr>
            <a:lvl4pPr algn="r" rtl="0" eaLnBrk="0" fontAlgn="base" hangingPunct="0">
              <a:spcBef>
                <a:spcPct val="0"/>
              </a:spcBef>
              <a:spcAft>
                <a:spcPct val="0"/>
              </a:spcAft>
              <a:defRPr sz="2800" b="1">
                <a:solidFill>
                  <a:srgbClr val="FFD624"/>
                </a:solidFill>
                <a:latin typeface="Verdana" pitchFamily="34" charset="0"/>
              </a:defRPr>
            </a:lvl4pPr>
            <a:lvl5pPr algn="r" rtl="0" eaLnBrk="0" fontAlgn="base" hangingPunct="0">
              <a:spcBef>
                <a:spcPct val="0"/>
              </a:spcBef>
              <a:spcAft>
                <a:spcPct val="0"/>
              </a:spcAft>
              <a:defRPr sz="2800" b="1">
                <a:solidFill>
                  <a:srgbClr val="FFD624"/>
                </a:solidFill>
                <a:latin typeface="Verdana" pitchFamily="34" charset="0"/>
              </a:defRPr>
            </a:lvl5pPr>
            <a:lvl6pPr marL="457200" algn="r" rtl="0" fontAlgn="base">
              <a:spcBef>
                <a:spcPct val="0"/>
              </a:spcBef>
              <a:spcAft>
                <a:spcPct val="0"/>
              </a:spcAft>
              <a:defRPr sz="2800" b="1">
                <a:solidFill>
                  <a:srgbClr val="FFD624"/>
                </a:solidFill>
                <a:latin typeface="Verdana" pitchFamily="34" charset="0"/>
              </a:defRPr>
            </a:lvl6pPr>
            <a:lvl7pPr marL="914400" algn="r" rtl="0" fontAlgn="base">
              <a:spcBef>
                <a:spcPct val="0"/>
              </a:spcBef>
              <a:spcAft>
                <a:spcPct val="0"/>
              </a:spcAft>
              <a:defRPr sz="2800" b="1">
                <a:solidFill>
                  <a:srgbClr val="FFD624"/>
                </a:solidFill>
                <a:latin typeface="Verdana" pitchFamily="34" charset="0"/>
              </a:defRPr>
            </a:lvl7pPr>
            <a:lvl8pPr marL="1371600" algn="r" rtl="0" fontAlgn="base">
              <a:spcBef>
                <a:spcPct val="0"/>
              </a:spcBef>
              <a:spcAft>
                <a:spcPct val="0"/>
              </a:spcAft>
              <a:defRPr sz="2800" b="1">
                <a:solidFill>
                  <a:srgbClr val="FFD624"/>
                </a:solidFill>
                <a:latin typeface="Verdana" pitchFamily="34" charset="0"/>
              </a:defRPr>
            </a:lvl8pPr>
            <a:lvl9pPr marL="1828800" algn="r" rtl="0" fontAlgn="base">
              <a:spcBef>
                <a:spcPct val="0"/>
              </a:spcBef>
              <a:spcAft>
                <a:spcPct val="0"/>
              </a:spcAft>
              <a:defRPr sz="2800" b="1">
                <a:solidFill>
                  <a:srgbClr val="FFD624"/>
                </a:solidFill>
                <a:latin typeface="Verdana" pitchFamily="34" charset="0"/>
              </a:defRPr>
            </a:lvl9pPr>
          </a:lstStyle>
          <a:p>
            <a:pPr algn="l">
              <a:defRPr/>
            </a:pPr>
            <a:r>
              <a:rPr lang="en-GB" sz="2400" i="0" dirty="0" smtClean="0">
                <a:solidFill>
                  <a:schemeClr val="bg1"/>
                </a:solidFill>
                <a:effectLst>
                  <a:outerShdw blurRad="38100" dist="38100" dir="2700000" algn="tl">
                    <a:srgbClr val="C0C0C0"/>
                  </a:outerShdw>
                </a:effectLst>
              </a:rPr>
              <a:t>Examples PPIs </a:t>
            </a:r>
          </a:p>
          <a:p>
            <a:pPr algn="l">
              <a:defRPr/>
            </a:pPr>
            <a:r>
              <a:rPr lang="en-GB" sz="2400" i="0" dirty="0" smtClean="0">
                <a:solidFill>
                  <a:schemeClr val="bg1"/>
                </a:solidFill>
                <a:effectLst>
                  <a:outerShdw blurRad="38100" dist="38100" dir="2700000" algn="tl">
                    <a:srgbClr val="C0C0C0"/>
                  </a:outerShdw>
                </a:effectLst>
              </a:rPr>
              <a:t>EU funded HPC                        Non-EU funded Health</a:t>
            </a:r>
          </a:p>
        </p:txBody>
      </p:sp>
      <p:sp>
        <p:nvSpPr>
          <p:cNvPr id="16389" name="AutoShape 2" descr="http://www.roadtraffic-technology.com/contractor_images/transdyn/2_Picture_0062.jpg"/>
          <p:cNvSpPr>
            <a:spLocks noChangeAspect="1" noChangeArrowheads="1"/>
          </p:cNvSpPr>
          <p:nvPr/>
        </p:nvSpPr>
        <p:spPr bwMode="auto">
          <a:xfrm>
            <a:off x="4191000" y="-1516063"/>
            <a:ext cx="4762500"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en-GB" altLang="en-US" sz="1800">
              <a:solidFill>
                <a:schemeClr val="tx1"/>
              </a:solidFill>
              <a:latin typeface="Trebuchet MS" pitchFamily="34" charset="0"/>
            </a:endParaRPr>
          </a:p>
        </p:txBody>
      </p:sp>
      <p:sp>
        <p:nvSpPr>
          <p:cNvPr id="7" name="Footer Placeholder 2"/>
          <p:cNvSpPr>
            <a:spLocks noGrp="1"/>
          </p:cNvSpPr>
          <p:nvPr>
            <p:ph type="ftr" sz="quarter" idx="10"/>
          </p:nvPr>
        </p:nvSpPr>
        <p:spPr>
          <a:xfrm>
            <a:off x="7156450" y="4610100"/>
            <a:ext cx="1143000" cy="457200"/>
          </a:xfrm>
        </p:spPr>
        <p:txBody>
          <a:bodyPr/>
          <a:lstStyle/>
          <a:p>
            <a:pPr algn="r">
              <a:defRPr/>
            </a:pPr>
            <a:endParaRPr lang="fr-FR" sz="1200" b="1" smtClean="0">
              <a:solidFill>
                <a:srgbClr val="FFCC66"/>
              </a:solidFill>
            </a:endParaRPr>
          </a:p>
          <a:p>
            <a:pPr algn="r">
              <a:defRPr/>
            </a:pPr>
            <a:fld id="{407DA6DC-0674-40C0-B6CE-B921D484FA95}" type="slidenum">
              <a:rPr lang="fr-FR" sz="1200" b="1" smtClean="0">
                <a:solidFill>
                  <a:srgbClr val="FFCC66"/>
                </a:solidFill>
              </a:rPr>
              <a:pPr algn="r">
                <a:defRPr/>
              </a:pPr>
              <a:t>8</a:t>
            </a:fld>
            <a:r>
              <a:rPr lang="fr-FR" sz="1200" b="1" smtClean="0">
                <a:solidFill>
                  <a:srgbClr val="FFCC66"/>
                </a:solidFill>
              </a:rPr>
              <a:t> </a:t>
            </a:r>
            <a:endParaRPr lang="en-GB" sz="1200" b="1" smtClean="0">
              <a:solidFill>
                <a:srgbClr val="FFCC66"/>
              </a:solidFill>
            </a:endParaRPr>
          </a:p>
        </p:txBody>
      </p:sp>
      <p:sp>
        <p:nvSpPr>
          <p:cNvPr id="16391" name="Rectangle 1"/>
          <p:cNvSpPr>
            <a:spLocks noChangeArrowheads="1"/>
          </p:cNvSpPr>
          <p:nvPr/>
        </p:nvSpPr>
        <p:spPr bwMode="auto">
          <a:xfrm>
            <a:off x="7732713" y="4676775"/>
            <a:ext cx="720725" cy="407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ctr">
              <a:spcBef>
                <a:spcPct val="0"/>
              </a:spcBef>
              <a:buClrTx/>
              <a:buFontTx/>
              <a:buNone/>
            </a:pPr>
            <a:endParaRPr lang="nl-BE" altLang="en-US" sz="1800">
              <a:solidFill>
                <a:schemeClr val="tx1"/>
              </a:solidFill>
              <a:latin typeface="Trebuchet MS" pitchFamily="34" charset="0"/>
            </a:endParaRPr>
          </a:p>
        </p:txBody>
      </p:sp>
      <p:grpSp>
        <p:nvGrpSpPr>
          <p:cNvPr id="3" name="Group 2"/>
          <p:cNvGrpSpPr/>
          <p:nvPr/>
        </p:nvGrpSpPr>
        <p:grpSpPr>
          <a:xfrm>
            <a:off x="4798442" y="836712"/>
            <a:ext cx="4310062" cy="5881141"/>
            <a:chOff x="4798442" y="836712"/>
            <a:chExt cx="4310062" cy="5881141"/>
          </a:xfrm>
        </p:grpSpPr>
        <p:sp>
          <p:nvSpPr>
            <p:cNvPr id="11" name="Rettangolo 13"/>
            <p:cNvSpPr>
              <a:spLocks noChangeArrowheads="1"/>
            </p:cNvSpPr>
            <p:nvPr/>
          </p:nvSpPr>
          <p:spPr bwMode="auto">
            <a:xfrm>
              <a:off x="4798442" y="3717032"/>
              <a:ext cx="4310062"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endParaRPr lang="it-IT" sz="1400" b="0" i="0" dirty="0">
                <a:solidFill>
                  <a:srgbClr val="0070C0"/>
                </a:solidFill>
              </a:endParaRPr>
            </a:p>
            <a:p>
              <a:pPr algn="l">
                <a:defRPr/>
              </a:pPr>
              <a:endParaRPr lang="it-IT" sz="1400" b="0" i="0" dirty="0">
                <a:solidFill>
                  <a:srgbClr val="0070C0"/>
                </a:solidFill>
              </a:endParaRPr>
            </a:p>
            <a:p>
              <a:pPr algn="l">
                <a:defRPr/>
              </a:pPr>
              <a:endParaRPr lang="it-IT" sz="700" b="0" i="0" dirty="0">
                <a:solidFill>
                  <a:srgbClr val="0070C0"/>
                </a:solidFill>
              </a:endParaRPr>
            </a:p>
            <a:p>
              <a:pPr algn="l">
                <a:defRPr/>
              </a:pPr>
              <a:r>
                <a:rPr lang="it-IT" sz="1400" b="0" i="0" u="sng" dirty="0" err="1" smtClean="0">
                  <a:solidFill>
                    <a:srgbClr val="0070C0"/>
                  </a:solidFill>
                  <a:latin typeface="Trebuchet MS" panose="020B0603020202020204" pitchFamily="34" charset="0"/>
                </a:rPr>
                <a:t>Procurer</a:t>
              </a:r>
              <a:r>
                <a:rPr lang="it-IT" sz="1400" b="0" i="0" dirty="0" smtClean="0">
                  <a:solidFill>
                    <a:srgbClr val="0070C0"/>
                  </a:solidFill>
                  <a:latin typeface="Trebuchet MS" panose="020B0603020202020204" pitchFamily="34" charset="0"/>
                </a:rPr>
                <a:t>: Erasmus </a:t>
              </a:r>
              <a:r>
                <a:rPr lang="it-IT" sz="1400" b="0" i="0" dirty="0" err="1" smtClean="0">
                  <a:solidFill>
                    <a:srgbClr val="0070C0"/>
                  </a:solidFill>
                  <a:latin typeface="Trebuchet MS" panose="020B0603020202020204" pitchFamily="34" charset="0"/>
                </a:rPr>
                <a:t>Medical</a:t>
              </a:r>
              <a:r>
                <a:rPr lang="it-IT" sz="1400" b="0" i="0" dirty="0" smtClean="0">
                  <a:solidFill>
                    <a:srgbClr val="0070C0"/>
                  </a:solidFill>
                  <a:latin typeface="Trebuchet MS" panose="020B0603020202020204" pitchFamily="34" charset="0"/>
                </a:rPr>
                <a:t> Center</a:t>
              </a:r>
            </a:p>
            <a:p>
              <a:pPr algn="l">
                <a:defRPr/>
              </a:pPr>
              <a:endParaRPr lang="it-IT" sz="1400" dirty="0">
                <a:solidFill>
                  <a:srgbClr val="0070C0"/>
                </a:solidFill>
                <a:latin typeface="Trebuchet MS" panose="020B0603020202020204" pitchFamily="34" charset="0"/>
              </a:endParaRPr>
            </a:p>
            <a:p>
              <a:pPr algn="l">
                <a:defRPr/>
              </a:pPr>
              <a:r>
                <a:rPr lang="it-IT" sz="1400" b="0" i="0" dirty="0" err="1" smtClean="0">
                  <a:solidFill>
                    <a:srgbClr val="0070C0"/>
                  </a:solidFill>
                  <a:latin typeface="Trebuchet MS" panose="020B0603020202020204" pitchFamily="34" charset="0"/>
                </a:rPr>
                <a:t>Robotics</a:t>
              </a:r>
              <a:r>
                <a:rPr lang="it-IT" sz="1400" b="0" i="0" dirty="0" smtClean="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based</a:t>
              </a:r>
              <a:r>
                <a:rPr lang="it-IT" sz="1400" b="0" i="0" dirty="0">
                  <a:solidFill>
                    <a:srgbClr val="0070C0"/>
                  </a:solidFill>
                  <a:latin typeface="Trebuchet MS" panose="020B0603020202020204" pitchFamily="34" charset="0"/>
                </a:rPr>
                <a:t> bed </a:t>
              </a:r>
              <a:r>
                <a:rPr lang="it-IT" sz="1400" b="0" i="0" dirty="0" err="1">
                  <a:solidFill>
                    <a:srgbClr val="0070C0"/>
                  </a:solidFill>
                  <a:latin typeface="Trebuchet MS" panose="020B0603020202020204" pitchFamily="34" charset="0"/>
                </a:rPr>
                <a:t>washing</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system</a:t>
              </a:r>
              <a:endParaRPr lang="it-IT" sz="1400" b="0" i="0" dirty="0">
                <a:solidFill>
                  <a:srgbClr val="0070C0"/>
                </a:solidFill>
                <a:latin typeface="Trebuchet MS" panose="020B0603020202020204" pitchFamily="34" charset="0"/>
              </a:endParaRPr>
            </a:p>
            <a:p>
              <a:pPr algn="l">
                <a:defRPr/>
              </a:pPr>
              <a:r>
                <a:rPr lang="it-IT" sz="1400" b="0" i="0" dirty="0" err="1" smtClean="0">
                  <a:solidFill>
                    <a:srgbClr val="0070C0"/>
                  </a:solidFill>
                  <a:latin typeface="Trebuchet MS" panose="020B0603020202020204" pitchFamily="34" charset="0"/>
                </a:rPr>
                <a:t>Won</a:t>
              </a:r>
              <a:r>
                <a:rPr lang="it-IT" sz="1400" b="0" i="0" dirty="0" smtClean="0">
                  <a:solidFill>
                    <a:srgbClr val="0070C0"/>
                  </a:solidFill>
                  <a:latin typeface="Trebuchet MS" panose="020B0603020202020204" pitchFamily="34" charset="0"/>
                </a:rPr>
                <a:t> </a:t>
              </a:r>
              <a:r>
                <a:rPr lang="it-IT" sz="1400" b="0" i="0" dirty="0">
                  <a:solidFill>
                    <a:srgbClr val="0070C0"/>
                  </a:solidFill>
                  <a:latin typeface="Trebuchet MS" panose="020B0603020202020204" pitchFamily="34" charset="0"/>
                </a:rPr>
                <a:t>European PPI award 2014</a:t>
              </a:r>
            </a:p>
            <a:p>
              <a:pPr algn="l">
                <a:defRPr/>
              </a:pPr>
              <a:endParaRPr lang="it-IT" sz="1400" b="0" i="0" dirty="0">
                <a:solidFill>
                  <a:srgbClr val="0070C0"/>
                </a:solidFill>
                <a:latin typeface="Trebuchet MS" panose="020B0603020202020204" pitchFamily="34" charset="0"/>
              </a:endParaRPr>
            </a:p>
            <a:p>
              <a:pPr algn="l">
                <a:defRPr/>
              </a:pPr>
              <a:r>
                <a:rPr lang="it-IT" sz="1400" b="0" i="0" dirty="0">
                  <a:solidFill>
                    <a:srgbClr val="0070C0"/>
                  </a:solidFill>
                  <a:latin typeface="Trebuchet MS" panose="020B0603020202020204" pitchFamily="34" charset="0"/>
                </a:rPr>
                <a:t>More </a:t>
              </a:r>
              <a:r>
                <a:rPr lang="it-IT" sz="1400" b="0" i="0" dirty="0" err="1">
                  <a:solidFill>
                    <a:srgbClr val="0070C0"/>
                  </a:solidFill>
                  <a:latin typeface="Trebuchet MS" panose="020B0603020202020204" pitchFamily="34" charset="0"/>
                </a:rPr>
                <a:t>efficient</a:t>
              </a:r>
              <a:r>
                <a:rPr lang="it-IT" sz="1400" b="0" i="0" dirty="0">
                  <a:solidFill>
                    <a:srgbClr val="0070C0"/>
                  </a:solidFill>
                  <a:latin typeface="Trebuchet MS" panose="020B0603020202020204" pitchFamily="34" charset="0"/>
                </a:rPr>
                <a:t> and </a:t>
              </a:r>
              <a:r>
                <a:rPr lang="it-IT" sz="1400" b="0" i="0" dirty="0" err="1">
                  <a:solidFill>
                    <a:srgbClr val="0070C0"/>
                  </a:solidFill>
                  <a:latin typeface="Trebuchet MS" panose="020B0603020202020204" pitchFamily="34" charset="0"/>
                </a:rPr>
                <a:t>sustainable</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healthcare</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solution</a:t>
              </a:r>
              <a:endParaRPr lang="it-IT" sz="1400" b="0" i="0" dirty="0">
                <a:solidFill>
                  <a:srgbClr val="0070C0"/>
                </a:solidFill>
                <a:latin typeface="Trebuchet MS" panose="020B0603020202020204" pitchFamily="34" charset="0"/>
              </a:endParaRPr>
            </a:p>
            <a:p>
              <a:pPr algn="l">
                <a:defRPr/>
              </a:pPr>
              <a:r>
                <a:rPr lang="it-IT" sz="1400" b="0" i="0" dirty="0" err="1">
                  <a:solidFill>
                    <a:srgbClr val="0070C0"/>
                  </a:solidFill>
                  <a:latin typeface="Trebuchet MS" panose="020B0603020202020204" pitchFamily="34" charset="0"/>
                </a:rPr>
                <a:t>Cost</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reduction</a:t>
              </a:r>
              <a:r>
                <a:rPr lang="it-IT" sz="1400" b="0" i="0" dirty="0">
                  <a:solidFill>
                    <a:srgbClr val="0070C0"/>
                  </a:solidFill>
                  <a:latin typeface="Trebuchet MS" panose="020B0603020202020204" pitchFamily="34" charset="0"/>
                </a:rPr>
                <a:t>: 35%</a:t>
              </a:r>
            </a:p>
            <a:p>
              <a:pPr algn="l">
                <a:defRPr/>
              </a:pPr>
              <a:r>
                <a:rPr lang="it-IT" sz="1400" b="0" i="0" dirty="0">
                  <a:solidFill>
                    <a:srgbClr val="0070C0"/>
                  </a:solidFill>
                  <a:latin typeface="Trebuchet MS" panose="020B0603020202020204" pitchFamily="34" charset="0"/>
                </a:rPr>
                <a:t>CO2 </a:t>
              </a:r>
              <a:r>
                <a:rPr lang="it-IT" sz="1400" b="0" i="0" dirty="0" err="1">
                  <a:solidFill>
                    <a:srgbClr val="0070C0"/>
                  </a:solidFill>
                  <a:latin typeface="Trebuchet MS" panose="020B0603020202020204" pitchFamily="34" charset="0"/>
                </a:rPr>
                <a:t>footprint</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reduction</a:t>
              </a:r>
              <a:r>
                <a:rPr lang="it-IT" sz="1400" b="0" i="0" dirty="0">
                  <a:solidFill>
                    <a:srgbClr val="0070C0"/>
                  </a:solidFill>
                  <a:latin typeface="Trebuchet MS" panose="020B0603020202020204" pitchFamily="34" charset="0"/>
                </a:rPr>
                <a:t>: 65%</a:t>
              </a:r>
            </a:p>
            <a:p>
              <a:pPr algn="l">
                <a:defRPr/>
              </a:pPr>
              <a:endParaRPr lang="it-IT" sz="1400" b="0" i="0" dirty="0">
                <a:solidFill>
                  <a:srgbClr val="0070C0"/>
                </a:solidFill>
                <a:latin typeface="Trebuchet MS" panose="020B0603020202020204" pitchFamily="34" charset="0"/>
              </a:endParaRPr>
            </a:p>
            <a:p>
              <a:pPr algn="l">
                <a:defRPr/>
              </a:pPr>
              <a:r>
                <a:rPr lang="it-IT" sz="1400" b="0" i="0" dirty="0" err="1">
                  <a:solidFill>
                    <a:srgbClr val="0070C0"/>
                  </a:solidFill>
                  <a:latin typeface="Trebuchet MS" panose="020B0603020202020204" pitchFamily="34" charset="0"/>
                </a:rPr>
                <a:t>Winning</a:t>
              </a:r>
              <a:r>
                <a:rPr lang="it-IT" sz="1400" b="0" i="0" dirty="0">
                  <a:solidFill>
                    <a:srgbClr val="0070C0"/>
                  </a:solidFill>
                  <a:latin typeface="Trebuchet MS" panose="020B0603020202020204" pitchFamily="34" charset="0"/>
                </a:rPr>
                <a:t> SME </a:t>
              </a:r>
              <a:r>
                <a:rPr lang="it-IT" sz="1400" b="0" i="0" dirty="0" err="1">
                  <a:solidFill>
                    <a:srgbClr val="0070C0"/>
                  </a:solidFill>
                  <a:latin typeface="Trebuchet MS" panose="020B0603020202020204" pitchFamily="34" charset="0"/>
                </a:rPr>
                <a:t>is</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growing</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its</a:t>
              </a:r>
              <a:r>
                <a:rPr lang="it-IT" sz="1400" b="0" i="0" dirty="0">
                  <a:solidFill>
                    <a:srgbClr val="0070C0"/>
                  </a:solidFill>
                  <a:latin typeface="Trebuchet MS" panose="020B0603020202020204" pitchFamily="34" charset="0"/>
                </a:rPr>
                <a:t> company </a:t>
              </a:r>
              <a:r>
                <a:rPr lang="it-IT" sz="1400" b="0" i="0" dirty="0" err="1">
                  <a:solidFill>
                    <a:srgbClr val="0070C0"/>
                  </a:solidFill>
                  <a:latin typeface="Trebuchet MS" panose="020B0603020202020204" pitchFamily="34" charset="0"/>
                </a:rPr>
                <a:t>successfully</a:t>
              </a:r>
              <a:r>
                <a:rPr lang="it-IT" sz="1400" b="0" i="0" dirty="0">
                  <a:solidFill>
                    <a:srgbClr val="0070C0"/>
                  </a:solidFill>
                  <a:latin typeface="Trebuchet MS" panose="020B0603020202020204" pitchFamily="34" charset="0"/>
                </a:rPr>
                <a:t> and </a:t>
              </a:r>
              <a:r>
                <a:rPr lang="it-IT" sz="1400" b="0" i="0" dirty="0" err="1">
                  <a:solidFill>
                    <a:srgbClr val="0070C0"/>
                  </a:solidFill>
                  <a:latin typeface="Trebuchet MS" panose="020B0603020202020204" pitchFamily="34" charset="0"/>
                </a:rPr>
                <a:t>expanding</a:t>
              </a:r>
              <a:r>
                <a:rPr lang="it-IT" sz="1400" b="0" i="0" dirty="0">
                  <a:solidFill>
                    <a:srgbClr val="0070C0"/>
                  </a:solidFill>
                  <a:latin typeface="Trebuchet MS" panose="020B0603020202020204" pitchFamily="34" charset="0"/>
                </a:rPr>
                <a:t> </a:t>
              </a:r>
              <a:r>
                <a:rPr lang="it-IT" sz="1400" b="0" i="0" dirty="0" err="1">
                  <a:solidFill>
                    <a:srgbClr val="0070C0"/>
                  </a:solidFill>
                  <a:latin typeface="Trebuchet MS" panose="020B0603020202020204" pitchFamily="34" charset="0"/>
                </a:rPr>
                <a:t>also</a:t>
              </a:r>
              <a:r>
                <a:rPr lang="it-IT" sz="1400" b="0" i="0" dirty="0">
                  <a:solidFill>
                    <a:srgbClr val="0070C0"/>
                  </a:solidFill>
                  <a:latin typeface="Trebuchet MS" panose="020B0603020202020204" pitchFamily="34" charset="0"/>
                </a:rPr>
                <a:t> to </a:t>
              </a:r>
              <a:r>
                <a:rPr lang="it-IT" sz="1400" b="0" i="0" dirty="0" err="1">
                  <a:solidFill>
                    <a:srgbClr val="0070C0"/>
                  </a:solidFill>
                  <a:latin typeface="Trebuchet MS" panose="020B0603020202020204" pitchFamily="34" charset="0"/>
                </a:rPr>
                <a:t>other</a:t>
              </a:r>
              <a:r>
                <a:rPr lang="it-IT" sz="1400" b="0" i="0" dirty="0">
                  <a:solidFill>
                    <a:srgbClr val="0070C0"/>
                  </a:solidFill>
                  <a:latin typeface="Trebuchet MS" panose="020B0603020202020204" pitchFamily="34" charset="0"/>
                </a:rPr>
                <a:t> </a:t>
              </a:r>
              <a:r>
                <a:rPr lang="it-IT" sz="1400" b="0" i="0" dirty="0" err="1" smtClean="0">
                  <a:solidFill>
                    <a:srgbClr val="0070C0"/>
                  </a:solidFill>
                  <a:latin typeface="Trebuchet MS" panose="020B0603020202020204" pitchFamily="34" charset="0"/>
                </a:rPr>
                <a:t>markets</a:t>
              </a:r>
              <a:endParaRPr lang="it-IT" sz="1400" b="0" i="0" dirty="0">
                <a:solidFill>
                  <a:srgbClr val="0070C0"/>
                </a:solidFill>
                <a:latin typeface="Trebuchet MS" panose="020B0603020202020204" pitchFamily="34" charset="0"/>
              </a:endParaRPr>
            </a:p>
          </p:txBody>
        </p:sp>
        <p:sp>
          <p:nvSpPr>
            <p:cNvPr id="13" name="TextBox 12"/>
            <p:cNvSpPr txBox="1"/>
            <p:nvPr/>
          </p:nvSpPr>
          <p:spPr>
            <a:xfrm>
              <a:off x="4932040" y="836712"/>
              <a:ext cx="4073848" cy="3739485"/>
            </a:xfrm>
            <a:prstGeom prst="rect">
              <a:avLst/>
            </a:prstGeom>
            <a:noFill/>
          </p:spPr>
          <p:txBody>
            <a:bodyPr wrap="square">
              <a:spAutoFit/>
            </a:bodyPr>
            <a:lstStyle/>
            <a:p>
              <a:pPr algn="r" eaLnBrk="1" fontAlgn="auto" hangingPunct="1">
                <a:spcBef>
                  <a:spcPts val="0"/>
                </a:spcBef>
                <a:spcAft>
                  <a:spcPts val="0"/>
                </a:spcAft>
                <a:defRPr/>
              </a:pPr>
              <a:endParaRPr lang="en-GB" sz="1000" i="0" dirty="0">
                <a:solidFill>
                  <a:schemeClr val="tx1">
                    <a:lumMod val="65000"/>
                    <a:lumOff val="35000"/>
                  </a:schemeClr>
                </a:solidFill>
                <a:latin typeface="+mj-lt"/>
              </a:endParaRPr>
            </a:p>
            <a:p>
              <a:pPr algn="r" eaLnBrk="1" fontAlgn="auto" hangingPunct="1">
                <a:spcBef>
                  <a:spcPts val="0"/>
                </a:spcBef>
                <a:spcAft>
                  <a:spcPts val="0"/>
                </a:spcAft>
                <a:defRPr/>
              </a:pPr>
              <a:r>
                <a:rPr lang="en-GB" sz="2800" i="0" dirty="0">
                  <a:solidFill>
                    <a:schemeClr val="tx1">
                      <a:lumMod val="65000"/>
                      <a:lumOff val="35000"/>
                    </a:schemeClr>
                  </a:solidFill>
                  <a:latin typeface="+mj-lt"/>
                </a:rPr>
                <a:t>Erasmus University </a:t>
              </a:r>
            </a:p>
            <a:p>
              <a:pPr algn="r" eaLnBrk="1" fontAlgn="auto" hangingPunct="1">
                <a:spcBef>
                  <a:spcPts val="0"/>
                </a:spcBef>
                <a:spcAft>
                  <a:spcPts val="0"/>
                </a:spcAft>
                <a:defRPr/>
              </a:pPr>
              <a:r>
                <a:rPr lang="en-GB" sz="2800" i="0" dirty="0">
                  <a:solidFill>
                    <a:schemeClr val="tx1">
                      <a:lumMod val="65000"/>
                      <a:lumOff val="35000"/>
                    </a:schemeClr>
                  </a:solidFill>
                  <a:latin typeface="+mj-lt"/>
                </a:rPr>
                <a:t>Medical Center PPI</a:t>
              </a:r>
            </a:p>
            <a:p>
              <a:pPr algn="r" eaLnBrk="1" fontAlgn="auto" hangingPunct="1">
                <a:spcBef>
                  <a:spcPts val="0"/>
                </a:spcBef>
                <a:spcAft>
                  <a:spcPts val="0"/>
                </a:spcAft>
                <a:defRPr/>
              </a:pP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2800" dirty="0">
                <a:solidFill>
                  <a:schemeClr val="bg2">
                    <a:lumMod val="75000"/>
                  </a:schemeClr>
                </a:solidFill>
                <a:latin typeface="+mj-lt"/>
              </a:endParaRPr>
            </a:p>
            <a:p>
              <a:pPr eaLnBrk="1" fontAlgn="auto" hangingPunct="1">
                <a:spcBef>
                  <a:spcPts val="0"/>
                </a:spcBef>
                <a:spcAft>
                  <a:spcPts val="0"/>
                </a:spcAft>
                <a:defRPr/>
              </a:pPr>
              <a:endParaRPr lang="en-GB" sz="2800" dirty="0">
                <a:solidFill>
                  <a:schemeClr val="bg2">
                    <a:lumMod val="75000"/>
                  </a:schemeClr>
                </a:solidFill>
                <a:latin typeface="+mj-lt"/>
              </a:endParaRPr>
            </a:p>
            <a:p>
              <a:pPr eaLnBrk="1" fontAlgn="auto" hangingPunct="1">
                <a:spcBef>
                  <a:spcPts val="0"/>
                </a:spcBef>
                <a:spcAft>
                  <a:spcPts val="0"/>
                </a:spcAft>
                <a:defRPr/>
              </a:pPr>
              <a:endParaRPr lang="en-GB" sz="2800" dirty="0">
                <a:solidFill>
                  <a:schemeClr val="bg2">
                    <a:lumMod val="75000"/>
                  </a:schemeClr>
                </a:solidFill>
                <a:latin typeface="+mj-lt"/>
              </a:endParaRPr>
            </a:p>
            <a:p>
              <a:pPr eaLnBrk="1" fontAlgn="auto" hangingPunct="1">
                <a:spcBef>
                  <a:spcPts val="0"/>
                </a:spcBef>
                <a:spcAft>
                  <a:spcPts val="0"/>
                </a:spcAft>
                <a:defRPr/>
              </a:pPr>
              <a:endParaRPr lang="en-GB" sz="600" dirty="0">
                <a:solidFill>
                  <a:schemeClr val="bg2">
                    <a:lumMod val="75000"/>
                  </a:schemeClr>
                </a:solidFill>
                <a:latin typeface="+mj-lt"/>
              </a:endParaRPr>
            </a:p>
            <a:p>
              <a:pPr algn="l" eaLnBrk="1" fontAlgn="auto" hangingPunct="1">
                <a:spcBef>
                  <a:spcPts val="0"/>
                </a:spcBef>
                <a:spcAft>
                  <a:spcPts val="0"/>
                </a:spcAft>
                <a:defRPr/>
              </a:pPr>
              <a:endParaRPr lang="en-GB" sz="700" dirty="0">
                <a:solidFill>
                  <a:schemeClr val="bg2">
                    <a:lumMod val="75000"/>
                  </a:schemeClr>
                </a:solidFill>
                <a:latin typeface="+mj-lt"/>
              </a:endParaRPr>
            </a:p>
            <a:p>
              <a:pPr eaLnBrk="1" fontAlgn="auto" hangingPunct="1">
                <a:spcBef>
                  <a:spcPts val="0"/>
                </a:spcBef>
                <a:spcAft>
                  <a:spcPts val="0"/>
                </a:spcAft>
                <a:defRPr/>
              </a:pPr>
              <a:r>
                <a:rPr lang="en-GB" sz="1200" dirty="0" smtClean="0">
                  <a:solidFill>
                    <a:schemeClr val="bg2">
                      <a:lumMod val="75000"/>
                    </a:schemeClr>
                  </a:solidFill>
                  <a:latin typeface="+mj-lt"/>
                </a:rPr>
                <a:t>URL</a:t>
              </a:r>
              <a:r>
                <a:rPr lang="en-GB" sz="1200" dirty="0">
                  <a:solidFill>
                    <a:schemeClr val="bg2">
                      <a:lumMod val="75000"/>
                    </a:schemeClr>
                  </a:solidFill>
                  <a:latin typeface="+mj-lt"/>
                </a:rPr>
                <a:t>: http://</a:t>
              </a:r>
              <a:r>
                <a:rPr lang="en-GB" sz="1200" dirty="0" smtClean="0">
                  <a:solidFill>
                    <a:schemeClr val="bg2">
                      <a:lumMod val="75000"/>
                    </a:schemeClr>
                  </a:solidFill>
                  <a:latin typeface="+mj-lt"/>
                </a:rPr>
                <a:t>www.innovation-      procurement.org/award/</a:t>
              </a:r>
              <a:r>
                <a:rPr lang="en-GB" sz="1200" dirty="0" err="1" smtClean="0">
                  <a:solidFill>
                    <a:schemeClr val="bg2">
                      <a:lumMod val="75000"/>
                    </a:schemeClr>
                  </a:solidFill>
                  <a:latin typeface="+mj-lt"/>
                </a:rPr>
                <a:t>erasmus</a:t>
              </a:r>
              <a:r>
                <a:rPr lang="en-GB" sz="1200" dirty="0" smtClean="0">
                  <a:solidFill>
                    <a:schemeClr val="bg2">
                      <a:lumMod val="75000"/>
                    </a:schemeClr>
                  </a:solidFill>
                  <a:latin typeface="+mj-lt"/>
                </a:rPr>
                <a:t>-mc</a:t>
              </a:r>
              <a:r>
                <a:rPr lang="en-GB" sz="1200" dirty="0" smtClean="0">
                  <a:solidFill>
                    <a:schemeClr val="bg2">
                      <a:lumMod val="75000"/>
                    </a:schemeClr>
                  </a:solidFill>
                  <a:latin typeface="+mj-lt"/>
                </a:rPr>
                <a:t>/</a:t>
              </a:r>
              <a:endParaRPr lang="en-GB" sz="1600" dirty="0" smtClean="0">
                <a:solidFill>
                  <a:schemeClr val="bg2">
                    <a:lumMod val="75000"/>
                  </a:schemeClr>
                </a:solidFill>
                <a:latin typeface="+mj-lt"/>
              </a:endParaRPr>
            </a:p>
            <a:p>
              <a:pPr algn="r" eaLnBrk="1" fontAlgn="auto" hangingPunct="1">
                <a:spcBef>
                  <a:spcPts val="0"/>
                </a:spcBef>
                <a:spcAft>
                  <a:spcPts val="0"/>
                </a:spcAft>
                <a:defRPr/>
              </a:pPr>
              <a:endParaRPr lang="en-GB" sz="1600" dirty="0">
                <a:solidFill>
                  <a:schemeClr val="tx2">
                    <a:lumMod val="60000"/>
                    <a:lumOff val="40000"/>
                  </a:schemeClr>
                </a:solidFill>
                <a:latin typeface="+mn-lt"/>
              </a:endParaRPr>
            </a:p>
          </p:txBody>
        </p:sp>
        <p:pic>
          <p:nvPicPr>
            <p:cNvPr id="16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88840"/>
              <a:ext cx="2592213" cy="169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0" y="980728"/>
            <a:ext cx="4716016" cy="5615335"/>
            <a:chOff x="0" y="980728"/>
            <a:chExt cx="4716016" cy="5615335"/>
          </a:xfrm>
        </p:grpSpPr>
        <p:sp>
          <p:nvSpPr>
            <p:cNvPr id="16387" name="Content Placeholder 2"/>
            <p:cNvSpPr txBox="1">
              <a:spLocks/>
            </p:cNvSpPr>
            <p:nvPr/>
          </p:nvSpPr>
          <p:spPr bwMode="auto">
            <a:xfrm>
              <a:off x="250825" y="3790081"/>
              <a:ext cx="4105151"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lgn="just">
                <a:spcBef>
                  <a:spcPct val="0"/>
                </a:spcBef>
                <a:buClrTx/>
                <a:buFontTx/>
                <a:buNone/>
                <a:defRPr/>
              </a:pPr>
              <a:r>
                <a:rPr lang="en-GB" altLang="en-US" sz="1300" dirty="0" smtClean="0">
                  <a:solidFill>
                    <a:schemeClr val="tx1">
                      <a:lumMod val="50000"/>
                      <a:lumOff val="50000"/>
                    </a:schemeClr>
                  </a:solidFill>
                  <a:latin typeface="Trebuchet MS" pitchFamily="34" charset="0"/>
                </a:rPr>
                <a:t>PPI4HPC </a:t>
              </a:r>
              <a:r>
                <a:rPr lang="en-GB" altLang="en-US" sz="1300" dirty="0" smtClean="0">
                  <a:solidFill>
                    <a:schemeClr val="tx1">
                      <a:lumMod val="50000"/>
                      <a:lumOff val="50000"/>
                    </a:schemeClr>
                  </a:solidFill>
                  <a:latin typeface="Trebuchet MS" pitchFamily="34" charset="0"/>
                </a:rPr>
                <a:t>started in April </a:t>
              </a:r>
              <a:r>
                <a:rPr lang="en-GB" altLang="en-US" sz="1300" dirty="0" smtClean="0">
                  <a:solidFill>
                    <a:schemeClr val="tx1">
                      <a:lumMod val="50000"/>
                      <a:lumOff val="50000"/>
                    </a:schemeClr>
                  </a:solidFill>
                  <a:latin typeface="Trebuchet MS" pitchFamily="34" charset="0"/>
                </a:rPr>
                <a:t>2017</a:t>
              </a:r>
              <a:r>
                <a:rPr lang="en-GB" altLang="en-US" sz="1300" dirty="0">
                  <a:solidFill>
                    <a:schemeClr val="tx1">
                      <a:lumMod val="50000"/>
                      <a:lumOff val="50000"/>
                    </a:schemeClr>
                  </a:solidFill>
                  <a:latin typeface="Trebuchet MS" pitchFamily="34" charset="0"/>
                </a:rPr>
                <a:t>,</a:t>
              </a:r>
              <a:r>
                <a:rPr lang="en-GB" altLang="en-US" sz="1300" dirty="0" smtClean="0">
                  <a:solidFill>
                    <a:schemeClr val="tx1">
                      <a:lumMod val="50000"/>
                      <a:lumOff val="50000"/>
                    </a:schemeClr>
                  </a:solidFill>
                  <a:latin typeface="Trebuchet MS" pitchFamily="34" charset="0"/>
                </a:rPr>
                <a:t> </a:t>
              </a:r>
              <a:r>
                <a:rPr lang="en-GB" altLang="en-US" sz="1300" dirty="0" smtClean="0">
                  <a:solidFill>
                    <a:schemeClr val="tx1">
                      <a:lumMod val="50000"/>
                      <a:lumOff val="50000"/>
                    </a:schemeClr>
                  </a:solidFill>
                  <a:latin typeface="Trebuchet MS" pitchFamily="34" charset="0"/>
                </a:rPr>
                <a:t>after </a:t>
              </a:r>
              <a:r>
                <a:rPr lang="en-GB" altLang="en-US" sz="1300" dirty="0" smtClean="0">
                  <a:solidFill>
                    <a:schemeClr val="tx1">
                      <a:lumMod val="50000"/>
                      <a:lumOff val="50000"/>
                    </a:schemeClr>
                  </a:solidFill>
                  <a:latin typeface="Trebuchet MS" pitchFamily="34" charset="0"/>
                </a:rPr>
                <a:t>PRACE3IP PCP </a:t>
              </a:r>
            </a:p>
            <a:p>
              <a:pPr algn="just">
                <a:spcBef>
                  <a:spcPct val="0"/>
                </a:spcBef>
                <a:buClrTx/>
                <a:buFontTx/>
                <a:buNone/>
                <a:defRPr/>
              </a:pPr>
              <a:r>
                <a:rPr lang="en-GB" altLang="en-US" sz="1300" dirty="0" smtClean="0">
                  <a:solidFill>
                    <a:schemeClr val="tx1">
                      <a:lumMod val="50000"/>
                      <a:lumOff val="50000"/>
                    </a:schemeClr>
                  </a:solidFill>
                  <a:latin typeface="Trebuchet MS" pitchFamily="34" charset="0"/>
                </a:rPr>
                <a:t>(developed </a:t>
              </a:r>
              <a:r>
                <a:rPr lang="en-GB" altLang="en-US" sz="1300" b="1" u="sng" dirty="0" smtClean="0">
                  <a:solidFill>
                    <a:schemeClr val="tx1">
                      <a:lumMod val="50000"/>
                      <a:lumOff val="50000"/>
                    </a:schemeClr>
                  </a:solidFill>
                  <a:latin typeface="Trebuchet MS" pitchFamily="34" charset="0"/>
                </a:rPr>
                <a:t>more energy efficient</a:t>
              </a:r>
              <a:r>
                <a:rPr lang="en-GB" altLang="en-US" sz="1300" dirty="0" smtClean="0">
                  <a:solidFill>
                    <a:schemeClr val="tx1">
                      <a:lumMod val="50000"/>
                      <a:lumOff val="50000"/>
                    </a:schemeClr>
                  </a:solidFill>
                  <a:latin typeface="Trebuchet MS" pitchFamily="34" charset="0"/>
                </a:rPr>
                <a:t> supercomputers)</a:t>
              </a:r>
              <a:endParaRPr lang="en-GB" altLang="en-US" sz="1300" dirty="0" smtClean="0">
                <a:solidFill>
                  <a:schemeClr val="tx1">
                    <a:lumMod val="50000"/>
                    <a:lumOff val="50000"/>
                  </a:schemeClr>
                </a:solidFill>
                <a:latin typeface="Trebuchet MS" pitchFamily="34" charset="0"/>
              </a:endParaRPr>
            </a:p>
            <a:p>
              <a:pPr algn="just">
                <a:spcBef>
                  <a:spcPct val="0"/>
                </a:spcBef>
                <a:buClrTx/>
                <a:buFontTx/>
                <a:buNone/>
                <a:defRPr/>
              </a:pPr>
              <a:endParaRPr lang="en-GB" altLang="en-US" sz="1400" dirty="0">
                <a:solidFill>
                  <a:srgbClr val="0070C0"/>
                </a:solidFill>
                <a:latin typeface="Trebuchet MS" pitchFamily="34" charset="0"/>
              </a:endParaRPr>
            </a:p>
            <a:p>
              <a:pPr algn="just">
                <a:spcBef>
                  <a:spcPct val="0"/>
                </a:spcBef>
                <a:buClrTx/>
                <a:buFontTx/>
                <a:buNone/>
                <a:defRPr/>
              </a:pPr>
              <a:r>
                <a:rPr lang="en-GB" altLang="en-US" sz="1400" u="sng" dirty="0" smtClean="0">
                  <a:solidFill>
                    <a:srgbClr val="0070C0"/>
                  </a:solidFill>
                  <a:latin typeface="Trebuchet MS" pitchFamily="34" charset="0"/>
                </a:rPr>
                <a:t>Buyers group</a:t>
              </a:r>
              <a:r>
                <a:rPr lang="en-GB" altLang="en-US" sz="1400" dirty="0" smtClean="0">
                  <a:solidFill>
                    <a:srgbClr val="0070C0"/>
                  </a:solidFill>
                  <a:latin typeface="Trebuchet MS" pitchFamily="34" charset="0"/>
                </a:rPr>
                <a:t>: </a:t>
              </a:r>
              <a:r>
                <a:rPr lang="en-GB" altLang="en-US" sz="1400" dirty="0">
                  <a:solidFill>
                    <a:srgbClr val="0070C0"/>
                  </a:solidFill>
                  <a:latin typeface="Trebuchet MS" pitchFamily="34" charset="0"/>
                </a:rPr>
                <a:t>supercomputing </a:t>
              </a:r>
              <a:r>
                <a:rPr lang="en-GB" altLang="en-US" sz="1400" dirty="0" err="1">
                  <a:solidFill>
                    <a:srgbClr val="0070C0"/>
                  </a:solidFill>
                  <a:latin typeface="Trebuchet MS" pitchFamily="34" charset="0"/>
                </a:rPr>
                <a:t>centers</a:t>
              </a:r>
              <a:r>
                <a:rPr lang="en-GB" altLang="en-US" sz="1400" dirty="0">
                  <a:solidFill>
                    <a:srgbClr val="0070C0"/>
                  </a:solidFill>
                  <a:latin typeface="Trebuchet MS" pitchFamily="34" charset="0"/>
                </a:rPr>
                <a:t> </a:t>
              </a:r>
              <a:r>
                <a:rPr lang="en-GB" altLang="en-US" sz="1400" dirty="0" err="1">
                  <a:solidFill>
                    <a:srgbClr val="0070C0"/>
                  </a:solidFill>
                  <a:latin typeface="Trebuchet MS" pitchFamily="34" charset="0"/>
                </a:rPr>
                <a:t>Juelich</a:t>
              </a:r>
              <a:r>
                <a:rPr lang="en-GB" altLang="en-US" sz="1400" dirty="0">
                  <a:solidFill>
                    <a:srgbClr val="0070C0"/>
                  </a:solidFill>
                  <a:latin typeface="Trebuchet MS" pitchFamily="34" charset="0"/>
                </a:rPr>
                <a:t> </a:t>
              </a:r>
              <a:endParaRPr lang="en-GB" altLang="en-US" sz="1400" dirty="0" smtClean="0">
                <a:solidFill>
                  <a:srgbClr val="0070C0"/>
                </a:solidFill>
                <a:latin typeface="Trebuchet MS" pitchFamily="34" charset="0"/>
              </a:endParaRPr>
            </a:p>
            <a:p>
              <a:pPr algn="just">
                <a:spcBef>
                  <a:spcPct val="0"/>
                </a:spcBef>
                <a:buClrTx/>
                <a:buFontTx/>
                <a:buNone/>
                <a:defRPr/>
              </a:pPr>
              <a:r>
                <a:rPr lang="en-GB" altLang="en-US" sz="1400" dirty="0" smtClean="0">
                  <a:solidFill>
                    <a:srgbClr val="0070C0"/>
                  </a:solidFill>
                  <a:latin typeface="Trebuchet MS" pitchFamily="34" charset="0"/>
                </a:rPr>
                <a:t>(</a:t>
              </a:r>
              <a:r>
                <a:rPr lang="en-GB" altLang="en-US" sz="1400" dirty="0">
                  <a:solidFill>
                    <a:srgbClr val="0070C0"/>
                  </a:solidFill>
                  <a:latin typeface="Trebuchet MS" pitchFamily="34" charset="0"/>
                </a:rPr>
                <a:t>DE), CAE/GENCI (FR), CINECA (IT) and BSC(ES)</a:t>
              </a:r>
            </a:p>
            <a:p>
              <a:pPr algn="just">
                <a:spcBef>
                  <a:spcPct val="0"/>
                </a:spcBef>
                <a:buClrTx/>
                <a:buFontTx/>
                <a:buNone/>
                <a:defRPr/>
              </a:pPr>
              <a:r>
                <a:rPr lang="en-GB" altLang="en-US" sz="1400" dirty="0" smtClean="0">
                  <a:solidFill>
                    <a:srgbClr val="0070C0"/>
                  </a:solidFill>
                  <a:latin typeface="Trebuchet MS" pitchFamily="34" charset="0"/>
                </a:rPr>
                <a:t>will launch a </a:t>
              </a:r>
              <a:r>
                <a:rPr lang="en-GB" altLang="en-US" sz="1400" dirty="0">
                  <a:solidFill>
                    <a:srgbClr val="0070C0"/>
                  </a:solidFill>
                  <a:latin typeface="Trebuchet MS" pitchFamily="34" charset="0"/>
                </a:rPr>
                <a:t>joint </a:t>
              </a:r>
              <a:r>
                <a:rPr lang="en-GB" altLang="en-US" sz="1400" dirty="0" smtClean="0">
                  <a:solidFill>
                    <a:srgbClr val="0070C0"/>
                  </a:solidFill>
                  <a:latin typeface="Trebuchet MS" pitchFamily="34" charset="0"/>
                </a:rPr>
                <a:t>PPI </a:t>
              </a:r>
              <a:r>
                <a:rPr lang="en-GB" altLang="en-US" sz="1400" dirty="0">
                  <a:solidFill>
                    <a:srgbClr val="0070C0"/>
                  </a:solidFill>
                  <a:latin typeface="Trebuchet MS" pitchFamily="34" charset="0"/>
                </a:rPr>
                <a:t>procurement of </a:t>
              </a:r>
              <a:r>
                <a:rPr lang="en-GB" altLang="en-US" sz="1400" dirty="0" smtClean="0">
                  <a:solidFill>
                    <a:srgbClr val="0070C0"/>
                  </a:solidFill>
                  <a:latin typeface="Trebuchet MS" pitchFamily="34" charset="0"/>
                </a:rPr>
                <a:t>€ 73M.</a:t>
              </a:r>
            </a:p>
            <a:p>
              <a:pPr algn="just">
                <a:spcBef>
                  <a:spcPct val="0"/>
                </a:spcBef>
                <a:buClrTx/>
                <a:buFontTx/>
                <a:buNone/>
                <a:defRPr/>
              </a:pPr>
              <a:endParaRPr lang="en-GB" altLang="en-US" sz="1400" dirty="0" smtClean="0">
                <a:solidFill>
                  <a:srgbClr val="0070C0"/>
                </a:solidFill>
                <a:latin typeface="Trebuchet MS" pitchFamily="34" charset="0"/>
              </a:endParaRPr>
            </a:p>
            <a:p>
              <a:pPr algn="just">
                <a:spcBef>
                  <a:spcPct val="0"/>
                </a:spcBef>
                <a:buClrTx/>
                <a:buFontTx/>
                <a:buNone/>
                <a:defRPr/>
              </a:pPr>
              <a:r>
                <a:rPr lang="en-GB" altLang="en-US" sz="1400" dirty="0" smtClean="0">
                  <a:solidFill>
                    <a:srgbClr val="0070C0"/>
                  </a:solidFill>
                  <a:latin typeface="Trebuchet MS" pitchFamily="34" charset="0"/>
                </a:rPr>
                <a:t>PPI for HPC </a:t>
              </a:r>
              <a:r>
                <a:rPr lang="en-GB" altLang="en-US" sz="1400" dirty="0">
                  <a:solidFill>
                    <a:srgbClr val="0070C0"/>
                  </a:solidFill>
                  <a:latin typeface="Trebuchet MS" pitchFamily="34" charset="0"/>
                </a:rPr>
                <a:t>participants will </a:t>
              </a:r>
              <a:r>
                <a:rPr lang="en-GB" altLang="en-US" sz="1400" dirty="0" smtClean="0">
                  <a:solidFill>
                    <a:srgbClr val="0070C0"/>
                  </a:solidFill>
                  <a:latin typeface="Trebuchet MS" pitchFamily="34" charset="0"/>
                </a:rPr>
                <a:t>coordinate </a:t>
              </a:r>
              <a:r>
                <a:rPr lang="en-GB" altLang="en-US" sz="1400" dirty="0">
                  <a:solidFill>
                    <a:srgbClr val="0070C0"/>
                  </a:solidFill>
                  <a:latin typeface="Trebuchet MS" pitchFamily="34" charset="0"/>
                </a:rPr>
                <a:t>their </a:t>
              </a:r>
              <a:endParaRPr lang="en-GB" altLang="en-US" sz="1400" dirty="0" smtClean="0">
                <a:solidFill>
                  <a:srgbClr val="0070C0"/>
                </a:solidFill>
                <a:latin typeface="Trebuchet MS" pitchFamily="34" charset="0"/>
              </a:endParaRPr>
            </a:p>
            <a:p>
              <a:pPr algn="just">
                <a:spcBef>
                  <a:spcPct val="0"/>
                </a:spcBef>
                <a:buClrTx/>
                <a:buFontTx/>
                <a:buNone/>
                <a:defRPr/>
              </a:pPr>
              <a:r>
                <a:rPr lang="en-GB" altLang="en-US" sz="1400" dirty="0" smtClean="0">
                  <a:solidFill>
                    <a:srgbClr val="0070C0"/>
                  </a:solidFill>
                  <a:latin typeface="Trebuchet MS" pitchFamily="34" charset="0"/>
                </a:rPr>
                <a:t>procurement </a:t>
              </a:r>
              <a:r>
                <a:rPr lang="en-GB" altLang="en-US" sz="1400" dirty="0">
                  <a:solidFill>
                    <a:srgbClr val="0070C0"/>
                  </a:solidFill>
                  <a:latin typeface="Trebuchet MS" pitchFamily="34" charset="0"/>
                </a:rPr>
                <a:t>roadmaps to </a:t>
              </a:r>
              <a:r>
                <a:rPr lang="en-GB" altLang="en-US" sz="1400" dirty="0" smtClean="0">
                  <a:solidFill>
                    <a:srgbClr val="0070C0"/>
                  </a:solidFill>
                  <a:latin typeface="Trebuchet MS" pitchFamily="34" charset="0"/>
                </a:rPr>
                <a:t>contribute </a:t>
              </a:r>
              <a:r>
                <a:rPr lang="en-GB" altLang="en-US" sz="1400" dirty="0">
                  <a:solidFill>
                    <a:srgbClr val="0070C0"/>
                  </a:solidFill>
                  <a:latin typeface="Trebuchet MS" pitchFamily="34" charset="0"/>
                </a:rPr>
                <a:t>to building </a:t>
              </a:r>
              <a:endParaRPr lang="en-GB" altLang="en-US" sz="1400" dirty="0" smtClean="0">
                <a:solidFill>
                  <a:srgbClr val="0070C0"/>
                </a:solidFill>
                <a:latin typeface="Trebuchet MS" pitchFamily="34" charset="0"/>
              </a:endParaRPr>
            </a:p>
            <a:p>
              <a:pPr algn="just">
                <a:spcBef>
                  <a:spcPct val="0"/>
                </a:spcBef>
                <a:buClrTx/>
                <a:buFontTx/>
                <a:buNone/>
                <a:defRPr/>
              </a:pPr>
              <a:r>
                <a:rPr lang="en-GB" altLang="en-US" sz="1400" dirty="0" smtClean="0">
                  <a:solidFill>
                    <a:srgbClr val="0070C0"/>
                  </a:solidFill>
                  <a:latin typeface="Trebuchet MS" pitchFamily="34" charset="0"/>
                </a:rPr>
                <a:t>a European </a:t>
              </a:r>
              <a:r>
                <a:rPr lang="en-GB" altLang="en-US" sz="1400" dirty="0">
                  <a:solidFill>
                    <a:srgbClr val="0070C0"/>
                  </a:solidFill>
                  <a:latin typeface="Trebuchet MS" pitchFamily="34" charset="0"/>
                </a:rPr>
                <a:t>Data Infrastructure with </a:t>
              </a:r>
              <a:r>
                <a:rPr lang="en-GB" altLang="en-US" sz="1400" dirty="0" smtClean="0">
                  <a:solidFill>
                    <a:srgbClr val="0070C0"/>
                  </a:solidFill>
                  <a:latin typeface="Trebuchet MS" pitchFamily="34" charset="0"/>
                </a:rPr>
                <a:t>high-end </a:t>
              </a:r>
            </a:p>
            <a:p>
              <a:pPr algn="just">
                <a:spcBef>
                  <a:spcPct val="0"/>
                </a:spcBef>
                <a:buClrTx/>
                <a:buFontTx/>
                <a:buNone/>
                <a:defRPr/>
              </a:pPr>
              <a:r>
                <a:rPr lang="en-GB" altLang="en-US" sz="1400" dirty="0" smtClean="0">
                  <a:solidFill>
                    <a:srgbClr val="0070C0"/>
                  </a:solidFill>
                  <a:latin typeface="Trebuchet MS" pitchFamily="34" charset="0"/>
                </a:rPr>
                <a:t>supercomputers</a:t>
              </a:r>
              <a:r>
                <a:rPr lang="en-GB" altLang="en-US" sz="1400" dirty="0">
                  <a:solidFill>
                    <a:srgbClr val="0070C0"/>
                  </a:solidFill>
                  <a:latin typeface="Trebuchet MS" pitchFamily="34" charset="0"/>
                </a:rPr>
                <a:t>, which will around 2022 reach </a:t>
              </a:r>
              <a:endParaRPr lang="en-GB" altLang="en-US" sz="1400" dirty="0" smtClean="0">
                <a:solidFill>
                  <a:srgbClr val="0070C0"/>
                </a:solidFill>
                <a:latin typeface="Trebuchet MS" pitchFamily="34" charset="0"/>
              </a:endParaRPr>
            </a:p>
            <a:p>
              <a:pPr algn="just">
                <a:spcBef>
                  <a:spcPct val="0"/>
                </a:spcBef>
                <a:buClrTx/>
                <a:buFontTx/>
                <a:buNone/>
                <a:defRPr/>
              </a:pPr>
              <a:r>
                <a:rPr lang="en-GB" altLang="en-US" sz="1400" dirty="0" smtClean="0">
                  <a:solidFill>
                    <a:srgbClr val="0070C0"/>
                  </a:solidFill>
                  <a:latin typeface="Trebuchet MS" pitchFamily="34" charset="0"/>
                </a:rPr>
                <a:t>the </a:t>
              </a:r>
              <a:r>
                <a:rPr lang="en-GB" altLang="en-US" sz="1400" dirty="0" err="1">
                  <a:solidFill>
                    <a:srgbClr val="0070C0"/>
                  </a:solidFill>
                  <a:latin typeface="Trebuchet MS" pitchFamily="34" charset="0"/>
                </a:rPr>
                <a:t>exascale</a:t>
              </a:r>
              <a:r>
                <a:rPr lang="en-GB" altLang="en-US" sz="1400" dirty="0">
                  <a:solidFill>
                    <a:srgbClr val="0070C0"/>
                  </a:solidFill>
                  <a:latin typeface="Trebuchet MS" pitchFamily="34" charset="0"/>
                </a:rPr>
                <a:t> performance </a:t>
              </a:r>
              <a:r>
                <a:rPr lang="en-GB" altLang="en-US" sz="1400" dirty="0" smtClean="0">
                  <a:solidFill>
                    <a:srgbClr val="0070C0"/>
                  </a:solidFill>
                  <a:latin typeface="Trebuchet MS" pitchFamily="34" charset="0"/>
                </a:rPr>
                <a:t>level. </a:t>
              </a:r>
              <a:r>
                <a:rPr lang="en-GB" altLang="en-US" sz="1400" b="0" i="0" dirty="0" smtClean="0">
                  <a:solidFill>
                    <a:srgbClr val="0070C0"/>
                  </a:solidFill>
                  <a:latin typeface="Trebuchet MS" pitchFamily="34" charset="0"/>
                </a:rPr>
                <a:t>The French </a:t>
              </a:r>
            </a:p>
            <a:p>
              <a:pPr algn="just">
                <a:spcBef>
                  <a:spcPct val="0"/>
                </a:spcBef>
                <a:buClrTx/>
                <a:buFontTx/>
                <a:buNone/>
                <a:defRPr/>
              </a:pPr>
              <a:r>
                <a:rPr lang="en-GB" altLang="en-US" sz="1400" b="0" i="0" dirty="0" smtClean="0">
                  <a:solidFill>
                    <a:srgbClr val="0070C0"/>
                  </a:solidFill>
                  <a:latin typeface="Trebuchet MS" pitchFamily="34" charset="0"/>
                </a:rPr>
                <a:t>partner will be the </a:t>
              </a:r>
              <a:r>
                <a:rPr lang="en-GB" altLang="en-US" sz="1400" b="0" i="0" dirty="0">
                  <a:solidFill>
                    <a:srgbClr val="0070C0"/>
                  </a:solidFill>
                  <a:latin typeface="Trebuchet MS" pitchFamily="34" charset="0"/>
                </a:rPr>
                <a:t>lead </a:t>
              </a:r>
              <a:r>
                <a:rPr lang="en-GB" altLang="en-US" sz="1400" b="0" i="0" dirty="0" smtClean="0">
                  <a:solidFill>
                    <a:srgbClr val="0070C0"/>
                  </a:solidFill>
                  <a:latin typeface="Trebuchet MS" pitchFamily="34" charset="0"/>
                </a:rPr>
                <a:t>procurer.</a:t>
              </a:r>
              <a:endParaRPr lang="en-GB" altLang="en-US" sz="1200" dirty="0">
                <a:solidFill>
                  <a:srgbClr val="0070C0"/>
                </a:solidFill>
              </a:endParaRPr>
            </a:p>
          </p:txBody>
        </p:sp>
        <p:sp>
          <p:nvSpPr>
            <p:cNvPr id="22" name="TextBox 21"/>
            <p:cNvSpPr txBox="1"/>
            <p:nvPr/>
          </p:nvSpPr>
          <p:spPr>
            <a:xfrm>
              <a:off x="0" y="980728"/>
              <a:ext cx="4716016" cy="3831818"/>
            </a:xfrm>
            <a:prstGeom prst="rect">
              <a:avLst/>
            </a:prstGeom>
            <a:noFill/>
          </p:spPr>
          <p:txBody>
            <a:bodyPr wrap="square">
              <a:spAutoFit/>
            </a:bodyPr>
            <a:lstStyle/>
            <a:p>
              <a:pPr eaLnBrk="1" fontAlgn="auto" hangingPunct="1">
                <a:spcBef>
                  <a:spcPts val="0"/>
                </a:spcBef>
                <a:spcAft>
                  <a:spcPts val="0"/>
                </a:spcAft>
                <a:defRPr/>
              </a:pPr>
              <a:r>
                <a:rPr lang="en-GB" sz="2750" i="0" dirty="0" smtClean="0">
                  <a:solidFill>
                    <a:schemeClr val="tx1">
                      <a:lumMod val="65000"/>
                      <a:lumOff val="35000"/>
                    </a:schemeClr>
                  </a:solidFill>
                  <a:latin typeface="+mj-lt"/>
                </a:rPr>
                <a:t>PPI4HPC (PPI for High Performance Computing)</a:t>
              </a:r>
              <a:endParaRPr lang="en-GB" sz="2750" i="0" dirty="0">
                <a:solidFill>
                  <a:schemeClr val="tx1">
                    <a:lumMod val="65000"/>
                    <a:lumOff val="35000"/>
                  </a:schemeClr>
                </a:solidFill>
                <a:latin typeface="+mj-lt"/>
              </a:endParaRPr>
            </a:p>
            <a:p>
              <a:pPr eaLnBrk="1" fontAlgn="auto" hangingPunct="1">
                <a:spcBef>
                  <a:spcPts val="0"/>
                </a:spcBef>
                <a:spcAft>
                  <a:spcPts val="0"/>
                </a:spcAft>
                <a:defRPr/>
              </a:pP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2800" i="0" dirty="0" smtClean="0">
                <a:solidFill>
                  <a:schemeClr val="tx1">
                    <a:lumMod val="65000"/>
                    <a:lumOff val="35000"/>
                  </a:schemeClr>
                </a:solidFill>
                <a:latin typeface="+mj-lt"/>
              </a:endParaRPr>
            </a:p>
            <a:p>
              <a:pPr eaLnBrk="1" fontAlgn="auto" hangingPunct="1">
                <a:spcBef>
                  <a:spcPts val="0"/>
                </a:spcBef>
                <a:spcAft>
                  <a:spcPts val="0"/>
                </a:spcAft>
                <a:defRPr/>
              </a:pPr>
              <a:endParaRPr lang="en-GB" sz="2800" i="0" dirty="0">
                <a:solidFill>
                  <a:schemeClr val="tx1">
                    <a:lumMod val="65000"/>
                    <a:lumOff val="35000"/>
                  </a:schemeClr>
                </a:solidFill>
                <a:latin typeface="+mj-lt"/>
              </a:endParaRPr>
            </a:p>
            <a:p>
              <a:pPr eaLnBrk="1" fontAlgn="auto" hangingPunct="1">
                <a:spcBef>
                  <a:spcPts val="0"/>
                </a:spcBef>
                <a:spcAft>
                  <a:spcPts val="0"/>
                </a:spcAft>
                <a:defRPr/>
              </a:pPr>
              <a:endParaRPr lang="en-GB" sz="2800" i="0" dirty="0">
                <a:solidFill>
                  <a:schemeClr val="tx1">
                    <a:lumMod val="65000"/>
                    <a:lumOff val="35000"/>
                  </a:schemeClr>
                </a:solidFill>
                <a:latin typeface="+mj-lt"/>
              </a:endParaRPr>
            </a:p>
            <a:p>
              <a:pPr algn="l" eaLnBrk="1" fontAlgn="auto" hangingPunct="1">
                <a:spcBef>
                  <a:spcPts val="0"/>
                </a:spcBef>
                <a:spcAft>
                  <a:spcPts val="0"/>
                </a:spcAft>
                <a:defRPr/>
              </a:pPr>
              <a:endParaRPr lang="en-GB" sz="1400" dirty="0"/>
            </a:p>
            <a:p>
              <a:pPr algn="l" eaLnBrk="1" fontAlgn="auto" hangingPunct="1">
                <a:spcBef>
                  <a:spcPts val="0"/>
                </a:spcBef>
                <a:spcAft>
                  <a:spcPts val="0"/>
                </a:spcAft>
                <a:defRPr/>
              </a:pPr>
              <a:endParaRPr lang="en-GB" sz="1400" dirty="0"/>
            </a:p>
            <a:p>
              <a:pPr algn="r" eaLnBrk="1" fontAlgn="auto" hangingPunct="1">
                <a:spcBef>
                  <a:spcPts val="0"/>
                </a:spcBef>
                <a:spcAft>
                  <a:spcPts val="0"/>
                </a:spcAft>
                <a:defRPr/>
              </a:pPr>
              <a:endParaRPr lang="en-GB" sz="1600" dirty="0" smtClean="0">
                <a:solidFill>
                  <a:schemeClr val="bg2">
                    <a:lumMod val="75000"/>
                  </a:schemeClr>
                </a:solidFill>
                <a:latin typeface="+mj-lt"/>
              </a:endParaRPr>
            </a:p>
            <a:p>
              <a:pPr algn="r" eaLnBrk="1" fontAlgn="auto" hangingPunct="1">
                <a:spcBef>
                  <a:spcPts val="0"/>
                </a:spcBef>
                <a:spcAft>
                  <a:spcPts val="0"/>
                </a:spcAft>
                <a:defRPr/>
              </a:pPr>
              <a:endParaRPr lang="en-GB" sz="1600" dirty="0">
                <a:solidFill>
                  <a:schemeClr val="bg2">
                    <a:lumMod val="75000"/>
                  </a:schemeClr>
                </a:solidFill>
                <a:latin typeface="+mj-lt"/>
              </a:endParaRPr>
            </a:p>
            <a:p>
              <a:pPr algn="r" eaLnBrk="1" fontAlgn="auto" hangingPunct="1">
                <a:spcBef>
                  <a:spcPts val="0"/>
                </a:spcBef>
                <a:spcAft>
                  <a:spcPts val="0"/>
                </a:spcAft>
                <a:defRPr/>
              </a:pPr>
              <a:endParaRPr lang="en-GB" sz="1600" dirty="0">
                <a:solidFill>
                  <a:schemeClr val="tx2">
                    <a:lumMod val="60000"/>
                    <a:lumOff val="40000"/>
                  </a:schemeClr>
                </a:solidFill>
                <a:latin typeface="+mn-lt"/>
              </a:endParaRPr>
            </a:p>
          </p:txBody>
        </p:sp>
        <p:cxnSp>
          <p:nvCxnSpPr>
            <p:cNvPr id="16392" name="Straight Connector 2"/>
            <p:cNvCxnSpPr>
              <a:cxnSpLocks noChangeShapeType="1"/>
            </p:cNvCxnSpPr>
            <p:nvPr/>
          </p:nvCxnSpPr>
          <p:spPr bwMode="auto">
            <a:xfrm>
              <a:off x="4572000" y="1268413"/>
              <a:ext cx="0" cy="5327650"/>
            </a:xfrm>
            <a:prstGeom prst="line">
              <a:avLst/>
            </a:prstGeom>
            <a:noFill/>
            <a:ln w="254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248490"/>
              <a:ext cx="1619831" cy="1540549"/>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988840"/>
              <a:ext cx="244609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294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995936" y="6453188"/>
            <a:ext cx="1224136" cy="404812"/>
          </a:xfrm>
          <a:prstGeom prst="rect">
            <a:avLst/>
          </a:prstGeom>
          <a:solidFill>
            <a:schemeClr val="bg1"/>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1" u="none" strike="noStrike" cap="none" normalizeH="0" baseline="0" smtClean="0">
              <a:ln>
                <a:noFill/>
              </a:ln>
              <a:solidFill>
                <a:schemeClr val="tx1"/>
              </a:solidFill>
              <a:effectLst/>
              <a:latin typeface="Trebuchet MS" pitchFamily="34" charset="0"/>
            </a:endParaRPr>
          </a:p>
        </p:txBody>
      </p:sp>
      <p:sp>
        <p:nvSpPr>
          <p:cNvPr id="2" name="Oval 1"/>
          <p:cNvSpPr/>
          <p:nvPr/>
        </p:nvSpPr>
        <p:spPr bwMode="auto">
          <a:xfrm>
            <a:off x="900113" y="1484313"/>
            <a:ext cx="2808287" cy="24495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175">
              <a:defRPr/>
            </a:pPr>
            <a:endParaRPr lang="en-GB" sz="1200">
              <a:solidFill>
                <a:srgbClr val="0F5494"/>
              </a:solidFill>
              <a:latin typeface="Verdana"/>
            </a:endParaRPr>
          </a:p>
        </p:txBody>
      </p:sp>
      <p:sp>
        <p:nvSpPr>
          <p:cNvPr id="6" name="Rounded Rectangle 5"/>
          <p:cNvSpPr/>
          <p:nvPr/>
        </p:nvSpPr>
        <p:spPr bwMode="auto">
          <a:xfrm>
            <a:off x="179388" y="1341438"/>
            <a:ext cx="4248150" cy="2592387"/>
          </a:xfrm>
          <a:prstGeom prst="roundRect">
            <a:avLst/>
          </a:prstGeom>
          <a:solidFill>
            <a:schemeClr val="accent5"/>
          </a:solidFill>
          <a:ln>
            <a:noFill/>
          </a:ln>
          <a:effectLst/>
        </p:spPr>
        <p:txBody>
          <a:bodyPr anchor="ctr"/>
          <a:lstStyle/>
          <a:p>
            <a:pPr marL="3175">
              <a:defRPr/>
            </a:pPr>
            <a:endParaRPr lang="en-GB" sz="1200" dirty="0">
              <a:solidFill>
                <a:srgbClr val="0F5494"/>
              </a:solidFill>
              <a:latin typeface="Verdana"/>
            </a:endParaRPr>
          </a:p>
        </p:txBody>
      </p:sp>
      <p:sp>
        <p:nvSpPr>
          <p:cNvPr id="7" name="TextBox 6"/>
          <p:cNvSpPr txBox="1"/>
          <p:nvPr/>
        </p:nvSpPr>
        <p:spPr>
          <a:xfrm>
            <a:off x="146450" y="1412875"/>
            <a:ext cx="4336252" cy="2923877"/>
          </a:xfrm>
          <a:prstGeom prst="rect">
            <a:avLst/>
          </a:prstGeom>
          <a:noFill/>
        </p:spPr>
        <p:txBody>
          <a:bodyPr wrap="none">
            <a:spAutoFit/>
          </a:bodyPr>
          <a:lstStyle/>
          <a:p>
            <a:pPr algn="ctr" eaLnBrk="0" hangingPunct="0">
              <a:defRPr/>
            </a:pPr>
            <a:r>
              <a:rPr lang="en-GB" sz="2000" b="1" dirty="0">
                <a:solidFill>
                  <a:srgbClr val="000000"/>
                </a:solidFill>
                <a:latin typeface="Verdana"/>
              </a:rPr>
              <a:t>Political encouragement</a:t>
            </a:r>
          </a:p>
          <a:p>
            <a:pPr algn="ctr" eaLnBrk="0" hangingPunct="0">
              <a:defRPr/>
            </a:pPr>
            <a:endParaRPr lang="en-GB" sz="2000" dirty="0">
              <a:solidFill>
                <a:srgbClr val="000000"/>
              </a:solidFill>
              <a:latin typeface="Verdana"/>
            </a:endParaRPr>
          </a:p>
          <a:p>
            <a:pPr marL="285750" indent="-285750" eaLnBrk="0" hangingPunct="0">
              <a:buFontTx/>
              <a:buChar char="-"/>
              <a:defRPr/>
            </a:pPr>
            <a:r>
              <a:rPr lang="en-GB" sz="1600" dirty="0">
                <a:solidFill>
                  <a:srgbClr val="000000"/>
                </a:solidFill>
                <a:latin typeface="Verdana"/>
              </a:rPr>
              <a:t>Modernising public sector 'a priority'</a:t>
            </a:r>
          </a:p>
          <a:p>
            <a:pPr algn="ctr" eaLnBrk="0" hangingPunct="0">
              <a:defRPr/>
            </a:pPr>
            <a:r>
              <a:rPr lang="en-GB" sz="1600" dirty="0">
                <a:solidFill>
                  <a:srgbClr val="000000"/>
                </a:solidFill>
                <a:latin typeface="Verdana"/>
              </a:rPr>
              <a:t> Quality-efficiency improvement targets</a:t>
            </a:r>
          </a:p>
          <a:p>
            <a:pPr algn="ctr" eaLnBrk="0" hangingPunct="0">
              <a:defRPr/>
            </a:pPr>
            <a:r>
              <a:rPr lang="en-GB" sz="1600" dirty="0">
                <a:solidFill>
                  <a:srgbClr val="000000"/>
                </a:solidFill>
                <a:latin typeface="Verdana"/>
              </a:rPr>
              <a:t>e.g. </a:t>
            </a:r>
            <a:r>
              <a:rPr lang="en-GB" sz="1600" dirty="0" err="1">
                <a:solidFill>
                  <a:srgbClr val="000000"/>
                </a:solidFill>
                <a:latin typeface="Verdana"/>
              </a:rPr>
              <a:t>Lombardia</a:t>
            </a:r>
            <a:r>
              <a:rPr lang="en-GB" sz="1600" dirty="0">
                <a:solidFill>
                  <a:srgbClr val="000000"/>
                </a:solidFill>
                <a:latin typeface="Verdana"/>
              </a:rPr>
              <a:t>/IT, UK, Flanders/BE</a:t>
            </a:r>
          </a:p>
          <a:p>
            <a:pPr algn="ctr" eaLnBrk="0" hangingPunct="0">
              <a:defRPr/>
            </a:pPr>
            <a:endParaRPr lang="en-GB" sz="1600" dirty="0">
              <a:solidFill>
                <a:srgbClr val="000000"/>
              </a:solidFill>
              <a:latin typeface="Verdana"/>
            </a:endParaRPr>
          </a:p>
          <a:p>
            <a:pPr marL="285750" indent="-285750" algn="ctr" eaLnBrk="0" hangingPunct="0">
              <a:buFontTx/>
              <a:buChar char="-"/>
              <a:defRPr/>
            </a:pPr>
            <a:r>
              <a:rPr lang="en-GB" sz="1600" dirty="0" smtClean="0">
                <a:solidFill>
                  <a:srgbClr val="000000"/>
                </a:solidFill>
                <a:latin typeface="Verdana"/>
              </a:rPr>
              <a:t>Action plan, target </a:t>
            </a:r>
            <a:r>
              <a:rPr lang="en-GB" sz="1600" dirty="0">
                <a:solidFill>
                  <a:srgbClr val="000000"/>
                </a:solidFill>
                <a:latin typeface="Verdana"/>
              </a:rPr>
              <a:t>% </a:t>
            </a:r>
            <a:r>
              <a:rPr lang="en-GB" sz="1600" dirty="0" err="1">
                <a:solidFill>
                  <a:srgbClr val="000000"/>
                </a:solidFill>
                <a:latin typeface="Verdana"/>
              </a:rPr>
              <a:t>proc</a:t>
            </a:r>
            <a:r>
              <a:rPr lang="en-GB" sz="1600" dirty="0">
                <a:solidFill>
                  <a:srgbClr val="000000"/>
                </a:solidFill>
                <a:latin typeface="Verdana"/>
              </a:rPr>
              <a:t> budgets </a:t>
            </a:r>
            <a:endParaRPr lang="en-GB" sz="1600" dirty="0" smtClean="0">
              <a:solidFill>
                <a:srgbClr val="000000"/>
              </a:solidFill>
              <a:latin typeface="Verdana"/>
            </a:endParaRPr>
          </a:p>
          <a:p>
            <a:pPr eaLnBrk="0" hangingPunct="0">
              <a:defRPr/>
            </a:pPr>
            <a:r>
              <a:rPr lang="en-GB" sz="1600" dirty="0">
                <a:solidFill>
                  <a:srgbClr val="000000"/>
                </a:solidFill>
                <a:latin typeface="Verdana"/>
              </a:rPr>
              <a:t> </a:t>
            </a:r>
            <a:r>
              <a:rPr lang="en-GB" sz="1600" dirty="0" smtClean="0">
                <a:solidFill>
                  <a:srgbClr val="000000"/>
                </a:solidFill>
                <a:latin typeface="Verdana"/>
              </a:rPr>
              <a:t>    to innovation, monitoring </a:t>
            </a:r>
            <a:r>
              <a:rPr lang="en-GB" sz="1600" dirty="0">
                <a:solidFill>
                  <a:srgbClr val="000000"/>
                </a:solidFill>
                <a:latin typeface="Verdana"/>
              </a:rPr>
              <a:t>framework</a:t>
            </a:r>
          </a:p>
          <a:p>
            <a:pPr algn="ctr" eaLnBrk="0" hangingPunct="0">
              <a:defRPr/>
            </a:pPr>
            <a:r>
              <a:rPr lang="en-GB" sz="1600" dirty="0">
                <a:solidFill>
                  <a:srgbClr val="000000"/>
                </a:solidFill>
                <a:latin typeface="Verdana"/>
              </a:rPr>
              <a:t>e.g. UK, NL, ES, Nordics, FR</a:t>
            </a:r>
          </a:p>
          <a:p>
            <a:pPr algn="ctr" eaLnBrk="0" hangingPunct="0">
              <a:defRPr/>
            </a:pPr>
            <a:endParaRPr lang="en-GB" sz="1600" dirty="0">
              <a:solidFill>
                <a:srgbClr val="000000"/>
              </a:solidFill>
              <a:latin typeface="Verdana"/>
            </a:endParaRPr>
          </a:p>
          <a:p>
            <a:pPr algn="ctr" eaLnBrk="0" hangingPunct="0">
              <a:defRPr/>
            </a:pPr>
            <a:endParaRPr lang="en-GB" sz="1600" dirty="0">
              <a:solidFill>
                <a:srgbClr val="000000"/>
              </a:solidFill>
              <a:latin typeface="Verdana"/>
            </a:endParaRPr>
          </a:p>
        </p:txBody>
      </p:sp>
      <p:sp>
        <p:nvSpPr>
          <p:cNvPr id="10" name="Rounded Rectangle 9"/>
          <p:cNvSpPr/>
          <p:nvPr/>
        </p:nvSpPr>
        <p:spPr bwMode="auto">
          <a:xfrm>
            <a:off x="4643438" y="1341438"/>
            <a:ext cx="4321175" cy="2592387"/>
          </a:xfrm>
          <a:prstGeom prst="roundRect">
            <a:avLst/>
          </a:prstGeom>
          <a:solidFill>
            <a:srgbClr val="FDD3A9"/>
          </a:solidFill>
          <a:ln>
            <a:noFill/>
          </a:ln>
          <a:effectLst/>
        </p:spPr>
        <p:txBody>
          <a:bodyPr anchor="ctr"/>
          <a:lstStyle/>
          <a:p>
            <a:pPr marL="3175">
              <a:defRPr/>
            </a:pPr>
            <a:endParaRPr lang="en-GB" sz="1200" dirty="0">
              <a:solidFill>
                <a:srgbClr val="0F5494"/>
              </a:solidFill>
              <a:latin typeface="Verdana"/>
            </a:endParaRPr>
          </a:p>
        </p:txBody>
      </p:sp>
      <p:sp>
        <p:nvSpPr>
          <p:cNvPr id="11" name="TextBox 10"/>
          <p:cNvSpPr txBox="1"/>
          <p:nvPr/>
        </p:nvSpPr>
        <p:spPr>
          <a:xfrm>
            <a:off x="4716463" y="1412875"/>
            <a:ext cx="4265612" cy="2246313"/>
          </a:xfrm>
          <a:prstGeom prst="rect">
            <a:avLst/>
          </a:prstGeom>
          <a:noFill/>
        </p:spPr>
        <p:txBody>
          <a:bodyPr wrap="none">
            <a:spAutoFit/>
          </a:bodyPr>
          <a:lstStyle/>
          <a:p>
            <a:pPr algn="ctr" eaLnBrk="0" hangingPunct="0">
              <a:defRPr/>
            </a:pPr>
            <a:r>
              <a:rPr lang="en-GB" sz="2000" b="1" dirty="0">
                <a:solidFill>
                  <a:srgbClr val="000000"/>
                </a:solidFill>
                <a:latin typeface="Verdana"/>
              </a:rPr>
              <a:t>Implementation</a:t>
            </a:r>
          </a:p>
          <a:p>
            <a:pPr algn="ctr" eaLnBrk="0" hangingPunct="0">
              <a:defRPr/>
            </a:pPr>
            <a:endParaRPr lang="en-GB" sz="2000" dirty="0">
              <a:solidFill>
                <a:srgbClr val="000000"/>
              </a:solidFill>
              <a:latin typeface="Verdana"/>
            </a:endParaRPr>
          </a:p>
          <a:p>
            <a:pPr eaLnBrk="0" hangingPunct="0">
              <a:defRPr/>
            </a:pPr>
            <a:r>
              <a:rPr lang="en-GB" sz="2000" dirty="0">
                <a:solidFill>
                  <a:srgbClr val="000000"/>
                </a:solidFill>
                <a:latin typeface="Verdana"/>
              </a:rPr>
              <a:t>- </a:t>
            </a:r>
            <a:r>
              <a:rPr lang="en-GB" sz="1600" dirty="0" err="1">
                <a:solidFill>
                  <a:srgbClr val="000000"/>
                </a:solidFill>
                <a:latin typeface="Verdana"/>
              </a:rPr>
              <a:t>Innov</a:t>
            </a:r>
            <a:r>
              <a:rPr lang="en-GB" sz="1600" dirty="0">
                <a:solidFill>
                  <a:srgbClr val="000000"/>
                </a:solidFill>
                <a:latin typeface="Verdana"/>
              </a:rPr>
              <a:t> </a:t>
            </a:r>
            <a:r>
              <a:rPr lang="en-GB" sz="1600" dirty="0" err="1">
                <a:solidFill>
                  <a:srgbClr val="000000"/>
                </a:solidFill>
                <a:latin typeface="Verdana"/>
              </a:rPr>
              <a:t>Proc</a:t>
            </a:r>
            <a:r>
              <a:rPr lang="en-GB" sz="1600" dirty="0">
                <a:solidFill>
                  <a:srgbClr val="000000"/>
                </a:solidFill>
                <a:latin typeface="Verdana"/>
              </a:rPr>
              <a:t> Competence </a:t>
            </a:r>
            <a:r>
              <a:rPr lang="en-GB" sz="1600" dirty="0" err="1">
                <a:solidFill>
                  <a:srgbClr val="000000"/>
                </a:solidFill>
                <a:latin typeface="Verdana"/>
              </a:rPr>
              <a:t>center</a:t>
            </a:r>
            <a:endParaRPr lang="en-GB" sz="1600" dirty="0">
              <a:solidFill>
                <a:srgbClr val="000000"/>
              </a:solidFill>
              <a:latin typeface="Verdana"/>
            </a:endParaRPr>
          </a:p>
          <a:p>
            <a:pPr algn="ctr" eaLnBrk="0" hangingPunct="0">
              <a:defRPr/>
            </a:pPr>
            <a:r>
              <a:rPr lang="en-GB" sz="1600" dirty="0">
                <a:solidFill>
                  <a:srgbClr val="000000"/>
                </a:solidFill>
                <a:latin typeface="Verdana"/>
              </a:rPr>
              <a:t>Training / assisting procurers</a:t>
            </a:r>
          </a:p>
          <a:p>
            <a:pPr algn="ctr" eaLnBrk="0" hangingPunct="0">
              <a:defRPr/>
            </a:pPr>
            <a:r>
              <a:rPr lang="en-GB" sz="1600" dirty="0">
                <a:solidFill>
                  <a:srgbClr val="000000"/>
                </a:solidFill>
                <a:latin typeface="Verdana"/>
              </a:rPr>
              <a:t>(e.g. SE, FI, ES, Flanders/BE, DE)</a:t>
            </a:r>
          </a:p>
          <a:p>
            <a:pPr algn="ctr" eaLnBrk="0" hangingPunct="0">
              <a:defRPr/>
            </a:pPr>
            <a:endParaRPr lang="en-GB" sz="1600" dirty="0">
              <a:solidFill>
                <a:srgbClr val="000000"/>
              </a:solidFill>
              <a:latin typeface="Verdana"/>
            </a:endParaRPr>
          </a:p>
          <a:p>
            <a:pPr eaLnBrk="0" hangingPunct="0">
              <a:defRPr/>
            </a:pPr>
            <a:r>
              <a:rPr lang="en-GB" sz="1600" dirty="0">
                <a:solidFill>
                  <a:srgbClr val="000000"/>
                </a:solidFill>
                <a:latin typeface="Verdana"/>
              </a:rPr>
              <a:t>- </a:t>
            </a:r>
            <a:r>
              <a:rPr lang="en-GB" sz="1600" dirty="0" err="1">
                <a:solidFill>
                  <a:srgbClr val="000000"/>
                </a:solidFill>
                <a:latin typeface="Verdana"/>
              </a:rPr>
              <a:t>Innov</a:t>
            </a:r>
            <a:r>
              <a:rPr lang="en-GB" sz="1600" dirty="0">
                <a:solidFill>
                  <a:srgbClr val="000000"/>
                </a:solidFill>
                <a:latin typeface="Verdana"/>
              </a:rPr>
              <a:t> </a:t>
            </a:r>
            <a:r>
              <a:rPr lang="en-GB" sz="1600" dirty="0" err="1">
                <a:solidFill>
                  <a:srgbClr val="000000"/>
                </a:solidFill>
                <a:latin typeface="Verdana"/>
              </a:rPr>
              <a:t>Proc</a:t>
            </a:r>
            <a:r>
              <a:rPr lang="en-GB" sz="1600" dirty="0">
                <a:solidFill>
                  <a:srgbClr val="000000"/>
                </a:solidFill>
                <a:latin typeface="Verdana"/>
              </a:rPr>
              <a:t> financial support program </a:t>
            </a:r>
          </a:p>
          <a:p>
            <a:pPr algn="ctr" eaLnBrk="0" hangingPunct="0">
              <a:defRPr/>
            </a:pPr>
            <a:r>
              <a:rPr lang="en-GB" sz="1600" dirty="0">
                <a:solidFill>
                  <a:srgbClr val="000000"/>
                </a:solidFill>
                <a:latin typeface="Verdana"/>
              </a:rPr>
              <a:t>(e.g. SE, FI, ES, Flanders/BE, DE)</a:t>
            </a:r>
          </a:p>
        </p:txBody>
      </p:sp>
      <p:sp>
        <p:nvSpPr>
          <p:cNvPr id="12" name="Rounded Rectangle 11"/>
          <p:cNvSpPr/>
          <p:nvPr/>
        </p:nvSpPr>
        <p:spPr bwMode="auto">
          <a:xfrm>
            <a:off x="4716463" y="4221163"/>
            <a:ext cx="4248150" cy="2232025"/>
          </a:xfrm>
          <a:prstGeom prst="roundRect">
            <a:avLst/>
          </a:prstGeom>
          <a:solidFill>
            <a:srgbClr val="CFFFAB"/>
          </a:solidFill>
          <a:ln>
            <a:noFill/>
          </a:ln>
          <a:effectLst/>
        </p:spPr>
        <p:txBody>
          <a:bodyPr anchor="ctr"/>
          <a:lstStyle/>
          <a:p>
            <a:pPr marL="3175">
              <a:defRPr/>
            </a:pPr>
            <a:endParaRPr lang="en-GB" sz="1200" dirty="0">
              <a:solidFill>
                <a:srgbClr val="0F5494"/>
              </a:solidFill>
              <a:latin typeface="Verdana"/>
            </a:endParaRPr>
          </a:p>
        </p:txBody>
      </p:sp>
      <p:sp>
        <p:nvSpPr>
          <p:cNvPr id="13" name="TextBox 12"/>
          <p:cNvSpPr txBox="1"/>
          <p:nvPr/>
        </p:nvSpPr>
        <p:spPr>
          <a:xfrm>
            <a:off x="4932363" y="4365625"/>
            <a:ext cx="3888109" cy="1938992"/>
          </a:xfrm>
          <a:prstGeom prst="rect">
            <a:avLst/>
          </a:prstGeom>
          <a:noFill/>
        </p:spPr>
        <p:txBody>
          <a:bodyPr wrap="square">
            <a:spAutoFit/>
          </a:bodyPr>
          <a:lstStyle/>
          <a:p>
            <a:pPr algn="ctr" eaLnBrk="0" hangingPunct="0">
              <a:spcAft>
                <a:spcPts val="600"/>
              </a:spcAft>
              <a:defRPr/>
            </a:pPr>
            <a:r>
              <a:rPr lang="en-GB" sz="2000" b="1" dirty="0">
                <a:solidFill>
                  <a:srgbClr val="000000"/>
                </a:solidFill>
                <a:latin typeface="Verdana"/>
              </a:rPr>
              <a:t>Leverage EU </a:t>
            </a:r>
            <a:r>
              <a:rPr lang="en-GB" sz="2000" b="1" dirty="0" smtClean="0">
                <a:solidFill>
                  <a:srgbClr val="000000"/>
                </a:solidFill>
                <a:latin typeface="Verdana"/>
              </a:rPr>
              <a:t>support</a:t>
            </a:r>
            <a:endParaRPr lang="en-GB" sz="2000" b="1" dirty="0">
              <a:solidFill>
                <a:srgbClr val="000000"/>
              </a:solidFill>
              <a:latin typeface="Verdana"/>
            </a:endParaRPr>
          </a:p>
          <a:p>
            <a:pPr algn="ctr" eaLnBrk="0" hangingPunct="0">
              <a:defRPr/>
            </a:pPr>
            <a:endParaRPr lang="en-GB" sz="1500" dirty="0">
              <a:solidFill>
                <a:srgbClr val="000000"/>
              </a:solidFill>
              <a:latin typeface="Verdana"/>
            </a:endParaRPr>
          </a:p>
          <a:p>
            <a:pPr marL="342900" indent="-342900" eaLnBrk="0" hangingPunct="0">
              <a:spcAft>
                <a:spcPts val="600"/>
              </a:spcAft>
              <a:buFontTx/>
              <a:buChar char="-"/>
              <a:defRPr/>
            </a:pPr>
            <a:r>
              <a:rPr lang="en-GB" sz="1600" dirty="0">
                <a:solidFill>
                  <a:srgbClr val="000000"/>
                </a:solidFill>
                <a:latin typeface="Verdana"/>
              </a:rPr>
              <a:t>Horizon 2020     </a:t>
            </a:r>
            <a:r>
              <a:rPr lang="en-GB" sz="1600" dirty="0" smtClean="0">
                <a:solidFill>
                  <a:srgbClr val="000000"/>
                </a:solidFill>
                <a:latin typeface="Verdana"/>
              </a:rPr>
              <a:t>  Increased</a:t>
            </a:r>
            <a:endParaRPr lang="en-GB" sz="1600" dirty="0">
              <a:solidFill>
                <a:srgbClr val="000000"/>
              </a:solidFill>
              <a:latin typeface="Verdana"/>
            </a:endParaRPr>
          </a:p>
          <a:p>
            <a:pPr marL="342900" indent="-342900" eaLnBrk="0" hangingPunct="0">
              <a:spcAft>
                <a:spcPts val="600"/>
              </a:spcAft>
              <a:buFontTx/>
              <a:buChar char="-"/>
              <a:defRPr/>
            </a:pPr>
            <a:r>
              <a:rPr lang="en-GB" sz="1600" dirty="0">
                <a:solidFill>
                  <a:srgbClr val="000000"/>
                </a:solidFill>
                <a:latin typeface="Verdana"/>
              </a:rPr>
              <a:t>ESIF                  </a:t>
            </a:r>
            <a:r>
              <a:rPr lang="en-GB" sz="1600" dirty="0" smtClean="0">
                <a:solidFill>
                  <a:srgbClr val="000000"/>
                </a:solidFill>
                <a:latin typeface="Verdana"/>
              </a:rPr>
              <a:t>  support </a:t>
            </a:r>
            <a:r>
              <a:rPr lang="en-GB" sz="1600" dirty="0">
                <a:solidFill>
                  <a:srgbClr val="000000"/>
                </a:solidFill>
                <a:latin typeface="Verdana"/>
              </a:rPr>
              <a:t>for    </a:t>
            </a:r>
          </a:p>
          <a:p>
            <a:pPr marL="342900" indent="-342900" eaLnBrk="0" hangingPunct="0">
              <a:buFontTx/>
              <a:buChar char="-"/>
              <a:defRPr/>
            </a:pPr>
            <a:r>
              <a:rPr lang="en-GB" sz="1600" dirty="0">
                <a:solidFill>
                  <a:srgbClr val="000000"/>
                </a:solidFill>
                <a:latin typeface="Verdana"/>
              </a:rPr>
              <a:t>EIB </a:t>
            </a:r>
            <a:r>
              <a:rPr lang="en-GB" sz="1600" dirty="0" smtClean="0">
                <a:solidFill>
                  <a:srgbClr val="000000"/>
                </a:solidFill>
                <a:latin typeface="Verdana"/>
              </a:rPr>
              <a:t>loans             </a:t>
            </a:r>
            <a:r>
              <a:rPr lang="en-GB" sz="1600" dirty="0" err="1" smtClean="0">
                <a:solidFill>
                  <a:srgbClr val="000000"/>
                </a:solidFill>
                <a:latin typeface="Verdana"/>
              </a:rPr>
              <a:t>innov</a:t>
            </a:r>
            <a:r>
              <a:rPr lang="en-GB" sz="1600" dirty="0" smtClean="0">
                <a:solidFill>
                  <a:srgbClr val="000000"/>
                </a:solidFill>
                <a:latin typeface="Verdana"/>
              </a:rPr>
              <a:t> </a:t>
            </a:r>
            <a:r>
              <a:rPr lang="en-GB" sz="1600" dirty="0" err="1" smtClean="0">
                <a:solidFill>
                  <a:srgbClr val="000000"/>
                </a:solidFill>
                <a:latin typeface="Verdana"/>
              </a:rPr>
              <a:t>proc</a:t>
            </a:r>
            <a:endParaRPr lang="en-GB" sz="1600" dirty="0" smtClean="0">
              <a:solidFill>
                <a:srgbClr val="000000"/>
              </a:solidFill>
              <a:latin typeface="Verdana"/>
            </a:endParaRPr>
          </a:p>
          <a:p>
            <a:pPr marL="342900" indent="-342900" eaLnBrk="0" hangingPunct="0">
              <a:buFontTx/>
              <a:buChar char="-"/>
              <a:defRPr/>
            </a:pPr>
            <a:endParaRPr lang="en-GB" sz="600" dirty="0" smtClean="0">
              <a:solidFill>
                <a:srgbClr val="000000"/>
              </a:solidFill>
              <a:latin typeface="Verdana"/>
            </a:endParaRPr>
          </a:p>
          <a:p>
            <a:pPr eaLnBrk="0" hangingPunct="0">
              <a:defRPr/>
            </a:pPr>
            <a:r>
              <a:rPr lang="en-GB" sz="1600" dirty="0" smtClean="0">
                <a:solidFill>
                  <a:srgbClr val="000000"/>
                </a:solidFill>
                <a:latin typeface="Verdana"/>
              </a:rPr>
              <a:t>European Assistance for </a:t>
            </a:r>
            <a:r>
              <a:rPr lang="en-GB" sz="1600" dirty="0" err="1" smtClean="0">
                <a:solidFill>
                  <a:srgbClr val="000000"/>
                </a:solidFill>
                <a:latin typeface="Verdana"/>
              </a:rPr>
              <a:t>Innov</a:t>
            </a:r>
            <a:r>
              <a:rPr lang="en-GB" sz="1600" dirty="0" smtClean="0">
                <a:solidFill>
                  <a:srgbClr val="000000"/>
                </a:solidFill>
                <a:latin typeface="Verdana"/>
              </a:rPr>
              <a:t> </a:t>
            </a:r>
            <a:r>
              <a:rPr lang="en-GB" sz="1600" dirty="0" err="1" smtClean="0">
                <a:solidFill>
                  <a:srgbClr val="000000"/>
                </a:solidFill>
                <a:latin typeface="Verdana"/>
              </a:rPr>
              <a:t>Proc</a:t>
            </a:r>
            <a:endParaRPr lang="en-GB" sz="1600" dirty="0">
              <a:solidFill>
                <a:srgbClr val="000000"/>
              </a:solidFill>
              <a:latin typeface="Verdana"/>
            </a:endParaRPr>
          </a:p>
        </p:txBody>
      </p:sp>
      <p:sp>
        <p:nvSpPr>
          <p:cNvPr id="14" name="Rounded Rectangle 13"/>
          <p:cNvSpPr/>
          <p:nvPr/>
        </p:nvSpPr>
        <p:spPr bwMode="auto">
          <a:xfrm>
            <a:off x="179388" y="4221163"/>
            <a:ext cx="4248150" cy="2232025"/>
          </a:xfrm>
          <a:prstGeom prst="roundRect">
            <a:avLst/>
          </a:prstGeom>
          <a:solidFill>
            <a:srgbClr val="FDFFAB"/>
          </a:solidFill>
          <a:ln>
            <a:noFill/>
          </a:ln>
          <a:effectLst/>
        </p:spPr>
        <p:txBody>
          <a:bodyPr anchor="ctr"/>
          <a:lstStyle/>
          <a:p>
            <a:pPr marL="3175">
              <a:defRPr/>
            </a:pPr>
            <a:endParaRPr lang="en-GB" sz="1200" dirty="0">
              <a:solidFill>
                <a:srgbClr val="0F5494"/>
              </a:solidFill>
              <a:latin typeface="Verdana"/>
            </a:endParaRPr>
          </a:p>
        </p:txBody>
      </p:sp>
      <p:sp>
        <p:nvSpPr>
          <p:cNvPr id="15" name="TextBox 14"/>
          <p:cNvSpPr txBox="1"/>
          <p:nvPr/>
        </p:nvSpPr>
        <p:spPr>
          <a:xfrm>
            <a:off x="250825" y="4365625"/>
            <a:ext cx="4176713" cy="2000250"/>
          </a:xfrm>
          <a:prstGeom prst="rect">
            <a:avLst/>
          </a:prstGeom>
          <a:noFill/>
        </p:spPr>
        <p:txBody>
          <a:bodyPr>
            <a:spAutoFit/>
          </a:bodyPr>
          <a:lstStyle/>
          <a:p>
            <a:pPr algn="ctr" eaLnBrk="0" hangingPunct="0">
              <a:defRPr/>
            </a:pPr>
            <a:r>
              <a:rPr lang="en-GB" sz="2000" b="1" dirty="0">
                <a:solidFill>
                  <a:srgbClr val="000000"/>
                </a:solidFill>
                <a:latin typeface="Verdana"/>
              </a:rPr>
              <a:t>Encourage demand side to meet supply side</a:t>
            </a:r>
          </a:p>
          <a:p>
            <a:pPr algn="ctr" eaLnBrk="0" hangingPunct="0">
              <a:defRPr/>
            </a:pPr>
            <a:endParaRPr lang="en-GB" sz="2000" dirty="0">
              <a:solidFill>
                <a:srgbClr val="000000"/>
              </a:solidFill>
              <a:latin typeface="Verdana"/>
            </a:endParaRPr>
          </a:p>
          <a:p>
            <a:pPr marL="342900" indent="-342900" eaLnBrk="0" hangingPunct="0">
              <a:buFontTx/>
              <a:buChar char="-"/>
              <a:defRPr/>
            </a:pPr>
            <a:r>
              <a:rPr lang="en-GB" sz="1600" dirty="0">
                <a:solidFill>
                  <a:srgbClr val="000000"/>
                </a:solidFill>
                <a:latin typeface="Verdana"/>
              </a:rPr>
              <a:t>Early notification </a:t>
            </a:r>
            <a:r>
              <a:rPr lang="en-GB" sz="1600" dirty="0" err="1">
                <a:solidFill>
                  <a:srgbClr val="000000"/>
                </a:solidFill>
                <a:latin typeface="Verdana"/>
              </a:rPr>
              <a:t>innov</a:t>
            </a:r>
            <a:r>
              <a:rPr lang="en-GB" sz="1600" dirty="0">
                <a:solidFill>
                  <a:srgbClr val="000000"/>
                </a:solidFill>
                <a:latin typeface="Verdana"/>
              </a:rPr>
              <a:t> </a:t>
            </a:r>
            <a:r>
              <a:rPr lang="en-GB" sz="1600" dirty="0" err="1">
                <a:solidFill>
                  <a:srgbClr val="000000"/>
                </a:solidFill>
                <a:latin typeface="Verdana"/>
              </a:rPr>
              <a:t>proc</a:t>
            </a:r>
            <a:r>
              <a:rPr lang="en-GB" sz="1600" dirty="0">
                <a:solidFill>
                  <a:srgbClr val="000000"/>
                </a:solidFill>
                <a:latin typeface="Verdana"/>
              </a:rPr>
              <a:t> needs</a:t>
            </a:r>
          </a:p>
          <a:p>
            <a:pPr eaLnBrk="0" hangingPunct="0">
              <a:defRPr/>
            </a:pPr>
            <a:endParaRPr lang="en-GB" sz="1600" dirty="0">
              <a:solidFill>
                <a:srgbClr val="000000"/>
              </a:solidFill>
              <a:latin typeface="Verdana"/>
            </a:endParaRPr>
          </a:p>
          <a:p>
            <a:pPr marL="342900" indent="-342900" eaLnBrk="0" hangingPunct="0">
              <a:buFontTx/>
              <a:buChar char="-"/>
              <a:defRPr/>
            </a:pPr>
            <a:r>
              <a:rPr lang="en-GB" sz="1600" dirty="0">
                <a:solidFill>
                  <a:srgbClr val="000000"/>
                </a:solidFill>
                <a:latin typeface="Verdana"/>
              </a:rPr>
              <a:t>Open market consultations</a:t>
            </a:r>
          </a:p>
          <a:p>
            <a:pPr eaLnBrk="0" hangingPunct="0">
              <a:defRPr/>
            </a:pPr>
            <a:r>
              <a:rPr lang="en-GB" sz="1600" dirty="0">
                <a:solidFill>
                  <a:srgbClr val="000000"/>
                </a:solidFill>
                <a:latin typeface="Verdana"/>
              </a:rPr>
              <a:t>     Meet the buyers events</a:t>
            </a:r>
          </a:p>
        </p:txBody>
      </p:sp>
      <p:sp>
        <p:nvSpPr>
          <p:cNvPr id="6155" name="Right Brace 2"/>
          <p:cNvSpPr>
            <a:spLocks/>
          </p:cNvSpPr>
          <p:nvPr/>
        </p:nvSpPr>
        <p:spPr bwMode="auto">
          <a:xfrm>
            <a:off x="6848822" y="5013176"/>
            <a:ext cx="171450" cy="936625"/>
          </a:xfrm>
          <a:prstGeom prst="rightBrace">
            <a:avLst>
              <a:gd name="adj1" fmla="val 834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endParaRPr lang="en-GB" altLang="en-US" b="1" i="1" smtClean="0">
              <a:solidFill>
                <a:srgbClr val="000000"/>
              </a:solidFill>
              <a:latin typeface="Trebuchet MS" pitchFamily="34" charset="0"/>
            </a:endParaRPr>
          </a:p>
        </p:txBody>
      </p:sp>
      <p:sp>
        <p:nvSpPr>
          <p:cNvPr id="16" name="Rectangle 6"/>
          <p:cNvSpPr>
            <a:spLocks noChangeArrowheads="1"/>
          </p:cNvSpPr>
          <p:nvPr/>
        </p:nvSpPr>
        <p:spPr bwMode="auto">
          <a:xfrm>
            <a:off x="0" y="331788"/>
            <a:ext cx="9144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GB" sz="2400" b="1" dirty="0">
                <a:solidFill>
                  <a:srgbClr val="FFFFFF"/>
                </a:solidFill>
                <a:effectLst>
                  <a:outerShdw blurRad="38100" dist="38100" dir="2700000" algn="tl">
                    <a:srgbClr val="C0C0C0"/>
                  </a:outerShdw>
                </a:effectLst>
              </a:rPr>
              <a:t>What can countries/regions do?</a:t>
            </a:r>
          </a:p>
          <a:p>
            <a:pPr eaLnBrk="0" hangingPunct="0">
              <a:defRPr/>
            </a:pPr>
            <a:r>
              <a:rPr lang="en-GB" sz="2400" b="1" dirty="0">
                <a:solidFill>
                  <a:srgbClr val="FFFFFF"/>
                </a:solidFill>
                <a:effectLst>
                  <a:outerShdw blurRad="38100" dist="38100" dir="2700000" algn="tl">
                    <a:srgbClr val="C0C0C0"/>
                  </a:outerShdw>
                </a:effectLst>
              </a:rPr>
              <a:t/>
            </a:r>
            <a:br>
              <a:rPr lang="en-GB" sz="2400" b="1" dirty="0">
                <a:solidFill>
                  <a:srgbClr val="FFFFFF"/>
                </a:solidFill>
                <a:effectLst>
                  <a:outerShdw blurRad="38100" dist="38100" dir="2700000" algn="tl">
                    <a:srgbClr val="C0C0C0"/>
                  </a:outerShdw>
                </a:effectLst>
              </a:rPr>
            </a:br>
            <a:r>
              <a:rPr lang="en-GB" sz="2400" b="1" dirty="0">
                <a:solidFill>
                  <a:srgbClr val="FFFFFF"/>
                </a:solidFill>
                <a:effectLst>
                  <a:outerShdw blurRad="38100" dist="38100" dir="2700000" algn="tl">
                    <a:srgbClr val="C0C0C0"/>
                  </a:outerShdw>
                </a:effectLst>
              </a:rPr>
              <a:t/>
            </a:r>
            <a:br>
              <a:rPr lang="en-GB" sz="2400" b="1" dirty="0">
                <a:solidFill>
                  <a:srgbClr val="FFFFFF"/>
                </a:solidFill>
                <a:effectLst>
                  <a:outerShdw blurRad="38100" dist="38100" dir="2700000" algn="tl">
                    <a:srgbClr val="C0C0C0"/>
                  </a:outerShdw>
                </a:effectLst>
              </a:rPr>
            </a:br>
            <a:endParaRPr lang="en-GB" sz="2400" b="1" dirty="0">
              <a:solidFill>
                <a:srgbClr val="FFFFFF"/>
              </a:solidFill>
              <a:effectLst>
                <a:outerShdw blurRad="38100" dist="38100" dir="2700000" algn="tl">
                  <a:srgbClr val="C0C0C0"/>
                </a:outerShdw>
              </a:effectLst>
            </a:endParaRPr>
          </a:p>
        </p:txBody>
      </p:sp>
      <p:sp>
        <p:nvSpPr>
          <p:cNvPr id="17" name="Rectangle 2"/>
          <p:cNvSpPr>
            <a:spLocks noChangeArrowheads="1"/>
          </p:cNvSpPr>
          <p:nvPr/>
        </p:nvSpPr>
        <p:spPr bwMode="auto">
          <a:xfrm>
            <a:off x="107950" y="6525344"/>
            <a:ext cx="10534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0F5494"/>
              </a:buClr>
              <a:buFont typeface="Wingdings" pitchFamily="2" charset="2"/>
              <a:buChar char="q"/>
              <a:defRPr sz="3200">
                <a:solidFill>
                  <a:srgbClr val="0F5494"/>
                </a:solidFill>
                <a:latin typeface="Verdana" pitchFamily="34" charset="0"/>
              </a:defRPr>
            </a:lvl1pPr>
            <a:lvl2pPr marL="742950" indent="-285750" algn="l">
              <a:spcBef>
                <a:spcPct val="20000"/>
              </a:spcBef>
              <a:buClr>
                <a:srgbClr val="0F5494"/>
              </a:buClr>
              <a:buChar char="–"/>
              <a:defRPr sz="2800">
                <a:solidFill>
                  <a:srgbClr val="0F5494"/>
                </a:solidFill>
                <a:latin typeface="Verdana" pitchFamily="34" charset="0"/>
              </a:defRPr>
            </a:lvl2pPr>
            <a:lvl3pPr marL="1143000" indent="-228600" algn="l">
              <a:spcBef>
                <a:spcPct val="20000"/>
              </a:spcBef>
              <a:buClr>
                <a:srgbClr val="0F5494"/>
              </a:buClr>
              <a:buChar char="•"/>
              <a:defRPr sz="2400">
                <a:solidFill>
                  <a:srgbClr val="0F5494"/>
                </a:solidFill>
                <a:latin typeface="Verdana" pitchFamily="34" charset="0"/>
              </a:defRPr>
            </a:lvl3pPr>
            <a:lvl4pPr marL="1600200" indent="-228600" algn="l">
              <a:spcBef>
                <a:spcPct val="20000"/>
              </a:spcBef>
              <a:buClr>
                <a:srgbClr val="0F5494"/>
              </a:buClr>
              <a:buChar char="–"/>
              <a:defRPr sz="2000">
                <a:solidFill>
                  <a:srgbClr val="0F5494"/>
                </a:solidFill>
                <a:latin typeface="Verdana" pitchFamily="34" charset="0"/>
              </a:defRPr>
            </a:lvl4pPr>
            <a:lvl5pPr marL="2057400" indent="-228600" algn="l">
              <a:spcBef>
                <a:spcPct val="20000"/>
              </a:spcBef>
              <a:buClr>
                <a:srgbClr val="0F5494"/>
              </a:buClr>
              <a:buChar char="»"/>
              <a:defRPr sz="2000">
                <a:solidFill>
                  <a:srgbClr val="0F5494"/>
                </a:solidFill>
                <a:latin typeface="Verdana" pitchFamily="34" charset="0"/>
              </a:defRPr>
            </a:lvl5pPr>
            <a:lvl6pPr marL="2514600" indent="-228600" eaLnBrk="0" fontAlgn="base" hangingPunct="0">
              <a:spcBef>
                <a:spcPct val="20000"/>
              </a:spcBef>
              <a:spcAft>
                <a:spcPct val="0"/>
              </a:spcAft>
              <a:buClr>
                <a:srgbClr val="0F5494"/>
              </a:buClr>
              <a:buChar char="»"/>
              <a:defRPr sz="2000">
                <a:solidFill>
                  <a:srgbClr val="0F5494"/>
                </a:solidFill>
                <a:latin typeface="Verdana" pitchFamily="34" charset="0"/>
              </a:defRPr>
            </a:lvl6pPr>
            <a:lvl7pPr marL="2971800" indent="-228600" eaLnBrk="0" fontAlgn="base" hangingPunct="0">
              <a:spcBef>
                <a:spcPct val="20000"/>
              </a:spcBef>
              <a:spcAft>
                <a:spcPct val="0"/>
              </a:spcAft>
              <a:buClr>
                <a:srgbClr val="0F5494"/>
              </a:buClr>
              <a:buChar char="»"/>
              <a:defRPr sz="2000">
                <a:solidFill>
                  <a:srgbClr val="0F5494"/>
                </a:solidFill>
                <a:latin typeface="Verdana" pitchFamily="34" charset="0"/>
              </a:defRPr>
            </a:lvl7pPr>
            <a:lvl8pPr marL="3429000" indent="-228600" eaLnBrk="0" fontAlgn="base" hangingPunct="0">
              <a:spcBef>
                <a:spcPct val="20000"/>
              </a:spcBef>
              <a:spcAft>
                <a:spcPct val="0"/>
              </a:spcAft>
              <a:buClr>
                <a:srgbClr val="0F5494"/>
              </a:buClr>
              <a:buChar char="»"/>
              <a:defRPr sz="2000">
                <a:solidFill>
                  <a:srgbClr val="0F5494"/>
                </a:solidFill>
                <a:latin typeface="Verdana" pitchFamily="34" charset="0"/>
              </a:defRPr>
            </a:lvl8pPr>
            <a:lvl9pPr marL="3886200" indent="-228600" eaLnBrk="0" fontAlgn="base" hangingPunct="0">
              <a:spcBef>
                <a:spcPct val="20000"/>
              </a:spcBef>
              <a:spcAft>
                <a:spcPct val="0"/>
              </a:spcAft>
              <a:buClr>
                <a:srgbClr val="0F5494"/>
              </a:buClr>
              <a:buChar char="»"/>
              <a:defRPr sz="2000">
                <a:solidFill>
                  <a:srgbClr val="0F5494"/>
                </a:solidFill>
                <a:latin typeface="Verdana" pitchFamily="34" charset="0"/>
              </a:defRPr>
            </a:lvl9pPr>
          </a:lstStyle>
          <a:p>
            <a:pPr>
              <a:spcBef>
                <a:spcPct val="0"/>
              </a:spcBef>
              <a:buClrTx/>
              <a:buFontTx/>
              <a:buNone/>
            </a:pPr>
            <a:r>
              <a:rPr lang="en-GB" altLang="en-US" sz="1200" i="0" dirty="0" smtClean="0">
                <a:solidFill>
                  <a:schemeClr val="tx1"/>
                </a:solidFill>
                <a:latin typeface="Times" pitchFamily="18" charset="0"/>
              </a:rPr>
              <a:t>Info about EU policy initiatives: </a:t>
            </a:r>
            <a:r>
              <a:rPr lang="en-GB" altLang="en-US" sz="1200" u="sng" dirty="0">
                <a:solidFill>
                  <a:schemeClr val="tx1"/>
                </a:solidFill>
                <a:latin typeface="Times" pitchFamily="18" charset="0"/>
                <a:hlinkClick r:id="rId3"/>
              </a:rPr>
              <a:t>https://</a:t>
            </a:r>
            <a:r>
              <a:rPr lang="en-GB" altLang="en-US" sz="1200" u="sng" dirty="0" smtClean="0">
                <a:solidFill>
                  <a:schemeClr val="tx1"/>
                </a:solidFill>
                <a:latin typeface="Times" pitchFamily="18" charset="0"/>
                <a:hlinkClick r:id="rId3"/>
              </a:rPr>
              <a:t>ec.europa.eu/digital-single-market/en/news/eu-policy-initiatives-pcp-and-ppi</a:t>
            </a:r>
            <a:r>
              <a:rPr lang="en-GB" altLang="en-US" sz="1200" u="sng" dirty="0" smtClean="0">
                <a:solidFill>
                  <a:schemeClr val="tx1"/>
                </a:solidFill>
                <a:latin typeface="Times" pitchFamily="18" charset="0"/>
              </a:rPr>
              <a:t> </a:t>
            </a:r>
            <a:endParaRPr lang="en-GB" altLang="en-US" sz="1200" i="0" u="sng" dirty="0">
              <a:solidFill>
                <a:schemeClr val="tx1"/>
              </a:solidFill>
              <a:latin typeface="Times" pitchFamily="18" charset="0"/>
            </a:endParaRPr>
          </a:p>
        </p:txBody>
      </p:sp>
    </p:spTree>
    <p:extLst>
      <p:ext uri="{BB962C8B-B14F-4D97-AF65-F5344CB8AC3E}">
        <p14:creationId xmlns:p14="http://schemas.microsoft.com/office/powerpoint/2010/main" val="236878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1"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1"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5216</TotalTime>
  <Words>6691</Words>
  <Application>Microsoft Office PowerPoint</Application>
  <PresentationFormat>On-screen Show (4:3)</PresentationFormat>
  <Paragraphs>1022</Paragraphs>
  <Slides>49</Slides>
  <Notes>21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2_Slide_Master</vt:lpstr>
      <vt:lpstr>1_Nouvelle présentation</vt:lpstr>
      <vt:lpstr>   INNOVATION PROCUREMENT STATE OF PLAY IN EUROPE and HORIZON 2020 SUPPORT   </vt:lpstr>
      <vt:lpstr>PowerPoint Presentation</vt:lpstr>
      <vt:lpstr>PowerPoint Presentation</vt:lpstr>
      <vt:lpstr>  - PCP to steer the development of new solutions towards concrete public sector needs, whilst comparing/validating alternative solution approaches from various vendors and enabling new players to prove themselves against established ones - PPI to act as launching customer / early adopter / first buyer of innovative commercial end-solutions newly arriving on the market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Back-up slides H2020 support to  Innovation Procurement   PCP/PPI Actions +  Coordination and Support Actions (CSAs)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OVERVIEW REMAINING H2020 CALLS  ON INNOVATION PROCUREMENT  (PCP+PPI) IN 2017 </vt:lpstr>
      <vt:lpstr>PowerPoint Presentation</vt:lpstr>
      <vt:lpstr> Possible synergies between ESIF and Horizon 2020 on innovation procurement                       Lieve Bos                                          Policy Officer Innovation Procurement                                      Innovation Unit (F2)                                              DG CNECT                                        European Commission      </vt:lpstr>
      <vt:lpstr>GENERAL RULE </vt:lpstr>
      <vt:lpstr>PowerPoint Presentation</vt:lpstr>
      <vt:lpstr>A. JOINT OR SIMULTANEOUS  USE OF FUNDS</vt:lpstr>
      <vt:lpstr>Possible scenario on PCP  </vt:lpstr>
      <vt:lpstr>PowerPoint Presentation</vt:lpstr>
      <vt:lpstr>  Possible Scenario on PPI</vt:lpstr>
      <vt:lpstr>PowerPoint Presentation</vt:lpstr>
      <vt:lpstr>Possible scenario for the coordination and networking activities to prepare for PCP and PPI </vt:lpstr>
      <vt:lpstr>PowerPoint Presentation</vt:lpstr>
      <vt:lpstr>PowerPoint Presentation</vt:lpstr>
      <vt:lpstr>B. SEQUENTIAL FUNDING</vt:lpstr>
      <vt:lpstr>     Possible Scenario </vt:lpstr>
      <vt:lpstr>C. ADDITIONAL/PARALLEL USE OF FUNDS </vt:lpstr>
      <vt:lpstr>D. ALTERNATIVE FUNDING</vt:lpstr>
      <vt:lpstr>                  CONDITIONS FOR SUCCESS</vt:lpstr>
      <vt:lpstr> Thank you very much for your attention                         Lieve Bos                                          Policy Officer Innovation Procurement                                      Start-ups and Innovation Unit (F2)                                              DG CNECT                                        European Commission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dc:title>
  <dc:creator>REPPEL Katja (REGIO)</dc:creator>
  <cp:lastModifiedBy>BOS Lieve (CNECT)</cp:lastModifiedBy>
  <cp:revision>456</cp:revision>
  <cp:lastPrinted>2014-07-02T10:04:30Z</cp:lastPrinted>
  <dcterms:created xsi:type="dcterms:W3CDTF">2013-11-28T08:19:55Z</dcterms:created>
  <dcterms:modified xsi:type="dcterms:W3CDTF">2017-06-14T09:04:22Z</dcterms:modified>
</cp:coreProperties>
</file>