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notesSlides/notesSlide3.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notesSlides/notesSlide4.xml" ContentType="application/vnd.openxmlformats-officedocument.presentationml.notesSlide+xml"/>
  <Override PartName="/ppt/theme/themeOverride51.xml" ContentType="application/vnd.openxmlformats-officedocument.themeOverride+xml"/>
  <Override PartName="/ppt/notesSlides/notesSlide5.xml" ContentType="application/vnd.openxmlformats-officedocument.presentationml.notesSlide+xml"/>
  <Override PartName="/ppt/theme/themeOverride52.xml" ContentType="application/vnd.openxmlformats-officedocument.themeOverride+xml"/>
  <Override PartName="/ppt/notesSlides/notesSlide6.xml" ContentType="application/vnd.openxmlformats-officedocument.presentationml.notesSlide+xml"/>
  <Override PartName="/ppt/theme/themeOverride53.xml" ContentType="application/vnd.openxmlformats-officedocument.themeOverride+xml"/>
  <Override PartName="/ppt/notesSlides/notesSlide7.xml" ContentType="application/vnd.openxmlformats-officedocument.presentationml.notesSlide+xml"/>
  <Override PartName="/ppt/theme/themeOverride54.xml" ContentType="application/vnd.openxmlformats-officedocument.themeOverride+xml"/>
  <Override PartName="/ppt/notesSlides/notesSlide8.xml" ContentType="application/vnd.openxmlformats-officedocument.presentationml.notesSlide+xml"/>
  <Override PartName="/ppt/theme/themeOverride55.xml" ContentType="application/vnd.openxmlformats-officedocument.themeOverride+xml"/>
  <Override PartName="/ppt/notesSlides/notesSlide9.xml" ContentType="application/vnd.openxmlformats-officedocument.presentationml.notesSlide+xml"/>
  <Override PartName="/ppt/theme/themeOverride56.xml" ContentType="application/vnd.openxmlformats-officedocument.themeOverride+xml"/>
  <Override PartName="/ppt/notesSlides/notesSlide10.xml" ContentType="application/vnd.openxmlformats-officedocument.presentationml.notesSlide+xml"/>
  <Override PartName="/ppt/theme/themeOverride57.xml" ContentType="application/vnd.openxmlformats-officedocument.themeOverride+xml"/>
  <Override PartName="/ppt/notesSlides/notesSlide11.xml" ContentType="application/vnd.openxmlformats-officedocument.presentationml.notesSl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08" r:id="rId1"/>
    <p:sldMasterId id="2147483991" r:id="rId2"/>
  </p:sldMasterIdLst>
  <p:notesMasterIdLst>
    <p:notesMasterId r:id="rId66"/>
  </p:notesMasterIdLst>
  <p:handoutMasterIdLst>
    <p:handoutMasterId r:id="rId67"/>
  </p:handoutMasterIdLst>
  <p:sldIdLst>
    <p:sldId id="268" r:id="rId3"/>
    <p:sldId id="271" r:id="rId4"/>
    <p:sldId id="270" r:id="rId5"/>
    <p:sldId id="310" r:id="rId6"/>
    <p:sldId id="311" r:id="rId7"/>
    <p:sldId id="314" r:id="rId8"/>
    <p:sldId id="312" r:id="rId9"/>
    <p:sldId id="315" r:id="rId10"/>
    <p:sldId id="313" r:id="rId11"/>
    <p:sldId id="369" r:id="rId12"/>
    <p:sldId id="321" r:id="rId13"/>
    <p:sldId id="322" r:id="rId14"/>
    <p:sldId id="323" r:id="rId15"/>
    <p:sldId id="324" r:id="rId16"/>
    <p:sldId id="317" r:id="rId17"/>
    <p:sldId id="318" r:id="rId18"/>
    <p:sldId id="368" r:id="rId19"/>
    <p:sldId id="327" r:id="rId20"/>
    <p:sldId id="328" r:id="rId21"/>
    <p:sldId id="370" r:id="rId22"/>
    <p:sldId id="329" r:id="rId23"/>
    <p:sldId id="330" r:id="rId24"/>
    <p:sldId id="331" r:id="rId25"/>
    <p:sldId id="332" r:id="rId26"/>
    <p:sldId id="333" r:id="rId27"/>
    <p:sldId id="334" r:id="rId28"/>
    <p:sldId id="335" r:id="rId29"/>
    <p:sldId id="336" r:id="rId30"/>
    <p:sldId id="337" r:id="rId31"/>
    <p:sldId id="371" r:id="rId32"/>
    <p:sldId id="338" r:id="rId33"/>
    <p:sldId id="33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63" r:id="rId47"/>
    <p:sldId id="364" r:id="rId48"/>
    <p:sldId id="365" r:id="rId49"/>
    <p:sldId id="372" r:id="rId50"/>
    <p:sldId id="373" r:id="rId51"/>
    <p:sldId id="378" r:id="rId52"/>
    <p:sldId id="374" r:id="rId53"/>
    <p:sldId id="377" r:id="rId54"/>
    <p:sldId id="376" r:id="rId55"/>
    <p:sldId id="379" r:id="rId56"/>
    <p:sldId id="380" r:id="rId57"/>
    <p:sldId id="383" r:id="rId58"/>
    <p:sldId id="381" r:id="rId59"/>
    <p:sldId id="382" r:id="rId60"/>
    <p:sldId id="384" r:id="rId61"/>
    <p:sldId id="385" r:id="rId62"/>
    <p:sldId id="386" r:id="rId63"/>
    <p:sldId id="387" r:id="rId64"/>
    <p:sldId id="285" r:id="rId6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AB200"/>
    <a:srgbClr val="F1600F"/>
    <a:srgbClr val="FFD347"/>
    <a:srgbClr val="CC9B00"/>
    <a:srgbClr val="D9DEEB"/>
    <a:srgbClr val="5318F8"/>
    <a:srgbClr val="C3CEFD"/>
    <a:srgbClr val="1B58BB"/>
    <a:srgbClr val="1F35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7" autoAdjust="0"/>
    <p:restoredTop sz="94394" autoAdjust="0"/>
  </p:normalViewPr>
  <p:slideViewPr>
    <p:cSldViewPr snapToGrid="0">
      <p:cViewPr varScale="1">
        <p:scale>
          <a:sx n="108" d="100"/>
          <a:sy n="108" d="100"/>
        </p:scale>
        <p:origin x="858" y="102"/>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7219EFF-D063-44E0-B538-F7B2A4C101F3}" type="datetimeFigureOut">
              <a:rPr lang="en-US" smtClean="0"/>
              <a:pPr/>
              <a:t>2/8/2016</a:t>
            </a:fld>
            <a:endParaRPr lang="en-US"/>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F4D6389-0B4D-495E-9C65-0F17A42B069D}" type="slidenum">
              <a:rPr lang="en-US" smtClean="0"/>
              <a:pPr/>
              <a:t>‹nr.›</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8264926-E76D-46B6-99BE-4F672E200C41}" type="datetimeFigureOut">
              <a:rPr lang="en-GB" smtClean="0"/>
              <a:t>08/02/2016</a:t>
            </a:fld>
            <a:endParaRPr lang="en-GB"/>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99676AF-A335-4623-BBD1-F68D9BC71E38}" type="slidenum">
              <a:rPr lang="en-GB" smtClean="0"/>
              <a:t>‹nr.›</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99676AF-A335-4623-BBD1-F68D9BC71E38}" type="slidenum">
              <a:rPr lang="en-GB" smtClean="0"/>
              <a:t>6</a:t>
            </a:fld>
            <a:endParaRPr lang="en-GB"/>
          </a:p>
        </p:txBody>
      </p:sp>
    </p:spTree>
    <p:extLst>
      <p:ext uri="{BB962C8B-B14F-4D97-AF65-F5344CB8AC3E}">
        <p14:creationId xmlns:p14="http://schemas.microsoft.com/office/powerpoint/2010/main" val="122185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57</a:t>
            </a:fld>
            <a:endParaRPr lang="en-GB"/>
          </a:p>
        </p:txBody>
      </p:sp>
    </p:spTree>
    <p:extLst>
      <p:ext uri="{BB962C8B-B14F-4D97-AF65-F5344CB8AC3E}">
        <p14:creationId xmlns:p14="http://schemas.microsoft.com/office/powerpoint/2010/main" val="396617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58</a:t>
            </a:fld>
            <a:endParaRPr lang="en-GB"/>
          </a:p>
        </p:txBody>
      </p:sp>
    </p:spTree>
    <p:extLst>
      <p:ext uri="{BB962C8B-B14F-4D97-AF65-F5344CB8AC3E}">
        <p14:creationId xmlns:p14="http://schemas.microsoft.com/office/powerpoint/2010/main" val="267165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questions that need to be answered at this stage are:</a:t>
            </a:r>
          </a:p>
          <a:p>
            <a:r>
              <a:rPr lang="en-US" dirty="0" smtClean="0"/>
              <a:t>	•	Who are the targeted end-users ?</a:t>
            </a:r>
          </a:p>
          <a:p>
            <a:r>
              <a:rPr lang="en-US" dirty="0" smtClean="0"/>
              <a:t>	•	What functionalities are they looking for?</a:t>
            </a:r>
          </a:p>
          <a:p>
            <a:r>
              <a:rPr lang="en-US" dirty="0" smtClean="0"/>
              <a:t>-&gt; innovation is driven by the end-users</a:t>
            </a:r>
          </a:p>
          <a:p>
            <a:r>
              <a:rPr lang="en-US" dirty="0" smtClean="0"/>
              <a:t>-&gt; involve the real end-users </a:t>
            </a:r>
          </a:p>
          <a:p>
            <a:r>
              <a:rPr lang="en-US" dirty="0" smtClean="0"/>
              <a:t>-&gt; ask the end-users to define their needs for innovation in terms of desired functions and performance, without identifying a specific solution</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10</a:t>
            </a:fld>
            <a:endParaRPr lang="en-GB"/>
          </a:p>
        </p:txBody>
      </p:sp>
    </p:spTree>
    <p:extLst>
      <p:ext uri="{BB962C8B-B14F-4D97-AF65-F5344CB8AC3E}">
        <p14:creationId xmlns:p14="http://schemas.microsoft.com/office/powerpoint/2010/main" val="395720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11</a:t>
            </a:fld>
            <a:endParaRPr lang="en-GB"/>
          </a:p>
        </p:txBody>
      </p:sp>
    </p:spTree>
    <p:extLst>
      <p:ext uri="{BB962C8B-B14F-4D97-AF65-F5344CB8AC3E}">
        <p14:creationId xmlns:p14="http://schemas.microsoft.com/office/powerpoint/2010/main" val="75622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51</a:t>
            </a:fld>
            <a:endParaRPr lang="en-GB"/>
          </a:p>
        </p:txBody>
      </p:sp>
    </p:spTree>
    <p:extLst>
      <p:ext uri="{BB962C8B-B14F-4D97-AF65-F5344CB8AC3E}">
        <p14:creationId xmlns:p14="http://schemas.microsoft.com/office/powerpoint/2010/main" val="330548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 42 of PSD and art. 60 of UD include all requirements that the public procurer must remember when drafting the technical specifications (e.g., to publish them upfront in the tender documentation, to ensure they are proportionate to the value and objectives of the procurement, to ensure equal access to the procurement for all potentially interested bidders; to avoid the creation of any unjustified obstacles to competition, to allow equivalent means of proof etc.).</a:t>
            </a:r>
          </a:p>
          <a:p>
            <a:endParaRPr lang="en-US" dirty="0" smtClean="0"/>
          </a:p>
          <a:p>
            <a:r>
              <a:rPr lang="en-US" b="1" dirty="0" smtClean="0"/>
              <a:t>Case C-368/10, European Commission v The Netherlands (the “Coffee Arrest case”)</a:t>
            </a:r>
            <a:r>
              <a:rPr lang="en-US" dirty="0" smtClean="0"/>
              <a:t>: This case regarded tendering procedure for a public contract for the supply and management of drink dispensing machines and of coffee with the Max </a:t>
            </a:r>
            <a:r>
              <a:rPr lang="en-US" dirty="0" err="1" smtClean="0"/>
              <a:t>Havelaar</a:t>
            </a:r>
            <a:r>
              <a:rPr lang="en-US" dirty="0" smtClean="0"/>
              <a:t> label. The </a:t>
            </a:r>
            <a:r>
              <a:rPr lang="en-US" dirty="0" err="1" smtClean="0"/>
              <a:t>ECJfound</a:t>
            </a:r>
            <a:r>
              <a:rPr lang="en-US" dirty="0" smtClean="0"/>
              <a:t> that the public procurer has laid down a technical specification incompatible with Article 23(6) of Directive 2004/18 by requiring that certain products to be supplied were to bear a specific eco-label (Max </a:t>
            </a:r>
            <a:r>
              <a:rPr lang="en-US" dirty="0" err="1" smtClean="0"/>
              <a:t>Havelaar</a:t>
            </a:r>
            <a:r>
              <a:rPr lang="en-US" dirty="0" smtClean="0"/>
              <a:t> label in this case), rather than using detailed specifications in this standard.</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52</a:t>
            </a:fld>
            <a:endParaRPr lang="en-GB"/>
          </a:p>
        </p:txBody>
      </p:sp>
    </p:spTree>
    <p:extLst>
      <p:ext uri="{BB962C8B-B14F-4D97-AF65-F5344CB8AC3E}">
        <p14:creationId xmlns:p14="http://schemas.microsoft.com/office/powerpoint/2010/main" val="350671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53</a:t>
            </a:fld>
            <a:endParaRPr lang="en-GB"/>
          </a:p>
        </p:txBody>
      </p:sp>
    </p:spTree>
    <p:extLst>
      <p:ext uri="{BB962C8B-B14F-4D97-AF65-F5344CB8AC3E}">
        <p14:creationId xmlns:p14="http://schemas.microsoft.com/office/powerpoint/2010/main" val="376226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54</a:t>
            </a:fld>
            <a:endParaRPr lang="en-GB"/>
          </a:p>
        </p:txBody>
      </p:sp>
    </p:spTree>
    <p:extLst>
      <p:ext uri="{BB962C8B-B14F-4D97-AF65-F5344CB8AC3E}">
        <p14:creationId xmlns:p14="http://schemas.microsoft.com/office/powerpoint/2010/main" val="7549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55</a:t>
            </a:fld>
            <a:endParaRPr lang="en-GB"/>
          </a:p>
        </p:txBody>
      </p:sp>
    </p:spTree>
    <p:extLst>
      <p:ext uri="{BB962C8B-B14F-4D97-AF65-F5344CB8AC3E}">
        <p14:creationId xmlns:p14="http://schemas.microsoft.com/office/powerpoint/2010/main" val="173795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56</a:t>
            </a:fld>
            <a:endParaRPr lang="en-GB"/>
          </a:p>
        </p:txBody>
      </p:sp>
    </p:spTree>
    <p:extLst>
      <p:ext uri="{BB962C8B-B14F-4D97-AF65-F5344CB8AC3E}">
        <p14:creationId xmlns:p14="http://schemas.microsoft.com/office/powerpoint/2010/main" val="161646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2/8/2016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‹nr.›</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2/8/2016</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2/8/2016</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‹nr.›</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34.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3.xml.rels><?xml version="1.0" encoding="UTF-8" standalone="yes"?>
<Relationships xmlns="http://schemas.openxmlformats.org/package/2006/relationships"><Relationship Id="rId3" Type="http://schemas.openxmlformats.org/officeDocument/2006/relationships/hyperlink" Target="mailto:o.pantilimon@corvers.com" TargetMode="External"/><Relationship Id="rId7" Type="http://schemas.openxmlformats.org/officeDocument/2006/relationships/image" Target="../media/image17.png"/><Relationship Id="rId2" Type="http://schemas.openxmlformats.org/officeDocument/2006/relationships/hyperlink" Target="http://www.corvers.com/"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724829" y="3108229"/>
            <a:ext cx="5823905" cy="2985433"/>
          </a:xfrm>
          <a:prstGeom prst="rect">
            <a:avLst/>
          </a:prstGeom>
          <a:noFill/>
        </p:spPr>
        <p:txBody>
          <a:bodyPr wrap="square" rtlCol="0">
            <a:spAutoFit/>
          </a:bodyPr>
          <a:lstStyle/>
          <a:p>
            <a:pPr algn="ctr"/>
            <a:r>
              <a:rPr lang="en-GB" sz="2800" b="1" dirty="0" smtClean="0">
                <a:solidFill>
                  <a:srgbClr val="002060"/>
                </a:solidFill>
                <a:latin typeface="Calibri" panose="020F0502020204030204" pitchFamily="34" charset="0"/>
              </a:rPr>
              <a:t>Concrete scenarios for innovation procurement implementation:</a:t>
            </a:r>
          </a:p>
          <a:p>
            <a:pPr algn="ctr"/>
            <a:r>
              <a:rPr lang="en-GB" sz="2800" b="1" i="1" dirty="0" smtClean="0">
                <a:solidFill>
                  <a:srgbClr val="002060"/>
                </a:solidFill>
                <a:latin typeface="Calibri" panose="020F0502020204030204" pitchFamily="34" charset="0"/>
              </a:rPr>
              <a:t>Steps for preparing an innovation procurement project</a:t>
            </a:r>
          </a:p>
          <a:p>
            <a:pPr algn="ctr"/>
            <a:endParaRPr lang="en-GB" sz="2800" b="1" dirty="0" smtClean="0">
              <a:solidFill>
                <a:srgbClr val="002060"/>
              </a:solidFill>
              <a:latin typeface="Calibri" panose="020F0502020204030204" pitchFamily="34" charset="0"/>
            </a:endParaRPr>
          </a:p>
          <a:p>
            <a:pPr algn="ctr"/>
            <a:r>
              <a:rPr lang="en-GB" sz="2400" b="1" i="1" dirty="0" smtClean="0">
                <a:solidFill>
                  <a:srgbClr val="002060"/>
                </a:solidFill>
                <a:latin typeface="Calibri" panose="020F0502020204030204" pitchFamily="34" charset="0"/>
              </a:rPr>
              <a:t>Leeuwarden, 9</a:t>
            </a:r>
            <a:r>
              <a:rPr lang="en-GB" sz="2400" b="1" i="1" baseline="30000" dirty="0" smtClean="0">
                <a:solidFill>
                  <a:srgbClr val="002060"/>
                </a:solidFill>
                <a:latin typeface="Calibri" panose="020F0502020204030204" pitchFamily="34" charset="0"/>
              </a:rPr>
              <a:t>th</a:t>
            </a:r>
            <a:r>
              <a:rPr lang="en-GB" sz="2400" b="1" i="1" dirty="0" smtClean="0">
                <a:solidFill>
                  <a:srgbClr val="002060"/>
                </a:solidFill>
                <a:latin typeface="Calibri" panose="020F0502020204030204" pitchFamily="34" charset="0"/>
              </a:rPr>
              <a:t> of February 2016</a:t>
            </a:r>
          </a:p>
          <a:p>
            <a:pPr algn="ctr"/>
            <a:endParaRPr lang="en-GB" sz="2400" b="1"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4"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2376545" y="1524871"/>
            <a:ext cx="4224894" cy="1982604"/>
          </a:xfrm>
          <a:prstGeom prst="rect">
            <a:avLst/>
          </a:prstGeom>
        </p:spPr>
      </p:pic>
    </p:spTree>
    <p:extLst>
      <p:ext uri="{BB962C8B-B14F-4D97-AF65-F5344CB8AC3E}">
        <p14:creationId xmlns:p14="http://schemas.microsoft.com/office/powerpoint/2010/main" val="320792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08" y="235604"/>
            <a:ext cx="8451273" cy="1015663"/>
          </a:xfrm>
          <a:prstGeom prst="rect">
            <a:avLst/>
          </a:prstGeom>
          <a:noFill/>
        </p:spPr>
        <p:txBody>
          <a:bodyPr wrap="square" rtlCol="0">
            <a:spAutoFit/>
          </a:bodyPr>
          <a:lstStyle/>
          <a:p>
            <a:pPr lvl="0" algn="ctr"/>
            <a:r>
              <a:rPr lang="en-GB" sz="3200" b="1" dirty="0">
                <a:solidFill>
                  <a:srgbClr val="041869"/>
                </a:solidFill>
              </a:rPr>
              <a:t>Needs identification and assessment</a:t>
            </a:r>
          </a:p>
          <a:p>
            <a:pPr lvl="0" algn="ctr"/>
            <a:r>
              <a:rPr lang="en-GB" sz="2800" b="1" i="1" dirty="0">
                <a:solidFill>
                  <a:srgbClr val="041869"/>
                </a:solidFill>
              </a:rPr>
              <a:t>Methods to identify and assess </a:t>
            </a:r>
            <a:r>
              <a:rPr lang="en-GB" sz="2800" b="1" i="1" dirty="0" smtClean="0">
                <a:solidFill>
                  <a:srgbClr val="041869"/>
                </a:solidFill>
              </a:rPr>
              <a:t>needs/techniques</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384605" y="1604826"/>
            <a:ext cx="7747342" cy="4093428"/>
          </a:xfrm>
          <a:prstGeom prst="rect">
            <a:avLst/>
          </a:prstGeom>
        </p:spPr>
        <p:txBody>
          <a:bodyPr wrap="square">
            <a:spAutoFit/>
          </a:bodyPr>
          <a:lstStyle/>
          <a:p>
            <a:pPr marL="342900" indent="-342900">
              <a:spcAft>
                <a:spcPts val="1200"/>
              </a:spcAft>
              <a:buFont typeface="Wingdings" panose="05000000000000000000" pitchFamily="2" charset="2"/>
              <a:buChar char="v"/>
            </a:pPr>
            <a:r>
              <a:rPr lang="en-US" sz="2000" b="1" dirty="0" smtClean="0">
                <a:solidFill>
                  <a:srgbClr val="002060"/>
                </a:solidFill>
              </a:rPr>
              <a:t>Internal </a:t>
            </a:r>
            <a:r>
              <a:rPr lang="en-US" sz="2000" b="1" dirty="0">
                <a:solidFill>
                  <a:srgbClr val="002060"/>
                </a:solidFill>
              </a:rPr>
              <a:t>meetings / informal chats </a:t>
            </a:r>
            <a:r>
              <a:rPr lang="en-US" sz="2000" dirty="0">
                <a:solidFill>
                  <a:srgbClr val="002060"/>
                </a:solidFill>
              </a:rPr>
              <a:t>in which only representatives of the public procurer </a:t>
            </a:r>
            <a:r>
              <a:rPr lang="en-US" sz="2000" dirty="0" smtClean="0">
                <a:solidFill>
                  <a:srgbClr val="002060"/>
                </a:solidFill>
              </a:rPr>
              <a:t>participate -&gt; starting </a:t>
            </a:r>
            <a:r>
              <a:rPr lang="en-US" sz="2000" dirty="0">
                <a:solidFill>
                  <a:srgbClr val="002060"/>
                </a:solidFill>
              </a:rPr>
              <a:t>point for </a:t>
            </a:r>
            <a:r>
              <a:rPr lang="en-US" sz="2000" dirty="0" smtClean="0">
                <a:solidFill>
                  <a:srgbClr val="002060"/>
                </a:solidFill>
              </a:rPr>
              <a:t>brainstorming</a:t>
            </a:r>
          </a:p>
          <a:p>
            <a:pPr marL="342900" indent="-342900">
              <a:spcAft>
                <a:spcPts val="1200"/>
              </a:spcAft>
              <a:buFont typeface="Wingdings" panose="05000000000000000000" pitchFamily="2" charset="2"/>
              <a:buChar char="v"/>
            </a:pPr>
            <a:r>
              <a:rPr lang="en-US" sz="2000" b="1" dirty="0" smtClean="0">
                <a:solidFill>
                  <a:srgbClr val="002060"/>
                </a:solidFill>
              </a:rPr>
              <a:t>Senior </a:t>
            </a:r>
            <a:r>
              <a:rPr lang="en-US" sz="2000" b="1" dirty="0">
                <a:solidFill>
                  <a:srgbClr val="002060"/>
                </a:solidFill>
              </a:rPr>
              <a:t>management workshops</a:t>
            </a:r>
            <a:r>
              <a:rPr lang="en-US" sz="2000" dirty="0">
                <a:solidFill>
                  <a:srgbClr val="002060"/>
                </a:solidFill>
              </a:rPr>
              <a:t>, needed especially from a strategic </a:t>
            </a:r>
            <a:r>
              <a:rPr lang="en-US" sz="2000" dirty="0" smtClean="0">
                <a:solidFill>
                  <a:srgbClr val="002060"/>
                </a:solidFill>
              </a:rPr>
              <a:t>perspective -&gt; to </a:t>
            </a:r>
            <a:r>
              <a:rPr lang="en-US" sz="2000" dirty="0">
                <a:solidFill>
                  <a:srgbClr val="002060"/>
                </a:solidFill>
              </a:rPr>
              <a:t>receive support and approval for </a:t>
            </a:r>
            <a:r>
              <a:rPr lang="en-US" sz="2000" dirty="0" smtClean="0">
                <a:solidFill>
                  <a:srgbClr val="002060"/>
                </a:solidFill>
              </a:rPr>
              <a:t>required </a:t>
            </a:r>
            <a:r>
              <a:rPr lang="en-US" sz="2000" dirty="0">
                <a:solidFill>
                  <a:srgbClr val="002060"/>
                </a:solidFill>
              </a:rPr>
              <a:t>financial resources for the </a:t>
            </a:r>
            <a:r>
              <a:rPr lang="en-US" sz="2000" dirty="0" smtClean="0">
                <a:solidFill>
                  <a:srgbClr val="002060"/>
                </a:solidFill>
              </a:rPr>
              <a:t>procurement</a:t>
            </a:r>
          </a:p>
          <a:p>
            <a:pPr marL="342900" indent="-342900">
              <a:spcAft>
                <a:spcPts val="1200"/>
              </a:spcAft>
              <a:buFont typeface="Wingdings" panose="05000000000000000000" pitchFamily="2" charset="2"/>
              <a:buChar char="v"/>
            </a:pPr>
            <a:r>
              <a:rPr lang="en-US" sz="2000" b="1" dirty="0" smtClean="0">
                <a:solidFill>
                  <a:srgbClr val="002060"/>
                </a:solidFill>
              </a:rPr>
              <a:t>Discussions </a:t>
            </a:r>
            <a:r>
              <a:rPr lang="en-US" sz="2000" b="1" dirty="0">
                <a:solidFill>
                  <a:srgbClr val="002060"/>
                </a:solidFill>
              </a:rPr>
              <a:t>structured into focus groups </a:t>
            </a:r>
            <a:r>
              <a:rPr lang="en-US" sz="2000" dirty="0">
                <a:solidFill>
                  <a:srgbClr val="002060"/>
                </a:solidFill>
              </a:rPr>
              <a:t>(targeting, for example, the different types of activities of the public procurer, the policy objectives</a:t>
            </a:r>
            <a:r>
              <a:rPr lang="en-US" sz="2000" dirty="0" smtClean="0">
                <a:solidFill>
                  <a:srgbClr val="002060"/>
                </a:solidFill>
              </a:rPr>
              <a:t>) -&gt; </a:t>
            </a:r>
            <a:r>
              <a:rPr lang="en-US" sz="2000" dirty="0">
                <a:solidFill>
                  <a:srgbClr val="002060"/>
                </a:solidFill>
              </a:rPr>
              <a:t>could include both representatives of the public procurer organization, as well as external experts / key </a:t>
            </a:r>
            <a:r>
              <a:rPr lang="en-US" sz="2000" dirty="0" smtClean="0">
                <a:solidFill>
                  <a:srgbClr val="002060"/>
                </a:solidFill>
              </a:rPr>
              <a:t>stakeholders</a:t>
            </a:r>
          </a:p>
          <a:p>
            <a:pPr marL="342900" indent="-342900">
              <a:spcAft>
                <a:spcPts val="1200"/>
              </a:spcAft>
              <a:buFont typeface="Wingdings" panose="05000000000000000000" pitchFamily="2" charset="2"/>
              <a:buChar char="v"/>
            </a:pPr>
            <a:r>
              <a:rPr lang="en-US" sz="2000" b="1" dirty="0" smtClean="0">
                <a:solidFill>
                  <a:srgbClr val="002060"/>
                </a:solidFill>
              </a:rPr>
              <a:t>Surveys</a:t>
            </a:r>
            <a:r>
              <a:rPr lang="en-US" sz="2000" dirty="0" smtClean="0">
                <a:solidFill>
                  <a:srgbClr val="002060"/>
                </a:solidFill>
              </a:rPr>
              <a:t> </a:t>
            </a:r>
            <a:r>
              <a:rPr lang="en-US" sz="2000" dirty="0">
                <a:solidFill>
                  <a:srgbClr val="002060"/>
                </a:solidFill>
              </a:rPr>
              <a:t>conducted by email, phone or </a:t>
            </a:r>
            <a:r>
              <a:rPr lang="en-US" sz="2000" dirty="0" smtClean="0">
                <a:solidFill>
                  <a:srgbClr val="002060"/>
                </a:solidFill>
              </a:rPr>
              <a:t>post</a:t>
            </a:r>
          </a:p>
          <a:p>
            <a:pPr marL="342900" indent="-342900">
              <a:spcAft>
                <a:spcPts val="1200"/>
              </a:spcAft>
              <a:buFont typeface="Wingdings" panose="05000000000000000000" pitchFamily="2" charset="2"/>
              <a:buChar char="v"/>
            </a:pPr>
            <a:r>
              <a:rPr lang="en-US" sz="2000" b="1" dirty="0" smtClean="0">
                <a:solidFill>
                  <a:srgbClr val="002060"/>
                </a:solidFill>
              </a:rPr>
              <a:t>Customers</a:t>
            </a:r>
            <a:r>
              <a:rPr lang="en-US" sz="2000" b="1" dirty="0">
                <a:solidFill>
                  <a:srgbClr val="002060"/>
                </a:solidFill>
              </a:rPr>
              <a:t>’/ end-users’ </a:t>
            </a:r>
            <a:r>
              <a:rPr lang="en-US" sz="2000" b="1" dirty="0" smtClean="0">
                <a:solidFill>
                  <a:srgbClr val="002060"/>
                </a:solidFill>
              </a:rPr>
              <a:t>workshops</a:t>
            </a:r>
            <a:endParaRPr lang="en-US" sz="2000" b="1" dirty="0">
              <a:solidFill>
                <a:srgbClr val="002060"/>
              </a:solidFill>
            </a:endParaRPr>
          </a:p>
        </p:txBody>
      </p:sp>
    </p:spTree>
    <p:extLst>
      <p:ext uri="{BB962C8B-B14F-4D97-AF65-F5344CB8AC3E}">
        <p14:creationId xmlns:p14="http://schemas.microsoft.com/office/powerpoint/2010/main" val="1479136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09" y="190581"/>
            <a:ext cx="8451273" cy="954107"/>
          </a:xfrm>
          <a:prstGeom prst="rect">
            <a:avLst/>
          </a:prstGeom>
          <a:noFill/>
        </p:spPr>
        <p:txBody>
          <a:bodyPr wrap="square" rtlCol="0">
            <a:spAutoFit/>
          </a:bodyPr>
          <a:lstStyle/>
          <a:p>
            <a:pPr lvl="0" algn="ctr"/>
            <a:r>
              <a:rPr lang="en-GB" sz="2800" b="1" dirty="0" smtClean="0">
                <a:solidFill>
                  <a:srgbClr val="041869"/>
                </a:solidFill>
              </a:rPr>
              <a:t>Needs </a:t>
            </a:r>
            <a:r>
              <a:rPr lang="en-GB" sz="2800" b="1" dirty="0">
                <a:solidFill>
                  <a:srgbClr val="041869"/>
                </a:solidFill>
              </a:rPr>
              <a:t>identification and </a:t>
            </a:r>
            <a:r>
              <a:rPr lang="en-GB" sz="2800" b="1" dirty="0" smtClean="0">
                <a:solidFill>
                  <a:srgbClr val="041869"/>
                </a:solidFill>
              </a:rPr>
              <a:t>assessment</a:t>
            </a:r>
          </a:p>
          <a:p>
            <a:pPr lvl="0" algn="ctr"/>
            <a:r>
              <a:rPr lang="en-GB" sz="2800" b="1" i="1" dirty="0">
                <a:solidFill>
                  <a:srgbClr val="041869"/>
                </a:solidFill>
              </a:rPr>
              <a:t>Methods to identify and assess needs/techniques</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426128" y="1331956"/>
            <a:ext cx="8141054" cy="6507679"/>
          </a:xfrm>
          <a:prstGeom prst="rect">
            <a:avLst/>
          </a:prstGeom>
        </p:spPr>
        <p:txBody>
          <a:bodyPr wrap="square">
            <a:spAutoFit/>
          </a:bodyPr>
          <a:lstStyle/>
          <a:p>
            <a:pPr>
              <a:lnSpc>
                <a:spcPct val="115000"/>
              </a:lnSpc>
              <a:spcBef>
                <a:spcPts val="200"/>
              </a:spcBef>
              <a:spcAft>
                <a:spcPts val="200"/>
              </a:spcAft>
            </a:pP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Identifying and assessing needs approach used </a:t>
            </a:r>
            <a:r>
              <a:rPr lang="en-US" sz="2000" b="1" dirty="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in the Smart@Fire PCP </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project</a:t>
            </a:r>
            <a:b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br>
            <a:endParaRPr lang="en-US" sz="9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961 </a:t>
            </a:r>
            <a:r>
              <a:rPr lang="en-US"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fire brigades were involved in the needs assessment exercise. </a:t>
            </a:r>
          </a:p>
          <a:p>
            <a:pPr algn="ctr">
              <a:lnSpc>
                <a:spcPct val="115000"/>
              </a:lnSpc>
              <a:spcAft>
                <a:spcPts val="0"/>
              </a:spcAft>
            </a:pPr>
            <a:r>
              <a:rPr lang="en-US" sz="2000"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a:t>
            </a:r>
            <a:r>
              <a:rPr lang="en-US" sz="2000" b="1" i="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How to increase the safety and reduce risks of first responders undertaking fire-fighting and other civil protection work</a:t>
            </a:r>
            <a:r>
              <a:rPr lang="en-US" sz="2000" b="1" i="1" dirty="0" smtClean="0">
                <a:solidFill>
                  <a:srgbClr val="C00000"/>
                </a:solidFill>
                <a:latin typeface="Calibri Light" panose="020F0302020204030204" pitchFamily="34" charset="0"/>
                <a:ea typeface="Calibri" panose="020F0502020204030204" pitchFamily="34" charset="0"/>
                <a:cs typeface="Times New Roman" panose="02020603050405020304" pitchFamily="18" charset="0"/>
              </a:rPr>
              <a:t>?</a:t>
            </a:r>
            <a:r>
              <a:rPr lang="en-US" sz="2000" b="1" dirty="0" smtClean="0">
                <a:solidFill>
                  <a:srgbClr val="C00000"/>
                </a:solidFill>
                <a:latin typeface="Calibri Light" panose="020F0302020204030204" pitchFamily="34" charset="0"/>
                <a:ea typeface="Calibri" panose="020F0502020204030204" pitchFamily="34" charset="0"/>
                <a:cs typeface="Times New Roman" panose="02020603050405020304" pitchFamily="18" charset="0"/>
              </a:rPr>
              <a:t>”</a:t>
            </a:r>
            <a:br>
              <a:rPr lang="en-US" sz="2000" b="1" dirty="0" smtClean="0">
                <a:solidFill>
                  <a:srgbClr val="C00000"/>
                </a:solidFill>
                <a:latin typeface="Calibri Light" panose="020F0302020204030204" pitchFamily="34" charset="0"/>
                <a:ea typeface="Calibri" panose="020F0502020204030204" pitchFamily="34" charset="0"/>
                <a:cs typeface="Times New Roman" panose="02020603050405020304" pitchFamily="18" charset="0"/>
              </a:rPr>
            </a:br>
            <a:endParaRPr lang="en-US" sz="800" b="1" dirty="0">
              <a:solidFill>
                <a:srgbClr val="C0000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300"/>
              </a:spcAft>
              <a:buFont typeface="Wingdings" panose="05000000000000000000" pitchFamily="2" charset="2"/>
              <a:buChar char=""/>
            </a:pPr>
            <a:r>
              <a:rPr lang="en-GB"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a large scale survey</a:t>
            </a:r>
            <a:endParaRPr lang="en-US"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300"/>
              </a:spcAft>
              <a:buFont typeface="Wingdings" panose="05000000000000000000" pitchFamily="2" charset="2"/>
              <a:buChar char=""/>
            </a:pPr>
            <a:r>
              <a:rPr lang="en-GB"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face-to-face needs assessment meetings</a:t>
            </a:r>
            <a:endParaRPr lang="en-US"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300"/>
              </a:spcAft>
              <a:buFont typeface="Wingdings" panose="05000000000000000000" pitchFamily="2" charset="2"/>
              <a:buChar char=""/>
            </a:pPr>
            <a:r>
              <a:rPr lang="en-GB"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Interviews</a:t>
            </a:r>
            <a:endParaRPr lang="en-US"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300"/>
              </a:spcAft>
              <a:buFont typeface="Wingdings" panose="05000000000000000000" pitchFamily="2" charset="2"/>
              <a:buChar char=""/>
            </a:pPr>
            <a:r>
              <a:rPr lang="en-US"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short scenarios: contextual situations with significant details</a:t>
            </a:r>
          </a:p>
          <a:p>
            <a:pPr marL="342900" lvl="0" indent="-342900">
              <a:spcBef>
                <a:spcPts val="400"/>
              </a:spcBef>
              <a:spcAft>
                <a:spcPts val="300"/>
              </a:spcAft>
              <a:buFont typeface="Wingdings" panose="05000000000000000000" pitchFamily="2" charset="2"/>
              <a:buChar char=""/>
            </a:pPr>
            <a:r>
              <a:rPr lang="nl-NL"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r>
              <a:rPr lang="nl-NL" sz="2000" b="1" i="1"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V</a:t>
            </a:r>
            <a:r>
              <a:rPr lang="nl-NL" sz="2000" b="1" i="1"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oice of the Customer</a:t>
            </a:r>
            <a:r>
              <a:rPr lang="nl-NL"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t>
            </a:r>
            <a:r>
              <a:rPr lang="nl-NL" sz="2000" dirty="0" err="1"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methodology</a:t>
            </a:r>
            <a:r>
              <a:rPr lang="nl-NL"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r>
            <a:br>
              <a:rPr lang="nl-NL"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endParaRPr lang="en-US" sz="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lvl="0" algn="just">
              <a:spcBef>
                <a:spcPts val="400"/>
              </a:spcBef>
              <a:spcAft>
                <a:spcPts val="300"/>
              </a:spcAft>
            </a:pPr>
            <a:r>
              <a:rPr lang="nl-NL" sz="2000" b="1" u="sng"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Aims</a:t>
            </a:r>
            <a:r>
              <a:rPr lang="nl-NL"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endParaRPr lang="en-US"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300"/>
              </a:spcAft>
              <a:buFont typeface="Wingdings" panose="05000000000000000000" pitchFamily="2" charset="2"/>
              <a:buChar char=""/>
            </a:pPr>
            <a: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t</a:t>
            </a:r>
            <a: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o </a:t>
            </a:r>
            <a:r>
              <a:rPr lang="en-GB"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identify and understand the real needs of the end-users </a:t>
            </a:r>
            <a: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r>
            <a:b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r>
              <a:rPr lang="en-GB"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in this case, fire-fighters), and </a:t>
            </a:r>
            <a:endParaRPr lang="en-US"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300"/>
              </a:spcAft>
              <a:buFont typeface="Wingdings" panose="05000000000000000000" pitchFamily="2" charset="2"/>
              <a:buChar char=""/>
            </a:pPr>
            <a:r>
              <a:rPr lang="en-GB"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t</a:t>
            </a:r>
            <a: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o </a:t>
            </a:r>
            <a:r>
              <a:rPr lang="en-GB"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formulate these needs in functional terms</a:t>
            </a:r>
            <a: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p>
          <a:p>
            <a:pPr lvl="0" algn="just">
              <a:spcBef>
                <a:spcPts val="400"/>
              </a:spcBef>
              <a:spcAft>
                <a:spcPts val="300"/>
              </a:spcAft>
            </a:pPr>
            <a:endParaRPr lang="en-GB" sz="14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lvl="0" algn="just">
              <a:spcBef>
                <a:spcPts val="400"/>
              </a:spcBef>
              <a:spcAft>
                <a:spcPts val="300"/>
              </a:spcAft>
            </a:pPr>
            <a:endParaRPr lang="en-US" sz="1400" dirty="0">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300"/>
              </a:spcAft>
              <a:buFont typeface="Wingdings" panose="05000000000000000000" pitchFamily="2" charset="2"/>
              <a:buChar char=""/>
            </a:pPr>
            <a:endParaRPr lang="en-US" sz="1400"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6606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01663" y="137429"/>
            <a:ext cx="8451273" cy="954107"/>
          </a:xfrm>
          <a:prstGeom prst="rect">
            <a:avLst/>
          </a:prstGeom>
          <a:noFill/>
        </p:spPr>
        <p:txBody>
          <a:bodyPr wrap="square" rtlCol="0">
            <a:spAutoFit/>
          </a:bodyPr>
          <a:lstStyle/>
          <a:p>
            <a:pPr lvl="0" algn="ctr"/>
            <a:r>
              <a:rPr lang="en-GB" sz="2800" b="1" dirty="0" smtClean="0">
                <a:solidFill>
                  <a:srgbClr val="041869"/>
                </a:solidFill>
              </a:rPr>
              <a:t>Needs </a:t>
            </a:r>
            <a:r>
              <a:rPr lang="en-GB" sz="2800" b="1" dirty="0">
                <a:solidFill>
                  <a:srgbClr val="041869"/>
                </a:solidFill>
              </a:rPr>
              <a:t>identification and </a:t>
            </a:r>
            <a:r>
              <a:rPr lang="en-GB" sz="2800" b="1" dirty="0" smtClean="0">
                <a:solidFill>
                  <a:srgbClr val="041869"/>
                </a:solidFill>
              </a:rPr>
              <a:t>assessment</a:t>
            </a:r>
          </a:p>
          <a:p>
            <a:pPr lvl="0" algn="ctr"/>
            <a:r>
              <a:rPr lang="en-GB" sz="2800" b="1" i="1" dirty="0">
                <a:solidFill>
                  <a:srgbClr val="041869"/>
                </a:solidFill>
              </a:rPr>
              <a:t>Methods to identify and assess needs/techniques</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44698" y="1267562"/>
            <a:ext cx="8165205" cy="6438942"/>
          </a:xfrm>
          <a:prstGeom prst="rect">
            <a:avLst/>
          </a:prstGeom>
        </p:spPr>
        <p:txBody>
          <a:bodyPr wrap="square">
            <a:spAutoFit/>
          </a:bodyPr>
          <a:lstStyle/>
          <a:p>
            <a:pPr>
              <a:lnSpc>
                <a:spcPct val="115000"/>
              </a:lnSpc>
              <a:spcBef>
                <a:spcPts val="200"/>
              </a:spcBef>
              <a:spcAft>
                <a:spcPts val="200"/>
              </a:spcAft>
            </a:pPr>
            <a:r>
              <a:rPr lang="en-US" sz="2000" b="1" dirty="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Identifying and assessing needs approach used </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in </a:t>
            </a:r>
            <a:r>
              <a:rPr lang="en-US" sz="2000" b="1" dirty="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the Smart@Fire PCP </a:t>
            </a:r>
            <a: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project</a:t>
            </a:r>
            <a:br>
              <a:rPr lang="en-US" sz="20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br>
            <a:endParaRPr lang="en-US" sz="500" b="1" dirty="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endParaRPr>
          </a:p>
          <a:p>
            <a:pPr lvl="0">
              <a:spcBef>
                <a:spcPts val="400"/>
              </a:spcBef>
              <a:spcAft>
                <a:spcPts val="300"/>
              </a:spcAft>
            </a:pPr>
            <a:r>
              <a:rPr lang="en-GB" sz="2000" b="1" u="sng"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Outcome</a:t>
            </a:r>
            <a:r>
              <a:rPr lang="en-GB"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t>
            </a:r>
            <a:r>
              <a:rPr lang="en-US" sz="20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the following features of a smart Personal Protective Systems (PPS) are highly desirable for the surveyed </a:t>
            </a:r>
            <a:r>
              <a:rPr lang="en-US"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fire-fighters</a:t>
            </a:r>
            <a:r>
              <a:rPr lang="en-US"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br>
              <a:rPr lang="en-US"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endParaRPr lang="en-US" sz="20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spcBef>
                <a:spcPts val="400"/>
              </a:spcBef>
              <a:spcAft>
                <a:spcPts val="300"/>
              </a:spcAft>
              <a:buFont typeface="Wingdings" panose="05000000000000000000" pitchFamily="2" charset="2"/>
              <a:buChar char="q"/>
            </a:pP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A</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localization of the firefighter and his team, in buildings and open areas, displayed on a map, made available to the firefighter and the intervention coordinating officer.</a:t>
            </a:r>
          </a:p>
          <a:p>
            <a:pPr marL="285750" lvl="0" indent="-285750">
              <a:spcBef>
                <a:spcPts val="400"/>
              </a:spcBef>
              <a:spcAft>
                <a:spcPts val="300"/>
              </a:spcAft>
              <a:buFont typeface="Wingdings" panose="05000000000000000000" pitchFamily="2" charset="2"/>
              <a:buChar char="q"/>
            </a:pP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Remote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parameter monitoring and historical logging, making the info accessible via an intuitive dashboard for the officer (e.g. a map), enriched with the status of the team, their PPS, and the environment, enabling to set thresholds, generate (automatic) alerts.</a:t>
            </a:r>
          </a:p>
          <a:p>
            <a:pPr marL="285750" lvl="0" indent="-285750">
              <a:spcBef>
                <a:spcPts val="400"/>
              </a:spcBef>
              <a:spcAft>
                <a:spcPts val="300"/>
              </a:spcAft>
              <a:buFont typeface="Wingdings" panose="05000000000000000000" pitchFamily="2" charset="2"/>
              <a:buChar char="q"/>
            </a:pP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Monitoring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the environment, more in particular temperature, temperature evolution, hotspot detection and presence of explosive gasses.</a:t>
            </a:r>
          </a:p>
          <a:p>
            <a:pPr marL="285750" lvl="0" indent="-285750">
              <a:spcBef>
                <a:spcPts val="400"/>
              </a:spcBef>
              <a:spcAft>
                <a:spcPts val="300"/>
              </a:spcAft>
              <a:buFont typeface="Wingdings" panose="05000000000000000000" pitchFamily="2" charset="2"/>
              <a:buChar char="q"/>
            </a:pP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General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requirements as robustness under mechanical friction, maintenance, repair, cleaning, with easy mounting/dismounting of the ICT and ideally with </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self-assessment</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p>
          <a:p>
            <a:pPr lvl="0" algn="just">
              <a:spcBef>
                <a:spcPts val="400"/>
              </a:spcBef>
              <a:spcAft>
                <a:spcPts val="300"/>
              </a:spcAft>
            </a:pPr>
            <a:endParaRPr lang="en-US" sz="14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lvl="0" algn="just">
              <a:spcBef>
                <a:spcPts val="400"/>
              </a:spcBef>
              <a:spcAft>
                <a:spcPts val="300"/>
              </a:spcAft>
            </a:pPr>
            <a:endParaRPr lang="en-GB" sz="14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lvl="0" algn="just">
              <a:spcBef>
                <a:spcPts val="400"/>
              </a:spcBef>
              <a:spcAft>
                <a:spcPts val="300"/>
              </a:spcAft>
            </a:pPr>
            <a:endParaRPr lang="en-US" sz="1400" dirty="0">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300"/>
              </a:spcAft>
              <a:buFont typeface="Wingdings" panose="05000000000000000000" pitchFamily="2" charset="2"/>
              <a:buChar char=""/>
            </a:pPr>
            <a:endParaRPr lang="en-US" sz="1400"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1376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22460"/>
            <a:ext cx="8451273" cy="954107"/>
          </a:xfrm>
          <a:prstGeom prst="rect">
            <a:avLst/>
          </a:prstGeom>
          <a:noFill/>
        </p:spPr>
        <p:txBody>
          <a:bodyPr wrap="square" rtlCol="0">
            <a:spAutoFit/>
          </a:bodyPr>
          <a:lstStyle/>
          <a:p>
            <a:pPr lvl="0" algn="ctr"/>
            <a:r>
              <a:rPr lang="en-GB" sz="2800" b="1" dirty="0" smtClean="0">
                <a:solidFill>
                  <a:srgbClr val="041869"/>
                </a:solidFill>
              </a:rPr>
              <a:t>Needs </a:t>
            </a:r>
            <a:r>
              <a:rPr lang="en-GB" sz="2800" b="1" dirty="0">
                <a:solidFill>
                  <a:srgbClr val="041869"/>
                </a:solidFill>
              </a:rPr>
              <a:t>identification and </a:t>
            </a:r>
            <a:r>
              <a:rPr lang="en-GB" sz="2800" b="1" dirty="0" smtClean="0">
                <a:solidFill>
                  <a:srgbClr val="041869"/>
                </a:solidFill>
              </a:rPr>
              <a:t>assessment</a:t>
            </a:r>
          </a:p>
          <a:p>
            <a:pPr lvl="0" algn="ctr"/>
            <a:r>
              <a:rPr lang="en-GB" sz="2800" b="1" i="1" dirty="0">
                <a:solidFill>
                  <a:srgbClr val="041869"/>
                </a:solidFill>
              </a:rPr>
              <a:t>Methods to identify and assess needs/techniques</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15910" y="1181935"/>
            <a:ext cx="8306873" cy="3259482"/>
          </a:xfrm>
          <a:prstGeom prst="rect">
            <a:avLst/>
          </a:prstGeom>
        </p:spPr>
        <p:txBody>
          <a:bodyPr wrap="square">
            <a:spAutoFit/>
          </a:bodyPr>
          <a:lstStyle/>
          <a:p>
            <a:pPr algn="ctr">
              <a:lnSpc>
                <a:spcPct val="115000"/>
              </a:lnSpc>
              <a:spcBef>
                <a:spcPts val="200"/>
              </a:spcBef>
              <a:spcAft>
                <a:spcPts val="200"/>
              </a:spcAft>
            </a:pPr>
            <a:r>
              <a:rPr lang="en-US" b="1" dirty="0" smtClean="0">
                <a:solidFill>
                  <a:schemeClr val="accent1">
                    <a:lumMod val="60000"/>
                    <a:lumOff val="40000"/>
                  </a:schemeClr>
                </a:solidFill>
                <a:effectLst>
                  <a:outerShdw blurRad="38100" dist="254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WIBGI (Wouldn’t It Be Great if…) </a:t>
            </a:r>
            <a:r>
              <a:rPr lang="en-US" b="1" dirty="0">
                <a:solidFill>
                  <a:schemeClr val="accent1">
                    <a:lumMod val="60000"/>
                    <a:lumOff val="40000"/>
                  </a:schemeClr>
                </a:solidFill>
                <a:effectLst>
                  <a:outerShdw blurRad="38100" dist="254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
            </a:r>
            <a:br>
              <a:rPr lang="en-US" b="1" dirty="0">
                <a:solidFill>
                  <a:schemeClr val="accent1">
                    <a:lumMod val="60000"/>
                    <a:lumOff val="40000"/>
                  </a:schemeClr>
                </a:solidFill>
                <a:effectLst>
                  <a:outerShdw blurRad="38100" dist="254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br>
            <a:r>
              <a:rPr lang="en-US" b="1" dirty="0" smtClean="0">
                <a:solidFill>
                  <a:schemeClr val="accent1">
                    <a:lumMod val="60000"/>
                    <a:lumOff val="40000"/>
                  </a:schemeClr>
                </a:solidFill>
                <a:effectLst>
                  <a:outerShdw blurRad="38100" dist="254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D</a:t>
            </a:r>
            <a:r>
              <a:rPr lang="en-US" b="1" dirty="0" smtClean="0">
                <a:solidFill>
                  <a:schemeClr val="accent1">
                    <a:lumMod val="60000"/>
                    <a:lumOff val="40000"/>
                  </a:schemeClr>
                </a:solidFill>
                <a:effectLst>
                  <a:outerShdw blurRad="38100" dist="254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eveloped </a:t>
            </a:r>
            <a:r>
              <a:rPr lang="en-US" b="1" dirty="0">
                <a:solidFill>
                  <a:schemeClr val="accent1">
                    <a:lumMod val="60000"/>
                    <a:lumOff val="40000"/>
                  </a:schemeClr>
                </a:solidFill>
                <a:effectLst>
                  <a:outerShdw blurRad="38100" dist="254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by the English National Health Service (NHS UK</a:t>
            </a:r>
            <a:r>
              <a:rPr lang="en-US" b="1" dirty="0" smtClean="0">
                <a:solidFill>
                  <a:schemeClr val="accent1">
                    <a:lumMod val="60000"/>
                    <a:lumOff val="40000"/>
                  </a:schemeClr>
                </a:solidFill>
                <a:effectLst>
                  <a:outerShdw blurRad="38100" dist="254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a:t>
            </a:r>
            <a:r>
              <a:rPr lang="en-US"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
            </a:r>
            <a:br>
              <a:rPr lang="en-US"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br>
            <a:endParaRPr lang="en-US" sz="600"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spcBef>
                <a:spcPts val="400"/>
              </a:spcBef>
              <a:spcAft>
                <a:spcPts val="300"/>
              </a:spcAft>
              <a:buFont typeface="Wingdings" panose="05000000000000000000" pitchFamily="2" charset="2"/>
              <a:buChar char="§"/>
            </a:pP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It </a:t>
            </a:r>
            <a:r>
              <a:rPr lang="en-US" sz="1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takes the form of a collective brainstorm exercise to complete the </a:t>
            </a: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sentence</a:t>
            </a:r>
            <a:b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r>
              <a:rPr lang="en-US" sz="1600" i="1"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Wouldn’t </a:t>
            </a:r>
            <a:r>
              <a:rPr lang="en-US" sz="1600" i="1"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It Be Great If</a:t>
            </a:r>
            <a:r>
              <a:rPr lang="en-US" sz="1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 This approach is used to identify, validate and </a:t>
            </a:r>
            <a:r>
              <a:rPr lang="en-US" sz="1600" b="1" u="sng"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rank</a:t>
            </a:r>
            <a:r>
              <a:rPr lang="en-US" sz="1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 </a:t>
            </a: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needs;</a:t>
            </a:r>
          </a:p>
          <a:p>
            <a:pPr marL="285750" lvl="0" indent="-285750">
              <a:spcBef>
                <a:spcPts val="400"/>
              </a:spcBef>
              <a:spcAft>
                <a:spcPts val="300"/>
              </a:spcAft>
              <a:buFont typeface="Wingdings" panose="05000000000000000000" pitchFamily="2" charset="2"/>
              <a:buChar char="§"/>
            </a:pP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It </a:t>
            </a:r>
            <a:r>
              <a:rPr lang="en-US" sz="1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can be useful to involve similar staff groups from multiple </a:t>
            </a: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locations - this </a:t>
            </a:r>
            <a:r>
              <a:rPr lang="en-US" sz="1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ensures that the need is shared by multiple contracting authorities and the developed solutions are </a:t>
            </a: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scalable</a:t>
            </a:r>
            <a:r>
              <a:rPr lang="en-US" sz="1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t>
            </a:r>
          </a:p>
          <a:p>
            <a:pPr marL="285750" lvl="0" indent="-285750">
              <a:spcBef>
                <a:spcPts val="400"/>
              </a:spcBef>
              <a:spcAft>
                <a:spcPts val="300"/>
              </a:spcAft>
              <a:buFont typeface="Wingdings" panose="05000000000000000000" pitchFamily="2" charset="2"/>
              <a:buChar char="§"/>
            </a:pPr>
            <a:r>
              <a:rPr lang="en-US"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An </a:t>
            </a:r>
            <a:r>
              <a:rPr lang="en-US" sz="1600"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experienced facilitator to conduct the session, to draw out the main issues and ideas, as well as a subject domain expert who can guide the facilitator with respect to specialist technicalities.</a:t>
            </a:r>
            <a:endParaRPr lang="en-GB" sz="1600"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endParaRPr>
          </a:p>
          <a:p>
            <a:pPr lvl="0" algn="just">
              <a:spcBef>
                <a:spcPts val="400"/>
              </a:spcBef>
              <a:spcAft>
                <a:spcPts val="300"/>
              </a:spcAft>
            </a:pPr>
            <a:endParaRPr lang="en-US" sz="1400" dirty="0" smtClean="0">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just">
              <a:spcBef>
                <a:spcPts val="400"/>
              </a:spcBef>
              <a:spcAft>
                <a:spcPts val="300"/>
              </a:spcAft>
              <a:buFont typeface="Wingdings" panose="05000000000000000000" pitchFamily="2" charset="2"/>
              <a:buChar char=""/>
            </a:pPr>
            <a:endParaRPr lang="en-US" sz="1400"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84831901"/>
              </p:ext>
            </p:extLst>
          </p:nvPr>
        </p:nvGraphicFramePr>
        <p:xfrm>
          <a:off x="461910" y="3828286"/>
          <a:ext cx="5323593" cy="2886710"/>
        </p:xfrm>
        <a:graphic>
          <a:graphicData uri="http://schemas.openxmlformats.org/drawingml/2006/table">
            <a:tbl>
              <a:tblPr firstRow="1" firstCol="1" bandRow="1"/>
              <a:tblGrid>
                <a:gridCol w="5323593"/>
              </a:tblGrid>
              <a:tr h="1853605">
                <a:tc>
                  <a:txBody>
                    <a:bodyPr/>
                    <a:lstStyle/>
                    <a:p>
                      <a:pPr algn="l">
                        <a:lnSpc>
                          <a:spcPts val="1800"/>
                        </a:lnSpc>
                        <a:spcAft>
                          <a:spcPts val="0"/>
                        </a:spcAft>
                      </a:pPr>
                      <a:r>
                        <a:rPr lang="en-US" sz="1600" i="0"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600" i="1"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During a WIBGI workshop, an expert facilitator works with the clinical team to identify, validate and rank-order their perceived clinical needs. During this workshop the clinical teams are challenged to </a:t>
                      </a:r>
                      <a:r>
                        <a:rPr lang="en-US" sz="1600" b="1" i="1"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think </a:t>
                      </a:r>
                      <a:r>
                        <a:rPr lang="en-US" sz="1600" b="1"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out-of-the-box.</a:t>
                      </a:r>
                      <a:br>
                        <a:rPr lang="en-US" sz="1600" b="1"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br>
                      <a:r>
                        <a:rPr lang="en-US" sz="1600"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600" i="1"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Think of the issue that is causing you the greatest discomfort / inefficiency in your daily work. Suppose you were Harry Potter, what would you wish magic could solve for you? Wouldn't it be great if magic could create me a solution for this …). </a:t>
                      </a:r>
                      <a:r>
                        <a:rPr lang="en-US" sz="1600"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
                      </a:r>
                      <a:br>
                        <a:rPr lang="en-US" sz="1600"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br>
                      <a:r>
                        <a:rPr lang="en-US" sz="1600"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The </a:t>
                      </a:r>
                      <a:r>
                        <a:rPr lang="en-US" sz="1600" i="1" dirty="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list of needs that is obtained through this brainstorm exercise is then rank-ordered in terms of importance (e.g. in terms of the size, scale and cost of the problem) into a formal document called the ‘statement of clinical needs</a:t>
                      </a:r>
                      <a:r>
                        <a:rPr lang="en-US" sz="1600" i="0"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a:t>
                      </a:r>
                      <a:endParaRPr lang="en-US" sz="1600" i="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71755" marB="71755">
                    <a:lnL>
                      <a:noFill/>
                    </a:lnL>
                    <a:lnR>
                      <a:noFill/>
                    </a:lnR>
                    <a:lnT>
                      <a:noFill/>
                    </a:lnT>
                    <a:lnB>
                      <a:noFill/>
                    </a:lnB>
                    <a:noFill/>
                  </a:tcPr>
                </a:tc>
              </a:tr>
            </a:tbl>
          </a:graphicData>
        </a:graphic>
      </p:graphicFrame>
      <p:pic>
        <p:nvPicPr>
          <p:cNvPr id="8194" name="Picture 2" descr="http://icons.iconarchive.com/icons/dapino/magic-people/512/Magic-hat-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04" y="3634237"/>
            <a:ext cx="2510506" cy="276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031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15571"/>
            <a:ext cx="8451273" cy="954107"/>
          </a:xfrm>
          <a:prstGeom prst="rect">
            <a:avLst/>
          </a:prstGeom>
          <a:noFill/>
        </p:spPr>
        <p:txBody>
          <a:bodyPr wrap="square" rtlCol="0">
            <a:spAutoFit/>
          </a:bodyPr>
          <a:lstStyle/>
          <a:p>
            <a:pPr lvl="0" algn="ctr"/>
            <a:r>
              <a:rPr lang="en-GB" sz="2800" b="1" dirty="0" smtClean="0">
                <a:solidFill>
                  <a:srgbClr val="041869"/>
                </a:solidFill>
              </a:rPr>
              <a:t>Needs </a:t>
            </a:r>
            <a:r>
              <a:rPr lang="en-GB" sz="2800" b="1" dirty="0">
                <a:solidFill>
                  <a:srgbClr val="041869"/>
                </a:solidFill>
              </a:rPr>
              <a:t>identification and </a:t>
            </a:r>
            <a:r>
              <a:rPr lang="en-GB" sz="2800" b="1" dirty="0" smtClean="0">
                <a:solidFill>
                  <a:srgbClr val="041869"/>
                </a:solidFill>
              </a:rPr>
              <a:t>assessment</a:t>
            </a:r>
          </a:p>
          <a:p>
            <a:pPr lvl="0" algn="ctr"/>
            <a:r>
              <a:rPr lang="en-GB" sz="2800" b="1" i="1" dirty="0">
                <a:solidFill>
                  <a:srgbClr val="041869"/>
                </a:solidFill>
              </a:rPr>
              <a:t>Methods to identify and assess needs/techniques</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479393" y="1181935"/>
            <a:ext cx="7943389" cy="6436121"/>
          </a:xfrm>
          <a:prstGeom prst="rect">
            <a:avLst/>
          </a:prstGeom>
        </p:spPr>
        <p:txBody>
          <a:bodyPr wrap="square">
            <a:spAutoFit/>
          </a:bodyPr>
          <a:lstStyle/>
          <a:p>
            <a:pPr algn="ctr">
              <a:lnSpc>
                <a:spcPct val="115000"/>
              </a:lnSpc>
              <a:spcBef>
                <a:spcPts val="200"/>
              </a:spcBef>
              <a:spcAft>
                <a:spcPts val="200"/>
              </a:spcAft>
            </a:pPr>
            <a:r>
              <a:rPr lang="en-US" b="1" dirty="0" smtClean="0">
                <a:solidFill>
                  <a:schemeClr val="accent1">
                    <a:lumMod val="60000"/>
                    <a:lumOff val="40000"/>
                  </a:schemeClr>
                </a:solidFill>
                <a:effectLst>
                  <a:outerShdw blurRad="38100" dist="38100" dir="2700000" algn="tl">
                    <a:srgbClr val="000000">
                      <a:alpha val="43137"/>
                    </a:srgbClr>
                  </a:outerShdw>
                </a:effectLst>
                <a:latin typeface="Calibri Light" panose="020F0302020204030204" pitchFamily="34" charset="0"/>
                <a:ea typeface="Calibri" panose="020F0502020204030204" pitchFamily="34" charset="0"/>
                <a:cs typeface="Times New Roman" panose="02020603050405020304" pitchFamily="18" charset="0"/>
              </a:rPr>
              <a:t>WIBGI EXAMPLE</a:t>
            </a:r>
          </a:p>
          <a:p>
            <a:pPr algn="ctr">
              <a:lnSpc>
                <a:spcPct val="115000"/>
              </a:lnSpc>
              <a:spcBef>
                <a:spcPts val="200"/>
              </a:spcBef>
              <a:spcAft>
                <a:spcPts val="200"/>
              </a:spcAft>
            </a:pPr>
            <a:r>
              <a:rPr lang="en-US"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Niguarda Hospital </a:t>
            </a:r>
            <a:r>
              <a:rPr lang="en-US" b="1"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PCP</a:t>
            </a:r>
            <a:r>
              <a:rPr lang="en-US" b="1" dirty="0" smtClean="0">
                <a:solidFill>
                  <a:srgbClr val="2E74B5"/>
                </a:solidFill>
                <a:latin typeface="Calibri Light" panose="020F0302020204030204" pitchFamily="34" charset="0"/>
                <a:ea typeface="Calibri" panose="020F0502020204030204" pitchFamily="34" charset="0"/>
                <a:cs typeface="Times New Roman" panose="02020603050405020304" pitchFamily="18" charset="0"/>
              </a:rPr>
              <a:t/>
            </a:r>
            <a:br>
              <a:rPr lang="en-US" b="1" dirty="0" smtClean="0">
                <a:solidFill>
                  <a:srgbClr val="2E74B5"/>
                </a:solidFill>
                <a:latin typeface="Calibri Light" panose="020F0302020204030204" pitchFamily="34" charset="0"/>
                <a:ea typeface="Calibri" panose="020F0502020204030204" pitchFamily="34" charset="0"/>
                <a:cs typeface="Times New Roman" panose="02020603050405020304" pitchFamily="18" charset="0"/>
              </a:rPr>
            </a:br>
            <a:endParaRPr lang="en-US" sz="1000" b="1" dirty="0">
              <a:solidFill>
                <a:srgbClr val="2E74B5"/>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Bef>
                <a:spcPts val="200"/>
              </a:spcBef>
              <a:spcAft>
                <a:spcPts val="200"/>
              </a:spcAft>
            </a:pP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The WIBGI exercise has also been applied at Niguarda Hospital (Lombardy Region, Italy), to socio-health employees who were responsible to move, via manual pushing and pulling, the hospital beds. They were asked: </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t>
            </a:r>
            <a:r>
              <a:rPr lang="en-US" b="1" i="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Wouldn’t It Be Great If</a:t>
            </a:r>
            <a:r>
              <a:rPr lang="en-US" b="1" i="1" dirty="0" smtClean="0">
                <a:solidFill>
                  <a:srgbClr val="C00000"/>
                </a:solidFill>
                <a:latin typeface="Calibri Light" panose="020F0302020204030204" pitchFamily="34" charset="0"/>
                <a:ea typeface="Calibri" panose="020F0502020204030204" pitchFamily="34" charset="0"/>
                <a:cs typeface="Times New Roman" panose="02020603050405020304" pitchFamily="18" charset="0"/>
              </a:rPr>
              <a:t>………could </a:t>
            </a:r>
            <a:r>
              <a:rPr lang="en-US" b="1" i="1" dirty="0">
                <a:solidFill>
                  <a:srgbClr val="C00000"/>
                </a:solidFill>
                <a:latin typeface="Calibri Light" panose="020F0302020204030204" pitchFamily="34" charset="0"/>
                <a:ea typeface="Calibri" panose="020F0502020204030204" pitchFamily="34" charset="0"/>
                <a:cs typeface="Times New Roman" panose="02020603050405020304" pitchFamily="18" charset="0"/>
              </a:rPr>
              <a:t>be improved in your daily work?</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 </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After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a discussion this resulted in a consolidated reply: “</a:t>
            </a:r>
            <a:r>
              <a:rPr lang="en-US" b="1" i="1" dirty="0">
                <a:solidFill>
                  <a:srgbClr val="00B050"/>
                </a:solidFill>
                <a:latin typeface="Calibri Light" panose="020F0302020204030204" pitchFamily="34" charset="0"/>
                <a:ea typeface="Calibri" panose="020F0502020204030204" pitchFamily="34" charset="0"/>
                <a:cs typeface="Times New Roman" panose="02020603050405020304" pitchFamily="18" charset="0"/>
              </a:rPr>
              <a:t>It Would Be Great if we had an automated system to move around hospital beds that could avoid collateral effects, such as accidents and functional limitations that affect nursing personnel and socio-health operators who are moving around hospital beds manually </a:t>
            </a:r>
            <a:r>
              <a:rPr lang="en-US" b="1" i="1" dirty="0" smtClean="0">
                <a:solidFill>
                  <a:srgbClr val="00B050"/>
                </a:solidFill>
                <a:latin typeface="Calibri Light" panose="020F0302020204030204" pitchFamily="34" charset="0"/>
                <a:ea typeface="Calibri" panose="020F0502020204030204" pitchFamily="34" charset="0"/>
                <a:cs typeface="Times New Roman" panose="02020603050405020304" pitchFamily="18" charset="0"/>
              </a:rPr>
              <a:t>today</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The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exercise lead to the identification of the primary need (out of 10 initially identified stringent needs) to develop a new and cost-effective </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automated</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universal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medical device for moving hospital beds, that is easy to use </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and</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maneuver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for a single operator, equipped with all anti-collusion </a:t>
            </a: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and</a:t>
            </a:r>
            <a:b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br>
            <a:r>
              <a:rPr lang="en-US" dirty="0" smtClean="0">
                <a:solidFill>
                  <a:srgbClr val="1B58BB"/>
                </a:solidFill>
                <a:latin typeface="Calibri Light" panose="020F0302020204030204" pitchFamily="34" charset="0"/>
                <a:ea typeface="Calibri" panose="020F0502020204030204" pitchFamily="34" charset="0"/>
                <a:cs typeface="Times New Roman" panose="02020603050405020304" pitchFamily="18" charset="0"/>
              </a:rPr>
              <a:t>safety </a:t>
            </a:r>
            <a:r>
              <a:rPr lang="en-US" dirty="0">
                <a:solidFill>
                  <a:srgbClr val="1B58BB"/>
                </a:solidFill>
                <a:latin typeface="Calibri Light" panose="020F0302020204030204" pitchFamily="34" charset="0"/>
                <a:ea typeface="Calibri" panose="020F0502020204030204" pitchFamily="34" charset="0"/>
                <a:cs typeface="Times New Roman" panose="02020603050405020304" pitchFamily="18" charset="0"/>
              </a:rPr>
              <a:t>systems.</a:t>
            </a:r>
          </a:p>
          <a:p>
            <a:pPr algn="ctr">
              <a:lnSpc>
                <a:spcPct val="115000"/>
              </a:lnSpc>
              <a:spcBef>
                <a:spcPts val="200"/>
              </a:spcBef>
              <a:spcAft>
                <a:spcPts val="200"/>
              </a:spcAft>
            </a:pPr>
            <a:r>
              <a:rPr lang="en-US" b="1" dirty="0" smtClean="0">
                <a:solidFill>
                  <a:srgbClr val="2E74B5"/>
                </a:solidFill>
                <a:latin typeface="Calibri Light" panose="020F0302020204030204" pitchFamily="34" charset="0"/>
                <a:ea typeface="Calibri" panose="020F0502020204030204" pitchFamily="34" charset="0"/>
                <a:cs typeface="Times New Roman" panose="02020603050405020304" pitchFamily="18" charset="0"/>
              </a:rPr>
              <a:t> </a:t>
            </a:r>
          </a:p>
          <a:p>
            <a:pPr lvl="0" algn="just">
              <a:spcBef>
                <a:spcPts val="400"/>
              </a:spcBef>
              <a:spcAft>
                <a:spcPts val="300"/>
              </a:spcAft>
            </a:pPr>
            <a:endParaRPr lang="en-US" sz="1400" dirty="0" smtClean="0">
              <a:latin typeface="Calibri Light" panose="020F0302020204030204" pitchFamily="34" charset="0"/>
              <a:ea typeface="Calibri" panose="020F0502020204030204" pitchFamily="34" charset="0"/>
              <a:cs typeface="Times New Roman" panose="02020603050405020304" pitchFamily="18" charset="0"/>
            </a:endParaRPr>
          </a:p>
          <a:p>
            <a:pPr lvl="0" algn="just">
              <a:spcBef>
                <a:spcPts val="400"/>
              </a:spcBef>
              <a:spcAft>
                <a:spcPts val="300"/>
              </a:spcAft>
            </a:pPr>
            <a:endParaRPr lang="en-US" sz="1400" b="1" dirty="0">
              <a:solidFill>
                <a:srgbClr val="2E74B5"/>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710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16709" y="256997"/>
            <a:ext cx="8451273" cy="1015663"/>
          </a:xfrm>
          <a:prstGeom prst="rect">
            <a:avLst/>
          </a:prstGeom>
          <a:noFill/>
        </p:spPr>
        <p:txBody>
          <a:bodyPr wrap="square" rtlCol="0">
            <a:spAutoFit/>
          </a:bodyPr>
          <a:lstStyle/>
          <a:p>
            <a:pPr lvl="0" algn="ctr"/>
            <a:r>
              <a:rPr lang="en-GB" sz="3200" b="1" dirty="0">
                <a:solidFill>
                  <a:srgbClr val="041869"/>
                </a:solidFill>
              </a:rPr>
              <a:t>Preparing an innovation procurement</a:t>
            </a:r>
          </a:p>
          <a:p>
            <a:pPr lvl="0" algn="ctr"/>
            <a:r>
              <a:rPr lang="en-GB" sz="2800" b="1" i="1" dirty="0">
                <a:solidFill>
                  <a:srgbClr val="041869"/>
                </a:solidFill>
              </a:rPr>
              <a:t>Needs identification and assessment</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34117"/>
            <a:ext cx="7896905" cy="3385542"/>
          </a:xfrm>
          <a:prstGeom prst="rect">
            <a:avLst/>
          </a:prstGeom>
        </p:spPr>
        <p:txBody>
          <a:bodyPr wrap="square">
            <a:spAutoFit/>
          </a:bodyPr>
          <a:lstStyle/>
          <a:p>
            <a:pPr marL="742950" indent="-742950">
              <a:spcAft>
                <a:spcPts val="1200"/>
              </a:spcAft>
              <a:buFont typeface="+mj-lt"/>
              <a:buAutoNum type="alphaLcPeriod"/>
            </a:pPr>
            <a:r>
              <a:rPr lang="en-GB" sz="2800" dirty="0">
                <a:solidFill>
                  <a:srgbClr val="041869"/>
                </a:solidFill>
              </a:rPr>
              <a:t>Understanding the importance of early identification of needs</a:t>
            </a:r>
          </a:p>
          <a:p>
            <a:pPr marL="742950" indent="-742950">
              <a:spcAft>
                <a:spcPts val="1200"/>
              </a:spcAft>
              <a:buFont typeface="+mj-lt"/>
              <a:buAutoNum type="alphaLcPeriod"/>
            </a:pPr>
            <a:r>
              <a:rPr lang="en-GB" sz="2800" dirty="0">
                <a:solidFill>
                  <a:srgbClr val="041869"/>
                </a:solidFill>
              </a:rPr>
              <a:t>Methods to identify and assess needs/ techniques</a:t>
            </a:r>
          </a:p>
          <a:p>
            <a:pPr marL="742950" lvl="0" indent="-742950">
              <a:spcAft>
                <a:spcPts val="1200"/>
              </a:spcAft>
              <a:buFont typeface="+mj-lt"/>
              <a:buAutoNum type="alphaLcPeriod"/>
            </a:pPr>
            <a:r>
              <a:rPr lang="en-GB" sz="3200" b="1" dirty="0">
                <a:solidFill>
                  <a:srgbClr val="041869"/>
                </a:solidFill>
              </a:rPr>
              <a:t>How to define the need/challenge</a:t>
            </a:r>
          </a:p>
          <a:p>
            <a:pPr lvl="0"/>
            <a:endParaRPr lang="en-GB" sz="4000" b="1" dirty="0" smtClean="0">
              <a:solidFill>
                <a:srgbClr val="041869"/>
              </a:solidFill>
            </a:endParaRPr>
          </a:p>
        </p:txBody>
      </p:sp>
    </p:spTree>
    <p:extLst>
      <p:ext uri="{BB962C8B-B14F-4D97-AF65-F5344CB8AC3E}">
        <p14:creationId xmlns:p14="http://schemas.microsoft.com/office/powerpoint/2010/main" val="2499832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81104" y="185577"/>
            <a:ext cx="8451273" cy="1015663"/>
          </a:xfrm>
          <a:prstGeom prst="rect">
            <a:avLst/>
          </a:prstGeom>
          <a:noFill/>
        </p:spPr>
        <p:txBody>
          <a:bodyPr wrap="square" rtlCol="0">
            <a:spAutoFit/>
          </a:bodyPr>
          <a:lstStyle/>
          <a:p>
            <a:pPr lvl="0" algn="ctr"/>
            <a:r>
              <a:rPr lang="en-GB" sz="3200" b="1" dirty="0">
                <a:solidFill>
                  <a:srgbClr val="041869"/>
                </a:solidFill>
              </a:rPr>
              <a:t>Needs identification and assessment</a:t>
            </a:r>
          </a:p>
          <a:p>
            <a:pPr lvl="0" algn="ctr"/>
            <a:r>
              <a:rPr lang="en-GB" sz="2800" b="1" i="1" dirty="0" smtClean="0">
                <a:solidFill>
                  <a:srgbClr val="041869"/>
                </a:solidFill>
              </a:rPr>
              <a:t>How to define the need/challenge</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409893" y="1542197"/>
            <a:ext cx="8322484" cy="4616648"/>
          </a:xfrm>
          <a:prstGeom prst="rect">
            <a:avLst/>
          </a:prstGeom>
        </p:spPr>
        <p:txBody>
          <a:bodyPr wrap="square">
            <a:spAutoFit/>
          </a:bodyPr>
          <a:lstStyle/>
          <a:p>
            <a:pPr marL="342900" indent="-342900">
              <a:spcAft>
                <a:spcPts val="600"/>
              </a:spcAft>
              <a:buClr>
                <a:srgbClr val="002060"/>
              </a:buClr>
              <a:buFont typeface="Wingdings" panose="05000000000000000000" pitchFamily="2" charset="2"/>
              <a:buChar char="§"/>
            </a:pPr>
            <a:r>
              <a:rPr lang="en-US" sz="2400" dirty="0" smtClean="0">
                <a:solidFill>
                  <a:srgbClr val="002060"/>
                </a:solidFill>
              </a:rPr>
              <a:t>Be </a:t>
            </a:r>
            <a:r>
              <a:rPr lang="en-US" sz="2400" b="1" dirty="0">
                <a:solidFill>
                  <a:srgbClr val="00B0F0"/>
                </a:solidFill>
              </a:rPr>
              <a:t>clear</a:t>
            </a:r>
            <a:r>
              <a:rPr lang="en-US" sz="2400" dirty="0">
                <a:solidFill>
                  <a:srgbClr val="00B0F0"/>
                </a:solidFill>
              </a:rPr>
              <a:t> </a:t>
            </a:r>
            <a:r>
              <a:rPr lang="en-US" sz="2400" dirty="0">
                <a:solidFill>
                  <a:srgbClr val="002060"/>
                </a:solidFill>
              </a:rPr>
              <a:t>and </a:t>
            </a:r>
            <a:r>
              <a:rPr lang="en-US" sz="2400" b="1" dirty="0">
                <a:solidFill>
                  <a:srgbClr val="00B0F0"/>
                </a:solidFill>
              </a:rPr>
              <a:t>simple</a:t>
            </a:r>
            <a:r>
              <a:rPr lang="en-US" sz="2400" dirty="0">
                <a:solidFill>
                  <a:srgbClr val="00B0F0"/>
                </a:solidFill>
              </a:rPr>
              <a:t> </a:t>
            </a:r>
            <a:r>
              <a:rPr lang="en-US" sz="2400" dirty="0">
                <a:solidFill>
                  <a:srgbClr val="002060"/>
                </a:solidFill>
              </a:rPr>
              <a:t>in the description</a:t>
            </a:r>
          </a:p>
          <a:p>
            <a:pPr marL="342900" indent="-342900">
              <a:spcAft>
                <a:spcPts val="600"/>
              </a:spcAft>
              <a:buClr>
                <a:srgbClr val="002060"/>
              </a:buClr>
              <a:buFont typeface="Wingdings" panose="05000000000000000000" pitchFamily="2" charset="2"/>
              <a:buChar char="§"/>
            </a:pPr>
            <a:r>
              <a:rPr lang="en-US" sz="2400" dirty="0" smtClean="0">
                <a:solidFill>
                  <a:srgbClr val="002060"/>
                </a:solidFill>
              </a:rPr>
              <a:t>Focus </a:t>
            </a:r>
            <a:r>
              <a:rPr lang="en-US" sz="2400" dirty="0">
                <a:solidFill>
                  <a:srgbClr val="002060"/>
                </a:solidFill>
              </a:rPr>
              <a:t>on the </a:t>
            </a:r>
            <a:r>
              <a:rPr lang="en-US" sz="2400" b="1" dirty="0">
                <a:solidFill>
                  <a:srgbClr val="00B050"/>
                </a:solidFill>
              </a:rPr>
              <a:t>outcomes</a:t>
            </a:r>
            <a:r>
              <a:rPr lang="en-US" sz="2400" dirty="0">
                <a:solidFill>
                  <a:srgbClr val="002060"/>
                </a:solidFill>
              </a:rPr>
              <a:t> that are required rather than a technological description showing how they should be </a:t>
            </a:r>
            <a:r>
              <a:rPr lang="en-US" sz="2400" dirty="0" smtClean="0">
                <a:solidFill>
                  <a:srgbClr val="002060"/>
                </a:solidFill>
              </a:rPr>
              <a:t>achieved</a:t>
            </a:r>
          </a:p>
          <a:p>
            <a:pPr marL="342900" lvl="0" indent="-342900">
              <a:spcAft>
                <a:spcPts val="600"/>
              </a:spcAft>
              <a:buClr>
                <a:srgbClr val="002060"/>
              </a:buClr>
              <a:buFont typeface="Wingdings" panose="05000000000000000000" pitchFamily="2" charset="2"/>
              <a:buChar char="§"/>
            </a:pPr>
            <a:r>
              <a:rPr lang="en-US" sz="2400" b="1" dirty="0">
                <a:solidFill>
                  <a:srgbClr val="FF0000"/>
                </a:solidFill>
              </a:rPr>
              <a:t>Don’t over specify </a:t>
            </a:r>
            <a:r>
              <a:rPr lang="en-US" sz="2400" dirty="0">
                <a:solidFill>
                  <a:srgbClr val="002060"/>
                </a:solidFill>
              </a:rPr>
              <a:t>and allow the market to </a:t>
            </a:r>
            <a:r>
              <a:rPr lang="en-US" sz="2400" b="1" dirty="0">
                <a:solidFill>
                  <a:srgbClr val="CC9B00"/>
                </a:solidFill>
              </a:rPr>
              <a:t>be creative</a:t>
            </a:r>
          </a:p>
          <a:p>
            <a:pPr marL="342900" indent="-342900">
              <a:spcAft>
                <a:spcPts val="600"/>
              </a:spcAft>
              <a:buClr>
                <a:srgbClr val="002060"/>
              </a:buClr>
              <a:buFont typeface="Wingdings" panose="05000000000000000000" pitchFamily="2" charset="2"/>
              <a:buChar char="§"/>
            </a:pPr>
            <a:r>
              <a:rPr lang="en-US" sz="2400" dirty="0" smtClean="0">
                <a:solidFill>
                  <a:srgbClr val="002060"/>
                </a:solidFill>
              </a:rPr>
              <a:t>Decide </a:t>
            </a:r>
            <a:r>
              <a:rPr lang="en-US" sz="2400" dirty="0">
                <a:solidFill>
                  <a:srgbClr val="002060"/>
                </a:solidFill>
              </a:rPr>
              <a:t>whether to use a </a:t>
            </a:r>
            <a:r>
              <a:rPr lang="en-US" sz="2400" b="1" dirty="0">
                <a:solidFill>
                  <a:srgbClr val="7030A0"/>
                </a:solidFill>
              </a:rPr>
              <a:t>broad</a:t>
            </a:r>
            <a:r>
              <a:rPr lang="en-US" sz="2400" dirty="0">
                <a:solidFill>
                  <a:srgbClr val="7030A0"/>
                </a:solidFill>
              </a:rPr>
              <a:t> </a:t>
            </a:r>
            <a:r>
              <a:rPr lang="en-US" sz="2400" dirty="0">
                <a:solidFill>
                  <a:srgbClr val="002060"/>
                </a:solidFill>
              </a:rPr>
              <a:t>or a </a:t>
            </a:r>
            <a:r>
              <a:rPr lang="en-US" sz="2400" b="1" dirty="0">
                <a:solidFill>
                  <a:srgbClr val="7030A0"/>
                </a:solidFill>
              </a:rPr>
              <a:t>narrow</a:t>
            </a:r>
            <a:r>
              <a:rPr lang="en-US" sz="2400" dirty="0">
                <a:solidFill>
                  <a:srgbClr val="002060"/>
                </a:solidFill>
              </a:rPr>
              <a:t> </a:t>
            </a:r>
            <a:r>
              <a:rPr lang="en-US" sz="2400" dirty="0" smtClean="0">
                <a:solidFill>
                  <a:srgbClr val="002060"/>
                </a:solidFill>
              </a:rPr>
              <a:t>need/challenge</a:t>
            </a:r>
          </a:p>
          <a:p>
            <a:pPr marL="342900" indent="-342900">
              <a:spcAft>
                <a:spcPts val="600"/>
              </a:spcAft>
              <a:buClr>
                <a:srgbClr val="002060"/>
              </a:buClr>
              <a:buFont typeface="Wingdings" panose="05000000000000000000" pitchFamily="2" charset="2"/>
              <a:buChar char="§"/>
            </a:pPr>
            <a:r>
              <a:rPr lang="en-US" sz="2400" dirty="0" smtClean="0">
                <a:solidFill>
                  <a:srgbClr val="002060"/>
                </a:solidFill>
              </a:rPr>
              <a:t>In </a:t>
            </a:r>
            <a:r>
              <a:rPr lang="en-US" sz="2400" dirty="0">
                <a:solidFill>
                  <a:srgbClr val="002060"/>
                </a:solidFill>
              </a:rPr>
              <a:t>a joint procurement, the need/challenge has to be relevant for all participating contracting authorities</a:t>
            </a:r>
          </a:p>
          <a:p>
            <a:pPr marL="342900" indent="-342900">
              <a:spcAft>
                <a:spcPts val="600"/>
              </a:spcAft>
              <a:buClr>
                <a:srgbClr val="002060"/>
              </a:buClr>
              <a:buFont typeface="Wingdings" panose="05000000000000000000" pitchFamily="2" charset="2"/>
              <a:buChar char="§"/>
            </a:pPr>
            <a:r>
              <a:rPr lang="en-US" sz="2400" b="1" dirty="0" smtClean="0">
                <a:solidFill>
                  <a:srgbClr val="F1600F"/>
                </a:solidFill>
              </a:rPr>
              <a:t>Validate</a:t>
            </a:r>
            <a:r>
              <a:rPr lang="en-US" sz="2400" dirty="0" smtClean="0">
                <a:solidFill>
                  <a:srgbClr val="002060"/>
                </a:solidFill>
              </a:rPr>
              <a:t> </a:t>
            </a:r>
            <a:r>
              <a:rPr lang="en-US" sz="2400" dirty="0">
                <a:solidFill>
                  <a:srgbClr val="002060"/>
                </a:solidFill>
              </a:rPr>
              <a:t>the identified </a:t>
            </a:r>
            <a:r>
              <a:rPr lang="en-US" sz="2400" dirty="0" smtClean="0">
                <a:solidFill>
                  <a:srgbClr val="002060"/>
                </a:solidFill>
              </a:rPr>
              <a:t>need/challenge </a:t>
            </a:r>
            <a:r>
              <a:rPr lang="en-US" sz="2400" dirty="0" smtClean="0">
                <a:solidFill>
                  <a:srgbClr val="F1600F"/>
                </a:solidFill>
              </a:rPr>
              <a:t>through </a:t>
            </a:r>
            <a:r>
              <a:rPr lang="en-US" sz="2400" b="1" dirty="0" smtClean="0">
                <a:solidFill>
                  <a:srgbClr val="F1600F"/>
                </a:solidFill>
              </a:rPr>
              <a:t>market consultations</a:t>
            </a:r>
            <a:endParaRPr lang="en-US" sz="2400" b="1" dirty="0">
              <a:solidFill>
                <a:srgbClr val="F1600F"/>
              </a:solidFill>
            </a:endParaRPr>
          </a:p>
          <a:p>
            <a:pPr marL="285750" indent="-285750">
              <a:buFont typeface="Wingdings" panose="05000000000000000000" pitchFamily="2" charset="2"/>
              <a:buChar char="Ø"/>
            </a:pPr>
            <a:endParaRPr lang="en-US" sz="2400" dirty="0">
              <a:solidFill>
                <a:srgbClr val="002060"/>
              </a:solidFill>
            </a:endParaRPr>
          </a:p>
        </p:txBody>
      </p:sp>
    </p:spTree>
    <p:extLst>
      <p:ext uri="{BB962C8B-B14F-4D97-AF65-F5344CB8AC3E}">
        <p14:creationId xmlns:p14="http://schemas.microsoft.com/office/powerpoint/2010/main" val="30578618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93243" y="119713"/>
            <a:ext cx="8451273" cy="1015663"/>
          </a:xfrm>
          <a:prstGeom prst="rect">
            <a:avLst/>
          </a:prstGeom>
          <a:noFill/>
        </p:spPr>
        <p:txBody>
          <a:bodyPr wrap="square" rtlCol="0">
            <a:spAutoFit/>
          </a:bodyPr>
          <a:lstStyle/>
          <a:p>
            <a:pPr lvl="0" algn="ctr"/>
            <a:r>
              <a:rPr lang="en-GB" sz="3200" b="1" dirty="0">
                <a:solidFill>
                  <a:srgbClr val="041869"/>
                </a:solidFill>
              </a:rPr>
              <a:t>Needs identification and assessment</a:t>
            </a:r>
          </a:p>
          <a:p>
            <a:pPr lvl="0" algn="ctr"/>
            <a:r>
              <a:rPr lang="en-GB" sz="2800" b="1" i="1" dirty="0" smtClean="0">
                <a:solidFill>
                  <a:srgbClr val="041869"/>
                </a:solidFill>
              </a:rPr>
              <a:t>How to define the need/challenge</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27709635"/>
              </p:ext>
            </p:extLst>
          </p:nvPr>
        </p:nvGraphicFramePr>
        <p:xfrm>
          <a:off x="452137" y="1559549"/>
          <a:ext cx="7559099" cy="2169668"/>
        </p:xfrm>
        <a:graphic>
          <a:graphicData uri="http://schemas.openxmlformats.org/drawingml/2006/table">
            <a:tbl>
              <a:tblPr firstRow="1" firstCol="1" bandRow="1">
                <a:tableStyleId>{5C22544A-7EE6-4342-B048-85BDC9FD1C3A}</a:tableStyleId>
              </a:tblPr>
              <a:tblGrid>
                <a:gridCol w="7559099"/>
              </a:tblGrid>
              <a:tr h="0">
                <a:tc>
                  <a:txBody>
                    <a:bodyPr/>
                    <a:lstStyle/>
                    <a:p>
                      <a:pPr algn="ctr">
                        <a:lnSpc>
                          <a:spcPct val="115000"/>
                        </a:lnSpc>
                        <a:spcBef>
                          <a:spcPts val="400"/>
                        </a:spcBef>
                        <a:spcAft>
                          <a:spcPts val="400"/>
                        </a:spcAft>
                      </a:pPr>
                      <a:r>
                        <a:rPr lang="en-US" sz="1800" dirty="0">
                          <a:solidFill>
                            <a:schemeClr val="accent2">
                              <a:lumMod val="60000"/>
                              <a:lumOff val="40000"/>
                            </a:schemeClr>
                          </a:solidFill>
                          <a:effectLst/>
                        </a:rPr>
                        <a:t>EXAMPLE – technology neutral needs description</a:t>
                      </a:r>
                    </a:p>
                    <a:p>
                      <a:pPr algn="l">
                        <a:lnSpc>
                          <a:spcPct val="115000"/>
                        </a:lnSpc>
                        <a:spcBef>
                          <a:spcPts val="400"/>
                        </a:spcBef>
                        <a:spcAft>
                          <a:spcPts val="400"/>
                        </a:spcAft>
                      </a:pPr>
                      <a:r>
                        <a:rPr lang="en-US" sz="2000" b="0" dirty="0">
                          <a:solidFill>
                            <a:srgbClr val="002060"/>
                          </a:solidFill>
                          <a:effectLst/>
                        </a:rPr>
                        <a:t>A requirement for ‘electric vehicles’ sounds innovative, but the technology neutral requirement is more likely to be a ‘low carbon zero emission vehicle’ (to give equal chances to solutions based on other technological approaches to compete on the market</a:t>
                      </a:r>
                      <a:r>
                        <a:rPr lang="en-US" sz="2000" b="0" dirty="0" smtClean="0">
                          <a:solidFill>
                            <a:srgbClr val="002060"/>
                          </a:solidFill>
                          <a:effectLst/>
                        </a:rPr>
                        <a:t>).</a:t>
                      </a:r>
                      <a:r>
                        <a:rPr lang="en-US" sz="2000" dirty="0" smtClean="0">
                          <a:solidFill>
                            <a:srgbClr val="002060"/>
                          </a:solidFill>
                          <a:effectLst/>
                        </a:rPr>
                        <a:t/>
                      </a:r>
                      <a:br>
                        <a:rPr lang="en-US" sz="2000" dirty="0" smtClean="0">
                          <a:solidFill>
                            <a:srgbClr val="002060"/>
                          </a:solidFill>
                          <a:effectLst/>
                        </a:rPr>
                      </a:br>
                      <a:endParaRPr lang="en-US" sz="2000" dirty="0">
                        <a:solidFill>
                          <a:srgbClr val="002060"/>
                        </a:solidFill>
                        <a:effectLst/>
                      </a:endParaRPr>
                    </a:p>
                  </a:txBody>
                  <a:tcPr marL="68580" marR="68580" marT="0" marB="0">
                    <a:solidFill>
                      <a:srgbClr val="D9DEEB"/>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53651217"/>
              </p:ext>
            </p:extLst>
          </p:nvPr>
        </p:nvGraphicFramePr>
        <p:xfrm>
          <a:off x="452138" y="3942094"/>
          <a:ext cx="7559098" cy="2474214"/>
        </p:xfrm>
        <a:graphic>
          <a:graphicData uri="http://schemas.openxmlformats.org/drawingml/2006/table">
            <a:tbl>
              <a:tblPr firstRow="1" firstCol="1" bandRow="1">
                <a:tableStyleId>{5C22544A-7EE6-4342-B048-85BDC9FD1C3A}</a:tableStyleId>
              </a:tblPr>
              <a:tblGrid>
                <a:gridCol w="7559098"/>
              </a:tblGrid>
              <a:tr h="2345591">
                <a:tc>
                  <a:txBody>
                    <a:bodyPr/>
                    <a:lstStyle/>
                    <a:p>
                      <a:pPr algn="ctr">
                        <a:lnSpc>
                          <a:spcPct val="115000"/>
                        </a:lnSpc>
                        <a:spcBef>
                          <a:spcPts val="400"/>
                        </a:spcBef>
                        <a:spcAft>
                          <a:spcPts val="400"/>
                        </a:spcAft>
                      </a:pPr>
                      <a:r>
                        <a:rPr lang="en-US" sz="1800" dirty="0">
                          <a:solidFill>
                            <a:schemeClr val="accent2">
                              <a:lumMod val="60000"/>
                              <a:lumOff val="40000"/>
                            </a:schemeClr>
                          </a:solidFill>
                          <a:effectLst/>
                        </a:rPr>
                        <a:t>EXAMPLE – describing the problem instead of prescribing the solution</a:t>
                      </a:r>
                    </a:p>
                    <a:p>
                      <a:pPr algn="l">
                        <a:lnSpc>
                          <a:spcPct val="115000"/>
                        </a:lnSpc>
                        <a:spcBef>
                          <a:spcPts val="200"/>
                        </a:spcBef>
                        <a:spcAft>
                          <a:spcPts val="400"/>
                        </a:spcAft>
                      </a:pPr>
                      <a:r>
                        <a:rPr lang="en-GB" sz="2000" b="0" dirty="0">
                          <a:solidFill>
                            <a:srgbClr val="002060"/>
                          </a:solidFill>
                          <a:effectLst/>
                        </a:rPr>
                        <a:t>A London Borough identified a requirement for “a cost effective, on site waste management solution for non-recyclable waste, suitable for use in high rise flats and council housing in a densely populated urban environment, that eliminates the requirement for waste collection, involves minimal management and is environmentally benign</a:t>
                      </a:r>
                      <a:r>
                        <a:rPr lang="en-GB" sz="2000" b="0" dirty="0" smtClean="0">
                          <a:solidFill>
                            <a:srgbClr val="002060"/>
                          </a:solidFill>
                          <a:effectLst/>
                        </a:rPr>
                        <a:t>”.</a:t>
                      </a:r>
                      <a:r>
                        <a:rPr lang="en-GB" sz="2000" dirty="0" smtClean="0">
                          <a:solidFill>
                            <a:srgbClr val="002060"/>
                          </a:solidFill>
                          <a:effectLst/>
                        </a:rPr>
                        <a:t/>
                      </a:r>
                      <a:br>
                        <a:rPr lang="en-GB" sz="2000" dirty="0" smtClean="0">
                          <a:solidFill>
                            <a:srgbClr val="002060"/>
                          </a:solidFill>
                          <a:effectLst/>
                        </a:rPr>
                      </a:br>
                      <a:endParaRPr lang="en-US" sz="2000" dirty="0">
                        <a:solidFill>
                          <a:srgbClr val="002060"/>
                        </a:solidFill>
                        <a:effectLst/>
                      </a:endParaRPr>
                    </a:p>
                  </a:txBody>
                  <a:tcPr marL="68580" marR="68580" marT="0" marB="0">
                    <a:solidFill>
                      <a:srgbClr val="D9DEEB"/>
                    </a:solidFill>
                  </a:tcPr>
                </a:tc>
              </a:tr>
            </a:tbl>
          </a:graphicData>
        </a:graphic>
      </p:graphicFrame>
    </p:spTree>
    <p:extLst>
      <p:ext uri="{BB962C8B-B14F-4D97-AF65-F5344CB8AC3E}">
        <p14:creationId xmlns:p14="http://schemas.microsoft.com/office/powerpoint/2010/main" val="1494635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16709" y="102924"/>
            <a:ext cx="8451273" cy="1046440"/>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Before the procurement </a:t>
            </a:r>
            <a:r>
              <a:rPr lang="en-GB" sz="2800" b="1" dirty="0" smtClean="0">
                <a:solidFill>
                  <a:schemeClr val="accent2"/>
                </a:solidFill>
                <a:latin typeface="+mj-lt"/>
              </a:rPr>
              <a:t>stage</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531343" y="1571427"/>
            <a:ext cx="8053364" cy="4585871"/>
          </a:xfrm>
          <a:prstGeom prst="rect">
            <a:avLst/>
          </a:prstGeom>
        </p:spPr>
        <p:txBody>
          <a:bodyPr wrap="square">
            <a:spAutoFit/>
          </a:bodyPr>
          <a:lstStyle/>
          <a:p>
            <a:pPr marL="742950" lvl="0" indent="-742950">
              <a:spcAft>
                <a:spcPts val="1200"/>
              </a:spcAft>
              <a:buFont typeface="+mj-lt"/>
              <a:buAutoNum type="arabicPeriod"/>
            </a:pPr>
            <a:r>
              <a:rPr lang="en-GB" sz="3200" dirty="0">
                <a:solidFill>
                  <a:srgbClr val="041869"/>
                </a:solidFill>
              </a:rPr>
              <a:t>Needs identification and assessment</a:t>
            </a:r>
          </a:p>
          <a:p>
            <a:pPr marL="742950" lvl="0" indent="-742950">
              <a:spcAft>
                <a:spcPts val="1200"/>
              </a:spcAft>
              <a:buFont typeface="+mj-lt"/>
              <a:buAutoNum type="arabicPeriod"/>
            </a:pPr>
            <a:r>
              <a:rPr lang="en-GB" sz="3200" b="1" dirty="0">
                <a:solidFill>
                  <a:srgbClr val="041869"/>
                </a:solidFill>
              </a:rPr>
              <a:t>Prior art analysis and IPR search</a:t>
            </a:r>
          </a:p>
          <a:p>
            <a:pPr marL="742950" lvl="0" indent="-742950">
              <a:spcAft>
                <a:spcPts val="1200"/>
              </a:spcAft>
              <a:buFont typeface="+mj-lt"/>
              <a:buAutoNum type="arabicPeriod"/>
            </a:pPr>
            <a:r>
              <a:rPr lang="en-GB" sz="3200" dirty="0" smtClean="0">
                <a:solidFill>
                  <a:srgbClr val="041869"/>
                </a:solidFill>
              </a:rPr>
              <a:t>Open market consultation</a:t>
            </a:r>
          </a:p>
          <a:p>
            <a:pPr marL="742950" lvl="0" indent="-742950">
              <a:spcAft>
                <a:spcPts val="1200"/>
              </a:spcAft>
              <a:buFont typeface="+mj-lt"/>
              <a:buAutoNum type="arabicPeriod"/>
            </a:pPr>
            <a:r>
              <a:rPr lang="en-GB" sz="3200" dirty="0" smtClean="0">
                <a:solidFill>
                  <a:srgbClr val="041869"/>
                </a:solidFill>
              </a:rPr>
              <a:t>Business case</a:t>
            </a:r>
          </a:p>
          <a:p>
            <a:pPr marL="742950" lvl="0" indent="-742950">
              <a:spcAft>
                <a:spcPts val="1200"/>
              </a:spcAft>
              <a:buFont typeface="+mj-lt"/>
              <a:buAutoNum type="arabicPeriod"/>
            </a:pPr>
            <a:r>
              <a:rPr lang="en-GB" sz="3200" dirty="0">
                <a:solidFill>
                  <a:srgbClr val="041869"/>
                </a:solidFill>
              </a:rPr>
              <a:t>Technical specs and criteria</a:t>
            </a:r>
          </a:p>
          <a:p>
            <a:pPr marL="742950" lvl="0" indent="-742950">
              <a:spcAft>
                <a:spcPts val="1200"/>
              </a:spcAft>
              <a:buFont typeface="+mj-lt"/>
              <a:buAutoNum type="arabicPeriod"/>
            </a:pPr>
            <a:r>
              <a:rPr lang="en-GB" sz="3200" dirty="0">
                <a:solidFill>
                  <a:srgbClr val="041869"/>
                </a:solidFill>
              </a:rPr>
              <a:t>Contractual strategy</a:t>
            </a:r>
          </a:p>
          <a:p>
            <a:pPr lvl="0"/>
            <a:endParaRPr lang="en-GB" sz="4000" dirty="0">
              <a:solidFill>
                <a:srgbClr val="041869"/>
              </a:solidFill>
            </a:endParaRPr>
          </a:p>
        </p:txBody>
      </p:sp>
    </p:spTree>
    <p:extLst>
      <p:ext uri="{BB962C8B-B14F-4D97-AF65-F5344CB8AC3E}">
        <p14:creationId xmlns:p14="http://schemas.microsoft.com/office/powerpoint/2010/main" val="2000693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391117" y="264925"/>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Prior art analysis and IPR search</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493893" y="2014421"/>
            <a:ext cx="7896905" cy="3016210"/>
          </a:xfrm>
          <a:prstGeom prst="rect">
            <a:avLst/>
          </a:prstGeom>
        </p:spPr>
        <p:txBody>
          <a:bodyPr wrap="square">
            <a:spAutoFit/>
          </a:bodyPr>
          <a:lstStyle/>
          <a:p>
            <a:pPr marL="742950" lvl="0" indent="-742950">
              <a:spcAft>
                <a:spcPts val="1200"/>
              </a:spcAft>
              <a:buFont typeface="+mj-lt"/>
              <a:buAutoNum type="alphaLcPeriod"/>
            </a:pPr>
            <a:r>
              <a:rPr lang="en-GB" sz="3200" b="1" dirty="0" smtClean="0">
                <a:solidFill>
                  <a:srgbClr val="041869"/>
                </a:solidFill>
              </a:rPr>
              <a:t>Understanding the importance of prior art analysis and the IPR search</a:t>
            </a:r>
          </a:p>
          <a:p>
            <a:pPr marL="742950" lvl="0" indent="-742950">
              <a:spcAft>
                <a:spcPts val="1200"/>
              </a:spcAft>
              <a:buFont typeface="+mj-lt"/>
              <a:buAutoNum type="alphaLcPeriod"/>
            </a:pPr>
            <a:r>
              <a:rPr lang="en-GB" sz="2800" dirty="0" smtClean="0">
                <a:solidFill>
                  <a:srgbClr val="041869"/>
                </a:solidFill>
              </a:rPr>
              <a:t>How to conduct art analysis and IPR search</a:t>
            </a:r>
          </a:p>
          <a:p>
            <a:pPr marL="742950" lvl="0" indent="-742950">
              <a:spcAft>
                <a:spcPts val="1200"/>
              </a:spcAft>
              <a:buFont typeface="+mj-lt"/>
              <a:buAutoNum type="alphaLcPeriod"/>
            </a:pPr>
            <a:r>
              <a:rPr lang="en-GB" sz="2800" dirty="0" smtClean="0">
                <a:solidFill>
                  <a:srgbClr val="041869"/>
                </a:solidFill>
              </a:rPr>
              <a:t>Next step</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2762227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0"/>
            <a:ext cx="8500056" cy="1077218"/>
          </a:xfrm>
          <a:prstGeom prst="rect">
            <a:avLst/>
          </a:prstGeom>
          <a:noFill/>
        </p:spPr>
        <p:txBody>
          <a:bodyPr wrap="square" rtlCol="0">
            <a:spAutoFit/>
          </a:bodyPr>
          <a:lstStyle/>
          <a:p>
            <a:pPr algn="ctr"/>
            <a:r>
              <a:rPr lang="en-US" sz="3200" b="1" dirty="0">
                <a:solidFill>
                  <a:schemeClr val="accent2"/>
                </a:solidFill>
                <a:latin typeface="+mj-lt"/>
              </a:rPr>
              <a:t>Preparing an innovation procurement</a:t>
            </a:r>
          </a:p>
          <a:p>
            <a:pPr algn="ctr"/>
            <a:r>
              <a:rPr lang="en-US" sz="3200" b="1" i="1" dirty="0">
                <a:solidFill>
                  <a:schemeClr val="accent2"/>
                </a:solidFill>
                <a:latin typeface="+mj-lt"/>
              </a:rPr>
              <a:t>Before the procurement </a:t>
            </a:r>
            <a:r>
              <a:rPr lang="en-US" sz="3200" b="1" dirty="0">
                <a:solidFill>
                  <a:schemeClr val="accent2"/>
                </a:solidFill>
                <a:latin typeface="+mj-lt"/>
              </a:rPr>
              <a:t>stage</a:t>
            </a:r>
          </a:p>
        </p:txBody>
      </p:sp>
      <p:pic>
        <p:nvPicPr>
          <p:cNvPr id="5" name="Afbeelding 3"/>
          <p:cNvPicPr>
            <a:picLocks/>
          </p:cNvPicPr>
          <p:nvPr/>
        </p:nvPicPr>
        <p:blipFill>
          <a:blip r:embed="rId3" cstate="print">
            <a:extLst>
              <a:ext uri="{28A0092B-C50C-407E-A947-70E740481C1C}">
                <a14:useLocalDpi xmlns:a14="http://schemas.microsoft.com/office/drawing/2010/main" val="0"/>
              </a:ext>
            </a:extLst>
          </a:blip>
          <a:srcRect t="1125" b="4587"/>
          <a:stretch>
            <a:fillRect/>
          </a:stretch>
        </p:blipFill>
        <p:spPr bwMode="auto">
          <a:xfrm>
            <a:off x="436728" y="1160060"/>
            <a:ext cx="6842961" cy="5527343"/>
          </a:xfrm>
          <a:prstGeom prst="rect">
            <a:avLst/>
          </a:prstGeom>
          <a:noFill/>
          <a:extLst/>
        </p:spPr>
      </p:pic>
    </p:spTree>
    <p:extLst>
      <p:ext uri="{BB962C8B-B14F-4D97-AF65-F5344CB8AC3E}">
        <p14:creationId xmlns:p14="http://schemas.microsoft.com/office/powerpoint/2010/main" val="28579295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92567"/>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QUICK QUIZ</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89926"/>
            <a:ext cx="7896905" cy="2893100"/>
          </a:xfrm>
          <a:prstGeom prst="rect">
            <a:avLst/>
          </a:prstGeom>
        </p:spPr>
        <p:txBody>
          <a:bodyPr wrap="square">
            <a:spAutoFit/>
          </a:bodyPr>
          <a:lstStyle/>
          <a:p>
            <a:pPr lvl="0">
              <a:spcAft>
                <a:spcPts val="1200"/>
              </a:spcAft>
            </a:pPr>
            <a:r>
              <a:rPr lang="en-GB" sz="2800" b="1" dirty="0" smtClean="0">
                <a:solidFill>
                  <a:srgbClr val="0070C0"/>
                </a:solidFill>
              </a:rPr>
              <a:t>? Why do you think a prior art </a:t>
            </a:r>
            <a:r>
              <a:rPr lang="en-GB" sz="2800" b="1" dirty="0" smtClean="0">
                <a:solidFill>
                  <a:srgbClr val="0070C0"/>
                </a:solidFill>
              </a:rPr>
              <a:t>analysis/IPR</a:t>
            </a:r>
            <a:br>
              <a:rPr lang="en-GB" sz="2800" b="1" dirty="0" smtClean="0">
                <a:solidFill>
                  <a:srgbClr val="0070C0"/>
                </a:solidFill>
              </a:rPr>
            </a:br>
            <a:r>
              <a:rPr lang="en-GB" sz="2800" b="1" dirty="0" smtClean="0">
                <a:solidFill>
                  <a:srgbClr val="0070C0"/>
                </a:solidFill>
              </a:rPr>
              <a:t>   search is </a:t>
            </a:r>
            <a:r>
              <a:rPr lang="en-GB" sz="2800" b="1" dirty="0" smtClean="0">
                <a:solidFill>
                  <a:srgbClr val="0070C0"/>
                </a:solidFill>
              </a:rPr>
              <a:t>important in innovation </a:t>
            </a:r>
            <a:r>
              <a:rPr lang="en-GB" sz="2800" b="1" dirty="0" smtClean="0">
                <a:solidFill>
                  <a:srgbClr val="0070C0"/>
                </a:solidFill>
              </a:rPr>
              <a:t>procurement</a:t>
            </a:r>
            <a:r>
              <a:rPr lang="en-GB" sz="2800" b="1" dirty="0" smtClean="0">
                <a:solidFill>
                  <a:srgbClr val="0070C0"/>
                </a:solidFill>
              </a:rPr>
              <a:t>?</a:t>
            </a:r>
          </a:p>
          <a:p>
            <a:pPr lvl="0">
              <a:spcAft>
                <a:spcPts val="1200"/>
              </a:spcAft>
            </a:pPr>
            <a:r>
              <a:rPr lang="en-GB" sz="2800" b="1" dirty="0" smtClean="0">
                <a:solidFill>
                  <a:srgbClr val="0070C0"/>
                </a:solidFill>
              </a:rPr>
              <a:t>? Did you do it before?</a:t>
            </a:r>
          </a:p>
          <a:p>
            <a:pPr lvl="0">
              <a:spcAft>
                <a:spcPts val="1200"/>
              </a:spcAft>
            </a:pPr>
            <a:r>
              <a:rPr lang="en-GB" sz="2800" b="1" dirty="0" smtClean="0">
                <a:solidFill>
                  <a:srgbClr val="0070C0"/>
                </a:solidFill>
              </a:rPr>
              <a:t>? How did you do it?</a:t>
            </a:r>
          </a:p>
          <a:p>
            <a:pPr lvl="0"/>
            <a:endParaRPr lang="en-GB" sz="4000" b="1" dirty="0" smtClean="0">
              <a:solidFill>
                <a:srgbClr val="0070C0"/>
              </a:solidFill>
            </a:endParaRPr>
          </a:p>
        </p:txBody>
      </p:sp>
    </p:spTree>
    <p:extLst>
      <p:ext uri="{BB962C8B-B14F-4D97-AF65-F5344CB8AC3E}">
        <p14:creationId xmlns:p14="http://schemas.microsoft.com/office/powerpoint/2010/main" val="1654578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16709" y="102924"/>
            <a:ext cx="8451273" cy="954107"/>
          </a:xfrm>
          <a:prstGeom prst="rect">
            <a:avLst/>
          </a:prstGeom>
          <a:noFill/>
        </p:spPr>
        <p:txBody>
          <a:bodyPr wrap="square" rtlCol="0">
            <a:spAutoFit/>
          </a:bodyPr>
          <a:lstStyle/>
          <a:p>
            <a:pPr algn="ctr"/>
            <a:r>
              <a:rPr lang="en-GB" sz="2800" b="1" dirty="0" smtClean="0">
                <a:solidFill>
                  <a:schemeClr val="accent2"/>
                </a:solidFill>
                <a:latin typeface="+mj-lt"/>
              </a:rPr>
              <a:t>Prior art analysis and IPR search</a:t>
            </a:r>
          </a:p>
          <a:p>
            <a:pPr algn="ctr"/>
            <a:r>
              <a:rPr lang="en-GB" sz="2800" b="1" i="1" dirty="0" smtClean="0">
                <a:solidFill>
                  <a:schemeClr val="accent2"/>
                </a:solidFill>
                <a:latin typeface="+mj-lt"/>
              </a:rPr>
              <a:t>Understanding their importance</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58753464"/>
              </p:ext>
            </p:extLst>
          </p:nvPr>
        </p:nvGraphicFramePr>
        <p:xfrm>
          <a:off x="258943" y="1081480"/>
          <a:ext cx="7984901" cy="5373483"/>
        </p:xfrm>
        <a:graphic>
          <a:graphicData uri="http://schemas.openxmlformats.org/drawingml/2006/table">
            <a:tbl>
              <a:tblPr firstRow="1" bandRow="1">
                <a:tableStyleId>{5C22544A-7EE6-4342-B048-85BDC9FD1C3A}</a:tableStyleId>
              </a:tblPr>
              <a:tblGrid>
                <a:gridCol w="759853"/>
                <a:gridCol w="3503054"/>
                <a:gridCol w="3721994"/>
              </a:tblGrid>
              <a:tr h="368877">
                <a:tc>
                  <a:txBody>
                    <a:bodyPr/>
                    <a:lstStyle/>
                    <a:p>
                      <a:pPr algn="ctr"/>
                      <a:r>
                        <a:rPr lang="nl-NL" b="1" dirty="0" smtClean="0">
                          <a:solidFill>
                            <a:srgbClr val="FF0000"/>
                          </a:solidFill>
                        </a:rPr>
                        <a:t>?</a:t>
                      </a:r>
                      <a:endParaRPr lang="en-US" b="1" dirty="0">
                        <a:solidFill>
                          <a:srgbClr val="FF0000"/>
                        </a:solidFill>
                      </a:endParaRPr>
                    </a:p>
                  </a:txBody>
                  <a:tcPr/>
                </a:tc>
                <a:tc>
                  <a:txBody>
                    <a:bodyPr/>
                    <a:lstStyle/>
                    <a:p>
                      <a:pPr algn="ctr"/>
                      <a:r>
                        <a:rPr lang="nl-NL" dirty="0" smtClean="0"/>
                        <a:t>PRIOR ART ANALYSIS</a:t>
                      </a:r>
                      <a:endParaRPr lang="en-US" dirty="0"/>
                    </a:p>
                  </a:txBody>
                  <a:tcPr/>
                </a:tc>
                <a:tc>
                  <a:txBody>
                    <a:bodyPr/>
                    <a:lstStyle/>
                    <a:p>
                      <a:pPr algn="ctr"/>
                      <a:r>
                        <a:rPr lang="nl-NL" dirty="0" smtClean="0"/>
                        <a:t>IPR SEARCH (patent</a:t>
                      </a:r>
                      <a:r>
                        <a:rPr lang="nl-NL" baseline="0" dirty="0" smtClean="0"/>
                        <a:t> search</a:t>
                      </a:r>
                      <a:r>
                        <a:rPr lang="nl-NL" dirty="0" smtClean="0"/>
                        <a:t>)</a:t>
                      </a:r>
                      <a:endParaRPr lang="en-US" dirty="0"/>
                    </a:p>
                  </a:txBody>
                  <a:tcPr/>
                </a:tc>
              </a:tr>
              <a:tr h="629623">
                <a:tc>
                  <a:txBody>
                    <a:bodyPr/>
                    <a:lstStyle/>
                    <a:p>
                      <a:r>
                        <a:rPr lang="nl-NL" b="1" dirty="0" err="1" smtClean="0">
                          <a:solidFill>
                            <a:srgbClr val="FF0000"/>
                          </a:solidFill>
                        </a:rPr>
                        <a:t>When</a:t>
                      </a:r>
                      <a:endParaRPr lang="en-US" b="1" dirty="0">
                        <a:solidFill>
                          <a:srgbClr val="FF0000"/>
                        </a:solidFill>
                      </a:endParaRPr>
                    </a:p>
                  </a:txBody>
                  <a:tcPr/>
                </a:tc>
                <a:tc>
                  <a:txBody>
                    <a:bodyPr/>
                    <a:lstStyle/>
                    <a:p>
                      <a:pPr marL="285750" indent="-285750">
                        <a:buFont typeface="Arial" panose="020B0604020202020204" pitchFamily="34" charset="0"/>
                        <a:buChar char="•"/>
                      </a:pPr>
                      <a:r>
                        <a:rPr lang="nl-NL" dirty="0" smtClean="0">
                          <a:solidFill>
                            <a:srgbClr val="2C4A93"/>
                          </a:solidFill>
                        </a:rPr>
                        <a:t>Once</a:t>
                      </a:r>
                      <a:r>
                        <a:rPr lang="nl-NL" baseline="0" dirty="0" smtClean="0">
                          <a:solidFill>
                            <a:srgbClr val="2C4A93"/>
                          </a:solidFill>
                        </a:rPr>
                        <a:t> the needs are identified</a:t>
                      </a:r>
                      <a:endParaRPr lang="en-US" dirty="0">
                        <a:solidFill>
                          <a:srgbClr val="2C4A93"/>
                        </a:solidFill>
                      </a:endParaRP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smtClean="0">
                          <a:solidFill>
                            <a:srgbClr val="2C4A93"/>
                          </a:solidFill>
                        </a:rPr>
                        <a:t>Once</a:t>
                      </a:r>
                      <a:r>
                        <a:rPr lang="nl-NL" baseline="0" dirty="0" smtClean="0">
                          <a:solidFill>
                            <a:srgbClr val="2C4A93"/>
                          </a:solidFill>
                        </a:rPr>
                        <a:t> the needs are identified</a:t>
                      </a:r>
                      <a:endParaRPr lang="en-US" dirty="0" smtClean="0">
                        <a:solidFill>
                          <a:srgbClr val="2C4A93"/>
                        </a:solidFill>
                      </a:endParaRPr>
                    </a:p>
                    <a:p>
                      <a:endParaRPr lang="en-US" dirty="0"/>
                    </a:p>
                  </a:txBody>
                  <a:tcPr/>
                </a:tc>
              </a:tr>
              <a:tr h="3208078">
                <a:tc>
                  <a:txBody>
                    <a:bodyPr/>
                    <a:lstStyle/>
                    <a:p>
                      <a:r>
                        <a:rPr lang="nl-NL" b="1" dirty="0" err="1" smtClean="0">
                          <a:solidFill>
                            <a:srgbClr val="FF0000"/>
                          </a:solidFill>
                        </a:rPr>
                        <a:t>Why</a:t>
                      </a:r>
                      <a:endParaRPr lang="en-US" b="1" dirty="0">
                        <a:solidFill>
                          <a:srgbClr val="FF0000"/>
                        </a:solidFill>
                      </a:endParaRPr>
                    </a:p>
                  </a:txBody>
                  <a:tcPr/>
                </a:tc>
                <a:tc>
                  <a:txBody>
                    <a:bodyPr/>
                    <a:lstStyle/>
                    <a:p>
                      <a:pPr marL="285750" indent="-285750">
                        <a:buFont typeface="Arial" panose="020B0604020202020204" pitchFamily="34" charset="0"/>
                        <a:buChar char="•"/>
                      </a:pPr>
                      <a:r>
                        <a:rPr lang="en-US" sz="1600" dirty="0" smtClean="0">
                          <a:solidFill>
                            <a:srgbClr val="2C4A93"/>
                          </a:solidFill>
                        </a:rPr>
                        <a:t>It </a:t>
                      </a:r>
                      <a:r>
                        <a:rPr lang="en-US" sz="1600" dirty="0" smtClean="0">
                          <a:solidFill>
                            <a:srgbClr val="2C4A93"/>
                          </a:solidFill>
                        </a:rPr>
                        <a:t>reveals if the solutions to the identified need are already available or will already become available before the planned procurement will start (in this</a:t>
                      </a:r>
                      <a:r>
                        <a:rPr lang="en-US" sz="1600" baseline="0" dirty="0" smtClean="0">
                          <a:solidFill>
                            <a:srgbClr val="2C4A93"/>
                          </a:solidFill>
                        </a:rPr>
                        <a:t> case, the PCP/PPI might be questionable</a:t>
                      </a:r>
                      <a:r>
                        <a:rPr lang="en-US" sz="1600" dirty="0" smtClean="0">
                          <a:solidFill>
                            <a:srgbClr val="2C4A93"/>
                          </a:solidFill>
                        </a:rPr>
                        <a:t>);</a:t>
                      </a:r>
                    </a:p>
                    <a:p>
                      <a:pPr marL="285750" indent="-285750">
                        <a:buFont typeface="Arial" panose="020B0604020202020204" pitchFamily="34" charset="0"/>
                        <a:buChar char="•"/>
                      </a:pPr>
                      <a:r>
                        <a:rPr lang="en-US" sz="1600" dirty="0" smtClean="0">
                          <a:solidFill>
                            <a:srgbClr val="2C4A93"/>
                          </a:solidFill>
                        </a:rPr>
                        <a:t>It </a:t>
                      </a:r>
                      <a:r>
                        <a:rPr lang="en-US" sz="1600" dirty="0" smtClean="0">
                          <a:solidFill>
                            <a:srgbClr val="2C4A93"/>
                          </a:solidFill>
                        </a:rPr>
                        <a:t>helps validating the identified need(s);</a:t>
                      </a:r>
                    </a:p>
                    <a:p>
                      <a:pPr marL="285750" indent="-285750">
                        <a:buFont typeface="Arial" panose="020B0604020202020204" pitchFamily="34" charset="0"/>
                        <a:buChar char="•"/>
                      </a:pPr>
                      <a:r>
                        <a:rPr lang="en-US" sz="1600" dirty="0" smtClean="0">
                          <a:solidFill>
                            <a:srgbClr val="2C4A93"/>
                          </a:solidFill>
                        </a:rPr>
                        <a:t>It </a:t>
                      </a:r>
                      <a:r>
                        <a:rPr lang="en-US" sz="1600" dirty="0" smtClean="0">
                          <a:solidFill>
                            <a:srgbClr val="2C4A93"/>
                          </a:solidFill>
                        </a:rPr>
                        <a:t>helps  confirming the novelty of the identified need(s);</a:t>
                      </a:r>
                    </a:p>
                    <a:p>
                      <a:pPr marL="285750" indent="-285750">
                        <a:buFont typeface="Arial" panose="020B0604020202020204" pitchFamily="34" charset="0"/>
                        <a:buChar char="•"/>
                      </a:pPr>
                      <a:r>
                        <a:rPr lang="nl-NL" sz="1600" dirty="0" smtClean="0">
                          <a:solidFill>
                            <a:srgbClr val="2C4A93"/>
                          </a:solidFill>
                        </a:rPr>
                        <a:t>To</a:t>
                      </a:r>
                      <a:r>
                        <a:rPr lang="nl-NL" sz="1600" baseline="0" dirty="0" smtClean="0">
                          <a:solidFill>
                            <a:srgbClr val="2C4A93"/>
                          </a:solidFill>
                        </a:rPr>
                        <a:t> establish the ‘state-of-art’ at the time of the analysis</a:t>
                      </a:r>
                      <a:endParaRPr lang="en-US" sz="1600" dirty="0" smtClean="0">
                        <a:solidFill>
                          <a:srgbClr val="2C4A93"/>
                        </a:solidFill>
                      </a:endParaRPr>
                    </a:p>
                  </a:txBody>
                  <a:tcPr/>
                </a:tc>
                <a:tc>
                  <a:txBody>
                    <a:bodyPr/>
                    <a:lstStyle/>
                    <a:p>
                      <a:pPr marL="285750" indent="-285750" algn="l" defTabSz="457200" rtl="0" eaLnBrk="1" latinLnBrk="0" hangingPunct="1">
                        <a:buFont typeface="Arial" panose="020B0604020202020204" pitchFamily="34" charset="0"/>
                        <a:buChar char="•"/>
                      </a:pPr>
                      <a:r>
                        <a:rPr lang="en-US" sz="1600" kern="1200" dirty="0" smtClean="0">
                          <a:solidFill>
                            <a:srgbClr val="2C4A93"/>
                          </a:solidFill>
                          <a:latin typeface="+mn-lt"/>
                          <a:ea typeface="+mn-ea"/>
                          <a:cs typeface="+mn-cs"/>
                        </a:rPr>
                        <a:t>It </a:t>
                      </a:r>
                      <a:r>
                        <a:rPr lang="en-US" sz="1600" kern="1200" dirty="0" smtClean="0">
                          <a:solidFill>
                            <a:srgbClr val="2C4A93"/>
                          </a:solidFill>
                          <a:latin typeface="+mn-lt"/>
                          <a:ea typeface="+mn-ea"/>
                          <a:cs typeface="+mn-cs"/>
                        </a:rPr>
                        <a:t>is a way to safeguard the fact that the technological solutions to be developed during the planned project are innovative and can thus be protected by IPR;</a:t>
                      </a:r>
                    </a:p>
                    <a:p>
                      <a:pPr marL="285750" indent="-285750" algn="l" defTabSz="457200" rtl="0" eaLnBrk="1" latinLnBrk="0" hangingPunct="1">
                        <a:buFont typeface="Arial" panose="020B0604020202020204" pitchFamily="34" charset="0"/>
                        <a:buChar char="•"/>
                      </a:pPr>
                      <a:r>
                        <a:rPr lang="en-US" sz="1600" kern="1200" dirty="0" smtClean="0">
                          <a:solidFill>
                            <a:srgbClr val="2C4A93"/>
                          </a:solidFill>
                          <a:latin typeface="+mn-lt"/>
                          <a:ea typeface="+mn-ea"/>
                          <a:cs typeface="+mn-cs"/>
                        </a:rPr>
                        <a:t>Alternatively</a:t>
                      </a:r>
                      <a:r>
                        <a:rPr lang="en-US" sz="1600" kern="1200" dirty="0" smtClean="0">
                          <a:solidFill>
                            <a:srgbClr val="2C4A93"/>
                          </a:solidFill>
                          <a:latin typeface="+mn-lt"/>
                          <a:ea typeface="+mn-ea"/>
                          <a:cs typeface="+mn-cs"/>
                        </a:rPr>
                        <a:t>, it will reveal whether there is a provider who owns all IPR needed to develop the solution to the identified need(s);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600" dirty="0" smtClean="0">
                          <a:solidFill>
                            <a:srgbClr val="2C4A93"/>
                          </a:solidFill>
                        </a:rPr>
                        <a:t>To</a:t>
                      </a:r>
                      <a:r>
                        <a:rPr lang="nl-NL" sz="1600" baseline="0" dirty="0" smtClean="0">
                          <a:solidFill>
                            <a:srgbClr val="2C4A93"/>
                          </a:solidFill>
                        </a:rPr>
                        <a:t> establish the ‘state-of-art’ at the time of the search.</a:t>
                      </a:r>
                      <a:endParaRPr lang="en-US" sz="1600" dirty="0" smtClean="0">
                        <a:solidFill>
                          <a:srgbClr val="2C4A93"/>
                        </a:solidFill>
                      </a:endParaRPr>
                    </a:p>
                    <a:p>
                      <a:pPr marL="285750" indent="-285750" algn="l" defTabSz="457200" rtl="0" eaLnBrk="1" latinLnBrk="0" hangingPunct="1">
                        <a:buFont typeface="Arial" panose="020B0604020202020204" pitchFamily="34" charset="0"/>
                        <a:buChar char="•"/>
                      </a:pPr>
                      <a:endParaRPr lang="en-US" sz="1600" kern="1200" baseline="0" dirty="0" smtClean="0">
                        <a:solidFill>
                          <a:srgbClr val="2C4A93"/>
                        </a:solidFill>
                        <a:latin typeface="+mn-lt"/>
                        <a:ea typeface="+mn-ea"/>
                        <a:cs typeface="+mn-cs"/>
                      </a:endParaRPr>
                    </a:p>
                    <a:p>
                      <a:pPr marL="0" indent="0" algn="l" defTabSz="457200" rtl="0" eaLnBrk="1" latinLnBrk="0" hangingPunct="1">
                        <a:buFont typeface="Arial" panose="020B0604020202020204" pitchFamily="34" charset="0"/>
                        <a:buNone/>
                      </a:pPr>
                      <a:r>
                        <a:rPr lang="nl-NL" sz="1600" kern="1200" baseline="0" dirty="0" smtClean="0">
                          <a:solidFill>
                            <a:srgbClr val="2C4A93"/>
                          </a:solidFill>
                          <a:latin typeface="+mn-lt"/>
                          <a:ea typeface="+mn-ea"/>
                          <a:cs typeface="+mn-cs"/>
                        </a:rPr>
                        <a:t> </a:t>
                      </a:r>
                      <a:endParaRPr lang="en-US" dirty="0"/>
                    </a:p>
                  </a:txBody>
                  <a:tcPr/>
                </a:tc>
              </a:tr>
              <a:tr h="1103166">
                <a:tc>
                  <a:txBody>
                    <a:bodyPr/>
                    <a:lstStyle/>
                    <a:p>
                      <a:r>
                        <a:rPr lang="nl-NL" b="1" dirty="0" err="1" smtClean="0">
                          <a:solidFill>
                            <a:srgbClr val="FF0000"/>
                          </a:solidFill>
                        </a:rPr>
                        <a:t>What</a:t>
                      </a:r>
                      <a:endParaRPr lang="en-US" b="1" dirty="0">
                        <a:solidFill>
                          <a:srgbClr val="FF0000"/>
                        </a:solidFill>
                      </a:endParaRPr>
                    </a:p>
                  </a:txBody>
                  <a:tcPr/>
                </a:tc>
                <a:tc>
                  <a:txBody>
                    <a:bodyPr/>
                    <a:lstStyle/>
                    <a:p>
                      <a:pPr marL="285750" indent="-285750">
                        <a:buFont typeface="Arial" panose="020B0604020202020204" pitchFamily="34" charset="0"/>
                        <a:buChar char="•"/>
                      </a:pPr>
                      <a:r>
                        <a:rPr lang="nl-NL" sz="1600" kern="1200" dirty="0" smtClean="0">
                          <a:solidFill>
                            <a:srgbClr val="2C4A93"/>
                          </a:solidFill>
                          <a:latin typeface="+mn-lt"/>
                          <a:ea typeface="+mn-ea"/>
                          <a:cs typeface="+mn-cs"/>
                        </a:rPr>
                        <a:t>All information currently in the public domain (scientific publications, reports, existing products)</a:t>
                      </a:r>
                      <a:endParaRPr lang="en-US" sz="1600" kern="1200" dirty="0" smtClean="0">
                        <a:solidFill>
                          <a:srgbClr val="2C4A93"/>
                        </a:solidFill>
                        <a:latin typeface="+mn-lt"/>
                        <a:ea typeface="+mn-ea"/>
                        <a:cs typeface="+mn-cs"/>
                      </a:endParaRP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rgbClr val="2C4A93"/>
                          </a:solidFill>
                          <a:latin typeface="+mn-lt"/>
                          <a:ea typeface="+mn-ea"/>
                          <a:cs typeface="+mn-cs"/>
                        </a:rPr>
                        <a:t>A </a:t>
                      </a:r>
                      <a:r>
                        <a:rPr lang="en-US" sz="1600" kern="1200" dirty="0" smtClean="0">
                          <a:solidFill>
                            <a:srgbClr val="2C4A93"/>
                          </a:solidFill>
                          <a:latin typeface="+mn-lt"/>
                          <a:ea typeface="+mn-ea"/>
                          <a:cs typeface="+mn-cs"/>
                        </a:rPr>
                        <a:t>search of registered intellectual property held in a national or international database</a:t>
                      </a:r>
                      <a:endParaRPr lang="en-US" sz="1600" kern="1200" dirty="0">
                        <a:solidFill>
                          <a:srgbClr val="2C4A93"/>
                        </a:solidFill>
                        <a:latin typeface="+mn-lt"/>
                        <a:ea typeface="+mn-ea"/>
                        <a:cs typeface="+mn-cs"/>
                      </a:endParaRPr>
                    </a:p>
                  </a:txBody>
                  <a:tcPr/>
                </a:tc>
              </a:tr>
            </a:tbl>
          </a:graphicData>
        </a:graphic>
      </p:graphicFrame>
    </p:spTree>
    <p:extLst>
      <p:ext uri="{BB962C8B-B14F-4D97-AF65-F5344CB8AC3E}">
        <p14:creationId xmlns:p14="http://schemas.microsoft.com/office/powerpoint/2010/main" val="7154936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Prior art analysis and IPR search</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03682" y="1852838"/>
            <a:ext cx="7787116" cy="3447098"/>
          </a:xfrm>
          <a:prstGeom prst="rect">
            <a:avLst/>
          </a:prstGeom>
        </p:spPr>
        <p:txBody>
          <a:bodyPr wrap="square">
            <a:spAutoFit/>
          </a:bodyPr>
          <a:lstStyle/>
          <a:p>
            <a:pPr marL="742950" lvl="0" indent="-742950">
              <a:spcAft>
                <a:spcPts val="1200"/>
              </a:spcAft>
              <a:buFont typeface="+mj-lt"/>
              <a:buAutoNum type="alphaLcPeriod"/>
            </a:pPr>
            <a:r>
              <a:rPr lang="en-GB" sz="2800" dirty="0">
                <a:solidFill>
                  <a:srgbClr val="041869"/>
                </a:solidFill>
              </a:rPr>
              <a:t>Understanding the importance of prior art analysis and the IPR search</a:t>
            </a:r>
          </a:p>
          <a:p>
            <a:pPr marL="742950" lvl="0" indent="-742950">
              <a:spcAft>
                <a:spcPts val="1200"/>
              </a:spcAft>
              <a:buFont typeface="+mj-lt"/>
              <a:buAutoNum type="alphaLcPeriod"/>
            </a:pPr>
            <a:r>
              <a:rPr lang="en-GB" sz="3200" b="1" dirty="0">
                <a:solidFill>
                  <a:srgbClr val="041869"/>
                </a:solidFill>
              </a:rPr>
              <a:t>How to conduct art analysis and IPR search</a:t>
            </a:r>
          </a:p>
          <a:p>
            <a:pPr marL="742950" lvl="0" indent="-742950">
              <a:spcAft>
                <a:spcPts val="1200"/>
              </a:spcAft>
              <a:buFont typeface="+mj-lt"/>
              <a:buAutoNum type="alphaLcPeriod"/>
            </a:pPr>
            <a:r>
              <a:rPr lang="en-GB" sz="2800" dirty="0" smtClean="0">
                <a:solidFill>
                  <a:srgbClr val="041869"/>
                </a:solidFill>
              </a:rPr>
              <a:t>Next step</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3771149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US" sz="3200" b="1" dirty="0">
                <a:solidFill>
                  <a:schemeClr val="accent2"/>
                </a:solidFill>
                <a:latin typeface="+mj-lt"/>
              </a:rPr>
              <a:t>Prior art analysis and IPR search</a:t>
            </a:r>
          </a:p>
          <a:p>
            <a:pPr algn="ctr"/>
            <a:r>
              <a:rPr lang="en-US" sz="2800" b="1" i="1" dirty="0" smtClean="0">
                <a:solidFill>
                  <a:schemeClr val="accent2"/>
                </a:solidFill>
                <a:latin typeface="+mj-lt"/>
              </a:rPr>
              <a:t>How to conduct art analysis and IPR search</a:t>
            </a:r>
            <a:endParaRPr lang="en-US"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266329" y="1402077"/>
            <a:ext cx="8300853" cy="5093702"/>
          </a:xfrm>
          <a:prstGeom prst="rect">
            <a:avLst/>
          </a:prstGeom>
        </p:spPr>
        <p:txBody>
          <a:bodyPr wrap="square">
            <a:spAutoFit/>
          </a:bodyPr>
          <a:lstStyle/>
          <a:p>
            <a:pPr lvl="0"/>
            <a:r>
              <a:rPr lang="en-GB" sz="2400" b="1" dirty="0" smtClean="0">
                <a:solidFill>
                  <a:srgbClr val="041869"/>
                </a:solidFill>
              </a:rPr>
              <a:t>Prior art analysis (non-IPR)</a:t>
            </a:r>
          </a:p>
          <a:p>
            <a:pPr marL="266700" lvl="0" indent="-266700">
              <a:spcAft>
                <a:spcPts val="600"/>
              </a:spcAft>
              <a:buFont typeface="Arial" panose="020B0604020202020204" pitchFamily="34" charset="0"/>
              <a:buChar char="•"/>
            </a:pPr>
            <a:r>
              <a:rPr lang="en-US" sz="2200" dirty="0">
                <a:solidFill>
                  <a:srgbClr val="041869"/>
                </a:solidFill>
              </a:rPr>
              <a:t>I</a:t>
            </a:r>
            <a:r>
              <a:rPr lang="en-US" sz="2200" dirty="0" smtClean="0">
                <a:solidFill>
                  <a:srgbClr val="041869"/>
                </a:solidFill>
              </a:rPr>
              <a:t>ncludes </a:t>
            </a:r>
            <a:r>
              <a:rPr lang="en-US" sz="2200" dirty="0">
                <a:solidFill>
                  <a:srgbClr val="7030A0"/>
                </a:solidFill>
              </a:rPr>
              <a:t>products</a:t>
            </a:r>
            <a:r>
              <a:rPr lang="en-US" sz="2200" dirty="0">
                <a:solidFill>
                  <a:srgbClr val="041869"/>
                </a:solidFill>
              </a:rPr>
              <a:t> and </a:t>
            </a:r>
            <a:r>
              <a:rPr lang="en-US" sz="2200" dirty="0">
                <a:solidFill>
                  <a:srgbClr val="7030A0"/>
                </a:solidFill>
              </a:rPr>
              <a:t>published ideas </a:t>
            </a:r>
            <a:r>
              <a:rPr lang="en-US" sz="2200" dirty="0">
                <a:solidFill>
                  <a:srgbClr val="041869"/>
                </a:solidFill>
              </a:rPr>
              <a:t>which may </a:t>
            </a:r>
            <a:r>
              <a:rPr lang="en-US" sz="2200" dirty="0">
                <a:solidFill>
                  <a:srgbClr val="7030A0"/>
                </a:solidFill>
              </a:rPr>
              <a:t>not be protectable/protected by </a:t>
            </a:r>
            <a:r>
              <a:rPr lang="en-US" sz="2200" dirty="0" smtClean="0">
                <a:solidFill>
                  <a:srgbClr val="7030A0"/>
                </a:solidFill>
              </a:rPr>
              <a:t>IPR</a:t>
            </a:r>
          </a:p>
          <a:p>
            <a:pPr marL="266700" lvl="0" indent="-266700">
              <a:spcAft>
                <a:spcPts val="600"/>
              </a:spcAft>
              <a:buFont typeface="Arial" panose="020B0604020202020204" pitchFamily="34" charset="0"/>
              <a:buChar char="•"/>
            </a:pPr>
            <a:r>
              <a:rPr lang="nl-NL" sz="2200" dirty="0" smtClean="0">
                <a:solidFill>
                  <a:srgbClr val="041869"/>
                </a:solidFill>
              </a:rPr>
              <a:t>Entails a </a:t>
            </a:r>
            <a:r>
              <a:rPr lang="en-US" sz="2200" dirty="0">
                <a:solidFill>
                  <a:srgbClr val="041869"/>
                </a:solidFill>
              </a:rPr>
              <a:t>thorough review of </a:t>
            </a:r>
            <a:r>
              <a:rPr lang="en-US" sz="2200" dirty="0">
                <a:solidFill>
                  <a:srgbClr val="00B050"/>
                </a:solidFill>
              </a:rPr>
              <a:t>existing technologies or ideas</a:t>
            </a:r>
            <a:r>
              <a:rPr lang="en-US" sz="2200" dirty="0">
                <a:solidFill>
                  <a:srgbClr val="041869"/>
                </a:solidFill>
              </a:rPr>
              <a:t>, through both </a:t>
            </a:r>
            <a:r>
              <a:rPr lang="en-US" sz="2200" dirty="0">
                <a:solidFill>
                  <a:srgbClr val="00B050"/>
                </a:solidFill>
              </a:rPr>
              <a:t>online and offline means </a:t>
            </a:r>
            <a:r>
              <a:rPr lang="en-US" sz="2200" dirty="0">
                <a:solidFill>
                  <a:srgbClr val="041869"/>
                </a:solidFill>
              </a:rPr>
              <a:t>and of </a:t>
            </a:r>
            <a:r>
              <a:rPr lang="en-US" sz="2200" dirty="0" smtClean="0">
                <a:solidFill>
                  <a:srgbClr val="041869"/>
                </a:solidFill>
              </a:rPr>
              <a:t>search on key </a:t>
            </a:r>
            <a:r>
              <a:rPr lang="en-US" sz="2200" dirty="0">
                <a:solidFill>
                  <a:srgbClr val="041869"/>
                </a:solidFill>
              </a:rPr>
              <a:t>forums for the communication of new technological ideas and </a:t>
            </a:r>
            <a:r>
              <a:rPr lang="en-US" sz="2200" dirty="0" smtClean="0">
                <a:solidFill>
                  <a:srgbClr val="041869"/>
                </a:solidFill>
              </a:rPr>
              <a:t>inventions (industry journals, trade shows and exhibitions, news sites, academic publications/books/periodicals/magazines)</a:t>
            </a:r>
          </a:p>
          <a:p>
            <a:pPr marL="266700" lvl="0" indent="-266700">
              <a:spcAft>
                <a:spcPts val="600"/>
              </a:spcAft>
              <a:buFont typeface="Arial" panose="020B0604020202020204" pitchFamily="34" charset="0"/>
              <a:buChar char="•"/>
            </a:pPr>
            <a:r>
              <a:rPr lang="nl-NL" sz="2200" dirty="0" smtClean="0">
                <a:solidFill>
                  <a:srgbClr val="041869"/>
                </a:solidFill>
              </a:rPr>
              <a:t>Requires a </a:t>
            </a:r>
            <a:r>
              <a:rPr lang="nl-NL" sz="2200" dirty="0" smtClean="0">
                <a:solidFill>
                  <a:srgbClr val="FF0000"/>
                </a:solidFill>
              </a:rPr>
              <a:t>team</a:t>
            </a:r>
            <a:r>
              <a:rPr lang="nl-NL" sz="2200" dirty="0" smtClean="0">
                <a:solidFill>
                  <a:srgbClr val="041869"/>
                </a:solidFill>
              </a:rPr>
              <a:t> holding </a:t>
            </a:r>
            <a:r>
              <a:rPr lang="en-US" sz="2200" dirty="0" smtClean="0">
                <a:solidFill>
                  <a:srgbClr val="041869"/>
                </a:solidFill>
              </a:rPr>
              <a:t>relevant </a:t>
            </a:r>
            <a:r>
              <a:rPr lang="en-US" sz="2200" dirty="0">
                <a:solidFill>
                  <a:srgbClr val="041869"/>
                </a:solidFill>
              </a:rPr>
              <a:t>technological, industry and scientific </a:t>
            </a:r>
            <a:r>
              <a:rPr lang="en-US" sz="2200" dirty="0" smtClean="0">
                <a:solidFill>
                  <a:srgbClr val="041869"/>
                </a:solidFill>
              </a:rPr>
              <a:t>expertise</a:t>
            </a:r>
          </a:p>
          <a:p>
            <a:pPr marL="266700" lvl="0" indent="-266700">
              <a:spcAft>
                <a:spcPts val="600"/>
              </a:spcAft>
              <a:buFont typeface="Arial" panose="020B0604020202020204" pitchFamily="34" charset="0"/>
              <a:buChar char="•"/>
            </a:pPr>
            <a:r>
              <a:rPr lang="en-US" sz="2200" dirty="0" smtClean="0">
                <a:solidFill>
                  <a:srgbClr val="041869"/>
                </a:solidFill>
              </a:rPr>
              <a:t>Includes</a:t>
            </a:r>
            <a:r>
              <a:rPr lang="en-US" sz="2200" dirty="0" smtClean="0">
                <a:solidFill>
                  <a:srgbClr val="F1600F"/>
                </a:solidFill>
              </a:rPr>
              <a:t> </a:t>
            </a:r>
            <a:r>
              <a:rPr lang="en-US" sz="2200" dirty="0" smtClean="0">
                <a:solidFill>
                  <a:srgbClr val="F1600F"/>
                </a:solidFill>
              </a:rPr>
              <a:t>meeting/networking </a:t>
            </a:r>
            <a:r>
              <a:rPr lang="en-US" sz="2200" dirty="0">
                <a:solidFill>
                  <a:srgbClr val="041869"/>
                </a:solidFill>
              </a:rPr>
              <a:t>with people who may have relevant experience, such as directors of </a:t>
            </a:r>
            <a:r>
              <a:rPr lang="en-US" sz="2200" dirty="0">
                <a:solidFill>
                  <a:srgbClr val="F1600F"/>
                </a:solidFill>
              </a:rPr>
              <a:t>research</a:t>
            </a:r>
            <a:r>
              <a:rPr lang="en-US" sz="2200" dirty="0">
                <a:solidFill>
                  <a:srgbClr val="041869"/>
                </a:solidFill>
              </a:rPr>
              <a:t> at </a:t>
            </a:r>
            <a:r>
              <a:rPr lang="en-US" sz="2200" dirty="0" smtClean="0">
                <a:solidFill>
                  <a:srgbClr val="041869"/>
                </a:solidFill>
              </a:rPr>
              <a:t>research institutions</a:t>
            </a:r>
            <a:r>
              <a:rPr lang="en-US" sz="2200" dirty="0">
                <a:solidFill>
                  <a:srgbClr val="041869"/>
                </a:solidFill>
              </a:rPr>
              <a:t>, retailers, buyers, and other people associated </a:t>
            </a:r>
            <a:r>
              <a:rPr lang="en-US" sz="2200" dirty="0" smtClean="0">
                <a:solidFill>
                  <a:srgbClr val="041869"/>
                </a:solidFill>
              </a:rPr>
              <a:t>with </a:t>
            </a:r>
            <a:r>
              <a:rPr lang="en-US" sz="2200" dirty="0">
                <a:solidFill>
                  <a:srgbClr val="041869"/>
                </a:solidFill>
              </a:rPr>
              <a:t>the </a:t>
            </a:r>
            <a:r>
              <a:rPr lang="en-US" sz="2200" dirty="0" smtClean="0">
                <a:solidFill>
                  <a:srgbClr val="041869"/>
                </a:solidFill>
              </a:rPr>
              <a:t/>
            </a:r>
            <a:br>
              <a:rPr lang="en-US" sz="2200" dirty="0" smtClean="0">
                <a:solidFill>
                  <a:srgbClr val="041869"/>
                </a:solidFill>
              </a:rPr>
            </a:br>
            <a:r>
              <a:rPr lang="en-US" sz="2200" dirty="0" smtClean="0">
                <a:solidFill>
                  <a:srgbClr val="041869"/>
                </a:solidFill>
              </a:rPr>
              <a:t>creation</a:t>
            </a:r>
            <a:r>
              <a:rPr lang="en-US" sz="2200" dirty="0">
                <a:solidFill>
                  <a:srgbClr val="041869"/>
                </a:solidFill>
              </a:rPr>
              <a:t>, buying or selling of </a:t>
            </a:r>
            <a:r>
              <a:rPr lang="en-US" sz="2200" dirty="0">
                <a:solidFill>
                  <a:srgbClr val="F1600F"/>
                </a:solidFill>
              </a:rPr>
              <a:t>innovative technology</a:t>
            </a:r>
            <a:endParaRPr lang="en-GB" sz="2200" dirty="0" smtClean="0">
              <a:solidFill>
                <a:srgbClr val="F1600F"/>
              </a:solidFill>
            </a:endParaRPr>
          </a:p>
        </p:txBody>
      </p:sp>
    </p:spTree>
    <p:extLst>
      <p:ext uri="{BB962C8B-B14F-4D97-AF65-F5344CB8AC3E}">
        <p14:creationId xmlns:p14="http://schemas.microsoft.com/office/powerpoint/2010/main" val="2744096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US" sz="3200" b="1" dirty="0">
                <a:solidFill>
                  <a:schemeClr val="accent2"/>
                </a:solidFill>
                <a:latin typeface="+mj-lt"/>
              </a:rPr>
              <a:t>Prior art analysis and IPR search</a:t>
            </a:r>
          </a:p>
          <a:p>
            <a:pPr algn="ctr"/>
            <a:r>
              <a:rPr lang="en-US" sz="2800" b="1" i="1" dirty="0" smtClean="0">
                <a:solidFill>
                  <a:schemeClr val="accent2"/>
                </a:solidFill>
                <a:latin typeface="+mj-lt"/>
              </a:rPr>
              <a:t>How to conduct art analysis and IPR search</a:t>
            </a:r>
            <a:endParaRPr lang="en-US"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115909" y="1229622"/>
            <a:ext cx="8451273" cy="5632311"/>
          </a:xfrm>
          <a:prstGeom prst="rect">
            <a:avLst/>
          </a:prstGeom>
        </p:spPr>
        <p:txBody>
          <a:bodyPr wrap="square">
            <a:spAutoFit/>
          </a:bodyPr>
          <a:lstStyle/>
          <a:p>
            <a:pPr lvl="0"/>
            <a:endParaRPr lang="en-GB" sz="2400" b="1" dirty="0">
              <a:solidFill>
                <a:srgbClr val="041869"/>
              </a:solidFill>
            </a:endParaRPr>
          </a:p>
          <a:p>
            <a:pPr lvl="0" algn="ctr"/>
            <a:r>
              <a:rPr lang="en-US" sz="2400" b="1" dirty="0">
                <a:solidFill>
                  <a:srgbClr val="00B0F0"/>
                </a:solidFill>
              </a:rPr>
              <a:t>EXAMPLE of non-patent search (WAUTER project)</a:t>
            </a:r>
          </a:p>
          <a:p>
            <a:pPr lvl="0"/>
            <a:endParaRPr lang="en-US" sz="2400" b="1" dirty="0" smtClean="0">
              <a:solidFill>
                <a:srgbClr val="041869"/>
              </a:solidFill>
            </a:endParaRPr>
          </a:p>
          <a:p>
            <a:pPr lvl="0" algn="ctr"/>
            <a:r>
              <a:rPr lang="en-US" sz="2200" dirty="0" smtClean="0">
                <a:solidFill>
                  <a:srgbClr val="0070C0"/>
                </a:solidFill>
              </a:rPr>
              <a:t>Waterschapsbedrijf </a:t>
            </a:r>
            <a:r>
              <a:rPr lang="en-US" sz="2200" dirty="0">
                <a:solidFill>
                  <a:srgbClr val="0070C0"/>
                </a:solidFill>
              </a:rPr>
              <a:t>Limburg, the Dutch organization responsible for purifying and transporting discharge water from 17 waste water treatment plants, procured an innovative solution to centralize its monitoring processes and reduce maintenance costs. </a:t>
            </a:r>
            <a:r>
              <a:rPr lang="en-US" sz="2200" dirty="0" smtClean="0">
                <a:solidFill>
                  <a:srgbClr val="0070C0"/>
                </a:solidFill>
              </a:rPr>
              <a:t/>
            </a:r>
            <a:br>
              <a:rPr lang="en-US" sz="2200" dirty="0" smtClean="0">
                <a:solidFill>
                  <a:srgbClr val="0070C0"/>
                </a:solidFill>
              </a:rPr>
            </a:br>
            <a:r>
              <a:rPr lang="en-US" sz="2200" dirty="0" smtClean="0">
                <a:solidFill>
                  <a:srgbClr val="0070C0"/>
                </a:solidFill>
              </a:rPr>
              <a:t>As </a:t>
            </a:r>
            <a:r>
              <a:rPr lang="en-US" sz="2200" dirty="0">
                <a:solidFill>
                  <a:srgbClr val="0070C0"/>
                </a:solidFill>
              </a:rPr>
              <a:t>part of the preparatory stage, Waterschapsbedrijf Limburg performed a desk research of the existing solutions and initiated discussions with sister </a:t>
            </a:r>
            <a:r>
              <a:rPr lang="en-US" sz="2200" dirty="0" smtClean="0">
                <a:solidFill>
                  <a:srgbClr val="0070C0"/>
                </a:solidFill>
              </a:rPr>
              <a:t>organizations </a:t>
            </a:r>
            <a:r>
              <a:rPr lang="en-US" sz="2200" dirty="0">
                <a:solidFill>
                  <a:srgbClr val="0070C0"/>
                </a:solidFill>
              </a:rPr>
              <a:t>in order to identify copyright protected </a:t>
            </a:r>
            <a:r>
              <a:rPr lang="en-US" sz="2200" dirty="0" smtClean="0">
                <a:solidFill>
                  <a:srgbClr val="0070C0"/>
                </a:solidFill>
              </a:rPr>
              <a:t>software.</a:t>
            </a:r>
            <a:br>
              <a:rPr lang="en-US" sz="2200" dirty="0" smtClean="0">
                <a:solidFill>
                  <a:srgbClr val="0070C0"/>
                </a:solidFill>
              </a:rPr>
            </a:br>
            <a:r>
              <a:rPr lang="en-US" sz="2200" dirty="0" smtClean="0">
                <a:solidFill>
                  <a:srgbClr val="0070C0"/>
                </a:solidFill>
              </a:rPr>
              <a:t>It </a:t>
            </a:r>
            <a:r>
              <a:rPr lang="en-US" sz="2200" dirty="0">
                <a:solidFill>
                  <a:srgbClr val="0070C0"/>
                </a:solidFill>
              </a:rPr>
              <a:t>subsequently tested this information during 2 rounds of </a:t>
            </a:r>
            <a:endParaRPr lang="en-US" sz="2200" dirty="0" smtClean="0">
              <a:solidFill>
                <a:srgbClr val="0070C0"/>
              </a:solidFill>
            </a:endParaRPr>
          </a:p>
          <a:p>
            <a:pPr lvl="0" algn="ctr"/>
            <a:r>
              <a:rPr lang="en-US" sz="2200" dirty="0" smtClean="0">
                <a:solidFill>
                  <a:srgbClr val="0070C0"/>
                </a:solidFill>
              </a:rPr>
              <a:t>market </a:t>
            </a:r>
            <a:r>
              <a:rPr lang="en-US" sz="2200" dirty="0" smtClean="0">
                <a:solidFill>
                  <a:srgbClr val="0070C0"/>
                </a:solidFill>
              </a:rPr>
              <a:t>consultation.</a:t>
            </a:r>
          </a:p>
          <a:p>
            <a:pPr lvl="0" algn="ctr"/>
            <a:r>
              <a:rPr lang="en-US" sz="2200" i="1" dirty="0">
                <a:solidFill>
                  <a:srgbClr val="0070C0"/>
                </a:solidFill>
              </a:rPr>
              <a:t> </a:t>
            </a:r>
            <a:r>
              <a:rPr lang="en-US" sz="2200" i="1" dirty="0" smtClean="0">
                <a:solidFill>
                  <a:srgbClr val="0070C0"/>
                </a:solidFill>
              </a:rPr>
              <a:t>              </a:t>
            </a:r>
          </a:p>
          <a:p>
            <a:pPr lvl="0" algn="ctr"/>
            <a:r>
              <a:rPr lang="en-US" sz="2200" i="1" dirty="0">
                <a:solidFill>
                  <a:srgbClr val="0070C0"/>
                </a:solidFill>
              </a:rPr>
              <a:t> </a:t>
            </a:r>
            <a:r>
              <a:rPr lang="en-US" sz="2200" i="1" dirty="0" smtClean="0">
                <a:solidFill>
                  <a:srgbClr val="0070C0"/>
                </a:solidFill>
              </a:rPr>
              <a:t>                                         </a:t>
            </a:r>
            <a:r>
              <a:rPr lang="en-US" sz="2000" i="1" dirty="0" smtClean="0">
                <a:solidFill>
                  <a:srgbClr val="002060"/>
                </a:solidFill>
              </a:rPr>
              <a:t>Source</a:t>
            </a:r>
            <a:r>
              <a:rPr lang="en-US" sz="2000" i="1" dirty="0">
                <a:solidFill>
                  <a:srgbClr val="002060"/>
                </a:solidFill>
              </a:rPr>
              <a:t>: Leon Verhaegen, Wauter project </a:t>
            </a:r>
          </a:p>
          <a:p>
            <a:pPr lvl="0"/>
            <a:endParaRPr lang="en-GB" sz="2400" b="1" dirty="0" smtClean="0">
              <a:solidFill>
                <a:srgbClr val="041869"/>
              </a:solidFill>
            </a:endParaRPr>
          </a:p>
          <a:p>
            <a:pPr lvl="0"/>
            <a:endParaRPr lang="en-GB" sz="2400" b="1" dirty="0" smtClean="0">
              <a:solidFill>
                <a:srgbClr val="041869"/>
              </a:solidFill>
            </a:endParaRPr>
          </a:p>
        </p:txBody>
      </p:sp>
    </p:spTree>
    <p:extLst>
      <p:ext uri="{BB962C8B-B14F-4D97-AF65-F5344CB8AC3E}">
        <p14:creationId xmlns:p14="http://schemas.microsoft.com/office/powerpoint/2010/main" val="38896536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US" sz="3200" b="1" dirty="0">
                <a:solidFill>
                  <a:schemeClr val="accent2"/>
                </a:solidFill>
                <a:latin typeface="+mj-lt"/>
              </a:rPr>
              <a:t>Prior art analysis and IPR search</a:t>
            </a:r>
          </a:p>
          <a:p>
            <a:pPr algn="ctr"/>
            <a:r>
              <a:rPr lang="en-US" sz="2800" b="1" i="1" dirty="0" smtClean="0">
                <a:solidFill>
                  <a:schemeClr val="accent2"/>
                </a:solidFill>
                <a:latin typeface="+mj-lt"/>
              </a:rPr>
              <a:t>How to conduct art analysis and IPR search</a:t>
            </a:r>
            <a:endParaRPr lang="en-US"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363983" y="1402077"/>
            <a:ext cx="8203199" cy="5616922"/>
          </a:xfrm>
          <a:prstGeom prst="rect">
            <a:avLst/>
          </a:prstGeom>
        </p:spPr>
        <p:txBody>
          <a:bodyPr wrap="square">
            <a:spAutoFit/>
          </a:bodyPr>
          <a:lstStyle/>
          <a:p>
            <a:pPr lvl="0"/>
            <a:r>
              <a:rPr lang="en-GB" sz="2400" b="1" dirty="0" smtClean="0">
                <a:solidFill>
                  <a:srgbClr val="041869"/>
                </a:solidFill>
              </a:rPr>
              <a:t>Conducting an IPR</a:t>
            </a:r>
            <a:r>
              <a:rPr lang="en-GB" sz="2400" b="1" dirty="0">
                <a:solidFill>
                  <a:srgbClr val="041869"/>
                </a:solidFill>
              </a:rPr>
              <a:t> </a:t>
            </a:r>
            <a:r>
              <a:rPr lang="en-GB" sz="2400" b="1" dirty="0" smtClean="0">
                <a:solidFill>
                  <a:srgbClr val="041869"/>
                </a:solidFill>
              </a:rPr>
              <a:t>search</a:t>
            </a:r>
          </a:p>
          <a:p>
            <a:pPr lvl="0"/>
            <a:endParaRPr lang="en-GB" sz="1100" b="1" dirty="0" smtClean="0">
              <a:solidFill>
                <a:srgbClr val="041869"/>
              </a:solidFill>
            </a:endParaRPr>
          </a:p>
          <a:p>
            <a:pPr marL="342900" lvl="0" indent="-342900">
              <a:spcAft>
                <a:spcPts val="600"/>
              </a:spcAft>
              <a:buFont typeface="Arial" panose="020B0604020202020204" pitchFamily="34" charset="0"/>
              <a:buChar char="•"/>
            </a:pPr>
            <a:r>
              <a:rPr lang="en-GB" sz="2200" dirty="0" smtClean="0">
                <a:solidFill>
                  <a:srgbClr val="00B0F0"/>
                </a:solidFill>
              </a:rPr>
              <a:t>Registered IPR </a:t>
            </a:r>
            <a:r>
              <a:rPr lang="en-GB" sz="2200" dirty="0" smtClean="0">
                <a:solidFill>
                  <a:srgbClr val="041869"/>
                </a:solidFill>
              </a:rPr>
              <a:t>(patents, trademarks, designs)</a:t>
            </a:r>
          </a:p>
          <a:p>
            <a:pPr marL="342900" lvl="0" indent="-342900">
              <a:spcAft>
                <a:spcPts val="600"/>
              </a:spcAft>
              <a:buFont typeface="Arial" panose="020B0604020202020204" pitchFamily="34" charset="0"/>
              <a:buChar char="•"/>
            </a:pPr>
            <a:r>
              <a:rPr lang="en-GB" sz="2200" dirty="0" smtClean="0">
                <a:solidFill>
                  <a:srgbClr val="041869"/>
                </a:solidFill>
              </a:rPr>
              <a:t>Most relevant for technological R&amp;D arising from PCP/PPI: </a:t>
            </a:r>
            <a:r>
              <a:rPr lang="en-GB" sz="2200" dirty="0" smtClean="0">
                <a:solidFill>
                  <a:srgbClr val="041869"/>
                </a:solidFill>
              </a:rPr>
              <a:t/>
            </a:r>
            <a:br>
              <a:rPr lang="en-GB" sz="2200" dirty="0" smtClean="0">
                <a:solidFill>
                  <a:srgbClr val="041869"/>
                </a:solidFill>
              </a:rPr>
            </a:br>
            <a:r>
              <a:rPr lang="en-GB" sz="2200" dirty="0" smtClean="0">
                <a:solidFill>
                  <a:srgbClr val="F1600F"/>
                </a:solidFill>
              </a:rPr>
              <a:t>patent </a:t>
            </a:r>
            <a:r>
              <a:rPr lang="en-GB" sz="2200" dirty="0" smtClean="0">
                <a:solidFill>
                  <a:srgbClr val="F1600F"/>
                </a:solidFill>
              </a:rPr>
              <a:t>search</a:t>
            </a:r>
            <a:r>
              <a:rPr lang="en-GB" sz="2200" dirty="0" smtClean="0">
                <a:solidFill>
                  <a:srgbClr val="FFC000"/>
                </a:solidFill>
              </a:rPr>
              <a:t> </a:t>
            </a:r>
            <a:r>
              <a:rPr lang="en-GB" sz="2200" dirty="0" smtClean="0">
                <a:solidFill>
                  <a:srgbClr val="041869"/>
                </a:solidFill>
              </a:rPr>
              <a:t>(‘</a:t>
            </a:r>
            <a:r>
              <a:rPr lang="en-GB" sz="2200" i="1" dirty="0" smtClean="0">
                <a:solidFill>
                  <a:srgbClr val="041869"/>
                </a:solidFill>
              </a:rPr>
              <a:t>absolute novelty</a:t>
            </a:r>
            <a:r>
              <a:rPr lang="en-GB" sz="2200" dirty="0" smtClean="0">
                <a:solidFill>
                  <a:srgbClr val="041869"/>
                </a:solidFill>
              </a:rPr>
              <a:t>’ standard)</a:t>
            </a:r>
          </a:p>
          <a:p>
            <a:pPr marL="342900" lvl="0" indent="-342900">
              <a:spcAft>
                <a:spcPts val="600"/>
              </a:spcAft>
              <a:buFont typeface="Arial" panose="020B0604020202020204" pitchFamily="34" charset="0"/>
              <a:buChar char="•"/>
            </a:pPr>
            <a:r>
              <a:rPr lang="en-GB" sz="2200" dirty="0" smtClean="0">
                <a:solidFill>
                  <a:srgbClr val="041869"/>
                </a:solidFill>
              </a:rPr>
              <a:t>Patent searches should not be restricted to national databases but should include </a:t>
            </a:r>
            <a:r>
              <a:rPr lang="en-GB" sz="2200" dirty="0" smtClean="0">
                <a:solidFill>
                  <a:srgbClr val="00B050"/>
                </a:solidFill>
              </a:rPr>
              <a:t>all relevant patents, patent applications</a:t>
            </a:r>
            <a:r>
              <a:rPr lang="en-GB" sz="2200" dirty="0" smtClean="0">
                <a:solidFill>
                  <a:srgbClr val="041869"/>
                </a:solidFill>
              </a:rPr>
              <a:t>, and other published relevant work in all countries and at all times:</a:t>
            </a:r>
          </a:p>
          <a:p>
            <a:pPr marL="342900" lvl="0" indent="-342900">
              <a:spcAft>
                <a:spcPts val="600"/>
              </a:spcAft>
              <a:buFont typeface="Arial" panose="020B0604020202020204" pitchFamily="34" charset="0"/>
              <a:buChar char="•"/>
            </a:pPr>
            <a:r>
              <a:rPr lang="en-GB" sz="2200" dirty="0" smtClean="0">
                <a:solidFill>
                  <a:srgbClr val="041869"/>
                </a:solidFill>
              </a:rPr>
              <a:t>The </a:t>
            </a:r>
            <a:r>
              <a:rPr lang="en-GB" sz="2200" dirty="0" smtClean="0">
                <a:solidFill>
                  <a:srgbClr val="7030A0"/>
                </a:solidFill>
              </a:rPr>
              <a:t>European </a:t>
            </a:r>
            <a:r>
              <a:rPr lang="en-GB" sz="2200" dirty="0">
                <a:solidFill>
                  <a:srgbClr val="7030A0"/>
                </a:solidFill>
              </a:rPr>
              <a:t>P</a:t>
            </a:r>
            <a:r>
              <a:rPr lang="en-GB" sz="2200" dirty="0" smtClean="0">
                <a:solidFill>
                  <a:srgbClr val="7030A0"/>
                </a:solidFill>
              </a:rPr>
              <a:t>atent Register’s </a:t>
            </a:r>
            <a:r>
              <a:rPr lang="en-US" sz="2200" i="1" dirty="0">
                <a:solidFill>
                  <a:srgbClr val="7030A0"/>
                </a:solidFill>
              </a:rPr>
              <a:t>espacenet</a:t>
            </a:r>
            <a:r>
              <a:rPr lang="en-US" sz="2200" dirty="0">
                <a:solidFill>
                  <a:srgbClr val="7030A0"/>
                </a:solidFill>
              </a:rPr>
              <a:t> </a:t>
            </a:r>
            <a:r>
              <a:rPr lang="en-US" sz="2200" dirty="0" smtClean="0">
                <a:solidFill>
                  <a:srgbClr val="041869"/>
                </a:solidFill>
              </a:rPr>
              <a:t>(</a:t>
            </a:r>
            <a:r>
              <a:rPr lang="en-US" sz="2200" u="sng" dirty="0" smtClean="0">
                <a:solidFill>
                  <a:srgbClr val="0070C0"/>
                </a:solidFill>
              </a:rPr>
              <a:t>http://worldwide.espacenet.com/?locale=en_EP</a:t>
            </a:r>
            <a:r>
              <a:rPr lang="en-US" sz="2200" dirty="0" smtClean="0">
                <a:solidFill>
                  <a:srgbClr val="041869"/>
                </a:solidFill>
              </a:rPr>
              <a:t>) </a:t>
            </a:r>
            <a:r>
              <a:rPr lang="en-US" sz="2200" dirty="0" smtClean="0">
                <a:solidFill>
                  <a:srgbClr val="041869"/>
                </a:solidFill>
              </a:rPr>
              <a:t/>
            </a:r>
            <a:br>
              <a:rPr lang="en-US" sz="2200" dirty="0" smtClean="0">
                <a:solidFill>
                  <a:srgbClr val="041869"/>
                </a:solidFill>
              </a:rPr>
            </a:br>
            <a:r>
              <a:rPr lang="en-US" sz="2200" dirty="0" smtClean="0">
                <a:solidFill>
                  <a:srgbClr val="041869"/>
                </a:solidFill>
              </a:rPr>
              <a:t>search </a:t>
            </a:r>
            <a:r>
              <a:rPr lang="en-US" sz="2200" dirty="0">
                <a:solidFill>
                  <a:srgbClr val="041869"/>
                </a:solidFill>
              </a:rPr>
              <a:t>tool contains 90million patent documents taken from worldwide sources and dating from </a:t>
            </a:r>
            <a:r>
              <a:rPr lang="en-US" sz="2200" dirty="0" smtClean="0">
                <a:solidFill>
                  <a:srgbClr val="041869"/>
                </a:solidFill>
              </a:rPr>
              <a:t>1876</a:t>
            </a:r>
          </a:p>
          <a:p>
            <a:pPr marL="342900" lvl="0" indent="-342900">
              <a:spcAft>
                <a:spcPts val="600"/>
              </a:spcAft>
              <a:buFont typeface="Arial" panose="020B0604020202020204" pitchFamily="34" charset="0"/>
              <a:buChar char="•"/>
            </a:pPr>
            <a:r>
              <a:rPr lang="en-US" sz="2200" dirty="0">
                <a:solidFill>
                  <a:srgbClr val="C00000"/>
                </a:solidFill>
              </a:rPr>
              <a:t>Google patents </a:t>
            </a:r>
            <a:r>
              <a:rPr lang="en-US" sz="2200" dirty="0">
                <a:solidFill>
                  <a:srgbClr val="041869"/>
                </a:solidFill>
              </a:rPr>
              <a:t>(</a:t>
            </a:r>
            <a:r>
              <a:rPr lang="en-US" sz="2200" u="sng" dirty="0">
                <a:solidFill>
                  <a:srgbClr val="0070C0"/>
                </a:solidFill>
              </a:rPr>
              <a:t>google.com/patents</a:t>
            </a:r>
            <a:r>
              <a:rPr lang="en-US" sz="2200" dirty="0">
                <a:solidFill>
                  <a:srgbClr val="041869"/>
                </a:solidFill>
              </a:rPr>
              <a:t>) allows searchers </a:t>
            </a:r>
            <a:r>
              <a:rPr lang="en-US" sz="2200" dirty="0" smtClean="0">
                <a:solidFill>
                  <a:srgbClr val="041869"/>
                </a:solidFill>
              </a:rPr>
              <a:t>to</a:t>
            </a:r>
            <a:br>
              <a:rPr lang="en-US" sz="2200" dirty="0" smtClean="0">
                <a:solidFill>
                  <a:srgbClr val="041869"/>
                </a:solidFill>
              </a:rPr>
            </a:br>
            <a:r>
              <a:rPr lang="en-US" sz="2200" dirty="0" smtClean="0">
                <a:solidFill>
                  <a:srgbClr val="041869"/>
                </a:solidFill>
              </a:rPr>
              <a:t>trawl </a:t>
            </a:r>
            <a:r>
              <a:rPr lang="en-US" sz="2200" dirty="0">
                <a:solidFill>
                  <a:srgbClr val="041869"/>
                </a:solidFill>
              </a:rPr>
              <a:t>through over 7million US patents</a:t>
            </a:r>
            <a:endParaRPr lang="en-GB" sz="2200" dirty="0" smtClean="0">
              <a:solidFill>
                <a:srgbClr val="041869"/>
              </a:solidFill>
            </a:endParaRPr>
          </a:p>
          <a:p>
            <a:pPr marL="342900" lvl="0" indent="-342900">
              <a:buFont typeface="Arial" panose="020B0604020202020204" pitchFamily="34" charset="0"/>
              <a:buChar char="•"/>
            </a:pPr>
            <a:endParaRPr lang="en-GB" sz="2200" dirty="0" smtClean="0">
              <a:solidFill>
                <a:srgbClr val="041869"/>
              </a:solidFill>
            </a:endParaRPr>
          </a:p>
        </p:txBody>
      </p:sp>
    </p:spTree>
    <p:extLst>
      <p:ext uri="{BB962C8B-B14F-4D97-AF65-F5344CB8AC3E}">
        <p14:creationId xmlns:p14="http://schemas.microsoft.com/office/powerpoint/2010/main" val="120583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US" sz="3200" b="1" dirty="0">
                <a:solidFill>
                  <a:schemeClr val="accent2"/>
                </a:solidFill>
                <a:latin typeface="+mj-lt"/>
              </a:rPr>
              <a:t>Prior art analysis and IPR search</a:t>
            </a:r>
          </a:p>
          <a:p>
            <a:pPr algn="ctr"/>
            <a:r>
              <a:rPr lang="en-US" sz="2800" b="1" i="1" dirty="0" smtClean="0">
                <a:solidFill>
                  <a:schemeClr val="accent2"/>
                </a:solidFill>
                <a:latin typeface="+mj-lt"/>
              </a:rPr>
              <a:t>How to conduct art analysis and IPR search</a:t>
            </a:r>
            <a:endParaRPr lang="en-US"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373363" y="1410955"/>
            <a:ext cx="8291243" cy="5386090"/>
          </a:xfrm>
          <a:prstGeom prst="rect">
            <a:avLst/>
          </a:prstGeom>
        </p:spPr>
        <p:txBody>
          <a:bodyPr wrap="square">
            <a:spAutoFit/>
          </a:bodyPr>
          <a:lstStyle/>
          <a:p>
            <a:pPr lvl="0"/>
            <a:r>
              <a:rPr lang="en-GB" sz="2400" b="1" dirty="0" smtClean="0">
                <a:solidFill>
                  <a:srgbClr val="041869"/>
                </a:solidFill>
              </a:rPr>
              <a:t>Conducting an IPR</a:t>
            </a:r>
            <a:r>
              <a:rPr lang="en-GB" sz="2400" b="1" dirty="0">
                <a:solidFill>
                  <a:srgbClr val="041869"/>
                </a:solidFill>
              </a:rPr>
              <a:t> </a:t>
            </a:r>
            <a:r>
              <a:rPr lang="en-GB" sz="2400" b="1" dirty="0" smtClean="0">
                <a:solidFill>
                  <a:srgbClr val="041869"/>
                </a:solidFill>
              </a:rPr>
              <a:t>search</a:t>
            </a:r>
          </a:p>
          <a:p>
            <a:pPr lvl="0"/>
            <a:endParaRPr lang="en-GB" sz="2400" b="1" dirty="0">
              <a:solidFill>
                <a:srgbClr val="041869"/>
              </a:solidFill>
            </a:endParaRPr>
          </a:p>
          <a:p>
            <a:pPr lvl="0"/>
            <a:r>
              <a:rPr lang="en-US" sz="2200" dirty="0" smtClean="0">
                <a:solidFill>
                  <a:srgbClr val="041869"/>
                </a:solidFill>
              </a:rPr>
              <a:t>Two </a:t>
            </a:r>
            <a:r>
              <a:rPr lang="en-US" sz="2200" dirty="0">
                <a:solidFill>
                  <a:srgbClr val="041869"/>
                </a:solidFill>
              </a:rPr>
              <a:t>options are available when conducting an IPR search: </a:t>
            </a:r>
          </a:p>
          <a:p>
            <a:pPr lvl="0">
              <a:spcAft>
                <a:spcPts val="600"/>
              </a:spcAft>
              <a:tabLst>
                <a:tab pos="444500" algn="l"/>
              </a:tabLst>
            </a:pPr>
            <a:r>
              <a:rPr lang="en-US" sz="2200" dirty="0">
                <a:solidFill>
                  <a:srgbClr val="041869"/>
                </a:solidFill>
              </a:rPr>
              <a:t>(</a:t>
            </a:r>
            <a:r>
              <a:rPr lang="en-US" sz="2200" dirty="0" err="1">
                <a:solidFill>
                  <a:srgbClr val="041869"/>
                </a:solidFill>
              </a:rPr>
              <a:t>i</a:t>
            </a:r>
            <a:r>
              <a:rPr lang="en-US" sz="2200" dirty="0">
                <a:solidFill>
                  <a:srgbClr val="041869"/>
                </a:solidFill>
              </a:rPr>
              <a:t>)	</a:t>
            </a:r>
            <a:r>
              <a:rPr lang="en-US" sz="2200" b="1" i="1" dirty="0">
                <a:solidFill>
                  <a:srgbClr val="7030A0"/>
                </a:solidFill>
              </a:rPr>
              <a:t>keyword </a:t>
            </a:r>
            <a:r>
              <a:rPr lang="en-US" sz="2200" b="1" i="1" dirty="0" smtClean="0">
                <a:solidFill>
                  <a:srgbClr val="7030A0"/>
                </a:solidFill>
              </a:rPr>
              <a:t>searches</a:t>
            </a:r>
            <a:r>
              <a:rPr lang="en-US" sz="2200" b="1" i="1" dirty="0">
                <a:solidFill>
                  <a:srgbClr val="7030A0"/>
                </a:solidFill>
              </a:rPr>
              <a:t> </a:t>
            </a:r>
            <a:r>
              <a:rPr lang="en-US" sz="2200" dirty="0">
                <a:solidFill>
                  <a:srgbClr val="041869"/>
                </a:solidFill>
              </a:rPr>
              <a:t>- it is essential that the searcher attempts a </a:t>
            </a:r>
            <a:r>
              <a:rPr lang="en-US" sz="2200" dirty="0" smtClean="0">
                <a:solidFill>
                  <a:srgbClr val="041869"/>
                </a:solidFill>
              </a:rPr>
              <a:t>	number </a:t>
            </a:r>
            <a:r>
              <a:rPr lang="en-US" sz="2200" dirty="0">
                <a:solidFill>
                  <a:srgbClr val="041869"/>
                </a:solidFill>
              </a:rPr>
              <a:t>of different formulations and is not too specific in the </a:t>
            </a:r>
            <a:r>
              <a:rPr lang="en-US" sz="2200" dirty="0" smtClean="0">
                <a:solidFill>
                  <a:srgbClr val="041869"/>
                </a:solidFill>
              </a:rPr>
              <a:t>	</a:t>
            </a:r>
            <a:r>
              <a:rPr lang="en-US" sz="2200" dirty="0">
                <a:solidFill>
                  <a:srgbClr val="041869"/>
                </a:solidFill>
              </a:rPr>
              <a:t>wording used (e.g., instead of searching for a ‘mobile phone’, </a:t>
            </a:r>
            <a:r>
              <a:rPr lang="en-US" sz="2200" dirty="0" smtClean="0">
                <a:solidFill>
                  <a:srgbClr val="041869"/>
                </a:solidFill>
              </a:rPr>
              <a:t>	searchers </a:t>
            </a:r>
            <a:r>
              <a:rPr lang="en-US" sz="2200" dirty="0">
                <a:solidFill>
                  <a:srgbClr val="041869"/>
                </a:solidFill>
              </a:rPr>
              <a:t>should select a broader query such as ‘ handheld </a:t>
            </a:r>
            <a:r>
              <a:rPr lang="en-US" sz="2200" dirty="0" smtClean="0">
                <a:solidFill>
                  <a:srgbClr val="041869"/>
                </a:solidFill>
              </a:rPr>
              <a:t>	telecommunications </a:t>
            </a:r>
            <a:r>
              <a:rPr lang="en-US" sz="2200" dirty="0">
                <a:solidFill>
                  <a:srgbClr val="041869"/>
                </a:solidFill>
              </a:rPr>
              <a:t>device’)</a:t>
            </a:r>
          </a:p>
          <a:p>
            <a:pPr lvl="0">
              <a:spcAft>
                <a:spcPts val="600"/>
              </a:spcAft>
              <a:tabLst>
                <a:tab pos="444500" algn="l"/>
              </a:tabLst>
            </a:pPr>
            <a:r>
              <a:rPr lang="en-US" sz="2200" dirty="0">
                <a:solidFill>
                  <a:srgbClr val="041869"/>
                </a:solidFill>
              </a:rPr>
              <a:t>(ii)	</a:t>
            </a:r>
            <a:r>
              <a:rPr lang="en-US" sz="2200" b="1" i="1" dirty="0">
                <a:solidFill>
                  <a:srgbClr val="7030A0"/>
                </a:solidFill>
              </a:rPr>
              <a:t>patent classification </a:t>
            </a:r>
            <a:r>
              <a:rPr lang="en-US" sz="2200" b="1" i="1" dirty="0" smtClean="0">
                <a:solidFill>
                  <a:srgbClr val="7030A0"/>
                </a:solidFill>
              </a:rPr>
              <a:t>searches</a:t>
            </a:r>
            <a:r>
              <a:rPr lang="en-US" sz="2200" dirty="0" smtClean="0">
                <a:solidFill>
                  <a:srgbClr val="7030A0"/>
                </a:solidFill>
              </a:rPr>
              <a:t> </a:t>
            </a:r>
            <a:r>
              <a:rPr lang="en-US" sz="2200" dirty="0" smtClean="0">
                <a:solidFill>
                  <a:srgbClr val="041869"/>
                </a:solidFill>
              </a:rPr>
              <a:t>– a narrower and more 	precise/targeted method of using ‘patent classifications </a:t>
            </a:r>
            <a:r>
              <a:rPr lang="en-US" sz="2200" dirty="0" smtClean="0">
                <a:solidFill>
                  <a:srgbClr val="041869"/>
                </a:solidFill>
              </a:rPr>
              <a:t>codes’;</a:t>
            </a:r>
            <a:br>
              <a:rPr lang="en-US" sz="2200" dirty="0" smtClean="0">
                <a:solidFill>
                  <a:srgbClr val="041869"/>
                </a:solidFill>
              </a:rPr>
            </a:br>
            <a:r>
              <a:rPr lang="en-US" sz="2200" dirty="0" smtClean="0">
                <a:solidFill>
                  <a:srgbClr val="041869"/>
                </a:solidFill>
              </a:rPr>
              <a:t>	these divide technologies up into over 70,000 different 	categories; searchers can initiate a classification search by 	referring to the ‘classification search’ button on the</a:t>
            </a:r>
            <a:br>
              <a:rPr lang="en-US" sz="2200" dirty="0" smtClean="0">
                <a:solidFill>
                  <a:srgbClr val="041869"/>
                </a:solidFill>
              </a:rPr>
            </a:br>
            <a:r>
              <a:rPr lang="en-US" sz="2200" dirty="0" smtClean="0">
                <a:solidFill>
                  <a:srgbClr val="041869"/>
                </a:solidFill>
              </a:rPr>
              <a:t>	</a:t>
            </a:r>
            <a:r>
              <a:rPr lang="en-US" sz="2200" i="1" dirty="0" err="1" smtClean="0">
                <a:solidFill>
                  <a:srgbClr val="041869"/>
                </a:solidFill>
              </a:rPr>
              <a:t>espacenet</a:t>
            </a:r>
            <a:r>
              <a:rPr lang="en-US" sz="2200" i="1" dirty="0" smtClean="0">
                <a:solidFill>
                  <a:srgbClr val="041869"/>
                </a:solidFill>
              </a:rPr>
              <a:t> </a:t>
            </a:r>
            <a:r>
              <a:rPr lang="en-US" sz="2200" dirty="0" smtClean="0">
                <a:solidFill>
                  <a:srgbClr val="041869"/>
                </a:solidFill>
              </a:rPr>
              <a:t>website.</a:t>
            </a:r>
            <a:endParaRPr lang="en-US" sz="2200" dirty="0">
              <a:solidFill>
                <a:srgbClr val="041869"/>
              </a:solidFill>
            </a:endParaRPr>
          </a:p>
          <a:p>
            <a:pPr marL="342900" lvl="0" indent="-342900">
              <a:buFont typeface="Arial" panose="020B0604020202020204" pitchFamily="34" charset="0"/>
              <a:buChar char="•"/>
            </a:pPr>
            <a:endParaRPr lang="en-GB" sz="2200" dirty="0" smtClean="0">
              <a:solidFill>
                <a:srgbClr val="041869"/>
              </a:solidFill>
            </a:endParaRPr>
          </a:p>
        </p:txBody>
      </p:sp>
    </p:spTree>
    <p:extLst>
      <p:ext uri="{BB962C8B-B14F-4D97-AF65-F5344CB8AC3E}">
        <p14:creationId xmlns:p14="http://schemas.microsoft.com/office/powerpoint/2010/main" val="12325752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71521" y="225778"/>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Prior art analysis and IPR search</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48070" y="2016611"/>
            <a:ext cx="7742728" cy="2954655"/>
          </a:xfrm>
          <a:prstGeom prst="rect">
            <a:avLst/>
          </a:prstGeom>
        </p:spPr>
        <p:txBody>
          <a:bodyPr wrap="square">
            <a:spAutoFit/>
          </a:bodyPr>
          <a:lstStyle/>
          <a:p>
            <a:pPr marL="742950" lvl="0" indent="-742950">
              <a:spcAft>
                <a:spcPts val="1200"/>
              </a:spcAft>
              <a:buFont typeface="+mj-lt"/>
              <a:buAutoNum type="alphaLcPeriod"/>
            </a:pPr>
            <a:r>
              <a:rPr lang="en-GB" sz="2800" dirty="0">
                <a:solidFill>
                  <a:srgbClr val="041869"/>
                </a:solidFill>
              </a:rPr>
              <a:t>Understanding the importance of prior art analysis and the IPR search</a:t>
            </a:r>
          </a:p>
          <a:p>
            <a:pPr marL="742950" lvl="0" indent="-742950">
              <a:spcAft>
                <a:spcPts val="1200"/>
              </a:spcAft>
              <a:buFont typeface="+mj-lt"/>
              <a:buAutoNum type="alphaLcPeriod"/>
            </a:pPr>
            <a:r>
              <a:rPr lang="en-GB" sz="2800" dirty="0">
                <a:solidFill>
                  <a:srgbClr val="041869"/>
                </a:solidFill>
              </a:rPr>
              <a:t>How to conduct art analysis and IPR search</a:t>
            </a:r>
          </a:p>
          <a:p>
            <a:pPr marL="742950" indent="-742950">
              <a:spcAft>
                <a:spcPts val="1200"/>
              </a:spcAft>
              <a:buFont typeface="+mj-lt"/>
              <a:buAutoNum type="alphaLcPeriod"/>
            </a:pPr>
            <a:r>
              <a:rPr lang="en-GB" sz="3200" b="1" dirty="0">
                <a:solidFill>
                  <a:srgbClr val="041869"/>
                </a:solidFill>
              </a:rPr>
              <a:t>Next step</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28873810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08" y="179331"/>
            <a:ext cx="8451273" cy="1015663"/>
          </a:xfrm>
          <a:prstGeom prst="rect">
            <a:avLst/>
          </a:prstGeom>
          <a:noFill/>
        </p:spPr>
        <p:txBody>
          <a:bodyPr wrap="square" rtlCol="0">
            <a:spAutoFit/>
          </a:bodyPr>
          <a:lstStyle/>
          <a:p>
            <a:pPr algn="ctr"/>
            <a:r>
              <a:rPr lang="en-US" sz="3200" b="1" dirty="0">
                <a:solidFill>
                  <a:schemeClr val="accent2"/>
                </a:solidFill>
                <a:latin typeface="+mj-lt"/>
              </a:rPr>
              <a:t>Prior art analysis and IPR search</a:t>
            </a:r>
          </a:p>
          <a:p>
            <a:pPr algn="ctr"/>
            <a:r>
              <a:rPr lang="en-US" sz="2800" b="1" i="1" dirty="0" smtClean="0">
                <a:solidFill>
                  <a:schemeClr val="accent2"/>
                </a:solidFill>
                <a:latin typeface="+mj-lt"/>
              </a:rPr>
              <a:t>Next step</a:t>
            </a:r>
            <a:endParaRPr lang="en-US"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393093" y="1264187"/>
            <a:ext cx="7896905" cy="5724644"/>
          </a:xfrm>
          <a:prstGeom prst="rect">
            <a:avLst/>
          </a:prstGeom>
        </p:spPr>
        <p:txBody>
          <a:bodyPr wrap="square">
            <a:spAutoFit/>
          </a:bodyPr>
          <a:lstStyle/>
          <a:p>
            <a:pPr lvl="0">
              <a:lnSpc>
                <a:spcPct val="150000"/>
              </a:lnSpc>
            </a:pPr>
            <a:r>
              <a:rPr lang="en-GB" sz="2800" b="1" dirty="0" smtClean="0">
                <a:solidFill>
                  <a:srgbClr val="041869"/>
                </a:solidFill>
              </a:rPr>
              <a:t>Interpret the results</a:t>
            </a:r>
          </a:p>
          <a:p>
            <a:pPr marL="266700" lvl="0" indent="-266700">
              <a:spcAft>
                <a:spcPts val="600"/>
              </a:spcAft>
              <a:buFont typeface="Arial" panose="020B0604020202020204" pitchFamily="34" charset="0"/>
              <a:buChar char="•"/>
            </a:pPr>
            <a:r>
              <a:rPr lang="en-US" sz="2200" dirty="0">
                <a:solidFill>
                  <a:srgbClr val="041869"/>
                </a:solidFill>
              </a:rPr>
              <a:t>Reading the patent or patent application ‘Abstract’ will provide searchers with a useful summary of the invention and may help </a:t>
            </a:r>
            <a:r>
              <a:rPr lang="en-US" sz="2200" dirty="0" smtClean="0">
                <a:solidFill>
                  <a:srgbClr val="041869"/>
                </a:solidFill>
              </a:rPr>
              <a:t>them to </a:t>
            </a:r>
            <a:r>
              <a:rPr lang="en-US" sz="2200" dirty="0">
                <a:solidFill>
                  <a:srgbClr val="041869"/>
                </a:solidFill>
              </a:rPr>
              <a:t>immediately </a:t>
            </a:r>
            <a:r>
              <a:rPr lang="en-US" sz="2200" dirty="0" smtClean="0">
                <a:solidFill>
                  <a:srgbClr val="041869"/>
                </a:solidFill>
              </a:rPr>
              <a:t>determine the relevance of </a:t>
            </a:r>
            <a:r>
              <a:rPr lang="en-US" sz="2200" dirty="0">
                <a:solidFill>
                  <a:srgbClr val="041869"/>
                </a:solidFill>
              </a:rPr>
              <a:t>the </a:t>
            </a:r>
            <a:r>
              <a:rPr lang="en-US" sz="2200" dirty="0" smtClean="0">
                <a:solidFill>
                  <a:srgbClr val="041869"/>
                </a:solidFill>
              </a:rPr>
              <a:t>invention</a:t>
            </a:r>
          </a:p>
          <a:p>
            <a:pPr marL="266700" lvl="0" indent="-266700">
              <a:spcAft>
                <a:spcPts val="600"/>
              </a:spcAft>
              <a:buFont typeface="Arial" panose="020B0604020202020204" pitchFamily="34" charset="0"/>
              <a:buChar char="•"/>
            </a:pPr>
            <a:r>
              <a:rPr lang="en-US" sz="2200" dirty="0">
                <a:solidFill>
                  <a:srgbClr val="041869"/>
                </a:solidFill>
              </a:rPr>
              <a:t>The key part of the patent document is the ‘patent claims’, which actually defines the scope of exclusivity which the patent is </a:t>
            </a:r>
            <a:r>
              <a:rPr lang="en-US" sz="2200" dirty="0" smtClean="0">
                <a:solidFill>
                  <a:srgbClr val="041869"/>
                </a:solidFill>
              </a:rPr>
              <a:t>claiming</a:t>
            </a:r>
            <a:r>
              <a:rPr lang="en-US" sz="2200" dirty="0">
                <a:solidFill>
                  <a:srgbClr val="041869"/>
                </a:solidFill>
              </a:rPr>
              <a:t>;</a:t>
            </a:r>
            <a:endParaRPr lang="en-US" sz="2200" dirty="0" smtClean="0">
              <a:solidFill>
                <a:srgbClr val="041869"/>
              </a:solidFill>
            </a:endParaRPr>
          </a:p>
          <a:p>
            <a:pPr marL="266700" lvl="0" indent="-266700">
              <a:spcAft>
                <a:spcPts val="600"/>
              </a:spcAft>
              <a:buFont typeface="Arial" panose="020B0604020202020204" pitchFamily="34" charset="0"/>
              <a:buChar char="•"/>
            </a:pPr>
            <a:r>
              <a:rPr lang="en-US" sz="2200" dirty="0">
                <a:solidFill>
                  <a:srgbClr val="041869"/>
                </a:solidFill>
              </a:rPr>
              <a:t>Reading this section of the patent is a technical activity and may require specific </a:t>
            </a:r>
            <a:r>
              <a:rPr lang="en-US" sz="2200" dirty="0" smtClean="0">
                <a:solidFill>
                  <a:srgbClr val="041869"/>
                </a:solidFill>
              </a:rPr>
              <a:t>expertise;</a:t>
            </a:r>
          </a:p>
          <a:p>
            <a:pPr marL="266700" lvl="0" indent="-266700">
              <a:spcAft>
                <a:spcPts val="600"/>
              </a:spcAft>
              <a:buFont typeface="Arial" panose="020B0604020202020204" pitchFamily="34" charset="0"/>
              <a:buChar char="•"/>
            </a:pPr>
            <a:r>
              <a:rPr lang="en-US" sz="2200" dirty="0">
                <a:solidFill>
                  <a:srgbClr val="041869"/>
                </a:solidFill>
              </a:rPr>
              <a:t>Consulting a qualified patent agent or attorney may be worthwhile if searchers find a reading of the patent claims to </a:t>
            </a:r>
            <a:r>
              <a:rPr lang="en-US" sz="2200" dirty="0" smtClean="0">
                <a:solidFill>
                  <a:srgbClr val="041869"/>
                </a:solidFill>
              </a:rPr>
              <a:t/>
            </a:r>
            <a:br>
              <a:rPr lang="en-US" sz="2200" dirty="0" smtClean="0">
                <a:solidFill>
                  <a:srgbClr val="041869"/>
                </a:solidFill>
              </a:rPr>
            </a:br>
            <a:r>
              <a:rPr lang="en-US" sz="2200" dirty="0" smtClean="0">
                <a:solidFill>
                  <a:srgbClr val="041869"/>
                </a:solidFill>
              </a:rPr>
              <a:t>be </a:t>
            </a:r>
            <a:r>
              <a:rPr lang="en-US" sz="2200" dirty="0">
                <a:solidFill>
                  <a:srgbClr val="041869"/>
                </a:solidFill>
              </a:rPr>
              <a:t>a necessary part of determining the relevance of the patent </a:t>
            </a:r>
            <a:r>
              <a:rPr lang="en-US" sz="2200" dirty="0" smtClean="0">
                <a:solidFill>
                  <a:srgbClr val="041869"/>
                </a:solidFill>
              </a:rPr>
              <a:t>document.</a:t>
            </a:r>
            <a:endParaRPr lang="en-GB" sz="2200" dirty="0">
              <a:solidFill>
                <a:srgbClr val="041869"/>
              </a:solidFill>
            </a:endParaRP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24035071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57134"/>
            <a:ext cx="8451273" cy="1046440"/>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Before the procurement </a:t>
            </a:r>
            <a:r>
              <a:rPr lang="en-GB" sz="2800" b="1" dirty="0" smtClean="0">
                <a:solidFill>
                  <a:schemeClr val="accent2"/>
                </a:solidFill>
                <a:latin typeface="+mj-lt"/>
              </a:rPr>
              <a:t>stage</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4703" y="1911390"/>
            <a:ext cx="7892480" cy="4585871"/>
          </a:xfrm>
          <a:prstGeom prst="rect">
            <a:avLst/>
          </a:prstGeom>
        </p:spPr>
        <p:txBody>
          <a:bodyPr wrap="square">
            <a:spAutoFit/>
          </a:bodyPr>
          <a:lstStyle/>
          <a:p>
            <a:pPr marL="742950" lvl="0" indent="-742950">
              <a:spcAft>
                <a:spcPts val="1200"/>
              </a:spcAft>
              <a:buFont typeface="+mj-lt"/>
              <a:buAutoNum type="arabicPeriod"/>
            </a:pPr>
            <a:r>
              <a:rPr lang="en-GB" sz="3200" dirty="0">
                <a:solidFill>
                  <a:srgbClr val="041869"/>
                </a:solidFill>
              </a:rPr>
              <a:t>Needs identification and assessment</a:t>
            </a:r>
          </a:p>
          <a:p>
            <a:pPr marL="742950" lvl="0" indent="-742950">
              <a:spcAft>
                <a:spcPts val="1200"/>
              </a:spcAft>
              <a:buFont typeface="+mj-lt"/>
              <a:buAutoNum type="arabicPeriod"/>
            </a:pPr>
            <a:r>
              <a:rPr lang="en-GB" sz="3200" dirty="0">
                <a:solidFill>
                  <a:srgbClr val="041869"/>
                </a:solidFill>
              </a:rPr>
              <a:t>Prior art analysis and IPR search</a:t>
            </a:r>
          </a:p>
          <a:p>
            <a:pPr marL="742950" lvl="0" indent="-742950">
              <a:spcAft>
                <a:spcPts val="1200"/>
              </a:spcAft>
              <a:buFont typeface="+mj-lt"/>
              <a:buAutoNum type="arabicPeriod"/>
            </a:pPr>
            <a:r>
              <a:rPr lang="en-GB" sz="3200" b="1" dirty="0">
                <a:solidFill>
                  <a:srgbClr val="041869"/>
                </a:solidFill>
              </a:rPr>
              <a:t>Open market consultation</a:t>
            </a:r>
          </a:p>
          <a:p>
            <a:pPr marL="742950" lvl="0" indent="-742950">
              <a:spcAft>
                <a:spcPts val="1200"/>
              </a:spcAft>
              <a:buFont typeface="+mj-lt"/>
              <a:buAutoNum type="arabicPeriod"/>
            </a:pPr>
            <a:r>
              <a:rPr lang="en-GB" sz="3200" dirty="0" smtClean="0">
                <a:solidFill>
                  <a:srgbClr val="041869"/>
                </a:solidFill>
              </a:rPr>
              <a:t>Business case</a:t>
            </a:r>
          </a:p>
          <a:p>
            <a:pPr marL="742950" lvl="0" indent="-742950">
              <a:spcAft>
                <a:spcPts val="1200"/>
              </a:spcAft>
              <a:buFont typeface="+mj-lt"/>
              <a:buAutoNum type="arabicPeriod"/>
            </a:pPr>
            <a:r>
              <a:rPr lang="en-GB" sz="3200" dirty="0">
                <a:solidFill>
                  <a:srgbClr val="041869"/>
                </a:solidFill>
              </a:rPr>
              <a:t>Technical specs and criteria</a:t>
            </a:r>
          </a:p>
          <a:p>
            <a:pPr marL="742950" lvl="0" indent="-742950">
              <a:spcAft>
                <a:spcPts val="1200"/>
              </a:spcAft>
              <a:buFont typeface="+mj-lt"/>
              <a:buAutoNum type="arabicPeriod"/>
            </a:pPr>
            <a:r>
              <a:rPr lang="en-GB" sz="3200" dirty="0">
                <a:solidFill>
                  <a:srgbClr val="041869"/>
                </a:solidFill>
              </a:rPr>
              <a:t>Contractual strategy</a:t>
            </a:r>
          </a:p>
          <a:p>
            <a:pPr lvl="0"/>
            <a:endParaRPr lang="en-GB" sz="4000" dirty="0">
              <a:solidFill>
                <a:srgbClr val="041869"/>
              </a:solidFill>
            </a:endParaRPr>
          </a:p>
        </p:txBody>
      </p:sp>
    </p:spTree>
    <p:extLst>
      <p:ext uri="{BB962C8B-B14F-4D97-AF65-F5344CB8AC3E}">
        <p14:creationId xmlns:p14="http://schemas.microsoft.com/office/powerpoint/2010/main" val="2552061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138773"/>
          </a:xfrm>
          <a:prstGeom prst="rect">
            <a:avLst/>
          </a:prstGeom>
          <a:noFill/>
        </p:spPr>
        <p:txBody>
          <a:bodyPr wrap="square" rtlCol="0">
            <a:spAutoFit/>
          </a:bodyPr>
          <a:lstStyle/>
          <a:p>
            <a:pPr algn="ctr"/>
            <a:r>
              <a:rPr lang="en-GB" sz="3400" b="1" dirty="0" smtClean="0">
                <a:solidFill>
                  <a:schemeClr val="accent2"/>
                </a:solidFill>
                <a:latin typeface="+mj-lt"/>
              </a:rPr>
              <a:t>Preparing an innovation procurement</a:t>
            </a:r>
          </a:p>
          <a:p>
            <a:pPr algn="ctr"/>
            <a:r>
              <a:rPr lang="en-GB" sz="3400" b="1" i="1" dirty="0" smtClean="0">
                <a:solidFill>
                  <a:schemeClr val="accent2"/>
                </a:solidFill>
                <a:latin typeface="+mj-lt"/>
              </a:rPr>
              <a:t>Before the procurement </a:t>
            </a:r>
            <a:r>
              <a:rPr lang="en-GB" sz="3400" b="1" dirty="0" smtClean="0">
                <a:solidFill>
                  <a:schemeClr val="accent2"/>
                </a:solidFill>
                <a:latin typeface="+mj-lt"/>
              </a:rPr>
              <a:t>stage</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531343" y="1714338"/>
            <a:ext cx="8035840" cy="3431709"/>
          </a:xfrm>
          <a:prstGeom prst="rect">
            <a:avLst/>
          </a:prstGeom>
        </p:spPr>
        <p:txBody>
          <a:bodyPr wrap="square">
            <a:spAutoFit/>
          </a:bodyPr>
          <a:lstStyle/>
          <a:p>
            <a:pPr marL="742950" lvl="0" indent="-742950">
              <a:spcAft>
                <a:spcPts val="600"/>
              </a:spcAft>
              <a:buFont typeface="+mj-lt"/>
              <a:buAutoNum type="arabicPeriod"/>
            </a:pPr>
            <a:r>
              <a:rPr lang="en-GB" sz="3200" b="1" dirty="0" smtClean="0">
                <a:solidFill>
                  <a:srgbClr val="041869"/>
                </a:solidFill>
              </a:rPr>
              <a:t>Needs identification and assessment</a:t>
            </a:r>
          </a:p>
          <a:p>
            <a:pPr marL="742950" lvl="0" indent="-742950">
              <a:spcAft>
                <a:spcPts val="600"/>
              </a:spcAft>
              <a:buFont typeface="+mj-lt"/>
              <a:buAutoNum type="arabicPeriod"/>
            </a:pPr>
            <a:r>
              <a:rPr lang="en-GB" sz="3200" dirty="0" smtClean="0">
                <a:solidFill>
                  <a:srgbClr val="041869"/>
                </a:solidFill>
              </a:rPr>
              <a:t>Prior art analysis and IPR search</a:t>
            </a:r>
          </a:p>
          <a:p>
            <a:pPr marL="742950" lvl="0" indent="-742950">
              <a:spcAft>
                <a:spcPts val="600"/>
              </a:spcAft>
              <a:buFont typeface="+mj-lt"/>
              <a:buAutoNum type="arabicPeriod"/>
            </a:pPr>
            <a:r>
              <a:rPr lang="en-GB" sz="3200" dirty="0" smtClean="0">
                <a:solidFill>
                  <a:srgbClr val="041869"/>
                </a:solidFill>
              </a:rPr>
              <a:t>Open market consultation</a:t>
            </a:r>
          </a:p>
          <a:p>
            <a:pPr marL="742950" lvl="0" indent="-742950">
              <a:spcAft>
                <a:spcPts val="600"/>
              </a:spcAft>
              <a:buFont typeface="+mj-lt"/>
              <a:buAutoNum type="arabicPeriod"/>
            </a:pPr>
            <a:r>
              <a:rPr lang="en-GB" sz="3200" dirty="0" smtClean="0">
                <a:solidFill>
                  <a:srgbClr val="041869"/>
                </a:solidFill>
              </a:rPr>
              <a:t>Business case</a:t>
            </a:r>
          </a:p>
          <a:p>
            <a:pPr marL="742950" lvl="0" indent="-742950">
              <a:spcAft>
                <a:spcPts val="600"/>
              </a:spcAft>
              <a:buFont typeface="+mj-lt"/>
              <a:buAutoNum type="arabicPeriod"/>
            </a:pPr>
            <a:r>
              <a:rPr lang="en-GB" sz="3200" dirty="0" smtClean="0">
                <a:solidFill>
                  <a:srgbClr val="041869"/>
                </a:solidFill>
              </a:rPr>
              <a:t>Technical specs and criteria</a:t>
            </a:r>
          </a:p>
          <a:p>
            <a:pPr marL="742950" lvl="0" indent="-742950">
              <a:spcAft>
                <a:spcPts val="600"/>
              </a:spcAft>
              <a:buFont typeface="+mj-lt"/>
              <a:buAutoNum type="arabicPeriod"/>
            </a:pPr>
            <a:r>
              <a:rPr lang="en-GB" sz="3200" dirty="0" smtClean="0">
                <a:solidFill>
                  <a:srgbClr val="041869"/>
                </a:solidFill>
              </a:rPr>
              <a:t>Contractual strategy</a:t>
            </a:r>
            <a:endParaRPr lang="en-GB" sz="3200" dirty="0">
              <a:solidFill>
                <a:srgbClr val="041869"/>
              </a:solidFill>
            </a:endParaRPr>
          </a:p>
        </p:txBody>
      </p:sp>
    </p:spTree>
    <p:extLst>
      <p:ext uri="{BB962C8B-B14F-4D97-AF65-F5344CB8AC3E}">
        <p14:creationId xmlns:p14="http://schemas.microsoft.com/office/powerpoint/2010/main" val="2433611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QUICK QUIZ</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594749" y="1363260"/>
            <a:ext cx="7695194" cy="4924425"/>
          </a:xfrm>
          <a:prstGeom prst="rect">
            <a:avLst/>
          </a:prstGeom>
        </p:spPr>
        <p:txBody>
          <a:bodyPr wrap="square">
            <a:spAutoFit/>
          </a:bodyPr>
          <a:lstStyle/>
          <a:p>
            <a:pPr lvl="0">
              <a:spcAft>
                <a:spcPts val="1200"/>
              </a:spcAft>
            </a:pPr>
            <a:r>
              <a:rPr lang="en-GB" sz="3200" b="1" dirty="0" smtClean="0">
                <a:solidFill>
                  <a:srgbClr val="0070C0"/>
                </a:solidFill>
              </a:rPr>
              <a:t>? Why </a:t>
            </a:r>
            <a:r>
              <a:rPr lang="en-GB" sz="3200" b="1" dirty="0">
                <a:solidFill>
                  <a:srgbClr val="0070C0"/>
                </a:solidFill>
              </a:rPr>
              <a:t>do you think </a:t>
            </a:r>
            <a:r>
              <a:rPr lang="en-GB" sz="3200" b="1" dirty="0" smtClean="0">
                <a:solidFill>
                  <a:srgbClr val="0070C0"/>
                </a:solidFill>
              </a:rPr>
              <a:t>the market </a:t>
            </a:r>
            <a:r>
              <a:rPr lang="en-GB" sz="3200" b="1" dirty="0" smtClean="0">
                <a:solidFill>
                  <a:srgbClr val="0070C0"/>
                </a:solidFill>
              </a:rPr>
              <a:t>consultation</a:t>
            </a:r>
            <a:br>
              <a:rPr lang="en-GB" sz="3200" b="1" dirty="0" smtClean="0">
                <a:solidFill>
                  <a:srgbClr val="0070C0"/>
                </a:solidFill>
              </a:rPr>
            </a:br>
            <a:r>
              <a:rPr lang="en-GB" sz="3200" b="1" dirty="0" smtClean="0">
                <a:solidFill>
                  <a:srgbClr val="0070C0"/>
                </a:solidFill>
              </a:rPr>
              <a:t>   is </a:t>
            </a:r>
            <a:r>
              <a:rPr lang="en-GB" sz="3200" b="1" dirty="0" smtClean="0">
                <a:solidFill>
                  <a:srgbClr val="0070C0"/>
                </a:solidFill>
              </a:rPr>
              <a:t>important?</a:t>
            </a:r>
            <a:endParaRPr lang="en-GB" sz="3200" b="1" dirty="0">
              <a:solidFill>
                <a:srgbClr val="0070C0"/>
              </a:solidFill>
            </a:endParaRPr>
          </a:p>
          <a:p>
            <a:pPr lvl="0">
              <a:spcAft>
                <a:spcPts val="1200"/>
              </a:spcAft>
            </a:pPr>
            <a:r>
              <a:rPr lang="en-GB" sz="3200" b="1" dirty="0">
                <a:solidFill>
                  <a:srgbClr val="0070C0"/>
                </a:solidFill>
              </a:rPr>
              <a:t>? Did you </a:t>
            </a:r>
            <a:r>
              <a:rPr lang="en-GB" sz="3200" b="1" dirty="0" smtClean="0">
                <a:solidFill>
                  <a:srgbClr val="0070C0"/>
                </a:solidFill>
              </a:rPr>
              <a:t>engage with the market in any of </a:t>
            </a:r>
            <a:r>
              <a:rPr lang="en-GB" sz="3200" b="1" dirty="0" smtClean="0">
                <a:solidFill>
                  <a:srgbClr val="0070C0"/>
                </a:solidFill>
              </a:rPr>
              <a:t/>
            </a:r>
            <a:br>
              <a:rPr lang="en-GB" sz="3200" b="1" dirty="0" smtClean="0">
                <a:solidFill>
                  <a:srgbClr val="0070C0"/>
                </a:solidFill>
              </a:rPr>
            </a:br>
            <a:r>
              <a:rPr lang="en-GB" sz="3200" b="1" dirty="0" smtClean="0">
                <a:solidFill>
                  <a:srgbClr val="0070C0"/>
                </a:solidFill>
              </a:rPr>
              <a:t>   your </a:t>
            </a:r>
            <a:r>
              <a:rPr lang="en-GB" sz="3200" b="1" dirty="0" smtClean="0">
                <a:solidFill>
                  <a:srgbClr val="0070C0"/>
                </a:solidFill>
              </a:rPr>
              <a:t>previous/current projects?</a:t>
            </a:r>
            <a:endParaRPr lang="en-GB" sz="3200" b="1" dirty="0">
              <a:solidFill>
                <a:srgbClr val="0070C0"/>
              </a:solidFill>
            </a:endParaRPr>
          </a:p>
          <a:p>
            <a:pPr lvl="0">
              <a:spcAft>
                <a:spcPts val="1200"/>
              </a:spcAft>
            </a:pPr>
            <a:r>
              <a:rPr lang="en-GB" sz="3200" b="1" dirty="0">
                <a:solidFill>
                  <a:srgbClr val="0070C0"/>
                </a:solidFill>
              </a:rPr>
              <a:t>? How did you do it</a:t>
            </a:r>
            <a:r>
              <a:rPr lang="en-GB" sz="3200" b="1" dirty="0" smtClean="0">
                <a:solidFill>
                  <a:srgbClr val="0070C0"/>
                </a:solidFill>
              </a:rPr>
              <a:t>?</a:t>
            </a:r>
          </a:p>
          <a:p>
            <a:pPr lvl="0">
              <a:spcAft>
                <a:spcPts val="1200"/>
              </a:spcAft>
            </a:pPr>
            <a:r>
              <a:rPr lang="en-GB" sz="3200" b="1" dirty="0" smtClean="0">
                <a:solidFill>
                  <a:srgbClr val="0070C0"/>
                </a:solidFill>
              </a:rPr>
              <a:t>? Any </a:t>
            </a:r>
            <a:r>
              <a:rPr lang="en-GB" sz="3200" b="1" dirty="0" smtClean="0">
                <a:solidFill>
                  <a:srgbClr val="0070C0"/>
                </a:solidFill>
              </a:rPr>
              <a:t>issues faced?</a:t>
            </a:r>
          </a:p>
          <a:p>
            <a:pPr lvl="0">
              <a:spcAft>
                <a:spcPts val="1200"/>
              </a:spcAft>
            </a:pPr>
            <a:r>
              <a:rPr lang="en-GB" sz="3200" b="1" dirty="0" smtClean="0">
                <a:solidFill>
                  <a:srgbClr val="0070C0"/>
                </a:solidFill>
              </a:rPr>
              <a:t>? Any </a:t>
            </a:r>
            <a:r>
              <a:rPr lang="en-GB" sz="3200" b="1" dirty="0" smtClean="0">
                <a:solidFill>
                  <a:srgbClr val="0070C0"/>
                </a:solidFill>
              </a:rPr>
              <a:t>lessons learned?</a:t>
            </a:r>
            <a:endParaRPr lang="en-GB" sz="3200" b="1" dirty="0">
              <a:solidFill>
                <a:srgbClr val="0070C0"/>
              </a:solidFill>
            </a:endParaRPr>
          </a:p>
          <a:p>
            <a:pPr lvl="0"/>
            <a:endParaRPr lang="en-GB" sz="4000" b="1" dirty="0" smtClean="0">
              <a:solidFill>
                <a:srgbClr val="041869"/>
              </a:solidFill>
            </a:endParaRPr>
          </a:p>
        </p:txBody>
      </p:sp>
    </p:spTree>
    <p:extLst>
      <p:ext uri="{BB962C8B-B14F-4D97-AF65-F5344CB8AC3E}">
        <p14:creationId xmlns:p14="http://schemas.microsoft.com/office/powerpoint/2010/main" val="29278620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Open market consultation</a:t>
            </a:r>
            <a:endParaRPr lang="en-GB" sz="2800" b="1" dirty="0">
              <a:solidFill>
                <a:schemeClr val="accent2"/>
              </a:solidFill>
              <a:latin typeface="+mj-lt"/>
            </a:endParaRPr>
          </a:p>
        </p:txBody>
      </p:sp>
      <p:sp>
        <p:nvSpPr>
          <p:cNvPr id="3" name="Rectangle 2"/>
          <p:cNvSpPr/>
          <p:nvPr/>
        </p:nvSpPr>
        <p:spPr>
          <a:xfrm>
            <a:off x="493893" y="1899004"/>
            <a:ext cx="7896905" cy="4031873"/>
          </a:xfrm>
          <a:prstGeom prst="rect">
            <a:avLst/>
          </a:prstGeom>
        </p:spPr>
        <p:txBody>
          <a:bodyPr wrap="square">
            <a:spAutoFit/>
          </a:bodyPr>
          <a:lstStyle/>
          <a:p>
            <a:pPr marL="742950" lvl="0" indent="-742950">
              <a:lnSpc>
                <a:spcPct val="150000"/>
              </a:lnSpc>
              <a:buFont typeface="+mj-lt"/>
              <a:buAutoNum type="alphaLcPeriod"/>
            </a:pPr>
            <a:r>
              <a:rPr lang="en-GB" sz="3200" b="1" dirty="0" smtClean="0">
                <a:solidFill>
                  <a:srgbClr val="041869"/>
                </a:solidFill>
              </a:rPr>
              <a:t>Why is it important to consult the market</a:t>
            </a:r>
          </a:p>
          <a:p>
            <a:pPr marL="742950" indent="-742950">
              <a:lnSpc>
                <a:spcPct val="150000"/>
              </a:lnSpc>
              <a:buFont typeface="+mj-lt"/>
              <a:buAutoNum type="alphaLcPeriod"/>
            </a:pPr>
            <a:r>
              <a:rPr lang="en-GB" sz="2800" dirty="0">
                <a:solidFill>
                  <a:srgbClr val="041869"/>
                </a:solidFill>
              </a:rPr>
              <a:t>How to organize a market consultation</a:t>
            </a:r>
          </a:p>
          <a:p>
            <a:pPr marL="742950" lvl="0" indent="-742950">
              <a:lnSpc>
                <a:spcPct val="150000"/>
              </a:lnSpc>
              <a:buFont typeface="+mj-lt"/>
              <a:buAutoNum type="alphaLcPeriod"/>
            </a:pPr>
            <a:r>
              <a:rPr lang="en-GB" sz="2800" dirty="0" smtClean="0">
                <a:solidFill>
                  <a:srgbClr val="041869"/>
                </a:solidFill>
              </a:rPr>
              <a:t>Specific issues to consider</a:t>
            </a:r>
          </a:p>
          <a:p>
            <a:pPr marL="742950" lvl="0" indent="-742950">
              <a:lnSpc>
                <a:spcPct val="150000"/>
              </a:lnSpc>
              <a:buFont typeface="+mj-lt"/>
              <a:buAutoNum type="alphaLcPeriod"/>
            </a:pPr>
            <a:r>
              <a:rPr lang="en-GB" sz="2800" dirty="0" smtClean="0">
                <a:solidFill>
                  <a:srgbClr val="041869"/>
                </a:solidFill>
              </a:rPr>
              <a:t>Outcome of a market consultations</a:t>
            </a:r>
          </a:p>
          <a:p>
            <a:pPr marL="742950" lvl="0" indent="-742950">
              <a:lnSpc>
                <a:spcPct val="150000"/>
              </a:lnSpc>
              <a:buFont typeface="+mj-lt"/>
              <a:buAutoNum type="alphaLcPeriod"/>
            </a:pPr>
            <a:r>
              <a:rPr lang="en-GB" sz="2800" dirty="0" smtClean="0">
                <a:solidFill>
                  <a:srgbClr val="041869"/>
                </a:solidFill>
              </a:rPr>
              <a:t>Practical examples</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10202796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358752" y="17467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smtClean="0">
                <a:solidFill>
                  <a:schemeClr val="accent2"/>
                </a:solidFill>
                <a:latin typeface="+mj-lt"/>
              </a:rPr>
              <a:t>Why it is important</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358752" y="1318022"/>
            <a:ext cx="8208431" cy="6370975"/>
          </a:xfrm>
          <a:prstGeom prst="rect">
            <a:avLst/>
          </a:prstGeom>
        </p:spPr>
        <p:txBody>
          <a:bodyPr wrap="square">
            <a:spAutoFit/>
          </a:bodyPr>
          <a:lstStyle/>
          <a:p>
            <a:pPr marL="355600" lvl="0" indent="-355600">
              <a:spcAft>
                <a:spcPts val="600"/>
              </a:spcAft>
              <a:buFont typeface="Arial" panose="020B0604020202020204" pitchFamily="34" charset="0"/>
              <a:buChar char="•"/>
            </a:pPr>
            <a:r>
              <a:rPr lang="en-US" sz="2300" dirty="0" smtClean="0">
                <a:solidFill>
                  <a:srgbClr val="041869"/>
                </a:solidFill>
              </a:rPr>
              <a:t>it </a:t>
            </a:r>
            <a:r>
              <a:rPr lang="en-US" sz="2300" b="1" dirty="0">
                <a:solidFill>
                  <a:srgbClr val="7030A0"/>
                </a:solidFill>
              </a:rPr>
              <a:t>makes suppliers aware </a:t>
            </a:r>
            <a:r>
              <a:rPr lang="en-US" sz="2300" dirty="0">
                <a:solidFill>
                  <a:srgbClr val="041869"/>
                </a:solidFill>
              </a:rPr>
              <a:t>of the public procurers’ </a:t>
            </a:r>
            <a:r>
              <a:rPr lang="en-US" sz="2300" dirty="0" smtClean="0">
                <a:solidFill>
                  <a:srgbClr val="041869"/>
                </a:solidFill>
              </a:rPr>
              <a:t>needs; </a:t>
            </a:r>
          </a:p>
          <a:p>
            <a:pPr marL="355600" indent="-355600">
              <a:spcAft>
                <a:spcPts val="600"/>
              </a:spcAft>
              <a:buFont typeface="Arial" panose="020B0604020202020204" pitchFamily="34" charset="0"/>
              <a:buChar char="•"/>
            </a:pPr>
            <a:r>
              <a:rPr lang="en-US" sz="2300" dirty="0" smtClean="0">
                <a:solidFill>
                  <a:srgbClr val="041869"/>
                </a:solidFill>
              </a:rPr>
              <a:t>it helps </a:t>
            </a:r>
            <a:r>
              <a:rPr lang="en-US" sz="2300" b="1" dirty="0" smtClean="0">
                <a:solidFill>
                  <a:srgbClr val="5318F8"/>
                </a:solidFill>
              </a:rPr>
              <a:t>cross-check </a:t>
            </a:r>
            <a:r>
              <a:rPr lang="en-US" sz="2300" b="1" dirty="0">
                <a:solidFill>
                  <a:srgbClr val="5318F8"/>
                </a:solidFill>
              </a:rPr>
              <a:t>the procurer's analysis </a:t>
            </a:r>
            <a:r>
              <a:rPr lang="en-US" sz="2300" dirty="0">
                <a:solidFill>
                  <a:srgbClr val="041869"/>
                </a:solidFill>
              </a:rPr>
              <a:t>of the </a:t>
            </a:r>
            <a:r>
              <a:rPr lang="en-US" sz="2300" dirty="0" smtClean="0">
                <a:solidFill>
                  <a:srgbClr val="041869"/>
                </a:solidFill>
              </a:rPr>
              <a:t/>
            </a:r>
            <a:br>
              <a:rPr lang="en-US" sz="2300" dirty="0" smtClean="0">
                <a:solidFill>
                  <a:srgbClr val="041869"/>
                </a:solidFill>
              </a:rPr>
            </a:br>
            <a:r>
              <a:rPr lang="en-US" sz="2300" dirty="0" smtClean="0">
                <a:solidFill>
                  <a:srgbClr val="041869"/>
                </a:solidFill>
              </a:rPr>
              <a:t>prior </a:t>
            </a:r>
            <a:r>
              <a:rPr lang="en-US" sz="2300" dirty="0">
                <a:solidFill>
                  <a:srgbClr val="041869"/>
                </a:solidFill>
              </a:rPr>
              <a:t>art/IPR and standardization/regulatory </a:t>
            </a:r>
            <a:r>
              <a:rPr lang="en-US" sz="2300" dirty="0" smtClean="0">
                <a:solidFill>
                  <a:srgbClr val="041869"/>
                </a:solidFill>
              </a:rPr>
              <a:t>environment;</a:t>
            </a:r>
          </a:p>
          <a:p>
            <a:pPr marL="355600" indent="-355600">
              <a:spcAft>
                <a:spcPts val="600"/>
              </a:spcAft>
              <a:buFont typeface="Arial" panose="020B0604020202020204" pitchFamily="34" charset="0"/>
              <a:buChar char="•"/>
            </a:pPr>
            <a:r>
              <a:rPr lang="en-US" sz="2300" dirty="0" smtClean="0">
                <a:solidFill>
                  <a:srgbClr val="041869"/>
                </a:solidFill>
              </a:rPr>
              <a:t>it </a:t>
            </a:r>
            <a:r>
              <a:rPr lang="en-US" sz="2300" b="1" dirty="0">
                <a:solidFill>
                  <a:srgbClr val="00B050"/>
                </a:solidFill>
              </a:rPr>
              <a:t>clarifies</a:t>
            </a:r>
            <a:r>
              <a:rPr lang="en-US" sz="2300" dirty="0">
                <a:solidFill>
                  <a:srgbClr val="041869"/>
                </a:solidFill>
              </a:rPr>
              <a:t> whether the </a:t>
            </a:r>
            <a:r>
              <a:rPr lang="en-US" sz="2300" b="1" dirty="0">
                <a:solidFill>
                  <a:srgbClr val="00B050"/>
                </a:solidFill>
              </a:rPr>
              <a:t>desired solution </a:t>
            </a:r>
            <a:r>
              <a:rPr lang="en-US" sz="2300" dirty="0">
                <a:solidFill>
                  <a:srgbClr val="041869"/>
                </a:solidFill>
              </a:rPr>
              <a:t>is already </a:t>
            </a:r>
            <a:r>
              <a:rPr lang="en-US" sz="2300" b="1" dirty="0">
                <a:solidFill>
                  <a:srgbClr val="00B050"/>
                </a:solidFill>
              </a:rPr>
              <a:t>available</a:t>
            </a:r>
            <a:r>
              <a:rPr lang="en-US" sz="2300" dirty="0">
                <a:solidFill>
                  <a:srgbClr val="041869"/>
                </a:solidFill>
              </a:rPr>
              <a:t> or </a:t>
            </a:r>
            <a:r>
              <a:rPr lang="en-US" sz="2300" dirty="0" smtClean="0">
                <a:solidFill>
                  <a:srgbClr val="041869"/>
                </a:solidFill>
              </a:rPr>
              <a:t>not; </a:t>
            </a:r>
          </a:p>
          <a:p>
            <a:pPr marL="355600" indent="-355600">
              <a:spcAft>
                <a:spcPts val="600"/>
              </a:spcAft>
              <a:buFont typeface="Arial" panose="020B0604020202020204" pitchFamily="34" charset="0"/>
              <a:buChar char="•"/>
            </a:pPr>
            <a:r>
              <a:rPr lang="nl-NL" sz="2300" dirty="0" smtClean="0">
                <a:solidFill>
                  <a:srgbClr val="041869"/>
                </a:solidFill>
              </a:rPr>
              <a:t>It clarifies whether the market is </a:t>
            </a:r>
            <a:r>
              <a:rPr lang="nl-NL" sz="2300" b="1" dirty="0">
                <a:solidFill>
                  <a:srgbClr val="EAB200"/>
                </a:solidFill>
              </a:rPr>
              <a:t>able to deliver what’s needed</a:t>
            </a:r>
            <a:r>
              <a:rPr lang="nl-NL" sz="2300" dirty="0" smtClean="0">
                <a:solidFill>
                  <a:srgbClr val="041869"/>
                </a:solidFill>
              </a:rPr>
              <a:t>, in a timely and cost efficient manner;</a:t>
            </a:r>
            <a:endParaRPr lang="en-US" sz="2300" dirty="0">
              <a:solidFill>
                <a:srgbClr val="041869"/>
              </a:solidFill>
            </a:endParaRPr>
          </a:p>
          <a:p>
            <a:pPr marL="355600" lvl="0" indent="-355600">
              <a:spcAft>
                <a:spcPts val="600"/>
              </a:spcAft>
              <a:buFont typeface="Arial" panose="020B0604020202020204" pitchFamily="34" charset="0"/>
              <a:buChar char="•"/>
            </a:pPr>
            <a:r>
              <a:rPr lang="en-US" sz="2300" dirty="0" smtClean="0">
                <a:solidFill>
                  <a:srgbClr val="041869"/>
                </a:solidFill>
              </a:rPr>
              <a:t>it </a:t>
            </a:r>
            <a:r>
              <a:rPr lang="en-US" sz="2300" dirty="0">
                <a:solidFill>
                  <a:srgbClr val="041869"/>
                </a:solidFill>
              </a:rPr>
              <a:t>helps the public purchaser to learn about the </a:t>
            </a:r>
            <a:r>
              <a:rPr lang="en-US" sz="2300" b="1" dirty="0">
                <a:solidFill>
                  <a:srgbClr val="C00000"/>
                </a:solidFill>
              </a:rPr>
              <a:t>risks and benefits </a:t>
            </a:r>
            <a:r>
              <a:rPr lang="en-US" sz="2300" dirty="0">
                <a:solidFill>
                  <a:srgbClr val="041869"/>
                </a:solidFill>
              </a:rPr>
              <a:t>of the various technological solutions that are available on the market </a:t>
            </a:r>
            <a:r>
              <a:rPr lang="en-US" sz="2300" dirty="0" smtClean="0">
                <a:solidFill>
                  <a:srgbClr val="041869"/>
                </a:solidFill>
              </a:rPr>
              <a:t>/ are </a:t>
            </a:r>
            <a:r>
              <a:rPr lang="en-US" sz="2300" dirty="0">
                <a:solidFill>
                  <a:srgbClr val="041869"/>
                </a:solidFill>
              </a:rPr>
              <a:t>being developed; </a:t>
            </a:r>
            <a:endParaRPr lang="en-US" sz="2300" dirty="0" smtClean="0">
              <a:solidFill>
                <a:srgbClr val="041869"/>
              </a:solidFill>
            </a:endParaRPr>
          </a:p>
          <a:p>
            <a:pPr marL="355600" indent="-355600">
              <a:spcAft>
                <a:spcPts val="600"/>
              </a:spcAft>
              <a:buFont typeface="Arial" panose="020B0604020202020204" pitchFamily="34" charset="0"/>
              <a:buChar char="•"/>
            </a:pPr>
            <a:r>
              <a:rPr lang="en-US" sz="2300" dirty="0">
                <a:solidFill>
                  <a:srgbClr val="041869"/>
                </a:solidFill>
              </a:rPr>
              <a:t>it helps choose the most suitable </a:t>
            </a:r>
            <a:r>
              <a:rPr lang="en-US" sz="2300" b="1" dirty="0">
                <a:solidFill>
                  <a:srgbClr val="FF0000"/>
                </a:solidFill>
              </a:rPr>
              <a:t>procurement </a:t>
            </a:r>
            <a:r>
              <a:rPr lang="en-US" sz="2300" b="1" dirty="0" smtClean="0">
                <a:solidFill>
                  <a:srgbClr val="FF0000"/>
                </a:solidFill>
              </a:rPr>
              <a:t>procedure </a:t>
            </a:r>
            <a:r>
              <a:rPr lang="en-US" sz="2300" b="1" dirty="0" smtClean="0">
                <a:solidFill>
                  <a:srgbClr val="FF0000"/>
                </a:solidFill>
              </a:rPr>
              <a:t/>
            </a:r>
            <a:br>
              <a:rPr lang="en-US" sz="2300" b="1" dirty="0" smtClean="0">
                <a:solidFill>
                  <a:srgbClr val="FF0000"/>
                </a:solidFill>
              </a:rPr>
            </a:br>
            <a:r>
              <a:rPr lang="en-US" sz="2300" b="1" dirty="0" smtClean="0">
                <a:solidFill>
                  <a:srgbClr val="FF0000"/>
                </a:solidFill>
              </a:rPr>
              <a:t>and </a:t>
            </a:r>
            <a:r>
              <a:rPr lang="en-US" sz="2300" b="1" dirty="0">
                <a:solidFill>
                  <a:srgbClr val="FF0000"/>
                </a:solidFill>
              </a:rPr>
              <a:t>model </a:t>
            </a:r>
            <a:r>
              <a:rPr lang="en-US" sz="2300" dirty="0">
                <a:solidFill>
                  <a:srgbClr val="041869"/>
                </a:solidFill>
              </a:rPr>
              <a:t>(e.g., in case the development of the </a:t>
            </a:r>
            <a:r>
              <a:rPr lang="en-US" sz="2300" dirty="0" smtClean="0">
                <a:solidFill>
                  <a:srgbClr val="041869"/>
                </a:solidFill>
              </a:rPr>
              <a:t/>
            </a:r>
            <a:br>
              <a:rPr lang="en-US" sz="2300" dirty="0" smtClean="0">
                <a:solidFill>
                  <a:srgbClr val="041869"/>
                </a:solidFill>
              </a:rPr>
            </a:br>
            <a:r>
              <a:rPr lang="en-US" sz="2300" dirty="0" smtClean="0">
                <a:solidFill>
                  <a:srgbClr val="041869"/>
                </a:solidFill>
              </a:rPr>
              <a:t>innovative </a:t>
            </a:r>
            <a:r>
              <a:rPr lang="en-US" sz="2300" dirty="0">
                <a:solidFill>
                  <a:srgbClr val="041869"/>
                </a:solidFill>
              </a:rPr>
              <a:t>product requires R&amp;D, the PCP model </a:t>
            </a:r>
            <a:r>
              <a:rPr lang="en-US" sz="2300" dirty="0" smtClean="0">
                <a:solidFill>
                  <a:srgbClr val="041869"/>
                </a:solidFill>
              </a:rPr>
              <a:t/>
            </a:r>
            <a:br>
              <a:rPr lang="en-US" sz="2300" dirty="0" smtClean="0">
                <a:solidFill>
                  <a:srgbClr val="041869"/>
                </a:solidFill>
              </a:rPr>
            </a:br>
            <a:r>
              <a:rPr lang="en-US" sz="2300" dirty="0" smtClean="0">
                <a:solidFill>
                  <a:srgbClr val="041869"/>
                </a:solidFill>
              </a:rPr>
              <a:t>followed </a:t>
            </a:r>
            <a:r>
              <a:rPr lang="en-US" sz="2300" dirty="0">
                <a:solidFill>
                  <a:srgbClr val="041869"/>
                </a:solidFill>
              </a:rPr>
              <a:t>by PPI);</a:t>
            </a:r>
          </a:p>
          <a:p>
            <a:pPr marL="571500" lvl="0" indent="-571500" algn="just">
              <a:buFont typeface="Arial" panose="020B0604020202020204" pitchFamily="34" charset="0"/>
              <a:buChar char="•"/>
            </a:pPr>
            <a:endParaRPr lang="en-US" sz="2000" dirty="0">
              <a:solidFill>
                <a:srgbClr val="041869"/>
              </a:solidFill>
            </a:endParaRPr>
          </a:p>
          <a:p>
            <a:pPr lvl="0" algn="just"/>
            <a:endParaRPr lang="en-GB" sz="2200" b="1" dirty="0" smtClean="0">
              <a:solidFill>
                <a:srgbClr val="041869"/>
              </a:solidFill>
            </a:endParaRPr>
          </a:p>
        </p:txBody>
      </p:sp>
    </p:spTree>
    <p:extLst>
      <p:ext uri="{BB962C8B-B14F-4D97-AF65-F5344CB8AC3E}">
        <p14:creationId xmlns:p14="http://schemas.microsoft.com/office/powerpoint/2010/main" val="1614666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260958"/>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smtClean="0">
                <a:solidFill>
                  <a:schemeClr val="accent2"/>
                </a:solidFill>
                <a:latin typeface="+mj-lt"/>
              </a:rPr>
              <a:t>Why it is important</a:t>
            </a:r>
            <a:endParaRPr lang="en-GB" sz="2800" b="1" dirty="0">
              <a:solidFill>
                <a:schemeClr val="accent2"/>
              </a:solidFill>
              <a:latin typeface="+mj-lt"/>
            </a:endParaRPr>
          </a:p>
        </p:txBody>
      </p:sp>
      <p:pic>
        <p:nvPicPr>
          <p:cNvPr id="2" name="Picture 1"/>
          <p:cNvPicPr>
            <a:picLocks noChangeAspect="1"/>
          </p:cNvPicPr>
          <p:nvPr/>
        </p:nvPicPr>
        <p:blipFill>
          <a:blip r:embed="rId3"/>
          <a:stretch>
            <a:fillRect/>
          </a:stretch>
        </p:blipFill>
        <p:spPr>
          <a:xfrm>
            <a:off x="115910" y="1542196"/>
            <a:ext cx="8585610" cy="4539008"/>
          </a:xfrm>
          <a:prstGeom prst="rect">
            <a:avLst/>
          </a:prstGeom>
        </p:spPr>
      </p:pic>
    </p:spTree>
    <p:extLst>
      <p:ext uri="{BB962C8B-B14F-4D97-AF65-F5344CB8AC3E}">
        <p14:creationId xmlns:p14="http://schemas.microsoft.com/office/powerpoint/2010/main" val="40578935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256997"/>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Open market consultation</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34117"/>
            <a:ext cx="7896905" cy="3693319"/>
          </a:xfrm>
          <a:prstGeom prst="rect">
            <a:avLst/>
          </a:prstGeom>
        </p:spPr>
        <p:txBody>
          <a:bodyPr wrap="square">
            <a:spAutoFit/>
          </a:bodyPr>
          <a:lstStyle/>
          <a:p>
            <a:pPr marL="742950" lvl="0" indent="-742950">
              <a:spcAft>
                <a:spcPts val="1200"/>
              </a:spcAft>
              <a:buFont typeface="+mj-lt"/>
              <a:buAutoNum type="alphaLcPeriod"/>
            </a:pPr>
            <a:r>
              <a:rPr lang="en-GB" sz="2800" dirty="0">
                <a:solidFill>
                  <a:srgbClr val="041869"/>
                </a:solidFill>
              </a:rPr>
              <a:t>Why is it important to consult the market</a:t>
            </a:r>
          </a:p>
          <a:p>
            <a:pPr marL="742950" indent="-742950">
              <a:spcAft>
                <a:spcPts val="1200"/>
              </a:spcAft>
              <a:buFont typeface="+mj-lt"/>
              <a:buAutoNum type="alphaLcPeriod"/>
            </a:pPr>
            <a:r>
              <a:rPr lang="en-GB" sz="3200" b="1" dirty="0">
                <a:solidFill>
                  <a:srgbClr val="041869"/>
                </a:solidFill>
              </a:rPr>
              <a:t>How to organize a market consultation</a:t>
            </a:r>
          </a:p>
          <a:p>
            <a:pPr marL="742950" lvl="0" indent="-742950">
              <a:spcAft>
                <a:spcPts val="1200"/>
              </a:spcAft>
              <a:buFont typeface="+mj-lt"/>
              <a:buAutoNum type="alphaLcPeriod"/>
            </a:pPr>
            <a:r>
              <a:rPr lang="en-GB" sz="2800" dirty="0" smtClean="0">
                <a:solidFill>
                  <a:srgbClr val="041869"/>
                </a:solidFill>
              </a:rPr>
              <a:t>Specific issues to consider</a:t>
            </a:r>
          </a:p>
          <a:p>
            <a:pPr marL="742950" lvl="0" indent="-742950">
              <a:spcAft>
                <a:spcPts val="1200"/>
              </a:spcAft>
              <a:buFont typeface="+mj-lt"/>
              <a:buAutoNum type="alphaLcPeriod"/>
            </a:pPr>
            <a:r>
              <a:rPr lang="en-GB" sz="2800" dirty="0" smtClean="0">
                <a:solidFill>
                  <a:srgbClr val="041869"/>
                </a:solidFill>
              </a:rPr>
              <a:t>Outcome of a market consultations</a:t>
            </a:r>
          </a:p>
          <a:p>
            <a:pPr marL="742950" lvl="0" indent="-742950">
              <a:spcAft>
                <a:spcPts val="1200"/>
              </a:spcAft>
              <a:buFont typeface="+mj-lt"/>
              <a:buAutoNum type="alphaLcPeriod"/>
            </a:pPr>
            <a:r>
              <a:rPr lang="en-GB" sz="2800" dirty="0" smtClean="0">
                <a:solidFill>
                  <a:srgbClr val="041869"/>
                </a:solidFill>
              </a:rPr>
              <a:t>Practical examples</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7605950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smtClean="0">
                <a:solidFill>
                  <a:schemeClr val="accent2"/>
                </a:solidFill>
                <a:latin typeface="+mj-lt"/>
              </a:rPr>
              <a:t>How to organize it</a:t>
            </a:r>
            <a:endParaRPr lang="en-GB" sz="2800" b="1" dirty="0">
              <a:solidFill>
                <a:schemeClr val="accent2"/>
              </a:solidFill>
              <a:latin typeface="+mj-lt"/>
            </a:endParaRPr>
          </a:p>
        </p:txBody>
      </p:sp>
      <p:sp>
        <p:nvSpPr>
          <p:cNvPr id="5" name="Content Placeholder 2"/>
          <p:cNvSpPr txBox="1">
            <a:spLocks/>
          </p:cNvSpPr>
          <p:nvPr/>
        </p:nvSpPr>
        <p:spPr>
          <a:xfrm>
            <a:off x="1118155" y="1483506"/>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103031" y="1483506"/>
            <a:ext cx="8567183" cy="430887"/>
          </a:xfrm>
          <a:prstGeom prst="rect">
            <a:avLst/>
          </a:prstGeom>
        </p:spPr>
        <p:txBody>
          <a:bodyPr wrap="square">
            <a:spAutoFit/>
          </a:bodyPr>
          <a:lstStyle/>
          <a:p>
            <a:pPr lvl="0" algn="just"/>
            <a:endParaRPr lang="en-GB" sz="2200" b="1" dirty="0" smtClean="0">
              <a:solidFill>
                <a:srgbClr val="041869"/>
              </a:solidFill>
            </a:endParaRPr>
          </a:p>
        </p:txBody>
      </p:sp>
      <p:sp>
        <p:nvSpPr>
          <p:cNvPr id="2" name="Rectangle 1"/>
          <p:cNvSpPr/>
          <p:nvPr/>
        </p:nvSpPr>
        <p:spPr>
          <a:xfrm>
            <a:off x="386367" y="1270927"/>
            <a:ext cx="4430332" cy="5170646"/>
          </a:xfrm>
          <a:prstGeom prst="rect">
            <a:avLst/>
          </a:prstGeom>
        </p:spPr>
        <p:txBody>
          <a:bodyPr wrap="square">
            <a:spAutoFit/>
          </a:bodyPr>
          <a:lstStyle/>
          <a:p>
            <a:r>
              <a:rPr lang="en-US" sz="2200" dirty="0">
                <a:solidFill>
                  <a:srgbClr val="1F3586"/>
                </a:solidFill>
              </a:rPr>
              <a:t>Various methods to engage the market exist, </a:t>
            </a:r>
            <a:r>
              <a:rPr lang="en-US" sz="2200" dirty="0" smtClean="0">
                <a:solidFill>
                  <a:srgbClr val="1F3586"/>
                </a:solidFill>
              </a:rPr>
              <a:t>including:</a:t>
            </a:r>
          </a:p>
          <a:p>
            <a:endParaRPr lang="en-US" sz="2200" dirty="0" smtClean="0">
              <a:solidFill>
                <a:srgbClr val="1F3586"/>
              </a:solidFill>
            </a:endParaRPr>
          </a:p>
          <a:p>
            <a:pPr marL="342900" indent="-342900">
              <a:buFont typeface="Wingdings" panose="05000000000000000000" pitchFamily="2" charset="2"/>
              <a:buChar char="Ø"/>
            </a:pPr>
            <a:r>
              <a:rPr lang="en-US" sz="2200" dirty="0" smtClean="0">
                <a:solidFill>
                  <a:srgbClr val="1F3586"/>
                </a:solidFill>
              </a:rPr>
              <a:t> </a:t>
            </a:r>
            <a:r>
              <a:rPr lang="en-US" sz="2200" dirty="0">
                <a:solidFill>
                  <a:srgbClr val="1F3586"/>
                </a:solidFill>
              </a:rPr>
              <a:t>market </a:t>
            </a:r>
            <a:r>
              <a:rPr lang="en-US" sz="2200" dirty="0" smtClean="0">
                <a:solidFill>
                  <a:srgbClr val="1F3586"/>
                </a:solidFill>
              </a:rPr>
              <a:t>survey</a:t>
            </a:r>
          </a:p>
          <a:p>
            <a:pPr marL="342900" indent="-342900">
              <a:buFont typeface="Wingdings" panose="05000000000000000000" pitchFamily="2" charset="2"/>
              <a:buChar char="Ø"/>
            </a:pPr>
            <a:r>
              <a:rPr lang="en-US" sz="2200" dirty="0" smtClean="0">
                <a:solidFill>
                  <a:srgbClr val="1F3586"/>
                </a:solidFill>
              </a:rPr>
              <a:t>“</a:t>
            </a:r>
            <a:r>
              <a:rPr lang="en-US" sz="2200" dirty="0">
                <a:solidFill>
                  <a:srgbClr val="1F3586"/>
                </a:solidFill>
              </a:rPr>
              <a:t>meet the buyer” </a:t>
            </a:r>
            <a:r>
              <a:rPr lang="en-US" sz="2200" dirty="0" smtClean="0">
                <a:solidFill>
                  <a:srgbClr val="1F3586"/>
                </a:solidFill>
              </a:rPr>
              <a:t>events</a:t>
            </a:r>
          </a:p>
          <a:p>
            <a:pPr marL="342900" indent="-342900">
              <a:buFont typeface="Wingdings" panose="05000000000000000000" pitchFamily="2" charset="2"/>
              <a:buChar char="Ø"/>
            </a:pPr>
            <a:r>
              <a:rPr lang="en-US" sz="2200" dirty="0" smtClean="0">
                <a:solidFill>
                  <a:srgbClr val="1F3586"/>
                </a:solidFill>
              </a:rPr>
              <a:t>industry days</a:t>
            </a:r>
          </a:p>
          <a:p>
            <a:pPr marL="342900" indent="-342900">
              <a:buFont typeface="Wingdings" panose="05000000000000000000" pitchFamily="2" charset="2"/>
              <a:buChar char="Ø"/>
            </a:pPr>
            <a:r>
              <a:rPr lang="en-US" sz="2200" dirty="0" smtClean="0">
                <a:solidFill>
                  <a:srgbClr val="1F3586"/>
                </a:solidFill>
              </a:rPr>
              <a:t>webinars </a:t>
            </a:r>
            <a:r>
              <a:rPr lang="en-US" sz="2200" dirty="0">
                <a:solidFill>
                  <a:srgbClr val="1F3586"/>
                </a:solidFill>
              </a:rPr>
              <a:t>or </a:t>
            </a:r>
            <a:endParaRPr lang="en-US" sz="2200" dirty="0" smtClean="0">
              <a:solidFill>
                <a:srgbClr val="1F3586"/>
              </a:solidFill>
            </a:endParaRPr>
          </a:p>
          <a:p>
            <a:pPr marL="342900" indent="-342900">
              <a:buFont typeface="Wingdings" panose="05000000000000000000" pitchFamily="2" charset="2"/>
              <a:buChar char="Ø"/>
            </a:pPr>
            <a:r>
              <a:rPr lang="en-US" sz="2200" dirty="0" smtClean="0">
                <a:solidFill>
                  <a:srgbClr val="1F3586"/>
                </a:solidFill>
              </a:rPr>
              <a:t>the </a:t>
            </a:r>
            <a:r>
              <a:rPr lang="en-US" sz="2200" dirty="0">
                <a:solidFill>
                  <a:srgbClr val="1F3586"/>
                </a:solidFill>
              </a:rPr>
              <a:t>organization of an industry platform. </a:t>
            </a:r>
          </a:p>
          <a:p>
            <a:endParaRPr lang="en-US" sz="2200" dirty="0" smtClean="0">
              <a:solidFill>
                <a:srgbClr val="1F3586"/>
              </a:solidFill>
            </a:endParaRPr>
          </a:p>
          <a:p>
            <a:r>
              <a:rPr lang="en-US" sz="2200" dirty="0" smtClean="0">
                <a:solidFill>
                  <a:srgbClr val="1F3586"/>
                </a:solidFill>
              </a:rPr>
              <a:t>A </a:t>
            </a:r>
            <a:r>
              <a:rPr lang="en-US" sz="2200" dirty="0">
                <a:solidFill>
                  <a:srgbClr val="1F3586"/>
                </a:solidFill>
              </a:rPr>
              <a:t>successful market consultation requires efficient time </a:t>
            </a:r>
            <a:r>
              <a:rPr lang="en-US" sz="2200" dirty="0" smtClean="0">
                <a:solidFill>
                  <a:srgbClr val="1F3586"/>
                </a:solidFill>
              </a:rPr>
              <a:t>planning, effective </a:t>
            </a:r>
            <a:r>
              <a:rPr lang="en-US" sz="2200" dirty="0">
                <a:solidFill>
                  <a:srgbClr val="1F3586"/>
                </a:solidFill>
              </a:rPr>
              <a:t>resource </a:t>
            </a:r>
            <a:r>
              <a:rPr lang="en-US" sz="2200" dirty="0" smtClean="0">
                <a:solidFill>
                  <a:srgbClr val="1F3586"/>
                </a:solidFill>
              </a:rPr>
              <a:t>allocation and broad coverage (stakeholder- and geographical wise). </a:t>
            </a:r>
            <a:endParaRPr lang="en-US" sz="2200" dirty="0">
              <a:solidFill>
                <a:srgbClr val="1F3586"/>
              </a:solidFill>
            </a:endParaRPr>
          </a:p>
        </p:txBody>
      </p:sp>
      <p:pic>
        <p:nvPicPr>
          <p:cNvPr id="13314" name="Picture 2" descr="http://www.nympha-md-project.eu/sites/www.nympha-md-project.eu/files/styles/large/public/comunicazione-persone-disegno-libero_23-2147493417.jpg?itok=zjEjYJ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912" y="1473447"/>
            <a:ext cx="3190875" cy="238280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ipwatchdog.com/wp-content/uploads/2015/09/eu-map-europe-33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912" y="4298448"/>
            <a:ext cx="319087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945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smtClean="0">
                <a:solidFill>
                  <a:schemeClr val="accent2"/>
                </a:solidFill>
                <a:latin typeface="+mj-lt"/>
              </a:rPr>
              <a:t>How to organize it - prerequisites</a:t>
            </a:r>
            <a:endParaRPr lang="en-GB" sz="2800" b="1" dirty="0">
              <a:solidFill>
                <a:schemeClr val="accent2"/>
              </a:solidFill>
              <a:latin typeface="+mj-lt"/>
            </a:endParaRPr>
          </a:p>
        </p:txBody>
      </p:sp>
      <p:sp>
        <p:nvSpPr>
          <p:cNvPr id="5" name="Content Placeholder 2"/>
          <p:cNvSpPr txBox="1">
            <a:spLocks/>
          </p:cNvSpPr>
          <p:nvPr/>
        </p:nvSpPr>
        <p:spPr>
          <a:xfrm>
            <a:off x="1118155" y="1483506"/>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103031" y="1483506"/>
            <a:ext cx="8567183" cy="430887"/>
          </a:xfrm>
          <a:prstGeom prst="rect">
            <a:avLst/>
          </a:prstGeom>
        </p:spPr>
        <p:txBody>
          <a:bodyPr wrap="square">
            <a:spAutoFit/>
          </a:bodyPr>
          <a:lstStyle/>
          <a:p>
            <a:pPr lvl="0" algn="just"/>
            <a:endParaRPr lang="en-GB" sz="2200" b="1" dirty="0" smtClean="0">
              <a:solidFill>
                <a:srgbClr val="041869"/>
              </a:solidFill>
            </a:endParaRPr>
          </a:p>
        </p:txBody>
      </p:sp>
      <p:sp>
        <p:nvSpPr>
          <p:cNvPr id="2" name="Rectangle 1"/>
          <p:cNvSpPr/>
          <p:nvPr/>
        </p:nvSpPr>
        <p:spPr>
          <a:xfrm>
            <a:off x="386367" y="1364098"/>
            <a:ext cx="8077785" cy="4662815"/>
          </a:xfrm>
          <a:prstGeom prst="rect">
            <a:avLst/>
          </a:prstGeom>
        </p:spPr>
        <p:txBody>
          <a:bodyPr wrap="square">
            <a:spAutoFit/>
          </a:bodyPr>
          <a:lstStyle/>
          <a:p>
            <a:pPr marL="285750" indent="-285750">
              <a:lnSpc>
                <a:spcPct val="150000"/>
              </a:lnSpc>
              <a:buFont typeface="Wingdings" panose="05000000000000000000" pitchFamily="2" charset="2"/>
              <a:buChar char="ü"/>
            </a:pPr>
            <a:r>
              <a:rPr lang="en-US" sz="2200" dirty="0" smtClean="0">
                <a:solidFill>
                  <a:srgbClr val="1F3586"/>
                </a:solidFill>
              </a:rPr>
              <a:t>previous </a:t>
            </a:r>
            <a:r>
              <a:rPr lang="en-US" sz="2200" dirty="0">
                <a:solidFill>
                  <a:srgbClr val="1F3586"/>
                </a:solidFill>
              </a:rPr>
              <a:t>identification of the </a:t>
            </a:r>
            <a:r>
              <a:rPr lang="en-US" sz="2200" dirty="0">
                <a:solidFill>
                  <a:srgbClr val="FF0000"/>
                </a:solidFill>
              </a:rPr>
              <a:t>need(s)/challenge(s</a:t>
            </a:r>
            <a:r>
              <a:rPr lang="en-US" sz="2200" dirty="0" smtClean="0">
                <a:solidFill>
                  <a:srgbClr val="FF0000"/>
                </a:solidFill>
              </a:rPr>
              <a:t>) </a:t>
            </a:r>
            <a:endParaRPr lang="en-US" sz="2200" dirty="0">
              <a:solidFill>
                <a:srgbClr val="FF0000"/>
              </a:solidFill>
            </a:endParaRPr>
          </a:p>
          <a:p>
            <a:pPr marL="285750" indent="-285750">
              <a:lnSpc>
                <a:spcPct val="150000"/>
              </a:lnSpc>
              <a:buFont typeface="Wingdings" panose="05000000000000000000" pitchFamily="2" charset="2"/>
              <a:buChar char="ü"/>
            </a:pPr>
            <a:r>
              <a:rPr lang="en-US" sz="2200" dirty="0" smtClean="0">
                <a:solidFill>
                  <a:srgbClr val="1F3586"/>
                </a:solidFill>
              </a:rPr>
              <a:t>validation </a:t>
            </a:r>
            <a:r>
              <a:rPr lang="en-US" sz="2200" dirty="0">
                <a:solidFill>
                  <a:srgbClr val="1F3586"/>
                </a:solidFill>
              </a:rPr>
              <a:t>of </a:t>
            </a:r>
            <a:r>
              <a:rPr lang="en-US" sz="2200" dirty="0" smtClean="0">
                <a:solidFill>
                  <a:srgbClr val="1F3586"/>
                </a:solidFill>
              </a:rPr>
              <a:t>the needs by </a:t>
            </a:r>
            <a:r>
              <a:rPr lang="en-US" sz="2200" dirty="0" smtClean="0">
                <a:solidFill>
                  <a:srgbClr val="7030A0"/>
                </a:solidFill>
              </a:rPr>
              <a:t>prior </a:t>
            </a:r>
            <a:r>
              <a:rPr lang="en-US" sz="2200" dirty="0">
                <a:solidFill>
                  <a:srgbClr val="7030A0"/>
                </a:solidFill>
              </a:rPr>
              <a:t>art analysis and IPR </a:t>
            </a:r>
            <a:r>
              <a:rPr lang="en-US" sz="2200" dirty="0" smtClean="0">
                <a:solidFill>
                  <a:srgbClr val="7030A0"/>
                </a:solidFill>
              </a:rPr>
              <a:t>search</a:t>
            </a:r>
            <a:endParaRPr lang="en-US" sz="2200" dirty="0">
              <a:solidFill>
                <a:srgbClr val="7030A0"/>
              </a:solidFill>
            </a:endParaRPr>
          </a:p>
          <a:p>
            <a:pPr marL="285750" indent="-285750">
              <a:lnSpc>
                <a:spcPct val="150000"/>
              </a:lnSpc>
              <a:buFont typeface="Wingdings" panose="05000000000000000000" pitchFamily="2" charset="2"/>
              <a:buChar char="ü"/>
            </a:pPr>
            <a:r>
              <a:rPr lang="en-US" sz="2200" dirty="0" smtClean="0">
                <a:solidFill>
                  <a:srgbClr val="1F3586"/>
                </a:solidFill>
              </a:rPr>
              <a:t>a </a:t>
            </a:r>
            <a:r>
              <a:rPr lang="en-US" sz="2200" dirty="0">
                <a:solidFill>
                  <a:srgbClr val="1F3586"/>
                </a:solidFill>
              </a:rPr>
              <a:t>mature </a:t>
            </a:r>
            <a:r>
              <a:rPr lang="en-US" sz="2200" dirty="0">
                <a:solidFill>
                  <a:srgbClr val="EAB200"/>
                </a:solidFill>
              </a:rPr>
              <a:t>business plan </a:t>
            </a:r>
            <a:r>
              <a:rPr lang="en-US" sz="2200" dirty="0">
                <a:solidFill>
                  <a:srgbClr val="1F3586"/>
                </a:solidFill>
              </a:rPr>
              <a:t>meant to prioritize the </a:t>
            </a:r>
            <a:r>
              <a:rPr lang="en-US" sz="2200" dirty="0" smtClean="0">
                <a:solidFill>
                  <a:srgbClr val="1F3586"/>
                </a:solidFill>
              </a:rPr>
              <a:t>needs</a:t>
            </a:r>
            <a:endParaRPr lang="en-US" sz="2200" dirty="0">
              <a:solidFill>
                <a:srgbClr val="1F3586"/>
              </a:solidFill>
            </a:endParaRPr>
          </a:p>
          <a:p>
            <a:pPr marL="285750" indent="-285750">
              <a:lnSpc>
                <a:spcPct val="150000"/>
              </a:lnSpc>
              <a:buFont typeface="Wingdings" panose="05000000000000000000" pitchFamily="2" charset="2"/>
              <a:buChar char="ü"/>
            </a:pPr>
            <a:r>
              <a:rPr lang="en-US" sz="2200" dirty="0" smtClean="0">
                <a:solidFill>
                  <a:srgbClr val="00B050"/>
                </a:solidFill>
              </a:rPr>
              <a:t>informing</a:t>
            </a:r>
            <a:r>
              <a:rPr lang="en-US" sz="2200" dirty="0" smtClean="0">
                <a:solidFill>
                  <a:srgbClr val="1F3586"/>
                </a:solidFill>
              </a:rPr>
              <a:t> the </a:t>
            </a:r>
            <a:r>
              <a:rPr lang="en-US" sz="2200" dirty="0">
                <a:solidFill>
                  <a:srgbClr val="1F3586"/>
                </a:solidFill>
              </a:rPr>
              <a:t>market of the public procurer’s intentions and needs </a:t>
            </a:r>
          </a:p>
          <a:p>
            <a:pPr marL="285750" indent="-285750">
              <a:lnSpc>
                <a:spcPct val="150000"/>
              </a:lnSpc>
              <a:buFont typeface="Wingdings" panose="05000000000000000000" pitchFamily="2" charset="2"/>
              <a:buChar char="ü"/>
            </a:pPr>
            <a:r>
              <a:rPr lang="en-US" sz="2200" dirty="0" smtClean="0">
                <a:solidFill>
                  <a:srgbClr val="00B050"/>
                </a:solidFill>
              </a:rPr>
              <a:t>targeting</a:t>
            </a:r>
            <a:r>
              <a:rPr lang="en-US" sz="2200" dirty="0" smtClean="0">
                <a:solidFill>
                  <a:srgbClr val="1F3586"/>
                </a:solidFill>
              </a:rPr>
              <a:t> the </a:t>
            </a:r>
            <a:r>
              <a:rPr lang="en-US" sz="2200" dirty="0">
                <a:solidFill>
                  <a:srgbClr val="1F3586"/>
                </a:solidFill>
              </a:rPr>
              <a:t>right market segments </a:t>
            </a:r>
            <a:endParaRPr lang="en-US" sz="2200" dirty="0" smtClean="0">
              <a:solidFill>
                <a:srgbClr val="1F3586"/>
              </a:solidFill>
            </a:endParaRPr>
          </a:p>
          <a:p>
            <a:pPr marL="285750" indent="-285750">
              <a:lnSpc>
                <a:spcPct val="150000"/>
              </a:lnSpc>
              <a:buFont typeface="Wingdings" panose="05000000000000000000" pitchFamily="2" charset="2"/>
              <a:buChar char="ü"/>
            </a:pPr>
            <a:r>
              <a:rPr lang="en-US" sz="2200" dirty="0" smtClean="0">
                <a:solidFill>
                  <a:srgbClr val="00B050"/>
                </a:solidFill>
              </a:rPr>
              <a:t>promoting</a:t>
            </a:r>
            <a:r>
              <a:rPr lang="en-US" sz="2200" dirty="0" smtClean="0">
                <a:solidFill>
                  <a:srgbClr val="1F3586"/>
                </a:solidFill>
              </a:rPr>
              <a:t> </a:t>
            </a:r>
            <a:r>
              <a:rPr lang="en-US" sz="2200" dirty="0">
                <a:solidFill>
                  <a:srgbClr val="1F3586"/>
                </a:solidFill>
              </a:rPr>
              <a:t>the open market consultation to </a:t>
            </a:r>
            <a:r>
              <a:rPr lang="en-US" sz="2200" dirty="0" smtClean="0">
                <a:solidFill>
                  <a:srgbClr val="1F3586"/>
                </a:solidFill>
              </a:rPr>
              <a:t>the market</a:t>
            </a:r>
          </a:p>
          <a:p>
            <a:pPr marL="285750" indent="-285750">
              <a:lnSpc>
                <a:spcPct val="150000"/>
              </a:lnSpc>
              <a:buFont typeface="Wingdings" panose="05000000000000000000" pitchFamily="2" charset="2"/>
              <a:buChar char="ü"/>
            </a:pPr>
            <a:r>
              <a:rPr lang="en-US" sz="2200" dirty="0" smtClean="0">
                <a:solidFill>
                  <a:srgbClr val="1F3586"/>
                </a:solidFill>
              </a:rPr>
              <a:t>selecting </a:t>
            </a:r>
            <a:r>
              <a:rPr lang="en-US" sz="2200" dirty="0">
                <a:solidFill>
                  <a:srgbClr val="1F3586"/>
                </a:solidFill>
              </a:rPr>
              <a:t>the </a:t>
            </a:r>
            <a:r>
              <a:rPr lang="en-US" sz="2200" dirty="0" smtClean="0">
                <a:solidFill>
                  <a:srgbClr val="1F3586"/>
                </a:solidFill>
              </a:rPr>
              <a:t>best </a:t>
            </a:r>
            <a:r>
              <a:rPr lang="en-US" sz="2200" dirty="0" smtClean="0">
                <a:solidFill>
                  <a:srgbClr val="5318F8"/>
                </a:solidFill>
              </a:rPr>
              <a:t>dialogue </a:t>
            </a:r>
            <a:r>
              <a:rPr lang="en-US" sz="2200" dirty="0">
                <a:solidFill>
                  <a:srgbClr val="5318F8"/>
                </a:solidFill>
              </a:rPr>
              <a:t>method </a:t>
            </a:r>
            <a:endParaRPr lang="en-US" sz="2200" dirty="0" smtClean="0">
              <a:solidFill>
                <a:srgbClr val="5318F8"/>
              </a:solidFill>
            </a:endParaRPr>
          </a:p>
          <a:p>
            <a:pPr marL="285750" indent="-285750">
              <a:lnSpc>
                <a:spcPct val="150000"/>
              </a:lnSpc>
              <a:buFont typeface="Wingdings" panose="05000000000000000000" pitchFamily="2" charset="2"/>
              <a:buChar char="ü"/>
            </a:pPr>
            <a:r>
              <a:rPr lang="en-US" sz="2200" dirty="0" smtClean="0">
                <a:solidFill>
                  <a:srgbClr val="1F3586"/>
                </a:solidFill>
              </a:rPr>
              <a:t>involving </a:t>
            </a:r>
            <a:r>
              <a:rPr lang="en-US" sz="2200" dirty="0">
                <a:solidFill>
                  <a:srgbClr val="00B0F0"/>
                </a:solidFill>
              </a:rPr>
              <a:t>experts</a:t>
            </a:r>
            <a:r>
              <a:rPr lang="en-US" sz="2200" dirty="0">
                <a:solidFill>
                  <a:srgbClr val="1F3586"/>
                </a:solidFill>
              </a:rPr>
              <a:t> who can lead the discussions and subsequently interpret the results of the market consultation.</a:t>
            </a:r>
          </a:p>
        </p:txBody>
      </p:sp>
    </p:spTree>
    <p:extLst>
      <p:ext uri="{BB962C8B-B14F-4D97-AF65-F5344CB8AC3E}">
        <p14:creationId xmlns:p14="http://schemas.microsoft.com/office/powerpoint/2010/main" val="2086897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49742"/>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Open market consultation</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34117"/>
            <a:ext cx="7896905" cy="4124206"/>
          </a:xfrm>
          <a:prstGeom prst="rect">
            <a:avLst/>
          </a:prstGeom>
        </p:spPr>
        <p:txBody>
          <a:bodyPr wrap="square">
            <a:spAutoFit/>
          </a:bodyPr>
          <a:lstStyle/>
          <a:p>
            <a:pPr marL="742950" lvl="0" indent="-742950">
              <a:lnSpc>
                <a:spcPct val="150000"/>
              </a:lnSpc>
              <a:buFont typeface="+mj-lt"/>
              <a:buAutoNum type="alphaLcPeriod"/>
            </a:pPr>
            <a:r>
              <a:rPr lang="en-GB" sz="2800" dirty="0">
                <a:solidFill>
                  <a:srgbClr val="041869"/>
                </a:solidFill>
              </a:rPr>
              <a:t>Why is it important to consult the market</a:t>
            </a:r>
          </a:p>
          <a:p>
            <a:pPr marL="742950" indent="-742950">
              <a:lnSpc>
                <a:spcPct val="150000"/>
              </a:lnSpc>
              <a:buFont typeface="+mj-lt"/>
              <a:buAutoNum type="alphaLcPeriod"/>
            </a:pPr>
            <a:r>
              <a:rPr lang="en-GB" sz="2800" dirty="0">
                <a:solidFill>
                  <a:srgbClr val="041869"/>
                </a:solidFill>
              </a:rPr>
              <a:t>How to organize a market consultation</a:t>
            </a:r>
          </a:p>
          <a:p>
            <a:pPr marL="742950" lvl="0" indent="-742950">
              <a:lnSpc>
                <a:spcPct val="150000"/>
              </a:lnSpc>
              <a:buFont typeface="+mj-lt"/>
              <a:buAutoNum type="alphaLcPeriod"/>
            </a:pPr>
            <a:r>
              <a:rPr lang="en-GB" sz="3200" b="1" dirty="0">
                <a:solidFill>
                  <a:srgbClr val="041869"/>
                </a:solidFill>
              </a:rPr>
              <a:t>Specific issues to consider</a:t>
            </a:r>
          </a:p>
          <a:p>
            <a:pPr marL="742950" lvl="0" indent="-742950">
              <a:lnSpc>
                <a:spcPct val="150000"/>
              </a:lnSpc>
              <a:buFont typeface="+mj-lt"/>
              <a:buAutoNum type="alphaLcPeriod"/>
            </a:pPr>
            <a:r>
              <a:rPr lang="en-GB" sz="2800" dirty="0" smtClean="0">
                <a:solidFill>
                  <a:srgbClr val="041869"/>
                </a:solidFill>
              </a:rPr>
              <a:t>Outcome of a market consultations</a:t>
            </a:r>
          </a:p>
          <a:p>
            <a:pPr marL="742950" lvl="0" indent="-742950">
              <a:lnSpc>
                <a:spcPct val="150000"/>
              </a:lnSpc>
              <a:buFont typeface="+mj-lt"/>
              <a:buAutoNum type="alphaLcPeriod"/>
            </a:pPr>
            <a:r>
              <a:rPr lang="en-GB" sz="2800" dirty="0" smtClean="0">
                <a:solidFill>
                  <a:srgbClr val="041869"/>
                </a:solidFill>
              </a:rPr>
              <a:t>Practical examples</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1790592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31319" y="85168"/>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smtClean="0">
                <a:solidFill>
                  <a:schemeClr val="accent2"/>
                </a:solidFill>
                <a:latin typeface="+mj-lt"/>
              </a:rPr>
              <a:t>Specific issues to consider</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3709116" y="1486371"/>
            <a:ext cx="4584879" cy="4801314"/>
          </a:xfrm>
          <a:prstGeom prst="rect">
            <a:avLst/>
          </a:prstGeom>
        </p:spPr>
        <p:txBody>
          <a:bodyPr wrap="square">
            <a:spAutoFit/>
          </a:bodyPr>
          <a:lstStyle/>
          <a:p>
            <a:pPr marL="285750" indent="-285750">
              <a:buFont typeface="Wingdings" panose="05000000000000000000" pitchFamily="2" charset="2"/>
              <a:buChar char="§"/>
            </a:pPr>
            <a:r>
              <a:rPr lang="en-US" dirty="0" smtClean="0">
                <a:solidFill>
                  <a:srgbClr val="1F3586"/>
                </a:solidFill>
              </a:rPr>
              <a:t>The </a:t>
            </a:r>
            <a:r>
              <a:rPr lang="en-US" dirty="0">
                <a:solidFill>
                  <a:srgbClr val="1F3586"/>
                </a:solidFill>
              </a:rPr>
              <a:t>identified needs must be communicated openly and clearly, by means of performance/output based </a:t>
            </a:r>
            <a:r>
              <a:rPr lang="en-US" dirty="0" smtClean="0">
                <a:solidFill>
                  <a:srgbClr val="1F3586"/>
                </a:solidFill>
              </a:rPr>
              <a:t>specifications, to all potentially interested bidders</a:t>
            </a:r>
            <a:endParaRPr lang="en-US" dirty="0">
              <a:solidFill>
                <a:srgbClr val="1F3586"/>
              </a:solidFill>
            </a:endParaRPr>
          </a:p>
          <a:p>
            <a:pPr marL="285750" indent="-285750">
              <a:buFont typeface="Wingdings" panose="05000000000000000000" pitchFamily="2" charset="2"/>
              <a:buChar char="§"/>
            </a:pPr>
            <a:r>
              <a:rPr lang="en-US" dirty="0">
                <a:solidFill>
                  <a:srgbClr val="1F3586"/>
                </a:solidFill>
              </a:rPr>
              <a:t>S</a:t>
            </a:r>
            <a:r>
              <a:rPr lang="en-US" dirty="0" smtClean="0">
                <a:solidFill>
                  <a:srgbClr val="1F3586"/>
                </a:solidFill>
              </a:rPr>
              <a:t>pecific </a:t>
            </a:r>
            <a:r>
              <a:rPr lang="en-US" dirty="0">
                <a:solidFill>
                  <a:srgbClr val="1F3586"/>
                </a:solidFill>
              </a:rPr>
              <a:t>technologies that the public procurers have become aware of should be mentioned by means of </a:t>
            </a:r>
            <a:r>
              <a:rPr lang="en-US" dirty="0" smtClean="0">
                <a:solidFill>
                  <a:srgbClr val="1F3586"/>
                </a:solidFill>
              </a:rPr>
              <a:t>examples</a:t>
            </a:r>
            <a:endParaRPr lang="en-US" dirty="0">
              <a:solidFill>
                <a:srgbClr val="1F3586"/>
              </a:solidFill>
            </a:endParaRPr>
          </a:p>
          <a:p>
            <a:pPr marL="285750" indent="-285750">
              <a:buFont typeface="Wingdings" panose="05000000000000000000" pitchFamily="2" charset="2"/>
              <a:buChar char="§"/>
            </a:pPr>
            <a:r>
              <a:rPr lang="en-US" dirty="0" smtClean="0">
                <a:solidFill>
                  <a:srgbClr val="1F3586"/>
                </a:solidFill>
              </a:rPr>
              <a:t>The </a:t>
            </a:r>
            <a:r>
              <a:rPr lang="en-US" dirty="0">
                <a:solidFill>
                  <a:srgbClr val="1F3586"/>
                </a:solidFill>
              </a:rPr>
              <a:t>suppliers should be allowed sufficient time to </a:t>
            </a:r>
            <a:r>
              <a:rPr lang="en-US" dirty="0" smtClean="0">
                <a:solidFill>
                  <a:srgbClr val="1F3586"/>
                </a:solidFill>
              </a:rPr>
              <a:t>respond </a:t>
            </a:r>
            <a:endParaRPr lang="en-US" dirty="0">
              <a:solidFill>
                <a:srgbClr val="1F3586"/>
              </a:solidFill>
            </a:endParaRPr>
          </a:p>
          <a:p>
            <a:pPr marL="285750" indent="-285750">
              <a:buFont typeface="Wingdings" panose="05000000000000000000" pitchFamily="2" charset="2"/>
              <a:buChar char="§"/>
            </a:pPr>
            <a:r>
              <a:rPr lang="en-US" dirty="0">
                <a:solidFill>
                  <a:srgbClr val="1F3586"/>
                </a:solidFill>
              </a:rPr>
              <a:t>T</a:t>
            </a:r>
            <a:r>
              <a:rPr lang="en-US" dirty="0" smtClean="0">
                <a:solidFill>
                  <a:srgbClr val="1F3586"/>
                </a:solidFill>
              </a:rPr>
              <a:t>he </a:t>
            </a:r>
            <a:r>
              <a:rPr lang="en-US" dirty="0">
                <a:solidFill>
                  <a:srgbClr val="1F3586"/>
                </a:solidFill>
              </a:rPr>
              <a:t>invitation to participate in the market consultation has to specifically mention the desire for an innovative </a:t>
            </a:r>
            <a:r>
              <a:rPr lang="en-US" dirty="0" smtClean="0">
                <a:solidFill>
                  <a:srgbClr val="1F3586"/>
                </a:solidFill>
              </a:rPr>
              <a:t>outcome</a:t>
            </a:r>
          </a:p>
          <a:p>
            <a:pPr marL="285750" indent="-285750">
              <a:buFont typeface="Wingdings" panose="05000000000000000000" pitchFamily="2" charset="2"/>
              <a:buChar char="§"/>
            </a:pPr>
            <a:r>
              <a:rPr lang="nl-NL" dirty="0" smtClean="0">
                <a:solidFill>
                  <a:srgbClr val="1F3586"/>
                </a:solidFill>
              </a:rPr>
              <a:t>Compliance with the TFEU principles must be ensured at all times</a:t>
            </a:r>
          </a:p>
          <a:p>
            <a:pPr marL="285750" indent="-285750">
              <a:buFont typeface="Wingdings" panose="05000000000000000000" pitchFamily="2" charset="2"/>
              <a:buChar char="§"/>
            </a:pPr>
            <a:r>
              <a:rPr lang="nl-NL" dirty="0" err="1" smtClean="0">
                <a:solidFill>
                  <a:srgbClr val="1F3586"/>
                </a:solidFill>
              </a:rPr>
              <a:t>Clear</a:t>
            </a:r>
            <a:r>
              <a:rPr lang="nl-NL" dirty="0" smtClean="0">
                <a:solidFill>
                  <a:srgbClr val="1F3586"/>
                </a:solidFill>
              </a:rPr>
              <a:t> separation from the procurement </a:t>
            </a:r>
            <a:r>
              <a:rPr lang="nl-NL" dirty="0" err="1" smtClean="0">
                <a:solidFill>
                  <a:srgbClr val="1F3586"/>
                </a:solidFill>
              </a:rPr>
              <a:t>itself</a:t>
            </a:r>
            <a:endParaRPr lang="en-US" dirty="0">
              <a:solidFill>
                <a:srgbClr val="1F3586"/>
              </a:solidFill>
            </a:endParaRPr>
          </a:p>
        </p:txBody>
      </p:sp>
      <p:pic>
        <p:nvPicPr>
          <p:cNvPr id="7" name="Content Placeholder 5"/>
          <p:cNvPicPr>
            <a:picLocks/>
          </p:cNvPicPr>
          <p:nvPr/>
        </p:nvPicPr>
        <p:blipFill>
          <a:blip r:embed="rId3" cstate="print">
            <a:extLst>
              <a:ext uri="{28A0092B-C50C-407E-A947-70E740481C1C}">
                <a14:useLocalDpi xmlns:a14="http://schemas.microsoft.com/office/drawing/2010/main"/>
              </a:ext>
            </a:extLst>
          </a:blip>
          <a:srcRect l="-37908" r="-37908"/>
          <a:stretch>
            <a:fillRect/>
          </a:stretch>
        </p:blipFill>
        <p:spPr bwMode="auto">
          <a:xfrm>
            <a:off x="-1178230" y="1486371"/>
            <a:ext cx="6220564" cy="3680433"/>
          </a:xfrm>
          <a:prstGeom prst="rect">
            <a:avLst/>
          </a:prstGeom>
          <a:noFill/>
          <a:ln>
            <a:noFill/>
          </a:ln>
        </p:spPr>
      </p:pic>
    </p:spTree>
    <p:extLst>
      <p:ext uri="{BB962C8B-B14F-4D97-AF65-F5344CB8AC3E}">
        <p14:creationId xmlns:p14="http://schemas.microsoft.com/office/powerpoint/2010/main" val="41403085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120679"/>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smtClean="0">
                <a:solidFill>
                  <a:schemeClr val="accent2"/>
                </a:solidFill>
                <a:latin typeface="+mj-lt"/>
              </a:rPr>
              <a:t>Specific issues to consider</a:t>
            </a:r>
            <a:endParaRPr lang="en-GB" sz="2800" b="1" dirty="0">
              <a:solidFill>
                <a:schemeClr val="accent2"/>
              </a:solidFill>
              <a:latin typeface="+mj-lt"/>
            </a:endParaRPr>
          </a:p>
        </p:txBody>
      </p:sp>
      <p:sp>
        <p:nvSpPr>
          <p:cNvPr id="5" name="Content Placeholder 2"/>
          <p:cNvSpPr txBox="1">
            <a:spLocks/>
          </p:cNvSpPr>
          <p:nvPr/>
        </p:nvSpPr>
        <p:spPr>
          <a:xfrm>
            <a:off x="479394" y="1467043"/>
            <a:ext cx="7226423" cy="4745488"/>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lvl="0" indent="-342900" algn="l" defTabSz="914400">
              <a:spcBef>
                <a:spcPts val="0"/>
              </a:spcBef>
              <a:spcAft>
                <a:spcPts val="600"/>
              </a:spcAft>
              <a:buClrTx/>
              <a:buSzTx/>
              <a:buFont typeface="Arial" panose="020B0604020202020204" pitchFamily="34" charset="0"/>
              <a:buChar char="•"/>
            </a:pPr>
            <a:r>
              <a:rPr lang="en-US" dirty="0" smtClean="0">
                <a:solidFill>
                  <a:srgbClr val="002060"/>
                </a:solidFill>
              </a:rPr>
              <a:t>the </a:t>
            </a:r>
            <a:r>
              <a:rPr lang="en-US" dirty="0">
                <a:solidFill>
                  <a:srgbClr val="002060"/>
                </a:solidFill>
              </a:rPr>
              <a:t>public procurer needs to pro-actively communicate its needs and </a:t>
            </a:r>
            <a:r>
              <a:rPr lang="en-US" dirty="0" smtClean="0">
                <a:solidFill>
                  <a:srgbClr val="002060"/>
                </a:solidFill>
              </a:rPr>
              <a:t>requirements; </a:t>
            </a:r>
            <a:endParaRPr lang="en-US" dirty="0">
              <a:solidFill>
                <a:srgbClr val="002060"/>
              </a:solidFill>
            </a:endParaRPr>
          </a:p>
          <a:p>
            <a:pPr marL="342900" lvl="0" indent="-342900" algn="l" defTabSz="914400">
              <a:spcBef>
                <a:spcPts val="0"/>
              </a:spcBef>
              <a:spcAft>
                <a:spcPts val="600"/>
              </a:spcAft>
              <a:buClrTx/>
              <a:buSzTx/>
              <a:buFont typeface="Arial" panose="020B0604020202020204" pitchFamily="34" charset="0"/>
              <a:buChar char="•"/>
            </a:pPr>
            <a:r>
              <a:rPr lang="en-US" dirty="0" smtClean="0">
                <a:solidFill>
                  <a:srgbClr val="002060"/>
                </a:solidFill>
              </a:rPr>
              <a:t>the </a:t>
            </a:r>
            <a:r>
              <a:rPr lang="en-US" dirty="0">
                <a:solidFill>
                  <a:srgbClr val="002060"/>
                </a:solidFill>
              </a:rPr>
              <a:t>participation of a supplier in the market consultation must not affect competition within the future tender procedure; </a:t>
            </a:r>
            <a:endParaRPr lang="en-US" dirty="0" smtClean="0">
              <a:solidFill>
                <a:srgbClr val="002060"/>
              </a:solidFill>
            </a:endParaRPr>
          </a:p>
          <a:p>
            <a:pPr marL="342900" lvl="0" indent="-342900" algn="l" defTabSz="914400">
              <a:spcBef>
                <a:spcPts val="0"/>
              </a:spcBef>
              <a:spcAft>
                <a:spcPts val="600"/>
              </a:spcAft>
              <a:buClrTx/>
              <a:buSzTx/>
              <a:buFont typeface="Arial" panose="020B0604020202020204" pitchFamily="34" charset="0"/>
              <a:buChar char="•"/>
            </a:pPr>
            <a:r>
              <a:rPr lang="en-US" dirty="0" smtClean="0">
                <a:solidFill>
                  <a:srgbClr val="002060"/>
                </a:solidFill>
              </a:rPr>
              <a:t>suppliers</a:t>
            </a:r>
            <a:r>
              <a:rPr lang="en-US" dirty="0">
                <a:solidFill>
                  <a:srgbClr val="002060"/>
                </a:solidFill>
              </a:rPr>
              <a:t>’ intellectual property rights (IPRs) and trade secrets </a:t>
            </a:r>
            <a:r>
              <a:rPr lang="en-US" dirty="0" smtClean="0">
                <a:solidFill>
                  <a:srgbClr val="002060"/>
                </a:solidFill>
              </a:rPr>
              <a:t>must be protected;</a:t>
            </a:r>
          </a:p>
          <a:p>
            <a:pPr marL="342900" lvl="0" indent="-342900" algn="l" defTabSz="914400">
              <a:spcBef>
                <a:spcPts val="0"/>
              </a:spcBef>
              <a:spcAft>
                <a:spcPts val="600"/>
              </a:spcAft>
              <a:buClrTx/>
              <a:buSzTx/>
              <a:buFont typeface="Arial" panose="020B0604020202020204" pitchFamily="34" charset="0"/>
              <a:buChar char="•"/>
            </a:pPr>
            <a:r>
              <a:rPr lang="en-US" dirty="0" smtClean="0">
                <a:solidFill>
                  <a:srgbClr val="002060"/>
                </a:solidFill>
              </a:rPr>
              <a:t>suppliers must understand </a:t>
            </a:r>
            <a:r>
              <a:rPr lang="en-US" dirty="0">
                <a:solidFill>
                  <a:srgbClr val="002060"/>
                </a:solidFill>
              </a:rPr>
              <a:t>that the competitive phase of the public procurement procedure is conducted separately and all suppliers are treated </a:t>
            </a:r>
            <a:r>
              <a:rPr lang="en-US" dirty="0" smtClean="0">
                <a:solidFill>
                  <a:srgbClr val="002060"/>
                </a:solidFill>
              </a:rPr>
              <a:t>equally.</a:t>
            </a:r>
            <a:endParaRPr lang="en-US" dirty="0">
              <a:solidFill>
                <a:srgbClr val="002060"/>
              </a:solidFill>
            </a:endParaRPr>
          </a:p>
          <a:p>
            <a:pPr lvl="0" algn="l" defTabSz="914400">
              <a:spcBef>
                <a:spcPts val="0"/>
              </a:spcBef>
              <a:buClrTx/>
              <a:buSzTx/>
            </a:pPr>
            <a:endParaRPr lang="en-US" sz="1800" b="1" dirty="0" smtClean="0">
              <a:solidFill>
                <a:srgbClr val="002060"/>
              </a:solidFill>
            </a:endParaRPr>
          </a:p>
          <a:p>
            <a:pPr lvl="0" algn="l" defTabSz="914400">
              <a:spcBef>
                <a:spcPts val="0"/>
              </a:spcBef>
              <a:buClrTx/>
              <a:buSzTx/>
            </a:pPr>
            <a:endParaRPr lang="en-US" sz="1800" dirty="0" smtClean="0">
              <a:solidFill>
                <a:srgbClr val="002060"/>
              </a:solidFill>
            </a:endParaRPr>
          </a:p>
        </p:txBody>
      </p:sp>
    </p:spTree>
    <p:extLst>
      <p:ext uri="{BB962C8B-B14F-4D97-AF65-F5344CB8AC3E}">
        <p14:creationId xmlns:p14="http://schemas.microsoft.com/office/powerpoint/2010/main" val="11227077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954107"/>
          </a:xfrm>
          <a:prstGeom prst="rect">
            <a:avLst/>
          </a:prstGeom>
          <a:noFill/>
        </p:spPr>
        <p:txBody>
          <a:bodyPr wrap="square" rtlCol="0">
            <a:spAutoFit/>
          </a:bodyPr>
          <a:lstStyle/>
          <a:p>
            <a:pPr algn="ctr"/>
            <a:r>
              <a:rPr lang="en-GB" sz="2800" b="1" dirty="0" smtClean="0">
                <a:solidFill>
                  <a:schemeClr val="accent2"/>
                </a:solidFill>
                <a:latin typeface="+mj-lt"/>
              </a:rPr>
              <a:t>Preparing an innovation procurement</a:t>
            </a:r>
          </a:p>
          <a:p>
            <a:pPr algn="ctr"/>
            <a:r>
              <a:rPr lang="en-GB" sz="2800" b="1" i="1" dirty="0" smtClean="0">
                <a:solidFill>
                  <a:schemeClr val="accent2"/>
                </a:solidFill>
                <a:latin typeface="+mj-lt"/>
              </a:rPr>
              <a:t>Needs identification and assessment</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493893" y="1696942"/>
            <a:ext cx="7896905" cy="3385542"/>
          </a:xfrm>
          <a:prstGeom prst="rect">
            <a:avLst/>
          </a:prstGeom>
        </p:spPr>
        <p:txBody>
          <a:bodyPr wrap="square">
            <a:spAutoFit/>
          </a:bodyPr>
          <a:lstStyle/>
          <a:p>
            <a:pPr marL="742950" lvl="0" indent="-742950">
              <a:spcAft>
                <a:spcPts val="1200"/>
              </a:spcAft>
              <a:buFont typeface="+mj-lt"/>
              <a:buAutoNum type="alphaLcPeriod"/>
            </a:pPr>
            <a:r>
              <a:rPr lang="en-GB" sz="3000" b="1" dirty="0" smtClean="0">
                <a:solidFill>
                  <a:srgbClr val="041869"/>
                </a:solidFill>
              </a:rPr>
              <a:t>Understanding the importance of </a:t>
            </a:r>
            <a:r>
              <a:rPr lang="en-GB" sz="3000" b="1" dirty="0" smtClean="0">
                <a:solidFill>
                  <a:srgbClr val="041869"/>
                </a:solidFill>
              </a:rPr>
              <a:t>early</a:t>
            </a:r>
            <a:br>
              <a:rPr lang="en-GB" sz="3000" b="1" dirty="0" smtClean="0">
                <a:solidFill>
                  <a:srgbClr val="041869"/>
                </a:solidFill>
              </a:rPr>
            </a:br>
            <a:r>
              <a:rPr lang="en-GB" sz="3000" b="1" dirty="0" smtClean="0">
                <a:solidFill>
                  <a:srgbClr val="041869"/>
                </a:solidFill>
              </a:rPr>
              <a:t>identification </a:t>
            </a:r>
            <a:r>
              <a:rPr lang="en-GB" sz="3000" b="1" dirty="0" smtClean="0">
                <a:solidFill>
                  <a:srgbClr val="041869"/>
                </a:solidFill>
              </a:rPr>
              <a:t>of </a:t>
            </a:r>
            <a:r>
              <a:rPr lang="en-GB" sz="3000" b="1" dirty="0" smtClean="0">
                <a:solidFill>
                  <a:srgbClr val="041869"/>
                </a:solidFill>
              </a:rPr>
              <a:t>needs</a:t>
            </a:r>
            <a:endParaRPr lang="en-GB" sz="3000" b="1" dirty="0">
              <a:solidFill>
                <a:srgbClr val="041869"/>
              </a:solidFill>
            </a:endParaRPr>
          </a:p>
          <a:p>
            <a:pPr marL="742950" lvl="0" indent="-742950">
              <a:spcAft>
                <a:spcPts val="1200"/>
              </a:spcAft>
              <a:buFont typeface="+mj-lt"/>
              <a:buAutoNum type="alphaLcPeriod"/>
            </a:pPr>
            <a:r>
              <a:rPr lang="en-GB" sz="2800" dirty="0" smtClean="0">
                <a:solidFill>
                  <a:srgbClr val="041869"/>
                </a:solidFill>
              </a:rPr>
              <a:t>Methods </a:t>
            </a:r>
            <a:r>
              <a:rPr lang="en-GB" sz="2800" dirty="0" smtClean="0">
                <a:solidFill>
                  <a:srgbClr val="041869"/>
                </a:solidFill>
              </a:rPr>
              <a:t>to identify and assess </a:t>
            </a:r>
            <a:r>
              <a:rPr lang="en-GB" sz="2800" dirty="0">
                <a:solidFill>
                  <a:srgbClr val="041869"/>
                </a:solidFill>
              </a:rPr>
              <a:t>needs/ </a:t>
            </a:r>
            <a:r>
              <a:rPr lang="en-GB" sz="2800" dirty="0" smtClean="0">
                <a:solidFill>
                  <a:srgbClr val="041869"/>
                </a:solidFill>
              </a:rPr>
              <a:t>techniques</a:t>
            </a:r>
          </a:p>
          <a:p>
            <a:pPr marL="742950" lvl="0" indent="-742950">
              <a:spcAft>
                <a:spcPts val="1200"/>
              </a:spcAft>
              <a:buFont typeface="+mj-lt"/>
              <a:buAutoNum type="alphaLcPeriod"/>
            </a:pPr>
            <a:r>
              <a:rPr lang="en-GB" sz="2800" dirty="0" smtClean="0">
                <a:solidFill>
                  <a:srgbClr val="041869"/>
                </a:solidFill>
              </a:rPr>
              <a:t>How </a:t>
            </a:r>
            <a:r>
              <a:rPr lang="en-GB" sz="2800" dirty="0" smtClean="0">
                <a:solidFill>
                  <a:srgbClr val="041869"/>
                </a:solidFill>
              </a:rPr>
              <a:t>to define the need/challenge</a:t>
            </a:r>
          </a:p>
          <a:p>
            <a:pPr lvl="0"/>
            <a:endParaRPr lang="en-GB" sz="4000" b="1" dirty="0" smtClean="0">
              <a:solidFill>
                <a:srgbClr val="041869"/>
              </a:solidFill>
            </a:endParaRPr>
          </a:p>
        </p:txBody>
      </p:sp>
    </p:spTree>
    <p:extLst>
      <p:ext uri="{BB962C8B-B14F-4D97-AF65-F5344CB8AC3E}">
        <p14:creationId xmlns:p14="http://schemas.microsoft.com/office/powerpoint/2010/main" val="3448510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Open market consultation</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34117"/>
            <a:ext cx="7896905" cy="4124206"/>
          </a:xfrm>
          <a:prstGeom prst="rect">
            <a:avLst/>
          </a:prstGeom>
        </p:spPr>
        <p:txBody>
          <a:bodyPr wrap="square">
            <a:spAutoFit/>
          </a:bodyPr>
          <a:lstStyle/>
          <a:p>
            <a:pPr marL="742950" lvl="0" indent="-742950">
              <a:lnSpc>
                <a:spcPct val="150000"/>
              </a:lnSpc>
              <a:buFont typeface="+mj-lt"/>
              <a:buAutoNum type="alphaLcPeriod"/>
            </a:pPr>
            <a:r>
              <a:rPr lang="en-GB" sz="2800" dirty="0">
                <a:solidFill>
                  <a:srgbClr val="041869"/>
                </a:solidFill>
              </a:rPr>
              <a:t>Why is it important to consult the market</a:t>
            </a:r>
          </a:p>
          <a:p>
            <a:pPr marL="742950" indent="-742950">
              <a:lnSpc>
                <a:spcPct val="150000"/>
              </a:lnSpc>
              <a:buFont typeface="+mj-lt"/>
              <a:buAutoNum type="alphaLcPeriod"/>
            </a:pPr>
            <a:r>
              <a:rPr lang="en-GB" sz="2800" dirty="0">
                <a:solidFill>
                  <a:srgbClr val="041869"/>
                </a:solidFill>
              </a:rPr>
              <a:t>How to organize a market consultation</a:t>
            </a:r>
          </a:p>
          <a:p>
            <a:pPr marL="742950" lvl="0" indent="-742950">
              <a:lnSpc>
                <a:spcPct val="150000"/>
              </a:lnSpc>
              <a:buFont typeface="+mj-lt"/>
              <a:buAutoNum type="alphaLcPeriod"/>
            </a:pPr>
            <a:r>
              <a:rPr lang="en-GB" sz="2800" dirty="0">
                <a:solidFill>
                  <a:srgbClr val="041869"/>
                </a:solidFill>
              </a:rPr>
              <a:t>Specific issues to consider</a:t>
            </a:r>
          </a:p>
          <a:p>
            <a:pPr marL="742950" lvl="0" indent="-742950">
              <a:lnSpc>
                <a:spcPct val="150000"/>
              </a:lnSpc>
              <a:buFont typeface="+mj-lt"/>
              <a:buAutoNum type="alphaLcPeriod"/>
            </a:pPr>
            <a:r>
              <a:rPr lang="en-GB" sz="3200" b="1" dirty="0">
                <a:solidFill>
                  <a:srgbClr val="041869"/>
                </a:solidFill>
              </a:rPr>
              <a:t>Outcome of a market consultations</a:t>
            </a:r>
          </a:p>
          <a:p>
            <a:pPr marL="742950" lvl="0" indent="-742950">
              <a:lnSpc>
                <a:spcPct val="150000"/>
              </a:lnSpc>
              <a:buFont typeface="+mj-lt"/>
              <a:buAutoNum type="alphaLcPeriod"/>
            </a:pPr>
            <a:r>
              <a:rPr lang="en-GB" sz="2800" dirty="0" smtClean="0">
                <a:solidFill>
                  <a:srgbClr val="041869"/>
                </a:solidFill>
              </a:rPr>
              <a:t>Practical examples</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2920728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smtClean="0">
                <a:solidFill>
                  <a:schemeClr val="accent2"/>
                </a:solidFill>
                <a:latin typeface="+mj-lt"/>
              </a:rPr>
              <a:t>Outcome – 3 potential scenarios</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15909" y="1542197"/>
            <a:ext cx="7971647" cy="4678204"/>
          </a:xfrm>
          <a:prstGeom prst="rect">
            <a:avLst/>
          </a:prstGeom>
        </p:spPr>
        <p:txBody>
          <a:bodyPr wrap="square">
            <a:spAutoFit/>
          </a:bodyPr>
          <a:lstStyle/>
          <a:p>
            <a:pPr marL="400050" indent="-400050" algn="just">
              <a:spcAft>
                <a:spcPts val="600"/>
              </a:spcAft>
              <a:buAutoNum type="romanLcParenBoth"/>
            </a:pPr>
            <a:r>
              <a:rPr lang="en-US" dirty="0" smtClean="0">
                <a:solidFill>
                  <a:srgbClr val="1F3586"/>
                </a:solidFill>
              </a:rPr>
              <a:t>in </a:t>
            </a:r>
            <a:r>
              <a:rPr lang="en-US" dirty="0">
                <a:solidFill>
                  <a:srgbClr val="1F3586"/>
                </a:solidFill>
              </a:rPr>
              <a:t>case the market consultation shows that there are solutions available on the market to meet procurers’ needs, </a:t>
            </a:r>
            <a:r>
              <a:rPr lang="en-US" b="1" dirty="0">
                <a:solidFill>
                  <a:srgbClr val="1F3586"/>
                </a:solidFill>
              </a:rPr>
              <a:t>traditional procurement </a:t>
            </a:r>
            <a:r>
              <a:rPr lang="en-US" dirty="0">
                <a:solidFill>
                  <a:srgbClr val="1F3586"/>
                </a:solidFill>
              </a:rPr>
              <a:t>could be employed; </a:t>
            </a:r>
            <a:endParaRPr lang="en-US" dirty="0" smtClean="0">
              <a:solidFill>
                <a:srgbClr val="1F3586"/>
              </a:solidFill>
            </a:endParaRPr>
          </a:p>
          <a:p>
            <a:pPr marL="400050" indent="-400050" algn="just">
              <a:spcAft>
                <a:spcPts val="600"/>
              </a:spcAft>
              <a:buAutoNum type="romanLcParenBoth"/>
            </a:pPr>
            <a:r>
              <a:rPr lang="en-US" dirty="0" smtClean="0">
                <a:solidFill>
                  <a:srgbClr val="1F3586"/>
                </a:solidFill>
              </a:rPr>
              <a:t>in </a:t>
            </a:r>
            <a:r>
              <a:rPr lang="en-US" dirty="0">
                <a:solidFill>
                  <a:srgbClr val="1F3586"/>
                </a:solidFill>
              </a:rPr>
              <a:t>case the market consultation shows that there is no technology available on the market that meets procurers’ needs but that it seems possible that such technology will be available on a short-to medium-term should (a) the technology vendors become aware of these needs and (b) the public sector customers base is significant, in order to justify investments by the supply side for the development of this technology, </a:t>
            </a:r>
            <a:r>
              <a:rPr lang="en-US" b="1" dirty="0">
                <a:solidFill>
                  <a:srgbClr val="1F3586"/>
                </a:solidFill>
              </a:rPr>
              <a:t>PPI / Forward Commitment Procurement</a:t>
            </a:r>
            <a:r>
              <a:rPr lang="en-US" dirty="0">
                <a:solidFill>
                  <a:srgbClr val="1F3586"/>
                </a:solidFill>
              </a:rPr>
              <a:t> could be </a:t>
            </a:r>
            <a:r>
              <a:rPr lang="en-US" dirty="0" smtClean="0">
                <a:solidFill>
                  <a:srgbClr val="1F3586"/>
                </a:solidFill>
              </a:rPr>
              <a:t>envisaged;</a:t>
            </a:r>
          </a:p>
          <a:p>
            <a:pPr marL="400050" indent="-400050" algn="just">
              <a:spcAft>
                <a:spcPts val="600"/>
              </a:spcAft>
              <a:buAutoNum type="romanLcParenBoth"/>
            </a:pPr>
            <a:r>
              <a:rPr lang="en-US" dirty="0" smtClean="0">
                <a:solidFill>
                  <a:srgbClr val="1F3586"/>
                </a:solidFill>
              </a:rPr>
              <a:t>in </a:t>
            </a:r>
            <a:r>
              <a:rPr lang="en-US" dirty="0">
                <a:solidFill>
                  <a:srgbClr val="1F3586"/>
                </a:solidFill>
              </a:rPr>
              <a:t>case the market dialogue shows that there is no technology available on the market that meets procurers’ needs and that no such technology could be available on a short-to medium-term basis, due to the need to first conduct R&amp;D to investigate available options, PCP could be </a:t>
            </a:r>
            <a:r>
              <a:rPr lang="en-US" dirty="0" smtClean="0">
                <a:solidFill>
                  <a:srgbClr val="1F3586"/>
                </a:solidFill>
              </a:rPr>
              <a:t>contemplated. </a:t>
            </a:r>
            <a:r>
              <a:rPr lang="en-US" dirty="0">
                <a:solidFill>
                  <a:srgbClr val="1F3586"/>
                </a:solidFill>
              </a:rPr>
              <a:t>In this third case scenario, the </a:t>
            </a:r>
            <a:r>
              <a:rPr lang="en-US" b="1" dirty="0">
                <a:solidFill>
                  <a:srgbClr val="1F3586"/>
                </a:solidFill>
              </a:rPr>
              <a:t>PCP could be followed by a </a:t>
            </a:r>
            <a:r>
              <a:rPr lang="en-US" b="1" dirty="0" smtClean="0">
                <a:solidFill>
                  <a:srgbClr val="1F3586"/>
                </a:solidFill>
              </a:rPr>
              <a:t>PPI </a:t>
            </a:r>
            <a:r>
              <a:rPr lang="en-US" dirty="0">
                <a:solidFill>
                  <a:srgbClr val="1F3586"/>
                </a:solidFill>
              </a:rPr>
              <a:t>aimed at the early adoption/large scale deployment of the new innovative solutions </a:t>
            </a:r>
            <a:r>
              <a:rPr lang="en-US" dirty="0" smtClean="0">
                <a:solidFill>
                  <a:srgbClr val="1F3586"/>
                </a:solidFill>
              </a:rPr>
              <a:t>developed </a:t>
            </a:r>
            <a:r>
              <a:rPr lang="en-US" dirty="0">
                <a:solidFill>
                  <a:srgbClr val="1F3586"/>
                </a:solidFill>
              </a:rPr>
              <a:t>according to procurers’ needs.</a:t>
            </a:r>
          </a:p>
        </p:txBody>
      </p:sp>
    </p:spTree>
    <p:extLst>
      <p:ext uri="{BB962C8B-B14F-4D97-AF65-F5344CB8AC3E}">
        <p14:creationId xmlns:p14="http://schemas.microsoft.com/office/powerpoint/2010/main" val="9005723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Open market consultation</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34117"/>
            <a:ext cx="7896905" cy="4124206"/>
          </a:xfrm>
          <a:prstGeom prst="rect">
            <a:avLst/>
          </a:prstGeom>
        </p:spPr>
        <p:txBody>
          <a:bodyPr wrap="square">
            <a:spAutoFit/>
          </a:bodyPr>
          <a:lstStyle/>
          <a:p>
            <a:pPr marL="742950" lvl="0" indent="-742950">
              <a:lnSpc>
                <a:spcPct val="150000"/>
              </a:lnSpc>
              <a:buFont typeface="+mj-lt"/>
              <a:buAutoNum type="alphaLcPeriod"/>
            </a:pPr>
            <a:r>
              <a:rPr lang="en-GB" sz="2800" dirty="0">
                <a:solidFill>
                  <a:srgbClr val="041869"/>
                </a:solidFill>
              </a:rPr>
              <a:t>Why is it important to consult the market</a:t>
            </a:r>
          </a:p>
          <a:p>
            <a:pPr marL="742950" indent="-742950">
              <a:lnSpc>
                <a:spcPct val="150000"/>
              </a:lnSpc>
              <a:buFont typeface="+mj-lt"/>
              <a:buAutoNum type="alphaLcPeriod"/>
            </a:pPr>
            <a:r>
              <a:rPr lang="en-GB" sz="2800" dirty="0">
                <a:solidFill>
                  <a:srgbClr val="041869"/>
                </a:solidFill>
              </a:rPr>
              <a:t>How to organize a market consultation</a:t>
            </a:r>
          </a:p>
          <a:p>
            <a:pPr marL="742950" lvl="0" indent="-742950">
              <a:lnSpc>
                <a:spcPct val="150000"/>
              </a:lnSpc>
              <a:buFont typeface="+mj-lt"/>
              <a:buAutoNum type="alphaLcPeriod"/>
            </a:pPr>
            <a:r>
              <a:rPr lang="en-GB" sz="2800" dirty="0">
                <a:solidFill>
                  <a:srgbClr val="041869"/>
                </a:solidFill>
              </a:rPr>
              <a:t>Specific issues to consider</a:t>
            </a:r>
          </a:p>
          <a:p>
            <a:pPr marL="742950" lvl="0" indent="-742950">
              <a:lnSpc>
                <a:spcPct val="150000"/>
              </a:lnSpc>
              <a:buFont typeface="+mj-lt"/>
              <a:buAutoNum type="alphaLcPeriod"/>
            </a:pPr>
            <a:r>
              <a:rPr lang="en-GB" sz="2800" dirty="0">
                <a:solidFill>
                  <a:srgbClr val="041869"/>
                </a:solidFill>
              </a:rPr>
              <a:t>Outcome of a market consultations</a:t>
            </a:r>
          </a:p>
          <a:p>
            <a:pPr marL="742950" lvl="0" indent="-742950">
              <a:lnSpc>
                <a:spcPct val="150000"/>
              </a:lnSpc>
              <a:buFont typeface="+mj-lt"/>
              <a:buAutoNum type="alphaLcPeriod"/>
            </a:pPr>
            <a:r>
              <a:rPr lang="en-GB" sz="3200" b="1" dirty="0">
                <a:solidFill>
                  <a:srgbClr val="041869"/>
                </a:solidFill>
              </a:rPr>
              <a:t>Practical examples</a:t>
            </a:r>
          </a:p>
          <a:p>
            <a:pPr marL="742950" lvl="0" indent="-742950">
              <a:buFont typeface="+mj-lt"/>
              <a:buAutoNum type="alphaLcPeriod"/>
            </a:pPr>
            <a:endParaRPr lang="en-GB" sz="4000" b="1" dirty="0" smtClean="0">
              <a:solidFill>
                <a:srgbClr val="041869"/>
              </a:solidFill>
            </a:endParaRPr>
          </a:p>
        </p:txBody>
      </p:sp>
    </p:spTree>
    <p:extLst>
      <p:ext uri="{BB962C8B-B14F-4D97-AF65-F5344CB8AC3E}">
        <p14:creationId xmlns:p14="http://schemas.microsoft.com/office/powerpoint/2010/main" val="1197245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954107"/>
          </a:xfrm>
          <a:prstGeom prst="rect">
            <a:avLst/>
          </a:prstGeom>
          <a:noFill/>
        </p:spPr>
        <p:txBody>
          <a:bodyPr wrap="square" rtlCol="0">
            <a:spAutoFit/>
          </a:bodyPr>
          <a:lstStyle/>
          <a:p>
            <a:pPr algn="ctr"/>
            <a:r>
              <a:rPr lang="en-GB" sz="2800" b="1" dirty="0" smtClean="0">
                <a:solidFill>
                  <a:schemeClr val="accent2"/>
                </a:solidFill>
                <a:latin typeface="+mj-lt"/>
              </a:rPr>
              <a:t>Open market consultation</a:t>
            </a:r>
          </a:p>
          <a:p>
            <a:pPr algn="ctr"/>
            <a:r>
              <a:rPr lang="en-GB" sz="2800" b="1" i="1" dirty="0" smtClean="0">
                <a:solidFill>
                  <a:schemeClr val="accent2"/>
                </a:solidFill>
                <a:latin typeface="+mj-lt"/>
              </a:rPr>
              <a:t>Examples</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Content Placeholder 2"/>
          <p:cNvSpPr>
            <a:spLocks noGrp="1"/>
          </p:cNvSpPr>
          <p:nvPr>
            <p:ph idx="1"/>
          </p:nvPr>
        </p:nvSpPr>
        <p:spPr>
          <a:xfrm>
            <a:off x="535373" y="1483954"/>
            <a:ext cx="7964260" cy="5115974"/>
          </a:xfrm>
        </p:spPr>
        <p:txBody>
          <a:bodyPr>
            <a:normAutofit fontScale="25000" lnSpcReduction="20000"/>
          </a:bodyPr>
          <a:lstStyle/>
          <a:p>
            <a:pPr marL="0" indent="0" algn="ctr">
              <a:buNone/>
            </a:pPr>
            <a:r>
              <a:rPr lang="nl-NL" sz="6200" b="1" dirty="0" smtClean="0">
                <a:solidFill>
                  <a:srgbClr val="1B58BB"/>
                </a:solidFill>
                <a:effectLst>
                  <a:outerShdw blurRad="38100" dist="38100" dir="2700000" algn="tl">
                    <a:srgbClr val="000000">
                      <a:alpha val="43137"/>
                    </a:srgbClr>
                  </a:outerShdw>
                </a:effectLst>
              </a:rPr>
              <a:t>HAPPI PROJECT (PPI)</a:t>
            </a:r>
          </a:p>
          <a:p>
            <a:pPr marL="0" indent="0">
              <a:buNone/>
            </a:pPr>
            <a:r>
              <a:rPr lang="en-US" sz="7200" dirty="0">
                <a:solidFill>
                  <a:srgbClr val="0070C0"/>
                </a:solidFill>
              </a:rPr>
              <a:t>The HAPPI project, adopted the following approach to the organization </a:t>
            </a:r>
            <a:r>
              <a:rPr lang="en-US" sz="7200" dirty="0" smtClean="0">
                <a:solidFill>
                  <a:srgbClr val="0070C0"/>
                </a:solidFill>
              </a:rPr>
              <a:t>of the </a:t>
            </a:r>
            <a:r>
              <a:rPr lang="en-US" sz="7200" dirty="0">
                <a:solidFill>
                  <a:srgbClr val="0070C0"/>
                </a:solidFill>
              </a:rPr>
              <a:t>market consultation:</a:t>
            </a:r>
          </a:p>
          <a:p>
            <a:pPr marL="0" indent="0" algn="just">
              <a:buNone/>
            </a:pPr>
            <a:r>
              <a:rPr lang="en-US" sz="7200" b="1" dirty="0">
                <a:solidFill>
                  <a:srgbClr val="0070C0"/>
                </a:solidFill>
              </a:rPr>
              <a:t>1st step </a:t>
            </a:r>
            <a:r>
              <a:rPr lang="en-US" sz="7200" dirty="0">
                <a:solidFill>
                  <a:srgbClr val="0070C0"/>
                </a:solidFill>
              </a:rPr>
              <a:t>– Create an </a:t>
            </a:r>
            <a:r>
              <a:rPr lang="en-US" sz="7200" b="1" dirty="0">
                <a:solidFill>
                  <a:srgbClr val="0070C0"/>
                </a:solidFill>
              </a:rPr>
              <a:t>online platform </a:t>
            </a:r>
            <a:r>
              <a:rPr lang="en-US" sz="7200" dirty="0">
                <a:solidFill>
                  <a:srgbClr val="0070C0"/>
                </a:solidFill>
              </a:rPr>
              <a:t>in order to collect information (by means of an online questionnaire) about the innovative solutions available on the market. The HAPPI online platform (DARS) was open for submission from end September 2013 until end January 2014 (http://www.happi-project.eu/happi-platform). Around 150 submissions from 14 different countries were received on the HAPPI Platform during these 4 months.</a:t>
            </a:r>
          </a:p>
          <a:p>
            <a:pPr marL="0" indent="0" algn="just">
              <a:buNone/>
            </a:pPr>
            <a:r>
              <a:rPr lang="en-US" sz="7200" b="1" dirty="0">
                <a:solidFill>
                  <a:srgbClr val="0070C0"/>
                </a:solidFill>
              </a:rPr>
              <a:t>2nd step </a:t>
            </a:r>
            <a:r>
              <a:rPr lang="en-US" sz="7200" dirty="0">
                <a:solidFill>
                  <a:srgbClr val="0070C0"/>
                </a:solidFill>
              </a:rPr>
              <a:t>- Informed the European companies, and especially SMEs, about the project and the HAPPI platform. </a:t>
            </a:r>
            <a:r>
              <a:rPr lang="en-US" sz="7200" b="1" dirty="0">
                <a:solidFill>
                  <a:srgbClr val="0070C0"/>
                </a:solidFill>
              </a:rPr>
              <a:t>4 INFODAYS </a:t>
            </a:r>
            <a:r>
              <a:rPr lang="en-US" sz="7200" dirty="0">
                <a:solidFill>
                  <a:srgbClr val="0070C0"/>
                </a:solidFill>
              </a:rPr>
              <a:t>were organized in 4 European Countries (UK, France, Italy and Austria) from September 2013, to December 2013. More than 400 delegates attended the meetings, most of which were SMEs. </a:t>
            </a:r>
          </a:p>
          <a:p>
            <a:pPr marL="0" indent="0">
              <a:buNone/>
            </a:pPr>
            <a:r>
              <a:rPr lang="en-US" sz="7200" b="1" dirty="0">
                <a:solidFill>
                  <a:srgbClr val="0070C0"/>
                </a:solidFill>
              </a:rPr>
              <a:t>3rd step </a:t>
            </a:r>
            <a:r>
              <a:rPr lang="en-US" sz="7200" dirty="0">
                <a:solidFill>
                  <a:srgbClr val="0070C0"/>
                </a:solidFill>
              </a:rPr>
              <a:t>– In February 2014, 3 Experts Committees were organized in 3 European cities (London, Turin and Paris). It was decided to create </a:t>
            </a:r>
            <a:r>
              <a:rPr lang="en-US" sz="7200" b="1" dirty="0">
                <a:solidFill>
                  <a:srgbClr val="0070C0"/>
                </a:solidFill>
              </a:rPr>
              <a:t>separate meetings in different countrie</a:t>
            </a:r>
            <a:r>
              <a:rPr lang="en-US" sz="7200" dirty="0">
                <a:solidFill>
                  <a:srgbClr val="0070C0"/>
                </a:solidFill>
              </a:rPr>
              <a:t>s in order to capture the country-related </a:t>
            </a:r>
            <a:r>
              <a:rPr lang="en-US" sz="7200" dirty="0" smtClean="0">
                <a:solidFill>
                  <a:srgbClr val="0070C0"/>
                </a:solidFill>
              </a:rPr>
              <a:t>approaches,</a:t>
            </a:r>
            <a:br>
              <a:rPr lang="en-US" sz="7200" dirty="0" smtClean="0">
                <a:solidFill>
                  <a:srgbClr val="0070C0"/>
                </a:solidFill>
              </a:rPr>
            </a:br>
            <a:r>
              <a:rPr lang="en-US" sz="7200" dirty="0" smtClean="0">
                <a:solidFill>
                  <a:srgbClr val="0070C0"/>
                </a:solidFill>
              </a:rPr>
              <a:t>sensitivities </a:t>
            </a:r>
            <a:r>
              <a:rPr lang="en-US" sz="7200" dirty="0">
                <a:solidFill>
                  <a:srgbClr val="0070C0"/>
                </a:solidFill>
              </a:rPr>
              <a:t>and point of views. During the meetings each proposal </a:t>
            </a:r>
            <a:r>
              <a:rPr lang="en-US" sz="7200" dirty="0" smtClean="0">
                <a:solidFill>
                  <a:srgbClr val="0070C0"/>
                </a:solidFill>
              </a:rPr>
              <a:t>received</a:t>
            </a:r>
            <a:br>
              <a:rPr lang="en-US" sz="7200" dirty="0" smtClean="0">
                <a:solidFill>
                  <a:srgbClr val="0070C0"/>
                </a:solidFill>
              </a:rPr>
            </a:br>
            <a:r>
              <a:rPr lang="en-US" sz="7200" dirty="0" smtClean="0">
                <a:solidFill>
                  <a:srgbClr val="0070C0"/>
                </a:solidFill>
              </a:rPr>
              <a:t>through the online </a:t>
            </a:r>
            <a:r>
              <a:rPr lang="en-US" sz="7200" dirty="0">
                <a:solidFill>
                  <a:srgbClr val="0070C0"/>
                </a:solidFill>
              </a:rPr>
              <a:t>platform was examined. Various end-users and </a:t>
            </a:r>
            <a:r>
              <a:rPr lang="en-US" sz="7200" dirty="0" smtClean="0">
                <a:solidFill>
                  <a:srgbClr val="0070C0"/>
                </a:solidFill>
              </a:rPr>
              <a:t>experts</a:t>
            </a:r>
            <a:br>
              <a:rPr lang="en-US" sz="7200" dirty="0" smtClean="0">
                <a:solidFill>
                  <a:srgbClr val="0070C0"/>
                </a:solidFill>
              </a:rPr>
            </a:br>
            <a:r>
              <a:rPr lang="en-US" sz="7200" dirty="0" smtClean="0">
                <a:solidFill>
                  <a:srgbClr val="0070C0"/>
                </a:solidFill>
              </a:rPr>
              <a:t>attended </a:t>
            </a:r>
            <a:r>
              <a:rPr lang="en-US" sz="7200" dirty="0">
                <a:solidFill>
                  <a:srgbClr val="0070C0"/>
                </a:solidFill>
              </a:rPr>
              <a:t>the meetings (e.g. director of nursing home, </a:t>
            </a:r>
            <a:r>
              <a:rPr lang="en-US" sz="7200" dirty="0" smtClean="0">
                <a:solidFill>
                  <a:srgbClr val="0070C0"/>
                </a:solidFill>
              </a:rPr>
              <a:t>gerontologist,</a:t>
            </a:r>
            <a:br>
              <a:rPr lang="en-US" sz="7200" dirty="0" smtClean="0">
                <a:solidFill>
                  <a:srgbClr val="0070C0"/>
                </a:solidFill>
              </a:rPr>
            </a:br>
            <a:r>
              <a:rPr lang="en-US" sz="7200" dirty="0" smtClean="0">
                <a:solidFill>
                  <a:srgbClr val="0070C0"/>
                </a:solidFill>
              </a:rPr>
              <a:t>biomedical </a:t>
            </a:r>
            <a:r>
              <a:rPr lang="en-US" sz="7200" dirty="0">
                <a:solidFill>
                  <a:srgbClr val="0070C0"/>
                </a:solidFill>
              </a:rPr>
              <a:t>engineer, innovation expert etc.).</a:t>
            </a:r>
          </a:p>
          <a:p>
            <a:pPr marL="0" indent="0" algn="just">
              <a:buNone/>
            </a:pPr>
            <a:endParaRPr lang="en-US" sz="2600" dirty="0" smtClean="0">
              <a:solidFill>
                <a:srgbClr val="1F3586"/>
              </a:solidFill>
            </a:endParaRPr>
          </a:p>
          <a:p>
            <a:pPr marL="0" indent="0" algn="just">
              <a:buNone/>
            </a:pPr>
            <a:endParaRPr lang="en-US" sz="2600" dirty="0">
              <a:solidFill>
                <a:srgbClr val="1F3586"/>
              </a:solidFill>
            </a:endParaRPr>
          </a:p>
          <a:p>
            <a:pPr marL="0" indent="0" algn="just">
              <a:buNone/>
            </a:pPr>
            <a:endParaRPr lang="en-US" dirty="0">
              <a:solidFill>
                <a:srgbClr val="1B58BB"/>
              </a:solidFill>
            </a:endParaRPr>
          </a:p>
        </p:txBody>
      </p:sp>
    </p:spTree>
    <p:extLst>
      <p:ext uri="{BB962C8B-B14F-4D97-AF65-F5344CB8AC3E}">
        <p14:creationId xmlns:p14="http://schemas.microsoft.com/office/powerpoint/2010/main" val="37530412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954107"/>
          </a:xfrm>
          <a:prstGeom prst="rect">
            <a:avLst/>
          </a:prstGeom>
          <a:noFill/>
        </p:spPr>
        <p:txBody>
          <a:bodyPr wrap="square" rtlCol="0">
            <a:spAutoFit/>
          </a:bodyPr>
          <a:lstStyle/>
          <a:p>
            <a:pPr algn="ctr"/>
            <a:r>
              <a:rPr lang="en-GB" sz="2800" b="1" dirty="0" smtClean="0">
                <a:solidFill>
                  <a:schemeClr val="accent2"/>
                </a:solidFill>
                <a:latin typeface="+mj-lt"/>
              </a:rPr>
              <a:t>Open market consultation</a:t>
            </a:r>
          </a:p>
          <a:p>
            <a:pPr algn="ctr"/>
            <a:r>
              <a:rPr lang="en-GB" sz="2800" b="1" i="1" dirty="0" smtClean="0">
                <a:solidFill>
                  <a:schemeClr val="accent2"/>
                </a:solidFill>
                <a:latin typeface="+mj-lt"/>
              </a:rPr>
              <a:t>Examples</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Content Placeholder 2"/>
          <p:cNvSpPr>
            <a:spLocks noGrp="1"/>
          </p:cNvSpPr>
          <p:nvPr>
            <p:ph idx="1"/>
          </p:nvPr>
        </p:nvSpPr>
        <p:spPr>
          <a:xfrm>
            <a:off x="452761" y="1356954"/>
            <a:ext cx="7919872" cy="5115974"/>
          </a:xfrm>
        </p:spPr>
        <p:txBody>
          <a:bodyPr>
            <a:normAutofit fontScale="77500" lnSpcReduction="20000"/>
          </a:bodyPr>
          <a:lstStyle/>
          <a:p>
            <a:pPr marL="0" indent="0" algn="ctr">
              <a:buNone/>
            </a:pPr>
            <a:r>
              <a:rPr lang="nl-NL" sz="3800" b="1" dirty="0" smtClean="0">
                <a:solidFill>
                  <a:srgbClr val="1B58BB"/>
                </a:solidFill>
                <a:effectLst>
                  <a:outerShdw blurRad="38100" dist="38100" dir="2700000" algn="tl">
                    <a:srgbClr val="000000">
                      <a:alpha val="43137"/>
                    </a:srgbClr>
                  </a:outerShdw>
                </a:effectLst>
              </a:rPr>
              <a:t>HAPPI PROJECT (PPI</a:t>
            </a:r>
            <a:r>
              <a:rPr lang="nl-NL" sz="3800" b="1" dirty="0" smtClean="0">
                <a:solidFill>
                  <a:srgbClr val="1B58BB"/>
                </a:solidFill>
                <a:effectLst>
                  <a:outerShdw blurRad="38100" dist="38100" dir="2700000" algn="tl">
                    <a:srgbClr val="000000">
                      <a:alpha val="43137"/>
                    </a:srgbClr>
                  </a:outerShdw>
                </a:effectLst>
              </a:rPr>
              <a:t>)</a:t>
            </a:r>
            <a:br>
              <a:rPr lang="nl-NL" sz="3800" b="1" dirty="0" smtClean="0">
                <a:solidFill>
                  <a:srgbClr val="1B58BB"/>
                </a:solidFill>
                <a:effectLst>
                  <a:outerShdw blurRad="38100" dist="38100" dir="2700000" algn="tl">
                    <a:srgbClr val="000000">
                      <a:alpha val="43137"/>
                    </a:srgbClr>
                  </a:outerShdw>
                </a:effectLst>
              </a:rPr>
            </a:br>
            <a:endParaRPr lang="nl-NL" sz="3800" b="1" dirty="0" smtClean="0">
              <a:solidFill>
                <a:srgbClr val="1B58BB"/>
              </a:solidFill>
              <a:effectLst>
                <a:outerShdw blurRad="38100" dist="38100" dir="2700000" algn="tl">
                  <a:srgbClr val="000000">
                    <a:alpha val="43137"/>
                  </a:srgbClr>
                </a:outerShdw>
              </a:effectLst>
            </a:endParaRPr>
          </a:p>
          <a:p>
            <a:pPr marL="0" indent="0" algn="just">
              <a:lnSpc>
                <a:spcPct val="110000"/>
              </a:lnSpc>
              <a:spcBef>
                <a:spcPts val="0"/>
              </a:spcBef>
              <a:spcAft>
                <a:spcPts val="600"/>
              </a:spcAft>
              <a:buNone/>
            </a:pPr>
            <a:r>
              <a:rPr lang="en-US" sz="2600" dirty="0">
                <a:solidFill>
                  <a:srgbClr val="0070C0"/>
                </a:solidFill>
              </a:rPr>
              <a:t>The following main questions were addressed: </a:t>
            </a:r>
          </a:p>
          <a:p>
            <a:pPr>
              <a:lnSpc>
                <a:spcPct val="110000"/>
              </a:lnSpc>
              <a:spcBef>
                <a:spcPts val="0"/>
              </a:spcBef>
              <a:spcAft>
                <a:spcPts val="600"/>
              </a:spcAft>
              <a:buFont typeface="Wingdings" panose="05000000000000000000" pitchFamily="2" charset="2"/>
              <a:buChar char="ü"/>
            </a:pPr>
            <a:r>
              <a:rPr lang="en-US" sz="2600" dirty="0" smtClean="0">
                <a:solidFill>
                  <a:srgbClr val="0070C0"/>
                </a:solidFill>
              </a:rPr>
              <a:t>Is </a:t>
            </a:r>
            <a:r>
              <a:rPr lang="en-US" sz="2600" dirty="0">
                <a:solidFill>
                  <a:srgbClr val="0070C0"/>
                </a:solidFill>
              </a:rPr>
              <a:t>this product/service really innovative? </a:t>
            </a:r>
            <a:endParaRPr lang="en-US" sz="2600" dirty="0" smtClean="0">
              <a:solidFill>
                <a:srgbClr val="0070C0"/>
              </a:solidFill>
            </a:endParaRPr>
          </a:p>
          <a:p>
            <a:pPr>
              <a:lnSpc>
                <a:spcPct val="110000"/>
              </a:lnSpc>
              <a:spcBef>
                <a:spcPts val="0"/>
              </a:spcBef>
              <a:spcAft>
                <a:spcPts val="600"/>
              </a:spcAft>
              <a:buFont typeface="Wingdings" panose="05000000000000000000" pitchFamily="2" charset="2"/>
              <a:buChar char="ü"/>
            </a:pPr>
            <a:r>
              <a:rPr lang="en-US" sz="2600" dirty="0" smtClean="0">
                <a:solidFill>
                  <a:srgbClr val="0070C0"/>
                </a:solidFill>
              </a:rPr>
              <a:t>Does </a:t>
            </a:r>
            <a:r>
              <a:rPr lang="en-US" sz="2600" dirty="0">
                <a:solidFill>
                  <a:srgbClr val="0070C0"/>
                </a:solidFill>
              </a:rPr>
              <a:t>it address the needs of the beneficiaries (elderly care organizations and hospitals)? </a:t>
            </a:r>
            <a:endParaRPr lang="en-US" sz="2600" dirty="0" smtClean="0">
              <a:solidFill>
                <a:srgbClr val="0070C0"/>
              </a:solidFill>
            </a:endParaRPr>
          </a:p>
          <a:p>
            <a:pPr>
              <a:lnSpc>
                <a:spcPct val="110000"/>
              </a:lnSpc>
              <a:spcBef>
                <a:spcPts val="0"/>
              </a:spcBef>
              <a:spcAft>
                <a:spcPts val="600"/>
              </a:spcAft>
              <a:buFont typeface="Wingdings" panose="05000000000000000000" pitchFamily="2" charset="2"/>
              <a:buChar char="ü"/>
            </a:pPr>
            <a:r>
              <a:rPr lang="en-US" sz="2600" dirty="0" smtClean="0">
                <a:solidFill>
                  <a:srgbClr val="0070C0"/>
                </a:solidFill>
              </a:rPr>
              <a:t>Is </a:t>
            </a:r>
            <a:r>
              <a:rPr lang="en-US" sz="2600" dirty="0">
                <a:solidFill>
                  <a:srgbClr val="0070C0"/>
                </a:solidFill>
              </a:rPr>
              <a:t>this product a prototype or is it already available on the market? </a:t>
            </a:r>
            <a:endParaRPr lang="en-US" sz="2600" dirty="0" smtClean="0">
              <a:solidFill>
                <a:srgbClr val="0070C0"/>
              </a:solidFill>
            </a:endParaRPr>
          </a:p>
          <a:p>
            <a:pPr>
              <a:lnSpc>
                <a:spcPct val="110000"/>
              </a:lnSpc>
              <a:spcBef>
                <a:spcPts val="0"/>
              </a:spcBef>
              <a:spcAft>
                <a:spcPts val="600"/>
              </a:spcAft>
              <a:buFont typeface="Wingdings" panose="05000000000000000000" pitchFamily="2" charset="2"/>
              <a:buChar char="ü"/>
            </a:pPr>
            <a:r>
              <a:rPr lang="en-US" sz="2600" dirty="0" smtClean="0">
                <a:solidFill>
                  <a:srgbClr val="0070C0"/>
                </a:solidFill>
              </a:rPr>
              <a:t>Does </a:t>
            </a:r>
            <a:r>
              <a:rPr lang="en-US" sz="2600" dirty="0">
                <a:solidFill>
                  <a:srgbClr val="0070C0"/>
                </a:solidFill>
              </a:rPr>
              <a:t>it comply with the healthy ageing thematic? </a:t>
            </a:r>
            <a:endParaRPr lang="en-US" sz="2600" dirty="0" smtClean="0">
              <a:solidFill>
                <a:srgbClr val="0070C0"/>
              </a:solidFill>
            </a:endParaRPr>
          </a:p>
          <a:p>
            <a:pPr>
              <a:lnSpc>
                <a:spcPct val="110000"/>
              </a:lnSpc>
              <a:spcBef>
                <a:spcPts val="0"/>
              </a:spcBef>
              <a:spcAft>
                <a:spcPts val="600"/>
              </a:spcAft>
              <a:buFont typeface="Wingdings" panose="05000000000000000000" pitchFamily="2" charset="2"/>
              <a:buChar char="ü"/>
            </a:pPr>
            <a:r>
              <a:rPr lang="en-US" sz="2600" dirty="0" smtClean="0">
                <a:solidFill>
                  <a:srgbClr val="0070C0"/>
                </a:solidFill>
              </a:rPr>
              <a:t>Is </a:t>
            </a:r>
            <a:r>
              <a:rPr lang="en-US" sz="2600" dirty="0">
                <a:solidFill>
                  <a:srgbClr val="0070C0"/>
                </a:solidFill>
              </a:rPr>
              <a:t>it easy to roll out the product/service at a European scale</a:t>
            </a:r>
            <a:r>
              <a:rPr lang="en-US" sz="2600" dirty="0" smtClean="0">
                <a:solidFill>
                  <a:srgbClr val="0070C0"/>
                </a:solidFill>
              </a:rPr>
              <a:t>?</a:t>
            </a:r>
            <a:br>
              <a:rPr lang="en-US" sz="2600" dirty="0" smtClean="0">
                <a:solidFill>
                  <a:srgbClr val="0070C0"/>
                </a:solidFill>
              </a:rPr>
            </a:br>
            <a:endParaRPr lang="en-US" sz="2600" dirty="0">
              <a:solidFill>
                <a:srgbClr val="0070C0"/>
              </a:solidFill>
            </a:endParaRPr>
          </a:p>
          <a:p>
            <a:pPr marL="0" indent="0">
              <a:lnSpc>
                <a:spcPct val="110000"/>
              </a:lnSpc>
              <a:spcBef>
                <a:spcPts val="0"/>
              </a:spcBef>
              <a:spcAft>
                <a:spcPts val="600"/>
              </a:spcAft>
              <a:buNone/>
            </a:pPr>
            <a:r>
              <a:rPr lang="en-US" sz="2600" dirty="0" smtClean="0">
                <a:solidFill>
                  <a:srgbClr val="0070C0"/>
                </a:solidFill>
              </a:rPr>
              <a:t>The </a:t>
            </a:r>
            <a:r>
              <a:rPr lang="en-US" sz="2600" dirty="0">
                <a:solidFill>
                  <a:srgbClr val="0070C0"/>
                </a:solidFill>
              </a:rPr>
              <a:t>results of each Experts Committee were then reviewed during the Steering Committee #4 and the final list of solutions/procurement categories to be purchased and the procurement format (Number of call for tenders, allotment, procurement type…) were adopted.</a:t>
            </a:r>
          </a:p>
          <a:p>
            <a:pPr marL="0" indent="0" algn="just">
              <a:buNone/>
            </a:pPr>
            <a:endParaRPr lang="en-US" sz="2600" dirty="0" smtClean="0">
              <a:solidFill>
                <a:srgbClr val="1F3586"/>
              </a:solidFill>
            </a:endParaRPr>
          </a:p>
          <a:p>
            <a:pPr marL="0" indent="0" algn="just">
              <a:buNone/>
            </a:pPr>
            <a:endParaRPr lang="en-US" sz="2600" dirty="0">
              <a:solidFill>
                <a:srgbClr val="1F3586"/>
              </a:solidFill>
            </a:endParaRPr>
          </a:p>
          <a:p>
            <a:pPr marL="0" indent="0" algn="just">
              <a:buNone/>
            </a:pPr>
            <a:endParaRPr lang="en-US" dirty="0">
              <a:solidFill>
                <a:srgbClr val="1B58BB"/>
              </a:solidFill>
            </a:endParaRPr>
          </a:p>
        </p:txBody>
      </p:sp>
    </p:spTree>
    <p:extLst>
      <p:ext uri="{BB962C8B-B14F-4D97-AF65-F5344CB8AC3E}">
        <p14:creationId xmlns:p14="http://schemas.microsoft.com/office/powerpoint/2010/main" val="28020958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46440"/>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Before the procurement </a:t>
            </a:r>
            <a:r>
              <a:rPr lang="en-GB" sz="2800" b="1" dirty="0" smtClean="0">
                <a:solidFill>
                  <a:schemeClr val="accent2"/>
                </a:solidFill>
                <a:latin typeface="+mj-lt"/>
              </a:rPr>
              <a:t>stage</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807868" y="1571427"/>
            <a:ext cx="7652398" cy="4585871"/>
          </a:xfrm>
          <a:prstGeom prst="rect">
            <a:avLst/>
          </a:prstGeom>
        </p:spPr>
        <p:txBody>
          <a:bodyPr wrap="square">
            <a:spAutoFit/>
          </a:bodyPr>
          <a:lstStyle/>
          <a:p>
            <a:pPr marL="742950" lvl="0" indent="-742950">
              <a:spcAft>
                <a:spcPts val="1200"/>
              </a:spcAft>
              <a:buFont typeface="+mj-lt"/>
              <a:buAutoNum type="arabicPeriod"/>
            </a:pPr>
            <a:r>
              <a:rPr lang="en-GB" sz="3200" dirty="0">
                <a:solidFill>
                  <a:srgbClr val="041869"/>
                </a:solidFill>
              </a:rPr>
              <a:t>Needs identification and assessment</a:t>
            </a:r>
          </a:p>
          <a:p>
            <a:pPr marL="742950" lvl="0" indent="-742950">
              <a:spcAft>
                <a:spcPts val="1200"/>
              </a:spcAft>
              <a:buFont typeface="+mj-lt"/>
              <a:buAutoNum type="arabicPeriod"/>
            </a:pPr>
            <a:r>
              <a:rPr lang="en-GB" sz="3200" dirty="0">
                <a:solidFill>
                  <a:srgbClr val="041869"/>
                </a:solidFill>
              </a:rPr>
              <a:t>Prior art analysis and IPR search</a:t>
            </a:r>
          </a:p>
          <a:p>
            <a:pPr marL="742950" lvl="0" indent="-742950">
              <a:spcAft>
                <a:spcPts val="1200"/>
              </a:spcAft>
              <a:buFont typeface="+mj-lt"/>
              <a:buAutoNum type="arabicPeriod"/>
            </a:pPr>
            <a:r>
              <a:rPr lang="en-GB" sz="3200" dirty="0">
                <a:solidFill>
                  <a:srgbClr val="041869"/>
                </a:solidFill>
              </a:rPr>
              <a:t>Open market consultation</a:t>
            </a:r>
          </a:p>
          <a:p>
            <a:pPr marL="742950" lvl="0" indent="-742950">
              <a:spcAft>
                <a:spcPts val="1200"/>
              </a:spcAft>
              <a:buFont typeface="+mj-lt"/>
              <a:buAutoNum type="arabicPeriod"/>
            </a:pPr>
            <a:r>
              <a:rPr lang="en-GB" sz="3200" b="1" dirty="0">
                <a:solidFill>
                  <a:srgbClr val="041869"/>
                </a:solidFill>
              </a:rPr>
              <a:t>Business </a:t>
            </a:r>
            <a:r>
              <a:rPr lang="en-GB" sz="3200" b="1" dirty="0" smtClean="0">
                <a:solidFill>
                  <a:srgbClr val="041869"/>
                </a:solidFill>
              </a:rPr>
              <a:t>case</a:t>
            </a:r>
          </a:p>
          <a:p>
            <a:pPr marL="742950" lvl="0" indent="-742950">
              <a:spcAft>
                <a:spcPts val="1200"/>
              </a:spcAft>
              <a:buFont typeface="+mj-lt"/>
              <a:buAutoNum type="arabicPeriod"/>
            </a:pPr>
            <a:r>
              <a:rPr lang="en-GB" sz="3200" dirty="0">
                <a:solidFill>
                  <a:srgbClr val="041869"/>
                </a:solidFill>
              </a:rPr>
              <a:t>Technical specs and criteria</a:t>
            </a:r>
          </a:p>
          <a:p>
            <a:pPr marL="742950" lvl="0" indent="-742950">
              <a:spcAft>
                <a:spcPts val="1200"/>
              </a:spcAft>
              <a:buFont typeface="+mj-lt"/>
              <a:buAutoNum type="arabicPeriod"/>
            </a:pPr>
            <a:r>
              <a:rPr lang="en-GB" sz="3200" dirty="0">
                <a:solidFill>
                  <a:srgbClr val="041869"/>
                </a:solidFill>
              </a:rPr>
              <a:t>Contractual strategy</a:t>
            </a:r>
          </a:p>
          <a:p>
            <a:pPr lvl="0"/>
            <a:endParaRPr lang="en-GB" sz="4000" b="1" dirty="0">
              <a:solidFill>
                <a:srgbClr val="041869"/>
              </a:solidFill>
            </a:endParaRPr>
          </a:p>
        </p:txBody>
      </p:sp>
    </p:spTree>
    <p:extLst>
      <p:ext uri="{BB962C8B-B14F-4D97-AF65-F5344CB8AC3E}">
        <p14:creationId xmlns:p14="http://schemas.microsoft.com/office/powerpoint/2010/main" val="750349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Drafting the business case</a:t>
            </a:r>
          </a:p>
          <a:p>
            <a:pPr algn="ctr"/>
            <a:r>
              <a:rPr lang="en-GB" sz="2800" b="1" i="1" dirty="0" smtClean="0">
                <a:solidFill>
                  <a:schemeClr val="accent2"/>
                </a:solidFill>
                <a:latin typeface="+mj-lt"/>
              </a:rPr>
              <a:t>What is a business case?</a:t>
            </a:r>
            <a:endParaRPr lang="en-GB"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531343" y="1911390"/>
            <a:ext cx="8035840" cy="707886"/>
          </a:xfrm>
          <a:prstGeom prst="rect">
            <a:avLst/>
          </a:prstGeom>
        </p:spPr>
        <p:txBody>
          <a:bodyPr wrap="square">
            <a:spAutoFit/>
          </a:bodyPr>
          <a:lstStyle/>
          <a:p>
            <a:pPr marL="742950" lvl="0" indent="-742950">
              <a:buFont typeface="+mj-lt"/>
              <a:buAutoNum type="arabicPeriod"/>
            </a:pPr>
            <a:endParaRPr lang="en-GB" sz="4000" b="1" dirty="0">
              <a:solidFill>
                <a:srgbClr val="041869"/>
              </a:solidFill>
            </a:endParaRPr>
          </a:p>
        </p:txBody>
      </p:sp>
      <p:sp>
        <p:nvSpPr>
          <p:cNvPr id="2" name="Rectangle 1"/>
          <p:cNvSpPr/>
          <p:nvPr/>
        </p:nvSpPr>
        <p:spPr>
          <a:xfrm>
            <a:off x="257578" y="1373603"/>
            <a:ext cx="7950727" cy="4154984"/>
          </a:xfrm>
          <a:prstGeom prst="rect">
            <a:avLst/>
          </a:prstGeom>
        </p:spPr>
        <p:txBody>
          <a:bodyPr wrap="square">
            <a:spAutoFit/>
          </a:bodyPr>
          <a:lstStyle/>
          <a:p>
            <a:r>
              <a:rPr lang="en-US" sz="2400" dirty="0" smtClean="0">
                <a:solidFill>
                  <a:srgbClr val="002060"/>
                </a:solidFill>
              </a:rPr>
              <a:t>A </a:t>
            </a:r>
            <a:r>
              <a:rPr lang="en-US" sz="2400" b="1" dirty="0">
                <a:solidFill>
                  <a:srgbClr val="002060"/>
                </a:solidFill>
              </a:rPr>
              <a:t>tool</a:t>
            </a:r>
            <a:r>
              <a:rPr lang="en-US" sz="2400" dirty="0">
                <a:solidFill>
                  <a:srgbClr val="002060"/>
                </a:solidFill>
              </a:rPr>
              <a:t> to support investment decisions before, during and after the project: </a:t>
            </a:r>
            <a:endParaRPr lang="en-US" sz="2400" dirty="0" smtClean="0">
              <a:solidFill>
                <a:srgbClr val="002060"/>
              </a:solidFill>
            </a:endParaRPr>
          </a:p>
          <a:p>
            <a:endParaRPr lang="en-US" sz="2400" dirty="0">
              <a:solidFill>
                <a:srgbClr val="002060"/>
              </a:solidFill>
            </a:endParaRPr>
          </a:p>
          <a:p>
            <a:pPr marL="541338" indent="-541338">
              <a:buAutoNum type="romanLcParenBoth"/>
            </a:pPr>
            <a:r>
              <a:rPr lang="en-US" sz="2400" b="1" dirty="0" smtClean="0">
                <a:solidFill>
                  <a:srgbClr val="002060"/>
                </a:solidFill>
              </a:rPr>
              <a:t>before </a:t>
            </a:r>
            <a:r>
              <a:rPr lang="en-US" sz="2400" b="1" dirty="0">
                <a:solidFill>
                  <a:srgbClr val="002060"/>
                </a:solidFill>
              </a:rPr>
              <a:t>the project</a:t>
            </a:r>
            <a:r>
              <a:rPr lang="en-US" sz="2400" dirty="0">
                <a:solidFill>
                  <a:srgbClr val="002060"/>
                </a:solidFill>
              </a:rPr>
              <a:t>: to determine whether there are enough economic reasons to start the project; </a:t>
            </a:r>
            <a:endParaRPr lang="en-US" sz="2400" dirty="0" smtClean="0">
              <a:solidFill>
                <a:srgbClr val="002060"/>
              </a:solidFill>
            </a:endParaRPr>
          </a:p>
          <a:p>
            <a:pPr marL="541338" indent="-541338">
              <a:buAutoNum type="romanLcParenBoth"/>
            </a:pPr>
            <a:r>
              <a:rPr lang="en-US" sz="2400" b="1" dirty="0" smtClean="0">
                <a:solidFill>
                  <a:srgbClr val="002060"/>
                </a:solidFill>
              </a:rPr>
              <a:t>during </a:t>
            </a:r>
            <a:r>
              <a:rPr lang="en-US" sz="2400" b="1" dirty="0">
                <a:solidFill>
                  <a:srgbClr val="002060"/>
                </a:solidFill>
              </a:rPr>
              <a:t>the project</a:t>
            </a:r>
            <a:r>
              <a:rPr lang="en-US" sz="2400" dirty="0">
                <a:solidFill>
                  <a:srgbClr val="002060"/>
                </a:solidFill>
              </a:rPr>
              <a:t>: to decide whether or not to proceed with changes to the project content, the environment, or the pattern of the project phases; and  </a:t>
            </a:r>
            <a:endParaRPr lang="en-US" sz="2400" dirty="0" smtClean="0">
              <a:solidFill>
                <a:srgbClr val="002060"/>
              </a:solidFill>
            </a:endParaRPr>
          </a:p>
          <a:p>
            <a:pPr marL="541338" indent="-541338">
              <a:buAutoNum type="romanLcParenBoth"/>
            </a:pPr>
            <a:r>
              <a:rPr lang="en-US" sz="2400" b="1" dirty="0" smtClean="0">
                <a:solidFill>
                  <a:srgbClr val="002060"/>
                </a:solidFill>
              </a:rPr>
              <a:t>after </a:t>
            </a:r>
            <a:r>
              <a:rPr lang="en-US" sz="2400" b="1" dirty="0">
                <a:solidFill>
                  <a:srgbClr val="002060"/>
                </a:solidFill>
              </a:rPr>
              <a:t>the project</a:t>
            </a:r>
            <a:r>
              <a:rPr lang="en-US" sz="2400" dirty="0">
                <a:solidFill>
                  <a:srgbClr val="002060"/>
                </a:solidFill>
              </a:rPr>
              <a:t>: to assess whether the results achieved meet the public procurer’s goals and, if needed, make adjustments accordingly. </a:t>
            </a:r>
          </a:p>
        </p:txBody>
      </p:sp>
    </p:spTree>
    <p:extLst>
      <p:ext uri="{BB962C8B-B14F-4D97-AF65-F5344CB8AC3E}">
        <p14:creationId xmlns:p14="http://schemas.microsoft.com/office/powerpoint/2010/main" val="35539136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Drafting the business case</a:t>
            </a:r>
          </a:p>
          <a:p>
            <a:pPr algn="ctr"/>
            <a:r>
              <a:rPr lang="en-GB" sz="2800" b="1" i="1" dirty="0" smtClean="0">
                <a:solidFill>
                  <a:schemeClr val="accent2"/>
                </a:solidFill>
                <a:latin typeface="+mj-lt"/>
              </a:rPr>
              <a:t>How to construct it?</a:t>
            </a:r>
            <a:endParaRPr lang="en-GB"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531343" y="1911390"/>
            <a:ext cx="8035840" cy="707886"/>
          </a:xfrm>
          <a:prstGeom prst="rect">
            <a:avLst/>
          </a:prstGeom>
        </p:spPr>
        <p:txBody>
          <a:bodyPr wrap="square">
            <a:spAutoFit/>
          </a:bodyPr>
          <a:lstStyle/>
          <a:p>
            <a:pPr marL="742950" lvl="0" indent="-742950">
              <a:buFont typeface="+mj-lt"/>
              <a:buAutoNum type="arabicPeriod"/>
            </a:pPr>
            <a:endParaRPr lang="en-GB" sz="4000" b="1" dirty="0">
              <a:solidFill>
                <a:srgbClr val="041869"/>
              </a:solidFill>
            </a:endParaRPr>
          </a:p>
        </p:txBody>
      </p:sp>
      <p:sp>
        <p:nvSpPr>
          <p:cNvPr id="4" name="Rectangle 3"/>
          <p:cNvSpPr/>
          <p:nvPr/>
        </p:nvSpPr>
        <p:spPr>
          <a:xfrm>
            <a:off x="531343" y="1692458"/>
            <a:ext cx="7685378" cy="4555093"/>
          </a:xfrm>
          <a:prstGeom prst="rect">
            <a:avLst/>
          </a:prstGeom>
        </p:spPr>
        <p:txBody>
          <a:bodyPr wrap="square">
            <a:spAutoFit/>
          </a:bodyPr>
          <a:lstStyle/>
          <a:p>
            <a:pPr marL="514350" indent="-514350">
              <a:spcAft>
                <a:spcPts val="600"/>
              </a:spcAft>
              <a:buAutoNum type="arabicPeriod"/>
            </a:pPr>
            <a:r>
              <a:rPr lang="en-US" sz="2600" dirty="0" smtClean="0">
                <a:solidFill>
                  <a:srgbClr val="002060"/>
                </a:solidFill>
              </a:rPr>
              <a:t>Why </a:t>
            </a:r>
            <a:r>
              <a:rPr lang="en-US" sz="2600" dirty="0">
                <a:solidFill>
                  <a:srgbClr val="002060"/>
                </a:solidFill>
              </a:rPr>
              <a:t>do we need to draft a business </a:t>
            </a:r>
            <a:r>
              <a:rPr lang="en-US" sz="2600" dirty="0" smtClean="0">
                <a:solidFill>
                  <a:srgbClr val="002060"/>
                </a:solidFill>
              </a:rPr>
              <a:t>case?</a:t>
            </a:r>
          </a:p>
          <a:p>
            <a:pPr marL="514350" indent="-514350">
              <a:spcAft>
                <a:spcPts val="600"/>
              </a:spcAft>
              <a:buAutoNum type="arabicPeriod"/>
            </a:pPr>
            <a:r>
              <a:rPr lang="en-US" sz="2600" dirty="0" smtClean="0">
                <a:solidFill>
                  <a:srgbClr val="002060"/>
                </a:solidFill>
              </a:rPr>
              <a:t>What </a:t>
            </a:r>
            <a:r>
              <a:rPr lang="en-US" sz="2600" dirty="0">
                <a:solidFill>
                  <a:srgbClr val="002060"/>
                </a:solidFill>
              </a:rPr>
              <a:t>are the business and social </a:t>
            </a:r>
            <a:r>
              <a:rPr lang="en-US" sz="2600" dirty="0" smtClean="0">
                <a:solidFill>
                  <a:srgbClr val="002060"/>
                </a:solidFill>
              </a:rPr>
              <a:t>benefits?</a:t>
            </a:r>
          </a:p>
          <a:p>
            <a:pPr marL="514350" indent="-514350">
              <a:spcAft>
                <a:spcPts val="600"/>
              </a:spcAft>
              <a:buAutoNum type="arabicPeriod"/>
            </a:pPr>
            <a:r>
              <a:rPr lang="en-US" sz="2600" dirty="0" smtClean="0">
                <a:solidFill>
                  <a:srgbClr val="002060"/>
                </a:solidFill>
              </a:rPr>
              <a:t>What are the risks?</a:t>
            </a:r>
          </a:p>
          <a:p>
            <a:pPr marL="914400" lvl="1" indent="-457200">
              <a:buAutoNum type="alphaLcParenBoth"/>
            </a:pPr>
            <a:r>
              <a:rPr lang="en-US" sz="2600" dirty="0" smtClean="0">
                <a:solidFill>
                  <a:srgbClr val="002060"/>
                </a:solidFill>
              </a:rPr>
              <a:t>How often could failure happen ? </a:t>
            </a:r>
          </a:p>
          <a:p>
            <a:pPr marL="914400" lvl="1" indent="-457200">
              <a:buAutoNum type="alphaLcParenBoth"/>
            </a:pPr>
            <a:r>
              <a:rPr lang="en-US" sz="2600" dirty="0" smtClean="0">
                <a:solidFill>
                  <a:srgbClr val="002060"/>
                </a:solidFill>
              </a:rPr>
              <a:t>What would impact be ? </a:t>
            </a:r>
          </a:p>
          <a:p>
            <a:pPr marL="914400" lvl="1" indent="-457200">
              <a:buAutoNum type="alphaLcParenBoth"/>
            </a:pPr>
            <a:r>
              <a:rPr lang="en-US" sz="2600" dirty="0" smtClean="0">
                <a:solidFill>
                  <a:srgbClr val="002060"/>
                </a:solidFill>
              </a:rPr>
              <a:t>When does it happen ? </a:t>
            </a:r>
          </a:p>
          <a:p>
            <a:pPr marL="914400" lvl="1" indent="-457200">
              <a:buAutoNum type="alphaLcParenBoth"/>
            </a:pPr>
            <a:r>
              <a:rPr lang="en-US" sz="2600" dirty="0" smtClean="0">
                <a:solidFill>
                  <a:srgbClr val="002060"/>
                </a:solidFill>
              </a:rPr>
              <a:t>What is the main issue?</a:t>
            </a:r>
          </a:p>
          <a:p>
            <a:pPr marL="914400" lvl="1" indent="-457200">
              <a:buAutoNum type="alphaLcParenBoth"/>
            </a:pPr>
            <a:r>
              <a:rPr lang="en-US" sz="2600" dirty="0" smtClean="0">
                <a:solidFill>
                  <a:srgbClr val="002060"/>
                </a:solidFill>
              </a:rPr>
              <a:t>What is the cost of the issue? </a:t>
            </a:r>
          </a:p>
          <a:p>
            <a:pPr marL="514350" indent="-514350">
              <a:spcBef>
                <a:spcPts val="600"/>
              </a:spcBef>
              <a:spcAft>
                <a:spcPts val="600"/>
              </a:spcAft>
              <a:buAutoNum type="arabicPeriod"/>
            </a:pPr>
            <a:r>
              <a:rPr lang="en-US" sz="2600" dirty="0" smtClean="0">
                <a:solidFill>
                  <a:srgbClr val="002060"/>
                </a:solidFill>
              </a:rPr>
              <a:t>What are the potential costs? </a:t>
            </a:r>
          </a:p>
          <a:p>
            <a:pPr marL="514350" indent="-514350">
              <a:spcBef>
                <a:spcPts val="600"/>
              </a:spcBef>
              <a:spcAft>
                <a:spcPts val="600"/>
              </a:spcAft>
              <a:buAutoNum type="arabicPeriod"/>
            </a:pPr>
            <a:r>
              <a:rPr lang="en-US" sz="2600" dirty="0" smtClean="0">
                <a:solidFill>
                  <a:srgbClr val="002060"/>
                </a:solidFill>
              </a:rPr>
              <a:t>How long will the project take? </a:t>
            </a:r>
            <a:endParaRPr lang="en-US" sz="2600" dirty="0">
              <a:solidFill>
                <a:srgbClr val="002060"/>
              </a:solidFill>
            </a:endParaRPr>
          </a:p>
        </p:txBody>
      </p:sp>
    </p:spTree>
    <p:extLst>
      <p:ext uri="{BB962C8B-B14F-4D97-AF65-F5344CB8AC3E}">
        <p14:creationId xmlns:p14="http://schemas.microsoft.com/office/powerpoint/2010/main" val="12201256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25056"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Drafting the business case</a:t>
            </a:r>
          </a:p>
          <a:p>
            <a:pPr algn="ctr"/>
            <a:r>
              <a:rPr lang="en-GB" sz="2800" b="1" i="1" dirty="0" smtClean="0">
                <a:solidFill>
                  <a:schemeClr val="accent2"/>
                </a:solidFill>
                <a:latin typeface="+mj-lt"/>
              </a:rPr>
              <a:t>How to construct it?</a:t>
            </a:r>
            <a:endParaRPr lang="en-GB" sz="2800" b="1" i="1" dirty="0">
              <a:solidFill>
                <a:schemeClr val="accent2"/>
              </a:solidFill>
              <a:latin typeface="+mj-lt"/>
            </a:endParaRPr>
          </a:p>
        </p:txBody>
      </p:sp>
      <p:sp>
        <p:nvSpPr>
          <p:cNvPr id="5" name="Content Placeholder 2"/>
          <p:cNvSpPr txBox="1">
            <a:spLocks/>
          </p:cNvSpPr>
          <p:nvPr/>
        </p:nvSpPr>
        <p:spPr>
          <a:xfrm>
            <a:off x="772656" y="12416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531343" y="1911390"/>
            <a:ext cx="8035840" cy="707886"/>
          </a:xfrm>
          <a:prstGeom prst="rect">
            <a:avLst/>
          </a:prstGeom>
        </p:spPr>
        <p:txBody>
          <a:bodyPr wrap="square">
            <a:spAutoFit/>
          </a:bodyPr>
          <a:lstStyle/>
          <a:p>
            <a:pPr marL="742950" lvl="0" indent="-742950">
              <a:buFont typeface="+mj-lt"/>
              <a:buAutoNum type="arabicPeriod"/>
            </a:pPr>
            <a:endParaRPr lang="en-GB" sz="4000" b="1" dirty="0">
              <a:solidFill>
                <a:srgbClr val="041869"/>
              </a:solidFill>
            </a:endParaRPr>
          </a:p>
        </p:txBody>
      </p:sp>
      <p:sp>
        <p:nvSpPr>
          <p:cNvPr id="4" name="Rectangle 3"/>
          <p:cNvSpPr/>
          <p:nvPr/>
        </p:nvSpPr>
        <p:spPr>
          <a:xfrm>
            <a:off x="225056" y="1241697"/>
            <a:ext cx="8120453" cy="5524589"/>
          </a:xfrm>
          <a:prstGeom prst="rect">
            <a:avLst/>
          </a:prstGeom>
        </p:spPr>
        <p:txBody>
          <a:bodyPr wrap="square">
            <a:spAutoFit/>
          </a:bodyPr>
          <a:lstStyle/>
          <a:p>
            <a:pPr algn="ctr"/>
            <a:r>
              <a:rPr lang="en-US" sz="2600" b="1" dirty="0">
                <a:solidFill>
                  <a:srgbClr val="00B0F0"/>
                </a:solidFill>
              </a:rPr>
              <a:t>EXAMPLE business-case in a PPI</a:t>
            </a:r>
          </a:p>
          <a:p>
            <a:endParaRPr lang="en-US" sz="2200" dirty="0" smtClean="0">
              <a:solidFill>
                <a:srgbClr val="002060"/>
              </a:solidFill>
            </a:endParaRPr>
          </a:p>
          <a:p>
            <a:pPr algn="just"/>
            <a:r>
              <a:rPr lang="en-US" sz="2300" dirty="0" smtClean="0">
                <a:solidFill>
                  <a:srgbClr val="0070C0"/>
                </a:solidFill>
              </a:rPr>
              <a:t>Waterschapsbedrijf </a:t>
            </a:r>
            <a:r>
              <a:rPr lang="en-US" sz="2300" dirty="0">
                <a:solidFill>
                  <a:srgbClr val="0070C0"/>
                </a:solidFill>
              </a:rPr>
              <a:t>Limburg had the ambition to become an effective, qualitative and innovative organization that is capable to swiftly adapt to change. In order to justify the innovation procurement of a new IT infrastructure to coordinate its 17 waste water plants, and to gain the higher management support, Waterschapsbedrijf Limburg formulated a business-case</a:t>
            </a:r>
            <a:r>
              <a:rPr lang="en-US" sz="2300" dirty="0" smtClean="0">
                <a:solidFill>
                  <a:srgbClr val="0070C0"/>
                </a:solidFill>
              </a:rPr>
              <a:t>.</a:t>
            </a:r>
          </a:p>
          <a:p>
            <a:endParaRPr lang="en-US" sz="2300" dirty="0">
              <a:solidFill>
                <a:srgbClr val="0070C0"/>
              </a:solidFill>
            </a:endParaRPr>
          </a:p>
          <a:p>
            <a:pPr algn="just"/>
            <a:r>
              <a:rPr lang="en-US" sz="2300" dirty="0">
                <a:solidFill>
                  <a:srgbClr val="0070C0"/>
                </a:solidFill>
              </a:rPr>
              <a:t>The business-case calculated the cost reduction from the implementation of IT systems that would centralize and make the monitoring of the water purifying activity more effective. </a:t>
            </a:r>
            <a:endParaRPr lang="en-US" sz="2300" dirty="0" smtClean="0">
              <a:solidFill>
                <a:srgbClr val="0070C0"/>
              </a:solidFill>
            </a:endParaRPr>
          </a:p>
          <a:p>
            <a:pPr algn="just"/>
            <a:endParaRPr lang="en-US" sz="2400" dirty="0" smtClean="0">
              <a:solidFill>
                <a:srgbClr val="0070C0"/>
              </a:solidFill>
            </a:endParaRPr>
          </a:p>
          <a:p>
            <a:pPr algn="ctr"/>
            <a:r>
              <a:rPr lang="en-US" sz="2800" dirty="0" smtClean="0">
                <a:solidFill>
                  <a:srgbClr val="0070C0"/>
                </a:solidFill>
              </a:rPr>
              <a:t>It </a:t>
            </a:r>
            <a:r>
              <a:rPr lang="en-US" sz="2800" dirty="0">
                <a:solidFill>
                  <a:srgbClr val="0070C0"/>
                </a:solidFill>
              </a:rPr>
              <a:t>asked questions such as</a:t>
            </a:r>
            <a:r>
              <a:rPr lang="en-US" sz="2800" dirty="0" smtClean="0">
                <a:solidFill>
                  <a:srgbClr val="0070C0"/>
                </a:solidFill>
              </a:rPr>
              <a:t>: -&gt;&gt;</a:t>
            </a:r>
            <a:endParaRPr lang="en-US" sz="2800" dirty="0">
              <a:solidFill>
                <a:srgbClr val="0070C0"/>
              </a:solidFill>
            </a:endParaRPr>
          </a:p>
          <a:p>
            <a:pPr algn="just"/>
            <a:endParaRPr lang="en-US" sz="2300" dirty="0">
              <a:solidFill>
                <a:srgbClr val="0070C0"/>
              </a:solidFill>
            </a:endParaRPr>
          </a:p>
        </p:txBody>
      </p:sp>
    </p:spTree>
    <p:extLst>
      <p:ext uri="{BB962C8B-B14F-4D97-AF65-F5344CB8AC3E}">
        <p14:creationId xmlns:p14="http://schemas.microsoft.com/office/powerpoint/2010/main" val="21585774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Drafting the business case</a:t>
            </a:r>
          </a:p>
          <a:p>
            <a:pPr algn="ctr"/>
            <a:r>
              <a:rPr lang="en-GB" sz="2800" b="1" i="1" dirty="0" smtClean="0">
                <a:solidFill>
                  <a:schemeClr val="accent2"/>
                </a:solidFill>
                <a:latin typeface="+mj-lt"/>
              </a:rPr>
              <a:t>How to construct it?</a:t>
            </a:r>
            <a:endParaRPr lang="en-GB" sz="2800" b="1" i="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531343" y="1911390"/>
            <a:ext cx="8035840" cy="707886"/>
          </a:xfrm>
          <a:prstGeom prst="rect">
            <a:avLst/>
          </a:prstGeom>
        </p:spPr>
        <p:txBody>
          <a:bodyPr wrap="square">
            <a:spAutoFit/>
          </a:bodyPr>
          <a:lstStyle/>
          <a:p>
            <a:pPr marL="742950" lvl="0" indent="-742950">
              <a:buFont typeface="+mj-lt"/>
              <a:buAutoNum type="arabicPeriod"/>
            </a:pPr>
            <a:endParaRPr lang="en-GB" sz="4000" b="1" dirty="0">
              <a:solidFill>
                <a:srgbClr val="041869"/>
              </a:solidFill>
            </a:endParaRPr>
          </a:p>
        </p:txBody>
      </p:sp>
      <p:sp>
        <p:nvSpPr>
          <p:cNvPr id="4" name="Rectangle 3"/>
          <p:cNvSpPr/>
          <p:nvPr/>
        </p:nvSpPr>
        <p:spPr>
          <a:xfrm>
            <a:off x="199622" y="1241697"/>
            <a:ext cx="8283848" cy="5386090"/>
          </a:xfrm>
          <a:prstGeom prst="rect">
            <a:avLst/>
          </a:prstGeom>
        </p:spPr>
        <p:txBody>
          <a:bodyPr wrap="square">
            <a:spAutoFit/>
          </a:bodyPr>
          <a:lstStyle/>
          <a:p>
            <a:r>
              <a:rPr lang="en-US" sz="2200" dirty="0" smtClean="0">
                <a:solidFill>
                  <a:srgbClr val="0070C0"/>
                </a:solidFill>
              </a:rPr>
              <a:t>1</a:t>
            </a:r>
            <a:r>
              <a:rPr lang="en-US" sz="2200" dirty="0">
                <a:solidFill>
                  <a:srgbClr val="0070C0"/>
                </a:solidFill>
              </a:rPr>
              <a:t>. </a:t>
            </a:r>
            <a:r>
              <a:rPr lang="en-US" sz="2200" i="1" dirty="0">
                <a:solidFill>
                  <a:srgbClr val="0070C0"/>
                </a:solidFill>
              </a:rPr>
              <a:t>Is this investment delivering a benefit in terms of more efficient </a:t>
            </a:r>
            <a:r>
              <a:rPr lang="en-US" sz="2200" i="1" dirty="0" smtClean="0">
                <a:solidFill>
                  <a:srgbClr val="0070C0"/>
                </a:solidFill>
              </a:rPr>
              <a:t/>
            </a:r>
            <a:br>
              <a:rPr lang="en-US" sz="2200" i="1" dirty="0" smtClean="0">
                <a:solidFill>
                  <a:srgbClr val="0070C0"/>
                </a:solidFill>
              </a:rPr>
            </a:br>
            <a:r>
              <a:rPr lang="en-US" sz="2200" i="1" dirty="0" smtClean="0">
                <a:solidFill>
                  <a:srgbClr val="0070C0"/>
                </a:solidFill>
              </a:rPr>
              <a:t>    maintenance </a:t>
            </a:r>
            <a:r>
              <a:rPr lang="en-US" sz="2200" i="1" dirty="0">
                <a:solidFill>
                  <a:srgbClr val="0070C0"/>
                </a:solidFill>
              </a:rPr>
              <a:t>?</a:t>
            </a:r>
          </a:p>
          <a:p>
            <a:r>
              <a:rPr lang="en-US" sz="2200" dirty="0">
                <a:solidFill>
                  <a:srgbClr val="0070C0"/>
                </a:solidFill>
              </a:rPr>
              <a:t>2. </a:t>
            </a:r>
            <a:r>
              <a:rPr lang="en-US" sz="2200" i="1" dirty="0">
                <a:solidFill>
                  <a:srgbClr val="0070C0"/>
                </a:solidFill>
              </a:rPr>
              <a:t>Is this project absolutely necessary to survive as organization ?</a:t>
            </a:r>
          </a:p>
          <a:p>
            <a:r>
              <a:rPr lang="en-US" sz="2200" dirty="0">
                <a:solidFill>
                  <a:srgbClr val="0070C0"/>
                </a:solidFill>
              </a:rPr>
              <a:t>3. </a:t>
            </a:r>
            <a:r>
              <a:rPr lang="en-US" sz="2200" i="1" dirty="0">
                <a:solidFill>
                  <a:srgbClr val="0070C0"/>
                </a:solidFill>
              </a:rPr>
              <a:t>Is this project delivering strategic benefits ?</a:t>
            </a:r>
          </a:p>
          <a:p>
            <a:r>
              <a:rPr lang="en-US" sz="2200" dirty="0">
                <a:solidFill>
                  <a:srgbClr val="0070C0"/>
                </a:solidFill>
              </a:rPr>
              <a:t>4. </a:t>
            </a:r>
            <a:r>
              <a:rPr lang="en-US" sz="2200" i="1" dirty="0">
                <a:solidFill>
                  <a:srgbClr val="0070C0"/>
                </a:solidFill>
              </a:rPr>
              <a:t>Can this project deliver future strategic benefits ?</a:t>
            </a:r>
          </a:p>
          <a:p>
            <a:endParaRPr lang="en-US" sz="1200" dirty="0" smtClean="0">
              <a:solidFill>
                <a:srgbClr val="0070C0"/>
              </a:solidFill>
            </a:endParaRPr>
          </a:p>
          <a:p>
            <a:r>
              <a:rPr lang="en-US" sz="2200" dirty="0" smtClean="0">
                <a:solidFill>
                  <a:srgbClr val="0070C0"/>
                </a:solidFill>
              </a:rPr>
              <a:t>Based </a:t>
            </a:r>
            <a:r>
              <a:rPr lang="en-US" sz="2200" dirty="0">
                <a:solidFill>
                  <a:srgbClr val="0070C0"/>
                </a:solidFill>
              </a:rPr>
              <a:t>on the business-case, Waterschapsbedrijf Limburg decided to pilot a small scale implementation of the solution. This was considered a risk mitigation measure. Based on the additional knowledge gained during the pilot, the business-case was refined. The benefits for both “go” and “no go” scenarios were calculated</a:t>
            </a:r>
            <a:r>
              <a:rPr lang="en-US" sz="2200" dirty="0" smtClean="0">
                <a:solidFill>
                  <a:srgbClr val="0070C0"/>
                </a:solidFill>
              </a:rPr>
              <a:t>.</a:t>
            </a:r>
            <a:endParaRPr lang="en-US" sz="2200" dirty="0">
              <a:solidFill>
                <a:srgbClr val="0070C0"/>
              </a:solidFill>
            </a:endParaRPr>
          </a:p>
          <a:p>
            <a:r>
              <a:rPr lang="en-US" sz="2200" dirty="0">
                <a:solidFill>
                  <a:srgbClr val="0070C0"/>
                </a:solidFill>
              </a:rPr>
              <a:t>Based on the conclusion of the refined business-case, that the project would deliver important benefits in terms of efficiency, cost reduction and reduction of energy consumption, the project was continued.</a:t>
            </a:r>
          </a:p>
          <a:p>
            <a:pPr algn="ctr"/>
            <a:endParaRPr lang="en-US" i="1" dirty="0">
              <a:solidFill>
                <a:srgbClr val="002060"/>
              </a:solidFill>
            </a:endParaRPr>
          </a:p>
          <a:p>
            <a:pPr algn="ctr"/>
            <a:r>
              <a:rPr lang="en-US" i="1" dirty="0" smtClean="0">
                <a:solidFill>
                  <a:srgbClr val="002060"/>
                </a:solidFill>
              </a:rPr>
              <a:t>		Source</a:t>
            </a:r>
            <a:r>
              <a:rPr lang="en-US" i="1" dirty="0">
                <a:solidFill>
                  <a:srgbClr val="002060"/>
                </a:solidFill>
              </a:rPr>
              <a:t>: Leon Verhaegen, Wauter project</a:t>
            </a:r>
          </a:p>
        </p:txBody>
      </p:sp>
    </p:spTree>
    <p:extLst>
      <p:ext uri="{BB962C8B-B14F-4D97-AF65-F5344CB8AC3E}">
        <p14:creationId xmlns:p14="http://schemas.microsoft.com/office/powerpoint/2010/main" val="41382359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68602" y="103575"/>
            <a:ext cx="8451273" cy="1384995"/>
          </a:xfrm>
          <a:prstGeom prst="rect">
            <a:avLst/>
          </a:prstGeom>
          <a:noFill/>
        </p:spPr>
        <p:txBody>
          <a:bodyPr wrap="square" rtlCol="0">
            <a:spAutoFit/>
          </a:bodyPr>
          <a:lstStyle/>
          <a:p>
            <a:pPr algn="ctr"/>
            <a:r>
              <a:rPr lang="en-GB" sz="3200" b="1" dirty="0" smtClean="0">
                <a:solidFill>
                  <a:schemeClr val="accent2"/>
                </a:solidFill>
                <a:latin typeface="+mj-lt"/>
              </a:rPr>
              <a:t>Needs identification and assessment</a:t>
            </a:r>
          </a:p>
          <a:p>
            <a:pPr algn="ctr"/>
            <a:r>
              <a:rPr lang="en-GB" sz="2600" b="1" i="1" dirty="0" smtClean="0">
                <a:solidFill>
                  <a:schemeClr val="accent2"/>
                </a:solidFill>
                <a:latin typeface="+mj-lt"/>
              </a:rPr>
              <a:t>Understanding the importance of early </a:t>
            </a:r>
            <a:endParaRPr lang="en-GB" sz="2600" b="1" i="1" dirty="0" smtClean="0">
              <a:solidFill>
                <a:schemeClr val="accent2"/>
              </a:solidFill>
              <a:latin typeface="+mj-lt"/>
            </a:endParaRPr>
          </a:p>
          <a:p>
            <a:pPr algn="ctr"/>
            <a:r>
              <a:rPr lang="en-GB" sz="2600" b="1" i="1" dirty="0" smtClean="0">
                <a:solidFill>
                  <a:schemeClr val="accent2"/>
                </a:solidFill>
                <a:latin typeface="+mj-lt"/>
              </a:rPr>
              <a:t>identification </a:t>
            </a:r>
            <a:r>
              <a:rPr lang="en-GB" sz="2600" b="1" i="1" dirty="0" smtClean="0">
                <a:solidFill>
                  <a:schemeClr val="accent2"/>
                </a:solidFill>
                <a:latin typeface="+mj-lt"/>
              </a:rPr>
              <a:t>of needs</a:t>
            </a:r>
            <a:endParaRPr lang="en-GB" sz="26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34117"/>
            <a:ext cx="7896905" cy="707886"/>
          </a:xfrm>
          <a:prstGeom prst="rect">
            <a:avLst/>
          </a:prstGeom>
        </p:spPr>
        <p:txBody>
          <a:bodyPr wrap="square">
            <a:spAutoFit/>
          </a:bodyPr>
          <a:lstStyle/>
          <a:p>
            <a:pPr lvl="0"/>
            <a:endParaRPr lang="en-GB" sz="4000" b="1" dirty="0" smtClean="0">
              <a:solidFill>
                <a:srgbClr val="041869"/>
              </a:solidFill>
            </a:endParaRPr>
          </a:p>
        </p:txBody>
      </p:sp>
      <p:sp>
        <p:nvSpPr>
          <p:cNvPr id="2" name="Rectangle 1"/>
          <p:cNvSpPr/>
          <p:nvPr/>
        </p:nvSpPr>
        <p:spPr>
          <a:xfrm>
            <a:off x="364816" y="1668935"/>
            <a:ext cx="8155059" cy="3385542"/>
          </a:xfrm>
          <a:prstGeom prst="rect">
            <a:avLst/>
          </a:prstGeom>
        </p:spPr>
        <p:txBody>
          <a:bodyPr wrap="square">
            <a:spAutoFit/>
          </a:bodyPr>
          <a:lstStyle/>
          <a:p>
            <a:r>
              <a:rPr lang="en-US" sz="2400" dirty="0">
                <a:solidFill>
                  <a:srgbClr val="002060"/>
                </a:solidFill>
              </a:rPr>
              <a:t>Innovation procurement starts with an “</a:t>
            </a:r>
            <a:r>
              <a:rPr lang="en-US" sz="2400" b="1" u="sng" dirty="0">
                <a:solidFill>
                  <a:srgbClr val="002060"/>
                </a:solidFill>
              </a:rPr>
              <a:t>unmet need</a:t>
            </a:r>
            <a:r>
              <a:rPr lang="en-US" sz="2400" dirty="0">
                <a:solidFill>
                  <a:srgbClr val="002060"/>
                </a:solidFill>
              </a:rPr>
              <a:t>”, which </a:t>
            </a:r>
            <a:r>
              <a:rPr lang="en-US" sz="2400" dirty="0" smtClean="0">
                <a:solidFill>
                  <a:srgbClr val="002060"/>
                </a:solidFill>
              </a:rPr>
              <a:t>is:</a:t>
            </a:r>
          </a:p>
          <a:p>
            <a:endParaRPr lang="en-US" sz="500" dirty="0">
              <a:solidFill>
                <a:srgbClr val="002060"/>
              </a:solidFill>
            </a:endParaRPr>
          </a:p>
          <a:p>
            <a:r>
              <a:rPr lang="en-US" sz="2400" dirty="0" smtClean="0">
                <a:solidFill>
                  <a:srgbClr val="002060"/>
                </a:solidFill>
              </a:rPr>
              <a:t>“</a:t>
            </a:r>
            <a:r>
              <a:rPr lang="en-US" sz="2400" i="1" dirty="0">
                <a:solidFill>
                  <a:srgbClr val="002060"/>
                </a:solidFill>
              </a:rPr>
              <a:t>a requirement or set of requirements that </a:t>
            </a:r>
            <a:r>
              <a:rPr lang="en-US" sz="2400" i="1" dirty="0" smtClean="0">
                <a:solidFill>
                  <a:srgbClr val="002060"/>
                </a:solidFill>
              </a:rPr>
              <a:t>public procurers have </a:t>
            </a:r>
            <a:r>
              <a:rPr lang="en-US" sz="2400" i="1" dirty="0">
                <a:solidFill>
                  <a:srgbClr val="002060"/>
                </a:solidFill>
              </a:rPr>
              <a:t>now or (preferably) one that </a:t>
            </a:r>
            <a:r>
              <a:rPr lang="en-US" sz="2400" i="1" dirty="0" smtClean="0">
                <a:solidFill>
                  <a:srgbClr val="002060"/>
                </a:solidFill>
              </a:rPr>
              <a:t>public procurers will </a:t>
            </a:r>
            <a:r>
              <a:rPr lang="en-US" sz="2400" i="1" dirty="0">
                <a:solidFill>
                  <a:srgbClr val="002060"/>
                </a:solidFill>
              </a:rPr>
              <a:t>have in the future, that current products, services or arrangements cannot meet, or can only do so at excessive cost or with unacceptable risk</a:t>
            </a:r>
            <a:r>
              <a:rPr lang="en-US" sz="2400" dirty="0" smtClean="0">
                <a:solidFill>
                  <a:srgbClr val="002060"/>
                </a:solidFill>
              </a:rPr>
              <a:t>.”</a:t>
            </a:r>
            <a:br>
              <a:rPr lang="en-US" sz="2400" dirty="0" smtClean="0">
                <a:solidFill>
                  <a:srgbClr val="002060"/>
                </a:solidFill>
              </a:rPr>
            </a:br>
            <a:endParaRPr lang="en-US" sz="1100" dirty="0" smtClean="0">
              <a:solidFill>
                <a:srgbClr val="002060"/>
              </a:solidFill>
            </a:endParaRPr>
          </a:p>
          <a:p>
            <a:pPr algn="r"/>
            <a:r>
              <a:rPr lang="en-US" sz="1600" i="1" dirty="0">
                <a:solidFill>
                  <a:srgbClr val="002060"/>
                </a:solidFill>
              </a:rPr>
              <a:t>Department for Business Innovation &amp; Skills, </a:t>
            </a:r>
            <a:endParaRPr lang="en-US" sz="1600" i="1" dirty="0" smtClean="0">
              <a:solidFill>
                <a:srgbClr val="002060"/>
              </a:solidFill>
            </a:endParaRPr>
          </a:p>
          <a:p>
            <a:pPr algn="r"/>
            <a:r>
              <a:rPr lang="en-US" sz="1600" i="1" dirty="0" smtClean="0">
                <a:solidFill>
                  <a:srgbClr val="002060"/>
                </a:solidFill>
              </a:rPr>
              <a:t>“</a:t>
            </a:r>
            <a:r>
              <a:rPr lang="en-US" sz="1600" i="1" dirty="0">
                <a:solidFill>
                  <a:srgbClr val="002060"/>
                </a:solidFill>
              </a:rPr>
              <a:t>Delivering best value through innovation. Forward Commitment </a:t>
            </a:r>
            <a:r>
              <a:rPr lang="en-US" sz="1600" i="1" dirty="0" smtClean="0">
                <a:solidFill>
                  <a:srgbClr val="002060"/>
                </a:solidFill>
              </a:rPr>
              <a:t>Procurement.</a:t>
            </a:r>
            <a:br>
              <a:rPr lang="en-US" sz="1600" i="1" dirty="0" smtClean="0">
                <a:solidFill>
                  <a:srgbClr val="002060"/>
                </a:solidFill>
              </a:rPr>
            </a:br>
            <a:r>
              <a:rPr lang="en-US" sz="1600" i="1" dirty="0" smtClean="0">
                <a:solidFill>
                  <a:srgbClr val="002060"/>
                </a:solidFill>
              </a:rPr>
              <a:t>Practical </a:t>
            </a:r>
            <a:r>
              <a:rPr lang="en-US" sz="1600" i="1" dirty="0">
                <a:solidFill>
                  <a:srgbClr val="002060"/>
                </a:solidFill>
              </a:rPr>
              <a:t>Pathways to Buying Innovative </a:t>
            </a:r>
            <a:r>
              <a:rPr lang="en-US" sz="1600" i="1" dirty="0" smtClean="0">
                <a:solidFill>
                  <a:srgbClr val="002060"/>
                </a:solidFill>
              </a:rPr>
              <a:t>Solutions”</a:t>
            </a:r>
            <a:endParaRPr lang="en-US" sz="1600" i="1"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43854039"/>
              </p:ext>
            </p:extLst>
          </p:nvPr>
        </p:nvGraphicFramePr>
        <p:xfrm>
          <a:off x="450423" y="5333940"/>
          <a:ext cx="6997942" cy="1156716"/>
        </p:xfrm>
        <a:graphic>
          <a:graphicData uri="http://schemas.openxmlformats.org/drawingml/2006/table">
            <a:tbl>
              <a:tblPr firstRow="1" firstCol="1" bandRow="1"/>
              <a:tblGrid>
                <a:gridCol w="6997942"/>
              </a:tblGrid>
              <a:tr h="1054225">
                <a:tc>
                  <a:txBody>
                    <a:bodyPr/>
                    <a:lstStyle/>
                    <a:p>
                      <a:pPr algn="ctr">
                        <a:lnSpc>
                          <a:spcPct val="115000"/>
                        </a:lnSpc>
                        <a:spcAft>
                          <a:spcPts val="0"/>
                        </a:spcAft>
                      </a:pPr>
                      <a:r>
                        <a:rPr lang="en-US" sz="2200" b="1" dirty="0" smtClean="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It all starts with a genuine, concrete need to improve the quality and/or efficiency/cost of services of public interest offered.</a:t>
                      </a:r>
                      <a:endParaRPr lang="en-US" sz="2200" b="1"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gradFill flip="none" rotWithShape="1">
                      <a:gsLst>
                        <a:gs pos="0">
                          <a:srgbClr val="E8ECFE"/>
                        </a:gs>
                        <a:gs pos="50000">
                          <a:srgbClr val="E8ECFE">
                            <a:shade val="67500"/>
                            <a:satMod val="115000"/>
                          </a:srgbClr>
                        </a:gs>
                        <a:gs pos="100000">
                          <a:srgbClr val="E8ECFE">
                            <a:shade val="100000"/>
                            <a:satMod val="115000"/>
                          </a:srgbClr>
                        </a:gs>
                      </a:gsLst>
                      <a:path path="circle">
                        <a:fillToRect l="50000" t="50000" r="50000" b="50000"/>
                      </a:path>
                      <a:tileRect/>
                    </a:gradFill>
                  </a:tcPr>
                </a:tc>
              </a:tr>
            </a:tbl>
          </a:graphicData>
        </a:graphic>
      </p:graphicFrame>
    </p:spTree>
    <p:extLst>
      <p:ext uri="{BB962C8B-B14F-4D97-AF65-F5344CB8AC3E}">
        <p14:creationId xmlns:p14="http://schemas.microsoft.com/office/powerpoint/2010/main" val="1194488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Before the procurement </a:t>
            </a:r>
            <a:r>
              <a:rPr lang="en-GB" sz="2800" b="1" dirty="0" smtClean="0">
                <a:solidFill>
                  <a:schemeClr val="accent2"/>
                </a:solidFill>
                <a:latin typeface="+mj-lt"/>
              </a:rPr>
              <a:t>stage</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790112" y="1571427"/>
            <a:ext cx="7670153" cy="4647426"/>
          </a:xfrm>
          <a:prstGeom prst="rect">
            <a:avLst/>
          </a:prstGeom>
        </p:spPr>
        <p:txBody>
          <a:bodyPr wrap="square">
            <a:spAutoFit/>
          </a:bodyPr>
          <a:lstStyle/>
          <a:p>
            <a:pPr marL="742950" lvl="0" indent="-742950">
              <a:spcAft>
                <a:spcPts val="1200"/>
              </a:spcAft>
              <a:buFont typeface="+mj-lt"/>
              <a:buAutoNum type="arabicPeriod"/>
            </a:pPr>
            <a:r>
              <a:rPr lang="en-GB" sz="3200" dirty="0">
                <a:solidFill>
                  <a:srgbClr val="041869"/>
                </a:solidFill>
              </a:rPr>
              <a:t>Needs identification and assessment</a:t>
            </a:r>
          </a:p>
          <a:p>
            <a:pPr marL="742950" lvl="0" indent="-742950">
              <a:spcAft>
                <a:spcPts val="1200"/>
              </a:spcAft>
              <a:buFont typeface="+mj-lt"/>
              <a:buAutoNum type="arabicPeriod"/>
            </a:pPr>
            <a:r>
              <a:rPr lang="en-GB" sz="3200" dirty="0">
                <a:solidFill>
                  <a:srgbClr val="041869"/>
                </a:solidFill>
              </a:rPr>
              <a:t>Prior art analysis and IPR search</a:t>
            </a:r>
          </a:p>
          <a:p>
            <a:pPr marL="742950" lvl="0" indent="-742950">
              <a:spcAft>
                <a:spcPts val="1200"/>
              </a:spcAft>
              <a:buFont typeface="+mj-lt"/>
              <a:buAutoNum type="arabicPeriod"/>
            </a:pPr>
            <a:r>
              <a:rPr lang="en-GB" sz="3200" dirty="0">
                <a:solidFill>
                  <a:srgbClr val="041869"/>
                </a:solidFill>
              </a:rPr>
              <a:t>Open market consultation</a:t>
            </a:r>
          </a:p>
          <a:p>
            <a:pPr marL="742950" lvl="0" indent="-742950">
              <a:spcAft>
                <a:spcPts val="1200"/>
              </a:spcAft>
              <a:buFont typeface="+mj-lt"/>
              <a:buAutoNum type="arabicPeriod"/>
            </a:pPr>
            <a:r>
              <a:rPr lang="en-GB" sz="3200" dirty="0">
                <a:solidFill>
                  <a:srgbClr val="041869"/>
                </a:solidFill>
              </a:rPr>
              <a:t>Business </a:t>
            </a:r>
            <a:r>
              <a:rPr lang="en-GB" sz="3200" dirty="0" smtClean="0">
                <a:solidFill>
                  <a:srgbClr val="041869"/>
                </a:solidFill>
              </a:rPr>
              <a:t>case</a:t>
            </a:r>
          </a:p>
          <a:p>
            <a:pPr marL="742950" lvl="0" indent="-742950">
              <a:spcAft>
                <a:spcPts val="1200"/>
              </a:spcAft>
              <a:buFont typeface="+mj-lt"/>
              <a:buAutoNum type="arabicPeriod"/>
            </a:pPr>
            <a:r>
              <a:rPr lang="en-GB" sz="3200" b="1" dirty="0">
                <a:solidFill>
                  <a:srgbClr val="041869"/>
                </a:solidFill>
              </a:rPr>
              <a:t>Technical specs and criteria</a:t>
            </a:r>
          </a:p>
          <a:p>
            <a:pPr marL="742950" lvl="0" indent="-742950">
              <a:spcAft>
                <a:spcPts val="1200"/>
              </a:spcAft>
              <a:buFont typeface="+mj-lt"/>
              <a:buAutoNum type="arabicPeriod"/>
            </a:pPr>
            <a:r>
              <a:rPr lang="en-GB" sz="3200" dirty="0">
                <a:solidFill>
                  <a:srgbClr val="041869"/>
                </a:solidFill>
              </a:rPr>
              <a:t>Contractual strategy</a:t>
            </a:r>
          </a:p>
          <a:p>
            <a:pPr lvl="0"/>
            <a:endParaRPr lang="en-GB" sz="4400" b="1" dirty="0">
              <a:solidFill>
                <a:srgbClr val="041869"/>
              </a:solidFill>
            </a:endParaRPr>
          </a:p>
        </p:txBody>
      </p:sp>
    </p:spTree>
    <p:extLst>
      <p:ext uri="{BB962C8B-B14F-4D97-AF65-F5344CB8AC3E}">
        <p14:creationId xmlns:p14="http://schemas.microsoft.com/office/powerpoint/2010/main" val="412045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a:solidFill>
                  <a:schemeClr val="accent2"/>
                </a:solidFill>
                <a:latin typeface="+mj-lt"/>
              </a:rPr>
              <a:t>T</a:t>
            </a:r>
            <a:r>
              <a:rPr lang="en-GB" sz="2800" b="1" i="1" dirty="0" smtClean="0">
                <a:solidFill>
                  <a:schemeClr val="accent2"/>
                </a:solidFill>
                <a:latin typeface="+mj-lt"/>
              </a:rPr>
              <a:t>echnical specs and criteria</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15910" y="1542197"/>
            <a:ext cx="7829605" cy="2062103"/>
          </a:xfrm>
          <a:prstGeom prst="rect">
            <a:avLst/>
          </a:prstGeom>
        </p:spPr>
        <p:txBody>
          <a:bodyPr wrap="square">
            <a:spAutoFit/>
          </a:bodyPr>
          <a:lstStyle/>
          <a:p>
            <a:pPr marL="342900" lvl="0" indent="-342900">
              <a:spcBef>
                <a:spcPts val="2000"/>
              </a:spcBef>
              <a:buClr>
                <a:srgbClr val="002060"/>
              </a:buClr>
              <a:buSzPct val="90000"/>
              <a:buFont typeface="Wingdings" panose="05000000000000000000" pitchFamily="2" charset="2"/>
              <a:buChar char="§"/>
            </a:pPr>
            <a:r>
              <a:rPr lang="nl-NL" sz="2000" b="1" dirty="0">
                <a:solidFill>
                  <a:srgbClr val="002060"/>
                </a:solidFill>
              </a:rPr>
              <a:t>Technical </a:t>
            </a:r>
            <a:r>
              <a:rPr lang="nl-NL" sz="2000" b="1" dirty="0" err="1">
                <a:solidFill>
                  <a:srgbClr val="002060"/>
                </a:solidFill>
              </a:rPr>
              <a:t>specifications</a:t>
            </a:r>
            <a:r>
              <a:rPr lang="nl-NL" sz="2000" b="1" dirty="0">
                <a:solidFill>
                  <a:srgbClr val="002060"/>
                </a:solidFill>
              </a:rPr>
              <a:t> </a:t>
            </a:r>
            <a:r>
              <a:rPr lang="nl-NL" sz="2000" dirty="0" err="1">
                <a:solidFill>
                  <a:srgbClr val="002060"/>
                </a:solidFill>
              </a:rPr>
              <a:t>directly</a:t>
            </a:r>
            <a:r>
              <a:rPr lang="nl-NL" sz="2000" dirty="0">
                <a:solidFill>
                  <a:srgbClr val="002060"/>
                </a:solidFill>
              </a:rPr>
              <a:t> </a:t>
            </a:r>
            <a:r>
              <a:rPr lang="nl-NL" sz="2000" dirty="0" err="1">
                <a:solidFill>
                  <a:srgbClr val="002060"/>
                </a:solidFill>
              </a:rPr>
              <a:t>influence</a:t>
            </a:r>
            <a:r>
              <a:rPr lang="nl-NL" sz="2000" dirty="0">
                <a:solidFill>
                  <a:srgbClr val="002060"/>
                </a:solidFill>
              </a:rPr>
              <a:t> the </a:t>
            </a:r>
            <a:r>
              <a:rPr lang="nl-NL" sz="2000" dirty="0" err="1">
                <a:solidFill>
                  <a:srgbClr val="002060"/>
                </a:solidFill>
              </a:rPr>
              <a:t>number</a:t>
            </a:r>
            <a:r>
              <a:rPr lang="nl-NL" sz="2000" dirty="0">
                <a:solidFill>
                  <a:srgbClr val="002060"/>
                </a:solidFill>
              </a:rPr>
              <a:t> and </a:t>
            </a:r>
            <a:r>
              <a:rPr lang="nl-NL" sz="2000" dirty="0" err="1">
                <a:solidFill>
                  <a:srgbClr val="002060"/>
                </a:solidFill>
              </a:rPr>
              <a:t>quality</a:t>
            </a:r>
            <a:r>
              <a:rPr lang="nl-NL" sz="2000" dirty="0">
                <a:solidFill>
                  <a:srgbClr val="002060"/>
                </a:solidFill>
              </a:rPr>
              <a:t> of tenders</a:t>
            </a:r>
          </a:p>
          <a:p>
            <a:pPr marL="342900" lvl="0" indent="-342900">
              <a:buClr>
                <a:srgbClr val="002060"/>
              </a:buClr>
              <a:buSzPct val="90000"/>
              <a:buFont typeface="Wingdings" panose="05000000000000000000" pitchFamily="2" charset="2"/>
              <a:buChar char="§"/>
            </a:pPr>
            <a:r>
              <a:rPr lang="nl-NL" sz="2000" dirty="0">
                <a:solidFill>
                  <a:srgbClr val="002060"/>
                </a:solidFill>
              </a:rPr>
              <a:t>To </a:t>
            </a:r>
            <a:r>
              <a:rPr lang="nl-NL" sz="2000" dirty="0" err="1">
                <a:solidFill>
                  <a:srgbClr val="002060"/>
                </a:solidFill>
              </a:rPr>
              <a:t>encourage</a:t>
            </a:r>
            <a:r>
              <a:rPr lang="nl-NL" sz="2000" dirty="0">
                <a:solidFill>
                  <a:srgbClr val="002060"/>
                </a:solidFill>
              </a:rPr>
              <a:t> </a:t>
            </a:r>
            <a:r>
              <a:rPr lang="nl-NL" sz="2000" dirty="0" err="1">
                <a:solidFill>
                  <a:srgbClr val="002060"/>
                </a:solidFill>
              </a:rPr>
              <a:t>innovation</a:t>
            </a:r>
            <a:r>
              <a:rPr lang="nl-NL" sz="2000" dirty="0">
                <a:solidFill>
                  <a:srgbClr val="002060"/>
                </a:solidFill>
              </a:rPr>
              <a:t>, </a:t>
            </a:r>
            <a:r>
              <a:rPr lang="nl-NL" sz="2000" dirty="0" err="1">
                <a:solidFill>
                  <a:srgbClr val="002060"/>
                </a:solidFill>
              </a:rPr>
              <a:t>they</a:t>
            </a:r>
            <a:r>
              <a:rPr lang="nl-NL" sz="2000" dirty="0">
                <a:solidFill>
                  <a:srgbClr val="002060"/>
                </a:solidFill>
              </a:rPr>
              <a:t> </a:t>
            </a:r>
            <a:r>
              <a:rPr lang="nl-NL" sz="2000" dirty="0" err="1">
                <a:solidFill>
                  <a:srgbClr val="002060"/>
                </a:solidFill>
              </a:rPr>
              <a:t>should</a:t>
            </a:r>
            <a:r>
              <a:rPr lang="nl-NL" sz="2000" dirty="0">
                <a:solidFill>
                  <a:srgbClr val="002060"/>
                </a:solidFill>
              </a:rPr>
              <a:t> </a:t>
            </a:r>
            <a:r>
              <a:rPr lang="nl-NL" sz="2000" dirty="0" err="1">
                <a:solidFill>
                  <a:srgbClr val="002060"/>
                </a:solidFill>
              </a:rPr>
              <a:t>be</a:t>
            </a:r>
            <a:r>
              <a:rPr lang="nl-NL" sz="2000" dirty="0">
                <a:solidFill>
                  <a:srgbClr val="002060"/>
                </a:solidFill>
              </a:rPr>
              <a:t>:</a:t>
            </a:r>
            <a:endParaRPr lang="en-US" sz="2000" dirty="0">
              <a:solidFill>
                <a:srgbClr val="002060"/>
              </a:solidFill>
            </a:endParaRPr>
          </a:p>
          <a:p>
            <a:pPr marL="685800" lvl="1" indent="-336550">
              <a:spcBef>
                <a:spcPts val="600"/>
              </a:spcBef>
              <a:buClr>
                <a:srgbClr val="002060"/>
              </a:buClr>
              <a:buSzPct val="90000"/>
              <a:buFont typeface="Arial"/>
              <a:buChar char="•"/>
            </a:pPr>
            <a:r>
              <a:rPr lang="en-US" sz="2000" dirty="0">
                <a:solidFill>
                  <a:srgbClr val="002060"/>
                </a:solidFill>
              </a:rPr>
              <a:t>Based on market consultation outcome</a:t>
            </a:r>
          </a:p>
          <a:p>
            <a:pPr marL="685800" lvl="1" indent="-336550">
              <a:spcBef>
                <a:spcPts val="600"/>
              </a:spcBef>
              <a:buClr>
                <a:srgbClr val="002060"/>
              </a:buClr>
              <a:buSzPct val="90000"/>
              <a:buFont typeface="Arial"/>
              <a:buChar char="•"/>
            </a:pPr>
            <a:r>
              <a:rPr lang="nl-NL" sz="2000" dirty="0" err="1">
                <a:solidFill>
                  <a:srgbClr val="002060"/>
                </a:solidFill>
              </a:rPr>
              <a:t>Expressed</a:t>
            </a:r>
            <a:r>
              <a:rPr lang="nl-NL" sz="2000" dirty="0">
                <a:solidFill>
                  <a:srgbClr val="002060"/>
                </a:solidFill>
              </a:rPr>
              <a:t> in </a:t>
            </a:r>
            <a:r>
              <a:rPr lang="nl-NL" sz="2000" dirty="0" err="1">
                <a:solidFill>
                  <a:srgbClr val="002060"/>
                </a:solidFill>
              </a:rPr>
              <a:t>terms</a:t>
            </a:r>
            <a:r>
              <a:rPr lang="nl-NL" sz="2000" dirty="0">
                <a:solidFill>
                  <a:srgbClr val="002060"/>
                </a:solidFill>
              </a:rPr>
              <a:t> of </a:t>
            </a:r>
            <a:r>
              <a:rPr lang="nl-NL" sz="2000" dirty="0" err="1">
                <a:solidFill>
                  <a:srgbClr val="002060"/>
                </a:solidFill>
              </a:rPr>
              <a:t>outcome</a:t>
            </a:r>
            <a:r>
              <a:rPr lang="nl-NL" sz="2000" dirty="0">
                <a:solidFill>
                  <a:srgbClr val="002060"/>
                </a:solidFill>
              </a:rPr>
              <a:t> / performance </a:t>
            </a:r>
            <a:r>
              <a:rPr lang="nl-NL" sz="2000" dirty="0" err="1">
                <a:solidFill>
                  <a:srgbClr val="002060"/>
                </a:solidFill>
              </a:rPr>
              <a:t>based</a:t>
            </a:r>
            <a:r>
              <a:rPr lang="nl-NL" sz="2000" dirty="0">
                <a:solidFill>
                  <a:srgbClr val="002060"/>
                </a:solidFill>
              </a:rPr>
              <a:t> </a:t>
            </a:r>
            <a:r>
              <a:rPr lang="nl-NL" sz="2000" dirty="0" err="1">
                <a:solidFill>
                  <a:srgbClr val="002060"/>
                </a:solidFill>
              </a:rPr>
              <a:t>specifications</a:t>
            </a:r>
            <a:endParaRPr lang="nl-NL" sz="2000" dirty="0">
              <a:solidFill>
                <a:srgbClr val="002060"/>
              </a:solidFill>
            </a:endParaRPr>
          </a:p>
          <a:p>
            <a:pPr algn="just"/>
            <a:endParaRPr lang="en-US" dirty="0">
              <a:solidFill>
                <a:srgbClr val="002060"/>
              </a:solidFill>
            </a:endParaRPr>
          </a:p>
        </p:txBody>
      </p:sp>
      <p:pic>
        <p:nvPicPr>
          <p:cNvPr id="3" name="Picture 2"/>
          <p:cNvPicPr>
            <a:picLocks noChangeAspect="1"/>
          </p:cNvPicPr>
          <p:nvPr/>
        </p:nvPicPr>
        <p:blipFill>
          <a:blip r:embed="rId4"/>
          <a:stretch>
            <a:fillRect/>
          </a:stretch>
        </p:blipFill>
        <p:spPr>
          <a:xfrm>
            <a:off x="369658" y="3515556"/>
            <a:ext cx="7895453" cy="3009437"/>
          </a:xfrm>
          <a:prstGeom prst="rect">
            <a:avLst/>
          </a:prstGeom>
        </p:spPr>
      </p:pic>
    </p:spTree>
    <p:extLst>
      <p:ext uri="{BB962C8B-B14F-4D97-AF65-F5344CB8AC3E}">
        <p14:creationId xmlns:p14="http://schemas.microsoft.com/office/powerpoint/2010/main" val="1812889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a:solidFill>
                  <a:schemeClr val="accent2"/>
                </a:solidFill>
                <a:latin typeface="+mj-lt"/>
              </a:rPr>
              <a:t>Technical specs and criteria</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374853" y="1893889"/>
            <a:ext cx="7933386" cy="4185761"/>
          </a:xfrm>
          <a:prstGeom prst="rect">
            <a:avLst/>
          </a:prstGeom>
        </p:spPr>
        <p:txBody>
          <a:bodyPr wrap="square">
            <a:spAutoFit/>
          </a:bodyPr>
          <a:lstStyle/>
          <a:p>
            <a:pPr marL="685800" lvl="1" indent="-336550">
              <a:spcBef>
                <a:spcPts val="600"/>
              </a:spcBef>
              <a:buClr>
                <a:srgbClr val="002060"/>
              </a:buClr>
              <a:buSzPct val="90000"/>
              <a:buFont typeface="Arial"/>
              <a:buChar char="•"/>
            </a:pPr>
            <a:r>
              <a:rPr lang="en-US" sz="2200" dirty="0" smtClean="0">
                <a:solidFill>
                  <a:srgbClr val="002060"/>
                </a:solidFill>
              </a:rPr>
              <a:t>Described </a:t>
            </a:r>
            <a:r>
              <a:rPr lang="en-US" sz="2200" dirty="0">
                <a:solidFill>
                  <a:srgbClr val="002060"/>
                </a:solidFill>
              </a:rPr>
              <a:t>by reference to standards / GPP criteria</a:t>
            </a:r>
          </a:p>
          <a:p>
            <a:pPr marL="685800" lvl="1" indent="-336550">
              <a:spcBef>
                <a:spcPts val="600"/>
              </a:spcBef>
              <a:buClr>
                <a:srgbClr val="002060"/>
              </a:buClr>
              <a:buSzPct val="90000"/>
              <a:buFont typeface="Arial"/>
              <a:buChar char="•"/>
            </a:pPr>
            <a:r>
              <a:rPr lang="en-US" sz="2200" dirty="0">
                <a:solidFill>
                  <a:srgbClr val="002060"/>
                </a:solidFill>
              </a:rPr>
              <a:t>Refer to appropriate specifications that are defined in eco-labels (see the “Coffee Arrest Case” C-368/10)</a:t>
            </a:r>
          </a:p>
          <a:p>
            <a:pPr marL="685800" lvl="1" indent="-336550">
              <a:spcBef>
                <a:spcPts val="600"/>
              </a:spcBef>
              <a:buClr>
                <a:srgbClr val="002060"/>
              </a:buClr>
              <a:buSzPct val="90000"/>
              <a:buFont typeface="Arial"/>
              <a:buChar char="•"/>
            </a:pPr>
            <a:r>
              <a:rPr lang="en-US" sz="2200" dirty="0">
                <a:solidFill>
                  <a:srgbClr val="002060"/>
                </a:solidFill>
              </a:rPr>
              <a:t>Not  excessively technically </a:t>
            </a:r>
            <a:r>
              <a:rPr lang="en-US" sz="2200" dirty="0" smtClean="0">
                <a:solidFill>
                  <a:srgbClr val="002060"/>
                </a:solidFill>
              </a:rPr>
              <a:t>descriptive</a:t>
            </a:r>
          </a:p>
          <a:p>
            <a:pPr marL="349250" lvl="1">
              <a:spcBef>
                <a:spcPts val="600"/>
              </a:spcBef>
              <a:buClr>
                <a:srgbClr val="FF7F01"/>
              </a:buClr>
              <a:buSzPct val="90000"/>
            </a:pPr>
            <a:endParaRPr lang="en-US" sz="2000" dirty="0">
              <a:solidFill>
                <a:srgbClr val="103154">
                  <a:lumMod val="90000"/>
                  <a:lumOff val="10000"/>
                </a:srgbClr>
              </a:solidFill>
              <a:latin typeface="Corbel"/>
            </a:endParaRPr>
          </a:p>
          <a:p>
            <a:pPr marL="349250" lvl="1">
              <a:spcBef>
                <a:spcPts val="600"/>
              </a:spcBef>
              <a:buClr>
                <a:srgbClr val="FF7F01"/>
              </a:buClr>
              <a:buSzPct val="90000"/>
            </a:pPr>
            <a:r>
              <a:rPr lang="nl-NL" sz="2400" dirty="0">
                <a:solidFill>
                  <a:srgbClr val="002060"/>
                </a:solidFill>
                <a:latin typeface="Corbel"/>
              </a:rPr>
              <a:t>“</a:t>
            </a:r>
            <a:r>
              <a:rPr lang="nl-NL" sz="2400" b="1" dirty="0" err="1">
                <a:solidFill>
                  <a:srgbClr val="D2C2F1">
                    <a:lumMod val="50000"/>
                  </a:srgbClr>
                </a:solidFill>
                <a:latin typeface="Corbel"/>
              </a:rPr>
              <a:t>There</a:t>
            </a:r>
            <a:r>
              <a:rPr lang="nl-NL" sz="2400" b="1" dirty="0">
                <a:solidFill>
                  <a:srgbClr val="D2C2F1">
                    <a:lumMod val="50000"/>
                  </a:srgbClr>
                </a:solidFill>
                <a:latin typeface="Corbel"/>
              </a:rPr>
              <a:t> is a fine line </a:t>
            </a:r>
            <a:r>
              <a:rPr lang="nl-NL" sz="2400" b="1" dirty="0" err="1">
                <a:solidFill>
                  <a:srgbClr val="D2C2F1">
                    <a:lumMod val="50000"/>
                  </a:srgbClr>
                </a:solidFill>
                <a:latin typeface="Corbel"/>
              </a:rPr>
              <a:t>between</a:t>
            </a:r>
            <a:r>
              <a:rPr lang="nl-NL" sz="2400" b="1" dirty="0">
                <a:solidFill>
                  <a:srgbClr val="D2C2F1">
                    <a:lumMod val="50000"/>
                  </a:srgbClr>
                </a:solidFill>
                <a:latin typeface="Corbel"/>
              </a:rPr>
              <a:t> making </a:t>
            </a:r>
            <a:r>
              <a:rPr lang="nl-NL" sz="2400" b="1" dirty="0" err="1">
                <a:solidFill>
                  <a:srgbClr val="D2C2F1">
                    <a:lumMod val="50000"/>
                  </a:srgbClr>
                </a:solidFill>
                <a:latin typeface="Corbel"/>
              </a:rPr>
              <a:t>sure</a:t>
            </a:r>
            <a:r>
              <a:rPr lang="nl-NL" sz="2400" b="1" dirty="0">
                <a:solidFill>
                  <a:srgbClr val="D2C2F1">
                    <a:lumMod val="50000"/>
                  </a:srgbClr>
                </a:solidFill>
                <a:latin typeface="Corbel"/>
              </a:rPr>
              <a:t> the market </a:t>
            </a:r>
            <a:r>
              <a:rPr lang="nl-NL" sz="2400" b="1" dirty="0" err="1">
                <a:solidFill>
                  <a:srgbClr val="D2C2F1">
                    <a:lumMod val="50000"/>
                  </a:srgbClr>
                </a:solidFill>
                <a:latin typeface="Corbel"/>
              </a:rPr>
              <a:t>knows</a:t>
            </a:r>
            <a:r>
              <a:rPr lang="nl-NL" sz="2400" b="1" dirty="0">
                <a:solidFill>
                  <a:srgbClr val="D2C2F1">
                    <a:lumMod val="50000"/>
                  </a:srgbClr>
                </a:solidFill>
                <a:latin typeface="Corbel"/>
              </a:rPr>
              <a:t> </a:t>
            </a:r>
            <a:r>
              <a:rPr lang="nl-NL" sz="2400" b="1" dirty="0" err="1">
                <a:solidFill>
                  <a:srgbClr val="D2C2F1">
                    <a:lumMod val="50000"/>
                  </a:srgbClr>
                </a:solidFill>
                <a:latin typeface="Corbel"/>
              </a:rPr>
              <a:t>what</a:t>
            </a:r>
            <a:r>
              <a:rPr lang="nl-NL" sz="2400" b="1" dirty="0">
                <a:solidFill>
                  <a:srgbClr val="D2C2F1">
                    <a:lumMod val="50000"/>
                  </a:srgbClr>
                </a:solidFill>
                <a:latin typeface="Corbel"/>
              </a:rPr>
              <a:t> </a:t>
            </a:r>
            <a:r>
              <a:rPr lang="nl-NL" sz="2400" b="1" dirty="0" err="1">
                <a:solidFill>
                  <a:srgbClr val="D2C2F1">
                    <a:lumMod val="50000"/>
                  </a:srgbClr>
                </a:solidFill>
                <a:latin typeface="Corbel"/>
              </a:rPr>
              <a:t>your</a:t>
            </a:r>
            <a:r>
              <a:rPr lang="nl-NL" sz="2400" b="1" dirty="0">
                <a:solidFill>
                  <a:srgbClr val="D2C2F1">
                    <a:lumMod val="50000"/>
                  </a:srgbClr>
                </a:solidFill>
                <a:latin typeface="Corbel"/>
              </a:rPr>
              <a:t> </a:t>
            </a:r>
            <a:r>
              <a:rPr lang="nl-NL" sz="2400" b="1" dirty="0" err="1">
                <a:solidFill>
                  <a:srgbClr val="D2C2F1">
                    <a:lumMod val="50000"/>
                  </a:srgbClr>
                </a:solidFill>
                <a:latin typeface="Corbel"/>
              </a:rPr>
              <a:t>requirements</a:t>
            </a:r>
            <a:r>
              <a:rPr lang="nl-NL" sz="2400" b="1" dirty="0">
                <a:solidFill>
                  <a:srgbClr val="D2C2F1">
                    <a:lumMod val="50000"/>
                  </a:srgbClr>
                </a:solidFill>
                <a:latin typeface="Corbel"/>
              </a:rPr>
              <a:t> are and </a:t>
            </a:r>
            <a:r>
              <a:rPr lang="nl-NL" sz="2400" b="1" dirty="0" err="1">
                <a:solidFill>
                  <a:srgbClr val="D2C2F1">
                    <a:lumMod val="50000"/>
                  </a:srgbClr>
                </a:solidFill>
                <a:latin typeface="Corbel"/>
              </a:rPr>
              <a:t>leaving</a:t>
            </a:r>
            <a:r>
              <a:rPr lang="nl-NL" sz="2400" b="1" dirty="0">
                <a:solidFill>
                  <a:srgbClr val="D2C2F1">
                    <a:lumMod val="50000"/>
                  </a:srgbClr>
                </a:solidFill>
                <a:latin typeface="Corbel"/>
              </a:rPr>
              <a:t> the door open to different and new </a:t>
            </a:r>
            <a:r>
              <a:rPr lang="nl-NL" sz="2400" b="1" dirty="0" err="1">
                <a:solidFill>
                  <a:srgbClr val="D2C2F1">
                    <a:lumMod val="50000"/>
                  </a:srgbClr>
                </a:solidFill>
                <a:latin typeface="Corbel"/>
              </a:rPr>
              <a:t>ways</a:t>
            </a:r>
            <a:r>
              <a:rPr lang="nl-NL" sz="2400" b="1" dirty="0">
                <a:solidFill>
                  <a:srgbClr val="D2C2F1">
                    <a:lumMod val="50000"/>
                  </a:srgbClr>
                </a:solidFill>
                <a:latin typeface="Corbel"/>
              </a:rPr>
              <a:t> of meeting </a:t>
            </a:r>
            <a:r>
              <a:rPr lang="nl-NL" sz="2400" b="1" dirty="0" err="1">
                <a:solidFill>
                  <a:srgbClr val="D2C2F1">
                    <a:lumMod val="50000"/>
                  </a:srgbClr>
                </a:solidFill>
                <a:latin typeface="Corbel"/>
              </a:rPr>
              <a:t>those</a:t>
            </a:r>
            <a:r>
              <a:rPr lang="nl-NL" sz="2400" b="1" dirty="0">
                <a:solidFill>
                  <a:srgbClr val="D2C2F1">
                    <a:lumMod val="50000"/>
                  </a:srgbClr>
                </a:solidFill>
                <a:latin typeface="Corbel"/>
              </a:rPr>
              <a:t> </a:t>
            </a:r>
            <a:r>
              <a:rPr lang="nl-NL" sz="2400" b="1" dirty="0" err="1">
                <a:solidFill>
                  <a:srgbClr val="D2C2F1">
                    <a:lumMod val="50000"/>
                  </a:srgbClr>
                </a:solidFill>
                <a:latin typeface="Corbel"/>
              </a:rPr>
              <a:t>requirements</a:t>
            </a:r>
            <a:r>
              <a:rPr lang="nl-NL" sz="2400" dirty="0">
                <a:solidFill>
                  <a:srgbClr val="002060"/>
                </a:solidFill>
                <a:latin typeface="Corbel"/>
              </a:rPr>
              <a:t>” </a:t>
            </a:r>
            <a:r>
              <a:rPr lang="nl-NL" sz="2400" dirty="0" smtClean="0">
                <a:solidFill>
                  <a:srgbClr val="002060"/>
                </a:solidFill>
                <a:latin typeface="Corbel"/>
              </a:rPr>
              <a:t/>
            </a:r>
            <a:br>
              <a:rPr lang="nl-NL" sz="2400" dirty="0" smtClean="0">
                <a:solidFill>
                  <a:srgbClr val="002060"/>
                </a:solidFill>
                <a:latin typeface="Corbel"/>
              </a:rPr>
            </a:br>
            <a:r>
              <a:rPr lang="nl-NL" sz="2400" dirty="0" smtClean="0">
                <a:solidFill>
                  <a:srgbClr val="002060"/>
                </a:solidFill>
                <a:latin typeface="Corbel"/>
              </a:rPr>
              <a:t>(</a:t>
            </a:r>
            <a:r>
              <a:rPr lang="nl-NL" sz="2400" i="1" dirty="0">
                <a:solidFill>
                  <a:srgbClr val="002060"/>
                </a:solidFill>
                <a:latin typeface="Corbel"/>
              </a:rPr>
              <a:t>Procurement of Innovation Platform</a:t>
            </a:r>
            <a:r>
              <a:rPr lang="nl-NL" sz="2400" dirty="0">
                <a:solidFill>
                  <a:srgbClr val="002060"/>
                </a:solidFill>
                <a:latin typeface="Corbel"/>
              </a:rPr>
              <a:t>)</a:t>
            </a:r>
            <a:endParaRPr lang="en-US" sz="2400" dirty="0">
              <a:solidFill>
                <a:srgbClr val="002060"/>
              </a:solidFill>
              <a:latin typeface="Corbel"/>
            </a:endParaRPr>
          </a:p>
          <a:p>
            <a:pPr algn="just"/>
            <a:endParaRPr lang="en-US" dirty="0">
              <a:solidFill>
                <a:srgbClr val="1F3586"/>
              </a:solidFill>
            </a:endParaRPr>
          </a:p>
        </p:txBody>
      </p:sp>
    </p:spTree>
    <p:extLst>
      <p:ext uri="{BB962C8B-B14F-4D97-AF65-F5344CB8AC3E}">
        <p14:creationId xmlns:p14="http://schemas.microsoft.com/office/powerpoint/2010/main" val="19086152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a:solidFill>
                  <a:schemeClr val="accent2"/>
                </a:solidFill>
                <a:latin typeface="+mj-lt"/>
              </a:rPr>
              <a:t>Technical specs and criteria</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328474" y="1542197"/>
            <a:ext cx="8238708" cy="4832092"/>
          </a:xfrm>
          <a:prstGeom prst="rect">
            <a:avLst/>
          </a:prstGeom>
        </p:spPr>
        <p:txBody>
          <a:bodyPr wrap="square">
            <a:spAutoFit/>
          </a:bodyPr>
          <a:lstStyle/>
          <a:p>
            <a:pPr lvl="0" algn="ctr">
              <a:spcBef>
                <a:spcPts val="2000"/>
              </a:spcBef>
              <a:buClr>
                <a:srgbClr val="FF7F01"/>
              </a:buClr>
              <a:buSzPct val="90000"/>
            </a:pPr>
            <a:r>
              <a:rPr lang="en-US" sz="1900" dirty="0">
                <a:solidFill>
                  <a:srgbClr val="002060"/>
                </a:solidFill>
              </a:rPr>
              <a:t>“</a:t>
            </a:r>
            <a:r>
              <a:rPr lang="en-US" sz="1900" i="1" dirty="0">
                <a:solidFill>
                  <a:srgbClr val="002060"/>
                </a:solidFill>
              </a:rPr>
              <a:t>The technical specifications drawn up by public purchasers need to allow public procurement to be open to competition as well as to achieve objectives of </a:t>
            </a:r>
            <a:r>
              <a:rPr lang="en-US" sz="1900" b="1" i="1" dirty="0">
                <a:solidFill>
                  <a:srgbClr val="002060"/>
                </a:solidFill>
              </a:rPr>
              <a:t>sustainability</a:t>
            </a:r>
            <a:r>
              <a:rPr lang="en-US" sz="1900" i="1" dirty="0">
                <a:solidFill>
                  <a:srgbClr val="002060"/>
                </a:solidFill>
              </a:rPr>
              <a:t>. To that end, it should be possible to submit tenders that reflect the diversity of technical solutions standards and technical specifications in the marketplace, including those drawn up on the basis of performance criteria linked to the life cycle and the sustainability of the production process of the works, supplies and services</a:t>
            </a:r>
            <a:r>
              <a:rPr lang="en-US" sz="1900" dirty="0">
                <a:solidFill>
                  <a:srgbClr val="002060"/>
                </a:solidFill>
              </a:rPr>
              <a:t>.” </a:t>
            </a:r>
            <a:r>
              <a:rPr lang="en-US" dirty="0">
                <a:solidFill>
                  <a:srgbClr val="002060"/>
                </a:solidFill>
              </a:rPr>
              <a:t>(R74&amp;R83)</a:t>
            </a:r>
          </a:p>
          <a:p>
            <a:pPr lvl="0">
              <a:lnSpc>
                <a:spcPct val="150000"/>
              </a:lnSpc>
              <a:spcBef>
                <a:spcPts val="1200"/>
              </a:spcBef>
              <a:buClr>
                <a:srgbClr val="FF7F01"/>
              </a:buClr>
              <a:buSzPct val="90000"/>
            </a:pPr>
            <a:r>
              <a:rPr lang="en-US" sz="2200" b="1" dirty="0">
                <a:solidFill>
                  <a:srgbClr val="FF7F01"/>
                </a:solidFill>
              </a:rPr>
              <a:t>Sustainability</a:t>
            </a:r>
            <a:r>
              <a:rPr lang="en-US" sz="2200" dirty="0">
                <a:solidFill>
                  <a:srgbClr val="103154">
                    <a:lumMod val="90000"/>
                    <a:lumOff val="10000"/>
                  </a:srgbClr>
                </a:solidFill>
              </a:rPr>
              <a:t> </a:t>
            </a:r>
            <a:r>
              <a:rPr lang="en-US" sz="2200" dirty="0">
                <a:solidFill>
                  <a:srgbClr val="002060"/>
                </a:solidFill>
              </a:rPr>
              <a:t>included in the tender specifications – </a:t>
            </a:r>
            <a:r>
              <a:rPr lang="en-US" sz="2200" b="1" dirty="0">
                <a:solidFill>
                  <a:srgbClr val="FF7F01"/>
                </a:solidFill>
              </a:rPr>
              <a:t>3P</a:t>
            </a:r>
          </a:p>
          <a:p>
            <a:pPr marL="342900" lvl="0" indent="-342900">
              <a:buClr>
                <a:srgbClr val="002060"/>
              </a:buClr>
              <a:buSzPct val="90000"/>
              <a:buFont typeface="Arial"/>
              <a:buChar char="•"/>
            </a:pPr>
            <a:r>
              <a:rPr lang="en-US" sz="2200" b="1" i="1" dirty="0">
                <a:solidFill>
                  <a:srgbClr val="002060"/>
                </a:solidFill>
              </a:rPr>
              <a:t>People</a:t>
            </a:r>
            <a:r>
              <a:rPr lang="en-US" sz="2200" dirty="0">
                <a:solidFill>
                  <a:srgbClr val="002060"/>
                </a:solidFill>
              </a:rPr>
              <a:t> – social sustainability &amp; ethical considerations (e.g., labor conditions &amp; standards)</a:t>
            </a:r>
          </a:p>
          <a:p>
            <a:pPr marL="342900" lvl="0" indent="-342900">
              <a:buClr>
                <a:srgbClr val="002060"/>
              </a:buClr>
              <a:buSzPct val="90000"/>
              <a:buFont typeface="Arial"/>
              <a:buChar char="•"/>
            </a:pPr>
            <a:r>
              <a:rPr lang="en-US" sz="2200" b="1" i="1" dirty="0">
                <a:solidFill>
                  <a:srgbClr val="008000"/>
                </a:solidFill>
              </a:rPr>
              <a:t>Planet</a:t>
            </a:r>
            <a:r>
              <a:rPr lang="en-US" sz="2200" dirty="0">
                <a:solidFill>
                  <a:srgbClr val="103154">
                    <a:lumMod val="90000"/>
                    <a:lumOff val="10000"/>
                  </a:srgbClr>
                </a:solidFill>
              </a:rPr>
              <a:t> </a:t>
            </a:r>
            <a:r>
              <a:rPr lang="en-US" sz="2200" dirty="0">
                <a:solidFill>
                  <a:srgbClr val="002060"/>
                </a:solidFill>
              </a:rPr>
              <a:t>– environmental sustainability (e.g., product life cycle analysis)</a:t>
            </a:r>
          </a:p>
          <a:p>
            <a:pPr marL="342900" lvl="0" indent="-342900">
              <a:buClr>
                <a:srgbClr val="002060"/>
              </a:buClr>
              <a:buSzPct val="90000"/>
              <a:buFont typeface="Arial"/>
              <a:buChar char="•"/>
            </a:pPr>
            <a:r>
              <a:rPr lang="en-US" sz="2200" b="1" i="1" dirty="0">
                <a:solidFill>
                  <a:srgbClr val="9D09D1">
                    <a:lumMod val="60000"/>
                    <a:lumOff val="40000"/>
                  </a:srgbClr>
                </a:solidFill>
              </a:rPr>
              <a:t>Profit</a:t>
            </a:r>
            <a:r>
              <a:rPr lang="en-US" sz="2200" dirty="0">
                <a:solidFill>
                  <a:srgbClr val="103154">
                    <a:lumMod val="90000"/>
                    <a:lumOff val="10000"/>
                  </a:srgbClr>
                </a:solidFill>
              </a:rPr>
              <a:t> </a:t>
            </a:r>
            <a:r>
              <a:rPr lang="en-US" sz="2200" dirty="0">
                <a:solidFill>
                  <a:srgbClr val="002060"/>
                </a:solidFill>
              </a:rPr>
              <a:t>– economic sustainability (e.g., value for money)</a:t>
            </a:r>
          </a:p>
          <a:p>
            <a:pPr algn="just"/>
            <a:endParaRPr lang="en-US" dirty="0">
              <a:solidFill>
                <a:srgbClr val="1F3586"/>
              </a:solidFill>
            </a:endParaRPr>
          </a:p>
        </p:txBody>
      </p:sp>
    </p:spTree>
    <p:extLst>
      <p:ext uri="{BB962C8B-B14F-4D97-AF65-F5344CB8AC3E}">
        <p14:creationId xmlns:p14="http://schemas.microsoft.com/office/powerpoint/2010/main" val="23142920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a:solidFill>
                  <a:schemeClr val="accent2"/>
                </a:solidFill>
                <a:latin typeface="+mj-lt"/>
              </a:rPr>
              <a:t>Technical specs and criteria</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15909" y="1542197"/>
            <a:ext cx="8451273" cy="5227072"/>
          </a:xfrm>
          <a:prstGeom prst="rect">
            <a:avLst/>
          </a:prstGeom>
        </p:spPr>
        <p:txBody>
          <a:bodyPr wrap="square">
            <a:spAutoFit/>
          </a:bodyPr>
          <a:lstStyle/>
          <a:p>
            <a:pPr marL="342900" lvl="0" indent="-342900">
              <a:spcBef>
                <a:spcPts val="2000"/>
              </a:spcBef>
              <a:buClr>
                <a:srgbClr val="002060"/>
              </a:buClr>
              <a:buSzPct val="90000"/>
              <a:buFont typeface="Wingdings" panose="05000000000000000000" pitchFamily="2" charset="2"/>
              <a:buChar char="§"/>
            </a:pPr>
            <a:r>
              <a:rPr lang="nl-NL" sz="2200" b="1" dirty="0">
                <a:solidFill>
                  <a:srgbClr val="002060"/>
                </a:solidFill>
              </a:rPr>
              <a:t>Selection criteria </a:t>
            </a:r>
            <a:r>
              <a:rPr lang="nl-NL" sz="2200" b="1" dirty="0" err="1">
                <a:solidFill>
                  <a:srgbClr val="002060"/>
                </a:solidFill>
              </a:rPr>
              <a:t>regard</a:t>
            </a:r>
            <a:r>
              <a:rPr lang="nl-NL" sz="2200" b="1" dirty="0">
                <a:solidFill>
                  <a:srgbClr val="002060"/>
                </a:solidFill>
              </a:rPr>
              <a:t> the bidders:</a:t>
            </a:r>
          </a:p>
          <a:p>
            <a:pPr marL="685800" lvl="1" indent="-336550">
              <a:spcBef>
                <a:spcPts val="600"/>
              </a:spcBef>
              <a:buClr>
                <a:srgbClr val="002060"/>
              </a:buClr>
              <a:buSzPct val="90000"/>
              <a:buFont typeface="Arial"/>
              <a:buChar char="•"/>
            </a:pPr>
            <a:r>
              <a:rPr lang="nl-NL" sz="2200" dirty="0" err="1">
                <a:solidFill>
                  <a:srgbClr val="002060"/>
                </a:solidFill>
              </a:rPr>
              <a:t>Suitability</a:t>
            </a:r>
            <a:r>
              <a:rPr lang="nl-NL" sz="2200" dirty="0">
                <a:solidFill>
                  <a:srgbClr val="002060"/>
                </a:solidFill>
              </a:rPr>
              <a:t> to </a:t>
            </a:r>
            <a:r>
              <a:rPr lang="nl-NL" sz="2200" dirty="0" err="1">
                <a:solidFill>
                  <a:srgbClr val="002060"/>
                </a:solidFill>
              </a:rPr>
              <a:t>perform</a:t>
            </a:r>
            <a:r>
              <a:rPr lang="nl-NL" sz="2200" dirty="0">
                <a:solidFill>
                  <a:srgbClr val="002060"/>
                </a:solidFill>
              </a:rPr>
              <a:t> the professional </a:t>
            </a:r>
            <a:r>
              <a:rPr lang="nl-NL" sz="2200" dirty="0" err="1">
                <a:solidFill>
                  <a:srgbClr val="002060"/>
                </a:solidFill>
              </a:rPr>
              <a:t>activity</a:t>
            </a:r>
            <a:endParaRPr lang="nl-NL" sz="2200" dirty="0">
              <a:solidFill>
                <a:srgbClr val="002060"/>
              </a:solidFill>
            </a:endParaRPr>
          </a:p>
          <a:p>
            <a:pPr marL="685800" lvl="1" indent="-336550">
              <a:spcBef>
                <a:spcPts val="600"/>
              </a:spcBef>
              <a:buClr>
                <a:srgbClr val="002060"/>
              </a:buClr>
              <a:buSzPct val="90000"/>
              <a:buFont typeface="Arial"/>
              <a:buChar char="•"/>
            </a:pPr>
            <a:r>
              <a:rPr lang="nl-NL" sz="2200" dirty="0" err="1">
                <a:solidFill>
                  <a:srgbClr val="002060"/>
                </a:solidFill>
              </a:rPr>
              <a:t>Economic</a:t>
            </a:r>
            <a:r>
              <a:rPr lang="nl-NL" sz="2200" dirty="0">
                <a:solidFill>
                  <a:srgbClr val="002060"/>
                </a:solidFill>
              </a:rPr>
              <a:t> and financial standing (new </a:t>
            </a:r>
            <a:r>
              <a:rPr lang="nl-NL" sz="2200" dirty="0" err="1">
                <a:solidFill>
                  <a:srgbClr val="002060"/>
                </a:solidFill>
              </a:rPr>
              <a:t>provisions</a:t>
            </a:r>
            <a:r>
              <a:rPr lang="nl-NL" sz="2200" dirty="0">
                <a:solidFill>
                  <a:srgbClr val="002060"/>
                </a:solidFill>
              </a:rPr>
              <a:t> on turnover to </a:t>
            </a:r>
            <a:r>
              <a:rPr lang="nl-NL" sz="2200" dirty="0" err="1">
                <a:solidFill>
                  <a:srgbClr val="002060"/>
                </a:solidFill>
              </a:rPr>
              <a:t>allow</a:t>
            </a:r>
            <a:r>
              <a:rPr lang="nl-NL" sz="2200" dirty="0">
                <a:solidFill>
                  <a:srgbClr val="002060"/>
                </a:solidFill>
              </a:rPr>
              <a:t> more </a:t>
            </a:r>
            <a:r>
              <a:rPr lang="nl-NL" sz="2200" dirty="0" err="1">
                <a:solidFill>
                  <a:srgbClr val="002060"/>
                </a:solidFill>
              </a:rPr>
              <a:t>SMEs</a:t>
            </a:r>
            <a:r>
              <a:rPr lang="nl-NL" sz="2200" dirty="0">
                <a:solidFill>
                  <a:srgbClr val="002060"/>
                </a:solidFill>
              </a:rPr>
              <a:t> to </a:t>
            </a:r>
            <a:r>
              <a:rPr lang="nl-NL" sz="2200" dirty="0" err="1">
                <a:solidFill>
                  <a:srgbClr val="002060"/>
                </a:solidFill>
              </a:rPr>
              <a:t>compete</a:t>
            </a:r>
            <a:r>
              <a:rPr lang="nl-NL" sz="2200" dirty="0">
                <a:solidFill>
                  <a:srgbClr val="002060"/>
                </a:solidFill>
              </a:rPr>
              <a:t>)</a:t>
            </a:r>
          </a:p>
          <a:p>
            <a:pPr marL="685800" lvl="1" indent="-336550">
              <a:spcBef>
                <a:spcPts val="600"/>
              </a:spcBef>
              <a:buClr>
                <a:srgbClr val="002060"/>
              </a:buClr>
              <a:buSzPct val="90000"/>
              <a:buFont typeface="Arial"/>
              <a:buChar char="•"/>
            </a:pPr>
            <a:r>
              <a:rPr lang="nl-NL" sz="2200" dirty="0">
                <a:solidFill>
                  <a:srgbClr val="002060"/>
                </a:solidFill>
              </a:rPr>
              <a:t>Technical and professional </a:t>
            </a:r>
            <a:r>
              <a:rPr lang="nl-NL" sz="2200" dirty="0" err="1">
                <a:solidFill>
                  <a:srgbClr val="002060"/>
                </a:solidFill>
              </a:rPr>
              <a:t>ability</a:t>
            </a:r>
            <a:endParaRPr lang="nl-NL" sz="2200" dirty="0">
              <a:solidFill>
                <a:srgbClr val="002060"/>
              </a:solidFill>
            </a:endParaRPr>
          </a:p>
          <a:p>
            <a:pPr marL="342900" lvl="0" indent="-342900">
              <a:spcBef>
                <a:spcPts val="2000"/>
              </a:spcBef>
              <a:buClr>
                <a:srgbClr val="002060"/>
              </a:buClr>
              <a:buSzPct val="90000"/>
              <a:buFont typeface="Wingdings" panose="05000000000000000000" pitchFamily="2" charset="2"/>
              <a:buChar char="§"/>
            </a:pPr>
            <a:r>
              <a:rPr lang="en-US" sz="2200" b="1" dirty="0">
                <a:solidFill>
                  <a:srgbClr val="002060"/>
                </a:solidFill>
              </a:rPr>
              <a:t>Public procurers will check whether bidders</a:t>
            </a:r>
            <a:r>
              <a:rPr lang="en-US" sz="2200" dirty="0">
                <a:solidFill>
                  <a:srgbClr val="002060"/>
                </a:solidFill>
              </a:rPr>
              <a:t>:</a:t>
            </a:r>
          </a:p>
          <a:p>
            <a:pPr marL="685800" lvl="1" indent="-336550">
              <a:spcBef>
                <a:spcPts val="600"/>
              </a:spcBef>
              <a:buClr>
                <a:srgbClr val="002060"/>
              </a:buClr>
              <a:buSzPct val="90000"/>
              <a:buFont typeface="Arial"/>
              <a:buChar char="•"/>
            </a:pPr>
            <a:r>
              <a:rPr lang="en-US" sz="2200" dirty="0">
                <a:solidFill>
                  <a:srgbClr val="002060"/>
                </a:solidFill>
              </a:rPr>
              <a:t>have previous experience with the type of the tendered contract;</a:t>
            </a:r>
          </a:p>
          <a:p>
            <a:pPr marL="685800" lvl="1" indent="-336550">
              <a:spcBef>
                <a:spcPts val="600"/>
              </a:spcBef>
              <a:buClr>
                <a:srgbClr val="002060"/>
              </a:buClr>
              <a:buSzPct val="90000"/>
              <a:buFont typeface="Arial"/>
              <a:buChar char="•"/>
            </a:pPr>
            <a:r>
              <a:rPr lang="en-US" sz="2200" dirty="0">
                <a:solidFill>
                  <a:srgbClr val="002060"/>
                </a:solidFill>
              </a:rPr>
              <a:t>have access to or employ personnel with the required educational and professional background; </a:t>
            </a:r>
          </a:p>
          <a:p>
            <a:pPr marL="685800" lvl="1" indent="-336550">
              <a:spcBef>
                <a:spcPts val="600"/>
              </a:spcBef>
              <a:buClr>
                <a:srgbClr val="002060"/>
              </a:buClr>
              <a:buSzPct val="90000"/>
              <a:buFont typeface="Arial"/>
              <a:buChar char="•"/>
            </a:pPr>
            <a:r>
              <a:rPr lang="en-US" sz="2200" dirty="0">
                <a:solidFill>
                  <a:srgbClr val="002060"/>
                </a:solidFill>
              </a:rPr>
              <a:t>have access to the necessary technical equipment;</a:t>
            </a:r>
          </a:p>
          <a:p>
            <a:pPr marL="685800" lvl="1" indent="-336550">
              <a:spcBef>
                <a:spcPts val="600"/>
              </a:spcBef>
              <a:buClr>
                <a:srgbClr val="002060"/>
              </a:buClr>
              <a:buSzPct val="90000"/>
              <a:buFont typeface="Arial"/>
              <a:buChar char="•"/>
            </a:pPr>
            <a:r>
              <a:rPr lang="en-US" sz="2200" dirty="0">
                <a:solidFill>
                  <a:srgbClr val="002060"/>
                </a:solidFill>
              </a:rPr>
              <a:t>have experience in employing ethical and socially responsible approaches, focusing on sustainability.</a:t>
            </a:r>
            <a:endParaRPr lang="nl-NL" sz="1900" b="1" dirty="0">
              <a:solidFill>
                <a:srgbClr val="002060"/>
              </a:solidFill>
            </a:endParaRPr>
          </a:p>
          <a:p>
            <a:pPr algn="just"/>
            <a:endParaRPr lang="en-US" dirty="0">
              <a:solidFill>
                <a:srgbClr val="1F3586"/>
              </a:solidFill>
            </a:endParaRPr>
          </a:p>
        </p:txBody>
      </p:sp>
    </p:spTree>
    <p:extLst>
      <p:ext uri="{BB962C8B-B14F-4D97-AF65-F5344CB8AC3E}">
        <p14:creationId xmlns:p14="http://schemas.microsoft.com/office/powerpoint/2010/main" val="12497902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a:solidFill>
                  <a:schemeClr val="accent2"/>
                </a:solidFill>
                <a:latin typeface="+mj-lt"/>
              </a:rPr>
              <a:t>Technical specs and criteria</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15909" y="1542197"/>
            <a:ext cx="8451273" cy="4508927"/>
          </a:xfrm>
          <a:prstGeom prst="rect">
            <a:avLst/>
          </a:prstGeom>
        </p:spPr>
        <p:txBody>
          <a:bodyPr wrap="square">
            <a:spAutoFit/>
          </a:bodyPr>
          <a:lstStyle/>
          <a:p>
            <a:pPr lvl="0">
              <a:spcBef>
                <a:spcPts val="2000"/>
              </a:spcBef>
              <a:buClr>
                <a:srgbClr val="002060"/>
              </a:buClr>
              <a:buSzPct val="90000"/>
            </a:pPr>
            <a:r>
              <a:rPr lang="en-US" sz="2400" b="1" dirty="0">
                <a:solidFill>
                  <a:srgbClr val="002060"/>
                </a:solidFill>
              </a:rPr>
              <a:t>Award criteria regard the tenders</a:t>
            </a:r>
            <a:r>
              <a:rPr lang="en-US" sz="2400" dirty="0">
                <a:solidFill>
                  <a:srgbClr val="002060"/>
                </a:solidFill>
              </a:rPr>
              <a:t>, based on MEAT (art. 67 PSD &amp; art. 82 UD):</a:t>
            </a:r>
          </a:p>
          <a:p>
            <a:pPr marL="692150" lvl="1" indent="-342900">
              <a:spcBef>
                <a:spcPts val="600"/>
              </a:spcBef>
              <a:buClr>
                <a:srgbClr val="002060"/>
              </a:buClr>
              <a:buSzPct val="90000"/>
              <a:buFont typeface="Wingdings" panose="05000000000000000000" pitchFamily="2" charset="2"/>
              <a:buChar char="§"/>
            </a:pPr>
            <a:r>
              <a:rPr lang="nl-NL" sz="2200" dirty="0" err="1">
                <a:solidFill>
                  <a:srgbClr val="002060"/>
                </a:solidFill>
              </a:rPr>
              <a:t>Identified</a:t>
            </a:r>
            <a:r>
              <a:rPr lang="nl-NL" sz="2200" dirty="0">
                <a:solidFill>
                  <a:srgbClr val="002060"/>
                </a:solidFill>
              </a:rPr>
              <a:t> on the basis of </a:t>
            </a:r>
            <a:r>
              <a:rPr lang="nl-NL" sz="2200" dirty="0" err="1">
                <a:solidFill>
                  <a:srgbClr val="002060"/>
                </a:solidFill>
              </a:rPr>
              <a:t>price</a:t>
            </a:r>
            <a:r>
              <a:rPr lang="nl-NL" sz="2200" dirty="0">
                <a:solidFill>
                  <a:srgbClr val="002060"/>
                </a:solidFill>
              </a:rPr>
              <a:t>/cost </a:t>
            </a:r>
            <a:r>
              <a:rPr lang="nl-NL" sz="2200" dirty="0" err="1">
                <a:solidFill>
                  <a:srgbClr val="002060"/>
                </a:solidFill>
              </a:rPr>
              <a:t>using</a:t>
            </a:r>
            <a:r>
              <a:rPr lang="nl-NL" sz="2200" dirty="0">
                <a:solidFill>
                  <a:srgbClr val="002060"/>
                </a:solidFill>
              </a:rPr>
              <a:t> a LCC approach</a:t>
            </a:r>
          </a:p>
          <a:p>
            <a:pPr marL="692150" lvl="1" indent="-342900">
              <a:spcBef>
                <a:spcPts val="600"/>
              </a:spcBef>
              <a:buClr>
                <a:srgbClr val="002060"/>
              </a:buClr>
              <a:buSzPct val="90000"/>
              <a:buFont typeface="Wingdings" panose="05000000000000000000" pitchFamily="2" charset="2"/>
              <a:buChar char="§"/>
            </a:pPr>
            <a:r>
              <a:rPr lang="nl-NL" sz="2200" dirty="0" err="1">
                <a:solidFill>
                  <a:srgbClr val="002060"/>
                </a:solidFill>
              </a:rPr>
              <a:t>Could</a:t>
            </a:r>
            <a:r>
              <a:rPr lang="nl-NL" sz="2200" dirty="0">
                <a:solidFill>
                  <a:srgbClr val="002060"/>
                </a:solidFill>
              </a:rPr>
              <a:t> </a:t>
            </a:r>
            <a:r>
              <a:rPr lang="nl-NL" sz="2200" dirty="0" err="1">
                <a:solidFill>
                  <a:srgbClr val="002060"/>
                </a:solidFill>
              </a:rPr>
              <a:t>include</a:t>
            </a:r>
            <a:r>
              <a:rPr lang="nl-NL" sz="2200" dirty="0">
                <a:solidFill>
                  <a:srgbClr val="002060"/>
                </a:solidFill>
              </a:rPr>
              <a:t> best </a:t>
            </a:r>
            <a:r>
              <a:rPr lang="nl-NL" sz="2200" dirty="0" err="1">
                <a:solidFill>
                  <a:srgbClr val="002060"/>
                </a:solidFill>
              </a:rPr>
              <a:t>price-quality</a:t>
            </a:r>
            <a:r>
              <a:rPr lang="nl-NL" sz="2200" dirty="0">
                <a:solidFill>
                  <a:srgbClr val="002060"/>
                </a:solidFill>
              </a:rPr>
              <a:t> ratio, </a:t>
            </a:r>
            <a:r>
              <a:rPr lang="nl-NL" sz="2200" dirty="0" err="1">
                <a:solidFill>
                  <a:srgbClr val="002060"/>
                </a:solidFill>
              </a:rPr>
              <a:t>assessed</a:t>
            </a:r>
            <a:r>
              <a:rPr lang="nl-NL" sz="2200" dirty="0">
                <a:solidFill>
                  <a:srgbClr val="002060"/>
                </a:solidFill>
              </a:rPr>
              <a:t> </a:t>
            </a:r>
            <a:r>
              <a:rPr lang="nl-NL" sz="2200" dirty="0" err="1">
                <a:solidFill>
                  <a:srgbClr val="002060"/>
                </a:solidFill>
              </a:rPr>
              <a:t>based</a:t>
            </a:r>
            <a:r>
              <a:rPr lang="nl-NL" sz="2200" dirty="0">
                <a:solidFill>
                  <a:srgbClr val="002060"/>
                </a:solidFill>
              </a:rPr>
              <a:t> on criteria </a:t>
            </a:r>
            <a:r>
              <a:rPr lang="nl-NL" sz="2200" dirty="0" err="1">
                <a:solidFill>
                  <a:srgbClr val="002060"/>
                </a:solidFill>
              </a:rPr>
              <a:t>linked</a:t>
            </a:r>
            <a:r>
              <a:rPr lang="nl-NL" sz="2200" dirty="0">
                <a:solidFill>
                  <a:srgbClr val="002060"/>
                </a:solidFill>
              </a:rPr>
              <a:t> to the subject matter of the contract:</a:t>
            </a:r>
          </a:p>
          <a:p>
            <a:pPr marL="1035050" lvl="2" indent="-349250">
              <a:spcBef>
                <a:spcPts val="600"/>
              </a:spcBef>
              <a:buClr>
                <a:srgbClr val="002060"/>
              </a:buClr>
              <a:buSzPct val="90000"/>
              <a:buFont typeface="Arial"/>
              <a:buChar char="•"/>
            </a:pPr>
            <a:r>
              <a:rPr lang="nl-NL" sz="2000" dirty="0" err="1">
                <a:solidFill>
                  <a:srgbClr val="002060"/>
                </a:solidFill>
              </a:rPr>
              <a:t>Qualitative</a:t>
            </a:r>
            <a:r>
              <a:rPr lang="nl-NL" sz="2000" dirty="0">
                <a:solidFill>
                  <a:srgbClr val="002060"/>
                </a:solidFill>
              </a:rPr>
              <a:t> (e.g., </a:t>
            </a:r>
            <a:r>
              <a:rPr lang="nl-NL" sz="2000" dirty="0" err="1">
                <a:solidFill>
                  <a:srgbClr val="002060"/>
                </a:solidFill>
              </a:rPr>
              <a:t>technical</a:t>
            </a:r>
            <a:r>
              <a:rPr lang="nl-NL" sz="2000" dirty="0">
                <a:solidFill>
                  <a:srgbClr val="002060"/>
                </a:solidFill>
              </a:rPr>
              <a:t> </a:t>
            </a:r>
            <a:r>
              <a:rPr lang="nl-NL" sz="2000" dirty="0" err="1">
                <a:solidFill>
                  <a:srgbClr val="002060"/>
                </a:solidFill>
              </a:rPr>
              <a:t>merit</a:t>
            </a:r>
            <a:r>
              <a:rPr lang="nl-NL" sz="2000" dirty="0">
                <a:solidFill>
                  <a:srgbClr val="002060"/>
                </a:solidFill>
              </a:rPr>
              <a:t>, </a:t>
            </a:r>
            <a:r>
              <a:rPr lang="nl-NL" sz="2000" dirty="0" err="1">
                <a:solidFill>
                  <a:srgbClr val="002060"/>
                </a:solidFill>
              </a:rPr>
              <a:t>functionality</a:t>
            </a:r>
            <a:r>
              <a:rPr lang="nl-NL" sz="2000" dirty="0">
                <a:solidFill>
                  <a:srgbClr val="002060"/>
                </a:solidFill>
              </a:rPr>
              <a:t>, </a:t>
            </a:r>
            <a:r>
              <a:rPr lang="nl-NL" sz="2000" dirty="0" err="1">
                <a:solidFill>
                  <a:srgbClr val="002060"/>
                </a:solidFill>
              </a:rPr>
              <a:t>accesibility</a:t>
            </a:r>
            <a:r>
              <a:rPr lang="nl-NL" sz="2000" dirty="0">
                <a:solidFill>
                  <a:srgbClr val="002060"/>
                </a:solidFill>
              </a:rPr>
              <a:t> etc.)</a:t>
            </a:r>
          </a:p>
          <a:p>
            <a:pPr marL="1035050" lvl="2" indent="-349250">
              <a:spcBef>
                <a:spcPts val="600"/>
              </a:spcBef>
              <a:buClr>
                <a:srgbClr val="002060"/>
              </a:buClr>
              <a:buSzPct val="90000"/>
              <a:buFont typeface="Arial"/>
              <a:buChar char="•"/>
            </a:pPr>
            <a:r>
              <a:rPr lang="nl-NL" sz="2000" dirty="0" err="1">
                <a:solidFill>
                  <a:srgbClr val="002060"/>
                </a:solidFill>
              </a:rPr>
              <a:t>Organisation</a:t>
            </a:r>
            <a:r>
              <a:rPr lang="nl-NL" sz="2000" dirty="0">
                <a:solidFill>
                  <a:srgbClr val="002060"/>
                </a:solidFill>
              </a:rPr>
              <a:t>/</a:t>
            </a:r>
            <a:r>
              <a:rPr lang="nl-NL" sz="2000" dirty="0" err="1">
                <a:solidFill>
                  <a:srgbClr val="002060"/>
                </a:solidFill>
              </a:rPr>
              <a:t>qualificaiton</a:t>
            </a:r>
            <a:r>
              <a:rPr lang="nl-NL" sz="2000" dirty="0">
                <a:solidFill>
                  <a:srgbClr val="002060"/>
                </a:solidFill>
              </a:rPr>
              <a:t> of </a:t>
            </a:r>
            <a:r>
              <a:rPr lang="nl-NL" sz="2000" dirty="0" err="1">
                <a:solidFill>
                  <a:srgbClr val="002060"/>
                </a:solidFill>
              </a:rPr>
              <a:t>staff</a:t>
            </a:r>
            <a:r>
              <a:rPr lang="nl-NL" sz="2000" dirty="0">
                <a:solidFill>
                  <a:srgbClr val="002060"/>
                </a:solidFill>
              </a:rPr>
              <a:t> </a:t>
            </a:r>
            <a:r>
              <a:rPr lang="nl-NL" sz="2000" dirty="0" err="1">
                <a:solidFill>
                  <a:srgbClr val="002060"/>
                </a:solidFill>
              </a:rPr>
              <a:t>used</a:t>
            </a:r>
            <a:r>
              <a:rPr lang="nl-NL" sz="2000" dirty="0">
                <a:solidFill>
                  <a:srgbClr val="002060"/>
                </a:solidFill>
              </a:rPr>
              <a:t> </a:t>
            </a:r>
            <a:r>
              <a:rPr lang="nl-NL" sz="2000" dirty="0" err="1">
                <a:solidFill>
                  <a:srgbClr val="002060"/>
                </a:solidFill>
              </a:rPr>
              <a:t>for</a:t>
            </a:r>
            <a:r>
              <a:rPr lang="nl-NL" sz="2000" dirty="0">
                <a:solidFill>
                  <a:srgbClr val="002060"/>
                </a:solidFill>
              </a:rPr>
              <a:t> the contract </a:t>
            </a:r>
            <a:r>
              <a:rPr lang="nl-NL" sz="2000" dirty="0" err="1">
                <a:solidFill>
                  <a:srgbClr val="002060"/>
                </a:solidFill>
              </a:rPr>
              <a:t>implementation</a:t>
            </a:r>
            <a:endParaRPr lang="nl-NL" sz="2000" dirty="0">
              <a:solidFill>
                <a:srgbClr val="002060"/>
              </a:solidFill>
            </a:endParaRPr>
          </a:p>
          <a:p>
            <a:pPr marL="1035050" lvl="2" indent="-349250">
              <a:spcBef>
                <a:spcPts val="600"/>
              </a:spcBef>
              <a:buClr>
                <a:srgbClr val="002060"/>
              </a:buClr>
              <a:buSzPct val="90000"/>
              <a:buFont typeface="Arial"/>
              <a:buChar char="•"/>
            </a:pPr>
            <a:r>
              <a:rPr lang="nl-NL" sz="2000" dirty="0" err="1">
                <a:solidFill>
                  <a:srgbClr val="002060"/>
                </a:solidFill>
              </a:rPr>
              <a:t>Environmental</a:t>
            </a:r>
            <a:endParaRPr lang="nl-NL" sz="2000" dirty="0">
              <a:solidFill>
                <a:srgbClr val="002060"/>
              </a:solidFill>
            </a:endParaRPr>
          </a:p>
          <a:p>
            <a:pPr marL="1035050" lvl="2" indent="-349250">
              <a:spcBef>
                <a:spcPts val="600"/>
              </a:spcBef>
              <a:buClr>
                <a:srgbClr val="002060"/>
              </a:buClr>
              <a:buSzPct val="90000"/>
              <a:buFont typeface="Arial"/>
              <a:buChar char="•"/>
            </a:pPr>
            <a:r>
              <a:rPr lang="nl-NL" sz="2000" dirty="0" err="1">
                <a:solidFill>
                  <a:srgbClr val="002060"/>
                </a:solidFill>
              </a:rPr>
              <a:t>Social</a:t>
            </a:r>
            <a:endParaRPr lang="nl-NL" sz="2000" dirty="0">
              <a:solidFill>
                <a:srgbClr val="002060"/>
              </a:solidFill>
            </a:endParaRPr>
          </a:p>
          <a:p>
            <a:pPr marL="1035050" lvl="2" indent="-349250">
              <a:spcBef>
                <a:spcPts val="600"/>
              </a:spcBef>
              <a:buClr>
                <a:srgbClr val="002060"/>
              </a:buClr>
              <a:buSzPct val="90000"/>
              <a:buFont typeface="Arial"/>
              <a:buChar char="•"/>
            </a:pPr>
            <a:r>
              <a:rPr lang="nl-NL" sz="2000" dirty="0">
                <a:solidFill>
                  <a:srgbClr val="002060"/>
                </a:solidFill>
              </a:rPr>
              <a:t>After-sales services / </a:t>
            </a:r>
            <a:r>
              <a:rPr lang="nl-NL" sz="2000" dirty="0" err="1">
                <a:solidFill>
                  <a:srgbClr val="002060"/>
                </a:solidFill>
              </a:rPr>
              <a:t>technical</a:t>
            </a:r>
            <a:r>
              <a:rPr lang="nl-NL" sz="2000" dirty="0">
                <a:solidFill>
                  <a:srgbClr val="002060"/>
                </a:solidFill>
              </a:rPr>
              <a:t> assistance etc.</a:t>
            </a:r>
          </a:p>
          <a:p>
            <a:pPr algn="just"/>
            <a:endParaRPr lang="en-US" dirty="0">
              <a:solidFill>
                <a:srgbClr val="1F3586"/>
              </a:solidFill>
            </a:endParaRPr>
          </a:p>
        </p:txBody>
      </p:sp>
    </p:spTree>
    <p:extLst>
      <p:ext uri="{BB962C8B-B14F-4D97-AF65-F5344CB8AC3E}">
        <p14:creationId xmlns:p14="http://schemas.microsoft.com/office/powerpoint/2010/main" val="17025297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endParaRPr lang="en-GB" sz="2800" b="1" dirty="0" smtClean="0">
              <a:solidFill>
                <a:schemeClr val="accent2"/>
              </a:solidFill>
              <a:latin typeface="+mj-lt"/>
            </a:endParaRPr>
          </a:p>
          <a:p>
            <a:pPr algn="ctr"/>
            <a:r>
              <a:rPr lang="en-GB" sz="2800" b="1" i="1" dirty="0">
                <a:solidFill>
                  <a:schemeClr val="accent2"/>
                </a:solidFill>
                <a:latin typeface="+mj-lt"/>
              </a:rPr>
              <a:t>Technical specs and criteria</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7" name="Content Placeholder 2"/>
          <p:cNvSpPr txBox="1">
            <a:spLocks/>
          </p:cNvSpPr>
          <p:nvPr/>
        </p:nvSpPr>
        <p:spPr>
          <a:xfrm>
            <a:off x="225187" y="1542197"/>
            <a:ext cx="8434317" cy="4643178"/>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marL="0" marR="0" lvl="0" indent="0" algn="l" defTabSz="914400" rtl="0" eaLnBrk="1" fontAlgn="auto" latinLnBrk="0" hangingPunct="1">
              <a:lnSpc>
                <a:spcPct val="100000"/>
              </a:lnSpc>
              <a:spcBef>
                <a:spcPts val="2000"/>
              </a:spcBef>
              <a:spcAft>
                <a:spcPts val="0"/>
              </a:spcAft>
              <a:buClr>
                <a:srgbClr val="FF7F01"/>
              </a:buClr>
              <a:buSzPct val="90000"/>
              <a:buFont typeface="Wingdings 2" pitchFamily="18" charset="2"/>
              <a:buNone/>
              <a:tabLst/>
              <a:defRPr/>
            </a:pPr>
            <a:r>
              <a:rPr kumimoji="0" lang="en-US" sz="2000" b="0" i="0" u="none" strike="noStrike" kern="1200" cap="none" spc="0" normalizeH="0" baseline="0" noProof="0" dirty="0" smtClean="0">
                <a:ln>
                  <a:noFill/>
                </a:ln>
                <a:solidFill>
                  <a:srgbClr val="002060"/>
                </a:solidFill>
                <a:effectLst/>
                <a:uLnTx/>
                <a:uFillTx/>
                <a:ea typeface="+mn-ea"/>
                <a:cs typeface="+mn-cs"/>
              </a:rPr>
              <a:t>The following award criteria were applied by the Swedish public procurers for the purchase of heat recycling systems for existing apartment blocks:</a:t>
            </a:r>
          </a:p>
          <a:p>
            <a:pPr marL="0" marR="0" lvl="0" indent="0" algn="l" defTabSz="914400" rtl="0" eaLnBrk="1" fontAlgn="auto" latinLnBrk="0" hangingPunct="1">
              <a:lnSpc>
                <a:spcPct val="100000"/>
              </a:lnSpc>
              <a:spcBef>
                <a:spcPts val="2000"/>
              </a:spcBef>
              <a:spcAft>
                <a:spcPts val="0"/>
              </a:spcAft>
              <a:buClr>
                <a:srgbClr val="FF7F01"/>
              </a:buClr>
              <a:buSzPct val="90000"/>
              <a:buFont typeface="Wingdings 2" pitchFamily="18" charset="2"/>
              <a:buNone/>
              <a:tabLst/>
              <a:defRPr/>
            </a:pPr>
            <a:endParaRPr kumimoji="0" lang="en-US" sz="2200" b="0" i="0" u="none" strike="noStrike" kern="1200" cap="none" spc="0" normalizeH="0" baseline="0" noProof="0" dirty="0">
              <a:ln>
                <a:noFill/>
              </a:ln>
              <a:solidFill>
                <a:srgbClr val="103154">
                  <a:lumMod val="90000"/>
                  <a:lumOff val="10000"/>
                </a:srgbClr>
              </a:solidFill>
              <a:effectLst/>
              <a:uLnTx/>
              <a:uFillTx/>
              <a:latin typeface="Corbel"/>
              <a:ea typeface="+mn-ea"/>
              <a:cs typeface="+mn-cs"/>
            </a:endParaRPr>
          </a:p>
        </p:txBody>
      </p:sp>
      <p:pic>
        <p:nvPicPr>
          <p:cNvPr id="3" name="Picture 2"/>
          <p:cNvPicPr>
            <a:picLocks noChangeAspect="1"/>
          </p:cNvPicPr>
          <p:nvPr/>
        </p:nvPicPr>
        <p:blipFill>
          <a:blip r:embed="rId4"/>
          <a:stretch>
            <a:fillRect/>
          </a:stretch>
        </p:blipFill>
        <p:spPr>
          <a:xfrm>
            <a:off x="387947" y="2360326"/>
            <a:ext cx="7907197" cy="3109229"/>
          </a:xfrm>
          <a:prstGeom prst="rect">
            <a:avLst/>
          </a:prstGeom>
        </p:spPr>
      </p:pic>
      <p:sp>
        <p:nvSpPr>
          <p:cNvPr id="4" name="Rectangle 3"/>
          <p:cNvSpPr/>
          <p:nvPr/>
        </p:nvSpPr>
        <p:spPr>
          <a:xfrm>
            <a:off x="873457" y="5722265"/>
            <a:ext cx="6619164" cy="923330"/>
          </a:xfrm>
          <a:prstGeom prst="rect">
            <a:avLst/>
          </a:prstGeom>
        </p:spPr>
        <p:txBody>
          <a:bodyPr wrap="square">
            <a:spAutoFit/>
          </a:bodyPr>
          <a:lstStyle/>
          <a:p>
            <a:pPr algn="r"/>
            <a:r>
              <a:rPr lang="en-US" i="1" dirty="0">
                <a:solidFill>
                  <a:srgbClr val="002060"/>
                </a:solidFill>
              </a:rPr>
              <a:t>Source</a:t>
            </a:r>
            <a:r>
              <a:rPr lang="en-US" dirty="0">
                <a:solidFill>
                  <a:srgbClr val="002060"/>
                </a:solidFill>
              </a:rPr>
              <a:t>: </a:t>
            </a:r>
            <a:r>
              <a:rPr lang="en-US" u="sng" dirty="0">
                <a:solidFill>
                  <a:srgbClr val="00B0F0"/>
                </a:solidFill>
              </a:rPr>
              <a:t>http://</a:t>
            </a:r>
            <a:r>
              <a:rPr lang="en-US" u="sng" dirty="0" smtClean="0">
                <a:solidFill>
                  <a:srgbClr val="00B0F0"/>
                </a:solidFill>
              </a:rPr>
              <a:t>www.bebostad.se/wp-content/uploads/2013/08/Heat_Recycling_Procurement_eng_invitation.pdf</a:t>
            </a:r>
            <a:r>
              <a:rPr lang="en-US" u="sng" dirty="0" smtClean="0">
                <a:solidFill>
                  <a:srgbClr val="002060"/>
                </a:solidFill>
              </a:rPr>
              <a:t>  </a:t>
            </a:r>
            <a:endParaRPr lang="en-US" u="sng" dirty="0">
              <a:solidFill>
                <a:srgbClr val="002060"/>
              </a:solidFill>
            </a:endParaRPr>
          </a:p>
        </p:txBody>
      </p:sp>
    </p:spTree>
    <p:extLst>
      <p:ext uri="{BB962C8B-B14F-4D97-AF65-F5344CB8AC3E}">
        <p14:creationId xmlns:p14="http://schemas.microsoft.com/office/powerpoint/2010/main" val="1959082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a:solidFill>
                  <a:schemeClr val="accent2"/>
                </a:solidFill>
                <a:latin typeface="+mj-lt"/>
              </a:rPr>
              <a:t>Technical specs and criteria</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15909" y="1651379"/>
            <a:ext cx="8451273" cy="4944943"/>
          </a:xfrm>
          <a:prstGeom prst="rect">
            <a:avLst/>
          </a:prstGeom>
        </p:spPr>
        <p:txBody>
          <a:bodyPr wrap="square">
            <a:spAutoFit/>
          </a:bodyPr>
          <a:lstStyle/>
          <a:p>
            <a:pPr lvl="0">
              <a:spcBef>
                <a:spcPts val="2000"/>
              </a:spcBef>
              <a:buClr>
                <a:srgbClr val="002060"/>
              </a:buClr>
              <a:buSzPct val="90000"/>
              <a:tabLst>
                <a:tab pos="266700" algn="l"/>
              </a:tabLst>
            </a:pPr>
            <a:r>
              <a:rPr lang="nl-NL" sz="2400" b="1" dirty="0" smtClean="0">
                <a:solidFill>
                  <a:srgbClr val="002060"/>
                </a:solidFill>
              </a:rPr>
              <a:t>	For </a:t>
            </a:r>
            <a:r>
              <a:rPr lang="nl-NL" sz="2400" b="1" dirty="0" smtClean="0">
                <a:solidFill>
                  <a:srgbClr val="002060"/>
                </a:solidFill>
              </a:rPr>
              <a:t>PCP </a:t>
            </a:r>
            <a:r>
              <a:rPr lang="nl-NL" sz="2400" b="1" dirty="0" err="1" smtClean="0">
                <a:solidFill>
                  <a:srgbClr val="002060"/>
                </a:solidFill>
              </a:rPr>
              <a:t>projects</a:t>
            </a:r>
            <a:r>
              <a:rPr lang="nl-NL" sz="2400" b="1" dirty="0" smtClean="0">
                <a:solidFill>
                  <a:srgbClr val="002060"/>
                </a:solidFill>
              </a:rPr>
              <a:t>, award criteria </a:t>
            </a:r>
            <a:r>
              <a:rPr lang="nl-NL" sz="2400" b="1" dirty="0" err="1" smtClean="0">
                <a:solidFill>
                  <a:srgbClr val="002060"/>
                </a:solidFill>
              </a:rPr>
              <a:t>could</a:t>
            </a:r>
            <a:r>
              <a:rPr lang="nl-NL" sz="2400" b="1" dirty="0" smtClean="0">
                <a:solidFill>
                  <a:srgbClr val="002060"/>
                </a:solidFill>
              </a:rPr>
              <a:t> </a:t>
            </a:r>
            <a:r>
              <a:rPr lang="nl-NL" sz="2400" b="1" dirty="0" err="1" smtClean="0">
                <a:solidFill>
                  <a:srgbClr val="002060"/>
                </a:solidFill>
              </a:rPr>
              <a:t>also</a:t>
            </a:r>
            <a:r>
              <a:rPr lang="nl-NL" sz="2400" b="1" dirty="0" smtClean="0">
                <a:solidFill>
                  <a:srgbClr val="002060"/>
                </a:solidFill>
              </a:rPr>
              <a:t> </a:t>
            </a:r>
            <a:r>
              <a:rPr lang="nl-NL" sz="2400" b="1" dirty="0" err="1" smtClean="0">
                <a:solidFill>
                  <a:srgbClr val="002060"/>
                </a:solidFill>
              </a:rPr>
              <a:t>include</a:t>
            </a:r>
            <a:r>
              <a:rPr lang="nl-NL" sz="2400" b="1" dirty="0" smtClean="0">
                <a:solidFill>
                  <a:srgbClr val="002060"/>
                </a:solidFill>
              </a:rPr>
              <a:t>:</a:t>
            </a:r>
          </a:p>
          <a:p>
            <a:pPr marL="541338" lvl="1" indent="-274638">
              <a:spcBef>
                <a:spcPts val="2000"/>
              </a:spcBef>
              <a:buClr>
                <a:srgbClr val="002060"/>
              </a:buClr>
              <a:buSzPct val="90000"/>
              <a:buFont typeface="Wingdings" panose="05000000000000000000" pitchFamily="2" charset="2"/>
              <a:buChar char="§"/>
            </a:pPr>
            <a:r>
              <a:rPr lang="en-US" sz="2100" b="1" i="1" dirty="0" smtClean="0">
                <a:solidFill>
                  <a:srgbClr val="002060"/>
                </a:solidFill>
              </a:rPr>
              <a:t>quality</a:t>
            </a:r>
            <a:r>
              <a:rPr lang="en-US" sz="2100" dirty="0" smtClean="0">
                <a:solidFill>
                  <a:srgbClr val="002060"/>
                </a:solidFill>
              </a:rPr>
              <a:t>  - regarding: </a:t>
            </a:r>
          </a:p>
          <a:p>
            <a:pPr marL="808038" lvl="2" indent="-266700">
              <a:buClr>
                <a:srgbClr val="002060"/>
              </a:buClr>
              <a:buSzPct val="90000"/>
              <a:buFont typeface="Arial"/>
              <a:buChar char="•"/>
            </a:pPr>
            <a:r>
              <a:rPr lang="en-US" sz="2100" dirty="0" smtClean="0">
                <a:solidFill>
                  <a:srgbClr val="002060"/>
                </a:solidFill>
              </a:rPr>
              <a:t>the </a:t>
            </a:r>
            <a:r>
              <a:rPr lang="en-US" sz="2100" dirty="0">
                <a:solidFill>
                  <a:srgbClr val="002060"/>
                </a:solidFill>
              </a:rPr>
              <a:t>ability to address the challenge raised in the </a:t>
            </a:r>
            <a:r>
              <a:rPr lang="en-US" sz="2100" dirty="0" smtClean="0">
                <a:solidFill>
                  <a:srgbClr val="002060"/>
                </a:solidFill>
              </a:rPr>
              <a:t>tender;</a:t>
            </a:r>
          </a:p>
          <a:p>
            <a:pPr marL="808038" lvl="2" indent="-266700">
              <a:buClr>
                <a:srgbClr val="002060"/>
              </a:buClr>
              <a:buSzPct val="90000"/>
              <a:buFont typeface="Arial"/>
              <a:buChar char="•"/>
            </a:pPr>
            <a:r>
              <a:rPr lang="en-US" sz="2100" dirty="0" smtClean="0">
                <a:solidFill>
                  <a:srgbClr val="002060"/>
                </a:solidFill>
              </a:rPr>
              <a:t>the </a:t>
            </a:r>
            <a:r>
              <a:rPr lang="en-US" sz="2100" dirty="0">
                <a:solidFill>
                  <a:srgbClr val="002060"/>
                </a:solidFill>
              </a:rPr>
              <a:t>novelty/innovativeness of the proposed solution approach (progress beyond-state-of-the-art</a:t>
            </a:r>
            <a:r>
              <a:rPr lang="en-US" sz="2100" dirty="0" smtClean="0">
                <a:solidFill>
                  <a:srgbClr val="002060"/>
                </a:solidFill>
              </a:rPr>
              <a:t>);</a:t>
            </a:r>
          </a:p>
          <a:p>
            <a:pPr marL="808038" lvl="2" indent="-266700">
              <a:buClr>
                <a:srgbClr val="002060"/>
              </a:buClr>
              <a:buSzPct val="90000"/>
              <a:buFont typeface="Arial"/>
              <a:buChar char="•"/>
            </a:pPr>
            <a:r>
              <a:rPr lang="en-US" sz="2100" dirty="0" smtClean="0">
                <a:solidFill>
                  <a:srgbClr val="002060"/>
                </a:solidFill>
              </a:rPr>
              <a:t>the </a:t>
            </a:r>
            <a:r>
              <a:rPr lang="en-US" sz="2100" dirty="0">
                <a:solidFill>
                  <a:srgbClr val="002060"/>
                </a:solidFill>
              </a:rPr>
              <a:t>technological soundness of the solution concept;</a:t>
            </a:r>
          </a:p>
          <a:p>
            <a:pPr marL="541338" lvl="1" indent="-274638">
              <a:spcBef>
                <a:spcPts val="600"/>
              </a:spcBef>
              <a:buClr>
                <a:srgbClr val="002060"/>
              </a:buClr>
              <a:buSzPct val="90000"/>
              <a:buFont typeface="Wingdings" panose="05000000000000000000" pitchFamily="2" charset="2"/>
              <a:buChar char="§"/>
            </a:pPr>
            <a:r>
              <a:rPr lang="en-US" sz="2100" b="1" i="1" dirty="0" smtClean="0">
                <a:solidFill>
                  <a:srgbClr val="002060"/>
                </a:solidFill>
              </a:rPr>
              <a:t>implementation</a:t>
            </a:r>
            <a:r>
              <a:rPr lang="en-US" sz="2100" dirty="0" smtClean="0">
                <a:solidFill>
                  <a:srgbClr val="002060"/>
                </a:solidFill>
              </a:rPr>
              <a:t> - referring </a:t>
            </a:r>
            <a:r>
              <a:rPr lang="en-US" sz="2100" dirty="0">
                <a:solidFill>
                  <a:srgbClr val="002060"/>
                </a:solidFill>
              </a:rPr>
              <a:t>to the quality and effectiveness / appropriateness of the proposed R&amp;D work plan and resource allocation, as well as to the qualification of the personnel </a:t>
            </a:r>
            <a:r>
              <a:rPr lang="en-US" sz="2100" dirty="0" smtClean="0">
                <a:solidFill>
                  <a:srgbClr val="002060"/>
                </a:solidFill>
              </a:rPr>
              <a:t>proposed;</a:t>
            </a:r>
          </a:p>
          <a:p>
            <a:pPr marL="541338" lvl="1" indent="-274638">
              <a:spcBef>
                <a:spcPts val="600"/>
              </a:spcBef>
              <a:buClr>
                <a:srgbClr val="002060"/>
              </a:buClr>
              <a:buSzPct val="90000"/>
              <a:buFont typeface="Wingdings" panose="05000000000000000000" pitchFamily="2" charset="2"/>
              <a:buChar char="§"/>
            </a:pPr>
            <a:r>
              <a:rPr lang="en-US" sz="2100" b="1" i="1" dirty="0" smtClean="0">
                <a:solidFill>
                  <a:srgbClr val="002060"/>
                </a:solidFill>
              </a:rPr>
              <a:t>impact</a:t>
            </a:r>
            <a:r>
              <a:rPr lang="en-US" sz="2100" dirty="0" smtClean="0">
                <a:solidFill>
                  <a:srgbClr val="002060"/>
                </a:solidFill>
              </a:rPr>
              <a:t> </a:t>
            </a:r>
            <a:r>
              <a:rPr lang="en-US" sz="2100" dirty="0">
                <a:solidFill>
                  <a:srgbClr val="002060"/>
                </a:solidFill>
              </a:rPr>
              <a:t>- referring </a:t>
            </a:r>
            <a:r>
              <a:rPr lang="en-US" sz="2100" dirty="0" smtClean="0">
                <a:solidFill>
                  <a:srgbClr val="002060"/>
                </a:solidFill>
              </a:rPr>
              <a:t>to </a:t>
            </a:r>
            <a:r>
              <a:rPr lang="en-US" sz="2100" dirty="0">
                <a:solidFill>
                  <a:srgbClr val="002060"/>
                </a:solidFill>
              </a:rPr>
              <a:t>the added value for society/economy, the soundness of the </a:t>
            </a:r>
            <a:r>
              <a:rPr lang="en-US" sz="2100" dirty="0" smtClean="0">
                <a:solidFill>
                  <a:srgbClr val="002060"/>
                </a:solidFill>
              </a:rPr>
              <a:t>commercialization </a:t>
            </a:r>
            <a:r>
              <a:rPr lang="en-US" sz="2100" dirty="0">
                <a:solidFill>
                  <a:srgbClr val="002060"/>
                </a:solidFill>
              </a:rPr>
              <a:t>plan etc.</a:t>
            </a:r>
          </a:p>
          <a:p>
            <a:pPr marL="800100" lvl="1" indent="-342900">
              <a:spcBef>
                <a:spcPts val="2000"/>
              </a:spcBef>
              <a:buClr>
                <a:srgbClr val="FF7F01"/>
              </a:buClr>
              <a:buSzPct val="90000"/>
              <a:buFont typeface="Arial"/>
              <a:buChar char="•"/>
            </a:pPr>
            <a:endParaRPr lang="nl-NL" sz="2000" dirty="0">
              <a:solidFill>
                <a:srgbClr val="103154">
                  <a:lumMod val="90000"/>
                  <a:lumOff val="10000"/>
                </a:srgbClr>
              </a:solidFill>
              <a:latin typeface="Corbel"/>
            </a:endParaRPr>
          </a:p>
          <a:p>
            <a:pPr algn="just"/>
            <a:endParaRPr lang="en-US" dirty="0">
              <a:solidFill>
                <a:srgbClr val="1F3586"/>
              </a:solidFill>
            </a:endParaRPr>
          </a:p>
        </p:txBody>
      </p:sp>
    </p:spTree>
    <p:extLst>
      <p:ext uri="{BB962C8B-B14F-4D97-AF65-F5344CB8AC3E}">
        <p14:creationId xmlns:p14="http://schemas.microsoft.com/office/powerpoint/2010/main" val="2890538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Open market consultation</a:t>
            </a:r>
          </a:p>
          <a:p>
            <a:pPr algn="ctr"/>
            <a:r>
              <a:rPr lang="en-GB" sz="2800" b="1" i="1" dirty="0">
                <a:solidFill>
                  <a:schemeClr val="accent2"/>
                </a:solidFill>
                <a:latin typeface="+mj-lt"/>
              </a:rPr>
              <a:t>Technical specs and criteria</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02456" y="1760561"/>
            <a:ext cx="8451273" cy="4996240"/>
          </a:xfrm>
          <a:prstGeom prst="rect">
            <a:avLst/>
          </a:prstGeom>
        </p:spPr>
        <p:txBody>
          <a:bodyPr wrap="square">
            <a:spAutoFit/>
          </a:bodyPr>
          <a:lstStyle/>
          <a:p>
            <a:pPr marL="685800" lvl="1" indent="-336550">
              <a:spcAft>
                <a:spcPts val="1200"/>
              </a:spcAft>
              <a:buClr>
                <a:srgbClr val="002060"/>
              </a:buClr>
              <a:buSzPct val="90000"/>
              <a:buFont typeface="Arial"/>
              <a:buChar char="•"/>
            </a:pPr>
            <a:r>
              <a:rPr lang="en-US" sz="2600" dirty="0" smtClean="0">
                <a:solidFill>
                  <a:srgbClr val="002060"/>
                </a:solidFill>
              </a:rPr>
              <a:t>An </a:t>
            </a:r>
            <a:r>
              <a:rPr lang="en-US" sz="2600" dirty="0">
                <a:solidFill>
                  <a:srgbClr val="002060"/>
                </a:solidFill>
              </a:rPr>
              <a:t>optimum combination of whole life costs, long term costs and quality that meets the users’ requirements will favor innovations which offer best value on the long term, despite looking more expensive or less advantageous on the short term</a:t>
            </a:r>
          </a:p>
          <a:p>
            <a:pPr marL="685800" lvl="1" indent="-336550">
              <a:spcAft>
                <a:spcPts val="1200"/>
              </a:spcAft>
              <a:buClr>
                <a:srgbClr val="002060"/>
              </a:buClr>
              <a:buSzPct val="90000"/>
              <a:buFont typeface="Arial"/>
              <a:buChar char="•"/>
            </a:pPr>
            <a:r>
              <a:rPr lang="en-US" sz="2600" dirty="0" smtClean="0">
                <a:solidFill>
                  <a:srgbClr val="002060"/>
                </a:solidFill>
              </a:rPr>
              <a:t>Should </a:t>
            </a:r>
            <a:r>
              <a:rPr lang="en-US" sz="2600" dirty="0">
                <a:solidFill>
                  <a:srgbClr val="002060"/>
                </a:solidFill>
              </a:rPr>
              <a:t>be based on the aspects highlighted (by users) during the needs identification phase and subsequently verified during the market consultation </a:t>
            </a:r>
          </a:p>
          <a:p>
            <a:pPr marL="685800" lvl="1" indent="-336550">
              <a:spcAft>
                <a:spcPts val="1200"/>
              </a:spcAft>
              <a:buClr>
                <a:srgbClr val="002060"/>
              </a:buClr>
              <a:buSzPct val="90000"/>
              <a:buFont typeface="Arial"/>
              <a:buChar char="•"/>
            </a:pPr>
            <a:r>
              <a:rPr lang="en-US" sz="2600" dirty="0">
                <a:solidFill>
                  <a:srgbClr val="002060"/>
                </a:solidFill>
              </a:rPr>
              <a:t>CSR requirements/LCC included in the award criteria</a:t>
            </a:r>
          </a:p>
          <a:p>
            <a:pPr marL="800100" lvl="1" indent="-342900">
              <a:spcBef>
                <a:spcPts val="2000"/>
              </a:spcBef>
              <a:buClr>
                <a:srgbClr val="FF7F01"/>
              </a:buClr>
              <a:buSzPct val="90000"/>
              <a:buFont typeface="Arial"/>
              <a:buChar char="•"/>
            </a:pPr>
            <a:endParaRPr lang="nl-NL" sz="2000" dirty="0">
              <a:solidFill>
                <a:srgbClr val="103154">
                  <a:lumMod val="90000"/>
                  <a:lumOff val="10000"/>
                </a:srgbClr>
              </a:solidFill>
              <a:latin typeface="Corbel"/>
            </a:endParaRPr>
          </a:p>
          <a:p>
            <a:pPr algn="just"/>
            <a:endParaRPr lang="en-US" dirty="0">
              <a:solidFill>
                <a:srgbClr val="1F3586"/>
              </a:solidFill>
            </a:endParaRPr>
          </a:p>
        </p:txBody>
      </p:sp>
    </p:spTree>
    <p:extLst>
      <p:ext uri="{BB962C8B-B14F-4D97-AF65-F5344CB8AC3E}">
        <p14:creationId xmlns:p14="http://schemas.microsoft.com/office/powerpoint/2010/main" val="1099771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Before the procurement </a:t>
            </a:r>
            <a:r>
              <a:rPr lang="en-GB" sz="2800" b="1" dirty="0" smtClean="0">
                <a:solidFill>
                  <a:schemeClr val="accent2"/>
                </a:solidFill>
                <a:latin typeface="+mj-lt"/>
              </a:rPr>
              <a:t>stage</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873456" y="1571427"/>
            <a:ext cx="7586809" cy="4585871"/>
          </a:xfrm>
          <a:prstGeom prst="rect">
            <a:avLst/>
          </a:prstGeom>
        </p:spPr>
        <p:txBody>
          <a:bodyPr wrap="square">
            <a:spAutoFit/>
          </a:bodyPr>
          <a:lstStyle/>
          <a:p>
            <a:pPr marL="742950" lvl="0" indent="-742950">
              <a:spcAft>
                <a:spcPts val="1200"/>
              </a:spcAft>
              <a:buFont typeface="+mj-lt"/>
              <a:buAutoNum type="arabicPeriod"/>
            </a:pPr>
            <a:r>
              <a:rPr lang="en-GB" sz="3200" dirty="0">
                <a:solidFill>
                  <a:srgbClr val="041869"/>
                </a:solidFill>
              </a:rPr>
              <a:t>Needs identification and assessment</a:t>
            </a:r>
          </a:p>
          <a:p>
            <a:pPr marL="742950" lvl="0" indent="-742950">
              <a:spcAft>
                <a:spcPts val="1200"/>
              </a:spcAft>
              <a:buFont typeface="+mj-lt"/>
              <a:buAutoNum type="arabicPeriod"/>
            </a:pPr>
            <a:r>
              <a:rPr lang="en-GB" sz="3200" dirty="0">
                <a:solidFill>
                  <a:srgbClr val="041869"/>
                </a:solidFill>
              </a:rPr>
              <a:t>Prior art analysis and IPR search</a:t>
            </a:r>
          </a:p>
          <a:p>
            <a:pPr marL="742950" lvl="0" indent="-742950">
              <a:spcAft>
                <a:spcPts val="1200"/>
              </a:spcAft>
              <a:buFont typeface="+mj-lt"/>
              <a:buAutoNum type="arabicPeriod"/>
            </a:pPr>
            <a:r>
              <a:rPr lang="en-GB" sz="3200" dirty="0">
                <a:solidFill>
                  <a:srgbClr val="041869"/>
                </a:solidFill>
              </a:rPr>
              <a:t>Open market consultation</a:t>
            </a:r>
          </a:p>
          <a:p>
            <a:pPr marL="742950" lvl="0" indent="-742950">
              <a:spcAft>
                <a:spcPts val="1200"/>
              </a:spcAft>
              <a:buFont typeface="+mj-lt"/>
              <a:buAutoNum type="arabicPeriod"/>
            </a:pPr>
            <a:r>
              <a:rPr lang="en-GB" sz="3200" dirty="0">
                <a:solidFill>
                  <a:srgbClr val="041869"/>
                </a:solidFill>
              </a:rPr>
              <a:t>Business </a:t>
            </a:r>
            <a:r>
              <a:rPr lang="en-GB" sz="3200" dirty="0" smtClean="0">
                <a:solidFill>
                  <a:srgbClr val="041869"/>
                </a:solidFill>
              </a:rPr>
              <a:t>case</a:t>
            </a:r>
          </a:p>
          <a:p>
            <a:pPr marL="742950" lvl="0" indent="-742950">
              <a:spcAft>
                <a:spcPts val="1200"/>
              </a:spcAft>
              <a:buFont typeface="+mj-lt"/>
              <a:buAutoNum type="arabicPeriod"/>
            </a:pPr>
            <a:r>
              <a:rPr lang="en-GB" sz="3200" dirty="0">
                <a:solidFill>
                  <a:srgbClr val="041869"/>
                </a:solidFill>
              </a:rPr>
              <a:t>Technical specs and criteria</a:t>
            </a:r>
          </a:p>
          <a:p>
            <a:pPr marL="742950" lvl="0" indent="-742950">
              <a:spcAft>
                <a:spcPts val="1200"/>
              </a:spcAft>
              <a:buFont typeface="+mj-lt"/>
              <a:buAutoNum type="arabicPeriod"/>
            </a:pPr>
            <a:r>
              <a:rPr lang="en-GB" sz="3200" b="1" dirty="0">
                <a:solidFill>
                  <a:srgbClr val="041869"/>
                </a:solidFill>
              </a:rPr>
              <a:t>Contractual strategy</a:t>
            </a:r>
          </a:p>
          <a:p>
            <a:pPr lvl="0"/>
            <a:endParaRPr lang="en-GB" sz="4000" b="1" dirty="0">
              <a:solidFill>
                <a:srgbClr val="041869"/>
              </a:solidFill>
            </a:endParaRPr>
          </a:p>
        </p:txBody>
      </p:sp>
    </p:spTree>
    <p:extLst>
      <p:ext uri="{BB962C8B-B14F-4D97-AF65-F5344CB8AC3E}">
        <p14:creationId xmlns:p14="http://schemas.microsoft.com/office/powerpoint/2010/main" val="37600370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09" y="82389"/>
            <a:ext cx="8451273" cy="1384995"/>
          </a:xfrm>
          <a:prstGeom prst="rect">
            <a:avLst/>
          </a:prstGeom>
          <a:noFill/>
        </p:spPr>
        <p:txBody>
          <a:bodyPr wrap="square" rtlCol="0">
            <a:spAutoFit/>
          </a:bodyPr>
          <a:lstStyle/>
          <a:p>
            <a:pPr algn="ctr"/>
            <a:r>
              <a:rPr lang="en-GB" sz="3200" b="1" dirty="0" smtClean="0">
                <a:solidFill>
                  <a:schemeClr val="accent2"/>
                </a:solidFill>
                <a:latin typeface="+mj-lt"/>
              </a:rPr>
              <a:t>Needs identification and assessment</a:t>
            </a:r>
          </a:p>
          <a:p>
            <a:pPr algn="ctr"/>
            <a:r>
              <a:rPr lang="en-GB" sz="2600" b="1" i="1" dirty="0" smtClean="0">
                <a:solidFill>
                  <a:schemeClr val="accent2"/>
                </a:solidFill>
                <a:latin typeface="+mj-lt"/>
              </a:rPr>
              <a:t>Understanding the importance of early </a:t>
            </a:r>
            <a:r>
              <a:rPr lang="en-GB" sz="2600" b="1" i="1" dirty="0" smtClean="0">
                <a:solidFill>
                  <a:schemeClr val="accent2"/>
                </a:solidFill>
                <a:latin typeface="+mj-lt"/>
              </a:rPr>
              <a:t>identification</a:t>
            </a:r>
          </a:p>
          <a:p>
            <a:pPr algn="ctr"/>
            <a:r>
              <a:rPr lang="en-GB" sz="2600" b="1" i="1" dirty="0" smtClean="0">
                <a:solidFill>
                  <a:schemeClr val="accent2"/>
                </a:solidFill>
                <a:latin typeface="+mj-lt"/>
              </a:rPr>
              <a:t>of </a:t>
            </a:r>
            <a:r>
              <a:rPr lang="en-GB" sz="2600" b="1" i="1" dirty="0" smtClean="0">
                <a:solidFill>
                  <a:schemeClr val="accent2"/>
                </a:solidFill>
                <a:latin typeface="+mj-lt"/>
              </a:rPr>
              <a:t>needs</a:t>
            </a:r>
            <a:endParaRPr lang="en-GB" sz="2600" b="1" dirty="0">
              <a:solidFill>
                <a:schemeClr val="accent2"/>
              </a:solidFill>
              <a:latin typeface="+mj-lt"/>
            </a:endParaRPr>
          </a:p>
        </p:txBody>
      </p:sp>
      <p:sp>
        <p:nvSpPr>
          <p:cNvPr id="5" name="Content Placeholder 2"/>
          <p:cNvSpPr txBox="1">
            <a:spLocks/>
          </p:cNvSpPr>
          <p:nvPr/>
        </p:nvSpPr>
        <p:spPr>
          <a:xfrm>
            <a:off x="435006" y="3087602"/>
            <a:ext cx="8132176" cy="376725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15000"/>
              </a:lnSpc>
            </a:pPr>
            <a:r>
              <a:rPr lang="en-US"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An </a:t>
            </a:r>
            <a:r>
              <a:rPr lang="en-US"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early, proper needs identification and assessment exercise </a:t>
            </a:r>
            <a:r>
              <a:rPr lang="en-US"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will</a:t>
            </a:r>
            <a:r>
              <a:rPr lang="en-US"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a:t>
            </a:r>
            <a:br>
              <a:rPr lang="en-US"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br>
            <a:endParaRPr lang="en-US" sz="500" dirty="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l">
              <a:spcBef>
                <a:spcPts val="600"/>
              </a:spcBef>
              <a:buClr>
                <a:srgbClr val="002060"/>
              </a:buClr>
              <a:buFont typeface="Arial" panose="020B0604020202020204" pitchFamily="34" charset="0"/>
              <a:buChar char="•"/>
            </a:pPr>
            <a:r>
              <a:rPr lang="en-GB" sz="2200"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A</a:t>
            </a:r>
            <a:r>
              <a:rPr lang="en-GB" sz="22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llow </a:t>
            </a:r>
            <a:r>
              <a:rPr lang="en-GB" sz="2200" b="1" i="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time</a:t>
            </a:r>
            <a:r>
              <a:rPr lang="en-GB" sz="2200"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for </a:t>
            </a:r>
            <a:r>
              <a:rPr lang="en-GB" sz="22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an effective </a:t>
            </a:r>
            <a:r>
              <a:rPr lang="en-GB" sz="2200" b="1" i="1"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understanding of the need</a:t>
            </a:r>
            <a:r>
              <a:rPr lang="en-GB" sz="22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a:t>
            </a:r>
            <a:endParaRPr lang="en-US" sz="2200" dirty="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l">
              <a:spcBef>
                <a:spcPts val="600"/>
              </a:spcBef>
              <a:buClr>
                <a:srgbClr val="002060"/>
              </a:buClr>
              <a:buFont typeface="Arial" panose="020B0604020202020204" pitchFamily="34" charset="0"/>
              <a:buChar char="•"/>
            </a:pP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C</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reate </a:t>
            </a: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the </a:t>
            </a:r>
            <a:r>
              <a:rPr lang="en-GB" sz="2200" b="1" i="1"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right basis for the </a:t>
            </a:r>
            <a:r>
              <a:rPr lang="en-GB" sz="2200" b="1" i="1"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subsequent step</a:t>
            </a: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 prior </a:t>
            </a: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art analysis and IPR </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search;</a:t>
            </a:r>
            <a:endParaRPr lang="en-US" sz="2200" dirty="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l">
              <a:spcBef>
                <a:spcPts val="600"/>
              </a:spcBef>
              <a:buClr>
                <a:srgbClr val="002060"/>
              </a:buClr>
              <a:buFont typeface="Arial" panose="020B0604020202020204" pitchFamily="34" charset="0"/>
              <a:buChar char="•"/>
            </a:pP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E</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nsure </a:t>
            </a: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a proper </a:t>
            </a:r>
            <a:r>
              <a:rPr lang="en-GB" sz="2200" b="1" i="1"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information of the </a:t>
            </a:r>
            <a:r>
              <a:rPr lang="en-GB" sz="2200" b="1" i="1"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market</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a:t>
            </a:r>
            <a:endParaRPr lang="en-US" sz="2200" dirty="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gn="l">
              <a:spcBef>
                <a:spcPts val="600"/>
              </a:spcBef>
              <a:buClr>
                <a:srgbClr val="002060"/>
              </a:buClr>
              <a:buFont typeface="Arial" panose="020B0604020202020204" pitchFamily="34" charset="0"/>
              <a:buChar char="•"/>
            </a:pPr>
            <a:r>
              <a:rPr lang="en-GB" sz="2200" b="1" i="1"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A</a:t>
            </a:r>
            <a:r>
              <a:rPr lang="en-GB" sz="2200" b="1" i="1"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void</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 </a:t>
            </a: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the </a:t>
            </a:r>
            <a:r>
              <a:rPr lang="en-GB" sz="2200" b="1" i="1"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risk</a:t>
            </a:r>
            <a:r>
              <a:rPr lang="en-GB"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 of unidentified unmet needs </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turning into</a:t>
            </a:r>
            <a:b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b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urgent </a:t>
            </a:r>
            <a:r>
              <a:rPr lang="en-GB"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problems;</a:t>
            </a:r>
            <a:endParaRPr lang="en-US" sz="2200" dirty="0" smtClean="0">
              <a:solidFill>
                <a:srgbClr val="002060"/>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l">
              <a:spcBef>
                <a:spcPts val="600"/>
              </a:spcBef>
              <a:buClr>
                <a:srgbClr val="002060"/>
              </a:buClr>
              <a:buFont typeface="Arial" panose="020B0604020202020204" pitchFamily="34" charset="0"/>
              <a:buChar char="•"/>
            </a:pPr>
            <a:r>
              <a:rPr lang="en-US"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E</a:t>
            </a:r>
            <a:r>
              <a:rPr lang="en-US" sz="2200" dirty="0" smtClean="0">
                <a:solidFill>
                  <a:srgbClr val="002060"/>
                </a:solidFill>
                <a:latin typeface="Calibri Light" panose="020F0302020204030204" pitchFamily="34" charset="0"/>
                <a:ea typeface="Times New Roman" panose="02020603050405020304" pitchFamily="18" charset="0"/>
                <a:cs typeface="Arial" panose="020B0604020202020204" pitchFamily="34" charset="0"/>
              </a:rPr>
              <a:t>ase </a:t>
            </a:r>
            <a:r>
              <a:rPr lang="en-US"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the translation into </a:t>
            </a:r>
            <a:r>
              <a:rPr lang="en-US" sz="2200" b="1" i="1"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outcome-based</a:t>
            </a:r>
            <a:r>
              <a:rPr lang="en-US" sz="22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 requirements.</a:t>
            </a:r>
            <a:endParaRPr lang="en-US" sz="2200" dirty="0">
              <a:solidFill>
                <a:srgbClr val="002060"/>
              </a:solidFill>
            </a:endParaRPr>
          </a:p>
        </p:txBody>
      </p:sp>
      <p:sp>
        <p:nvSpPr>
          <p:cNvPr id="3" name="Rectangle 2"/>
          <p:cNvSpPr/>
          <p:nvPr/>
        </p:nvSpPr>
        <p:spPr>
          <a:xfrm>
            <a:off x="670278" y="1834117"/>
            <a:ext cx="7896905" cy="707886"/>
          </a:xfrm>
          <a:prstGeom prst="rect">
            <a:avLst/>
          </a:prstGeom>
        </p:spPr>
        <p:txBody>
          <a:bodyPr wrap="square">
            <a:spAutoFit/>
          </a:bodyPr>
          <a:lstStyle/>
          <a:p>
            <a:pPr lvl="0"/>
            <a:endParaRPr lang="en-GB" sz="4000" b="1" dirty="0" smtClean="0">
              <a:solidFill>
                <a:srgbClr val="041869"/>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115173293"/>
              </p:ext>
            </p:extLst>
          </p:nvPr>
        </p:nvGraphicFramePr>
        <p:xfrm>
          <a:off x="210774" y="1487020"/>
          <a:ext cx="8261542" cy="1387666"/>
        </p:xfrm>
        <a:graphic>
          <a:graphicData uri="http://schemas.openxmlformats.org/drawingml/2006/table">
            <a:tbl>
              <a:tblPr firstRow="1" firstCol="1" bandRow="1"/>
              <a:tblGrid>
                <a:gridCol w="8261542"/>
              </a:tblGrid>
              <a:tr h="0">
                <a:tc>
                  <a:txBody>
                    <a:bodyPr/>
                    <a:lstStyle/>
                    <a:p>
                      <a:pPr marL="0" algn="ctr" defTabSz="457200" rtl="0" eaLnBrk="1" latinLnBrk="0" hangingPunct="1">
                        <a:lnSpc>
                          <a:spcPct val="115000"/>
                        </a:lnSpc>
                        <a:spcAft>
                          <a:spcPts val="0"/>
                        </a:spcAft>
                      </a:pPr>
                      <a:r>
                        <a:rPr lang="en-US" sz="2200" b="1" kern="120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The starting point for innovation procurement </a:t>
                      </a:r>
                      <a:r>
                        <a:rPr lang="en-US" sz="2200" b="1" kern="120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is</a:t>
                      </a:r>
                    </a:p>
                    <a:p>
                      <a:pPr marL="0" algn="ctr" defTabSz="457200" rtl="0" eaLnBrk="1" latinLnBrk="0" hangingPunct="1">
                        <a:lnSpc>
                          <a:spcPct val="115000"/>
                        </a:lnSpc>
                        <a:spcAft>
                          <a:spcPts val="0"/>
                        </a:spcAft>
                      </a:pPr>
                      <a:r>
                        <a:rPr lang="en-US" sz="2200" b="1" kern="120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“recognizing </a:t>
                      </a:r>
                      <a:r>
                        <a:rPr lang="en-US" sz="2200" b="1" kern="120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that you have an unmet need that needs a solution </a:t>
                      </a:r>
                      <a:r>
                        <a:rPr lang="en-US" sz="2200" b="1" kern="120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and</a:t>
                      </a:r>
                    </a:p>
                    <a:p>
                      <a:pPr marL="0" algn="ctr" defTabSz="457200" rtl="0" eaLnBrk="1" latinLnBrk="0" hangingPunct="1">
                        <a:lnSpc>
                          <a:spcPct val="115000"/>
                        </a:lnSpc>
                        <a:spcAft>
                          <a:spcPts val="0"/>
                        </a:spcAft>
                      </a:pPr>
                      <a:r>
                        <a:rPr lang="en-US" sz="2200" b="1" kern="120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then </a:t>
                      </a:r>
                      <a:r>
                        <a:rPr lang="en-US" sz="2200" b="1" kern="120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deciding to do something about it”.</a:t>
                      </a:r>
                      <a:r>
                        <a:rPr lang="en-US" sz="2200" b="1" kern="1200" baseline="0" dirty="0" smtClean="0">
                          <a:solidFill>
                            <a:srgbClr val="00B0F0"/>
                          </a:solidFill>
                          <a:effectLst/>
                          <a:latin typeface="Calibri Light" panose="020F0302020204030204" pitchFamily="34" charset="0"/>
                          <a:ea typeface="Calibri" panose="020F0502020204030204" pitchFamily="34" charset="0"/>
                          <a:cs typeface="Times New Roman" panose="02020603050405020304" pitchFamily="18" charset="0"/>
                        </a:rPr>
                        <a:t> </a:t>
                      </a:r>
                    </a:p>
                    <a:p>
                      <a:pPr marL="0" algn="r" defTabSz="457200" rtl="0" eaLnBrk="1" latinLnBrk="0" hangingPunct="1">
                        <a:lnSpc>
                          <a:spcPct val="115000"/>
                        </a:lnSpc>
                        <a:spcAft>
                          <a:spcPts val="0"/>
                        </a:spcAft>
                      </a:pPr>
                      <a:r>
                        <a:rPr lang="en-US" sz="1400" i="1" kern="1200"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Gaynor </a:t>
                      </a:r>
                      <a:r>
                        <a:rPr lang="en-US" sz="1400" i="1" kern="1200" dirty="0" err="1"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Whyles</a:t>
                      </a:r>
                      <a:r>
                        <a:rPr lang="en-US" sz="1400" i="1" kern="1200"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 BIS Consultant </a:t>
                      </a:r>
                      <a:r>
                        <a:rPr lang="en-US" sz="1400"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FCP </a:t>
                      </a:r>
                      <a:r>
                        <a:rPr lang="en-US" sz="1400" i="1" dirty="0" err="1"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Programme</a:t>
                      </a:r>
                      <a:r>
                        <a:rPr lang="en-US" sz="1400" i="1" dirty="0" smtClean="0">
                          <a:solidFill>
                            <a:srgbClr val="002060"/>
                          </a:solidFill>
                          <a:effectLst/>
                          <a:latin typeface="Calibri Light" panose="020F0302020204030204" pitchFamily="34" charset="0"/>
                          <a:ea typeface="Calibri" panose="020F0502020204030204" pitchFamily="34" charset="0"/>
                          <a:cs typeface="Times New Roman" panose="02020603050405020304" pitchFamily="18" charset="0"/>
                        </a:rPr>
                        <a:t> Manager (JERA Consulting)</a:t>
                      </a:r>
                      <a:endParaRPr lang="en-US" sz="1400" i="1"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gradFill flip="none" rotWithShape="1">
                      <a:gsLst>
                        <a:gs pos="0">
                          <a:srgbClr val="C3CEFD"/>
                        </a:gs>
                        <a:gs pos="87000">
                          <a:schemeClr val="bg1"/>
                        </a:gs>
                        <a:gs pos="100000">
                          <a:srgbClr val="C3CEFD"/>
                        </a:gs>
                      </a:gsLst>
                      <a:lin ang="16200000" scaled="1"/>
                      <a:tileRect/>
                    </a:gradFill>
                  </a:tcPr>
                </a:tc>
              </a:tr>
            </a:tbl>
          </a:graphicData>
        </a:graphic>
      </p:graphicFrame>
    </p:spTree>
    <p:extLst>
      <p:ext uri="{BB962C8B-B14F-4D97-AF65-F5344CB8AC3E}">
        <p14:creationId xmlns:p14="http://schemas.microsoft.com/office/powerpoint/2010/main" val="20697654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Contractua</a:t>
            </a:r>
            <a:r>
              <a:rPr lang="en-GB" sz="2800" b="1" i="1" dirty="0">
                <a:solidFill>
                  <a:schemeClr val="accent2"/>
                </a:solidFill>
                <a:latin typeface="+mj-lt"/>
              </a:rPr>
              <a:t>l</a:t>
            </a:r>
            <a:r>
              <a:rPr lang="en-GB" sz="2800" b="1" i="1" dirty="0" smtClean="0">
                <a:solidFill>
                  <a:schemeClr val="accent2"/>
                </a:solidFill>
                <a:latin typeface="+mj-lt"/>
              </a:rPr>
              <a:t> strategy</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36934" y="1542197"/>
            <a:ext cx="8209224" cy="4796185"/>
          </a:xfrm>
          <a:prstGeom prst="rect">
            <a:avLst/>
          </a:prstGeom>
        </p:spPr>
        <p:txBody>
          <a:bodyPr wrap="square">
            <a:spAutoFit/>
          </a:bodyPr>
          <a:lstStyle/>
          <a:p>
            <a:pPr marL="342900" lvl="0" indent="-342900">
              <a:spcBef>
                <a:spcPts val="2000"/>
              </a:spcBef>
              <a:buClr>
                <a:srgbClr val="002060"/>
              </a:buClr>
              <a:buSzPct val="90000"/>
              <a:buFont typeface="Wingdings" panose="05000000000000000000" pitchFamily="2" charset="2"/>
              <a:buChar char="§"/>
            </a:pPr>
            <a:r>
              <a:rPr lang="nl-NL" sz="2400" b="1" dirty="0">
                <a:solidFill>
                  <a:srgbClr val="002060"/>
                </a:solidFill>
              </a:rPr>
              <a:t>Performance clauses </a:t>
            </a:r>
            <a:r>
              <a:rPr lang="nl-NL" sz="2400" dirty="0">
                <a:solidFill>
                  <a:srgbClr val="002060"/>
                </a:solidFill>
              </a:rPr>
              <a:t>– meant to incentivize contractors</a:t>
            </a:r>
          </a:p>
          <a:p>
            <a:pPr marL="685800" lvl="1" indent="-336550">
              <a:spcBef>
                <a:spcPts val="600"/>
              </a:spcBef>
              <a:buClr>
                <a:srgbClr val="002060"/>
              </a:buClr>
              <a:buSzPct val="90000"/>
              <a:buFont typeface="Arial"/>
              <a:buChar char="•"/>
            </a:pPr>
            <a:r>
              <a:rPr lang="en-US" sz="2400" dirty="0">
                <a:solidFill>
                  <a:srgbClr val="002060"/>
                </a:solidFill>
              </a:rPr>
              <a:t>could include, for example, environmental / energy performance and other specific commitments related considerations</a:t>
            </a:r>
          </a:p>
          <a:p>
            <a:pPr marL="685800" lvl="1" indent="-336550" algn="just">
              <a:spcBef>
                <a:spcPts val="600"/>
              </a:spcBef>
              <a:buClr>
                <a:srgbClr val="002060"/>
              </a:buClr>
              <a:buSzPct val="90000"/>
              <a:buFont typeface="Arial"/>
              <a:buChar char="•"/>
            </a:pPr>
            <a:r>
              <a:rPr lang="en-US" sz="2400" dirty="0">
                <a:solidFill>
                  <a:srgbClr val="002060"/>
                </a:solidFill>
              </a:rPr>
              <a:t>must be published and set out clearly within the tender documentation in order to ensure full information of the interested bidders</a:t>
            </a:r>
          </a:p>
          <a:p>
            <a:pPr marL="685800" lvl="1" indent="-336550" algn="just">
              <a:spcBef>
                <a:spcPts val="600"/>
              </a:spcBef>
              <a:buClr>
                <a:srgbClr val="002060"/>
              </a:buClr>
              <a:buSzPct val="90000"/>
              <a:buFont typeface="Arial"/>
              <a:buChar char="•"/>
            </a:pPr>
            <a:r>
              <a:rPr lang="en-US" sz="2400" dirty="0">
                <a:solidFill>
                  <a:srgbClr val="002060"/>
                </a:solidFill>
              </a:rPr>
              <a:t>must be linked to the performance of the contract</a:t>
            </a:r>
          </a:p>
          <a:p>
            <a:pPr marL="342900" lvl="0" indent="-342900">
              <a:spcBef>
                <a:spcPts val="2000"/>
              </a:spcBef>
              <a:buClr>
                <a:srgbClr val="002060"/>
              </a:buClr>
              <a:buSzPct val="90000"/>
              <a:buFont typeface="Wingdings" panose="05000000000000000000" pitchFamily="2" charset="2"/>
              <a:buChar char="§"/>
            </a:pPr>
            <a:r>
              <a:rPr lang="nl-NL" sz="2400" b="1" dirty="0">
                <a:solidFill>
                  <a:srgbClr val="002060"/>
                </a:solidFill>
              </a:rPr>
              <a:t>Monitoring performance clauses</a:t>
            </a:r>
          </a:p>
          <a:p>
            <a:pPr marL="685800" lvl="1" indent="-336550">
              <a:spcBef>
                <a:spcPts val="600"/>
              </a:spcBef>
              <a:buClr>
                <a:srgbClr val="002060"/>
              </a:buClr>
              <a:buSzPct val="90000"/>
              <a:buFont typeface="Arial"/>
              <a:buChar char="•"/>
            </a:pPr>
            <a:r>
              <a:rPr lang="en-US" sz="2400" dirty="0">
                <a:solidFill>
                  <a:srgbClr val="002060"/>
                </a:solidFill>
              </a:rPr>
              <a:t>to assess development during project implementation</a:t>
            </a:r>
          </a:p>
          <a:p>
            <a:pPr marL="685800" lvl="1" indent="-336550">
              <a:spcBef>
                <a:spcPts val="600"/>
              </a:spcBef>
              <a:buClr>
                <a:srgbClr val="002060"/>
              </a:buClr>
              <a:buSzPct val="90000"/>
              <a:buFont typeface="Arial"/>
              <a:buChar char="•"/>
            </a:pPr>
            <a:r>
              <a:rPr lang="en-US" sz="2400" dirty="0">
                <a:solidFill>
                  <a:srgbClr val="002060"/>
                </a:solidFill>
              </a:rPr>
              <a:t>to assess the progress made by the contractors </a:t>
            </a:r>
            <a:endParaRPr lang="nl-NL" sz="2400" dirty="0">
              <a:solidFill>
                <a:srgbClr val="002060"/>
              </a:solidFill>
            </a:endParaRPr>
          </a:p>
        </p:txBody>
      </p:sp>
    </p:spTree>
    <p:extLst>
      <p:ext uri="{BB962C8B-B14F-4D97-AF65-F5344CB8AC3E}">
        <p14:creationId xmlns:p14="http://schemas.microsoft.com/office/powerpoint/2010/main" val="9809235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Contractua</a:t>
            </a:r>
            <a:r>
              <a:rPr lang="en-GB" sz="2800" b="1" i="1" dirty="0">
                <a:solidFill>
                  <a:schemeClr val="accent2"/>
                </a:solidFill>
                <a:latin typeface="+mj-lt"/>
              </a:rPr>
              <a:t>l</a:t>
            </a:r>
            <a:r>
              <a:rPr lang="en-GB" sz="2800" b="1" i="1" dirty="0" smtClean="0">
                <a:solidFill>
                  <a:schemeClr val="accent2"/>
                </a:solidFill>
                <a:latin typeface="+mj-lt"/>
              </a:rPr>
              <a:t> strategy</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115910" y="1405719"/>
            <a:ext cx="8209224" cy="4924425"/>
          </a:xfrm>
          <a:prstGeom prst="rect">
            <a:avLst/>
          </a:prstGeom>
        </p:spPr>
        <p:txBody>
          <a:bodyPr wrap="square">
            <a:spAutoFit/>
          </a:bodyPr>
          <a:lstStyle/>
          <a:p>
            <a:pPr lvl="0">
              <a:spcBef>
                <a:spcPts val="2000"/>
              </a:spcBef>
              <a:buClr>
                <a:srgbClr val="FF7F01"/>
              </a:buClr>
              <a:buSzPct val="90000"/>
              <a:tabLst>
                <a:tab pos="355600" algn="l"/>
              </a:tabLst>
            </a:pPr>
            <a:r>
              <a:rPr lang="nl-NL" sz="2000" b="1" dirty="0" smtClean="0">
                <a:solidFill>
                  <a:srgbClr val="002060"/>
                </a:solidFill>
              </a:rPr>
              <a:t>	</a:t>
            </a:r>
            <a:r>
              <a:rPr lang="nl-NL" sz="2000" b="1" dirty="0" err="1" smtClean="0">
                <a:solidFill>
                  <a:srgbClr val="002060"/>
                </a:solidFill>
              </a:rPr>
              <a:t>Exa</a:t>
            </a:r>
            <a:r>
              <a:rPr lang="nl-NL" sz="2100" b="1" dirty="0" err="1" smtClean="0">
                <a:solidFill>
                  <a:srgbClr val="002060"/>
                </a:solidFill>
              </a:rPr>
              <a:t>mples</a:t>
            </a:r>
            <a:r>
              <a:rPr lang="nl-NL" sz="2100" b="1" dirty="0" smtClean="0">
                <a:solidFill>
                  <a:srgbClr val="002060"/>
                </a:solidFill>
              </a:rPr>
              <a:t> </a:t>
            </a:r>
            <a:r>
              <a:rPr lang="nl-NL" sz="2100" b="1" dirty="0">
                <a:solidFill>
                  <a:srgbClr val="002060"/>
                </a:solidFill>
              </a:rPr>
              <a:t>of performance clauses </a:t>
            </a:r>
          </a:p>
          <a:p>
            <a:pPr marL="685800" lvl="1" indent="-336550" algn="just">
              <a:spcBef>
                <a:spcPts val="600"/>
              </a:spcBef>
              <a:buClr>
                <a:srgbClr val="002060"/>
              </a:buClr>
              <a:buSzPct val="90000"/>
              <a:buFont typeface="Arial"/>
              <a:buChar char="•"/>
            </a:pPr>
            <a:r>
              <a:rPr lang="en-US" sz="2100" dirty="0">
                <a:solidFill>
                  <a:srgbClr val="002060"/>
                </a:solidFill>
              </a:rPr>
              <a:t>Performance payments for key performance indicators (e.g., energy efficiency, minimization of waste, efficient use of resources);</a:t>
            </a:r>
          </a:p>
          <a:p>
            <a:pPr marL="685800" lvl="1" indent="-336550" algn="just">
              <a:spcBef>
                <a:spcPts val="600"/>
              </a:spcBef>
              <a:buClr>
                <a:srgbClr val="002060"/>
              </a:buClr>
              <a:buSzPct val="90000"/>
              <a:buFont typeface="Arial"/>
              <a:buChar char="•"/>
            </a:pPr>
            <a:r>
              <a:rPr lang="en-US" sz="2100" dirty="0">
                <a:solidFill>
                  <a:srgbClr val="002060"/>
                </a:solidFill>
              </a:rPr>
              <a:t>Provide for the possibility to negotiate contract extensions for innovative design alterations, however, conditioned upon mentioning this possibility under the tender documentation;</a:t>
            </a:r>
          </a:p>
          <a:p>
            <a:pPr marL="685800" lvl="1" indent="-336550" algn="just">
              <a:spcBef>
                <a:spcPts val="600"/>
              </a:spcBef>
              <a:buClr>
                <a:srgbClr val="002060"/>
              </a:buClr>
              <a:buSzPct val="90000"/>
              <a:buFont typeface="Arial"/>
              <a:buChar char="•"/>
            </a:pPr>
            <a:r>
              <a:rPr lang="en-US" sz="2100" dirty="0">
                <a:solidFill>
                  <a:srgbClr val="002060"/>
                </a:solidFill>
              </a:rPr>
              <a:t>Guarantees that the contractors having implemented the project will be mentioned in the publicity done for the outcome which meet high performance standards; </a:t>
            </a:r>
          </a:p>
          <a:p>
            <a:pPr marL="685800" lvl="1" indent="-336550" algn="just">
              <a:spcBef>
                <a:spcPts val="600"/>
              </a:spcBef>
              <a:buClr>
                <a:srgbClr val="002060"/>
              </a:buClr>
              <a:buSzPct val="90000"/>
              <a:buFont typeface="Arial"/>
              <a:buChar char="•"/>
            </a:pPr>
            <a:r>
              <a:rPr lang="en-US" sz="2100" dirty="0">
                <a:solidFill>
                  <a:srgbClr val="002060"/>
                </a:solidFill>
              </a:rPr>
              <a:t>Incorporation of a “share gain” clause and/or an “innovation pot” clause, according to which savings on initially planned budget which are triggered by the employment of innovative solutions could be shared between the public procurer and the contractor (VE).</a:t>
            </a:r>
          </a:p>
        </p:txBody>
      </p:sp>
    </p:spTree>
    <p:extLst>
      <p:ext uri="{BB962C8B-B14F-4D97-AF65-F5344CB8AC3E}">
        <p14:creationId xmlns:p14="http://schemas.microsoft.com/office/powerpoint/2010/main" val="24816646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10" y="102924"/>
            <a:ext cx="8451273" cy="1015663"/>
          </a:xfrm>
          <a:prstGeom prst="rect">
            <a:avLst/>
          </a:prstGeom>
          <a:noFill/>
        </p:spPr>
        <p:txBody>
          <a:bodyPr wrap="square" rtlCol="0">
            <a:spAutoFit/>
          </a:bodyPr>
          <a:lstStyle/>
          <a:p>
            <a:pPr algn="ctr"/>
            <a:r>
              <a:rPr lang="en-GB" sz="3200" b="1" dirty="0" smtClean="0">
                <a:solidFill>
                  <a:schemeClr val="accent2"/>
                </a:solidFill>
                <a:latin typeface="+mj-lt"/>
              </a:rPr>
              <a:t>Preparing an innovation procurement</a:t>
            </a:r>
          </a:p>
          <a:p>
            <a:pPr algn="ctr"/>
            <a:r>
              <a:rPr lang="en-GB" sz="2800" b="1" i="1" dirty="0" smtClean="0">
                <a:solidFill>
                  <a:schemeClr val="accent2"/>
                </a:solidFill>
                <a:latin typeface="+mj-lt"/>
              </a:rPr>
              <a:t>Contractua</a:t>
            </a:r>
            <a:r>
              <a:rPr lang="en-GB" sz="2800" b="1" i="1" dirty="0">
                <a:solidFill>
                  <a:schemeClr val="accent2"/>
                </a:solidFill>
                <a:latin typeface="+mj-lt"/>
              </a:rPr>
              <a:t>l</a:t>
            </a:r>
            <a:r>
              <a:rPr lang="en-GB" sz="2800" b="1" i="1" dirty="0" smtClean="0">
                <a:solidFill>
                  <a:schemeClr val="accent2"/>
                </a:solidFill>
                <a:latin typeface="+mj-lt"/>
              </a:rPr>
              <a:t> strategy</a:t>
            </a:r>
            <a:endParaRPr lang="en-GB" sz="28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36934" y="1542197"/>
            <a:ext cx="8209224" cy="4488408"/>
          </a:xfrm>
          <a:prstGeom prst="rect">
            <a:avLst/>
          </a:prstGeom>
        </p:spPr>
        <p:txBody>
          <a:bodyPr wrap="square">
            <a:spAutoFit/>
          </a:bodyPr>
          <a:lstStyle/>
          <a:p>
            <a:pPr lvl="0">
              <a:spcBef>
                <a:spcPts val="2400"/>
              </a:spcBef>
              <a:buClr>
                <a:srgbClr val="FF7F01"/>
              </a:buClr>
              <a:buSzPct val="90000"/>
              <a:tabLst>
                <a:tab pos="355600" algn="l"/>
              </a:tabLst>
            </a:pPr>
            <a:r>
              <a:rPr lang="nl-NL" sz="2200" b="1" dirty="0" smtClean="0">
                <a:solidFill>
                  <a:srgbClr val="103154">
                    <a:lumMod val="90000"/>
                    <a:lumOff val="10000"/>
                  </a:srgbClr>
                </a:solidFill>
                <a:latin typeface="Corbel"/>
              </a:rPr>
              <a:t>	</a:t>
            </a:r>
            <a:r>
              <a:rPr lang="nl-NL" sz="2200" b="1" dirty="0" smtClean="0">
                <a:solidFill>
                  <a:srgbClr val="002060"/>
                </a:solidFill>
              </a:rPr>
              <a:t>VE </a:t>
            </a:r>
            <a:r>
              <a:rPr lang="nl-NL" sz="2200" b="1" dirty="0">
                <a:solidFill>
                  <a:srgbClr val="002060"/>
                </a:solidFill>
              </a:rPr>
              <a:t>- Value Engineering </a:t>
            </a:r>
            <a:r>
              <a:rPr lang="nl-NL" sz="2300" b="1" dirty="0">
                <a:solidFill>
                  <a:srgbClr val="002060"/>
                </a:solidFill>
              </a:rPr>
              <a:t>clauses </a:t>
            </a:r>
          </a:p>
          <a:p>
            <a:pPr marL="685800" lvl="1" indent="-336550">
              <a:spcBef>
                <a:spcPts val="2000"/>
              </a:spcBef>
              <a:buClr>
                <a:srgbClr val="002060"/>
              </a:buClr>
              <a:buSzPct val="90000"/>
              <a:buFont typeface="Arial"/>
              <a:buChar char="•"/>
            </a:pPr>
            <a:r>
              <a:rPr lang="en-US" sz="2100" dirty="0">
                <a:solidFill>
                  <a:srgbClr val="002060"/>
                </a:solidFill>
              </a:rPr>
              <a:t>offer the possibility to improve VFM during contract execution of  when it becomes clearer which elements of the project increase costs, while not adding commensurate value to the overall performance;</a:t>
            </a:r>
          </a:p>
          <a:p>
            <a:pPr marL="685800" lvl="1" indent="-336550">
              <a:spcBef>
                <a:spcPts val="600"/>
              </a:spcBef>
              <a:buClr>
                <a:srgbClr val="002060"/>
              </a:buClr>
              <a:buSzPct val="90000"/>
              <a:buFont typeface="Arial"/>
              <a:buChar char="•"/>
            </a:pPr>
            <a:r>
              <a:rPr lang="en-US" sz="2100" dirty="0">
                <a:solidFill>
                  <a:srgbClr val="002060"/>
                </a:solidFill>
              </a:rPr>
              <a:t> may allow contractors to propose, and public procurers to accept, new state of the art solutions occurring during the contract execution =&gt; amendment of an existing contract (art 72 PSD &amp; art 89 UD)</a:t>
            </a:r>
          </a:p>
          <a:p>
            <a:pPr marL="685800" lvl="1" indent="-336550">
              <a:spcBef>
                <a:spcPts val="600"/>
              </a:spcBef>
              <a:buClr>
                <a:srgbClr val="002060"/>
              </a:buClr>
              <a:buSzPct val="90000"/>
              <a:buFont typeface="Arial"/>
              <a:buChar char="•"/>
            </a:pPr>
            <a:r>
              <a:rPr lang="en-US" sz="2100" dirty="0">
                <a:solidFill>
                  <a:srgbClr val="002060"/>
                </a:solidFill>
              </a:rPr>
              <a:t>the substantial or material core of the contract must not change; </a:t>
            </a:r>
          </a:p>
          <a:p>
            <a:pPr marL="685800" lvl="1" indent="-336550">
              <a:spcBef>
                <a:spcPts val="600"/>
              </a:spcBef>
              <a:buClr>
                <a:srgbClr val="002060"/>
              </a:buClr>
              <a:buSzPct val="90000"/>
              <a:buFont typeface="Arial"/>
              <a:buChar char="•"/>
            </a:pPr>
            <a:r>
              <a:rPr lang="en-US" sz="2100" dirty="0">
                <a:solidFill>
                  <a:srgbClr val="002060"/>
                </a:solidFill>
              </a:rPr>
              <a:t>an improvement for the achievement of the needs </a:t>
            </a:r>
            <a:r>
              <a:rPr lang="en-US" sz="2100" dirty="0" smtClean="0">
                <a:solidFill>
                  <a:srgbClr val="002060"/>
                </a:solidFill>
              </a:rPr>
              <a:t>would result</a:t>
            </a:r>
            <a:br>
              <a:rPr lang="en-US" sz="2100" dirty="0" smtClean="0">
                <a:solidFill>
                  <a:srgbClr val="002060"/>
                </a:solidFill>
              </a:rPr>
            </a:br>
            <a:r>
              <a:rPr lang="en-US" sz="2100" dirty="0" smtClean="0">
                <a:solidFill>
                  <a:srgbClr val="002060"/>
                </a:solidFill>
              </a:rPr>
              <a:t>in </a:t>
            </a:r>
            <a:r>
              <a:rPr lang="en-US" sz="2100" dirty="0">
                <a:solidFill>
                  <a:srgbClr val="002060"/>
                </a:solidFill>
              </a:rPr>
              <a:t>savings and the innovation of a service or process.</a:t>
            </a:r>
          </a:p>
        </p:txBody>
      </p:sp>
    </p:spTree>
    <p:extLst>
      <p:ext uri="{BB962C8B-B14F-4D97-AF65-F5344CB8AC3E}">
        <p14:creationId xmlns:p14="http://schemas.microsoft.com/office/powerpoint/2010/main" val="1249995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77039" y="4622742"/>
            <a:ext cx="6314936" cy="1569660"/>
          </a:xfrm>
          <a:prstGeom prst="rect">
            <a:avLst/>
          </a:prstGeom>
          <a:noFill/>
        </p:spPr>
        <p:txBody>
          <a:bodyPr wrap="square" rtlCol="0">
            <a:spAutoFit/>
          </a:bodyPr>
          <a:lstStyle/>
          <a:p>
            <a:pPr algn="r"/>
            <a:r>
              <a:rPr lang="en-GB" sz="2400" b="1" i="1" dirty="0" smtClean="0">
                <a:solidFill>
                  <a:srgbClr val="002060"/>
                </a:solidFill>
                <a:latin typeface="Calibri" panose="020F0502020204030204" pitchFamily="34" charset="0"/>
              </a:rPr>
              <a:t>Oana Pantilimon Voda</a:t>
            </a:r>
          </a:p>
          <a:p>
            <a:pPr algn="r"/>
            <a:r>
              <a:rPr lang="en-GB" sz="2400" i="1" dirty="0" smtClean="0">
                <a:solidFill>
                  <a:srgbClr val="002060"/>
                </a:solidFill>
                <a:latin typeface="Calibri" panose="020F0502020204030204" pitchFamily="34" charset="0"/>
              </a:rPr>
              <a:t>Corvers Procurement Services </a:t>
            </a:r>
            <a:r>
              <a:rPr lang="en-GB" sz="2400" i="1" dirty="0" smtClean="0">
                <a:solidFill>
                  <a:srgbClr val="002060"/>
                </a:solidFill>
                <a:latin typeface="Calibri" panose="020F0502020204030204" pitchFamily="34" charset="0"/>
              </a:rPr>
              <a:t>BV</a:t>
            </a:r>
          </a:p>
          <a:p>
            <a:pPr algn="r"/>
            <a:r>
              <a:rPr lang="en-GB" sz="2400" i="1" dirty="0" smtClean="0">
                <a:solidFill>
                  <a:srgbClr val="002060"/>
                </a:solidFill>
                <a:latin typeface="Calibri" panose="020F0502020204030204" pitchFamily="34" charset="0"/>
                <a:hlinkClick r:id="rId2"/>
              </a:rPr>
              <a:t>www.corvers.com</a:t>
            </a:r>
            <a:endParaRPr lang="en-GB" sz="2400" i="1" dirty="0" smtClean="0">
              <a:solidFill>
                <a:srgbClr val="002060"/>
              </a:solidFill>
              <a:latin typeface="Calibri" panose="020F0502020204030204" pitchFamily="34" charset="0"/>
            </a:endParaRPr>
          </a:p>
          <a:p>
            <a:pPr algn="r"/>
            <a:r>
              <a:rPr lang="en-GB" sz="2400" i="1" dirty="0" smtClean="0">
                <a:solidFill>
                  <a:srgbClr val="002060"/>
                </a:solidFill>
                <a:latin typeface="Calibri" panose="020F0502020204030204" pitchFamily="34" charset="0"/>
              </a:rPr>
              <a:t>Email</a:t>
            </a:r>
            <a:r>
              <a:rPr lang="en-GB" sz="2400" i="1" dirty="0" smtClean="0">
                <a:solidFill>
                  <a:srgbClr val="002060"/>
                </a:solidFill>
                <a:latin typeface="Calibri" panose="020F0502020204030204" pitchFamily="34" charset="0"/>
              </a:rPr>
              <a:t>: </a:t>
            </a:r>
            <a:r>
              <a:rPr lang="en-GB" sz="2400" i="1" dirty="0" smtClean="0">
                <a:solidFill>
                  <a:schemeClr val="accent1">
                    <a:lumMod val="50000"/>
                  </a:schemeClr>
                </a:solidFill>
                <a:latin typeface="Calibri" panose="020F0502020204030204" pitchFamily="34" charset="0"/>
                <a:hlinkClick r:id="rId3"/>
              </a:rPr>
              <a:t>o.pantilimon@corvers.com</a:t>
            </a:r>
            <a:r>
              <a:rPr lang="en-GB" sz="2400" i="1" dirty="0" smtClean="0">
                <a:solidFill>
                  <a:schemeClr val="accent1">
                    <a:lumMod val="50000"/>
                  </a:schemeClr>
                </a:solidFill>
                <a:latin typeface="Calibri" panose="020F0502020204030204" pitchFamily="34" charset="0"/>
              </a:rPr>
              <a:t> </a:t>
            </a: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6"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1477624" y="2592782"/>
            <a:ext cx="6169687" cy="1072989"/>
          </a:xfrm>
          <a:prstGeom prst="rect">
            <a:avLst/>
          </a:prstGeom>
        </p:spPr>
      </p:pic>
    </p:spTree>
    <p:extLst>
      <p:ext uri="{BB962C8B-B14F-4D97-AF65-F5344CB8AC3E}">
        <p14:creationId xmlns:p14="http://schemas.microsoft.com/office/powerpoint/2010/main" val="4287181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216709" y="79938"/>
            <a:ext cx="8451273" cy="1384995"/>
          </a:xfrm>
          <a:prstGeom prst="rect">
            <a:avLst/>
          </a:prstGeom>
          <a:noFill/>
        </p:spPr>
        <p:txBody>
          <a:bodyPr wrap="square" rtlCol="0">
            <a:spAutoFit/>
          </a:bodyPr>
          <a:lstStyle/>
          <a:p>
            <a:pPr lvl="0" algn="ctr"/>
            <a:r>
              <a:rPr lang="en-GB" sz="3200" b="1" dirty="0">
                <a:solidFill>
                  <a:srgbClr val="041869"/>
                </a:solidFill>
              </a:rPr>
              <a:t>Needs identification and assessment</a:t>
            </a:r>
          </a:p>
          <a:p>
            <a:pPr lvl="0" algn="ctr"/>
            <a:r>
              <a:rPr lang="en-GB" sz="2600" b="1" i="1" dirty="0">
                <a:solidFill>
                  <a:srgbClr val="041869"/>
                </a:solidFill>
              </a:rPr>
              <a:t>Understanding the importance of </a:t>
            </a:r>
            <a:endParaRPr lang="en-GB" sz="2600" b="1" i="1" dirty="0" smtClean="0">
              <a:solidFill>
                <a:srgbClr val="041869"/>
              </a:solidFill>
            </a:endParaRPr>
          </a:p>
          <a:p>
            <a:pPr lvl="0" algn="ctr"/>
            <a:r>
              <a:rPr lang="en-GB" sz="2600" b="1" i="1" dirty="0" smtClean="0">
                <a:solidFill>
                  <a:srgbClr val="041869"/>
                </a:solidFill>
              </a:rPr>
              <a:t>early </a:t>
            </a:r>
            <a:r>
              <a:rPr lang="en-GB" sz="2600" b="1" i="1" dirty="0">
                <a:solidFill>
                  <a:srgbClr val="041869"/>
                </a:solidFill>
              </a:rPr>
              <a:t>identification of needs</a:t>
            </a:r>
            <a:endParaRPr lang="en-GB" sz="26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414976" y="1656685"/>
            <a:ext cx="5805746" cy="4416594"/>
          </a:xfrm>
          <a:prstGeom prst="rect">
            <a:avLst/>
          </a:prstGeom>
        </p:spPr>
        <p:txBody>
          <a:bodyPr wrap="square">
            <a:spAutoFit/>
          </a:bodyPr>
          <a:lstStyle/>
          <a:p>
            <a:pPr>
              <a:spcAft>
                <a:spcPts val="600"/>
              </a:spcAft>
            </a:pPr>
            <a:r>
              <a:rPr lang="en-US" sz="28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The most common drivers for unmet needs include:</a:t>
            </a:r>
          </a:p>
          <a:p>
            <a:pPr marL="342900" lvl="0" indent="-342900">
              <a:spcBef>
                <a:spcPts val="400"/>
              </a:spcBef>
              <a:spcAft>
                <a:spcPts val="600"/>
              </a:spcAft>
              <a:buFont typeface="Wingdings" panose="05000000000000000000" pitchFamily="2" charset="2"/>
              <a:buChar char=""/>
            </a:pPr>
            <a:r>
              <a:rPr lang="en-GB" sz="2000" i="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Policy, legislative, fiscal or budgetary changes</a:t>
            </a:r>
            <a:r>
              <a:rPr lang="en-GB" sz="2000"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(e.g., the need to develop a solution/tool for managing public funds more effectively);</a:t>
            </a:r>
            <a:endParaRPr lang="en-US" sz="2000" dirty="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600"/>
              </a:spcAft>
              <a:buFont typeface="Wingdings" panose="05000000000000000000" pitchFamily="2" charset="2"/>
              <a:buChar char=""/>
            </a:pPr>
            <a:r>
              <a:rPr lang="en-GB" sz="2000" i="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New operational requirements </a:t>
            </a:r>
            <a:r>
              <a:rPr lang="en-GB" sz="2000"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(e.g., the need to develop a tool that allows the managing of electronic patient files</a:t>
            </a:r>
            <a:r>
              <a:rPr lang="en-GB"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a:t>
            </a:r>
            <a:endParaRPr lang="en-US"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spcBef>
                <a:spcPts val="400"/>
              </a:spcBef>
              <a:spcAft>
                <a:spcPts val="600"/>
              </a:spcAft>
              <a:buFont typeface="Wingdings" panose="05000000000000000000" pitchFamily="2" charset="2"/>
              <a:buChar char=""/>
            </a:pPr>
            <a:r>
              <a:rPr lang="en-US" sz="2000" i="1"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Societal </a:t>
            </a:r>
            <a:r>
              <a:rPr lang="en-US" sz="2000" i="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challenges </a:t>
            </a:r>
            <a:r>
              <a:rPr lang="en-US" sz="2000"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that need innovative answers (e.g., the need to develop a </a:t>
            </a:r>
            <a:r>
              <a:rPr lang="en-US"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solution/tool</a:t>
            </a:r>
            <a:br>
              <a:rPr lang="en-US"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br>
            <a:r>
              <a:rPr lang="en-US"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to </a:t>
            </a:r>
            <a:r>
              <a:rPr lang="en-US" sz="2000"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effectively monitor and prevent traffic </a:t>
            </a:r>
            <a:r>
              <a:rPr lang="en-US"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jams</a:t>
            </a:r>
            <a:br>
              <a:rPr lang="en-US"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br>
            <a:r>
              <a:rPr lang="en-US" sz="2000"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on </a:t>
            </a:r>
            <a:r>
              <a:rPr lang="en-US" sz="2000"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busy roads).</a:t>
            </a:r>
            <a:r>
              <a:rPr lang="en-US" sz="2000" baseline="30000" dirty="0">
                <a:solidFill>
                  <a:srgbClr val="002060"/>
                </a:solidFill>
                <a:latin typeface="Calibri Light" panose="020F0302020204030204" pitchFamily="34" charset="0"/>
                <a:ea typeface="Times New Roman" panose="02020603050405020304" pitchFamily="18" charset="0"/>
                <a:cs typeface="Arial" panose="020B0604020202020204" pitchFamily="34" charset="0"/>
              </a:rPr>
              <a:t> </a:t>
            </a:r>
            <a:endParaRPr lang="en-US" sz="2000" dirty="0">
              <a:solidFill>
                <a:srgbClr val="002060"/>
              </a:solidFill>
            </a:endParaRPr>
          </a:p>
        </p:txBody>
      </p:sp>
      <p:pic>
        <p:nvPicPr>
          <p:cNvPr id="5122" name="Picture 2" descr="http://www.triggermarketingresults.com/content/images/triggers-header.png"/>
          <p:cNvPicPr>
            <a:picLocks noChangeAspect="1" noChangeArrowheads="1"/>
          </p:cNvPicPr>
          <p:nvPr/>
        </p:nvPicPr>
        <p:blipFill rotWithShape="1">
          <a:blip r:embed="rId3">
            <a:extLst>
              <a:ext uri="{28A0092B-C50C-407E-A947-70E740481C1C}">
                <a14:useLocalDpi xmlns:a14="http://schemas.microsoft.com/office/drawing/2010/main" val="0"/>
              </a:ext>
            </a:extLst>
          </a:blip>
          <a:srcRect b="2643"/>
          <a:stretch/>
        </p:blipFill>
        <p:spPr bwMode="auto">
          <a:xfrm>
            <a:off x="382363" y="1384357"/>
            <a:ext cx="1970469" cy="490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557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393093" y="168676"/>
            <a:ext cx="8451273" cy="1015663"/>
          </a:xfrm>
          <a:prstGeom prst="rect">
            <a:avLst/>
          </a:prstGeom>
          <a:noFill/>
        </p:spPr>
        <p:txBody>
          <a:bodyPr wrap="square" rtlCol="0">
            <a:spAutoFit/>
          </a:bodyPr>
          <a:lstStyle/>
          <a:p>
            <a:pPr lvl="0" algn="ctr"/>
            <a:r>
              <a:rPr lang="en-GB" sz="3200" b="1" dirty="0">
                <a:solidFill>
                  <a:srgbClr val="041869"/>
                </a:solidFill>
              </a:rPr>
              <a:t>Preparing an innovation procurement</a:t>
            </a:r>
          </a:p>
          <a:p>
            <a:pPr lvl="0" algn="ctr"/>
            <a:r>
              <a:rPr lang="en-GB" sz="2800" b="1" i="1" dirty="0">
                <a:solidFill>
                  <a:srgbClr val="041869"/>
                </a:solidFill>
              </a:rPr>
              <a:t>Needs identification and assessment</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3" name="Rectangle 2"/>
          <p:cNvSpPr/>
          <p:nvPr/>
        </p:nvSpPr>
        <p:spPr>
          <a:xfrm>
            <a:off x="670278" y="1834117"/>
            <a:ext cx="7896905" cy="3447098"/>
          </a:xfrm>
          <a:prstGeom prst="rect">
            <a:avLst/>
          </a:prstGeom>
        </p:spPr>
        <p:txBody>
          <a:bodyPr wrap="square">
            <a:spAutoFit/>
          </a:bodyPr>
          <a:lstStyle/>
          <a:p>
            <a:pPr marL="742950" indent="-742950">
              <a:spcAft>
                <a:spcPts val="1200"/>
              </a:spcAft>
              <a:buFont typeface="+mj-lt"/>
              <a:buAutoNum type="alphaLcPeriod"/>
            </a:pPr>
            <a:r>
              <a:rPr lang="en-GB" sz="2800" dirty="0">
                <a:solidFill>
                  <a:srgbClr val="041869"/>
                </a:solidFill>
              </a:rPr>
              <a:t>Understanding the importance of early identification of needs</a:t>
            </a:r>
          </a:p>
          <a:p>
            <a:pPr marL="742950" indent="-742950">
              <a:spcAft>
                <a:spcPts val="1200"/>
              </a:spcAft>
              <a:buFont typeface="+mj-lt"/>
              <a:buAutoNum type="alphaLcPeriod"/>
            </a:pPr>
            <a:r>
              <a:rPr lang="en-GB" sz="3200" b="1" dirty="0">
                <a:solidFill>
                  <a:srgbClr val="041869"/>
                </a:solidFill>
              </a:rPr>
              <a:t>Methods to identify and assess </a:t>
            </a:r>
            <a:r>
              <a:rPr lang="en-GB" sz="3200" b="1" dirty="0" smtClean="0">
                <a:solidFill>
                  <a:srgbClr val="041869"/>
                </a:solidFill>
              </a:rPr>
              <a:t>needs/techniques</a:t>
            </a:r>
            <a:endParaRPr lang="en-GB" sz="3200" b="1" dirty="0">
              <a:solidFill>
                <a:srgbClr val="041869"/>
              </a:solidFill>
            </a:endParaRPr>
          </a:p>
          <a:p>
            <a:pPr marL="742950" lvl="0" indent="-742950">
              <a:spcAft>
                <a:spcPts val="1200"/>
              </a:spcAft>
              <a:buFont typeface="+mj-lt"/>
              <a:buAutoNum type="alphaLcPeriod"/>
            </a:pPr>
            <a:r>
              <a:rPr lang="en-GB" sz="2800" dirty="0" smtClean="0">
                <a:solidFill>
                  <a:srgbClr val="041869"/>
                </a:solidFill>
              </a:rPr>
              <a:t>How to define the need/challenge</a:t>
            </a:r>
          </a:p>
          <a:p>
            <a:pPr lvl="0"/>
            <a:endParaRPr lang="en-GB" sz="4000" b="1" dirty="0" smtClean="0">
              <a:solidFill>
                <a:srgbClr val="041869"/>
              </a:solidFill>
            </a:endParaRPr>
          </a:p>
        </p:txBody>
      </p:sp>
    </p:spTree>
    <p:extLst>
      <p:ext uri="{BB962C8B-B14F-4D97-AF65-F5344CB8AC3E}">
        <p14:creationId xmlns:p14="http://schemas.microsoft.com/office/powerpoint/2010/main" val="1655319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15908" y="235604"/>
            <a:ext cx="8451273" cy="1015663"/>
          </a:xfrm>
          <a:prstGeom prst="rect">
            <a:avLst/>
          </a:prstGeom>
          <a:noFill/>
        </p:spPr>
        <p:txBody>
          <a:bodyPr wrap="square" rtlCol="0">
            <a:spAutoFit/>
          </a:bodyPr>
          <a:lstStyle/>
          <a:p>
            <a:pPr lvl="0" algn="ctr"/>
            <a:r>
              <a:rPr lang="en-GB" sz="3200" b="1" dirty="0">
                <a:solidFill>
                  <a:srgbClr val="041869"/>
                </a:solidFill>
              </a:rPr>
              <a:t>Needs identification and assessment</a:t>
            </a:r>
          </a:p>
          <a:p>
            <a:pPr lvl="0" algn="ctr"/>
            <a:r>
              <a:rPr lang="en-GB" sz="2800" b="1" i="1" dirty="0" smtClean="0">
                <a:solidFill>
                  <a:srgbClr val="041869"/>
                </a:solidFill>
              </a:rPr>
              <a:t>QUICK QUIZ</a:t>
            </a:r>
            <a:endParaRPr lang="en-GB" sz="2800" b="1" dirty="0">
              <a:solidFill>
                <a:srgbClr val="041869"/>
              </a:solidFill>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603682" y="1690934"/>
            <a:ext cx="7831114" cy="3323987"/>
          </a:xfrm>
          <a:prstGeom prst="rect">
            <a:avLst/>
          </a:prstGeom>
        </p:spPr>
        <p:txBody>
          <a:bodyPr wrap="square">
            <a:spAutoFit/>
          </a:bodyPr>
          <a:lstStyle/>
          <a:p>
            <a:pPr>
              <a:lnSpc>
                <a:spcPct val="150000"/>
              </a:lnSpc>
            </a:pPr>
            <a:r>
              <a:rPr lang="nl-NL" sz="2800" b="1" dirty="0" smtClean="0">
                <a:solidFill>
                  <a:srgbClr val="0070C0"/>
                </a:solidFill>
              </a:rPr>
              <a:t>? Do </a:t>
            </a:r>
            <a:r>
              <a:rPr lang="nl-NL" sz="2800" b="1" dirty="0" err="1" smtClean="0">
                <a:solidFill>
                  <a:srgbClr val="0070C0"/>
                </a:solidFill>
              </a:rPr>
              <a:t>you</a:t>
            </a:r>
            <a:r>
              <a:rPr lang="nl-NL" sz="2800" b="1" dirty="0" smtClean="0">
                <a:solidFill>
                  <a:srgbClr val="0070C0"/>
                </a:solidFill>
              </a:rPr>
              <a:t> </a:t>
            </a:r>
            <a:r>
              <a:rPr lang="nl-NL" sz="2800" b="1" dirty="0" err="1" smtClean="0">
                <a:solidFill>
                  <a:srgbClr val="0070C0"/>
                </a:solidFill>
              </a:rPr>
              <a:t>know</a:t>
            </a:r>
            <a:r>
              <a:rPr lang="nl-NL" sz="2800" b="1" dirty="0" smtClean="0">
                <a:solidFill>
                  <a:srgbClr val="0070C0"/>
                </a:solidFill>
              </a:rPr>
              <a:t> of </a:t>
            </a:r>
            <a:r>
              <a:rPr lang="nl-NL" sz="2800" b="1" dirty="0" err="1" smtClean="0">
                <a:solidFill>
                  <a:srgbClr val="0070C0"/>
                </a:solidFill>
              </a:rPr>
              <a:t>any</a:t>
            </a:r>
            <a:r>
              <a:rPr lang="nl-NL" sz="2800" b="1" dirty="0" smtClean="0">
                <a:solidFill>
                  <a:srgbClr val="0070C0"/>
                </a:solidFill>
              </a:rPr>
              <a:t> </a:t>
            </a:r>
            <a:r>
              <a:rPr lang="nl-NL" sz="2800" b="1" dirty="0" err="1" smtClean="0">
                <a:solidFill>
                  <a:srgbClr val="0070C0"/>
                </a:solidFill>
              </a:rPr>
              <a:t>methods</a:t>
            </a:r>
            <a:r>
              <a:rPr lang="nl-NL" sz="2800" b="1" dirty="0" smtClean="0">
                <a:solidFill>
                  <a:srgbClr val="0070C0"/>
                </a:solidFill>
              </a:rPr>
              <a:t> to </a:t>
            </a:r>
            <a:r>
              <a:rPr lang="nl-NL" sz="2800" b="1" dirty="0" err="1" smtClean="0">
                <a:solidFill>
                  <a:srgbClr val="0070C0"/>
                </a:solidFill>
              </a:rPr>
              <a:t>identify</a:t>
            </a:r>
            <a:r>
              <a:rPr lang="nl-NL" sz="2800" b="1" dirty="0" smtClean="0">
                <a:solidFill>
                  <a:srgbClr val="0070C0"/>
                </a:solidFill>
              </a:rPr>
              <a:t> </a:t>
            </a:r>
            <a:r>
              <a:rPr lang="nl-NL" sz="2800" b="1" dirty="0" err="1" smtClean="0">
                <a:solidFill>
                  <a:srgbClr val="0070C0"/>
                </a:solidFill>
              </a:rPr>
              <a:t>needs</a:t>
            </a:r>
            <a:r>
              <a:rPr lang="nl-NL" sz="2800" b="1" dirty="0" smtClean="0">
                <a:solidFill>
                  <a:srgbClr val="0070C0"/>
                </a:solidFill>
              </a:rPr>
              <a:t>?</a:t>
            </a:r>
          </a:p>
          <a:p>
            <a:pPr>
              <a:lnSpc>
                <a:spcPct val="150000"/>
              </a:lnSpc>
            </a:pPr>
            <a:r>
              <a:rPr lang="nl-NL" sz="2800" b="1" dirty="0" smtClean="0">
                <a:solidFill>
                  <a:srgbClr val="0070C0"/>
                </a:solidFill>
              </a:rPr>
              <a:t>? Have </a:t>
            </a:r>
            <a:r>
              <a:rPr lang="nl-NL" sz="2800" b="1" dirty="0" err="1" smtClean="0">
                <a:solidFill>
                  <a:srgbClr val="0070C0"/>
                </a:solidFill>
              </a:rPr>
              <a:t>you</a:t>
            </a:r>
            <a:r>
              <a:rPr lang="nl-NL" sz="2800" b="1" dirty="0" smtClean="0">
                <a:solidFill>
                  <a:srgbClr val="0070C0"/>
                </a:solidFill>
              </a:rPr>
              <a:t> </a:t>
            </a:r>
            <a:r>
              <a:rPr lang="nl-NL" sz="2800" b="1" dirty="0" err="1" smtClean="0">
                <a:solidFill>
                  <a:srgbClr val="0070C0"/>
                </a:solidFill>
              </a:rPr>
              <a:t>used</a:t>
            </a:r>
            <a:r>
              <a:rPr lang="nl-NL" sz="2800" b="1" dirty="0" smtClean="0">
                <a:solidFill>
                  <a:srgbClr val="0070C0"/>
                </a:solidFill>
              </a:rPr>
              <a:t> </a:t>
            </a:r>
            <a:r>
              <a:rPr lang="nl-NL" sz="2800" b="1" dirty="0" err="1" smtClean="0">
                <a:solidFill>
                  <a:srgbClr val="0070C0"/>
                </a:solidFill>
              </a:rPr>
              <a:t>them</a:t>
            </a:r>
            <a:r>
              <a:rPr lang="nl-NL" sz="2800" b="1" dirty="0" smtClean="0">
                <a:solidFill>
                  <a:srgbClr val="0070C0"/>
                </a:solidFill>
              </a:rPr>
              <a:t> </a:t>
            </a:r>
            <a:r>
              <a:rPr lang="nl-NL" sz="2800" b="1" dirty="0" err="1" smtClean="0">
                <a:solidFill>
                  <a:srgbClr val="0070C0"/>
                </a:solidFill>
              </a:rPr>
              <a:t>before</a:t>
            </a:r>
            <a:r>
              <a:rPr lang="nl-NL" sz="2800" b="1" dirty="0" smtClean="0">
                <a:solidFill>
                  <a:srgbClr val="0070C0"/>
                </a:solidFill>
              </a:rPr>
              <a:t>?</a:t>
            </a:r>
          </a:p>
          <a:p>
            <a:pPr>
              <a:lnSpc>
                <a:spcPct val="150000"/>
              </a:lnSpc>
            </a:pPr>
            <a:r>
              <a:rPr lang="nl-NL" sz="2800" b="1" dirty="0" smtClean="0">
                <a:solidFill>
                  <a:srgbClr val="0070C0"/>
                </a:solidFill>
              </a:rPr>
              <a:t>? </a:t>
            </a:r>
            <a:r>
              <a:rPr lang="nl-NL" sz="2800" b="1" dirty="0" err="1" smtClean="0">
                <a:solidFill>
                  <a:srgbClr val="0070C0"/>
                </a:solidFill>
              </a:rPr>
              <a:t>Were</a:t>
            </a:r>
            <a:r>
              <a:rPr lang="nl-NL" sz="2800" b="1" dirty="0" smtClean="0">
                <a:solidFill>
                  <a:srgbClr val="0070C0"/>
                </a:solidFill>
              </a:rPr>
              <a:t> </a:t>
            </a:r>
            <a:r>
              <a:rPr lang="nl-NL" sz="2800" b="1" dirty="0" err="1" smtClean="0">
                <a:solidFill>
                  <a:srgbClr val="0070C0"/>
                </a:solidFill>
              </a:rPr>
              <a:t>they</a:t>
            </a:r>
            <a:r>
              <a:rPr lang="nl-NL" sz="2800" b="1" dirty="0" smtClean="0">
                <a:solidFill>
                  <a:srgbClr val="0070C0"/>
                </a:solidFill>
              </a:rPr>
              <a:t> </a:t>
            </a:r>
            <a:r>
              <a:rPr lang="nl-NL" sz="2800" b="1" dirty="0" err="1" smtClean="0">
                <a:solidFill>
                  <a:srgbClr val="0070C0"/>
                </a:solidFill>
              </a:rPr>
              <a:t>useful</a:t>
            </a:r>
            <a:r>
              <a:rPr lang="nl-NL" sz="2800" b="1" dirty="0" smtClean="0">
                <a:solidFill>
                  <a:srgbClr val="0070C0"/>
                </a:solidFill>
              </a:rPr>
              <a:t>?</a:t>
            </a:r>
          </a:p>
          <a:p>
            <a:pPr>
              <a:lnSpc>
                <a:spcPct val="150000"/>
              </a:lnSpc>
            </a:pPr>
            <a:r>
              <a:rPr lang="nl-NL" sz="2800" b="1" dirty="0" smtClean="0">
                <a:solidFill>
                  <a:srgbClr val="0070C0"/>
                </a:solidFill>
              </a:rPr>
              <a:t>? </a:t>
            </a:r>
            <a:r>
              <a:rPr lang="nl-NL" sz="2800" b="1" dirty="0" err="1" smtClean="0">
                <a:solidFill>
                  <a:srgbClr val="0070C0"/>
                </a:solidFill>
              </a:rPr>
              <a:t>What</a:t>
            </a:r>
            <a:r>
              <a:rPr lang="nl-NL" sz="2800" b="1" dirty="0" smtClean="0">
                <a:solidFill>
                  <a:srgbClr val="0070C0"/>
                </a:solidFill>
              </a:rPr>
              <a:t> </a:t>
            </a:r>
            <a:r>
              <a:rPr lang="nl-NL" sz="2800" b="1" dirty="0" err="1" smtClean="0">
                <a:solidFill>
                  <a:srgbClr val="0070C0"/>
                </a:solidFill>
              </a:rPr>
              <a:t>should</a:t>
            </a:r>
            <a:r>
              <a:rPr lang="nl-NL" sz="2800" b="1" dirty="0" smtClean="0">
                <a:solidFill>
                  <a:srgbClr val="0070C0"/>
                </a:solidFill>
              </a:rPr>
              <a:t> </a:t>
            </a:r>
            <a:r>
              <a:rPr lang="nl-NL" sz="2800" b="1" dirty="0" err="1" smtClean="0">
                <a:solidFill>
                  <a:srgbClr val="0070C0"/>
                </a:solidFill>
              </a:rPr>
              <a:t>such</a:t>
            </a:r>
            <a:r>
              <a:rPr lang="nl-NL" sz="2800" b="1" dirty="0" smtClean="0">
                <a:solidFill>
                  <a:srgbClr val="0070C0"/>
                </a:solidFill>
              </a:rPr>
              <a:t> a </a:t>
            </a:r>
            <a:r>
              <a:rPr lang="nl-NL" sz="2800" b="1" dirty="0" err="1" smtClean="0">
                <a:solidFill>
                  <a:srgbClr val="0070C0"/>
                </a:solidFill>
              </a:rPr>
              <a:t>method</a:t>
            </a:r>
            <a:r>
              <a:rPr lang="nl-NL" sz="2800" b="1" dirty="0" smtClean="0">
                <a:solidFill>
                  <a:srgbClr val="0070C0"/>
                </a:solidFill>
              </a:rPr>
              <a:t> </a:t>
            </a:r>
            <a:r>
              <a:rPr lang="nl-NL" sz="2800" b="1" dirty="0" err="1" smtClean="0">
                <a:solidFill>
                  <a:srgbClr val="0070C0"/>
                </a:solidFill>
              </a:rPr>
              <a:t>entail</a:t>
            </a:r>
            <a:r>
              <a:rPr lang="nl-NL" sz="2800" b="1" dirty="0" smtClean="0">
                <a:solidFill>
                  <a:srgbClr val="0070C0"/>
                </a:solidFill>
              </a:rPr>
              <a:t>?</a:t>
            </a:r>
          </a:p>
          <a:p>
            <a:pPr>
              <a:lnSpc>
                <a:spcPct val="150000"/>
              </a:lnSpc>
            </a:pPr>
            <a:r>
              <a:rPr lang="nl-NL" sz="2800" b="1" dirty="0" smtClean="0">
                <a:solidFill>
                  <a:srgbClr val="0070C0"/>
                </a:solidFill>
              </a:rPr>
              <a:t>? </a:t>
            </a:r>
            <a:r>
              <a:rPr lang="nl-NL" sz="2800" b="1" dirty="0" err="1" smtClean="0">
                <a:solidFill>
                  <a:srgbClr val="0070C0"/>
                </a:solidFill>
              </a:rPr>
              <a:t>Who</a:t>
            </a:r>
            <a:r>
              <a:rPr lang="nl-NL" sz="2800" b="1" dirty="0" smtClean="0">
                <a:solidFill>
                  <a:srgbClr val="0070C0"/>
                </a:solidFill>
              </a:rPr>
              <a:t> </a:t>
            </a:r>
            <a:r>
              <a:rPr lang="nl-NL" sz="2800" b="1" dirty="0" err="1" smtClean="0">
                <a:solidFill>
                  <a:srgbClr val="0070C0"/>
                </a:solidFill>
              </a:rPr>
              <a:t>should</a:t>
            </a:r>
            <a:r>
              <a:rPr lang="nl-NL" sz="2800" b="1" dirty="0" smtClean="0">
                <a:solidFill>
                  <a:srgbClr val="0070C0"/>
                </a:solidFill>
              </a:rPr>
              <a:t> </a:t>
            </a:r>
            <a:r>
              <a:rPr lang="nl-NL" sz="2800" b="1" dirty="0" err="1" smtClean="0">
                <a:solidFill>
                  <a:srgbClr val="0070C0"/>
                </a:solidFill>
              </a:rPr>
              <a:t>be</a:t>
            </a:r>
            <a:r>
              <a:rPr lang="nl-NL" sz="2800" b="1" dirty="0" smtClean="0">
                <a:solidFill>
                  <a:srgbClr val="0070C0"/>
                </a:solidFill>
              </a:rPr>
              <a:t> </a:t>
            </a:r>
            <a:r>
              <a:rPr lang="nl-NL" sz="2800" b="1" dirty="0" err="1" smtClean="0">
                <a:solidFill>
                  <a:srgbClr val="0070C0"/>
                </a:solidFill>
              </a:rPr>
              <a:t>involved</a:t>
            </a:r>
            <a:r>
              <a:rPr lang="nl-NL" sz="2800" b="1" dirty="0" smtClean="0">
                <a:solidFill>
                  <a:srgbClr val="0070C0"/>
                </a:solidFill>
              </a:rPr>
              <a:t>?</a:t>
            </a:r>
            <a:endParaRPr lang="en-US" sz="2800" b="1" dirty="0">
              <a:solidFill>
                <a:srgbClr val="0070C0"/>
              </a:solidFill>
            </a:endParaRPr>
          </a:p>
        </p:txBody>
      </p:sp>
    </p:spTree>
    <p:extLst>
      <p:ext uri="{BB962C8B-B14F-4D97-AF65-F5344CB8AC3E}">
        <p14:creationId xmlns:p14="http://schemas.microsoft.com/office/powerpoint/2010/main" val="791699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2652</TotalTime>
  <Words>3683</Words>
  <Application>Microsoft Office PowerPoint</Application>
  <PresentationFormat>Diavoorstelling (4:3)</PresentationFormat>
  <Paragraphs>499</Paragraphs>
  <Slides>63</Slides>
  <Notes>11</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63</vt:i4>
      </vt:variant>
    </vt:vector>
  </HeadingPairs>
  <TitlesOfParts>
    <vt:vector size="73" baseType="lpstr">
      <vt:lpstr>Arial</vt:lpstr>
      <vt:lpstr>Calibri</vt:lpstr>
      <vt:lpstr>Calibri Light</vt:lpstr>
      <vt:lpstr>Corbel</vt:lpstr>
      <vt:lpstr>Times New Roman</vt:lpstr>
      <vt:lpstr>Wingdings</vt:lpstr>
      <vt:lpstr>Wingdings 2</vt:lpstr>
      <vt:lpstr>Wingdings 3</vt:lpstr>
      <vt:lpstr>Conception personnalisée</vt:lpstr>
      <vt:lpstr>Facet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Matty van Sloten</cp:lastModifiedBy>
  <cp:revision>386</cp:revision>
  <cp:lastPrinted>2015-11-23T14:32:49Z</cp:lastPrinted>
  <dcterms:created xsi:type="dcterms:W3CDTF">2015-06-11T10:57:26Z</dcterms:created>
  <dcterms:modified xsi:type="dcterms:W3CDTF">2016-02-08T10:19:38Z</dcterms:modified>
</cp:coreProperties>
</file>